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charts/chart3.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charts/chart1.xml" ContentType="application/vnd.openxmlformats-officedocument.drawingml.chart+xml"/>
  <Override PartName="/ppt/notesSlides/notesSlide5.xml" ContentType="application/vnd.openxmlformats-officedocument.presentationml.notesSlide+xml"/>
  <Override PartName="/ppt/charts/style3.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Default Extension="wdp" ContentType="image/vnd.ms-photo"/>
  <Override PartName="/ppt/charts/colors1.xml" ContentType="application/vnd.ms-office.chartcolorstyl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diagrams/colors1.xml" ContentType="application/vnd.openxmlformats-officedocument.drawingml.diagramColors+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handoutMasterIdLst>
    <p:handoutMasterId r:id="rId41"/>
  </p:handoutMasterIdLst>
  <p:sldIdLst>
    <p:sldId id="256" r:id="rId2"/>
    <p:sldId id="411" r:id="rId3"/>
    <p:sldId id="454" r:id="rId4"/>
    <p:sldId id="378" r:id="rId5"/>
    <p:sldId id="382" r:id="rId6"/>
    <p:sldId id="383" r:id="rId7"/>
    <p:sldId id="384" r:id="rId8"/>
    <p:sldId id="386" r:id="rId9"/>
    <p:sldId id="450" r:id="rId10"/>
    <p:sldId id="451" r:id="rId11"/>
    <p:sldId id="452" r:id="rId12"/>
    <p:sldId id="444" r:id="rId13"/>
    <p:sldId id="427" r:id="rId14"/>
    <p:sldId id="387" r:id="rId15"/>
    <p:sldId id="388" r:id="rId16"/>
    <p:sldId id="389" r:id="rId17"/>
    <p:sldId id="390" r:id="rId18"/>
    <p:sldId id="391" r:id="rId19"/>
    <p:sldId id="392" r:id="rId20"/>
    <p:sldId id="415" r:id="rId21"/>
    <p:sldId id="436" r:id="rId22"/>
    <p:sldId id="395" r:id="rId23"/>
    <p:sldId id="416" r:id="rId24"/>
    <p:sldId id="396" r:id="rId25"/>
    <p:sldId id="434" r:id="rId26"/>
    <p:sldId id="418" r:id="rId27"/>
    <p:sldId id="419" r:id="rId28"/>
    <p:sldId id="447" r:id="rId29"/>
    <p:sldId id="448" r:id="rId30"/>
    <p:sldId id="422" r:id="rId31"/>
    <p:sldId id="404" r:id="rId32"/>
    <p:sldId id="423" r:id="rId33"/>
    <p:sldId id="437" r:id="rId34"/>
    <p:sldId id="439" r:id="rId35"/>
    <p:sldId id="453" r:id="rId36"/>
    <p:sldId id="425" r:id="rId37"/>
    <p:sldId id="455" r:id="rId38"/>
    <p:sldId id="446" r:id="rId39"/>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abo Molebatsi" initials="TM" lastIdx="1" clrIdx="0">
    <p:extLst>
      <p:ext uri="{19B8F6BF-5375-455C-9EA6-DF929625EA0E}">
        <p15:presenceInfo xmlns:p15="http://schemas.microsoft.com/office/powerpoint/2012/main" xmlns="" userId="S-1-5-21-3533553457-421781099-1673888754-111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FFC000"/>
    <a:srgbClr val="0070C0"/>
    <a:srgbClr val="C00000"/>
    <a:srgbClr val="006600"/>
    <a:srgbClr val="00764A"/>
    <a:srgbClr val="3C8763"/>
    <a:srgbClr val="F0F5F2"/>
    <a:srgbClr val="C76E6A"/>
    <a:srgbClr val="2A633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6" autoAdjust="0"/>
    <p:restoredTop sz="91810"/>
  </p:normalViewPr>
  <p:slideViewPr>
    <p:cSldViewPr>
      <p:cViewPr varScale="1">
        <p:scale>
          <a:sx n="38" d="100"/>
          <a:sy n="38" d="100"/>
        </p:scale>
        <p:origin x="-114" y="-798"/>
      </p:cViewPr>
      <p:guideLst>
        <p:guide orient="horz" pos="2880"/>
        <p:guide pos="2160"/>
      </p:guideLst>
    </p:cSldViewPr>
  </p:slideViewPr>
  <p:notesTextViewPr>
    <p:cViewPr>
      <p:scale>
        <a:sx n="100" d="100"/>
        <a:sy n="100" d="100"/>
      </p:scale>
      <p:origin x="0" y="0"/>
    </p:cViewPr>
  </p:notesTextViewPr>
  <p:sorterViewPr>
    <p:cViewPr varScale="1">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ochulu\Documents\ndp%20sdg%20mapping.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ochulu\Documents\ndp%20sdg%20mapping.xlsx"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chartUserShapes" Target="../drawings/drawing1.xml"/><Relationship Id="rId1" Type="http://schemas.openxmlformats.org/officeDocument/2006/relationships/oleObject" Target="file:///C:\Users\Dell%20Inspiron\Documents\AA%20NDP%20Mapping\NDP-SDGs-A2063.xlsx" TargetMode="External"/><Relationship Id="rId4"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r>
              <a:rPr lang="en-ZA" b="0"/>
              <a:t>NDP - SDG Alignment</a:t>
            </a:r>
          </a:p>
        </c:rich>
      </c:tx>
      <c:layout>
        <c:manualLayout>
          <c:xMode val="edge"/>
          <c:yMode val="edge"/>
          <c:x val="0.32610589957119557"/>
          <c:y val="1.7667844522968205E-2"/>
        </c:manualLayout>
      </c:layout>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8.5809885652405354E-2"/>
          <c:y val="0.2356157584801174"/>
          <c:w val="0.82371822403318473"/>
          <c:h val="0.68025096282413189"/>
        </c:manualLayout>
      </c:layout>
      <c:pie3DChart>
        <c:varyColors val="1"/>
        <c:ser>
          <c:idx val="0"/>
          <c:order val="0"/>
          <c:spPr>
            <a:effectLst>
              <a:outerShdw blurRad="177800" dist="38100" dir="2700000" sx="125000" sy="125000" algn="tl" rotWithShape="0">
                <a:prstClr val="black">
                  <a:alpha val="27000"/>
                </a:prstClr>
              </a:outerShdw>
            </a:effectLst>
          </c:spPr>
          <c:dPt>
            <c:idx val="0"/>
            <c:spPr>
              <a:solidFill>
                <a:schemeClr val="accent6"/>
              </a:solidFill>
              <a:ln>
                <a:noFill/>
              </a:ln>
              <a:effectLst>
                <a:outerShdw blurRad="177800" dist="38100" dir="2700000" sx="125000" sy="125000" algn="tl" rotWithShape="0">
                  <a:prstClr val="black">
                    <a:alpha val="27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C88C-41B6-9401-B24A23CC15F0}"/>
              </c:ext>
            </c:extLst>
          </c:dPt>
          <c:dPt>
            <c:idx val="1"/>
            <c:spPr>
              <a:solidFill>
                <a:schemeClr val="accent4"/>
              </a:solidFill>
              <a:ln>
                <a:noFill/>
              </a:ln>
              <a:effectLst>
                <a:outerShdw blurRad="177800" dist="38100" dir="2700000" sx="125000" sy="125000" algn="tl" rotWithShape="0">
                  <a:prstClr val="black">
                    <a:alpha val="27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C88C-41B6-9401-B24A23CC15F0}"/>
              </c:ext>
            </c:extLst>
          </c:dPt>
          <c:dPt>
            <c:idx val="2"/>
            <c:spPr>
              <a:solidFill>
                <a:srgbClr val="FF6161"/>
              </a:solidFill>
              <a:ln>
                <a:noFill/>
              </a:ln>
              <a:effectLst>
                <a:outerShdw blurRad="177800" dist="38100" dir="2700000" sx="125000" sy="125000" algn="tl" rotWithShape="0">
                  <a:prstClr val="black">
                    <a:alpha val="27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C88C-41B6-9401-B24A23CC15F0}"/>
              </c:ext>
            </c:extLst>
          </c:dPt>
          <c:dLbls>
            <c:dLbl>
              <c:idx val="0"/>
              <c:layout>
                <c:manualLayout>
                  <c:x val="-0.24691358024691371"/>
                  <c:y val="-0.12956419316843354"/>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ysClr val="windowText" lastClr="000000"/>
                        </a:solidFill>
                        <a:latin typeface="+mn-lt"/>
                        <a:ea typeface="+mn-ea"/>
                        <a:cs typeface="+mn-cs"/>
                      </a:defRPr>
                    </a:pPr>
                    <a:fld id="{BD72C6C6-C2C1-410B-AD8C-FB4E8DF19CD5}" type="CATEGORYNAME">
                      <a:rPr lang="en-US"/>
                      <a:pPr>
                        <a:defRPr sz="1000" b="1" i="0" u="none" strike="noStrike" kern="1200" spc="0" baseline="0">
                          <a:solidFill>
                            <a:sysClr val="windowText" lastClr="000000"/>
                          </a:solidFill>
                          <a:latin typeface="+mn-lt"/>
                          <a:ea typeface="+mn-ea"/>
                          <a:cs typeface="+mn-cs"/>
                        </a:defRPr>
                      </a:pPr>
                      <a:t>[CATEGORY NAME]</a:t>
                    </a:fld>
                    <a:r>
                      <a:rPr lang="en-US" baseline="0"/>
                      <a:t> </a:t>
                    </a:r>
                    <a:fld id="{412ECD85-65C9-4B58-947B-F6A19309193D}" type="PERCENTAGE">
                      <a:rPr lang="en-US" baseline="0"/>
                      <a:pPr>
                        <a:defRPr sz="1000" b="1" i="0" u="none" strike="noStrike" kern="1200" spc="0" baseline="0">
                          <a:solidFill>
                            <a:sysClr val="windowText" lastClr="000000"/>
                          </a:solidFill>
                          <a:latin typeface="+mn-lt"/>
                          <a:ea typeface="+mn-ea"/>
                          <a:cs typeface="+mn-cs"/>
                        </a:defRPr>
                      </a:pPr>
                      <a:t>[PERCENTAGE]</a:t>
                    </a:fld>
                    <a:endParaRPr lang="en-US" baseline="0"/>
                  </a:p>
                </c:rich>
              </c:tx>
              <c:spPr>
                <a:noFill/>
                <a:ln>
                  <a:noFill/>
                </a:ln>
                <a:effectLst/>
              </c:spPr>
              <c:dLblPos val="bestFit"/>
              <c:showVal val="1"/>
              <c:showCatName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C88C-41B6-9401-B24A23CC15F0}"/>
                </c:ext>
              </c:extLst>
            </c:dLbl>
            <c:dLbl>
              <c:idx val="1"/>
              <c:layout>
                <c:manualLayout>
                  <c:x val="0.19316003777616081"/>
                  <c:y val="-0.15780408852117045"/>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ysClr val="windowText" lastClr="000000"/>
                        </a:solidFill>
                        <a:latin typeface="+mn-lt"/>
                        <a:ea typeface="+mn-ea"/>
                        <a:cs typeface="+mn-cs"/>
                      </a:defRPr>
                    </a:pPr>
                    <a:fld id="{C21AECF7-C5CD-40C8-AB20-9CAF5F984145}" type="CATEGORYNAME">
                      <a:rPr lang="en-US"/>
                      <a:pPr>
                        <a:defRPr sz="1000" b="1" i="0" u="none" strike="noStrike" kern="1200" spc="0" baseline="0">
                          <a:solidFill>
                            <a:sysClr val="windowText" lastClr="000000"/>
                          </a:solidFill>
                          <a:latin typeface="+mn-lt"/>
                          <a:ea typeface="+mn-ea"/>
                          <a:cs typeface="+mn-cs"/>
                        </a:defRPr>
                      </a:pPr>
                      <a:t>[CATEGORY NAME]</a:t>
                    </a:fld>
                    <a:r>
                      <a:rPr lang="en-US" baseline="0"/>
                      <a:t> </a:t>
                    </a:r>
                    <a:fld id="{E63D7E1B-05AF-4E9E-9D2A-B803B3F251B3}" type="PERCENTAGE">
                      <a:rPr lang="en-US" baseline="0"/>
                      <a:pPr>
                        <a:defRPr sz="1000" b="1" i="0" u="none" strike="noStrike" kern="1200" spc="0" baseline="0">
                          <a:solidFill>
                            <a:sysClr val="windowText" lastClr="000000"/>
                          </a:solidFill>
                          <a:latin typeface="+mn-lt"/>
                          <a:ea typeface="+mn-ea"/>
                          <a:cs typeface="+mn-cs"/>
                        </a:defRPr>
                      </a:pPr>
                      <a:t>[PERCENTAGE]</a:t>
                    </a:fld>
                    <a:endParaRPr lang="en-US" baseline="0"/>
                  </a:p>
                </c:rich>
              </c:tx>
              <c:spPr>
                <a:noFill/>
                <a:ln>
                  <a:noFill/>
                </a:ln>
                <a:effectLst/>
              </c:spPr>
              <c:dLblPos val="bestFit"/>
              <c:showVal val="1"/>
              <c:showCatName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C88C-41B6-9401-B24A23CC15F0}"/>
                </c:ext>
              </c:extLst>
            </c:dLbl>
            <c:dLbl>
              <c:idx val="2"/>
              <c:layout>
                <c:manualLayout>
                  <c:x val="0.18689986282578874"/>
                  <c:y val="0.10011778563015311"/>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ysClr val="windowText" lastClr="000000"/>
                        </a:solidFill>
                        <a:latin typeface="+mn-lt"/>
                        <a:ea typeface="+mn-ea"/>
                        <a:cs typeface="+mn-cs"/>
                      </a:defRPr>
                    </a:pPr>
                    <a:fld id="{8216283C-5AD3-473E-9548-888544F3A7E8}" type="CATEGORYNAME">
                      <a:rPr lang="en-US"/>
                      <a:pPr>
                        <a:defRPr sz="1000" b="1" i="0" u="none" strike="noStrike" kern="1200" spc="0" baseline="0">
                          <a:solidFill>
                            <a:sysClr val="windowText" lastClr="000000"/>
                          </a:solidFill>
                          <a:latin typeface="+mn-lt"/>
                          <a:ea typeface="+mn-ea"/>
                          <a:cs typeface="+mn-cs"/>
                        </a:defRPr>
                      </a:pPr>
                      <a:t>[CATEGORY NAME]</a:t>
                    </a:fld>
                    <a:r>
                      <a:rPr lang="en-US" baseline="0"/>
                      <a:t> </a:t>
                    </a:r>
                    <a:fld id="{17579D30-F3FF-420D-8A41-1BDA94F41558}" type="PERCENTAGE">
                      <a:rPr lang="en-US" baseline="0"/>
                      <a:pPr>
                        <a:defRPr sz="1000" b="1" i="0" u="none" strike="noStrike" kern="1200" spc="0" baseline="0">
                          <a:solidFill>
                            <a:sysClr val="windowText" lastClr="000000"/>
                          </a:solidFill>
                          <a:latin typeface="+mn-lt"/>
                          <a:ea typeface="+mn-ea"/>
                          <a:cs typeface="+mn-cs"/>
                        </a:defRPr>
                      </a:pPr>
                      <a:t>[PERCENTAGE]</a:t>
                    </a:fld>
                    <a:endParaRPr lang="en-US" baseline="0"/>
                  </a:p>
                </c:rich>
              </c:tx>
              <c:spPr>
                <a:noFill/>
                <a:ln>
                  <a:noFill/>
                </a:ln>
                <a:effectLst/>
              </c:spPr>
              <c:dLblPos val="bestFit"/>
              <c:showVal val="1"/>
              <c:showCatName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5-C88C-41B6-9401-B24A23CC15F0}"/>
                </c:ext>
              </c:extLst>
            </c:dLbl>
            <c:spPr>
              <a:noFill/>
              <a:ln>
                <a:noFill/>
              </a:ln>
              <a:effectLst/>
            </c:spPr>
            <c:dLblPos val="outEnd"/>
            <c:showVal val="1"/>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Sheet1!$A$1:$A$3</c:f>
              <c:strCache>
                <c:ptCount val="3"/>
                <c:pt idx="0">
                  <c:v> SDG targets fully addressed: </c:v>
                </c:pt>
                <c:pt idx="1">
                  <c:v>SDG targets partially addressed:</c:v>
                </c:pt>
                <c:pt idx="2">
                  <c:v>SDG targets not addressed in NDP: </c:v>
                </c:pt>
              </c:strCache>
            </c:strRef>
          </c:cat>
          <c:val>
            <c:numRef>
              <c:f>Sheet1!$B$1:$B$3</c:f>
              <c:numCache>
                <c:formatCode>General</c:formatCode>
                <c:ptCount val="3"/>
                <c:pt idx="0">
                  <c:v>0.56804733727810675</c:v>
                </c:pt>
                <c:pt idx="1">
                  <c:v>0.17159763313609472</c:v>
                </c:pt>
                <c:pt idx="2">
                  <c:v>0.26035502958579876</c:v>
                </c:pt>
              </c:numCache>
            </c:numRef>
          </c:val>
          <c:extLst xmlns:c16r2="http://schemas.microsoft.com/office/drawing/2015/06/chart">
            <c:ext xmlns:c16="http://schemas.microsoft.com/office/drawing/2014/chart" uri="{C3380CC4-5D6E-409C-BE32-E72D297353CC}">
              <c16:uniqueId val="{00000006-C88C-41B6-9401-B24A23CC15F0}"/>
            </c:ext>
          </c:extLst>
        </c:ser>
        <c:ser>
          <c:idx val="1"/>
          <c:order val="1"/>
          <c:dPt>
            <c:idx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8-C88C-41B6-9401-B24A23CC15F0}"/>
              </c:ext>
            </c:extLst>
          </c:dPt>
          <c:dPt>
            <c:idx val="1"/>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A-C88C-41B6-9401-B24A23CC15F0}"/>
              </c:ext>
            </c:extLst>
          </c:dPt>
          <c:dPt>
            <c:idx val="2"/>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C-C88C-41B6-9401-B24A23CC15F0}"/>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
            <c:spPr>
              <a:noFill/>
              <a:ln>
                <a:noFill/>
              </a:ln>
              <a:effectLst/>
            </c:spPr>
            <c:dLblPos val="outEnd"/>
            <c:showVal val="1"/>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Sheet1!$A$1:$A$3</c:f>
              <c:strCache>
                <c:ptCount val="3"/>
                <c:pt idx="0">
                  <c:v> SDG targets fully addressed: </c:v>
                </c:pt>
                <c:pt idx="1">
                  <c:v>SDG targets partially addressed:</c:v>
                </c:pt>
                <c:pt idx="2">
                  <c:v>SDG targets not addressed in NDP: </c:v>
                </c:pt>
              </c:strCache>
            </c:strRef>
          </c:cat>
          <c:val>
            <c:numRef>
              <c:f>Sheet1!$C$1:$C$3</c:f>
              <c:numCache>
                <c:formatCode>General</c:formatCode>
                <c:ptCount val="3"/>
                <c:pt idx="0">
                  <c:v>96</c:v>
                </c:pt>
                <c:pt idx="1">
                  <c:v>29</c:v>
                </c:pt>
                <c:pt idx="2">
                  <c:v>44</c:v>
                </c:pt>
              </c:numCache>
            </c:numRef>
          </c:val>
          <c:extLst xmlns:c16r2="http://schemas.microsoft.com/office/drawing/2015/06/chart">
            <c:ext xmlns:c16="http://schemas.microsoft.com/office/drawing/2014/chart" uri="{C3380CC4-5D6E-409C-BE32-E72D297353CC}">
              <c16:uniqueId val="{0000000D-C88C-41B6-9401-B24A23CC15F0}"/>
            </c:ext>
          </c:extLst>
        </c:ser>
        <c:dLbls>
          <c:showVal val="1"/>
        </c:dLbls>
      </c:pie3DChart>
      <c:spPr>
        <a:noFill/>
        <a:ln>
          <a:noFill/>
        </a:ln>
        <a:effectLst/>
      </c:spPr>
    </c:plotArea>
    <c:plotVisOnly val="1"/>
    <c:dispBlanksAs val="zero"/>
  </c:chart>
  <c:spPr>
    <a:solidFill>
      <a:schemeClr val="bg1"/>
    </a:solidFill>
    <a:ln w="9525" cap="flat" cmpd="sng" algn="ctr">
      <a:solidFill>
        <a:schemeClr val="tx1">
          <a:lumMod val="15000"/>
          <a:lumOff val="85000"/>
        </a:schemeClr>
      </a:solidFill>
      <a:round/>
    </a:ln>
    <a:effectLst>
      <a:outerShdw blurRad="38100" dist="38100" dir="4620000" sx="101000" sy="101000" algn="tl" rotWithShape="0">
        <a:prstClr val="black">
          <a:alpha val="22000"/>
        </a:prstClr>
      </a:outerShdw>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400" b="0" i="0" u="none" strike="noStrike" kern="1200" cap="all" spc="50" baseline="0">
                <a:solidFill>
                  <a:schemeClr val="tx1">
                    <a:lumMod val="65000"/>
                    <a:lumOff val="35000"/>
                  </a:schemeClr>
                </a:solidFill>
                <a:latin typeface="+mn-lt"/>
                <a:ea typeface="+mn-ea"/>
                <a:cs typeface="+mn-cs"/>
              </a:defRPr>
            </a:pPr>
            <a:r>
              <a:rPr lang="en-US" b="0" dirty="0"/>
              <a:t>NDP Mapping to </a:t>
            </a:r>
            <a:r>
              <a:rPr lang="en-US" b="0" dirty="0" err="1"/>
              <a:t>sdgs</a:t>
            </a:r>
            <a:endParaRPr lang="en-US" b="0" dirty="0"/>
          </a:p>
        </c:rich>
      </c:tx>
      <c:layout/>
      <c:spPr>
        <a:noFill/>
        <a:ln>
          <a:noFill/>
        </a:ln>
        <a:effectLst/>
      </c:spPr>
    </c:title>
    <c:plotArea>
      <c:layout>
        <c:manualLayout>
          <c:layoutTarget val="inner"/>
          <c:xMode val="edge"/>
          <c:yMode val="edge"/>
          <c:x val="2.3504273504273511E-2"/>
          <c:y val="0.11897148508323721"/>
          <c:w val="0.95299145299145305"/>
          <c:h val="0.84147024888742361"/>
        </c:manualLayout>
      </c:layout>
      <c:ofPieChart>
        <c:ofPieType val="pie"/>
        <c:varyColors val="1"/>
        <c:ser>
          <c:idx val="0"/>
          <c:order val="0"/>
          <c:dPt>
            <c:idx val="0"/>
            <c:spPr>
              <a:solidFill>
                <a:schemeClr val="accent6">
                  <a:lumMod val="40000"/>
                  <a:lumOff val="60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6715-4F01-BAC2-C09F76287789}"/>
              </c:ext>
            </c:extLst>
          </c:dPt>
          <c:dPt>
            <c:idx val="1"/>
            <c:spPr>
              <a:solidFill>
                <a:schemeClr val="accent4"/>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6715-4F01-BAC2-C09F76287789}"/>
              </c:ext>
            </c:extLst>
          </c:dPt>
          <c:dPt>
            <c:idx val="2"/>
            <c:spPr>
              <a:solidFill>
                <a:schemeClr val="accent2">
                  <a:lumMod val="20000"/>
                  <a:lumOff val="80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6715-4F01-BAC2-C09F76287789}"/>
              </c:ext>
            </c:extLst>
          </c:dPt>
          <c:dPt>
            <c:idx val="3"/>
            <c:spPr>
              <a:solidFill>
                <a:schemeClr val="accent1">
                  <a:lumMod val="40000"/>
                  <a:lumOff val="60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7-6715-4F01-BAC2-C09F76287789}"/>
              </c:ext>
            </c:extLst>
          </c:dPt>
          <c:dPt>
            <c:idx val="4"/>
            <c:spPr>
              <a:solidFill>
                <a:schemeClr val="accent4">
                  <a:lumMod val="40000"/>
                  <a:lumOff val="60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9-6715-4F01-BAC2-C09F76287789}"/>
              </c:ext>
            </c:extLst>
          </c:dPt>
          <c:dLbls>
            <c:dLbl>
              <c:idx val="0"/>
              <c:layout>
                <c:manualLayout>
                  <c:x val="8.9308778198734035E-2"/>
                  <c:y val="-0.14253135689851773"/>
                </c:manualLayout>
              </c:layout>
              <c:tx>
                <c:rich>
                  <a:bodyPr/>
                  <a:lstStyle/>
                  <a:p>
                    <a:fld id="{ED124EC0-9618-4469-BEA6-A8EF81A46431}" type="CATEGORYNAME">
                      <a:rPr lang="en-US"/>
                      <a:pPr/>
                      <a:t>[CATEGORY NAME]</a:t>
                    </a:fld>
                    <a:r>
                      <a:rPr lang="en-US" baseline="0"/>
                      <a:t>: </a:t>
                    </a:r>
                    <a:fld id="{A7A85931-2315-4200-91EC-D3FCD1A3E358}" type="PERCENTAGE">
                      <a:rPr lang="en-US" baseline="0"/>
                      <a:pPr/>
                      <a:t>[PERCENTAGE]</a:t>
                    </a:fld>
                    <a:endParaRPr lang="en-US" baseline="0"/>
                  </a:p>
                </c:rich>
              </c:tx>
              <c:dLblPos val="bestFit"/>
              <c:showVal val="1"/>
              <c:showCatName val="1"/>
              <c:showPercent val="1"/>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dlblFieldTable/>
                  <c15:showDataLabelsRange val="0"/>
                </c:ext>
                <c:ext xmlns:c16="http://schemas.microsoft.com/office/drawing/2014/chart" uri="{C3380CC4-5D6E-409C-BE32-E72D297353CC}">
                  <c16:uniqueId val="{00000001-6715-4F01-BAC2-C09F76287789}"/>
                </c:ext>
              </c:extLst>
            </c:dLbl>
            <c:dLbl>
              <c:idx val="2"/>
              <c:layout>
                <c:manualLayout>
                  <c:x val="0.18363519588449212"/>
                  <c:y val="-1.2878714327307101E-2"/>
                </c:manualLayout>
              </c:layout>
              <c:tx>
                <c:rich>
                  <a:bodyPr/>
                  <a:lstStyle/>
                  <a:p>
                    <a:fld id="{1C37EFEF-AD19-4384-89B9-FDC6FD3865DF}" type="CATEGORYNAME">
                      <a:rPr lang="en-US"/>
                      <a:pPr/>
                      <a:t>[CATEGORY NAME]</a:t>
                    </a:fld>
                    <a:r>
                      <a:rPr lang="en-US" baseline="0"/>
                      <a:t> </a:t>
                    </a:r>
                    <a:fld id="{7AA16459-92D5-48FA-AC3E-89FE312CFBD8}" type="PERCENTAGE">
                      <a:rPr lang="en-US" baseline="0"/>
                      <a:pPr/>
                      <a:t>[PERCENTAGE]</a:t>
                    </a:fld>
                    <a:endParaRPr lang="en-US" baseline="0"/>
                  </a:p>
                </c:rich>
              </c:tx>
              <c:dLblPos val="bestFit"/>
              <c:showVal val="1"/>
              <c:showCatName val="1"/>
              <c:showPercent val="1"/>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manualLayout>
                      <c:w val="0.15653380115050386"/>
                      <c:h val="0.25387045369328831"/>
                    </c:manualLayout>
                  </c15:layout>
                  <c15:dlblFieldTable/>
                  <c15:showDataLabelsRange val="0"/>
                </c:ext>
                <c:ext xmlns:c16="http://schemas.microsoft.com/office/drawing/2014/chart" uri="{C3380CC4-5D6E-409C-BE32-E72D297353CC}">
                  <c16:uniqueId val="{00000005-6715-4F01-BAC2-C09F76287789}"/>
                </c:ext>
              </c:extLst>
            </c:dLbl>
            <c:dLbl>
              <c:idx val="3"/>
              <c:layout>
                <c:manualLayout>
                  <c:x val="-2.8056888742244459E-2"/>
                  <c:y val="2.2552510279383035E-2"/>
                </c:manualLayout>
              </c:layout>
              <c:tx>
                <c:rich>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fld id="{AC4B3B8D-F517-43F6-81BA-98A8296666BE}" type="CATEGORYNAME">
                      <a:rPr lang="en-US"/>
                      <a:pPr>
                        <a:defRPr sz="900" b="0" i="0" u="none" strike="noStrike" kern="1200" baseline="0">
                          <a:solidFill>
                            <a:schemeClr val="dk1">
                              <a:lumMod val="65000"/>
                              <a:lumOff val="35000"/>
                            </a:schemeClr>
                          </a:solidFill>
                          <a:latin typeface="+mn-lt"/>
                          <a:ea typeface="+mn-ea"/>
                          <a:cs typeface="+mn-cs"/>
                        </a:defRPr>
                      </a:pPr>
                      <a:t>[CATEGORY NAME]</a:t>
                    </a:fld>
                    <a:fld id="{86F035D8-D1FA-43DF-B6BB-6E57BAB9B0E6}" type="PERCENTAGE">
                      <a:rPr lang="en-US" baseline="0"/>
                      <a:pPr>
                        <a:defRPr sz="900" b="0" i="0" u="none" strike="noStrike" kern="1200" baseline="0">
                          <a:solidFill>
                            <a:schemeClr val="dk1">
                              <a:lumMod val="65000"/>
                              <a:lumOff val="35000"/>
                            </a:schemeClr>
                          </a:solidFill>
                          <a:latin typeface="+mn-lt"/>
                          <a:ea typeface="+mn-ea"/>
                          <a:cs typeface="+mn-cs"/>
                        </a:defRPr>
                      </a:pPr>
                      <a:t>[PERCENTAGE]</a:t>
                    </a:fld>
                    <a:endParaRPr lang="en-US"/>
                  </a:p>
                </c:rich>
              </c:tx>
              <c:spPr>
                <a:noFill/>
                <a:ln>
                  <a:noFill/>
                </a:ln>
                <a:effectLst/>
              </c:spPr>
              <c:dLblPos val="bestFit"/>
              <c:showVal val="1"/>
              <c:showCatName val="1"/>
              <c:showPercent val="1"/>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manualLayout>
                      <c:w val="0.11444564777966106"/>
                      <c:h val="0.25884139482564678"/>
                    </c:manualLayout>
                  </c15:layout>
                  <c15:dlblFieldTable/>
                  <c15:showDataLabelsRange val="0"/>
                </c:ext>
                <c:ext xmlns:c16="http://schemas.microsoft.com/office/drawing/2014/chart" uri="{C3380CC4-5D6E-409C-BE32-E72D297353CC}">
                  <c16:uniqueId val="{00000007-6715-4F01-BAC2-C09F76287789}"/>
                </c:ext>
              </c:extLst>
            </c:dLbl>
            <c:dLbl>
              <c:idx val="4"/>
              <c:layout>
                <c:manualLayout>
                  <c:x val="-0.14724792607743128"/>
                  <c:y val="1.7972887464804504E-2"/>
                </c:manualLayout>
              </c:layout>
              <c:tx>
                <c:rich>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r>
                      <a:rPr lang="en-US" baseline="0"/>
                      <a:t>SDG Target not addressed in NDP: </a:t>
                    </a:r>
                    <a:fld id="{B7F989BE-CADC-4570-AE5D-5377CE59866F}" type="PERCENTAGE">
                      <a:rPr lang="en-US" baseline="0"/>
                      <a:pPr>
                        <a:defRPr sz="900" b="0" i="0" u="none" strike="noStrike" kern="1200" baseline="0">
                          <a:solidFill>
                            <a:schemeClr val="dk1">
                              <a:lumMod val="65000"/>
                              <a:lumOff val="35000"/>
                            </a:schemeClr>
                          </a:solidFill>
                          <a:latin typeface="+mn-lt"/>
                          <a:ea typeface="+mn-ea"/>
                          <a:cs typeface="+mn-cs"/>
                        </a:defRPr>
                      </a:pPr>
                      <a:t>[PERCENTAGE]</a:t>
                    </a:fld>
                    <a:endParaRPr lang="en-US" baseline="0"/>
                  </a:p>
                </c:rich>
              </c:tx>
              <c:spPr>
                <a:noFill/>
                <a:ln>
                  <a:noFill/>
                </a:ln>
                <a:effectLst/>
              </c:spPr>
              <c:dLblPos val="bestFit"/>
              <c:showVal val="1"/>
              <c:showCatName val="1"/>
              <c:showPercent val="1"/>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manualLayout>
                      <c:w val="0.13307531683362941"/>
                      <c:h val="0.20705474315710537"/>
                    </c:manualLayout>
                  </c15:layout>
                  <c15:dlblFieldTable/>
                  <c15:showDataLabelsRange val="0"/>
                </c:ext>
                <c:ext xmlns:c16="http://schemas.microsoft.com/office/drawing/2014/chart" uri="{C3380CC4-5D6E-409C-BE32-E72D297353CC}">
                  <c16:uniqueId val="{00000009-6715-4F01-BAC2-C09F76287789}"/>
                </c:ext>
              </c:extLst>
            </c:dLbl>
            <c:spPr>
              <a:no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inEnd"/>
            <c:showVal val="1"/>
            <c:showCatName val="1"/>
            <c:showPercent val="1"/>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Sheet1!$A$8:$A$11</c:f>
              <c:strCache>
                <c:ptCount val="4"/>
                <c:pt idx="0">
                  <c:v>SDG targets addressed by NDP</c:v>
                </c:pt>
                <c:pt idx="1">
                  <c:v>SDG targets not addressed in NDP: </c:v>
                </c:pt>
                <c:pt idx="2">
                  <c:v>SDG targets addressed in other sectoral programmes: </c:v>
                </c:pt>
                <c:pt idx="3">
                  <c:v>Of which SDG targets not applicable: </c:v>
                </c:pt>
              </c:strCache>
            </c:strRef>
          </c:cat>
          <c:val>
            <c:numRef>
              <c:f>Sheet1!$B$8:$B$11</c:f>
              <c:numCache>
                <c:formatCode>General</c:formatCode>
                <c:ptCount val="4"/>
                <c:pt idx="0">
                  <c:v>125</c:v>
                </c:pt>
                <c:pt idx="2">
                  <c:v>32</c:v>
                </c:pt>
                <c:pt idx="3">
                  <c:v>12</c:v>
                </c:pt>
              </c:numCache>
            </c:numRef>
          </c:val>
          <c:extLst xmlns:c16r2="http://schemas.microsoft.com/office/drawing/2015/06/chart">
            <c:ext xmlns:c16="http://schemas.microsoft.com/office/drawing/2014/chart" uri="{C3380CC4-5D6E-409C-BE32-E72D297353CC}">
              <c16:uniqueId val="{0000000A-6715-4F01-BAC2-C09F76287789}"/>
            </c:ext>
          </c:extLst>
        </c:ser>
        <c:dLbls/>
        <c:gapWidth val="100"/>
        <c:secondPieSize val="75"/>
        <c:serLines>
          <c:spPr>
            <a:ln w="9525" cap="flat" cmpd="sng" algn="ctr">
              <a:solidFill>
                <a:schemeClr val="tx1">
                  <a:lumMod val="35000"/>
                  <a:lumOff val="65000"/>
                </a:schemeClr>
              </a:solidFill>
              <a:round/>
            </a:ln>
            <a:effectLst/>
          </c:spPr>
        </c:serLines>
      </c:ofPieChart>
      <c:spPr>
        <a:noFill/>
        <a:ln>
          <a:noFill/>
        </a:ln>
        <a:effectLst>
          <a:outerShdw blurRad="266700" dist="38100" dir="2700000" sx="101000" sy="101000" algn="tl" rotWithShape="0">
            <a:prstClr val="black">
              <a:alpha val="29000"/>
            </a:prstClr>
          </a:outerShdw>
        </a:effectLst>
      </c:spPr>
    </c:plotArea>
    <c:plotVisOnly val="1"/>
    <c:dispBlanksAs val="zero"/>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plotArea>
      <c:layout/>
      <c:pieChart>
        <c:varyColors val="1"/>
        <c:ser>
          <c:idx val="0"/>
          <c:order val="0"/>
          <c:dPt>
            <c:idx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scene3d>
              <a:sp3d>
                <a:bevelT w="190500"/>
              </a:sp3d>
            </c:spPr>
            <c:extLst xmlns:c16r2="http://schemas.microsoft.com/office/drawing/2015/06/chart">
              <c:ext xmlns:c16="http://schemas.microsoft.com/office/drawing/2014/chart" uri="{C3380CC4-5D6E-409C-BE32-E72D297353CC}">
                <c16:uniqueId val="{00000001-55E1-4B61-8D86-95EA6B990B49}"/>
              </c:ext>
            </c:extLst>
          </c:dPt>
          <c:dPt>
            <c:idx val="1"/>
            <c:explosion val="24"/>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scene3d>
              <a:sp3d>
                <a:bevelT w="101600"/>
              </a:sp3d>
            </c:spPr>
            <c:extLst xmlns:c16r2="http://schemas.microsoft.com/office/drawing/2015/06/chart">
              <c:ext xmlns:c16="http://schemas.microsoft.com/office/drawing/2014/chart" uri="{C3380CC4-5D6E-409C-BE32-E72D297353CC}">
                <c16:uniqueId val="{00000003-55E1-4B61-8D86-95EA6B990B49}"/>
              </c:ext>
            </c:extLst>
          </c:dPt>
          <c:dLbls>
            <c:dLbl>
              <c:idx val="1"/>
              <c:layout>
                <c:manualLayout>
                  <c:x val="2.8562826049648379E-2"/>
                  <c:y val="1.779019648669674E-2"/>
                </c:manualLayout>
              </c:layout>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5E1-4B61-8D86-95EA6B990B49}"/>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2"/>
                    </a:solidFill>
                    <a:latin typeface="+mn-lt"/>
                    <a:ea typeface="+mn-ea"/>
                    <a:cs typeface="+mn-cs"/>
                  </a:defRPr>
                </a:pPr>
                <a:endParaRPr lang="en-US"/>
              </a:p>
            </c:txPr>
            <c:dLblPos val="bestFit"/>
            <c:showVal val="1"/>
            <c:showLeaderLines val="1"/>
            <c:leaderLines>
              <c:spPr>
                <a:ln w="9525">
                  <a:solidFill>
                    <a:schemeClr val="tx2">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Sheet1!$C$162:$D$162</c:f>
              <c:strCache>
                <c:ptCount val="2"/>
                <c:pt idx="0">
                  <c:v>Directly addressed by NDP </c:v>
                </c:pt>
                <c:pt idx="1">
                  <c:v>Indirectly addressed by the NDP</c:v>
                </c:pt>
              </c:strCache>
            </c:strRef>
          </c:cat>
          <c:val>
            <c:numRef>
              <c:f>Sheet1!$C$163:$D$163</c:f>
              <c:numCache>
                <c:formatCode>General</c:formatCode>
                <c:ptCount val="2"/>
                <c:pt idx="0">
                  <c:v>94.86999999999999</c:v>
                </c:pt>
                <c:pt idx="1">
                  <c:v>5.13</c:v>
                </c:pt>
              </c:numCache>
            </c:numRef>
          </c:val>
          <c:extLst xmlns:c16r2="http://schemas.microsoft.com/office/drawing/2015/06/chart">
            <c:ext xmlns:c16="http://schemas.microsoft.com/office/drawing/2014/chart" uri="{C3380CC4-5D6E-409C-BE32-E72D297353CC}">
              <c16:uniqueId val="{00000004-55E1-4B61-8D86-95EA6B990B49}"/>
            </c:ext>
          </c:extLst>
        </c:ser>
        <c:dLbls>
          <c:showVal val="1"/>
        </c:dLbls>
        <c:firstSliceAng val="0"/>
      </c:pieChart>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userShapes r:id="rId2"/>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7599EC-D720-45BD-BFE0-9E10F513D8E5}" type="doc">
      <dgm:prSet loTypeId="urn:microsoft.com/office/officeart/2005/8/layout/venn1#1" loCatId="relationship" qsTypeId="urn:microsoft.com/office/officeart/2005/8/quickstyle/3d4" qsCatId="3D" csTypeId="urn:microsoft.com/office/officeart/2005/8/colors/accent1_2" csCatId="accent1" phldr="1"/>
      <dgm:spPr/>
      <dgm:t>
        <a:bodyPr/>
        <a:lstStyle/>
        <a:p>
          <a:endParaRPr lang="en-ZA"/>
        </a:p>
      </dgm:t>
    </dgm:pt>
    <dgm:pt modelId="{E048B058-00E4-431A-9D0E-9F92BEF73B99}">
      <dgm:prSet/>
      <dgm:spPr>
        <a:blipFill rotWithShape="0">
          <a:blip xmlns:r="http://schemas.openxmlformats.org/officeDocument/2006/relationships" r:embed="rId1"/>
          <a:stretch>
            <a:fillRect/>
          </a:stretch>
        </a:blipFill>
      </dgm:spPr>
      <dgm:t>
        <a:bodyPr/>
        <a:lstStyle/>
        <a:p>
          <a:pPr rtl="0"/>
          <a:r>
            <a:rPr lang="en-ZA" dirty="0"/>
            <a:t>AGENDA 2030</a:t>
          </a:r>
        </a:p>
      </dgm:t>
    </dgm:pt>
    <dgm:pt modelId="{1ABD4AF5-8D5B-419F-A2C7-8EFFCEAE74E4}" type="parTrans" cxnId="{2850BB93-FDB6-4D9A-9718-44B116D0D9B7}">
      <dgm:prSet/>
      <dgm:spPr/>
      <dgm:t>
        <a:bodyPr/>
        <a:lstStyle/>
        <a:p>
          <a:endParaRPr lang="en-ZA"/>
        </a:p>
      </dgm:t>
    </dgm:pt>
    <dgm:pt modelId="{CC2DB0C9-13C6-457B-A9BB-444EF6A4C602}" type="sibTrans" cxnId="{2850BB93-FDB6-4D9A-9718-44B116D0D9B7}">
      <dgm:prSet/>
      <dgm:spPr/>
      <dgm:t>
        <a:bodyPr/>
        <a:lstStyle/>
        <a:p>
          <a:endParaRPr lang="en-ZA"/>
        </a:p>
      </dgm:t>
    </dgm:pt>
    <dgm:pt modelId="{1A8858B7-8669-420F-97A0-B8EB4C7219C6}">
      <dgm:prSet/>
      <dgm:spPr>
        <a:blipFill rotWithShape="0">
          <a:blip xmlns:r="http://schemas.openxmlformats.org/officeDocument/2006/relationships" r:embed="rId2"/>
          <a:stretch>
            <a:fillRect/>
          </a:stretch>
        </a:blipFill>
      </dgm:spPr>
      <dgm:t>
        <a:bodyPr/>
        <a:lstStyle/>
        <a:p>
          <a:pPr rtl="0"/>
          <a:r>
            <a:rPr lang="en-ZA" dirty="0"/>
            <a:t>AGENDA 2063</a:t>
          </a:r>
        </a:p>
      </dgm:t>
    </dgm:pt>
    <dgm:pt modelId="{C6DFBB0F-ABA3-4FD3-A36D-13975B5AEB87}" type="parTrans" cxnId="{3E12276B-3A9E-493F-97C9-3737EC245AB9}">
      <dgm:prSet/>
      <dgm:spPr/>
      <dgm:t>
        <a:bodyPr/>
        <a:lstStyle/>
        <a:p>
          <a:endParaRPr lang="en-ZA"/>
        </a:p>
      </dgm:t>
    </dgm:pt>
    <dgm:pt modelId="{B8C06258-0388-4705-B4C9-489E5836C176}" type="sibTrans" cxnId="{3E12276B-3A9E-493F-97C9-3737EC245AB9}">
      <dgm:prSet/>
      <dgm:spPr/>
      <dgm:t>
        <a:bodyPr/>
        <a:lstStyle/>
        <a:p>
          <a:endParaRPr lang="en-ZA"/>
        </a:p>
      </dgm:t>
    </dgm:pt>
    <dgm:pt modelId="{3DD6B528-FB36-47CA-9703-8BEB8B17911A}" type="pres">
      <dgm:prSet presAssocID="{107599EC-D720-45BD-BFE0-9E10F513D8E5}" presName="compositeShape" presStyleCnt="0">
        <dgm:presLayoutVars>
          <dgm:chMax val="7"/>
          <dgm:dir/>
          <dgm:resizeHandles val="exact"/>
        </dgm:presLayoutVars>
      </dgm:prSet>
      <dgm:spPr/>
      <dgm:t>
        <a:bodyPr/>
        <a:lstStyle/>
        <a:p>
          <a:endParaRPr lang="en-US"/>
        </a:p>
      </dgm:t>
    </dgm:pt>
    <dgm:pt modelId="{4553E051-C8BA-4E8B-B56A-BAA73EF2099B}" type="pres">
      <dgm:prSet presAssocID="{E048B058-00E4-431A-9D0E-9F92BEF73B99}" presName="circ1" presStyleLbl="vennNode1" presStyleIdx="0" presStyleCnt="2" custLinFactNeighborX="-5931" custLinFactNeighborY="-9985"/>
      <dgm:spPr/>
      <dgm:t>
        <a:bodyPr/>
        <a:lstStyle/>
        <a:p>
          <a:endParaRPr lang="en-US"/>
        </a:p>
      </dgm:t>
    </dgm:pt>
    <dgm:pt modelId="{400B392C-E4C1-4981-AAB6-74EE85E4559A}" type="pres">
      <dgm:prSet presAssocID="{E048B058-00E4-431A-9D0E-9F92BEF73B99}" presName="circ1Tx" presStyleLbl="revTx" presStyleIdx="0" presStyleCnt="0">
        <dgm:presLayoutVars>
          <dgm:chMax val="0"/>
          <dgm:chPref val="0"/>
          <dgm:bulletEnabled val="1"/>
        </dgm:presLayoutVars>
      </dgm:prSet>
      <dgm:spPr/>
      <dgm:t>
        <a:bodyPr/>
        <a:lstStyle/>
        <a:p>
          <a:endParaRPr lang="en-US"/>
        </a:p>
      </dgm:t>
    </dgm:pt>
    <dgm:pt modelId="{145FE2C0-63B0-46B2-AA5F-F0149E751C5E}" type="pres">
      <dgm:prSet presAssocID="{1A8858B7-8669-420F-97A0-B8EB4C7219C6}" presName="circ2" presStyleLbl="vennNode1" presStyleIdx="1" presStyleCnt="2" custLinFactNeighborX="-6703" custLinFactNeighborY="-22690"/>
      <dgm:spPr/>
      <dgm:t>
        <a:bodyPr/>
        <a:lstStyle/>
        <a:p>
          <a:endParaRPr lang="en-US"/>
        </a:p>
      </dgm:t>
    </dgm:pt>
    <dgm:pt modelId="{D5AAD4E2-0EBB-48C3-A893-C411BB30469C}" type="pres">
      <dgm:prSet presAssocID="{1A8858B7-8669-420F-97A0-B8EB4C7219C6}" presName="circ2Tx" presStyleLbl="revTx" presStyleIdx="0" presStyleCnt="0">
        <dgm:presLayoutVars>
          <dgm:chMax val="0"/>
          <dgm:chPref val="0"/>
          <dgm:bulletEnabled val="1"/>
        </dgm:presLayoutVars>
      </dgm:prSet>
      <dgm:spPr/>
      <dgm:t>
        <a:bodyPr/>
        <a:lstStyle/>
        <a:p>
          <a:endParaRPr lang="en-US"/>
        </a:p>
      </dgm:t>
    </dgm:pt>
  </dgm:ptLst>
  <dgm:cxnLst>
    <dgm:cxn modelId="{FBF5A69E-9CBF-48D9-9151-F531C1B34A61}" type="presOf" srcId="{1A8858B7-8669-420F-97A0-B8EB4C7219C6}" destId="{145FE2C0-63B0-46B2-AA5F-F0149E751C5E}" srcOrd="0" destOrd="0" presId="urn:microsoft.com/office/officeart/2005/8/layout/venn1#1"/>
    <dgm:cxn modelId="{2850BB93-FDB6-4D9A-9718-44B116D0D9B7}" srcId="{107599EC-D720-45BD-BFE0-9E10F513D8E5}" destId="{E048B058-00E4-431A-9D0E-9F92BEF73B99}" srcOrd="0" destOrd="0" parTransId="{1ABD4AF5-8D5B-419F-A2C7-8EFFCEAE74E4}" sibTransId="{CC2DB0C9-13C6-457B-A9BB-444EF6A4C602}"/>
    <dgm:cxn modelId="{7654D2D6-3E09-45C5-8725-7B1679FB94BE}" type="presOf" srcId="{107599EC-D720-45BD-BFE0-9E10F513D8E5}" destId="{3DD6B528-FB36-47CA-9703-8BEB8B17911A}" srcOrd="0" destOrd="0" presId="urn:microsoft.com/office/officeart/2005/8/layout/venn1#1"/>
    <dgm:cxn modelId="{C8356A2A-424F-411D-B5BF-A9A5D7A5490B}" type="presOf" srcId="{1A8858B7-8669-420F-97A0-B8EB4C7219C6}" destId="{D5AAD4E2-0EBB-48C3-A893-C411BB30469C}" srcOrd="1" destOrd="0" presId="urn:microsoft.com/office/officeart/2005/8/layout/venn1#1"/>
    <dgm:cxn modelId="{3E12276B-3A9E-493F-97C9-3737EC245AB9}" srcId="{107599EC-D720-45BD-BFE0-9E10F513D8E5}" destId="{1A8858B7-8669-420F-97A0-B8EB4C7219C6}" srcOrd="1" destOrd="0" parTransId="{C6DFBB0F-ABA3-4FD3-A36D-13975B5AEB87}" sibTransId="{B8C06258-0388-4705-B4C9-489E5836C176}"/>
    <dgm:cxn modelId="{D1E59999-7FBC-4DB0-BA7A-0FE81EDF5DC9}" type="presOf" srcId="{E048B058-00E4-431A-9D0E-9F92BEF73B99}" destId="{400B392C-E4C1-4981-AAB6-74EE85E4559A}" srcOrd="1" destOrd="0" presId="urn:microsoft.com/office/officeart/2005/8/layout/venn1#1"/>
    <dgm:cxn modelId="{84EE349B-C97E-41E5-BA4B-039A7EEBDD7C}" type="presOf" srcId="{E048B058-00E4-431A-9D0E-9F92BEF73B99}" destId="{4553E051-C8BA-4E8B-B56A-BAA73EF2099B}" srcOrd="0" destOrd="0" presId="urn:microsoft.com/office/officeart/2005/8/layout/venn1#1"/>
    <dgm:cxn modelId="{8A8958DE-882A-4A52-AD59-324DDE2EB7F2}" type="presParOf" srcId="{3DD6B528-FB36-47CA-9703-8BEB8B17911A}" destId="{4553E051-C8BA-4E8B-B56A-BAA73EF2099B}" srcOrd="0" destOrd="0" presId="urn:microsoft.com/office/officeart/2005/8/layout/venn1#1"/>
    <dgm:cxn modelId="{08D185FD-E4DF-4CF7-9408-75FF2BF0ECED}" type="presParOf" srcId="{3DD6B528-FB36-47CA-9703-8BEB8B17911A}" destId="{400B392C-E4C1-4981-AAB6-74EE85E4559A}" srcOrd="1" destOrd="0" presId="urn:microsoft.com/office/officeart/2005/8/layout/venn1#1"/>
    <dgm:cxn modelId="{E257846A-D7E2-471D-8BBB-48C4E2FA7479}" type="presParOf" srcId="{3DD6B528-FB36-47CA-9703-8BEB8B17911A}" destId="{145FE2C0-63B0-46B2-AA5F-F0149E751C5E}" srcOrd="2" destOrd="0" presId="urn:microsoft.com/office/officeart/2005/8/layout/venn1#1"/>
    <dgm:cxn modelId="{A45D1FB9-84D2-47DA-B199-0283F3E34E70}" type="presParOf" srcId="{3DD6B528-FB36-47CA-9703-8BEB8B17911A}" destId="{D5AAD4E2-0EBB-48C3-A893-C411BB30469C}" srcOrd="3" destOrd="0" presId="urn:microsoft.com/office/officeart/2005/8/layout/venn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73B4B1-5047-4C27-8F96-C9AEAB8961FA}" type="doc">
      <dgm:prSet loTypeId="urn:microsoft.com/office/officeart/2005/8/layout/chevron1" loCatId="process" qsTypeId="urn:microsoft.com/office/officeart/2005/8/quickstyle/simple1" qsCatId="simple" csTypeId="urn:microsoft.com/office/officeart/2005/8/colors/accent1_2" csCatId="accent1" phldr="1"/>
      <dgm:spPr/>
    </dgm:pt>
    <dgm:pt modelId="{C2E4B04D-F9D8-45EE-A3D3-013BB1631664}">
      <dgm:prSet phldrT="[Text]"/>
      <dgm:spPr>
        <a:solidFill>
          <a:srgbClr val="00B050"/>
        </a:solidFill>
      </dgm:spPr>
      <dgm:t>
        <a:bodyPr/>
        <a:lstStyle/>
        <a:p>
          <a:r>
            <a:rPr lang="en-US" b="1" dirty="0">
              <a:latin typeface="Century Gothic" panose="020B0502020202020204" pitchFamily="34" charset="0"/>
            </a:rPr>
            <a:t>INPUT </a:t>
          </a:r>
          <a:r>
            <a:rPr lang="en-US" b="0" dirty="0">
              <a:latin typeface="Century Gothic" panose="020B0502020202020204" pitchFamily="34" charset="0"/>
            </a:rPr>
            <a:t>indicators</a:t>
          </a:r>
        </a:p>
      </dgm:t>
    </dgm:pt>
    <dgm:pt modelId="{FF7D55FA-0903-435D-978B-966EEAE8CB88}" type="parTrans" cxnId="{65306B0A-FA72-4C4E-91BF-36AE80DF8A1E}">
      <dgm:prSet/>
      <dgm:spPr/>
      <dgm:t>
        <a:bodyPr/>
        <a:lstStyle/>
        <a:p>
          <a:endParaRPr lang="en-US">
            <a:latin typeface="Century Gothic" panose="020B0502020202020204" pitchFamily="34" charset="0"/>
          </a:endParaRPr>
        </a:p>
      </dgm:t>
    </dgm:pt>
    <dgm:pt modelId="{2E2F8FB5-33B9-4F53-850F-F44309C1D4FB}" type="sibTrans" cxnId="{65306B0A-FA72-4C4E-91BF-36AE80DF8A1E}">
      <dgm:prSet/>
      <dgm:spPr/>
      <dgm:t>
        <a:bodyPr/>
        <a:lstStyle/>
        <a:p>
          <a:endParaRPr lang="en-US">
            <a:latin typeface="Century Gothic" panose="020B0502020202020204" pitchFamily="34" charset="0"/>
          </a:endParaRPr>
        </a:p>
      </dgm:t>
    </dgm:pt>
    <dgm:pt modelId="{C47F2422-FF30-48B5-92C0-0B689C4CBBAD}">
      <dgm:prSet/>
      <dgm:spPr>
        <a:solidFill>
          <a:schemeClr val="accent3"/>
        </a:solidFill>
      </dgm:spPr>
      <dgm:t>
        <a:bodyPr/>
        <a:lstStyle/>
        <a:p>
          <a:r>
            <a:rPr lang="en-US" b="1" dirty="0">
              <a:latin typeface="Century Gothic" panose="020B0502020202020204" pitchFamily="34" charset="0"/>
            </a:rPr>
            <a:t>OUTPUT </a:t>
          </a:r>
          <a:r>
            <a:rPr lang="en-US" b="0" dirty="0">
              <a:latin typeface="Century Gothic" panose="020B0502020202020204" pitchFamily="34" charset="0"/>
            </a:rPr>
            <a:t>indicators</a:t>
          </a:r>
        </a:p>
      </dgm:t>
    </dgm:pt>
    <dgm:pt modelId="{838B982D-84BD-42C6-A94D-A5F46215C228}" type="parTrans" cxnId="{FAC3D174-0725-4C13-830E-163276011930}">
      <dgm:prSet/>
      <dgm:spPr/>
      <dgm:t>
        <a:bodyPr/>
        <a:lstStyle/>
        <a:p>
          <a:endParaRPr lang="en-US">
            <a:latin typeface="Century Gothic" panose="020B0502020202020204" pitchFamily="34" charset="0"/>
          </a:endParaRPr>
        </a:p>
      </dgm:t>
    </dgm:pt>
    <dgm:pt modelId="{708C2049-6A44-4B11-88E1-D55253E45BAC}" type="sibTrans" cxnId="{FAC3D174-0725-4C13-830E-163276011930}">
      <dgm:prSet/>
      <dgm:spPr/>
      <dgm:t>
        <a:bodyPr/>
        <a:lstStyle/>
        <a:p>
          <a:endParaRPr lang="en-US">
            <a:latin typeface="Century Gothic" panose="020B0502020202020204" pitchFamily="34" charset="0"/>
          </a:endParaRPr>
        </a:p>
      </dgm:t>
    </dgm:pt>
    <dgm:pt modelId="{B14B5ED1-731A-498B-8964-610F4FE42FCC}">
      <dgm:prSet/>
      <dgm:spPr>
        <a:solidFill>
          <a:schemeClr val="accent6">
            <a:lumMod val="75000"/>
          </a:schemeClr>
        </a:solidFill>
      </dgm:spPr>
      <dgm:t>
        <a:bodyPr/>
        <a:lstStyle/>
        <a:p>
          <a:r>
            <a:rPr lang="en-US" b="1" dirty="0">
              <a:latin typeface="Century Gothic" panose="020B0502020202020204" pitchFamily="34" charset="0"/>
            </a:rPr>
            <a:t>OUTCOME </a:t>
          </a:r>
          <a:r>
            <a:rPr lang="en-US" b="0" dirty="0">
              <a:latin typeface="Century Gothic" panose="020B0502020202020204" pitchFamily="34" charset="0"/>
            </a:rPr>
            <a:t>indicators</a:t>
          </a:r>
        </a:p>
      </dgm:t>
    </dgm:pt>
    <dgm:pt modelId="{A0617BA1-D0CE-4929-85AC-74383991FB49}" type="parTrans" cxnId="{12951DED-1E91-4FEC-B089-3FA6ADA669A3}">
      <dgm:prSet/>
      <dgm:spPr/>
      <dgm:t>
        <a:bodyPr/>
        <a:lstStyle/>
        <a:p>
          <a:endParaRPr lang="en-US">
            <a:latin typeface="Century Gothic" panose="020B0502020202020204" pitchFamily="34" charset="0"/>
          </a:endParaRPr>
        </a:p>
      </dgm:t>
    </dgm:pt>
    <dgm:pt modelId="{FEF697F2-36D0-4F9F-8564-CB7FC79D05C5}" type="sibTrans" cxnId="{12951DED-1E91-4FEC-B089-3FA6ADA669A3}">
      <dgm:prSet/>
      <dgm:spPr/>
      <dgm:t>
        <a:bodyPr/>
        <a:lstStyle/>
        <a:p>
          <a:endParaRPr lang="en-US">
            <a:latin typeface="Century Gothic" panose="020B0502020202020204" pitchFamily="34" charset="0"/>
          </a:endParaRPr>
        </a:p>
      </dgm:t>
    </dgm:pt>
    <dgm:pt modelId="{48772C50-10DA-4A81-8922-58C89C653DE9}" type="pres">
      <dgm:prSet presAssocID="{5D73B4B1-5047-4C27-8F96-C9AEAB8961FA}" presName="Name0" presStyleCnt="0">
        <dgm:presLayoutVars>
          <dgm:dir/>
          <dgm:animLvl val="lvl"/>
          <dgm:resizeHandles val="exact"/>
        </dgm:presLayoutVars>
      </dgm:prSet>
      <dgm:spPr/>
    </dgm:pt>
    <dgm:pt modelId="{D4492034-51CC-4532-AB25-0B9713A937DB}" type="pres">
      <dgm:prSet presAssocID="{C2E4B04D-F9D8-45EE-A3D3-013BB1631664}" presName="parTxOnly" presStyleLbl="node1" presStyleIdx="0" presStyleCnt="3" custScaleY="84730" custLinFactNeighborX="-24174" custLinFactNeighborY="-449">
        <dgm:presLayoutVars>
          <dgm:chMax val="0"/>
          <dgm:chPref val="0"/>
          <dgm:bulletEnabled val="1"/>
        </dgm:presLayoutVars>
      </dgm:prSet>
      <dgm:spPr/>
      <dgm:t>
        <a:bodyPr/>
        <a:lstStyle/>
        <a:p>
          <a:endParaRPr lang="en-US"/>
        </a:p>
      </dgm:t>
    </dgm:pt>
    <dgm:pt modelId="{9EE5D309-ABCC-48D6-BDE5-13AE3241B098}" type="pres">
      <dgm:prSet presAssocID="{2E2F8FB5-33B9-4F53-850F-F44309C1D4FB}" presName="parTxOnlySpace" presStyleCnt="0"/>
      <dgm:spPr/>
    </dgm:pt>
    <dgm:pt modelId="{09933786-49C9-4D02-9BB1-E5680A4FC223}" type="pres">
      <dgm:prSet presAssocID="{C47F2422-FF30-48B5-92C0-0B689C4CBBAD}" presName="parTxOnly" presStyleLbl="node1" presStyleIdx="1" presStyleCnt="3" custScaleY="96095" custLinFactNeighborX="-32513" custLinFactNeighborY="1179">
        <dgm:presLayoutVars>
          <dgm:chMax val="0"/>
          <dgm:chPref val="0"/>
          <dgm:bulletEnabled val="1"/>
        </dgm:presLayoutVars>
      </dgm:prSet>
      <dgm:spPr/>
      <dgm:t>
        <a:bodyPr/>
        <a:lstStyle/>
        <a:p>
          <a:endParaRPr lang="en-US"/>
        </a:p>
      </dgm:t>
    </dgm:pt>
    <dgm:pt modelId="{3AF36E05-C0B0-49D3-9BBF-0BB0FEA2B0A6}" type="pres">
      <dgm:prSet presAssocID="{708C2049-6A44-4B11-88E1-D55253E45BAC}" presName="parTxOnlySpace" presStyleCnt="0"/>
      <dgm:spPr/>
    </dgm:pt>
    <dgm:pt modelId="{5A29E84D-238E-44F7-8780-45BE1BF0A13B}" type="pres">
      <dgm:prSet presAssocID="{B14B5ED1-731A-498B-8964-610F4FE42FCC}" presName="parTxOnly" presStyleLbl="node1" presStyleIdx="2" presStyleCnt="3" custScaleY="106050" custLinFactNeighborX="-71174" custLinFactNeighborY="-5133">
        <dgm:presLayoutVars>
          <dgm:chMax val="0"/>
          <dgm:chPref val="0"/>
          <dgm:bulletEnabled val="1"/>
        </dgm:presLayoutVars>
      </dgm:prSet>
      <dgm:spPr/>
      <dgm:t>
        <a:bodyPr/>
        <a:lstStyle/>
        <a:p>
          <a:endParaRPr lang="en-US"/>
        </a:p>
      </dgm:t>
    </dgm:pt>
  </dgm:ptLst>
  <dgm:cxnLst>
    <dgm:cxn modelId="{FAC3D174-0725-4C13-830E-163276011930}" srcId="{5D73B4B1-5047-4C27-8F96-C9AEAB8961FA}" destId="{C47F2422-FF30-48B5-92C0-0B689C4CBBAD}" srcOrd="1" destOrd="0" parTransId="{838B982D-84BD-42C6-A94D-A5F46215C228}" sibTransId="{708C2049-6A44-4B11-88E1-D55253E45BAC}"/>
    <dgm:cxn modelId="{12951DED-1E91-4FEC-B089-3FA6ADA669A3}" srcId="{5D73B4B1-5047-4C27-8F96-C9AEAB8961FA}" destId="{B14B5ED1-731A-498B-8964-610F4FE42FCC}" srcOrd="2" destOrd="0" parTransId="{A0617BA1-D0CE-4929-85AC-74383991FB49}" sibTransId="{FEF697F2-36D0-4F9F-8564-CB7FC79D05C5}"/>
    <dgm:cxn modelId="{5AE3FCD6-8FB9-4CBF-A933-7AC127873DFE}" type="presOf" srcId="{5D73B4B1-5047-4C27-8F96-C9AEAB8961FA}" destId="{48772C50-10DA-4A81-8922-58C89C653DE9}" srcOrd="0" destOrd="0" presId="urn:microsoft.com/office/officeart/2005/8/layout/chevron1"/>
    <dgm:cxn modelId="{65306B0A-FA72-4C4E-91BF-36AE80DF8A1E}" srcId="{5D73B4B1-5047-4C27-8F96-C9AEAB8961FA}" destId="{C2E4B04D-F9D8-45EE-A3D3-013BB1631664}" srcOrd="0" destOrd="0" parTransId="{FF7D55FA-0903-435D-978B-966EEAE8CB88}" sibTransId="{2E2F8FB5-33B9-4F53-850F-F44309C1D4FB}"/>
    <dgm:cxn modelId="{6C8B723F-5F57-4966-8D44-B14F64A8F0BF}" type="presOf" srcId="{C2E4B04D-F9D8-45EE-A3D3-013BB1631664}" destId="{D4492034-51CC-4532-AB25-0B9713A937DB}" srcOrd="0" destOrd="0" presId="urn:microsoft.com/office/officeart/2005/8/layout/chevron1"/>
    <dgm:cxn modelId="{A361DF97-FEE5-4264-8EAE-0FE5C9571C13}" type="presOf" srcId="{B14B5ED1-731A-498B-8964-610F4FE42FCC}" destId="{5A29E84D-238E-44F7-8780-45BE1BF0A13B}" srcOrd="0" destOrd="0" presId="urn:microsoft.com/office/officeart/2005/8/layout/chevron1"/>
    <dgm:cxn modelId="{B6E5F32E-FDBB-4AD9-B248-8B67FD435E46}" type="presOf" srcId="{C47F2422-FF30-48B5-92C0-0B689C4CBBAD}" destId="{09933786-49C9-4D02-9BB1-E5680A4FC223}" srcOrd="0" destOrd="0" presId="urn:microsoft.com/office/officeart/2005/8/layout/chevron1"/>
    <dgm:cxn modelId="{2C8FA17D-C3DF-4CFA-B316-FE7B9134875A}" type="presParOf" srcId="{48772C50-10DA-4A81-8922-58C89C653DE9}" destId="{D4492034-51CC-4532-AB25-0B9713A937DB}" srcOrd="0" destOrd="0" presId="urn:microsoft.com/office/officeart/2005/8/layout/chevron1"/>
    <dgm:cxn modelId="{AEDC9265-E529-42B7-9962-1A13C28244CB}" type="presParOf" srcId="{48772C50-10DA-4A81-8922-58C89C653DE9}" destId="{9EE5D309-ABCC-48D6-BDE5-13AE3241B098}" srcOrd="1" destOrd="0" presId="urn:microsoft.com/office/officeart/2005/8/layout/chevron1"/>
    <dgm:cxn modelId="{4A12AB40-A60F-4653-8435-3C3F941D0784}" type="presParOf" srcId="{48772C50-10DA-4A81-8922-58C89C653DE9}" destId="{09933786-49C9-4D02-9BB1-E5680A4FC223}" srcOrd="2" destOrd="0" presId="urn:microsoft.com/office/officeart/2005/8/layout/chevron1"/>
    <dgm:cxn modelId="{9120E509-9000-4181-98E4-B51FE1012009}" type="presParOf" srcId="{48772C50-10DA-4A81-8922-58C89C653DE9}" destId="{3AF36E05-C0B0-49D3-9BBF-0BB0FEA2B0A6}" srcOrd="3" destOrd="0" presId="urn:microsoft.com/office/officeart/2005/8/layout/chevron1"/>
    <dgm:cxn modelId="{C108E6A2-5CEA-4E74-9603-53F67466F241}" type="presParOf" srcId="{48772C50-10DA-4A81-8922-58C89C653DE9}" destId="{5A29E84D-238E-44F7-8780-45BE1BF0A13B}" srcOrd="4"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553E051-C8BA-4E8B-B56A-BAA73EF2099B}">
      <dsp:nvSpPr>
        <dsp:cNvPr id="0" name=""/>
        <dsp:cNvSpPr/>
      </dsp:nvSpPr>
      <dsp:spPr>
        <a:xfrm>
          <a:off x="1125459" y="0"/>
          <a:ext cx="1933978" cy="1933978"/>
        </a:xfrm>
        <a:prstGeom prst="ellipse">
          <a:avLst/>
        </a:prstGeom>
        <a:blipFill rotWithShape="0">
          <a:blip xmlns:r="http://schemas.openxmlformats.org/officeDocument/2006/relationships" r:embed="rId1"/>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en-ZA" sz="2400" kern="1200" dirty="0"/>
            <a:t>AGENDA 2030</a:t>
          </a:r>
        </a:p>
      </dsp:txBody>
      <dsp:txXfrm>
        <a:off x="1395519" y="228057"/>
        <a:ext cx="1115086" cy="1477863"/>
      </dsp:txXfrm>
    </dsp:sp>
    <dsp:sp modelId="{145FE2C0-63B0-46B2-AA5F-F0149E751C5E}">
      <dsp:nvSpPr>
        <dsp:cNvPr id="0" name=""/>
        <dsp:cNvSpPr/>
      </dsp:nvSpPr>
      <dsp:spPr>
        <a:xfrm>
          <a:off x="2504387" y="0"/>
          <a:ext cx="1933978" cy="1933978"/>
        </a:xfrm>
        <a:prstGeom prst="ellipse">
          <a:avLst/>
        </a:prstGeom>
        <a:blipFill rotWithShape="0">
          <a:blip xmlns:r="http://schemas.openxmlformats.org/officeDocument/2006/relationships" r:embed="rId2"/>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en-ZA" sz="2400" kern="1200" dirty="0"/>
            <a:t>AGENDA 2063</a:t>
          </a:r>
        </a:p>
      </dsp:txBody>
      <dsp:txXfrm>
        <a:off x="3053219" y="228057"/>
        <a:ext cx="1115086" cy="147786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4492034-51CC-4532-AB25-0B9713A937DB}">
      <dsp:nvSpPr>
        <dsp:cNvPr id="0" name=""/>
        <dsp:cNvSpPr/>
      </dsp:nvSpPr>
      <dsp:spPr>
        <a:xfrm>
          <a:off x="0" y="133266"/>
          <a:ext cx="3262845" cy="1105843"/>
        </a:xfrm>
        <a:prstGeom prst="chevr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lvl="0" algn="ctr" defTabSz="1200150">
            <a:lnSpc>
              <a:spcPct val="90000"/>
            </a:lnSpc>
            <a:spcBef>
              <a:spcPct val="0"/>
            </a:spcBef>
            <a:spcAft>
              <a:spcPct val="35000"/>
            </a:spcAft>
          </a:pPr>
          <a:r>
            <a:rPr lang="en-US" sz="2700" b="1" kern="1200" dirty="0">
              <a:latin typeface="Century Gothic" panose="020B0502020202020204" pitchFamily="34" charset="0"/>
            </a:rPr>
            <a:t>INPUT </a:t>
          </a:r>
          <a:r>
            <a:rPr lang="en-US" sz="2700" b="0" kern="1200" dirty="0">
              <a:latin typeface="Century Gothic" panose="020B0502020202020204" pitchFamily="34" charset="0"/>
            </a:rPr>
            <a:t>indicators</a:t>
          </a:r>
        </a:p>
      </dsp:txBody>
      <dsp:txXfrm>
        <a:off x="0" y="133266"/>
        <a:ext cx="3262845" cy="1105843"/>
      </dsp:txXfrm>
    </dsp:sp>
    <dsp:sp modelId="{09933786-49C9-4D02-9BB1-E5680A4FC223}">
      <dsp:nvSpPr>
        <dsp:cNvPr id="0" name=""/>
        <dsp:cNvSpPr/>
      </dsp:nvSpPr>
      <dsp:spPr>
        <a:xfrm>
          <a:off x="2833154" y="80349"/>
          <a:ext cx="3262845" cy="1254172"/>
        </a:xfrm>
        <a:prstGeom prst="chevron">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lvl="0" algn="ctr" defTabSz="1200150">
            <a:lnSpc>
              <a:spcPct val="90000"/>
            </a:lnSpc>
            <a:spcBef>
              <a:spcPct val="0"/>
            </a:spcBef>
            <a:spcAft>
              <a:spcPct val="35000"/>
            </a:spcAft>
          </a:pPr>
          <a:r>
            <a:rPr lang="en-US" sz="2700" b="1" kern="1200" dirty="0">
              <a:latin typeface="Century Gothic" panose="020B0502020202020204" pitchFamily="34" charset="0"/>
            </a:rPr>
            <a:t>OUTPUT </a:t>
          </a:r>
          <a:r>
            <a:rPr lang="en-US" sz="2700" b="0" kern="1200" dirty="0">
              <a:latin typeface="Century Gothic" panose="020B0502020202020204" pitchFamily="34" charset="0"/>
            </a:rPr>
            <a:t>indicators</a:t>
          </a:r>
        </a:p>
      </dsp:txBody>
      <dsp:txXfrm>
        <a:off x="2833154" y="80349"/>
        <a:ext cx="3262845" cy="1254172"/>
      </dsp:txXfrm>
    </dsp:sp>
    <dsp:sp modelId="{5A29E84D-238E-44F7-8780-45BE1BF0A13B}">
      <dsp:nvSpPr>
        <dsp:cNvPr id="0" name=""/>
        <dsp:cNvSpPr/>
      </dsp:nvSpPr>
      <dsp:spPr>
        <a:xfrm>
          <a:off x="5643571" y="-1"/>
          <a:ext cx="3262845" cy="1384099"/>
        </a:xfrm>
        <a:prstGeom prst="chevron">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lvl="0" algn="ctr" defTabSz="1200150">
            <a:lnSpc>
              <a:spcPct val="90000"/>
            </a:lnSpc>
            <a:spcBef>
              <a:spcPct val="0"/>
            </a:spcBef>
            <a:spcAft>
              <a:spcPct val="35000"/>
            </a:spcAft>
          </a:pPr>
          <a:r>
            <a:rPr lang="en-US" sz="2700" b="1" kern="1200" dirty="0">
              <a:latin typeface="Century Gothic" panose="020B0502020202020204" pitchFamily="34" charset="0"/>
            </a:rPr>
            <a:t>OUTCOME </a:t>
          </a:r>
          <a:r>
            <a:rPr lang="en-US" sz="2700" b="0" kern="1200" dirty="0">
              <a:latin typeface="Century Gothic" panose="020B0502020202020204" pitchFamily="34" charset="0"/>
            </a:rPr>
            <a:t>indicators</a:t>
          </a:r>
        </a:p>
      </dsp:txBody>
      <dsp:txXfrm>
        <a:off x="5643571" y="-1"/>
        <a:ext cx="3262845" cy="1384099"/>
      </dsp:txXfrm>
    </dsp:sp>
  </dsp:spTree>
</dsp:drawing>
</file>

<file path=ppt/diagrams/layout1.xml><?xml version="1.0" encoding="utf-8"?>
<dgm:layoutDef xmlns:dgm="http://schemas.openxmlformats.org/drawingml/2006/diagram" xmlns:a="http://schemas.openxmlformats.org/drawingml/2006/main" uniqueId="urn:microsoft.com/office/officeart/2005/8/layout/venn1#1">
  <dgm:title val=""/>
  <dgm:desc val=""/>
  <dgm:catLst>
    <dgm:cat type="relationship" pri="103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cdr:y>
    </cdr:from>
    <cdr:to>
      <cdr:x>0.34131</cdr:x>
      <cdr:y>0.18351</cdr:y>
    </cdr:to>
    <cdr:sp macro="" textlink="">
      <cdr:nvSpPr>
        <cdr:cNvPr id="3" name="Rounded Rectangle 2"/>
        <cdr:cNvSpPr/>
      </cdr:nvSpPr>
      <cdr:spPr>
        <a:xfrm xmlns:a="http://schemas.openxmlformats.org/drawingml/2006/main">
          <a:off x="0" y="0"/>
          <a:ext cx="1976582" cy="491982"/>
        </a:xfrm>
        <a:prstGeom xmlns:a="http://schemas.openxmlformats.org/drawingml/2006/main" prst="round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a:t>NDP Alignment to Agenda 2063 Aspirations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5265738" y="0"/>
            <a:ext cx="4029075" cy="350838"/>
          </a:xfrm>
          <a:prstGeom prst="rect">
            <a:avLst/>
          </a:prstGeom>
        </p:spPr>
        <p:txBody>
          <a:bodyPr vert="horz" lIns="91440" tIns="45720" rIns="91440" bIns="45720" rtlCol="0"/>
          <a:lstStyle>
            <a:lvl1pPr algn="r">
              <a:defRPr sz="1200"/>
            </a:lvl1pPr>
          </a:lstStyle>
          <a:p>
            <a:fld id="{A433FD91-017A-4B0F-AA69-1C2F64E7226A}" type="datetimeFigureOut">
              <a:rPr lang="en-ZA" smtClean="0"/>
              <a:pPr/>
              <a:t>2022/05/18</a:t>
            </a:fld>
            <a:endParaRPr lang="en-ZA"/>
          </a:p>
        </p:txBody>
      </p:sp>
      <p:sp>
        <p:nvSpPr>
          <p:cNvPr id="4" name="Footer Placeholder 3"/>
          <p:cNvSpPr>
            <a:spLocks noGrp="1"/>
          </p:cNvSpPr>
          <p:nvPr>
            <p:ph type="ftr" sz="quarter" idx="2"/>
          </p:nvPr>
        </p:nvSpPr>
        <p:spPr>
          <a:xfrm>
            <a:off x="0" y="6659563"/>
            <a:ext cx="4029075" cy="35083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5265738" y="6659563"/>
            <a:ext cx="4029075" cy="350837"/>
          </a:xfrm>
          <a:prstGeom prst="rect">
            <a:avLst/>
          </a:prstGeom>
        </p:spPr>
        <p:txBody>
          <a:bodyPr vert="horz" lIns="91440" tIns="45720" rIns="91440" bIns="45720" rtlCol="0" anchor="b"/>
          <a:lstStyle>
            <a:lvl1pPr algn="r">
              <a:defRPr sz="1200"/>
            </a:lvl1pPr>
          </a:lstStyle>
          <a:p>
            <a:fld id="{52FAA9DA-2EA0-4A43-BA38-1C99133E4EE0}" type="slidenum">
              <a:rPr lang="en-ZA" smtClean="0"/>
              <a:pPr/>
              <a:t>‹#›</a:t>
            </a:fld>
            <a:endParaRPr lang="en-ZA"/>
          </a:p>
        </p:txBody>
      </p:sp>
    </p:spTree>
    <p:extLst>
      <p:ext uri="{BB962C8B-B14F-4D97-AF65-F5344CB8AC3E}">
        <p14:creationId xmlns:p14="http://schemas.microsoft.com/office/powerpoint/2010/main" xmlns="" val="22844814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265539" y="0"/>
            <a:ext cx="4028440" cy="352143"/>
          </a:xfrm>
          <a:prstGeom prst="rect">
            <a:avLst/>
          </a:prstGeom>
        </p:spPr>
        <p:txBody>
          <a:bodyPr vert="horz" lIns="91440" tIns="45720" rIns="91440" bIns="45720" rtlCol="0"/>
          <a:lstStyle>
            <a:lvl1pPr algn="r">
              <a:defRPr sz="1200"/>
            </a:lvl1pPr>
          </a:lstStyle>
          <a:p>
            <a:fld id="{E147EEB9-72ED-874D-A2FE-D7DA7066DB3B}" type="datetimeFigureOut">
              <a:rPr lang="en-US" smtClean="0"/>
              <a:pPr/>
              <a:t>5/18/2022</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29640" y="3373756"/>
            <a:ext cx="7437120" cy="276034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658258"/>
            <a:ext cx="4028440" cy="35214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539" y="6658258"/>
            <a:ext cx="4028440" cy="352142"/>
          </a:xfrm>
          <a:prstGeom prst="rect">
            <a:avLst/>
          </a:prstGeom>
        </p:spPr>
        <p:txBody>
          <a:bodyPr vert="horz" lIns="91440" tIns="45720" rIns="91440" bIns="45720" rtlCol="0" anchor="b"/>
          <a:lstStyle>
            <a:lvl1pPr algn="r">
              <a:defRPr sz="1200"/>
            </a:lvl1pPr>
          </a:lstStyle>
          <a:p>
            <a:fld id="{7D3BE8E8-0EEB-F541-A65F-60D8C05ECB8A}" type="slidenum">
              <a:rPr lang="en-US" smtClean="0"/>
              <a:pPr/>
              <a:t>‹#›</a:t>
            </a:fld>
            <a:endParaRPr lang="en-US" dirty="0"/>
          </a:p>
        </p:txBody>
      </p:sp>
    </p:spTree>
    <p:extLst>
      <p:ext uri="{BB962C8B-B14F-4D97-AF65-F5344CB8AC3E}">
        <p14:creationId xmlns:p14="http://schemas.microsoft.com/office/powerpoint/2010/main" xmlns="" val="2416250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3BE8E8-0EEB-F541-A65F-60D8C05ECB8A}" type="slidenum">
              <a:rPr lang="en-US" smtClean="0"/>
              <a:pPr/>
              <a:t>4</a:t>
            </a:fld>
            <a:endParaRPr lang="en-US"/>
          </a:p>
        </p:txBody>
      </p:sp>
    </p:spTree>
    <p:extLst>
      <p:ext uri="{BB962C8B-B14F-4D97-AF65-F5344CB8AC3E}">
        <p14:creationId xmlns:p14="http://schemas.microsoft.com/office/powerpoint/2010/main" xmlns="" val="984793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BE8E8-0EEB-F541-A65F-60D8C05ECB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60924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BE8E8-0EEB-F541-A65F-60D8C05ECB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464860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3BE8E8-0EEB-F541-A65F-60D8C05ECB8A}" type="slidenum">
              <a:rPr lang="en-US" smtClean="0"/>
              <a:pPr/>
              <a:t>28</a:t>
            </a:fld>
            <a:endParaRPr lang="en-US" dirty="0"/>
          </a:p>
        </p:txBody>
      </p:sp>
    </p:spTree>
    <p:extLst>
      <p:ext uri="{BB962C8B-B14F-4D97-AF65-F5344CB8AC3E}">
        <p14:creationId xmlns:p14="http://schemas.microsoft.com/office/powerpoint/2010/main" xmlns="" val="2935683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3BE8E8-0EEB-F541-A65F-60D8C05ECB8A}" type="slidenum">
              <a:rPr lang="en-US" smtClean="0"/>
              <a:pPr/>
              <a:t>29</a:t>
            </a:fld>
            <a:endParaRPr lang="en-US" dirty="0"/>
          </a:p>
        </p:txBody>
      </p:sp>
    </p:spTree>
    <p:extLst>
      <p:ext uri="{BB962C8B-B14F-4D97-AF65-F5344CB8AC3E}">
        <p14:creationId xmlns:p14="http://schemas.microsoft.com/office/powerpoint/2010/main" xmlns="" val="218122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BE8E8-0EEB-F541-A65F-60D8C05ECB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924528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BCDC78-2F2F-49CD-9C67-F09E679E197C}"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902214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BCDC78-2F2F-49CD-9C67-F09E679E197C}"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384853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BCDC78-2F2F-49CD-9C67-F09E679E197C}"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574147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BE8E8-0EEB-F541-A65F-60D8C05ECB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656026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BE8E8-0EEB-F541-A65F-60D8C05ECB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574652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BE8E8-0EEB-F541-A65F-60D8C05ECB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148765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BE8E8-0EEB-F541-A65F-60D8C05ECB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978119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BE8E8-0EEB-F541-A65F-60D8C05ECB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423079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BE8E8-0EEB-F541-A65F-60D8C05ECB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595092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BE8E8-0EEB-F541-A65F-60D8C05ECB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1835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BE8E8-0EEB-F541-A65F-60D8C05ECB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299859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130300" y="735694"/>
            <a:ext cx="9937750" cy="42164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5/18/2022</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383336"/>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5/18/2022</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383336"/>
                </a:solidFill>
                <a:latin typeface="Arial"/>
                <a:cs typeface="Arial"/>
              </a:defRPr>
            </a:lvl1pPr>
          </a:lstStyle>
          <a:p>
            <a:endParaRPr/>
          </a:p>
        </p:txBody>
      </p:sp>
      <p:sp>
        <p:nvSpPr>
          <p:cNvPr id="3" name="Holder 3"/>
          <p:cNvSpPr>
            <a:spLocks noGrp="1"/>
          </p:cNvSpPr>
          <p:nvPr>
            <p:ph sz="half" idx="2"/>
          </p:nvPr>
        </p:nvSpPr>
        <p:spPr>
          <a:xfrm>
            <a:off x="609917" y="1577340"/>
            <a:ext cx="5306282"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82150" y="1577340"/>
            <a:ext cx="5306282"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5/18/2022</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383336"/>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5/18/2022</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5/18/2022</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3270" cy="6858000"/>
          </a:xfrm>
          <a:custGeom>
            <a:avLst/>
            <a:gdLst/>
            <a:ahLst/>
            <a:cxnLst/>
            <a:rect l="l" t="t" r="r" b="b"/>
            <a:pathLst>
              <a:path w="12193270" h="6858000">
                <a:moveTo>
                  <a:pt x="0" y="6858000"/>
                </a:moveTo>
                <a:lnTo>
                  <a:pt x="12193206" y="6858000"/>
                </a:lnTo>
                <a:lnTo>
                  <a:pt x="12193206" y="0"/>
                </a:lnTo>
                <a:lnTo>
                  <a:pt x="0" y="0"/>
                </a:lnTo>
                <a:lnTo>
                  <a:pt x="0" y="6858000"/>
                </a:lnTo>
                <a:close/>
              </a:path>
            </a:pathLst>
          </a:custGeom>
          <a:solidFill>
            <a:srgbClr val="CEDDD4"/>
          </a:solidFill>
        </p:spPr>
        <p:txBody>
          <a:bodyPr wrap="square" lIns="0" tIns="0" rIns="0" bIns="0" rtlCol="0"/>
          <a:lstStyle/>
          <a:p>
            <a:endParaRPr dirty="0"/>
          </a:p>
        </p:txBody>
      </p:sp>
      <p:sp>
        <p:nvSpPr>
          <p:cNvPr id="2" name="Holder 2"/>
          <p:cNvSpPr>
            <a:spLocks noGrp="1"/>
          </p:cNvSpPr>
          <p:nvPr>
            <p:ph type="title"/>
          </p:nvPr>
        </p:nvSpPr>
        <p:spPr>
          <a:xfrm>
            <a:off x="1130300" y="735694"/>
            <a:ext cx="9937750" cy="421640"/>
          </a:xfrm>
          <a:prstGeom prst="rect">
            <a:avLst/>
          </a:prstGeom>
        </p:spPr>
        <p:txBody>
          <a:bodyPr wrap="square" lIns="0" tIns="0" rIns="0" bIns="0">
            <a:spAutoFit/>
          </a:bodyPr>
          <a:lstStyle>
            <a:lvl1pPr>
              <a:defRPr sz="2600" b="1" i="0">
                <a:solidFill>
                  <a:srgbClr val="383336"/>
                </a:solidFill>
                <a:latin typeface="Arial"/>
                <a:cs typeface="Arial"/>
              </a:defRPr>
            </a:lvl1pPr>
          </a:lstStyle>
          <a:p>
            <a:endParaRPr/>
          </a:p>
        </p:txBody>
      </p:sp>
      <p:sp>
        <p:nvSpPr>
          <p:cNvPr id="3" name="Holder 3"/>
          <p:cNvSpPr>
            <a:spLocks noGrp="1"/>
          </p:cNvSpPr>
          <p:nvPr>
            <p:ph type="body" idx="1"/>
          </p:nvPr>
        </p:nvSpPr>
        <p:spPr>
          <a:xfrm>
            <a:off x="609917" y="1577340"/>
            <a:ext cx="10978515"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7439" y="6377940"/>
            <a:ext cx="3903472"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917" y="6377940"/>
            <a:ext cx="28056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5/18/2022</a:t>
            </a:fld>
            <a:endParaRPr lang="en-US" dirty="0"/>
          </a:p>
        </p:txBody>
      </p:sp>
      <p:sp>
        <p:nvSpPr>
          <p:cNvPr id="6" name="Holder 6"/>
          <p:cNvSpPr>
            <a:spLocks noGrp="1"/>
          </p:cNvSpPr>
          <p:nvPr>
            <p:ph type="sldNum" sz="quarter" idx="7"/>
          </p:nvPr>
        </p:nvSpPr>
        <p:spPr>
          <a:xfrm>
            <a:off x="8782812" y="6377940"/>
            <a:ext cx="28056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7.jpeg"/><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49.png"/><Relationship Id="rId10" Type="http://schemas.openxmlformats.org/officeDocument/2006/relationships/image" Target="../media/image52.png"/><Relationship Id="rId4" Type="http://schemas.openxmlformats.org/officeDocument/2006/relationships/image" Target="../media/image48.png"/><Relationship Id="rId9" Type="http://schemas.openxmlformats.org/officeDocument/2006/relationships/image" Target="../media/image22.png"/></Relationships>
</file>

<file path=ppt/slides/_rels/slide2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60.png"/><Relationship Id="rId4" Type="http://schemas.microsoft.com/office/2007/relationships/hdphoto" Target="../media/hdphoto6.wdp"/></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diagramLayout" Target="../diagrams/layout1.xml"/><Relationship Id="rId7" Type="http://schemas.openxmlformats.org/officeDocument/2006/relationships/image" Target="../media/image26.png"/><Relationship Id="rId12" Type="http://schemas.openxmlformats.org/officeDocument/2006/relationships/image" Target="../media/image3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29.png"/><Relationship Id="rId5" Type="http://schemas.openxmlformats.org/officeDocument/2006/relationships/diagramColors" Target="../diagrams/colors1.xml"/><Relationship Id="rId10" Type="http://schemas.openxmlformats.org/officeDocument/2006/relationships/image" Target="../media/image28.png"/><Relationship Id="rId4" Type="http://schemas.openxmlformats.org/officeDocument/2006/relationships/diagramQuickStyle" Target="../diagrams/quickStyle1.xml"/><Relationship Id="rId9"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66" name="object 466"/>
          <p:cNvSpPr txBox="1"/>
          <p:nvPr/>
        </p:nvSpPr>
        <p:spPr>
          <a:xfrm>
            <a:off x="1752600" y="2667000"/>
            <a:ext cx="8001000" cy="1762021"/>
          </a:xfrm>
          <a:prstGeom prst="rect">
            <a:avLst/>
          </a:prstGeom>
        </p:spPr>
        <p:txBody>
          <a:bodyPr vert="horz" wrap="square" lIns="0" tIns="12700" rIns="0" bIns="0" rtlCol="0">
            <a:spAutoFit/>
          </a:bodyPr>
          <a:lstStyle/>
          <a:p>
            <a:pPr marL="12700" marR="5080">
              <a:lnSpc>
                <a:spcPct val="100000"/>
              </a:lnSpc>
              <a:spcBef>
                <a:spcPts val="100"/>
              </a:spcBef>
            </a:pPr>
            <a:r>
              <a:rPr lang="en-US" sz="2800" b="1" i="1" spc="5" dirty="0">
                <a:solidFill>
                  <a:srgbClr val="006532"/>
                </a:solidFill>
                <a:latin typeface="Arial"/>
                <a:cs typeface="Arial"/>
              </a:rPr>
              <a:t>Briefing to Parliament</a:t>
            </a:r>
          </a:p>
          <a:p>
            <a:pPr marL="12700" marR="5080">
              <a:lnSpc>
                <a:spcPct val="100000"/>
              </a:lnSpc>
              <a:spcBef>
                <a:spcPts val="100"/>
              </a:spcBef>
            </a:pPr>
            <a:endParaRPr lang="en-US" sz="2800" b="1" i="1" spc="5" dirty="0">
              <a:solidFill>
                <a:srgbClr val="006532"/>
              </a:solidFill>
              <a:latin typeface="Arial"/>
              <a:cs typeface="Arial"/>
            </a:endParaRPr>
          </a:p>
          <a:p>
            <a:pPr marL="12700" marR="5080">
              <a:lnSpc>
                <a:spcPct val="100000"/>
              </a:lnSpc>
              <a:spcBef>
                <a:spcPts val="100"/>
              </a:spcBef>
            </a:pPr>
            <a:r>
              <a:rPr lang="en-US" sz="2800" b="1" i="1" spc="5" dirty="0">
                <a:solidFill>
                  <a:srgbClr val="006532"/>
                </a:solidFill>
                <a:latin typeface="Arial"/>
                <a:cs typeface="Arial"/>
              </a:rPr>
              <a:t>Monitoring Report on the National Development Plan Indicators</a:t>
            </a:r>
            <a:endParaRPr sz="2800" b="1" i="1" dirty="0">
              <a:latin typeface="Arial"/>
              <a:cs typeface="Arial"/>
            </a:endParaRPr>
          </a:p>
        </p:txBody>
      </p:sp>
      <p:sp>
        <p:nvSpPr>
          <p:cNvPr id="3" name="object 466">
            <a:extLst>
              <a:ext uri="{FF2B5EF4-FFF2-40B4-BE49-F238E27FC236}">
                <a16:creationId xmlns:a16="http://schemas.microsoft.com/office/drawing/2014/main" xmlns="" id="{03CF994C-9407-422A-BDB1-79CCF8A900E6}"/>
              </a:ext>
            </a:extLst>
          </p:cNvPr>
          <p:cNvSpPr txBox="1"/>
          <p:nvPr/>
        </p:nvSpPr>
        <p:spPr>
          <a:xfrm>
            <a:off x="3657600" y="5867400"/>
            <a:ext cx="5638800" cy="382156"/>
          </a:xfrm>
          <a:prstGeom prst="rect">
            <a:avLst/>
          </a:prstGeom>
        </p:spPr>
        <p:txBody>
          <a:bodyPr vert="horz" wrap="square" lIns="0" tIns="12700" rIns="0" bIns="0" rtlCol="0">
            <a:spAutoFit/>
          </a:bodyPr>
          <a:lstStyle/>
          <a:p>
            <a:pPr marL="12700" marR="5080">
              <a:lnSpc>
                <a:spcPct val="100000"/>
              </a:lnSpc>
              <a:spcBef>
                <a:spcPts val="100"/>
              </a:spcBef>
            </a:pPr>
            <a:r>
              <a:rPr lang="en-US" sz="2400" b="1" spc="5" dirty="0">
                <a:solidFill>
                  <a:srgbClr val="006532"/>
                </a:solidFill>
                <a:latin typeface="Arial"/>
                <a:cs typeface="Arial"/>
              </a:rPr>
              <a:t>NPC Secretariat </a:t>
            </a:r>
            <a:endParaRPr sz="2400" b="1"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 result for Official UN Agenda 2030 images"/>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7465" y="-129947"/>
            <a:ext cx="3682213" cy="3787667"/>
          </a:xfrm>
          <a:prstGeom prst="rect">
            <a:avLst/>
          </a:prstGeom>
          <a:noFill/>
        </p:spPr>
      </p:pic>
      <p:pic>
        <p:nvPicPr>
          <p:cNvPr id="5" name="Content Placeholder 3"/>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0" y="1960123"/>
            <a:ext cx="4151840" cy="3787668"/>
          </a:xfrm>
          <a:prstGeom prst="rect">
            <a:avLst/>
          </a:prstGeom>
        </p:spPr>
      </p:pic>
      <p:pic>
        <p:nvPicPr>
          <p:cNvPr id="3" name="Picture 2">
            <a:extLst>
              <a:ext uri="{FF2B5EF4-FFF2-40B4-BE49-F238E27FC236}">
                <a16:creationId xmlns:a16="http://schemas.microsoft.com/office/drawing/2014/main" xmlns="" id="{49D4696C-BA7D-40DD-A02E-D805B126365E}"/>
              </a:ext>
            </a:extLst>
          </p:cNvPr>
          <p:cNvPicPr>
            <a:picLocks noChangeAspect="1"/>
          </p:cNvPicPr>
          <p:nvPr/>
        </p:nvPicPr>
        <p:blipFill>
          <a:blip r:embed="rId4" cstate="print"/>
          <a:stretch>
            <a:fillRect/>
          </a:stretch>
        </p:blipFill>
        <p:spPr>
          <a:xfrm>
            <a:off x="5165144" y="3545306"/>
            <a:ext cx="7026856" cy="3312694"/>
          </a:xfrm>
          <a:prstGeom prst="rect">
            <a:avLst/>
          </a:prstGeom>
        </p:spPr>
      </p:pic>
      <p:sp>
        <p:nvSpPr>
          <p:cNvPr id="8" name="Title 7">
            <a:extLst>
              <a:ext uri="{FF2B5EF4-FFF2-40B4-BE49-F238E27FC236}">
                <a16:creationId xmlns:a16="http://schemas.microsoft.com/office/drawing/2014/main" xmlns="" id="{4916ED54-8027-4121-AE75-48512721FB97}"/>
              </a:ext>
            </a:extLst>
          </p:cNvPr>
          <p:cNvSpPr>
            <a:spLocks noGrp="1"/>
          </p:cNvSpPr>
          <p:nvPr>
            <p:ph type="title"/>
          </p:nvPr>
        </p:nvSpPr>
        <p:spPr>
          <a:xfrm>
            <a:off x="96736" y="79989"/>
            <a:ext cx="4278619" cy="765585"/>
          </a:xfrm>
        </p:spPr>
        <p:txBody>
          <a:bodyPr>
            <a:normAutofit/>
          </a:bodyPr>
          <a:lstStyle/>
          <a:p>
            <a:r>
              <a:rPr lang="en-ZA" sz="2400" dirty="0"/>
              <a:t>NDP and the SDGs/Agenda 2063</a:t>
            </a:r>
          </a:p>
        </p:txBody>
      </p:sp>
      <p:cxnSp>
        <p:nvCxnSpPr>
          <p:cNvPr id="10" name="Straight Arrow Connector 9">
            <a:extLst>
              <a:ext uri="{FF2B5EF4-FFF2-40B4-BE49-F238E27FC236}">
                <a16:creationId xmlns:a16="http://schemas.microsoft.com/office/drawing/2014/main" xmlns="" id="{F3063868-31CF-489A-955C-CB16B78648DB}"/>
              </a:ext>
            </a:extLst>
          </p:cNvPr>
          <p:cNvCxnSpPr/>
          <p:nvPr/>
        </p:nvCxnSpPr>
        <p:spPr>
          <a:xfrm flipV="1">
            <a:off x="4151840" y="2212258"/>
            <a:ext cx="2685625" cy="78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xmlns="" id="{960AECDB-1275-4DBA-8DE3-8392AECDF8A2}"/>
              </a:ext>
            </a:extLst>
          </p:cNvPr>
          <p:cNvCxnSpPr/>
          <p:nvPr/>
        </p:nvCxnSpPr>
        <p:spPr>
          <a:xfrm>
            <a:off x="4151840" y="5329084"/>
            <a:ext cx="8036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97571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48234"/>
            <a:ext cx="12192000" cy="781007"/>
          </a:xfrm>
          <a:noFill/>
        </p:spPr>
        <p:txBody>
          <a:bodyPr>
            <a:normAutofit/>
          </a:bodyPr>
          <a:lstStyle/>
          <a:p>
            <a:pPr algn="ctr"/>
            <a:r>
              <a:rPr lang="en-ZA" sz="2000" dirty="0"/>
              <a:t>SDG and Agenda 2063 targets addressed by NDP</a:t>
            </a:r>
          </a:p>
        </p:txBody>
      </p:sp>
      <p:graphicFrame>
        <p:nvGraphicFramePr>
          <p:cNvPr id="5" name="Chart 4"/>
          <p:cNvGraphicFramePr/>
          <p:nvPr/>
        </p:nvGraphicFramePr>
        <p:xfrm>
          <a:off x="206477" y="1219200"/>
          <a:ext cx="5490235" cy="46489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nvGraphicFramePr>
        <p:xfrm>
          <a:off x="6096000" y="526996"/>
          <a:ext cx="5543943" cy="27771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xmlns="" id="{ECC458F8-4FD0-45CA-A0AF-364BEFA124BA}"/>
              </a:ext>
            </a:extLst>
          </p:cNvPr>
          <p:cNvGraphicFramePr/>
          <p:nvPr/>
        </p:nvGraphicFramePr>
        <p:xfrm>
          <a:off x="6188363" y="3978419"/>
          <a:ext cx="5791200" cy="26810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1998689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505267"/>
          </a:xfrm>
          <a:prstGeom prst="rect">
            <a:avLst/>
          </a:prstGeom>
          <a:solidFill>
            <a:srgbClr val="FFFFFF">
              <a:alpha val="69804"/>
            </a:srgbClr>
          </a:solidFill>
        </p:spPr>
        <p:txBody>
          <a:bodyPr vert="horz" wrap="square" lIns="0" tIns="12700" rIns="0" bIns="0" rtlCol="0">
            <a:spAutoFit/>
          </a:bodyPr>
          <a:lstStyle>
            <a:lvl1pPr>
              <a:defRPr sz="2600" b="1" i="0">
                <a:solidFill>
                  <a:srgbClr val="383336"/>
                </a:solidFill>
                <a:latin typeface="Arial"/>
                <a:ea typeface="+mj-ea"/>
                <a:cs typeface="Arial"/>
              </a:defRPr>
            </a:lvl1pPr>
          </a:lstStyle>
          <a:p>
            <a:pPr marL="12700" algn="ctr">
              <a:spcBef>
                <a:spcPts val="100"/>
              </a:spcBef>
            </a:pPr>
            <a:r>
              <a:rPr lang="en-US" sz="3200" dirty="0">
                <a:solidFill>
                  <a:schemeClr val="tx1">
                    <a:lumMod val="75000"/>
                    <a:lumOff val="25000"/>
                  </a:schemeClr>
                </a:solidFill>
                <a:latin typeface="Arial headings"/>
                <a:ea typeface="+mn-ea"/>
                <a:cs typeface="Arial" pitchFamily="34" charset="0"/>
              </a:rPr>
              <a:t>Alignment of development agendas and plans</a:t>
            </a:r>
          </a:p>
        </p:txBody>
      </p:sp>
      <p:sp>
        <p:nvSpPr>
          <p:cNvPr id="3" name="Text Placeholder 2"/>
          <p:cNvSpPr>
            <a:spLocks noGrp="1"/>
          </p:cNvSpPr>
          <p:nvPr>
            <p:ph type="body" idx="1"/>
          </p:nvPr>
        </p:nvSpPr>
        <p:spPr>
          <a:xfrm>
            <a:off x="1295400" y="990600"/>
            <a:ext cx="9601200" cy="5181600"/>
          </a:xfrm>
          <a:solidFill>
            <a:srgbClr val="FFFFFF">
              <a:alpha val="50196"/>
            </a:srgbClr>
          </a:solidFill>
        </p:spPr>
        <p:txBody>
          <a:bodyPr/>
          <a:lstStyle/>
          <a:p>
            <a:pPr marL="285750" indent="-285750" algn="just">
              <a:spcAft>
                <a:spcPts val="1200"/>
              </a:spcAft>
              <a:buFont typeface="Arial" panose="020B0604020202020204" pitchFamily="34" charset="0"/>
              <a:buChar char="•"/>
            </a:pPr>
            <a:endParaRPr lang="en-US" sz="2000" dirty="0">
              <a:solidFill>
                <a:schemeClr val="tx1"/>
              </a:solidFill>
            </a:endParaRPr>
          </a:p>
          <a:p>
            <a:pPr>
              <a:spcAft>
                <a:spcPts val="1200"/>
              </a:spcAft>
            </a:pPr>
            <a:endParaRPr lang="en-US" dirty="0">
              <a:solidFill>
                <a:srgbClr val="FF0000"/>
              </a:solidFill>
            </a:endParaRPr>
          </a:p>
        </p:txBody>
      </p:sp>
      <p:pic>
        <p:nvPicPr>
          <p:cNvPr id="2" name="Picture 1"/>
          <p:cNvPicPr>
            <a:picLocks noChangeAspect="1"/>
          </p:cNvPicPr>
          <p:nvPr/>
        </p:nvPicPr>
        <p:blipFill>
          <a:blip r:embed="rId2" cstate="print"/>
          <a:stretch>
            <a:fillRect/>
          </a:stretch>
        </p:blipFill>
        <p:spPr>
          <a:xfrm>
            <a:off x="0" y="505267"/>
            <a:ext cx="12192000" cy="6251314"/>
          </a:xfrm>
          <a:prstGeom prst="rect">
            <a:avLst/>
          </a:prstGeom>
        </p:spPr>
      </p:pic>
    </p:spTree>
    <p:extLst>
      <p:ext uri="{BB962C8B-B14F-4D97-AF65-F5344CB8AC3E}">
        <p14:creationId xmlns:p14="http://schemas.microsoft.com/office/powerpoint/2010/main" xmlns="" val="1902513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8"/>
          <p:cNvSpPr txBox="1">
            <a:spLocks/>
          </p:cNvSpPr>
          <p:nvPr/>
        </p:nvSpPr>
        <p:spPr>
          <a:xfrm>
            <a:off x="-7034" y="115731"/>
            <a:ext cx="12192000" cy="566822"/>
          </a:xfrm>
          <a:prstGeom prst="rect">
            <a:avLst/>
          </a:prstGeom>
          <a:solidFill>
            <a:srgbClr val="FFFFFF">
              <a:alpha val="69804"/>
            </a:srgbClr>
          </a:solidFill>
        </p:spPr>
        <p:txBody>
          <a:bodyPr vert="horz" wrap="square" lIns="0" tIns="12700" rIns="0" bIns="0" rtlCol="0">
            <a:spAutoFit/>
          </a:bodyPr>
          <a:lstStyle>
            <a:lvl1pPr>
              <a:defRPr>
                <a:latin typeface="+mj-lt"/>
                <a:ea typeface="+mj-ea"/>
                <a:cs typeface="+mj-cs"/>
              </a:defRPr>
            </a:lvl1pPr>
          </a:lstStyle>
          <a:p>
            <a:pPr marL="12700" algn="ctr">
              <a:spcBef>
                <a:spcPts val="100"/>
              </a:spcBef>
            </a:pPr>
            <a:r>
              <a:rPr lang="en-US" sz="3600" b="1" dirty="0">
                <a:solidFill>
                  <a:schemeClr val="tx1">
                    <a:lumMod val="75000"/>
                    <a:lumOff val="25000"/>
                  </a:schemeClr>
                </a:solidFill>
                <a:latin typeface="Arial headings"/>
                <a:ea typeface="+mn-ea"/>
                <a:cs typeface="Arial" pitchFamily="34" charset="0"/>
              </a:rPr>
              <a:t>NDP Approach to Change</a:t>
            </a:r>
          </a:p>
        </p:txBody>
      </p:sp>
      <p:sp>
        <p:nvSpPr>
          <p:cNvPr id="15" name="TextBox 14"/>
          <p:cNvSpPr txBox="1"/>
          <p:nvPr/>
        </p:nvSpPr>
        <p:spPr>
          <a:xfrm>
            <a:off x="8610600" y="4724400"/>
            <a:ext cx="76200" cy="523220"/>
          </a:xfrm>
          <a:prstGeom prst="rect">
            <a:avLst/>
          </a:prstGeom>
          <a:noFill/>
          <a:ln>
            <a:noFill/>
          </a:ln>
        </p:spPr>
        <p:txBody>
          <a:bodyPr wrap="square" rtlCol="0">
            <a:spAutoFit/>
          </a:bodyPr>
          <a:lstStyle/>
          <a:p>
            <a:pPr algn="ctr"/>
            <a:endParaRPr lang="en-ZA" sz="2800" b="1" dirty="0">
              <a:solidFill>
                <a:srgbClr val="006666"/>
              </a:solidFill>
              <a:latin typeface="Arial Narrow" panose="020B0606020202030204" pitchFamily="34" charset="0"/>
            </a:endParaRPr>
          </a:p>
        </p:txBody>
      </p:sp>
      <p:sp>
        <p:nvSpPr>
          <p:cNvPr id="6" name="TextBox 5"/>
          <p:cNvSpPr txBox="1"/>
          <p:nvPr/>
        </p:nvSpPr>
        <p:spPr>
          <a:xfrm>
            <a:off x="1981200" y="1219200"/>
            <a:ext cx="8305800" cy="584775"/>
          </a:xfrm>
          <a:prstGeom prst="rect">
            <a:avLst/>
          </a:prstGeom>
          <a:solidFill>
            <a:schemeClr val="bg1"/>
          </a:solidFill>
        </p:spPr>
        <p:txBody>
          <a:bodyPr wrap="square" rtlCol="0">
            <a:spAutoFit/>
          </a:bodyPr>
          <a:lstStyle/>
          <a:p>
            <a:pPr lvl="0" algn="ctr"/>
            <a:r>
              <a:rPr lang="en-US" sz="3200" b="1" dirty="0">
                <a:solidFill>
                  <a:prstClr val="black"/>
                </a:solidFill>
                <a:latin typeface="Century Gothic" panose="020B0502020202020204" pitchFamily="34" charset="0"/>
                <a:cs typeface="Arial" panose="020B0604020202020204" pitchFamily="34" charset="0"/>
              </a:rPr>
              <a:t>Virtuous cycle of development: </a:t>
            </a:r>
          </a:p>
        </p:txBody>
      </p:sp>
      <p:sp>
        <p:nvSpPr>
          <p:cNvPr id="8" name="Rectangle 7"/>
          <p:cNvSpPr/>
          <p:nvPr/>
        </p:nvSpPr>
        <p:spPr>
          <a:xfrm>
            <a:off x="221566" y="2031486"/>
            <a:ext cx="11734800" cy="4448373"/>
          </a:xfrm>
          <a:prstGeom prst="rect">
            <a:avLst/>
          </a:prstGeom>
          <a:solidFill>
            <a:schemeClr val="bg1"/>
          </a:solidFill>
          <a:ln>
            <a:solidFill>
              <a:srgbClr val="0076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16" name="Group 15"/>
          <p:cNvGrpSpPr/>
          <p:nvPr/>
        </p:nvGrpSpPr>
        <p:grpSpPr>
          <a:xfrm>
            <a:off x="342900" y="2031486"/>
            <a:ext cx="4495800" cy="4448373"/>
            <a:chOff x="661599" y="2039007"/>
            <a:chExt cx="4080713" cy="4056993"/>
          </a:xfrm>
        </p:grpSpPr>
        <p:pic>
          <p:nvPicPr>
            <p:cNvPr id="3" name="Picture 2"/>
            <p:cNvPicPr>
              <a:picLocks noChangeAspect="1"/>
            </p:cNvPicPr>
            <p:nvPr/>
          </p:nvPicPr>
          <p:blipFill>
            <a:blip r:embed="rId3" cstate="print"/>
            <a:stretch>
              <a:fillRect/>
            </a:stretch>
          </p:blipFill>
          <p:spPr>
            <a:xfrm>
              <a:off x="779912" y="2209800"/>
              <a:ext cx="3962400" cy="3800475"/>
            </a:xfrm>
            <a:prstGeom prst="rect">
              <a:avLst/>
            </a:prstGeom>
            <a:ln>
              <a:noFill/>
            </a:ln>
          </p:spPr>
        </p:pic>
        <p:sp>
          <p:nvSpPr>
            <p:cNvPr id="13" name="Oval 12"/>
            <p:cNvSpPr/>
            <p:nvPr/>
          </p:nvSpPr>
          <p:spPr>
            <a:xfrm>
              <a:off x="661599" y="2039007"/>
              <a:ext cx="4080713" cy="4056993"/>
            </a:xfrm>
            <a:prstGeom prst="ellipse">
              <a:avLst/>
            </a:prstGeom>
            <a:noFill/>
            <a:ln w="396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10" name="object 10"/>
          <p:cNvSpPr txBox="1"/>
          <p:nvPr/>
        </p:nvSpPr>
        <p:spPr>
          <a:xfrm>
            <a:off x="5143500" y="2362200"/>
            <a:ext cx="6680654" cy="3521477"/>
          </a:xfrm>
          <a:prstGeom prst="rect">
            <a:avLst/>
          </a:prstGeom>
        </p:spPr>
        <p:txBody>
          <a:bodyPr vert="horz" wrap="square" lIns="0" tIns="12700" rIns="0" bIns="0" rtlCol="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Raising living standards through increasing inclusive</a:t>
            </a:r>
            <a:r>
              <a:rPr kumimoji="0" lang="en-US" sz="2000" b="0" i="0" u="none" strike="noStrike" kern="1200" cap="none" spc="0" normalizeH="0" noProof="0" dirty="0">
                <a:ln>
                  <a:noFill/>
                </a:ln>
                <a:solidFill>
                  <a:prstClr val="black"/>
                </a:solidFill>
                <a:effectLst/>
                <a:uLnTx/>
                <a:uFillTx/>
                <a:latin typeface="Century Gothic" panose="020B0502020202020204" pitchFamily="34" charset="0"/>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growth,</a:t>
            </a:r>
            <a:r>
              <a:rPr kumimoji="0" lang="en-US" sz="2000" b="0" i="0" u="none" strike="noStrike" kern="1200" cap="none" spc="0" normalizeH="0" noProof="0" dirty="0">
                <a:ln>
                  <a:noFill/>
                </a:ln>
                <a:solidFill>
                  <a:prstClr val="black"/>
                </a:solidFill>
                <a:effectLst/>
                <a:uLnTx/>
                <a:uFillTx/>
                <a:latin typeface="Century Gothic" panose="020B0502020202020204" pitchFamily="34" charset="0"/>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employment, social wage and good quality public services. Interlinked with improved education, </a:t>
            </a:r>
            <a:r>
              <a:rPr lang="en-US" sz="2000" dirty="0">
                <a:solidFill>
                  <a:prstClr val="black"/>
                </a:solidFill>
                <a:latin typeface="Century Gothic" panose="020B0502020202020204" pitchFamily="34" charset="0"/>
                <a:cs typeface="Arial" panose="020B0604020202020204" pitchFamily="34" charset="0"/>
              </a:rPr>
              <a:t>rising </a:t>
            </a: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incomes and broadening opportunities for all.</a:t>
            </a:r>
          </a:p>
          <a:p>
            <a:pPr marL="0" marR="0" lvl="0" indent="0" defTabSz="914400" rtl="0" eaLnBrk="1" fontAlgn="auto" latinLnBrk="0" hangingPunct="1">
              <a:lnSpc>
                <a:spcPct val="15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Key is to build Capabilities of People, the State and the Economy.</a:t>
            </a:r>
          </a:p>
        </p:txBody>
      </p:sp>
    </p:spTree>
    <p:extLst>
      <p:ext uri="{BB962C8B-B14F-4D97-AF65-F5344CB8AC3E}">
        <p14:creationId xmlns:p14="http://schemas.microsoft.com/office/powerpoint/2010/main" xmlns="" val="3032902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1135966" y="3548694"/>
            <a:ext cx="10979834" cy="1897955"/>
          </a:xfrm>
          <a:prstGeom prst="rect">
            <a:avLst/>
          </a:prstGeom>
        </p:spPr>
        <p:txBody>
          <a:bodyPr vert="horz" wrap="square" lIns="0" tIns="12700" rIns="0" bIns="0" rtlCol="0">
            <a:spAutoFit/>
          </a:bodyPr>
          <a:lstStyle/>
          <a:p>
            <a:pPr marL="12700" marR="288925" lvl="0" algn="just" defTabSz="914400" rtl="0" eaLnBrk="1" fontAlgn="auto" latinLnBrk="0" hangingPunct="1">
              <a:lnSpc>
                <a:spcPct val="150000"/>
              </a:lnSpc>
              <a:spcBef>
                <a:spcPts val="100"/>
              </a:spcBef>
              <a:spcAft>
                <a:spcPts val="0"/>
              </a:spcAft>
              <a:buClrTx/>
              <a:buSzTx/>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To achieve this, SA had to: </a:t>
            </a:r>
            <a:endPar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a:p>
            <a:pPr marL="12700" marR="288925" algn="just">
              <a:lnSpc>
                <a:spcPct val="150000"/>
              </a:lnSpc>
              <a:spcBef>
                <a:spcPts val="100"/>
              </a:spcBef>
              <a:tabLst>
                <a:tab pos="1436688" algn="l"/>
              </a:tabLst>
              <a:defRPr/>
            </a:pPr>
            <a:r>
              <a:rPr lang="en-US" sz="2000" dirty="0">
                <a:solidFill>
                  <a:prstClr val="black"/>
                </a:solidFill>
                <a:latin typeface="Century Gothic" panose="020B0502020202020204" pitchFamily="34" charset="0"/>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	</a:t>
            </a:r>
          </a:p>
          <a:p>
            <a:pPr marL="12700" marR="288925" lvl="0" algn="just" defTabSz="914400" rtl="0" eaLnBrk="1" fontAlgn="auto" latinLnBrk="0" hangingPunct="1">
              <a:lnSpc>
                <a:spcPct val="150000"/>
              </a:lnSpc>
              <a:spcBef>
                <a:spcPts val="100"/>
              </a:spcBef>
              <a:spcAft>
                <a:spcPts val="0"/>
              </a:spcAft>
              <a:buClrTx/>
              <a:buSzTx/>
              <a:tabLst>
                <a:tab pos="1436688" algn="l"/>
              </a:tabLst>
              <a:defRPr/>
            </a:pPr>
            <a:endParaRPr lang="en-US" sz="2000" dirty="0">
              <a:solidFill>
                <a:prstClr val="black"/>
              </a:solidFill>
              <a:latin typeface="Century Gothic" panose="020B0502020202020204" pitchFamily="34" charset="0"/>
              <a:cs typeface="Arial" panose="020B0604020202020204" pitchFamily="34" charset="0"/>
            </a:endParaRPr>
          </a:p>
          <a:p>
            <a:pPr marL="12700" marR="288925" lvl="0" algn="just" defTabSz="914400" rtl="0" eaLnBrk="1" fontAlgn="auto" latinLnBrk="0" hangingPunct="1">
              <a:lnSpc>
                <a:spcPct val="150000"/>
              </a:lnSpc>
              <a:spcBef>
                <a:spcPts val="100"/>
              </a:spcBef>
              <a:spcAft>
                <a:spcPts val="0"/>
              </a:spcAft>
              <a:buClrTx/>
              <a:buSzTx/>
              <a:tabLst/>
              <a:defRPr/>
            </a:pPr>
            <a:endPar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p:txBody>
      </p:sp>
      <p:sp>
        <p:nvSpPr>
          <p:cNvPr id="59" name="object 8"/>
          <p:cNvSpPr txBox="1">
            <a:spLocks/>
          </p:cNvSpPr>
          <p:nvPr/>
        </p:nvSpPr>
        <p:spPr>
          <a:xfrm>
            <a:off x="-7034" y="174724"/>
            <a:ext cx="12192000" cy="566822"/>
          </a:xfrm>
          <a:prstGeom prst="rect">
            <a:avLst/>
          </a:prstGeom>
          <a:solidFill>
            <a:srgbClr val="FFFFFF">
              <a:alpha val="69804"/>
            </a:srgbClr>
          </a:solidFill>
        </p:spPr>
        <p:txBody>
          <a:bodyPr vert="horz" wrap="square" lIns="0" tIns="12700" rIns="0" bIns="0" rtlCol="0">
            <a:spAutoFit/>
          </a:bodyPr>
          <a:lstStyle>
            <a:lvl1pPr>
              <a:defRPr>
                <a:latin typeface="+mj-lt"/>
                <a:ea typeface="+mj-ea"/>
                <a:cs typeface="+mj-cs"/>
              </a:defRPr>
            </a:lvl1pPr>
          </a:lstStyle>
          <a:p>
            <a:pPr marL="12700" algn="ctr">
              <a:spcBef>
                <a:spcPts val="100"/>
              </a:spcBef>
            </a:pPr>
            <a:r>
              <a:rPr lang="en-US" sz="3600" b="1" dirty="0">
                <a:solidFill>
                  <a:schemeClr val="tx1">
                    <a:lumMod val="75000"/>
                    <a:lumOff val="25000"/>
                  </a:schemeClr>
                </a:solidFill>
                <a:latin typeface="Arial headings"/>
                <a:ea typeface="+mn-ea"/>
                <a:cs typeface="Arial" pitchFamily="34" charset="0"/>
              </a:rPr>
              <a:t>NDP Goals</a:t>
            </a:r>
          </a:p>
        </p:txBody>
      </p:sp>
      <p:sp>
        <p:nvSpPr>
          <p:cNvPr id="60" name="Rectangle 59">
            <a:extLst>
              <a:ext uri="{FF2B5EF4-FFF2-40B4-BE49-F238E27FC236}">
                <a16:creationId xmlns:a16="http://schemas.microsoft.com/office/drawing/2014/main" xmlns="" id="{031EB857-BA81-5449-9117-D3CADD62E5F5}"/>
              </a:ext>
            </a:extLst>
          </p:cNvPr>
          <p:cNvSpPr/>
          <p:nvPr/>
        </p:nvSpPr>
        <p:spPr>
          <a:xfrm>
            <a:off x="536761" y="987451"/>
            <a:ext cx="2402930" cy="954107"/>
          </a:xfrm>
          <a:prstGeom prst="rect">
            <a:avLst/>
          </a:prstGeom>
          <a:solidFill>
            <a:schemeClr val="bg1"/>
          </a:solidFill>
        </p:spPr>
        <p:txBody>
          <a:bodyPr wrap="square">
            <a:spAutoFit/>
          </a:bodyPr>
          <a:lstStyle/>
          <a:p>
            <a:pPr algn="ctr"/>
            <a:r>
              <a:rPr lang="en-US" sz="2800" b="1" dirty="0">
                <a:latin typeface="Century Gothic" panose="020B0502020202020204" pitchFamily="34" charset="0"/>
                <a:cs typeface="Arial" panose="020B0604020202020204" pitchFamily="34" charset="0"/>
              </a:rPr>
              <a:t>ERADICATE POVERTY</a:t>
            </a:r>
          </a:p>
        </p:txBody>
      </p:sp>
      <p:sp>
        <p:nvSpPr>
          <p:cNvPr id="3" name="Rectangle 2"/>
          <p:cNvSpPr/>
          <p:nvPr/>
        </p:nvSpPr>
        <p:spPr>
          <a:xfrm>
            <a:off x="3189011" y="853162"/>
            <a:ext cx="9435590" cy="1138773"/>
          </a:xfrm>
          <a:prstGeom prst="rect">
            <a:avLst/>
          </a:prstGeom>
        </p:spPr>
        <p:txBody>
          <a:bodyPr wrap="square">
            <a:spAutoFit/>
          </a:bodyPr>
          <a:lstStyle/>
          <a:p>
            <a:r>
              <a:rPr lang="en-US" sz="4800" b="1" dirty="0">
                <a:solidFill>
                  <a:srgbClr val="006600"/>
                </a:solidFill>
                <a:latin typeface="Century Gothic" panose="020B0502020202020204" pitchFamily="34" charset="0"/>
                <a:cs typeface="Arial" panose="020B0604020202020204" pitchFamily="34" charset="0"/>
              </a:rPr>
              <a:t>39% </a:t>
            </a:r>
            <a:r>
              <a:rPr lang="en-US" sz="2000" dirty="0">
                <a:solidFill>
                  <a:prstClr val="black"/>
                </a:solidFill>
                <a:latin typeface="Century Gothic" panose="020B0502020202020204" pitchFamily="34" charset="0"/>
                <a:cs typeface="Arial" panose="020B0604020202020204" pitchFamily="34" charset="0"/>
              </a:rPr>
              <a:t>(2012)</a:t>
            </a:r>
          </a:p>
          <a:p>
            <a:r>
              <a:rPr lang="en-US" sz="2000" dirty="0">
                <a:solidFill>
                  <a:prstClr val="black"/>
                </a:solidFill>
                <a:latin typeface="Century Gothic" panose="020B0502020202020204" pitchFamily="34" charset="0"/>
                <a:cs typeface="Arial" panose="020B0604020202020204" pitchFamily="34" charset="0"/>
              </a:rPr>
              <a:t>people living </a:t>
            </a:r>
            <a:r>
              <a:rPr lang="en-US" sz="2000" b="1" dirty="0">
                <a:solidFill>
                  <a:prstClr val="black"/>
                </a:solidFill>
                <a:latin typeface="Century Gothic" panose="020B0502020202020204" pitchFamily="34" charset="0"/>
                <a:cs typeface="Arial" panose="020B0604020202020204" pitchFamily="34" charset="0"/>
              </a:rPr>
              <a:t>below the poverty line </a:t>
            </a:r>
            <a:r>
              <a:rPr lang="en-US" sz="2000" dirty="0">
                <a:solidFill>
                  <a:prstClr val="black"/>
                </a:solidFill>
                <a:latin typeface="Century Gothic" panose="020B0502020202020204" pitchFamily="34" charset="0"/>
                <a:cs typeface="Arial" panose="020B0604020202020204" pitchFamily="34" charset="0"/>
              </a:rPr>
              <a:t>of R419 (2009 prices).</a:t>
            </a:r>
            <a:endParaRPr lang="en-ZA" sz="2000" dirty="0">
              <a:latin typeface="Century Gothic" panose="020B0502020202020204" pitchFamily="34" charset="0"/>
            </a:endParaRPr>
          </a:p>
        </p:txBody>
      </p:sp>
      <p:sp>
        <p:nvSpPr>
          <p:cNvPr id="61" name="Rectangle 60">
            <a:extLst>
              <a:ext uri="{FF2B5EF4-FFF2-40B4-BE49-F238E27FC236}">
                <a16:creationId xmlns:a16="http://schemas.microsoft.com/office/drawing/2014/main" xmlns="" id="{031EB857-BA81-5449-9117-D3CADD62E5F5}"/>
              </a:ext>
            </a:extLst>
          </p:cNvPr>
          <p:cNvSpPr/>
          <p:nvPr/>
        </p:nvSpPr>
        <p:spPr>
          <a:xfrm>
            <a:off x="536762" y="2187463"/>
            <a:ext cx="2402930" cy="954107"/>
          </a:xfrm>
          <a:prstGeom prst="rect">
            <a:avLst/>
          </a:prstGeom>
          <a:solidFill>
            <a:schemeClr val="bg1"/>
          </a:solidFill>
        </p:spPr>
        <p:txBody>
          <a:bodyPr wrap="square">
            <a:spAutoFit/>
          </a:bodyPr>
          <a:lstStyle/>
          <a:p>
            <a:pPr algn="ctr"/>
            <a:r>
              <a:rPr lang="en-US" sz="2800" b="1" dirty="0">
                <a:latin typeface="Century Gothic" panose="020B0502020202020204" pitchFamily="34" charset="0"/>
                <a:cs typeface="Arial" panose="020B0604020202020204" pitchFamily="34" charset="0"/>
              </a:rPr>
              <a:t>REDUCE INEQUALITY</a:t>
            </a:r>
          </a:p>
        </p:txBody>
      </p:sp>
      <p:sp>
        <p:nvSpPr>
          <p:cNvPr id="4" name="Rectangle 3"/>
          <p:cNvSpPr/>
          <p:nvPr/>
        </p:nvSpPr>
        <p:spPr>
          <a:xfrm>
            <a:off x="3189011" y="2149546"/>
            <a:ext cx="8545789" cy="1287532"/>
          </a:xfrm>
          <a:prstGeom prst="rect">
            <a:avLst/>
          </a:prstGeom>
        </p:spPr>
        <p:txBody>
          <a:bodyPr wrap="square">
            <a:spAutoFit/>
          </a:bodyPr>
          <a:lstStyle/>
          <a:p>
            <a:pPr marL="12700" marR="288925" lvl="0" algn="just">
              <a:spcBef>
                <a:spcPts val="100"/>
              </a:spcBef>
              <a:defRPr/>
            </a:pPr>
            <a:r>
              <a:rPr lang="en-US" sz="2000" dirty="0">
                <a:solidFill>
                  <a:prstClr val="black"/>
                </a:solidFill>
                <a:latin typeface="Century Gothic" panose="020B0502020202020204" pitchFamily="34" charset="0"/>
                <a:cs typeface="Arial" panose="020B0604020202020204" pitchFamily="34" charset="0"/>
              </a:rPr>
              <a:t>through a range of </a:t>
            </a:r>
            <a:r>
              <a:rPr lang="en-US" sz="2000" b="1" dirty="0">
                <a:solidFill>
                  <a:prstClr val="black"/>
                </a:solidFill>
                <a:latin typeface="Century Gothic" panose="020B0502020202020204" pitchFamily="34" charset="0"/>
                <a:cs typeface="Arial" panose="020B0604020202020204" pitchFamily="34" charset="0"/>
              </a:rPr>
              <a:t>policy interventions, </a:t>
            </a:r>
            <a:r>
              <a:rPr lang="en-US" sz="2000" dirty="0">
                <a:solidFill>
                  <a:prstClr val="black"/>
                </a:solidFill>
                <a:latin typeface="Century Gothic" panose="020B0502020202020204" pitchFamily="34" charset="0"/>
                <a:cs typeface="Arial" panose="020B0604020202020204" pitchFamily="34" charset="0"/>
              </a:rPr>
              <a:t>so that by </a:t>
            </a:r>
            <a:r>
              <a:rPr lang="en-US" sz="3600" b="1" dirty="0">
                <a:solidFill>
                  <a:srgbClr val="006600"/>
                </a:solidFill>
                <a:latin typeface="Century Gothic" panose="020B0502020202020204" pitchFamily="34" charset="0"/>
                <a:cs typeface="Arial" panose="020B0604020202020204" pitchFamily="34" charset="0"/>
              </a:rPr>
              <a:t>2030</a:t>
            </a:r>
          </a:p>
          <a:p>
            <a:pPr marL="12700" marR="288925" lvl="0" algn="just">
              <a:spcBef>
                <a:spcPts val="100"/>
              </a:spcBef>
              <a:defRPr/>
            </a:pPr>
            <a:r>
              <a:rPr lang="en-US" sz="2000" dirty="0">
                <a:solidFill>
                  <a:prstClr val="black"/>
                </a:solidFill>
                <a:latin typeface="Century Gothic" panose="020B0502020202020204" pitchFamily="34" charset="0"/>
                <a:cs typeface="Arial" panose="020B0604020202020204" pitchFamily="34" charset="0"/>
              </a:rPr>
              <a:t>SA would be a more  prosperous and equal  society.</a:t>
            </a:r>
          </a:p>
          <a:p>
            <a:pPr marL="12700" marR="288925" lvl="0" algn="just">
              <a:spcBef>
                <a:spcPts val="100"/>
              </a:spcBef>
              <a:defRPr/>
            </a:pPr>
            <a:endParaRPr lang="en-US" sz="2000" b="1" dirty="0">
              <a:solidFill>
                <a:prstClr val="black"/>
              </a:solidFill>
              <a:latin typeface="Century Gothic" panose="020B0502020202020204" pitchFamily="34" charset="0"/>
              <a:cs typeface="Arial" panose="020B0604020202020204" pitchFamily="34" charset="0"/>
            </a:endParaRPr>
          </a:p>
        </p:txBody>
      </p:sp>
      <p:sp>
        <p:nvSpPr>
          <p:cNvPr id="67" name="Rectangle 66"/>
          <p:cNvSpPr/>
          <p:nvPr/>
        </p:nvSpPr>
        <p:spPr>
          <a:xfrm>
            <a:off x="953860" y="6069075"/>
            <a:ext cx="10675034" cy="646331"/>
          </a:xfrm>
          <a:prstGeom prst="rect">
            <a:avLst/>
          </a:prstGeom>
          <a:solidFill>
            <a:schemeClr val="bg1"/>
          </a:solidFill>
        </p:spPr>
        <p:txBody>
          <a:bodyPr wrap="square">
            <a:spAutoFit/>
          </a:bodyPr>
          <a:lstStyle/>
          <a:p>
            <a:pPr marL="12700" marR="288925" lvl="0" algn="ctr">
              <a:lnSpc>
                <a:spcPct val="150000"/>
              </a:lnSpc>
              <a:spcBef>
                <a:spcPts val="100"/>
              </a:spcBef>
              <a:defRPr/>
            </a:pPr>
            <a:r>
              <a:rPr lang="en-US" sz="2400" b="1" dirty="0">
                <a:solidFill>
                  <a:srgbClr val="FF0000"/>
                </a:solidFill>
                <a:latin typeface="Century Gothic" panose="020B0502020202020204" pitchFamily="34" charset="0"/>
                <a:cs typeface="Arial" panose="020B0604020202020204" pitchFamily="34" charset="0"/>
              </a:rPr>
              <a:t>NEXT SLIDES SHOW PERFORMANCE TOWARDS ACHIEVING NDP GOALS </a:t>
            </a:r>
          </a:p>
        </p:txBody>
      </p:sp>
      <p:sp>
        <p:nvSpPr>
          <p:cNvPr id="74" name="AutoShape 12" descr="Job Post Vector SVG Icon - SVG Rep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grpSp>
        <p:nvGrpSpPr>
          <p:cNvPr id="79" name="Group 78"/>
          <p:cNvGrpSpPr/>
          <p:nvPr/>
        </p:nvGrpSpPr>
        <p:grpSpPr>
          <a:xfrm>
            <a:off x="1322590" y="3971158"/>
            <a:ext cx="8964410" cy="831273"/>
            <a:chOff x="866702" y="3780753"/>
            <a:chExt cx="8964410" cy="831273"/>
          </a:xfrm>
        </p:grpSpPr>
        <p:sp>
          <p:nvSpPr>
            <p:cNvPr id="63" name="Rectangle 62"/>
            <p:cNvSpPr/>
            <p:nvPr/>
          </p:nvSpPr>
          <p:spPr>
            <a:xfrm>
              <a:off x="1839866" y="3820624"/>
              <a:ext cx="7991246" cy="707886"/>
            </a:xfrm>
            <a:prstGeom prst="rect">
              <a:avLst/>
            </a:prstGeom>
          </p:spPr>
          <p:txBody>
            <a:bodyPr wrap="square">
              <a:spAutoFit/>
            </a:bodyPr>
            <a:lstStyle/>
            <a:p>
              <a:pPr marL="12700" marR="288925" algn="just">
                <a:spcBef>
                  <a:spcPts val="100"/>
                </a:spcBef>
                <a:tabLst>
                  <a:tab pos="1436688" algn="l"/>
                </a:tabLst>
                <a:defRPr/>
              </a:pPr>
              <a:r>
                <a:rPr lang="en-US" sz="2000" b="1" dirty="0">
                  <a:solidFill>
                    <a:prstClr val="black"/>
                  </a:solidFill>
                  <a:latin typeface="Century Gothic" panose="020B0502020202020204" pitchFamily="34" charset="0"/>
                  <a:cs typeface="Arial" panose="020B0604020202020204" pitchFamily="34" charset="0"/>
                </a:rPr>
                <a:t>Grow economy </a:t>
              </a:r>
              <a:r>
                <a:rPr lang="en-US" sz="2000" dirty="0">
                  <a:solidFill>
                    <a:prstClr val="black"/>
                  </a:solidFill>
                  <a:latin typeface="Century Gothic" panose="020B0502020202020204" pitchFamily="34" charset="0"/>
                  <a:cs typeface="Arial" panose="020B0604020202020204" pitchFamily="34" charset="0"/>
                </a:rPr>
                <a:t>by </a:t>
              </a:r>
              <a:r>
                <a:rPr lang="en-US" sz="4000" b="1" dirty="0">
                  <a:solidFill>
                    <a:srgbClr val="006600"/>
                  </a:solidFill>
                  <a:latin typeface="Century Gothic" panose="020B0502020202020204" pitchFamily="34" charset="0"/>
                  <a:cs typeface="Arial" panose="020B0604020202020204" pitchFamily="34" charset="0"/>
                </a:rPr>
                <a:t>5.4%</a:t>
              </a:r>
              <a:r>
                <a:rPr lang="en-US" sz="2000" dirty="0">
                  <a:solidFill>
                    <a:prstClr val="black"/>
                  </a:solidFill>
                  <a:latin typeface="Century Gothic" panose="020B0502020202020204" pitchFamily="34" charset="0"/>
                  <a:cs typeface="Arial" panose="020B0604020202020204" pitchFamily="34" charset="0"/>
                </a:rPr>
                <a:t> per annum over twenty years.</a:t>
              </a:r>
            </a:p>
          </p:txBody>
        </p:sp>
        <p:grpSp>
          <p:nvGrpSpPr>
            <p:cNvPr id="77" name="Group 76"/>
            <p:cNvGrpSpPr/>
            <p:nvPr/>
          </p:nvGrpSpPr>
          <p:grpSpPr>
            <a:xfrm>
              <a:off x="866702" y="3780753"/>
              <a:ext cx="875851" cy="831273"/>
              <a:chOff x="866702" y="3780753"/>
              <a:chExt cx="875851" cy="831273"/>
            </a:xfrm>
          </p:grpSpPr>
          <p:sp>
            <p:nvSpPr>
              <p:cNvPr id="64" name="Oval 63"/>
              <p:cNvSpPr/>
              <p:nvPr/>
            </p:nvSpPr>
            <p:spPr>
              <a:xfrm>
                <a:off x="964015" y="3833489"/>
                <a:ext cx="778538" cy="778537"/>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lgn="ctr">
                  <a:buFont typeface="Arial" panose="020B0604020202020204" pitchFamily="34" charset="0"/>
                  <a:buChar char="•"/>
                </a:pPr>
                <a:endParaRPr lang="ko-KR" altLang="en-US"/>
              </a:p>
            </p:txBody>
          </p:sp>
          <p:pic>
            <p:nvPicPr>
              <p:cNvPr id="81" name="Picture 4" descr="Growth Icon #242894 - Free Icons Library"/>
              <p:cNvPicPr>
                <a:picLocks noChangeAspect="1" noChangeArrowheads="1"/>
              </p:cNvPicPr>
              <p:nvPr/>
            </p:nvPicPr>
            <p:blipFill>
              <a:blip r:embed="rId3" cstate="print">
                <a:biLevel thresh="25000"/>
                <a:extLst>
                  <a:ext uri="{BEBA8EAE-BF5A-486C-A8C5-ECC9F3942E4B}">
                    <a14:imgProps xmlns:a14="http://schemas.microsoft.com/office/drawing/2010/main" xmlns="">
                      <a14:imgLayer r:embed="rId4">
                        <a14:imgEffect>
                          <a14:backgroundRemoval t="10000" b="90000" l="10000" r="90000">
                            <a14:foregroundMark x1="76563" y1="45117" x2="76563" y2="45117"/>
                            <a14:foregroundMark x1="74805" y1="30273" x2="77734" y2="75195"/>
                            <a14:foregroundMark x1="62305" y1="45703" x2="61133" y2="75781"/>
                            <a14:foregroundMark x1="46484" y1="57422" x2="45313" y2="75195"/>
                            <a14:foregroundMark x1="26367" y1="66406" x2="28711" y2="78125"/>
                            <a14:foregroundMark x1="29883" y1="52148" x2="63477" y2="26172"/>
                            <a14:foregroundMark x1="23438" y1="55078" x2="23438" y2="55078"/>
                            <a14:foregroundMark x1="19727" y1="56836" x2="19727" y2="56836"/>
                          </a14:backgroundRemoval>
                        </a14:imgEffect>
                      </a14:imgLayer>
                    </a14:imgProps>
                  </a:ext>
                  <a:ext uri="{28A0092B-C50C-407E-A947-70E740481C1C}">
                    <a14:useLocalDpi xmlns:a14="http://schemas.microsoft.com/office/drawing/2010/main" xmlns="" val="0"/>
                  </a:ext>
                </a:extLst>
              </a:blip>
              <a:srcRect/>
              <a:stretch>
                <a:fillRect/>
              </a:stretch>
            </p:blipFill>
            <p:spPr bwMode="auto">
              <a:xfrm>
                <a:off x="866702" y="3780753"/>
                <a:ext cx="831273" cy="831273"/>
              </a:xfrm>
              <a:prstGeom prst="rect">
                <a:avLst/>
              </a:prstGeom>
              <a:noFill/>
              <a:extLst>
                <a:ext uri="{909E8E84-426E-40DD-AFC4-6F175D3DCCD1}">
                  <a14:hiddenFill xmlns:a14="http://schemas.microsoft.com/office/drawing/2010/main" xmlns="">
                    <a:solidFill>
                      <a:srgbClr val="FFFFFF"/>
                    </a:solidFill>
                  </a14:hiddenFill>
                </a:ext>
              </a:extLst>
            </p:spPr>
          </p:pic>
        </p:grpSp>
      </p:grpSp>
      <p:grpSp>
        <p:nvGrpSpPr>
          <p:cNvPr id="78" name="Group 77"/>
          <p:cNvGrpSpPr/>
          <p:nvPr/>
        </p:nvGrpSpPr>
        <p:grpSpPr>
          <a:xfrm>
            <a:off x="1386586" y="4978997"/>
            <a:ext cx="5607055" cy="778537"/>
            <a:chOff x="964015" y="4746058"/>
            <a:chExt cx="5607055" cy="778537"/>
          </a:xfrm>
        </p:grpSpPr>
        <p:sp>
          <p:nvSpPr>
            <p:cNvPr id="66" name="Rectangle 65"/>
            <p:cNvSpPr/>
            <p:nvPr/>
          </p:nvSpPr>
          <p:spPr>
            <a:xfrm>
              <a:off x="1888378" y="4846804"/>
              <a:ext cx="4682692" cy="495264"/>
            </a:xfrm>
            <a:prstGeom prst="rect">
              <a:avLst/>
            </a:prstGeom>
          </p:spPr>
          <p:txBody>
            <a:bodyPr wrap="none">
              <a:spAutoFit/>
            </a:bodyPr>
            <a:lstStyle/>
            <a:p>
              <a:pPr marL="12700" marR="288925" lvl="0" algn="just">
                <a:lnSpc>
                  <a:spcPct val="150000"/>
                </a:lnSpc>
                <a:spcBef>
                  <a:spcPts val="100"/>
                </a:spcBef>
                <a:tabLst>
                  <a:tab pos="1436688" algn="l"/>
                </a:tabLst>
                <a:defRPr/>
              </a:pPr>
              <a:r>
                <a:rPr lang="en-US" sz="2000" dirty="0">
                  <a:solidFill>
                    <a:prstClr val="black"/>
                  </a:solidFill>
                  <a:latin typeface="Century Gothic" panose="020B0502020202020204" pitchFamily="34" charset="0"/>
                  <a:cs typeface="Arial" panose="020B0604020202020204" pitchFamily="34" charset="0"/>
                </a:rPr>
                <a:t>Create about </a:t>
              </a:r>
              <a:r>
                <a:rPr lang="en-US" sz="2000" b="1" dirty="0">
                  <a:solidFill>
                    <a:prstClr val="black"/>
                  </a:solidFill>
                  <a:latin typeface="Century Gothic" panose="020B0502020202020204" pitchFamily="34" charset="0"/>
                  <a:cs typeface="Arial" panose="020B0604020202020204" pitchFamily="34" charset="0"/>
                </a:rPr>
                <a:t>11 million new jobs</a:t>
              </a:r>
              <a:r>
                <a:rPr lang="en-US" sz="2000" dirty="0">
                  <a:solidFill>
                    <a:prstClr val="black"/>
                  </a:solidFill>
                  <a:latin typeface="Century Gothic" panose="020B0502020202020204" pitchFamily="34" charset="0"/>
                  <a:cs typeface="Arial" panose="020B0604020202020204" pitchFamily="34" charset="0"/>
                </a:rPr>
                <a:t>.</a:t>
              </a:r>
            </a:p>
          </p:txBody>
        </p:sp>
        <p:grpSp>
          <p:nvGrpSpPr>
            <p:cNvPr id="76" name="Group 75"/>
            <p:cNvGrpSpPr/>
            <p:nvPr/>
          </p:nvGrpSpPr>
          <p:grpSpPr>
            <a:xfrm>
              <a:off x="964015" y="4746058"/>
              <a:ext cx="778538" cy="778537"/>
              <a:chOff x="964015" y="4746058"/>
              <a:chExt cx="778538" cy="778537"/>
            </a:xfrm>
          </p:grpSpPr>
          <p:sp>
            <p:nvSpPr>
              <p:cNvPr id="82" name="Oval 81"/>
              <p:cNvSpPr/>
              <p:nvPr/>
            </p:nvSpPr>
            <p:spPr>
              <a:xfrm>
                <a:off x="964015" y="4746058"/>
                <a:ext cx="778538" cy="778537"/>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lgn="ctr">
                  <a:buFont typeface="Arial" panose="020B0604020202020204" pitchFamily="34" charset="0"/>
                  <a:buChar char="•"/>
                </a:pPr>
                <a:endParaRPr lang="ko-KR" altLang="en-US"/>
              </a:p>
            </p:txBody>
          </p:sp>
          <p:pic>
            <p:nvPicPr>
              <p:cNvPr id="83" name="Picture 16" descr="Photos Jobs Png Images - Job Posting Icon Png - Free Transparent PNG  Clipart Images Download"/>
              <p:cNvPicPr>
                <a:picLocks noChangeAspect="1" noChangeArrowheads="1"/>
              </p:cNvPicPr>
              <p:nvPr/>
            </p:nvPicPr>
            <p:blipFill rotWithShape="1">
              <a:blip r:embed="rId5" cstate="print">
                <a:clrChange>
                  <a:clrFrom>
                    <a:srgbClr val="EEEEEE"/>
                  </a:clrFrom>
                  <a:clrTo>
                    <a:srgbClr val="EEEEEE">
                      <a:alpha val="0"/>
                    </a:srgbClr>
                  </a:clrTo>
                </a:clrChange>
                <a:biLevel thresh="25000"/>
                <a:extLst>
                  <a:ext uri="{28A0092B-C50C-407E-A947-70E740481C1C}">
                    <a14:useLocalDpi xmlns:a14="http://schemas.microsoft.com/office/drawing/2010/main" xmlns="" val="0"/>
                  </a:ext>
                </a:extLst>
              </a:blip>
              <a:srcRect l="25571" t="5396" r="22159"/>
              <a:stretch/>
            </p:blipFill>
            <p:spPr bwMode="auto">
              <a:xfrm>
                <a:off x="1109840" y="4805329"/>
                <a:ext cx="542976" cy="669979"/>
              </a:xfrm>
              <a:prstGeom prst="rect">
                <a:avLst/>
              </a:prstGeom>
              <a:noFill/>
              <a:extLst>
                <a:ext uri="{909E8E84-426E-40DD-AFC4-6F175D3DCCD1}">
                  <a14:hiddenFill xmlns:a14="http://schemas.microsoft.com/office/drawing/2010/main" xmlns="">
                    <a:solidFill>
                      <a:srgbClr val="FFFFFF"/>
                    </a:solidFill>
                  </a14:hiddenFill>
                </a:ext>
              </a:extLst>
            </p:spPr>
          </p:pic>
        </p:grpSp>
      </p:grpSp>
    </p:spTree>
    <p:extLst>
      <p:ext uri="{BB962C8B-B14F-4D97-AF65-F5344CB8AC3E}">
        <p14:creationId xmlns:p14="http://schemas.microsoft.com/office/powerpoint/2010/main" xmlns="" val="977910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0">
            <a:extLst>
              <a:ext uri="{FF2B5EF4-FFF2-40B4-BE49-F238E27FC236}">
                <a16:creationId xmlns:a16="http://schemas.microsoft.com/office/drawing/2014/main" xmlns="" id="{EC7EFE11-41A2-7E44-AA3D-E45B7E79DB9C}"/>
              </a:ext>
            </a:extLst>
          </p:cNvPr>
          <p:cNvSpPr txBox="1"/>
          <p:nvPr/>
        </p:nvSpPr>
        <p:spPr>
          <a:xfrm>
            <a:off x="74021" y="1743790"/>
            <a:ext cx="5954485" cy="5114221"/>
          </a:xfrm>
          <a:prstGeom prst="rect">
            <a:avLst/>
          </a:prstGeom>
        </p:spPr>
        <p:txBody>
          <a:bodyPr vert="horz" wrap="square" lIns="0" tIns="12700" rIns="0" bIns="0" rtlCol="0">
            <a:spAutoFit/>
          </a:bodyPr>
          <a:lstStyle/>
          <a:p>
            <a:pPr marL="285750" marR="0" lvl="0" indent="-285750" algn="l" defTabSz="914400" rtl="0" eaLnBrk="1" fontAlgn="auto" latinLnBrk="0" hangingPunct="1">
              <a:lnSpc>
                <a:spcPct val="150000"/>
              </a:lnSpc>
              <a:spcBef>
                <a:spcPts val="0"/>
              </a:spcBef>
              <a:spcAft>
                <a:spcPts val="0"/>
              </a:spcAft>
              <a:buClr>
                <a:srgbClr val="C00000"/>
              </a:buClr>
              <a:buSzTx/>
              <a:buFont typeface="Wingdings" panose="05000000000000000000" pitchFamily="2" charset="2"/>
              <a:buChar char="§"/>
              <a:tabLst/>
              <a:defRPr/>
            </a:pPr>
            <a:r>
              <a:rPr kumimoji="0" lang="en-US" sz="1700"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Income poverty: </a:t>
            </a:r>
            <a:r>
              <a:rPr kumimoji="0" lang="en-US" sz="17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Those living below the lower bound poverty line </a:t>
            </a:r>
            <a:r>
              <a:rPr lang="en-US" sz="1700" dirty="0">
                <a:solidFill>
                  <a:prstClr val="black"/>
                </a:solidFill>
                <a:latin typeface="Century Gothic" panose="020B0502020202020204" pitchFamily="34" charset="0"/>
                <a:cs typeface="Arial" panose="020B0604020202020204" pitchFamily="34" charset="0"/>
              </a:rPr>
              <a:t>decreased</a:t>
            </a:r>
            <a:r>
              <a:rPr kumimoji="0" lang="en-US" sz="17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 from 51% of population in 2006 to 36.4% in 2011, increasing again to 40% in 2016.</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a:p>
            <a:pPr marL="285750" lvl="0" indent="-285750">
              <a:lnSpc>
                <a:spcPct val="150000"/>
              </a:lnSpc>
              <a:buClr>
                <a:srgbClr val="FFC000"/>
              </a:buClr>
              <a:buFont typeface="Wingdings" panose="05000000000000000000" pitchFamily="2" charset="2"/>
              <a:buChar char="§"/>
              <a:defRPr/>
            </a:pPr>
            <a:r>
              <a:rPr kumimoji="0" lang="en-US" sz="1700"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Social wage:</a:t>
            </a:r>
            <a:r>
              <a:rPr kumimoji="0" lang="en-US" sz="1700" b="1" i="0" u="none" strike="noStrike" kern="1200" cap="none" spc="0" normalizeH="0" noProof="0" dirty="0">
                <a:ln>
                  <a:noFill/>
                </a:ln>
                <a:solidFill>
                  <a:prstClr val="black"/>
                </a:solidFill>
                <a:effectLst/>
                <a:uLnTx/>
                <a:uFillTx/>
                <a:latin typeface="Century Gothic" panose="020B0502020202020204" pitchFamily="34" charset="0"/>
                <a:cs typeface="Arial" panose="020B0604020202020204" pitchFamily="34" charset="0"/>
              </a:rPr>
              <a:t> </a:t>
            </a:r>
            <a:r>
              <a:rPr kumimoji="0" lang="en-US" sz="1700" u="none" strike="noStrike" kern="1200" cap="none" spc="0" normalizeH="0" noProof="0" dirty="0">
                <a:ln>
                  <a:noFill/>
                </a:ln>
                <a:solidFill>
                  <a:prstClr val="black"/>
                </a:solidFill>
                <a:effectLst/>
                <a:uLnTx/>
                <a:uFillTx/>
                <a:latin typeface="Century Gothic" panose="020B0502020202020204" pitchFamily="34" charset="0"/>
                <a:cs typeface="Arial" panose="020B0604020202020204" pitchFamily="34" charset="0"/>
              </a:rPr>
              <a:t>Played an</a:t>
            </a:r>
            <a:r>
              <a:rPr kumimoji="0" lang="en-US" sz="1700" b="1" i="0" u="none" strike="noStrike" kern="1200" cap="none" spc="0" normalizeH="0" noProof="0" dirty="0">
                <a:ln>
                  <a:noFill/>
                </a:ln>
                <a:solidFill>
                  <a:prstClr val="black"/>
                </a:solidFill>
                <a:effectLst/>
                <a:uLnTx/>
                <a:uFillTx/>
                <a:latin typeface="Century Gothic" panose="020B0502020202020204" pitchFamily="34" charset="0"/>
                <a:cs typeface="Arial" panose="020B0604020202020204" pitchFamily="34" charset="0"/>
              </a:rPr>
              <a:t> </a:t>
            </a:r>
            <a:r>
              <a:rPr lang="en-US" sz="1700" dirty="0">
                <a:solidFill>
                  <a:prstClr val="black"/>
                </a:solidFill>
                <a:latin typeface="Century Gothic" panose="020B0502020202020204" pitchFamily="34" charset="0"/>
                <a:cs typeface="Arial" panose="020B0604020202020204" pitchFamily="34" charset="0"/>
              </a:rPr>
              <a:t>important </a:t>
            </a:r>
            <a:r>
              <a:rPr kumimoji="0" lang="en-US" sz="17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role</a:t>
            </a:r>
            <a:r>
              <a:rPr kumimoji="0" lang="en-US" sz="1700" b="0" i="0" u="none" strike="noStrike" kern="1200" cap="none" spc="0" normalizeH="0" noProof="0" dirty="0">
                <a:ln>
                  <a:noFill/>
                </a:ln>
                <a:solidFill>
                  <a:prstClr val="black"/>
                </a:solidFill>
                <a:effectLst/>
                <a:uLnTx/>
                <a:uFillTx/>
                <a:latin typeface="Century Gothic" panose="020B0502020202020204" pitchFamily="34" charset="0"/>
                <a:cs typeface="Arial" panose="020B0604020202020204" pitchFamily="34" charset="0"/>
              </a:rPr>
              <a:t> </a:t>
            </a:r>
            <a:r>
              <a:rPr kumimoji="0" lang="en-US" sz="17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and </a:t>
            </a:r>
            <a:r>
              <a:rPr lang="en-US" sz="1700" dirty="0">
                <a:solidFill>
                  <a:prstClr val="black"/>
                </a:solidFill>
                <a:latin typeface="Century Gothic" panose="020B0502020202020204" pitchFamily="34" charset="0"/>
                <a:cs typeface="Arial" panose="020B0604020202020204" pitchFamily="34" charset="0"/>
              </a:rPr>
              <a:t>Covid-19 has </a:t>
            </a:r>
            <a:r>
              <a:rPr kumimoji="0" lang="en-US" sz="17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emphasized</a:t>
            </a:r>
            <a:r>
              <a:rPr kumimoji="0" lang="en-US" sz="1700" b="0" i="0" u="none" strike="noStrike" kern="1200" cap="none" spc="0" normalizeH="0" noProof="0" dirty="0">
                <a:ln>
                  <a:noFill/>
                </a:ln>
                <a:solidFill>
                  <a:prstClr val="black"/>
                </a:solidFill>
                <a:effectLst/>
                <a:uLnTx/>
                <a:uFillTx/>
                <a:latin typeface="Century Gothic" panose="020B0502020202020204" pitchFamily="34" charset="0"/>
                <a:cs typeface="Arial" panose="020B0604020202020204" pitchFamily="34" charset="0"/>
              </a:rPr>
              <a:t> the need, especially the social grants</a:t>
            </a:r>
            <a:r>
              <a:rPr kumimoji="0" lang="en-US" sz="17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 However,</a:t>
            </a:r>
            <a:r>
              <a:rPr kumimoji="0" lang="en-US" sz="1700" b="0" i="0" u="none" strike="noStrike" kern="1200" cap="none" spc="0" normalizeH="0" noProof="0" dirty="0">
                <a:ln>
                  <a:noFill/>
                </a:ln>
                <a:solidFill>
                  <a:prstClr val="black"/>
                </a:solidFill>
                <a:effectLst/>
                <a:uLnTx/>
                <a:uFillTx/>
                <a:latin typeface="Century Gothic" panose="020B0502020202020204" pitchFamily="34" charset="0"/>
                <a:cs typeface="Arial" panose="020B0604020202020204" pitchFamily="34" charset="0"/>
              </a:rPr>
              <a:t> the key is raising</a:t>
            </a:r>
            <a:r>
              <a:rPr kumimoji="0" lang="en-US" sz="17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 employment, stronger service delivery and reduced cost of living.</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
                <a:srgbClr val="006600"/>
              </a:buClr>
              <a:buSzTx/>
              <a:buFont typeface="Wingdings" panose="05000000000000000000" pitchFamily="2" charset="2"/>
              <a:buChar char="§"/>
              <a:tabLst/>
              <a:defRPr/>
            </a:pPr>
            <a:r>
              <a:rPr kumimoji="0" lang="en-US" sz="1700"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Asset poverty is deep. </a:t>
            </a:r>
            <a:r>
              <a:rPr kumimoji="0" lang="en-US" sz="17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Central concerns are related to land redistribution, low-income housing; the deeds registry system; too few people have a pension; and high indebtedness.</a:t>
            </a:r>
          </a:p>
        </p:txBody>
      </p:sp>
      <p:sp>
        <p:nvSpPr>
          <p:cNvPr id="9" name="object 10">
            <a:extLst>
              <a:ext uri="{FF2B5EF4-FFF2-40B4-BE49-F238E27FC236}">
                <a16:creationId xmlns:a16="http://schemas.microsoft.com/office/drawing/2014/main" xmlns="" id="{EEA5B0FD-C249-8244-83F3-8475884A5B3B}"/>
              </a:ext>
            </a:extLst>
          </p:cNvPr>
          <p:cNvSpPr txBox="1"/>
          <p:nvPr/>
        </p:nvSpPr>
        <p:spPr>
          <a:xfrm>
            <a:off x="265048" y="939469"/>
            <a:ext cx="5562599" cy="628377"/>
          </a:xfrm>
          <a:prstGeom prst="rect">
            <a:avLst/>
          </a:prstGeom>
          <a:solidFill>
            <a:schemeClr val="bg1"/>
          </a:solidFill>
        </p:spPr>
        <p:txBody>
          <a:bodyPr vert="horz" wrap="square" lIns="0" tIns="12700" rIns="0" bIns="0"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2000" b="1" u="none" strike="noStrike" kern="1200" cap="none" spc="0" normalizeH="0" baseline="0" noProof="0" dirty="0">
                <a:ln>
                  <a:noFill/>
                </a:ln>
                <a:solidFill>
                  <a:prstClr val="black"/>
                </a:solidFill>
                <a:effectLst/>
                <a:uLnTx/>
                <a:uFillTx/>
                <a:latin typeface="Arial headings"/>
                <a:cs typeface="Arial" panose="020B0604020202020204" pitchFamily="34" charset="0"/>
              </a:rPr>
              <a:t>Poverty rates improved significantly to 2011, </a:t>
            </a:r>
            <a:r>
              <a:rPr kumimoji="0" lang="en-US" sz="2000" b="1" u="none" strike="noStrike" kern="1200" cap="none" spc="0" normalizeH="0" baseline="0" noProof="0" dirty="0">
                <a:ln>
                  <a:noFill/>
                </a:ln>
                <a:solidFill>
                  <a:srgbClr val="C00000"/>
                </a:solidFill>
                <a:effectLst/>
                <a:uLnTx/>
                <a:uFillTx/>
                <a:latin typeface="Arial headings"/>
                <a:cs typeface="Arial" panose="020B0604020202020204" pitchFamily="34" charset="0"/>
              </a:rPr>
              <a:t>but progress stalled thereafter</a:t>
            </a:r>
          </a:p>
        </p:txBody>
      </p:sp>
      <p:sp>
        <p:nvSpPr>
          <p:cNvPr id="17" name="object 8"/>
          <p:cNvSpPr txBox="1">
            <a:spLocks/>
          </p:cNvSpPr>
          <p:nvPr/>
        </p:nvSpPr>
        <p:spPr>
          <a:xfrm>
            <a:off x="-7034" y="76200"/>
            <a:ext cx="12192000" cy="566822"/>
          </a:xfrm>
          <a:prstGeom prst="rect">
            <a:avLst/>
          </a:prstGeom>
          <a:solidFill>
            <a:srgbClr val="FFFFFF">
              <a:alpha val="69804"/>
            </a:srgbClr>
          </a:solidFill>
        </p:spPr>
        <p:txBody>
          <a:bodyPr vert="horz" wrap="square" lIns="0" tIns="12700" rIns="0" bIns="0" rtlCol="0">
            <a:spAutoFit/>
          </a:bodyPr>
          <a:lstStyle>
            <a:lvl1pPr>
              <a:defRPr>
                <a:latin typeface="+mj-lt"/>
                <a:ea typeface="+mj-ea"/>
                <a:cs typeface="+mj-cs"/>
              </a:defRPr>
            </a:lvl1pPr>
          </a:lstStyle>
          <a:p>
            <a:pPr marL="12700" algn="ctr">
              <a:spcBef>
                <a:spcPts val="100"/>
              </a:spcBef>
            </a:pPr>
            <a:r>
              <a:rPr lang="en-US" sz="3600" b="1" dirty="0">
                <a:solidFill>
                  <a:schemeClr val="tx1">
                    <a:lumMod val="75000"/>
                    <a:lumOff val="25000"/>
                  </a:schemeClr>
                </a:solidFill>
                <a:latin typeface="Arial headings"/>
                <a:ea typeface="+mn-ea"/>
                <a:cs typeface="Arial" pitchFamily="34" charset="0"/>
              </a:rPr>
              <a:t>Poverty</a:t>
            </a:r>
          </a:p>
        </p:txBody>
      </p:sp>
      <p:sp>
        <p:nvSpPr>
          <p:cNvPr id="4" name="Rectangle 3"/>
          <p:cNvSpPr/>
          <p:nvPr/>
        </p:nvSpPr>
        <p:spPr>
          <a:xfrm>
            <a:off x="6018674" y="1176365"/>
            <a:ext cx="6095999" cy="5072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8" name="Content Placeholder 10">
            <a:extLst>
              <a:ext uri="{FF2B5EF4-FFF2-40B4-BE49-F238E27FC236}">
                <a16:creationId xmlns:a16="http://schemas.microsoft.com/office/drawing/2014/main" xmlns="" id="{EFDB4800-6F3B-C642-BE1E-27680977E82D}"/>
              </a:ext>
            </a:extLst>
          </p:cNvPr>
          <p:cNvPicPr>
            <a:picLocks noChangeAspect="1"/>
          </p:cNvPicPr>
          <p:nvPr/>
        </p:nvPicPr>
        <p:blipFill rotWithShape="1">
          <a:blip r:embed="rId3" cstate="print"/>
          <a:srcRect l="1235" t="1961" b="1961"/>
          <a:stretch/>
        </p:blipFill>
        <p:spPr>
          <a:xfrm>
            <a:off x="6106885" y="1988826"/>
            <a:ext cx="5958840" cy="4107174"/>
          </a:xfrm>
          <a:prstGeom prst="rect">
            <a:avLst/>
          </a:prstGeom>
          <a:ln w="28575">
            <a:solidFill>
              <a:schemeClr val="bg1">
                <a:lumMod val="50000"/>
              </a:schemeClr>
            </a:solidFill>
          </a:ln>
        </p:spPr>
      </p:pic>
      <p:sp>
        <p:nvSpPr>
          <p:cNvPr id="19" name="Rectangle 18"/>
          <p:cNvSpPr/>
          <p:nvPr/>
        </p:nvSpPr>
        <p:spPr>
          <a:xfrm>
            <a:off x="6048105" y="1244681"/>
            <a:ext cx="6095999" cy="646331"/>
          </a:xfrm>
          <a:prstGeom prst="rect">
            <a:avLst/>
          </a:prstGeom>
        </p:spPr>
        <p:txBody>
          <a:bodyPr wrap="square">
            <a:spAutoFit/>
          </a:bodyPr>
          <a:lstStyle/>
          <a:p>
            <a:pPr lvl="0">
              <a:defRPr/>
            </a:pPr>
            <a:r>
              <a:rPr lang="en-US" b="1" dirty="0">
                <a:solidFill>
                  <a:prstClr val="black"/>
                </a:solidFill>
                <a:latin typeface="Arial headings"/>
                <a:cs typeface="Arial" panose="020B0604020202020204" pitchFamily="34" charset="0"/>
              </a:rPr>
              <a:t>Global evidence shows that it is possible to make dramatic inroads into reducing poverty </a:t>
            </a:r>
          </a:p>
        </p:txBody>
      </p:sp>
    </p:spTree>
    <p:extLst>
      <p:ext uri="{BB962C8B-B14F-4D97-AF65-F5344CB8AC3E}">
        <p14:creationId xmlns:p14="http://schemas.microsoft.com/office/powerpoint/2010/main" xmlns="" val="2355070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0">
            <a:extLst>
              <a:ext uri="{FF2B5EF4-FFF2-40B4-BE49-F238E27FC236}">
                <a16:creationId xmlns:a16="http://schemas.microsoft.com/office/drawing/2014/main" xmlns="" id="{EC7EFE11-41A2-7E44-AA3D-E45B7E79DB9C}"/>
              </a:ext>
            </a:extLst>
          </p:cNvPr>
          <p:cNvSpPr txBox="1"/>
          <p:nvPr/>
        </p:nvSpPr>
        <p:spPr>
          <a:xfrm>
            <a:off x="117405" y="1311205"/>
            <a:ext cx="5678218" cy="5275803"/>
          </a:xfrm>
          <a:prstGeom prst="rect">
            <a:avLst/>
          </a:prstGeom>
        </p:spPr>
        <p:txBody>
          <a:bodyPr vert="horz" wrap="square" lIns="0" tIns="1270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GINI </a:t>
            </a: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is </a:t>
            </a:r>
            <a:r>
              <a:rPr kumimoji="0" lang="en-US" sz="3200" b="1" i="0" u="none" strike="noStrike" kern="1200" cap="none" spc="0" normalizeH="0" baseline="0" noProof="0" dirty="0">
                <a:ln>
                  <a:noFill/>
                </a:ln>
                <a:solidFill>
                  <a:srgbClr val="C00000"/>
                </a:solidFill>
                <a:effectLst/>
                <a:uLnTx/>
                <a:uFillTx/>
                <a:latin typeface="Century Gothic" panose="020B0502020202020204" pitchFamily="34" charset="0"/>
                <a:cs typeface="Arial" panose="020B0604020202020204" pitchFamily="34" charset="0"/>
              </a:rPr>
              <a:t>0.68</a:t>
            </a:r>
            <a:r>
              <a:rPr kumimoji="0" lang="en-US" sz="32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a:t>
            </a:r>
            <a:r>
              <a:rPr kumimoji="0" lang="en-US" sz="3200" b="0" i="0" u="none" strike="noStrike" kern="1200" cap="none" spc="0" normalizeH="0" baseline="0" noProof="0" dirty="0">
                <a:ln>
                  <a:noFill/>
                </a:ln>
                <a:solidFill>
                  <a:srgbClr val="C00000"/>
                </a:solidFill>
                <a:effectLst/>
                <a:uLnTx/>
                <a:uFillTx/>
                <a:latin typeface="Century Gothic" panose="020B0502020202020204" pitchFamily="34" charset="0"/>
                <a:cs typeface="Arial" panose="020B0604020202020204" pitchFamily="34" charset="0"/>
              </a:rPr>
              <a:t> </a:t>
            </a: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hence South Africa remains the most unequal society.</a:t>
            </a:r>
          </a:p>
          <a:p>
            <a:pPr marL="457200" marR="0" lvl="1" indent="0"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a:p>
            <a:pPr marL="285750" marR="0" lvl="0" indent="-285750" defTabSz="914400" rtl="0" eaLnBrk="1" fontAlgn="auto" latinLnBrk="0" hangingPunct="1">
              <a:spcBef>
                <a:spcPts val="0"/>
              </a:spcBef>
              <a:spcAft>
                <a:spcPts val="60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a:p>
            <a:pPr marR="0" lvl="0" defTabSz="914400" rtl="0" eaLnBrk="1" fontAlgn="auto" latinLnBrk="0" hangingPunct="1">
              <a:spcBef>
                <a:spcPts val="0"/>
              </a:spcBef>
              <a:spcAft>
                <a:spcPts val="600"/>
              </a:spcAft>
              <a:buClrTx/>
              <a:buSzTx/>
              <a:tabLst/>
              <a:defRPr/>
            </a:pPr>
            <a:endParaRPr kumimoji="0" lang="en-US"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a:p>
            <a:pPr marL="285750" marR="0" lvl="0" indent="-285750" defTabSz="914400" rtl="0" eaLnBrk="1" fontAlgn="auto" latinLnBrk="0" hangingPunct="1">
              <a:spcBef>
                <a:spcPts val="0"/>
              </a:spcBef>
              <a:spcAft>
                <a:spcPts val="600"/>
              </a:spcAft>
              <a:buClr>
                <a:srgbClr val="FF0000"/>
              </a:buClr>
              <a:buSzTx/>
              <a:buFont typeface="Wingdings" panose="05000000000000000000" pitchFamily="2" charset="2"/>
              <a:buChar char="§"/>
              <a:tabLst/>
              <a:defRPr/>
            </a:pP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90%-95% of wealth concentrated in top decile, compared to global average of 55-60%. </a:t>
            </a:r>
          </a:p>
          <a:p>
            <a:pPr marL="285750" marR="0" lvl="0" indent="-285750" defTabSz="914400" rtl="0" eaLnBrk="1" fontAlgn="auto" latinLnBrk="0" hangingPunct="1">
              <a:spcBef>
                <a:spcPts val="0"/>
              </a:spcBef>
              <a:spcAft>
                <a:spcPts val="600"/>
              </a:spcAft>
              <a:buClr>
                <a:srgbClr val="FF0000"/>
              </a:buClr>
              <a:buSzTx/>
              <a:buFont typeface="Wingdings" panose="05000000000000000000" pitchFamily="2" charset="2"/>
              <a:buChar char="§"/>
              <a:tabLst/>
              <a:defRPr/>
            </a:pPr>
            <a:endParaRPr kumimoji="0" lang="en-US"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a:p>
            <a:pPr marL="285750" marR="0" lvl="0" indent="-285750" defTabSz="914400" rtl="0" eaLnBrk="1" fontAlgn="auto" latinLnBrk="0" hangingPunct="1">
              <a:spcBef>
                <a:spcPts val="0"/>
              </a:spcBef>
              <a:spcAft>
                <a:spcPts val="600"/>
              </a:spcAft>
              <a:buClr>
                <a:srgbClr val="FF0000"/>
              </a:buClr>
              <a:buSzTx/>
              <a:buFont typeface="Wingdings" panose="05000000000000000000" pitchFamily="2" charset="2"/>
              <a:buChar char="§"/>
              <a:tabLst/>
              <a:defRPr/>
            </a:pP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5% of wealth in bottom 40% of population. </a:t>
            </a:r>
          </a:p>
          <a:p>
            <a:pPr marL="285750" marR="0" lvl="0" indent="-285750" defTabSz="914400" rtl="0" eaLnBrk="1" fontAlgn="auto" latinLnBrk="0" hangingPunct="1">
              <a:spcBef>
                <a:spcPts val="0"/>
              </a:spcBef>
              <a:spcAft>
                <a:spcPts val="600"/>
              </a:spcAft>
              <a:buClr>
                <a:srgbClr val="FF0000"/>
              </a:buClr>
              <a:buSzTx/>
              <a:buFont typeface="Wingdings" panose="05000000000000000000" pitchFamily="2" charset="2"/>
              <a:buChar char="§"/>
              <a:tabLst/>
              <a:defRPr/>
            </a:pPr>
            <a:endParaRPr kumimoji="0" lang="en-US"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a:p>
            <a:pPr marL="285750" marR="0" lvl="0" indent="-285750" defTabSz="914400" rtl="0" eaLnBrk="1" fontAlgn="auto" latinLnBrk="0" hangingPunct="1">
              <a:spcBef>
                <a:spcPts val="0"/>
              </a:spcBef>
              <a:spcAft>
                <a:spcPts val="600"/>
              </a:spcAft>
              <a:buClr>
                <a:srgbClr val="FF0000"/>
              </a:buClr>
              <a:buSzTx/>
              <a:buFont typeface="Wingdings" panose="05000000000000000000" pitchFamily="2" charset="2"/>
              <a:buChar char="§"/>
              <a:tabLst/>
              <a:defRPr/>
            </a:pP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Most significant difference in SA is that middle class (decile 5-9) have such a small asset base.</a:t>
            </a:r>
          </a:p>
          <a:p>
            <a:pPr marR="0" lvl="0" defTabSz="914400" rtl="0" eaLnBrk="1" fontAlgn="auto" latinLnBrk="0" hangingPunct="1">
              <a:spcBef>
                <a:spcPts val="0"/>
              </a:spcBef>
              <a:spcAft>
                <a:spcPts val="600"/>
              </a:spcAft>
              <a:buClr>
                <a:srgbClr val="FF0000"/>
              </a:buClr>
              <a:buSzTx/>
              <a:tabLst/>
              <a:defRPr/>
            </a:pP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 </a:t>
            </a:r>
          </a:p>
          <a:p>
            <a:pPr marL="285750" marR="0" lvl="0" indent="-285750" defTabSz="914400" rtl="0" eaLnBrk="1" fontAlgn="auto" latinLnBrk="0" hangingPunct="1">
              <a:spcBef>
                <a:spcPts val="0"/>
              </a:spcBef>
              <a:spcAft>
                <a:spcPts val="600"/>
              </a:spcAft>
              <a:buClr>
                <a:srgbClr val="FF0000"/>
              </a:buClr>
              <a:buSzTx/>
              <a:buFont typeface="Wingdings" panose="05000000000000000000" pitchFamily="2" charset="2"/>
              <a:buChar char="§"/>
              <a:tabLst/>
              <a:defRPr/>
            </a:pP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This will have significant impact on pathways for inter-generational class mobility. </a:t>
            </a:r>
          </a:p>
        </p:txBody>
      </p:sp>
      <p:sp>
        <p:nvSpPr>
          <p:cNvPr id="16" name="object 8"/>
          <p:cNvSpPr txBox="1">
            <a:spLocks/>
          </p:cNvSpPr>
          <p:nvPr/>
        </p:nvSpPr>
        <p:spPr>
          <a:xfrm>
            <a:off x="-7034" y="76200"/>
            <a:ext cx="12192000" cy="566822"/>
          </a:xfrm>
          <a:prstGeom prst="rect">
            <a:avLst/>
          </a:prstGeom>
          <a:solidFill>
            <a:srgbClr val="FFFFFF">
              <a:alpha val="69804"/>
            </a:srgbClr>
          </a:solidFill>
        </p:spPr>
        <p:txBody>
          <a:bodyPr vert="horz" wrap="square" lIns="0" tIns="12700" rIns="0" bIns="0" rtlCol="0">
            <a:spAutoFit/>
          </a:bodyPr>
          <a:lstStyle>
            <a:lvl1pPr>
              <a:defRPr>
                <a:latin typeface="+mj-lt"/>
                <a:ea typeface="+mj-ea"/>
                <a:cs typeface="+mj-cs"/>
              </a:defRPr>
            </a:lvl1pPr>
          </a:lstStyle>
          <a:p>
            <a:pPr marL="12700" algn="ctr">
              <a:spcBef>
                <a:spcPts val="100"/>
              </a:spcBef>
            </a:pPr>
            <a:r>
              <a:rPr lang="en-US" sz="3600" b="1" dirty="0">
                <a:solidFill>
                  <a:schemeClr val="tx1">
                    <a:lumMod val="75000"/>
                    <a:lumOff val="25000"/>
                  </a:schemeClr>
                </a:solidFill>
                <a:latin typeface="Arial headings"/>
                <a:ea typeface="+mn-ea"/>
                <a:cs typeface="Arial" pitchFamily="34" charset="0"/>
              </a:rPr>
              <a:t>Reducing Inequality is too Slow</a:t>
            </a:r>
          </a:p>
        </p:txBody>
      </p:sp>
      <p:sp>
        <p:nvSpPr>
          <p:cNvPr id="20" name="object 10">
            <a:extLst>
              <a:ext uri="{FF2B5EF4-FFF2-40B4-BE49-F238E27FC236}">
                <a16:creationId xmlns:a16="http://schemas.microsoft.com/office/drawing/2014/main" xmlns="" id="{EEA5B0FD-C249-8244-83F3-8475884A5B3B}"/>
              </a:ext>
            </a:extLst>
          </p:cNvPr>
          <p:cNvSpPr txBox="1"/>
          <p:nvPr/>
        </p:nvSpPr>
        <p:spPr>
          <a:xfrm>
            <a:off x="1196001" y="1150904"/>
            <a:ext cx="3677920" cy="320601"/>
          </a:xfrm>
          <a:prstGeom prst="rect">
            <a:avLst/>
          </a:prstGeom>
          <a:solidFill>
            <a:schemeClr val="bg1"/>
          </a:solidFill>
        </p:spPr>
        <p:txBody>
          <a:bodyPr vert="horz" wrap="square" lIns="0" tIns="12700" rIns="0" bIns="0"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2000" b="1" u="none" strike="noStrike" kern="1200" cap="none" spc="0" normalizeH="0" baseline="0" noProof="0" dirty="0">
                <a:ln>
                  <a:noFill/>
                </a:ln>
                <a:solidFill>
                  <a:prstClr val="black"/>
                </a:solidFill>
                <a:effectLst/>
                <a:uLnTx/>
                <a:uFillTx/>
                <a:latin typeface="Arial headings"/>
                <a:cs typeface="Arial" panose="020B0604020202020204" pitchFamily="34" charset="0"/>
              </a:rPr>
              <a:t>Income Inequality</a:t>
            </a:r>
            <a:endParaRPr kumimoji="0" lang="en-US" sz="2000" b="1" u="none" strike="noStrike" kern="1200" cap="none" spc="0" normalizeH="0" baseline="0" noProof="0" dirty="0">
              <a:ln>
                <a:noFill/>
              </a:ln>
              <a:solidFill>
                <a:srgbClr val="C00000"/>
              </a:solidFill>
              <a:effectLst/>
              <a:uLnTx/>
              <a:uFillTx/>
              <a:latin typeface="Arial headings"/>
              <a:cs typeface="Arial" panose="020B0604020202020204" pitchFamily="34" charset="0"/>
            </a:endParaRPr>
          </a:p>
        </p:txBody>
      </p:sp>
      <p:sp>
        <p:nvSpPr>
          <p:cNvPr id="21" name="object 10">
            <a:extLst>
              <a:ext uri="{FF2B5EF4-FFF2-40B4-BE49-F238E27FC236}">
                <a16:creationId xmlns:a16="http://schemas.microsoft.com/office/drawing/2014/main" xmlns="" id="{EEA5B0FD-C249-8244-83F3-8475884A5B3B}"/>
              </a:ext>
            </a:extLst>
          </p:cNvPr>
          <p:cNvSpPr txBox="1"/>
          <p:nvPr/>
        </p:nvSpPr>
        <p:spPr>
          <a:xfrm>
            <a:off x="1196001" y="2775174"/>
            <a:ext cx="3521025" cy="320601"/>
          </a:xfrm>
          <a:prstGeom prst="rect">
            <a:avLst/>
          </a:prstGeom>
          <a:solidFill>
            <a:schemeClr val="bg1"/>
          </a:solidFill>
        </p:spPr>
        <p:txBody>
          <a:bodyPr vert="horz" wrap="square" lIns="0" tIns="12700" rIns="0" bIns="0"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2000" b="1" u="none" strike="noStrike" kern="1200" cap="none" spc="0" normalizeH="0" baseline="0" noProof="0" dirty="0">
                <a:ln>
                  <a:noFill/>
                </a:ln>
                <a:solidFill>
                  <a:prstClr val="black"/>
                </a:solidFill>
                <a:effectLst/>
                <a:uLnTx/>
                <a:uFillTx/>
                <a:latin typeface="Arial headings"/>
                <a:cs typeface="Arial" panose="020B0604020202020204" pitchFamily="34" charset="0"/>
              </a:rPr>
              <a:t>Wealth Inequality</a:t>
            </a:r>
          </a:p>
        </p:txBody>
      </p:sp>
      <p:grpSp>
        <p:nvGrpSpPr>
          <p:cNvPr id="3" name="Group 2"/>
          <p:cNvGrpSpPr/>
          <p:nvPr/>
        </p:nvGrpSpPr>
        <p:grpSpPr>
          <a:xfrm>
            <a:off x="5808922" y="1193641"/>
            <a:ext cx="6337176" cy="5105400"/>
            <a:chOff x="5887704" y="1600200"/>
            <a:chExt cx="6337176" cy="5105400"/>
          </a:xfrm>
        </p:grpSpPr>
        <p:sp>
          <p:nvSpPr>
            <p:cNvPr id="23" name="Rectangle 22"/>
            <p:cNvSpPr/>
            <p:nvPr/>
          </p:nvSpPr>
          <p:spPr>
            <a:xfrm>
              <a:off x="5887704" y="1600200"/>
              <a:ext cx="6243335" cy="510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24" name="Picture Placeholder 10">
              <a:extLst>
                <a:ext uri="{FF2B5EF4-FFF2-40B4-BE49-F238E27FC236}">
                  <a16:creationId xmlns:a16="http://schemas.microsoft.com/office/drawing/2014/main" xmlns="" id="{051B0E44-CEE7-FC41-97A0-F2C505698A7D}"/>
                </a:ext>
              </a:extLst>
            </p:cNvPr>
            <p:cNvPicPr>
              <a:picLocks noChangeAspect="1"/>
            </p:cNvPicPr>
            <p:nvPr/>
          </p:nvPicPr>
          <p:blipFill rotWithShape="1">
            <a:blip r:embed="rId3" cstate="email">
              <a:extLst>
                <a:ext uri="{28A0092B-C50C-407E-A947-70E740481C1C}">
                  <a14:useLocalDpi xmlns:a14="http://schemas.microsoft.com/office/drawing/2010/main" xmlns=""/>
                </a:ext>
              </a:extLst>
            </a:blip>
            <a:srcRect l="-1138" t="7700" r="1138" b="3"/>
            <a:stretch/>
          </p:blipFill>
          <p:spPr>
            <a:xfrm>
              <a:off x="5996520" y="2142571"/>
              <a:ext cx="6030016" cy="3653246"/>
            </a:xfrm>
            <a:prstGeom prst="roundRect">
              <a:avLst>
                <a:gd name="adj" fmla="val 0"/>
              </a:avLst>
            </a:prstGeom>
            <a:ln w="28575">
              <a:solidFill>
                <a:schemeClr val="bg1">
                  <a:lumMod val="50000"/>
                </a:schemeClr>
              </a:solidFill>
            </a:ln>
          </p:spPr>
        </p:pic>
        <p:sp>
          <p:nvSpPr>
            <p:cNvPr id="25" name="object 10">
              <a:extLst>
                <a:ext uri="{FF2B5EF4-FFF2-40B4-BE49-F238E27FC236}">
                  <a16:creationId xmlns:a16="http://schemas.microsoft.com/office/drawing/2014/main" xmlns="" id="{EC7EFE11-41A2-7E44-AA3D-E45B7E79DB9C}"/>
                </a:ext>
              </a:extLst>
            </p:cNvPr>
            <p:cNvSpPr txBox="1"/>
            <p:nvPr/>
          </p:nvSpPr>
          <p:spPr>
            <a:xfrm>
              <a:off x="6005368" y="5862238"/>
              <a:ext cx="6008005" cy="751488"/>
            </a:xfrm>
            <a:prstGeom prst="rect">
              <a:avLst/>
            </a:prstGeom>
          </p:spPr>
          <p:txBody>
            <a:bodyPr vert="horz" wrap="square" lIns="0" tIns="12700" rIns="0" bIns="0"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rPr>
                <a:t>Note: </a:t>
              </a: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rPr>
                <a:t>Measure of wellbeing is per capita household income after direct taxes and transfers. Deciles contain equal numbers of people. Census weights have been applied.</a:t>
              </a:r>
            </a:p>
          </p:txBody>
        </p:sp>
        <p:sp>
          <p:nvSpPr>
            <p:cNvPr id="26" name="object 10">
              <a:extLst>
                <a:ext uri="{FF2B5EF4-FFF2-40B4-BE49-F238E27FC236}">
                  <a16:creationId xmlns:a16="http://schemas.microsoft.com/office/drawing/2014/main" xmlns="" id="{EEA5B0FD-C249-8244-83F3-8475884A5B3B}"/>
                </a:ext>
              </a:extLst>
            </p:cNvPr>
            <p:cNvSpPr txBox="1"/>
            <p:nvPr/>
          </p:nvSpPr>
          <p:spPr>
            <a:xfrm>
              <a:off x="6058667" y="1717765"/>
              <a:ext cx="6166213" cy="289823"/>
            </a:xfrm>
            <a:prstGeom prst="rect">
              <a:avLst/>
            </a:prstGeom>
            <a:noFill/>
          </p:spPr>
          <p:txBody>
            <a:bodyPr vert="horz" wrap="square" lIns="0" tIns="12700" rIns="0" bIns="0"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b="1" u="none" strike="noStrike" kern="1200" cap="none" spc="0" normalizeH="0" baseline="0" noProof="0" dirty="0">
                  <a:ln>
                    <a:noFill/>
                  </a:ln>
                  <a:solidFill>
                    <a:prstClr val="black"/>
                  </a:solidFill>
                  <a:effectLst/>
                  <a:uLnTx/>
                  <a:uFillTx/>
                  <a:latin typeface="Arial headings"/>
                  <a:cs typeface="Arial" panose="020B0604020202020204" pitchFamily="34" charset="0"/>
                </a:rPr>
                <a:t>Income Shares</a:t>
              </a:r>
              <a:r>
                <a:rPr kumimoji="0" lang="en-US" b="1" u="none" strike="noStrike" kern="1200" cap="none" spc="0" normalizeH="0" noProof="0" dirty="0">
                  <a:ln>
                    <a:noFill/>
                  </a:ln>
                  <a:solidFill>
                    <a:prstClr val="black"/>
                  </a:solidFill>
                  <a:effectLst/>
                  <a:uLnTx/>
                  <a:uFillTx/>
                  <a:latin typeface="Arial headings"/>
                  <a:cs typeface="Arial" panose="020B0604020202020204" pitchFamily="34" charset="0"/>
                </a:rPr>
                <a:t> by Decile (1993 – 2017)</a:t>
              </a:r>
              <a:endParaRPr kumimoji="0" lang="en-US" b="1" u="none" strike="noStrike" kern="1200" cap="none" spc="0" normalizeH="0" baseline="0" noProof="0" dirty="0">
                <a:ln>
                  <a:noFill/>
                </a:ln>
                <a:solidFill>
                  <a:srgbClr val="C00000"/>
                </a:solidFill>
                <a:effectLst/>
                <a:uLnTx/>
                <a:uFillTx/>
                <a:latin typeface="Arial headings"/>
                <a:cs typeface="Arial" panose="020B0604020202020204" pitchFamily="34" charset="0"/>
              </a:endParaRPr>
            </a:p>
          </p:txBody>
        </p:sp>
      </p:grpSp>
      <p:grpSp>
        <p:nvGrpSpPr>
          <p:cNvPr id="73" name="Group 72"/>
          <p:cNvGrpSpPr/>
          <p:nvPr/>
        </p:nvGrpSpPr>
        <p:grpSpPr>
          <a:xfrm>
            <a:off x="6400800" y="1816565"/>
            <a:ext cx="3924076" cy="923342"/>
            <a:chOff x="135830" y="2792519"/>
            <a:chExt cx="3882429" cy="1177016"/>
          </a:xfrm>
        </p:grpSpPr>
        <p:sp>
          <p:nvSpPr>
            <p:cNvPr id="51" name="Rectangle 50"/>
            <p:cNvSpPr/>
            <p:nvPr/>
          </p:nvSpPr>
          <p:spPr>
            <a:xfrm>
              <a:off x="397899" y="2792519"/>
              <a:ext cx="3564501" cy="1145595"/>
            </a:xfrm>
            <a:prstGeom prst="rect">
              <a:avLst/>
            </a:prstGeom>
            <a:solidFill>
              <a:srgbClr val="3C8763">
                <a:alpha val="40000"/>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b="1" dirty="0"/>
            </a:p>
          </p:txBody>
        </p:sp>
        <p:sp>
          <p:nvSpPr>
            <p:cNvPr id="52" name="TextBox 51"/>
            <p:cNvSpPr txBox="1"/>
            <p:nvPr/>
          </p:nvSpPr>
          <p:spPr>
            <a:xfrm>
              <a:off x="309812" y="3577201"/>
              <a:ext cx="882628" cy="392334"/>
            </a:xfrm>
            <a:prstGeom prst="rect">
              <a:avLst/>
            </a:prstGeom>
            <a:noFill/>
          </p:spPr>
          <p:txBody>
            <a:bodyPr wrap="square" rtlCol="0">
              <a:spAutoFit/>
            </a:bodyPr>
            <a:lstStyle/>
            <a:p>
              <a:pPr algn="ctr"/>
              <a:r>
                <a:rPr lang="en-US" altLang="ko-KR" sz="1400" b="1" dirty="0">
                  <a:solidFill>
                    <a:schemeClr val="bg1"/>
                  </a:solidFill>
                  <a:latin typeface="Century Gothic" panose="020B0502020202020204" pitchFamily="34" charset="0"/>
                  <a:cs typeface="Arial" pitchFamily="34" charset="0"/>
                </a:rPr>
                <a:t>0.67</a:t>
              </a:r>
              <a:endParaRPr lang="ko-KR" altLang="en-US" sz="1400" b="1" dirty="0">
                <a:solidFill>
                  <a:schemeClr val="bg1"/>
                </a:solidFill>
                <a:latin typeface="Century Gothic" panose="020B0502020202020204" pitchFamily="34" charset="0"/>
                <a:cs typeface="Arial" pitchFamily="34" charset="0"/>
              </a:endParaRPr>
            </a:p>
          </p:txBody>
        </p:sp>
        <p:sp>
          <p:nvSpPr>
            <p:cNvPr id="53" name="TextBox 52"/>
            <p:cNvSpPr txBox="1"/>
            <p:nvPr/>
          </p:nvSpPr>
          <p:spPr>
            <a:xfrm>
              <a:off x="1606139" y="3577201"/>
              <a:ext cx="882628" cy="392334"/>
            </a:xfrm>
            <a:prstGeom prst="rect">
              <a:avLst/>
            </a:prstGeom>
            <a:noFill/>
          </p:spPr>
          <p:txBody>
            <a:bodyPr wrap="square" rtlCol="0">
              <a:spAutoFit/>
            </a:bodyPr>
            <a:lstStyle/>
            <a:p>
              <a:pPr algn="ctr"/>
              <a:r>
                <a:rPr lang="en-US" altLang="ko-KR" sz="1400" b="1" dirty="0">
                  <a:solidFill>
                    <a:schemeClr val="bg1"/>
                  </a:solidFill>
                  <a:latin typeface="Century Gothic" panose="020B0502020202020204" pitchFamily="34" charset="0"/>
                  <a:cs typeface="Arial" pitchFamily="34" charset="0"/>
                </a:rPr>
                <a:t>0.67</a:t>
              </a:r>
              <a:endParaRPr lang="ko-KR" altLang="en-US" sz="1400" b="1" dirty="0">
                <a:solidFill>
                  <a:schemeClr val="bg1"/>
                </a:solidFill>
                <a:latin typeface="Century Gothic" panose="020B0502020202020204" pitchFamily="34" charset="0"/>
                <a:cs typeface="Arial" pitchFamily="34" charset="0"/>
              </a:endParaRPr>
            </a:p>
          </p:txBody>
        </p:sp>
        <p:sp>
          <p:nvSpPr>
            <p:cNvPr id="54" name="TextBox 53"/>
            <p:cNvSpPr txBox="1"/>
            <p:nvPr/>
          </p:nvSpPr>
          <p:spPr>
            <a:xfrm>
              <a:off x="2961648" y="3577201"/>
              <a:ext cx="882628" cy="392334"/>
            </a:xfrm>
            <a:prstGeom prst="rect">
              <a:avLst/>
            </a:prstGeom>
            <a:noFill/>
          </p:spPr>
          <p:txBody>
            <a:bodyPr wrap="square" rtlCol="0">
              <a:spAutoFit/>
            </a:bodyPr>
            <a:lstStyle/>
            <a:p>
              <a:pPr algn="ctr"/>
              <a:r>
                <a:rPr lang="en-US" altLang="ko-KR" sz="1400" b="1" dirty="0">
                  <a:solidFill>
                    <a:schemeClr val="bg1"/>
                  </a:solidFill>
                  <a:latin typeface="Century Gothic" panose="020B0502020202020204" pitchFamily="34" charset="0"/>
                  <a:cs typeface="Arial" pitchFamily="34" charset="0"/>
                </a:rPr>
                <a:t>0.65</a:t>
              </a:r>
              <a:endParaRPr lang="ko-KR" altLang="en-US" sz="1400" b="1" dirty="0">
                <a:solidFill>
                  <a:schemeClr val="bg1"/>
                </a:solidFill>
                <a:latin typeface="Century Gothic" panose="020B0502020202020204" pitchFamily="34" charset="0"/>
                <a:cs typeface="Arial" pitchFamily="34" charset="0"/>
              </a:endParaRPr>
            </a:p>
          </p:txBody>
        </p:sp>
        <p:sp>
          <p:nvSpPr>
            <p:cNvPr id="55" name="object 10">
              <a:extLst>
                <a:ext uri="{FF2B5EF4-FFF2-40B4-BE49-F238E27FC236}">
                  <a16:creationId xmlns:a16="http://schemas.microsoft.com/office/drawing/2014/main" xmlns="" id="{EEA5B0FD-C249-8244-83F3-8475884A5B3B}"/>
                </a:ext>
              </a:extLst>
            </p:cNvPr>
            <p:cNvSpPr txBox="1"/>
            <p:nvPr/>
          </p:nvSpPr>
          <p:spPr>
            <a:xfrm>
              <a:off x="669497" y="2818646"/>
              <a:ext cx="3006857" cy="290981"/>
            </a:xfrm>
            <a:prstGeom prst="rect">
              <a:avLst/>
            </a:prstGeom>
            <a:noFill/>
          </p:spPr>
          <p:txBody>
            <a:bodyPr vert="horz" wrap="square" lIns="0" tIns="12700" rIns="0" bIns="0"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1400" b="1" u="none" strike="noStrike" kern="1200" cap="none" spc="0" normalizeH="0" baseline="0" noProof="0" dirty="0">
                  <a:ln>
                    <a:noFill/>
                  </a:ln>
                  <a:solidFill>
                    <a:prstClr val="black"/>
                  </a:solidFill>
                  <a:effectLst/>
                  <a:uLnTx/>
                  <a:uFillTx/>
                  <a:latin typeface="Arial headings"/>
                  <a:cs typeface="Arial" panose="020B0604020202020204" pitchFamily="34" charset="0"/>
                </a:rPr>
                <a:t>GINI Trends (1993-2017)</a:t>
              </a:r>
              <a:endParaRPr kumimoji="0" lang="en-US" sz="1400" b="1" u="none" strike="noStrike" kern="1200" cap="none" spc="0" normalizeH="0" baseline="0" noProof="0" dirty="0">
                <a:ln>
                  <a:noFill/>
                </a:ln>
                <a:solidFill>
                  <a:srgbClr val="C00000"/>
                </a:solidFill>
                <a:effectLst/>
                <a:uLnTx/>
                <a:uFillTx/>
                <a:latin typeface="Arial headings"/>
                <a:cs typeface="Arial" panose="020B0604020202020204" pitchFamily="34" charset="0"/>
              </a:endParaRPr>
            </a:p>
          </p:txBody>
        </p:sp>
        <p:grpSp>
          <p:nvGrpSpPr>
            <p:cNvPr id="57" name="Group 56"/>
            <p:cNvGrpSpPr/>
            <p:nvPr/>
          </p:nvGrpSpPr>
          <p:grpSpPr>
            <a:xfrm>
              <a:off x="738052" y="3330082"/>
              <a:ext cx="45719" cy="285874"/>
              <a:chOff x="738052" y="3371017"/>
              <a:chExt cx="45719" cy="259885"/>
            </a:xfrm>
          </p:grpSpPr>
          <p:cxnSp>
            <p:nvCxnSpPr>
              <p:cNvPr id="58" name="Straight Connector 57"/>
              <p:cNvCxnSpPr/>
              <p:nvPr/>
            </p:nvCxnSpPr>
            <p:spPr>
              <a:xfrm flipH="1">
                <a:off x="751126" y="3371017"/>
                <a:ext cx="1" cy="248123"/>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738052" y="3581400"/>
                <a:ext cx="45719" cy="49502"/>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b="1" dirty="0"/>
              </a:p>
            </p:txBody>
          </p:sp>
        </p:grpSp>
        <p:grpSp>
          <p:nvGrpSpPr>
            <p:cNvPr id="60" name="Group 59"/>
            <p:cNvGrpSpPr/>
            <p:nvPr/>
          </p:nvGrpSpPr>
          <p:grpSpPr>
            <a:xfrm>
              <a:off x="2055107" y="3339718"/>
              <a:ext cx="45719" cy="285874"/>
              <a:chOff x="738052" y="3371017"/>
              <a:chExt cx="45719" cy="259885"/>
            </a:xfrm>
          </p:grpSpPr>
          <p:cxnSp>
            <p:nvCxnSpPr>
              <p:cNvPr id="61" name="Straight Connector 60"/>
              <p:cNvCxnSpPr/>
              <p:nvPr/>
            </p:nvCxnSpPr>
            <p:spPr>
              <a:xfrm flipH="1">
                <a:off x="751126" y="3371017"/>
                <a:ext cx="1" cy="248123"/>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sp>
            <p:nvSpPr>
              <p:cNvPr id="62" name="Oval 61"/>
              <p:cNvSpPr/>
              <p:nvPr/>
            </p:nvSpPr>
            <p:spPr>
              <a:xfrm>
                <a:off x="738052" y="3581400"/>
                <a:ext cx="45719" cy="49502"/>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b="1" dirty="0"/>
              </a:p>
            </p:txBody>
          </p:sp>
        </p:grpSp>
        <p:grpSp>
          <p:nvGrpSpPr>
            <p:cNvPr id="63" name="Group 62"/>
            <p:cNvGrpSpPr/>
            <p:nvPr/>
          </p:nvGrpSpPr>
          <p:grpSpPr>
            <a:xfrm>
              <a:off x="3371239" y="3360936"/>
              <a:ext cx="45719" cy="285874"/>
              <a:chOff x="738052" y="3371017"/>
              <a:chExt cx="45719" cy="259885"/>
            </a:xfrm>
          </p:grpSpPr>
          <p:cxnSp>
            <p:nvCxnSpPr>
              <p:cNvPr id="64" name="Straight Connector 63"/>
              <p:cNvCxnSpPr/>
              <p:nvPr/>
            </p:nvCxnSpPr>
            <p:spPr>
              <a:xfrm flipH="1">
                <a:off x="751126" y="3371017"/>
                <a:ext cx="1" cy="248123"/>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sp>
            <p:nvSpPr>
              <p:cNvPr id="65" name="Oval 64"/>
              <p:cNvSpPr/>
              <p:nvPr/>
            </p:nvSpPr>
            <p:spPr>
              <a:xfrm>
                <a:off x="738052" y="3581400"/>
                <a:ext cx="45719" cy="49502"/>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b="1" dirty="0"/>
              </a:p>
            </p:txBody>
          </p:sp>
        </p:grpSp>
        <p:grpSp>
          <p:nvGrpSpPr>
            <p:cNvPr id="66" name="Group 65"/>
            <p:cNvGrpSpPr/>
            <p:nvPr/>
          </p:nvGrpSpPr>
          <p:grpSpPr>
            <a:xfrm>
              <a:off x="135830" y="3074070"/>
              <a:ext cx="3882429" cy="400228"/>
              <a:chOff x="-40872" y="2613616"/>
              <a:chExt cx="3882429" cy="400228"/>
            </a:xfrm>
          </p:grpSpPr>
          <p:sp>
            <p:nvSpPr>
              <p:cNvPr id="67" name="TextBox 66"/>
              <p:cNvSpPr txBox="1"/>
              <p:nvPr/>
            </p:nvSpPr>
            <p:spPr>
              <a:xfrm>
                <a:off x="1285046" y="2618524"/>
                <a:ext cx="1230593" cy="392334"/>
              </a:xfrm>
              <a:prstGeom prst="rect">
                <a:avLst/>
              </a:prstGeom>
              <a:noFill/>
            </p:spPr>
            <p:txBody>
              <a:bodyPr wrap="square" rtlCol="0">
                <a:spAutoFit/>
              </a:bodyPr>
              <a:lstStyle/>
              <a:p>
                <a:pPr algn="ctr"/>
                <a:r>
                  <a:rPr lang="en-US" altLang="ko-KR" sz="1400" b="1" dirty="0">
                    <a:solidFill>
                      <a:srgbClr val="006600"/>
                    </a:solidFill>
                    <a:latin typeface="Century Gothic" panose="020B0502020202020204" pitchFamily="34" charset="0"/>
                    <a:cs typeface="Arial" pitchFamily="34" charset="0"/>
                  </a:rPr>
                  <a:t>2008</a:t>
                </a:r>
                <a:endParaRPr lang="ko-KR" altLang="en-US" sz="1400" b="1" dirty="0">
                  <a:solidFill>
                    <a:srgbClr val="006600"/>
                  </a:solidFill>
                  <a:latin typeface="Century Gothic" panose="020B0502020202020204" pitchFamily="34" charset="0"/>
                  <a:cs typeface="Arial" pitchFamily="34" charset="0"/>
                </a:endParaRPr>
              </a:p>
            </p:txBody>
          </p:sp>
          <p:grpSp>
            <p:nvGrpSpPr>
              <p:cNvPr id="68" name="Group 67"/>
              <p:cNvGrpSpPr/>
              <p:nvPr/>
            </p:nvGrpSpPr>
            <p:grpSpPr>
              <a:xfrm>
                <a:off x="-40872" y="2613616"/>
                <a:ext cx="3882429" cy="400228"/>
                <a:chOff x="-40872" y="2613616"/>
                <a:chExt cx="3882429" cy="400228"/>
              </a:xfrm>
            </p:grpSpPr>
            <p:sp>
              <p:nvSpPr>
                <p:cNvPr id="69" name="TextBox 68"/>
                <p:cNvSpPr txBox="1"/>
                <p:nvPr/>
              </p:nvSpPr>
              <p:spPr>
                <a:xfrm>
                  <a:off x="-40872" y="2621510"/>
                  <a:ext cx="1230593" cy="392334"/>
                </a:xfrm>
                <a:prstGeom prst="rect">
                  <a:avLst/>
                </a:prstGeom>
                <a:noFill/>
              </p:spPr>
              <p:txBody>
                <a:bodyPr wrap="square" rtlCol="0">
                  <a:spAutoFit/>
                </a:bodyPr>
                <a:lstStyle/>
                <a:p>
                  <a:pPr algn="ctr"/>
                  <a:r>
                    <a:rPr lang="en-US" altLang="ko-KR" sz="1400" b="1" dirty="0">
                      <a:solidFill>
                        <a:srgbClr val="006600"/>
                      </a:solidFill>
                      <a:latin typeface="Century Gothic" panose="020B0502020202020204" pitchFamily="34" charset="0"/>
                      <a:cs typeface="Arial" pitchFamily="34" charset="0"/>
                    </a:rPr>
                    <a:t>1993</a:t>
                  </a:r>
                  <a:endParaRPr lang="ko-KR" altLang="en-US" sz="1400" b="1" dirty="0">
                    <a:solidFill>
                      <a:srgbClr val="006600"/>
                    </a:solidFill>
                    <a:latin typeface="Century Gothic" panose="020B0502020202020204" pitchFamily="34" charset="0"/>
                    <a:cs typeface="Arial" pitchFamily="34" charset="0"/>
                  </a:endParaRPr>
                </a:p>
              </p:txBody>
            </p:sp>
            <p:sp>
              <p:nvSpPr>
                <p:cNvPr id="70" name="TextBox 69"/>
                <p:cNvSpPr txBox="1"/>
                <p:nvPr/>
              </p:nvSpPr>
              <p:spPr>
                <a:xfrm>
                  <a:off x="2610964" y="2613616"/>
                  <a:ext cx="1230593" cy="392334"/>
                </a:xfrm>
                <a:prstGeom prst="rect">
                  <a:avLst/>
                </a:prstGeom>
                <a:noFill/>
              </p:spPr>
              <p:txBody>
                <a:bodyPr wrap="square" rtlCol="0">
                  <a:spAutoFit/>
                </a:bodyPr>
                <a:lstStyle/>
                <a:p>
                  <a:pPr algn="ctr"/>
                  <a:r>
                    <a:rPr lang="en-US" altLang="ko-KR" sz="1400" b="1" dirty="0">
                      <a:solidFill>
                        <a:srgbClr val="006600"/>
                      </a:solidFill>
                      <a:latin typeface="Century Gothic" panose="020B0502020202020204" pitchFamily="34" charset="0"/>
                      <a:cs typeface="Arial" pitchFamily="34" charset="0"/>
                    </a:rPr>
                    <a:t>2017</a:t>
                  </a:r>
                  <a:endParaRPr lang="ko-KR" altLang="en-US" sz="1400" b="1" dirty="0">
                    <a:solidFill>
                      <a:srgbClr val="006600"/>
                    </a:solidFill>
                    <a:latin typeface="Century Gothic" panose="020B0502020202020204" pitchFamily="34" charset="0"/>
                    <a:cs typeface="Arial" pitchFamily="34" charset="0"/>
                  </a:endParaRPr>
                </a:p>
              </p:txBody>
            </p:sp>
            <p:sp>
              <p:nvSpPr>
                <p:cNvPr id="71" name="Rectangle 70"/>
                <p:cNvSpPr/>
                <p:nvPr/>
              </p:nvSpPr>
              <p:spPr>
                <a:xfrm flipV="1">
                  <a:off x="842219" y="2782893"/>
                  <a:ext cx="793388" cy="45719"/>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1400" b="1"/>
                </a:p>
              </p:txBody>
            </p:sp>
          </p:grpSp>
        </p:grpSp>
        <p:sp>
          <p:nvSpPr>
            <p:cNvPr id="72" name="Rectangle 71"/>
            <p:cNvSpPr/>
            <p:nvPr/>
          </p:nvSpPr>
          <p:spPr>
            <a:xfrm flipV="1">
              <a:off x="2347899" y="3222321"/>
              <a:ext cx="793388" cy="45719"/>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1400" b="1"/>
            </a:p>
          </p:txBody>
        </p:sp>
      </p:grpSp>
    </p:spTree>
    <p:extLst>
      <p:ext uri="{BB962C8B-B14F-4D97-AF65-F5344CB8AC3E}">
        <p14:creationId xmlns:p14="http://schemas.microsoft.com/office/powerpoint/2010/main" xmlns="" val="2657140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0">
            <a:extLst>
              <a:ext uri="{FF2B5EF4-FFF2-40B4-BE49-F238E27FC236}">
                <a16:creationId xmlns:a16="http://schemas.microsoft.com/office/drawing/2014/main" xmlns="" id="{EC7EFE11-41A2-7E44-AA3D-E45B7E79DB9C}"/>
              </a:ext>
            </a:extLst>
          </p:cNvPr>
          <p:cNvSpPr txBox="1"/>
          <p:nvPr/>
        </p:nvSpPr>
        <p:spPr>
          <a:xfrm>
            <a:off x="143189" y="1268414"/>
            <a:ext cx="6019799" cy="4644861"/>
          </a:xfrm>
          <a:prstGeom prst="rect">
            <a:avLst/>
          </a:prstGeom>
        </p:spPr>
        <p:txBody>
          <a:bodyPr vert="horz" wrap="square" lIns="0" tIns="12700" rIns="0" bIns="0" rtlCol="0">
            <a:spAutoFit/>
          </a:bodyPr>
          <a:lstStyle/>
          <a:p>
            <a:pPr marL="0" marR="0" lvl="1" algn="l" defTabSz="800100" rtl="0" eaLnBrk="1" fontAlgn="auto" latinLnBrk="0" hangingPunct="1">
              <a:lnSpc>
                <a:spcPct val="150000"/>
              </a:lnSpc>
              <a:spcBef>
                <a:spcPct val="0"/>
              </a:spcBef>
              <a:spcAft>
                <a:spcPts val="1200"/>
              </a:spcAft>
              <a:buClrTx/>
              <a:buSzTx/>
              <a:tabLst/>
              <a:defRPr/>
            </a:pPr>
            <a:r>
              <a:rPr kumimoji="0" lang="en-US" sz="3200" b="1" i="0" u="none" strike="noStrike" kern="1200" cap="none" spc="0" normalizeH="0" baseline="0" noProof="0" dirty="0">
                <a:ln>
                  <a:noFill/>
                </a:ln>
                <a:solidFill>
                  <a:srgbClr val="006600"/>
                </a:solidFill>
                <a:effectLst/>
                <a:uLnTx/>
                <a:uFillTx/>
                <a:latin typeface="Arial" panose="020B0604020202020204" pitchFamily="34" charset="0"/>
                <a:ea typeface="+mn-ea"/>
                <a:cs typeface="Arial" panose="020B0604020202020204" pitchFamily="34" charset="0"/>
              </a:rPr>
              <a:t>2.5 million </a:t>
            </a:r>
            <a:r>
              <a:rPr lang="en-US" b="1" dirty="0">
                <a:solidFill>
                  <a:prstClr val="black"/>
                </a:solidFill>
                <a:latin typeface="Arial" panose="020B0604020202020204" pitchFamily="34" charset="0"/>
                <a:cs typeface="Arial" panose="020B0604020202020204" pitchFamily="34" charset="0"/>
              </a:rPr>
              <a:t>jobs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created between 2010-19.</a:t>
            </a:r>
            <a:endParaRPr kumimoji="0" lang="en-US" sz="1800" b="1" u="none" strike="noStrike" kern="1200" cap="none" spc="0" normalizeH="0" baseline="0" noProof="0" dirty="0">
              <a:ln>
                <a:noFill/>
              </a:ln>
              <a:solidFill>
                <a:srgbClr val="C00000"/>
              </a:solidFill>
              <a:effectLst/>
              <a:uLnTx/>
              <a:uFillTx/>
              <a:latin typeface="Century Gothic" panose="020B0502020202020204" pitchFamily="34" charset="0"/>
              <a:cs typeface="Arial" panose="020B0604020202020204" pitchFamily="34" charset="0"/>
            </a:endParaRPr>
          </a:p>
          <a:p>
            <a:pPr marL="0" marR="0" lvl="1" algn="l" defTabSz="800100" rtl="0" eaLnBrk="1" fontAlgn="auto" latinLnBrk="0" hangingPunct="1">
              <a:lnSpc>
                <a:spcPct val="150000"/>
              </a:lnSpc>
              <a:spcBef>
                <a:spcPct val="0"/>
              </a:spcBef>
              <a:spcAft>
                <a:spcPts val="0"/>
              </a:spcAft>
              <a:buClrTx/>
              <a:buSzTx/>
              <a:tabLst/>
              <a:defRPr/>
            </a:pPr>
            <a:r>
              <a:rPr kumimoji="0" lang="en-US" sz="1800" b="1" u="none" strike="noStrike" kern="1200" cap="none" spc="0" normalizeH="0" baseline="0" noProof="0" dirty="0">
                <a:ln>
                  <a:noFill/>
                </a:ln>
                <a:solidFill>
                  <a:srgbClr val="C00000"/>
                </a:solidFill>
                <a:effectLst/>
                <a:uLnTx/>
                <a:uFillTx/>
                <a:latin typeface="Century Gothic" panose="020B0502020202020204" pitchFamily="34" charset="0"/>
                <a:cs typeface="Arial" panose="020B0604020202020204" pitchFamily="34" charset="0"/>
              </a:rPr>
              <a:t>Four concerning trends</a:t>
            </a:r>
          </a:p>
          <a:p>
            <a:pPr marL="548640" marR="0" lvl="2" indent="-285750" algn="l" defTabSz="711200" rtl="0" eaLnBrk="1" fontAlgn="auto" latinLnBrk="0" hangingPunct="1">
              <a:lnSpc>
                <a:spcPct val="150000"/>
              </a:lnSpc>
              <a:spcBef>
                <a:spcPct val="0"/>
              </a:spcBef>
              <a:spcAft>
                <a:spcPts val="0"/>
              </a:spcAft>
              <a:buClrTx/>
              <a:buSzTx/>
              <a:buFont typeface="Wingdings" panose="05000000000000000000" pitchFamily="2" charset="2"/>
              <a:buChar char="§"/>
              <a:tabLst/>
              <a:defRPr/>
            </a:pP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By 2019, </a:t>
            </a:r>
            <a:r>
              <a:rPr kumimoji="0" lang="en-US"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employment shortfall was 1.5m</a:t>
            </a: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 or about </a:t>
            </a:r>
            <a:r>
              <a:rPr kumimoji="0" lang="en-US"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60% of the target</a:t>
            </a: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 Challenge is bigger from 2020.</a:t>
            </a:r>
          </a:p>
          <a:p>
            <a:pPr marL="548640" marR="0" lvl="2" indent="-285750" algn="l" defTabSz="711200" rtl="0" eaLnBrk="1" fontAlgn="auto" latinLnBrk="0" hangingPunct="1">
              <a:lnSpc>
                <a:spcPct val="150000"/>
              </a:lnSpc>
              <a:spcBef>
                <a:spcPct val="0"/>
              </a:spcBef>
              <a:spcAft>
                <a:spcPts val="0"/>
              </a:spcAft>
              <a:buClrTx/>
              <a:buSzTx/>
              <a:buFont typeface="Wingdings" panose="05000000000000000000" pitchFamily="2" charset="2"/>
              <a:buChar char="§"/>
              <a:tabLst/>
              <a:defRPr/>
            </a:pP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Falling employment in </a:t>
            </a:r>
            <a:r>
              <a:rPr kumimoji="0" lang="en-US" b="1"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manufacturing</a:t>
            </a: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 </a:t>
            </a:r>
            <a:r>
              <a:rPr lang="en-US" dirty="0">
                <a:solidFill>
                  <a:prstClr val="black"/>
                </a:solidFill>
                <a:latin typeface="Century Gothic" panose="020B0502020202020204" pitchFamily="34" charset="0"/>
                <a:cs typeface="Arial" panose="020B0604020202020204" pitchFamily="34" charset="0"/>
              </a:rPr>
              <a:t>(</a:t>
            </a: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2010-2019) - </a:t>
            </a:r>
            <a:r>
              <a:rPr kumimoji="0" lang="en-US"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313,000 jobs lost.</a:t>
            </a:r>
          </a:p>
          <a:p>
            <a:pPr marL="548640" marR="0" lvl="2" indent="-285750" algn="l" defTabSz="711200" rtl="0" eaLnBrk="1" fontAlgn="auto" latinLnBrk="0" hangingPunct="1">
              <a:lnSpc>
                <a:spcPct val="150000"/>
              </a:lnSpc>
              <a:spcBef>
                <a:spcPct val="0"/>
              </a:spcBef>
              <a:spcAft>
                <a:spcPts val="0"/>
              </a:spcAft>
              <a:buClrTx/>
              <a:buSzTx/>
              <a:buFont typeface="Wingdings" panose="05000000000000000000" pitchFamily="2" charset="2"/>
              <a:buChar char="§"/>
              <a:tabLst/>
              <a:defRPr/>
            </a:pP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Share of </a:t>
            </a:r>
            <a:r>
              <a:rPr kumimoji="0" lang="en-US" b="1"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small firms </a:t>
            </a: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in total employment fell from </a:t>
            </a:r>
            <a:r>
              <a:rPr kumimoji="0" lang="en-US"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64% to 55% </a:t>
            </a: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between 2008 and 2015. Absolute numbers hardly grew.</a:t>
            </a:r>
          </a:p>
          <a:p>
            <a:pPr marL="457200" marR="0" lvl="2" indent="-285750" algn="l" defTabSz="711200" rtl="0" eaLnBrk="1" fontAlgn="auto" latinLnBrk="0" hangingPunct="1">
              <a:lnSpc>
                <a:spcPct val="150000"/>
              </a:lnSpc>
              <a:spcBef>
                <a:spcPct val="0"/>
              </a:spcBef>
              <a:spcAft>
                <a:spcPts val="0"/>
              </a:spcAft>
              <a:buClrTx/>
              <a:buSzTx/>
              <a:buFont typeface="Wingdings" panose="05000000000000000000" pitchFamily="2" charset="2"/>
              <a:buChar char="§"/>
              <a:tabLst/>
              <a:defRPr/>
            </a:pPr>
            <a:r>
              <a:rPr kumimoji="0" lang="en-US" b="1"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Youth</a:t>
            </a:r>
            <a:r>
              <a:rPr kumimoji="0" lang="en-US" b="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 </a:t>
            </a: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employment stagnated.</a:t>
            </a:r>
          </a:p>
        </p:txBody>
      </p:sp>
      <p:sp>
        <p:nvSpPr>
          <p:cNvPr id="4" name="Rectangle 3">
            <a:extLst>
              <a:ext uri="{FF2B5EF4-FFF2-40B4-BE49-F238E27FC236}">
                <a16:creationId xmlns:a16="http://schemas.microsoft.com/office/drawing/2014/main" xmlns="" id="{3F34BB07-9371-2145-9A32-8DE8CE5A425D}"/>
              </a:ext>
            </a:extLst>
          </p:cNvPr>
          <p:cNvSpPr/>
          <p:nvPr/>
        </p:nvSpPr>
        <p:spPr>
          <a:xfrm>
            <a:off x="143189" y="986872"/>
            <a:ext cx="6019799" cy="289823"/>
          </a:xfrm>
          <a:prstGeom prst="rect">
            <a:avLst/>
          </a:prstGeom>
          <a:solidFill>
            <a:schemeClr val="bg1"/>
          </a:solidFill>
        </p:spPr>
        <p:txBody>
          <a:bodyPr vert="horz" wrap="square" lIns="0" tIns="12700" rIns="0" bIns="0" rtlCol="0">
            <a:spAutoFit/>
          </a:bodyPr>
          <a:lstStyle/>
          <a:p>
            <a:r>
              <a:rPr lang="en-US" b="1" dirty="0">
                <a:solidFill>
                  <a:prstClr val="black"/>
                </a:solidFill>
                <a:latin typeface="Arial headings"/>
                <a:cs typeface="Arial" panose="020B0604020202020204" pitchFamily="34" charset="0"/>
              </a:rPr>
              <a:t>Employment grew but </a:t>
            </a:r>
            <a:r>
              <a:rPr lang="en-US" b="1" dirty="0">
                <a:solidFill>
                  <a:srgbClr val="C00000"/>
                </a:solidFill>
                <a:latin typeface="Arial headings"/>
                <a:cs typeface="Arial" panose="020B0604020202020204" pitchFamily="34" charset="0"/>
              </a:rPr>
              <a:t>trend does not meet NDP target</a:t>
            </a:r>
          </a:p>
        </p:txBody>
      </p:sp>
      <p:sp>
        <p:nvSpPr>
          <p:cNvPr id="7" name="Rectangle 6">
            <a:extLst>
              <a:ext uri="{FF2B5EF4-FFF2-40B4-BE49-F238E27FC236}">
                <a16:creationId xmlns:a16="http://schemas.microsoft.com/office/drawing/2014/main" xmlns="" id="{EC5B81B6-01F7-5A43-BED9-729B56921C46}"/>
              </a:ext>
            </a:extLst>
          </p:cNvPr>
          <p:cNvSpPr/>
          <p:nvPr/>
        </p:nvSpPr>
        <p:spPr>
          <a:xfrm>
            <a:off x="6534108" y="980341"/>
            <a:ext cx="5486400" cy="288073"/>
          </a:xfrm>
          <a:prstGeom prst="rect">
            <a:avLst/>
          </a:prstGeom>
          <a:solidFill>
            <a:schemeClr val="bg1"/>
          </a:solidFill>
        </p:spPr>
        <p:txBody>
          <a:bodyPr vert="horz" wrap="square" lIns="0" tIns="12700" rIns="0" bIns="0" rtlCol="0">
            <a:spAutoFit/>
          </a:bodyPr>
          <a:lstStyle/>
          <a:p>
            <a:r>
              <a:rPr lang="en-US" b="1" dirty="0">
                <a:solidFill>
                  <a:srgbClr val="C00000"/>
                </a:solidFill>
                <a:latin typeface="Arial headings"/>
                <a:cs typeface="Arial" panose="020B0604020202020204" pitchFamily="34" charset="0"/>
              </a:rPr>
              <a:t>Employment target for 2030 unlikely to be met</a:t>
            </a:r>
          </a:p>
        </p:txBody>
      </p:sp>
      <p:sp>
        <p:nvSpPr>
          <p:cNvPr id="21" name="object 10">
            <a:extLst>
              <a:ext uri="{FF2B5EF4-FFF2-40B4-BE49-F238E27FC236}">
                <a16:creationId xmlns:a16="http://schemas.microsoft.com/office/drawing/2014/main" xmlns="" id="{9E4CDC68-6D11-2841-A0B0-0279E69C95DF}"/>
              </a:ext>
            </a:extLst>
          </p:cNvPr>
          <p:cNvSpPr txBox="1"/>
          <p:nvPr/>
        </p:nvSpPr>
        <p:spPr>
          <a:xfrm>
            <a:off x="6692900" y="1343219"/>
            <a:ext cx="5327608" cy="4167808"/>
          </a:xfrm>
          <a:prstGeom prst="rect">
            <a:avLst/>
          </a:prstGeom>
        </p:spPr>
        <p:txBody>
          <a:bodyPr vert="horz" wrap="square" lIns="0" tIns="12700" rIns="0" bIns="0" rtlCol="0">
            <a:spAutoFit/>
          </a:bodyPr>
          <a:lstStyle/>
          <a:p>
            <a:pPr marL="285750" marR="0" lvl="1" indent="-285750" algn="l" defTabSz="711200" rtl="0" eaLnBrk="1" fontAlgn="auto" latinLnBrk="0" hangingPunct="1">
              <a:lnSpc>
                <a:spcPct val="150000"/>
              </a:lnSpc>
              <a:spcBef>
                <a:spcPct val="0"/>
              </a:spcBef>
              <a:spcAft>
                <a:spcPts val="0"/>
              </a:spcAft>
              <a:buClr>
                <a:srgbClr val="C00000"/>
              </a:buClr>
              <a:buSzPct val="120000"/>
              <a:buFont typeface="Wingdings" panose="05000000000000000000" pitchFamily="2" charset="2"/>
              <a:buChar char="§"/>
              <a:tabLst/>
              <a:defRPr/>
            </a:pP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Trends of unemployment since 2012 has been upward.</a:t>
            </a:r>
          </a:p>
          <a:p>
            <a:pPr marL="285750" marR="0" lvl="1" indent="-285750" algn="l" defTabSz="711200" rtl="0" eaLnBrk="1" fontAlgn="auto" latinLnBrk="0" hangingPunct="1">
              <a:lnSpc>
                <a:spcPct val="150000"/>
              </a:lnSpc>
              <a:spcBef>
                <a:spcPct val="0"/>
              </a:spcBef>
              <a:spcAft>
                <a:spcPts val="0"/>
              </a:spcAft>
              <a:buClr>
                <a:srgbClr val="C00000"/>
              </a:buClr>
              <a:buSzPct val="120000"/>
              <a:buFont typeface="Wingdings" panose="05000000000000000000" pitchFamily="2" charset="2"/>
              <a:buChar char="§"/>
              <a:tabLst/>
              <a:defRPr/>
            </a:pP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The original target of full employment by 2030 can no longer be achieved. </a:t>
            </a:r>
          </a:p>
          <a:p>
            <a:pPr marL="285750" marR="0" lvl="1" indent="-285750" algn="l" defTabSz="711200" rtl="0" eaLnBrk="1" fontAlgn="auto" latinLnBrk="0" hangingPunct="1">
              <a:lnSpc>
                <a:spcPct val="150000"/>
              </a:lnSpc>
              <a:spcBef>
                <a:spcPct val="0"/>
              </a:spcBef>
              <a:spcAft>
                <a:spcPts val="0"/>
              </a:spcAft>
              <a:buClr>
                <a:srgbClr val="C00000"/>
              </a:buClr>
              <a:buSzPct val="120000"/>
              <a:buFont typeface="Wingdings" panose="05000000000000000000" pitchFamily="2" charset="2"/>
              <a:buChar char="§"/>
              <a:tabLst/>
              <a:defRPr/>
            </a:pP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Vulnerable and informal workers need social protection.</a:t>
            </a:r>
          </a:p>
          <a:p>
            <a:pPr marL="285750" marR="0" lvl="1" indent="-285750" algn="l" defTabSz="711200" rtl="0" eaLnBrk="1" fontAlgn="auto" latinLnBrk="0" hangingPunct="1">
              <a:lnSpc>
                <a:spcPct val="150000"/>
              </a:lnSpc>
              <a:spcBef>
                <a:spcPct val="0"/>
              </a:spcBef>
              <a:spcAft>
                <a:spcPts val="0"/>
              </a:spcAft>
              <a:buClr>
                <a:srgbClr val="C00000"/>
              </a:buClr>
              <a:buSzPct val="120000"/>
              <a:buFont typeface="Wingdings" panose="05000000000000000000" pitchFamily="2" charset="2"/>
              <a:buChar char="§"/>
              <a:tabLst/>
              <a:defRPr/>
            </a:pP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COVID-19 </a:t>
            </a:r>
            <a:r>
              <a:rPr lang="en-US" dirty="0">
                <a:solidFill>
                  <a:prstClr val="black"/>
                </a:solidFill>
                <a:latin typeface="Century Gothic" panose="020B0502020202020204" pitchFamily="34" charset="0"/>
                <a:cs typeface="Arial" panose="020B0604020202020204" pitchFamily="34" charset="0"/>
              </a:rPr>
              <a:t>is making </a:t>
            </a: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it even harder, given that </a:t>
            </a:r>
            <a:r>
              <a:rPr kumimoji="0" lang="en-US" b="1" i="0" u="none" strike="noStrike" kern="1200" cap="none" spc="0" normalizeH="0" baseline="0" noProof="0" dirty="0">
                <a:ln>
                  <a:noFill/>
                </a:ln>
                <a:solidFill>
                  <a:srgbClr val="C00000"/>
                </a:solidFill>
                <a:effectLst/>
                <a:uLnTx/>
                <a:uFillTx/>
                <a:latin typeface="Century Gothic" panose="020B0502020202020204" pitchFamily="34" charset="0"/>
                <a:cs typeface="Arial" panose="020B0604020202020204" pitchFamily="34" charset="0"/>
              </a:rPr>
              <a:t>unemployment</a:t>
            </a:r>
            <a:r>
              <a:rPr kumimoji="0" lang="en-US" b="1" i="0" u="none" strike="noStrike" kern="1200" cap="none" spc="0" normalizeH="0" noProof="0" dirty="0">
                <a:ln>
                  <a:noFill/>
                </a:ln>
                <a:solidFill>
                  <a:srgbClr val="C00000"/>
                </a:solidFill>
                <a:effectLst/>
                <a:uLnTx/>
                <a:uFillTx/>
                <a:latin typeface="Century Gothic" panose="020B0502020202020204" pitchFamily="34" charset="0"/>
                <a:cs typeface="Arial" panose="020B0604020202020204" pitchFamily="34" charset="0"/>
              </a:rPr>
              <a:t> </a:t>
            </a:r>
            <a:r>
              <a:rPr kumimoji="0" lang="en-US" b="1" i="0" u="none" strike="noStrike" kern="1200" cap="none" spc="0" normalizeH="0" baseline="0" noProof="0" dirty="0">
                <a:ln>
                  <a:noFill/>
                </a:ln>
                <a:solidFill>
                  <a:srgbClr val="C00000"/>
                </a:solidFill>
                <a:effectLst/>
                <a:uLnTx/>
                <a:uFillTx/>
                <a:latin typeface="Century Gothic" panose="020B0502020202020204" pitchFamily="34" charset="0"/>
                <a:cs typeface="Arial" panose="020B0604020202020204" pitchFamily="34" charset="0"/>
              </a:rPr>
              <a:t>rate is 34.4%.</a:t>
            </a:r>
          </a:p>
          <a:p>
            <a:pPr marL="285750" marR="0" lvl="1" indent="-285750" algn="l" defTabSz="711200" rtl="0" eaLnBrk="1" fontAlgn="auto" latinLnBrk="0" hangingPunct="1">
              <a:lnSpc>
                <a:spcPct val="150000"/>
              </a:lnSpc>
              <a:spcBef>
                <a:spcPct val="0"/>
              </a:spcBef>
              <a:spcAft>
                <a:spcPts val="0"/>
              </a:spcAft>
              <a:buClr>
                <a:srgbClr val="C00000"/>
              </a:buClr>
              <a:buSzPct val="120000"/>
              <a:buFont typeface="Wingdings" panose="05000000000000000000" pitchFamily="2" charset="2"/>
              <a:buChar char="§"/>
              <a:tabLst/>
              <a:defRPr/>
            </a:pP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It is still imperative to commit to full employment as a top priority.</a:t>
            </a:r>
          </a:p>
        </p:txBody>
      </p:sp>
      <p:sp>
        <p:nvSpPr>
          <p:cNvPr id="2" name="Rectangle 1"/>
          <p:cNvSpPr/>
          <p:nvPr/>
        </p:nvSpPr>
        <p:spPr>
          <a:xfrm>
            <a:off x="335866" y="6059418"/>
            <a:ext cx="11506200" cy="646331"/>
          </a:xfrm>
          <a:prstGeom prst="rect">
            <a:avLst/>
          </a:prstGeom>
          <a:solidFill>
            <a:srgbClr val="3C8763"/>
          </a:solidFill>
        </p:spPr>
        <p:txBody>
          <a:bodyPr wrap="square">
            <a:spAutoFit/>
          </a:bodyPr>
          <a:lstStyle/>
          <a:p>
            <a:pPr marL="12700" marR="288925" algn="ctr">
              <a:spcBef>
                <a:spcPts val="100"/>
              </a:spcBef>
            </a:pPr>
            <a:r>
              <a:rPr lang="en-ZA" b="1" dirty="0">
                <a:solidFill>
                  <a:schemeClr val="bg1"/>
                </a:solidFill>
                <a:latin typeface="Century Gothic" panose="020B0502020202020204" pitchFamily="34" charset="0"/>
                <a:cs typeface="Arial" panose="020B0604020202020204" pitchFamily="34" charset="0"/>
              </a:rPr>
              <a:t>NPC recommends expansion of PEPs (incl. EPWP; new social employment and community care) to achieve target of at least 2m participants p.a by 2023.</a:t>
            </a:r>
            <a:endParaRPr lang="en-GB" b="1" dirty="0">
              <a:solidFill>
                <a:schemeClr val="bg1"/>
              </a:solidFill>
              <a:latin typeface="Century Gothic" panose="020B0502020202020204" pitchFamily="34" charset="0"/>
              <a:cs typeface="Arial" panose="020B0604020202020204" pitchFamily="34" charset="0"/>
            </a:endParaRPr>
          </a:p>
        </p:txBody>
      </p:sp>
      <p:sp>
        <p:nvSpPr>
          <p:cNvPr id="12" name="object 8"/>
          <p:cNvSpPr txBox="1">
            <a:spLocks/>
          </p:cNvSpPr>
          <p:nvPr/>
        </p:nvSpPr>
        <p:spPr>
          <a:xfrm>
            <a:off x="-7034" y="76200"/>
            <a:ext cx="12192000" cy="566822"/>
          </a:xfrm>
          <a:prstGeom prst="rect">
            <a:avLst/>
          </a:prstGeom>
          <a:solidFill>
            <a:srgbClr val="FFFFFF">
              <a:alpha val="69804"/>
            </a:srgbClr>
          </a:solidFill>
        </p:spPr>
        <p:txBody>
          <a:bodyPr vert="horz" wrap="square" lIns="0" tIns="12700" rIns="0" bIns="0" rtlCol="0">
            <a:spAutoFit/>
          </a:bodyPr>
          <a:lstStyle>
            <a:lvl1pPr>
              <a:defRPr>
                <a:latin typeface="+mj-lt"/>
                <a:ea typeface="+mj-ea"/>
                <a:cs typeface="+mj-cs"/>
              </a:defRPr>
            </a:lvl1pPr>
          </a:lstStyle>
          <a:p>
            <a:pPr marL="12700" algn="ctr">
              <a:spcBef>
                <a:spcPts val="100"/>
              </a:spcBef>
            </a:pPr>
            <a:r>
              <a:rPr lang="en-US" sz="3600" b="1" dirty="0">
                <a:solidFill>
                  <a:schemeClr val="tx1">
                    <a:lumMod val="75000"/>
                    <a:lumOff val="25000"/>
                  </a:schemeClr>
                </a:solidFill>
                <a:latin typeface="Arial headings"/>
                <a:ea typeface="+mn-ea"/>
                <a:cs typeface="Arial" pitchFamily="34" charset="0"/>
              </a:rPr>
              <a:t>Employment growth is not sufficient</a:t>
            </a:r>
          </a:p>
        </p:txBody>
      </p:sp>
      <p:sp>
        <p:nvSpPr>
          <p:cNvPr id="6" name="Rectangle 5"/>
          <p:cNvSpPr/>
          <p:nvPr/>
        </p:nvSpPr>
        <p:spPr>
          <a:xfrm>
            <a:off x="76200" y="802277"/>
            <a:ext cx="6153108" cy="515796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324600" y="807720"/>
            <a:ext cx="5791200" cy="515796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xmlns="" val="4105818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0">
            <a:extLst>
              <a:ext uri="{FF2B5EF4-FFF2-40B4-BE49-F238E27FC236}">
                <a16:creationId xmlns:a16="http://schemas.microsoft.com/office/drawing/2014/main" xmlns="" id="{97249F20-D9A0-1F4E-80F6-2A5BFDBBD905}"/>
              </a:ext>
            </a:extLst>
          </p:cNvPr>
          <p:cNvSpPr txBox="1"/>
          <p:nvPr/>
        </p:nvSpPr>
        <p:spPr>
          <a:xfrm>
            <a:off x="210611" y="1620309"/>
            <a:ext cx="6358346" cy="4814138"/>
          </a:xfrm>
          <a:prstGeom prst="rect">
            <a:avLst/>
          </a:prstGeom>
        </p:spPr>
        <p:txBody>
          <a:bodyPr vert="horz" wrap="square" lIns="0" tIns="12700" rIns="0" bIns="0" rtlCol="0">
            <a:spAutoFit/>
          </a:bodyPr>
          <a:lstStyle/>
          <a:p>
            <a:pPr marL="285750" marR="0" lvl="0" indent="-285750" defTabSz="914400" rtl="0" eaLnBrk="1" fontAlgn="auto" latinLnBrk="0" hangingPunct="1">
              <a:spcBef>
                <a:spcPts val="0"/>
              </a:spcBef>
              <a:spcAft>
                <a:spcPts val="1200"/>
              </a:spcAft>
              <a:buClrTx/>
              <a:buSzTx/>
              <a:buFont typeface="Arial" panose="020B0604020202020204" pitchFamily="34" charset="0"/>
              <a:buChar char="•"/>
              <a:tabLst/>
              <a:defRPr/>
            </a:pPr>
            <a:r>
              <a:rPr kumimoji="0" lang="en-US"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SA</a:t>
            </a:r>
            <a:r>
              <a:rPr kumimoji="0" lang="en-US" i="0" u="none" strike="noStrike" kern="1200" cap="none" spc="0" normalizeH="0" noProof="0" dirty="0">
                <a:ln>
                  <a:noFill/>
                </a:ln>
                <a:effectLst/>
                <a:uLnTx/>
                <a:uFillTx/>
                <a:latin typeface="Century Gothic" panose="020B0502020202020204" pitchFamily="34" charset="0"/>
                <a:cs typeface="Arial" panose="020B0604020202020204" pitchFamily="34" charset="0"/>
              </a:rPr>
              <a:t> has a </a:t>
            </a:r>
            <a:r>
              <a:rPr kumimoji="0" lang="en-US"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long-term path of low per capita growth, that is not sustainable given our challenges </a:t>
            </a:r>
          </a:p>
          <a:p>
            <a:pPr marL="285750" marR="0" lvl="0" indent="-285750" defTabSz="914400" rtl="0" eaLnBrk="1" fontAlgn="auto" latinLnBrk="0" hangingPunct="1">
              <a:spcBef>
                <a:spcPts val="0"/>
              </a:spcBef>
              <a:spcAft>
                <a:spcPts val="120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NDP target by 2020 was to lift growth to average 4.6% </a:t>
            </a:r>
          </a:p>
          <a:p>
            <a:pPr marL="560070" marR="0" lvl="1" indent="-285750" defTabSz="914400" rtl="0" eaLnBrk="1" fontAlgn="auto" latinLnBrk="0" hangingPunct="1">
              <a:spcBef>
                <a:spcPts val="0"/>
              </a:spcBef>
              <a:spcAft>
                <a:spcPts val="120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employment expands by about 0.6% to 0.7% for every 1% GDP growth.</a:t>
            </a:r>
          </a:p>
          <a:p>
            <a:pPr marL="285750" marR="0" lvl="0" indent="-285750" defTabSz="914400" rtl="0" eaLnBrk="1" fontAlgn="auto" latinLnBrk="0" hangingPunct="1">
              <a:spcBef>
                <a:spcPts val="0"/>
              </a:spcBef>
              <a:spcAft>
                <a:spcPts val="120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With NDP implementation growth would have been above average, with rebound from global economic crisis.</a:t>
            </a:r>
          </a:p>
          <a:p>
            <a:pPr marL="285750" lvl="0" indent="-285750">
              <a:spcAft>
                <a:spcPts val="1200"/>
              </a:spcAft>
              <a:buFont typeface="Arial" panose="020B0604020202020204" pitchFamily="34" charset="0"/>
              <a:buChar char="•"/>
              <a:defRPr/>
            </a:pPr>
            <a:r>
              <a:rPr kumimoji="0" lang="en-US"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Instead, average growth was 2.2% and has fallen to     -7.0% in 2020</a:t>
            </a:r>
            <a:r>
              <a:rPr lang="en-US" noProof="0" dirty="0">
                <a:latin typeface="Century Gothic" panose="020B0502020202020204" pitchFamily="34" charset="0"/>
                <a:cs typeface="Arial" panose="020B0604020202020204" pitchFamily="34" charset="0"/>
              </a:rPr>
              <a:t>, due to </a:t>
            </a:r>
            <a:r>
              <a:rPr kumimoji="0" lang="en-US"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COVID-19</a:t>
            </a:r>
          </a:p>
          <a:p>
            <a:pPr marL="285750" marR="0" lvl="0" indent="-285750" defTabSz="914400" rtl="0" eaLnBrk="1" fontAlgn="auto" latinLnBrk="0" hangingPunct="1">
              <a:spcBef>
                <a:spcPts val="0"/>
              </a:spcBef>
              <a:spcAft>
                <a:spcPts val="120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This significant loss of economic capacity means a rebound is challenging. </a:t>
            </a:r>
          </a:p>
          <a:p>
            <a:pPr marL="285750" marR="0" lvl="0" indent="-285750" defTabSz="914400" rtl="0" eaLnBrk="1" fontAlgn="auto" latinLnBrk="0" hangingPunct="1">
              <a:spcBef>
                <a:spcPts val="0"/>
              </a:spcBef>
              <a:spcAft>
                <a:spcPts val="1200"/>
              </a:spcAft>
              <a:buClrTx/>
              <a:buSzTx/>
              <a:buFont typeface="Arial" panose="020B0604020202020204" pitchFamily="34" charset="0"/>
              <a:buChar char="•"/>
              <a:tabLst/>
              <a:defRPr/>
            </a:pPr>
            <a:r>
              <a:rPr kumimoji="0" lang="en-US"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Population growth is 1.6%pa</a:t>
            </a:r>
            <a:r>
              <a:rPr kumimoji="0" lang="en-US"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 which means</a:t>
            </a:r>
            <a:r>
              <a:rPr kumimoji="0" lang="en-US" b="0" i="0" u="none" strike="noStrike" kern="1200" cap="none" spc="0" normalizeH="0" noProof="0" dirty="0">
                <a:ln>
                  <a:noFill/>
                </a:ln>
                <a:effectLst/>
                <a:uLnTx/>
                <a:uFillTx/>
                <a:latin typeface="Century Gothic" panose="020B0502020202020204" pitchFamily="34" charset="0"/>
                <a:cs typeface="Arial" panose="020B0604020202020204" pitchFamily="34" charset="0"/>
              </a:rPr>
              <a:t> the we are getting poorer</a:t>
            </a:r>
            <a:r>
              <a:rPr kumimoji="0" lang="en-US"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 </a:t>
            </a:r>
          </a:p>
        </p:txBody>
      </p:sp>
      <p:sp>
        <p:nvSpPr>
          <p:cNvPr id="16" name="object 8"/>
          <p:cNvSpPr txBox="1">
            <a:spLocks/>
          </p:cNvSpPr>
          <p:nvPr/>
        </p:nvSpPr>
        <p:spPr>
          <a:xfrm>
            <a:off x="-7034" y="76200"/>
            <a:ext cx="12192000" cy="566822"/>
          </a:xfrm>
          <a:prstGeom prst="rect">
            <a:avLst/>
          </a:prstGeom>
          <a:solidFill>
            <a:srgbClr val="FFFFFF">
              <a:alpha val="69804"/>
            </a:srgbClr>
          </a:solidFill>
        </p:spPr>
        <p:txBody>
          <a:bodyPr vert="horz" wrap="square" lIns="0" tIns="12700" rIns="0" bIns="0" rtlCol="0">
            <a:spAutoFit/>
          </a:bodyPr>
          <a:lstStyle>
            <a:lvl1pPr>
              <a:defRPr>
                <a:latin typeface="+mj-lt"/>
                <a:ea typeface="+mj-ea"/>
                <a:cs typeface="+mj-cs"/>
              </a:defRPr>
            </a:lvl1pPr>
          </a:lstStyle>
          <a:p>
            <a:pPr marL="12700" algn="ctr">
              <a:spcBef>
                <a:spcPts val="100"/>
              </a:spcBef>
            </a:pPr>
            <a:r>
              <a:rPr lang="en-US" sz="3600" b="1" dirty="0">
                <a:solidFill>
                  <a:schemeClr val="tx1">
                    <a:lumMod val="75000"/>
                    <a:lumOff val="25000"/>
                  </a:schemeClr>
                </a:solidFill>
                <a:latin typeface="Arial headings"/>
                <a:ea typeface="+mn-ea"/>
                <a:cs typeface="Arial" pitchFamily="34" charset="0"/>
              </a:rPr>
              <a:t>The Economy </a:t>
            </a:r>
            <a:r>
              <a:rPr lang="en-US" sz="2400" dirty="0">
                <a:solidFill>
                  <a:schemeClr val="tx1">
                    <a:lumMod val="75000"/>
                    <a:lumOff val="25000"/>
                  </a:schemeClr>
                </a:solidFill>
                <a:latin typeface="Arial headings"/>
                <a:ea typeface="+mn-ea"/>
                <a:cs typeface="Arial" pitchFamily="34" charset="0"/>
              </a:rPr>
              <a:t>(1/2)</a:t>
            </a:r>
          </a:p>
        </p:txBody>
      </p:sp>
      <p:sp>
        <p:nvSpPr>
          <p:cNvPr id="17" name="Rectangle 16"/>
          <p:cNvSpPr/>
          <p:nvPr/>
        </p:nvSpPr>
        <p:spPr>
          <a:xfrm>
            <a:off x="6764793" y="1146867"/>
            <a:ext cx="5366246" cy="5330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8" name="Content Placeholder 12">
            <a:extLst>
              <a:ext uri="{FF2B5EF4-FFF2-40B4-BE49-F238E27FC236}">
                <a16:creationId xmlns:a16="http://schemas.microsoft.com/office/drawing/2014/main" xmlns="" id="{D3C06CED-690A-684F-8D83-7CA9F2A8C81F}"/>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6858000" y="1232263"/>
            <a:ext cx="5200071" cy="3287895"/>
          </a:xfrm>
          <a:prstGeom prst="rect">
            <a:avLst/>
          </a:prstGeom>
          <a:ln w="28575">
            <a:solidFill>
              <a:schemeClr val="bg1">
                <a:lumMod val="50000"/>
              </a:schemeClr>
            </a:solidFill>
          </a:ln>
        </p:spPr>
      </p:pic>
      <p:sp>
        <p:nvSpPr>
          <p:cNvPr id="19" name="Rectangle 18">
            <a:extLst>
              <a:ext uri="{FF2B5EF4-FFF2-40B4-BE49-F238E27FC236}">
                <a16:creationId xmlns:a16="http://schemas.microsoft.com/office/drawing/2014/main" xmlns="" id="{822813DC-A9BF-5D47-8751-76B1AF85EF4F}"/>
              </a:ext>
            </a:extLst>
          </p:cNvPr>
          <p:cNvSpPr/>
          <p:nvPr/>
        </p:nvSpPr>
        <p:spPr>
          <a:xfrm>
            <a:off x="6858000" y="4724400"/>
            <a:ext cx="5135417" cy="1754326"/>
          </a:xfrm>
          <a:prstGeom prst="rect">
            <a:avLst/>
          </a:prstGeom>
        </p:spPr>
        <p:txBody>
          <a:bodyPr wrap="square">
            <a:spAutoFit/>
          </a:bodyPr>
          <a:lstStyle/>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Countries on par or at lower level in 1960s, lifted up with generations of commitment to structural change &amp; investment in people</a:t>
            </a:r>
          </a:p>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Even after 1994, upper middle-income countries (excl China) passed SA. </a:t>
            </a:r>
          </a:p>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In 2002, SA was 5% below average per capita income of UMICs; by 2013 SA was 18% below.</a:t>
            </a:r>
          </a:p>
        </p:txBody>
      </p:sp>
      <p:sp>
        <p:nvSpPr>
          <p:cNvPr id="5" name="Rectangle 4"/>
          <p:cNvSpPr/>
          <p:nvPr/>
        </p:nvSpPr>
        <p:spPr>
          <a:xfrm>
            <a:off x="494184" y="887270"/>
            <a:ext cx="5791200" cy="628377"/>
          </a:xfrm>
          <a:prstGeom prst="rect">
            <a:avLst/>
          </a:prstGeom>
          <a:solidFill>
            <a:schemeClr val="bg1"/>
          </a:solidFill>
        </p:spPr>
        <p:txBody>
          <a:bodyPr vert="horz" wrap="square" lIns="0" tIns="12700" rIns="0" bIns="0" rtlCol="0">
            <a:spAutoFit/>
          </a:bodyPr>
          <a:lstStyle/>
          <a:p>
            <a:pPr algn="ctr"/>
            <a:r>
              <a:rPr lang="en-US" sz="2000" b="1" dirty="0">
                <a:solidFill>
                  <a:srgbClr val="C00000"/>
                </a:solidFill>
                <a:latin typeface="Arial headings"/>
                <a:cs typeface="Arial" panose="020B0604020202020204" pitchFamily="34" charset="0"/>
              </a:rPr>
              <a:t>Growth is too slow; and capacity of economy has fallen</a:t>
            </a:r>
          </a:p>
        </p:txBody>
      </p:sp>
      <p:sp>
        <p:nvSpPr>
          <p:cNvPr id="20" name="Rectangle 19"/>
          <p:cNvSpPr/>
          <p:nvPr/>
        </p:nvSpPr>
        <p:spPr>
          <a:xfrm>
            <a:off x="152399" y="802276"/>
            <a:ext cx="6474771" cy="600159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xmlns="" val="849922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8"/>
          <p:cNvSpPr txBox="1">
            <a:spLocks/>
          </p:cNvSpPr>
          <p:nvPr/>
        </p:nvSpPr>
        <p:spPr>
          <a:xfrm>
            <a:off x="-7034" y="66963"/>
            <a:ext cx="12192000" cy="566822"/>
          </a:xfrm>
          <a:prstGeom prst="rect">
            <a:avLst/>
          </a:prstGeom>
          <a:solidFill>
            <a:srgbClr val="FFFFFF">
              <a:alpha val="69804"/>
            </a:srgbClr>
          </a:solidFill>
        </p:spPr>
        <p:txBody>
          <a:bodyPr vert="horz" wrap="square" lIns="0" tIns="12700" rIns="0" bIns="0" rtlCol="0">
            <a:spAutoFit/>
          </a:bodyPr>
          <a:lstStyle>
            <a:lvl1pPr>
              <a:defRPr>
                <a:latin typeface="+mj-lt"/>
                <a:ea typeface="+mj-ea"/>
                <a:cs typeface="+mj-cs"/>
              </a:defRPr>
            </a:lvl1pPr>
          </a:lstStyle>
          <a:p>
            <a:pPr marL="12700" algn="ctr">
              <a:spcBef>
                <a:spcPts val="100"/>
              </a:spcBef>
            </a:pPr>
            <a:r>
              <a:rPr lang="en-US" sz="3600" b="1" dirty="0">
                <a:solidFill>
                  <a:schemeClr val="tx1">
                    <a:lumMod val="75000"/>
                    <a:lumOff val="25000"/>
                  </a:schemeClr>
                </a:solidFill>
                <a:latin typeface="Arial headings"/>
                <a:ea typeface="+mn-ea"/>
                <a:cs typeface="Arial" pitchFamily="34" charset="0"/>
              </a:rPr>
              <a:t>The Economy </a:t>
            </a:r>
            <a:r>
              <a:rPr lang="en-US" sz="2400" dirty="0">
                <a:solidFill>
                  <a:schemeClr val="tx1">
                    <a:lumMod val="75000"/>
                    <a:lumOff val="25000"/>
                  </a:schemeClr>
                </a:solidFill>
                <a:latin typeface="Arial headings"/>
                <a:ea typeface="+mn-ea"/>
                <a:cs typeface="Arial" pitchFamily="34" charset="0"/>
              </a:rPr>
              <a:t>(2/2) </a:t>
            </a:r>
            <a:endParaRPr lang="en-US" sz="2400" dirty="0">
              <a:solidFill>
                <a:srgbClr val="FF0000"/>
              </a:solidFill>
              <a:latin typeface="Arial headings"/>
              <a:ea typeface="+mn-ea"/>
              <a:cs typeface="Arial" pitchFamily="34" charset="0"/>
            </a:endParaRPr>
          </a:p>
        </p:txBody>
      </p:sp>
      <p:pic>
        <p:nvPicPr>
          <p:cNvPr id="11266" name="Picture 2" descr="Money Jar Pictures | Download Free Images on Unsplash"/>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188" t="1868" r="2961" b="3615"/>
          <a:stretch/>
        </p:blipFill>
        <p:spPr bwMode="auto">
          <a:xfrm>
            <a:off x="7483715" y="2209800"/>
            <a:ext cx="4526775" cy="357615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0" name="Group 9"/>
          <p:cNvGrpSpPr/>
          <p:nvPr/>
        </p:nvGrpSpPr>
        <p:grpSpPr>
          <a:xfrm>
            <a:off x="47090" y="838201"/>
            <a:ext cx="11963400" cy="5923651"/>
            <a:chOff x="-4579034" y="609768"/>
            <a:chExt cx="11963400" cy="5846902"/>
          </a:xfrm>
        </p:grpSpPr>
        <p:sp>
          <p:nvSpPr>
            <p:cNvPr id="16" name="object 10">
              <a:extLst>
                <a:ext uri="{FF2B5EF4-FFF2-40B4-BE49-F238E27FC236}">
                  <a16:creationId xmlns:a16="http://schemas.microsoft.com/office/drawing/2014/main" xmlns="" id="{97249F20-D9A0-1F4E-80F6-2A5BFDBBD905}"/>
                </a:ext>
              </a:extLst>
            </p:cNvPr>
            <p:cNvSpPr txBox="1"/>
            <p:nvPr/>
          </p:nvSpPr>
          <p:spPr>
            <a:xfrm>
              <a:off x="-4473724" y="1457866"/>
              <a:ext cx="9185564" cy="4998804"/>
            </a:xfrm>
            <a:prstGeom prst="rect">
              <a:avLst/>
            </a:prstGeom>
            <a:solidFill>
              <a:srgbClr val="FFFFFF">
                <a:alpha val="50196"/>
              </a:srgbClr>
            </a:solidFill>
          </p:spPr>
          <p:txBody>
            <a:bodyPr vert="horz" wrap="square" lIns="0" tIns="12700" rIns="0" bIns="0"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SA struggles with legacy of deep structural challenges:</a:t>
              </a: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 </a:t>
              </a:r>
            </a:p>
            <a:p>
              <a:pPr marL="742950" marR="0" lvl="1" indent="-285750" algn="just" defTabSz="914400" rtl="0" eaLnBrk="1" fontAlgn="auto" latinLnBrk="0" hangingPunct="1">
                <a:lnSpc>
                  <a:spcPct val="150000"/>
                </a:lnSpc>
                <a:spcBef>
                  <a:spcPts val="0"/>
                </a:spcBef>
                <a:spcAft>
                  <a:spcPts val="0"/>
                </a:spcAft>
                <a:buClr>
                  <a:srgbClr val="0070C0"/>
                </a:buClr>
                <a:buSzPct val="120000"/>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high levels of </a:t>
              </a:r>
              <a:r>
                <a:rPr kumimoji="0" lang="en-US"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concentration</a:t>
              </a: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 across many sectors</a:t>
              </a:r>
            </a:p>
            <a:p>
              <a:pPr marL="742950" marR="0" lvl="1" indent="-285750" algn="just" defTabSz="914400" rtl="0" eaLnBrk="1" fontAlgn="auto" latinLnBrk="0" hangingPunct="1">
                <a:lnSpc>
                  <a:spcPct val="150000"/>
                </a:lnSpc>
                <a:spcBef>
                  <a:spcPts val="0"/>
                </a:spcBef>
                <a:spcAft>
                  <a:spcPts val="0"/>
                </a:spcAft>
                <a:buClr>
                  <a:srgbClr val="0070C0"/>
                </a:buClr>
                <a:buSzPct val="120000"/>
                <a:buFont typeface="Arial" panose="020B0604020202020204" pitchFamily="34" charset="0"/>
                <a:buChar char="•"/>
                <a:tabLst/>
                <a:defRPr/>
              </a:pPr>
              <a:r>
                <a:rPr kumimoji="0" lang="en-US"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barriers to entry</a:t>
              </a: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 for SMMEs</a:t>
              </a:r>
            </a:p>
            <a:p>
              <a:pPr marL="742950" marR="0" lvl="1" indent="-285750" algn="just" defTabSz="914400" rtl="0" eaLnBrk="1" fontAlgn="auto" latinLnBrk="0" hangingPunct="1">
                <a:lnSpc>
                  <a:spcPct val="150000"/>
                </a:lnSpc>
                <a:spcBef>
                  <a:spcPts val="0"/>
                </a:spcBef>
                <a:spcAft>
                  <a:spcPts val="0"/>
                </a:spcAft>
                <a:buClr>
                  <a:srgbClr val="0070C0"/>
                </a:buClr>
                <a:buSzPct val="120000"/>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 </a:t>
              </a:r>
              <a:r>
                <a:rPr kumimoji="0" lang="en-US"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declining manufacturing</a:t>
              </a: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 and dominance of services (skills intensive)</a:t>
              </a:r>
            </a:p>
            <a:p>
              <a:pPr marL="742950" marR="0" lvl="1" indent="-285750" algn="just" defTabSz="914400" rtl="0" eaLnBrk="1" fontAlgn="auto" latinLnBrk="0" hangingPunct="1">
                <a:lnSpc>
                  <a:spcPct val="150000"/>
                </a:lnSpc>
                <a:spcBef>
                  <a:spcPts val="0"/>
                </a:spcBef>
                <a:spcAft>
                  <a:spcPts val="0"/>
                </a:spcAft>
                <a:buClr>
                  <a:srgbClr val="0070C0"/>
                </a:buClr>
                <a:buSzPct val="120000"/>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misalignment of </a:t>
              </a:r>
              <a:r>
                <a:rPr kumimoji="0" lang="en-US"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skills</a:t>
              </a: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 production/supply vs. skills demand</a:t>
              </a:r>
            </a:p>
            <a:p>
              <a:pPr marL="742950" marR="0" lvl="1" indent="-285750" algn="just" defTabSz="914400" rtl="0" eaLnBrk="1" fontAlgn="auto" latinLnBrk="0" hangingPunct="1">
                <a:lnSpc>
                  <a:spcPct val="150000"/>
                </a:lnSpc>
                <a:spcBef>
                  <a:spcPts val="0"/>
                </a:spcBef>
                <a:spcAft>
                  <a:spcPts val="0"/>
                </a:spcAft>
                <a:buClr>
                  <a:srgbClr val="0070C0"/>
                </a:buClr>
                <a:buSzPct val="120000"/>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highly </a:t>
              </a:r>
              <a:r>
                <a:rPr kumimoji="0" lang="en-US"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polarised incomes;</a:t>
              </a: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 concentrated </a:t>
              </a:r>
              <a:r>
                <a:rPr kumimoji="0" lang="en-US"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ownership and wealth</a:t>
              </a: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 impeding </a:t>
              </a:r>
              <a:r>
                <a:rPr kumimoji="0" lang="en-US"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black economic participation</a:t>
              </a: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 and </a:t>
              </a:r>
              <a:r>
                <a:rPr kumimoji="0" lang="en-US"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economy remains untransformed</a:t>
              </a:r>
              <a:endParaRPr kumimoji="0" lang="en-ZA"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Immediate binding constraints</a:t>
              </a:r>
              <a:r>
                <a:rPr kumimoji="0" lang="en-ZA"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 include:</a:t>
              </a:r>
            </a:p>
            <a:p>
              <a:pPr marL="742950" marR="0" lvl="1"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Public finances, limiting ability of government to expand investment in economic and social development</a:t>
              </a:r>
            </a:p>
            <a:p>
              <a:pPr marL="742950" marR="0" lvl="1"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E</a:t>
              </a:r>
              <a:r>
                <a:rPr kumimoji="0" lang="en-ZA"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lectricity supply has become a physical constraint on growth</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SA remains one of </a:t>
              </a:r>
              <a:r>
                <a:rPr kumimoji="0" lang="en-US"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the most unequal countries in the world</a:t>
              </a: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 </a:t>
              </a:r>
            </a:p>
          </p:txBody>
        </p:sp>
        <p:sp>
          <p:nvSpPr>
            <p:cNvPr id="17" name="Rectangle 16"/>
            <p:cNvSpPr/>
            <p:nvPr/>
          </p:nvSpPr>
          <p:spPr>
            <a:xfrm>
              <a:off x="-4579034" y="609768"/>
              <a:ext cx="11963400" cy="646331"/>
            </a:xfrm>
            <a:prstGeom prst="rect">
              <a:avLst/>
            </a:prstGeom>
            <a:solidFill>
              <a:srgbClr val="FFFFFF"/>
            </a:solidFill>
          </p:spPr>
          <p:txBody>
            <a:bodyPr wrap="square">
              <a:spAutoFit/>
            </a:bodyPr>
            <a:lstStyle/>
            <a:p>
              <a:pPr lvl="0" algn="ctr">
                <a:defRPr/>
              </a:pPr>
              <a:r>
                <a:rPr lang="en-US" b="1" dirty="0">
                  <a:latin typeface="Arial headings"/>
                  <a:cs typeface="Arial" panose="020B0604020202020204" pitchFamily="34" charset="0"/>
                </a:rPr>
                <a:t>SA pattern of </a:t>
              </a:r>
              <a:r>
                <a:rPr lang="en-US" b="1" dirty="0">
                  <a:solidFill>
                    <a:srgbClr val="C00000"/>
                  </a:solidFill>
                  <a:latin typeface="Arial headings"/>
                  <a:cs typeface="Arial" panose="020B0604020202020204" pitchFamily="34" charset="0"/>
                </a:rPr>
                <a:t>economic growth does not generate jobs and livelihood opportunities </a:t>
              </a:r>
              <a:r>
                <a:rPr lang="en-US" b="1" dirty="0">
                  <a:latin typeface="Arial headings"/>
                  <a:cs typeface="Arial" panose="020B0604020202020204" pitchFamily="34" charset="0"/>
                </a:rPr>
                <a:t>at required scale to overcome unemployment and poverty </a:t>
              </a:r>
            </a:p>
          </p:txBody>
        </p:sp>
      </p:grpSp>
    </p:spTree>
    <p:extLst>
      <p:ext uri="{BB962C8B-B14F-4D97-AF65-F5344CB8AC3E}">
        <p14:creationId xmlns:p14="http://schemas.microsoft.com/office/powerpoint/2010/main" xmlns="" val="1346201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153364"/>
            <a:ext cx="12192000" cy="7011364"/>
          </a:xfrm>
          <a:prstGeom prst="rect">
            <a:avLst/>
          </a:prstGeom>
        </p:spPr>
      </p:pic>
      <p:sp>
        <p:nvSpPr>
          <p:cNvPr id="29" name="object 8"/>
          <p:cNvSpPr txBox="1">
            <a:spLocks/>
          </p:cNvSpPr>
          <p:nvPr/>
        </p:nvSpPr>
        <p:spPr>
          <a:xfrm>
            <a:off x="-7034" y="274982"/>
            <a:ext cx="12192000" cy="566822"/>
          </a:xfrm>
          <a:prstGeom prst="rect">
            <a:avLst/>
          </a:prstGeom>
          <a:solidFill>
            <a:srgbClr val="FFFFFF">
              <a:alpha val="69804"/>
            </a:srgbClr>
          </a:solidFill>
        </p:spPr>
        <p:txBody>
          <a:bodyPr vert="horz" wrap="square" lIns="0" tIns="12700" rIns="0" bIns="0" rtlCol="0">
            <a:spAutoFit/>
          </a:bodyPr>
          <a:lstStyle>
            <a:lvl1pPr>
              <a:defRPr>
                <a:latin typeface="+mj-lt"/>
                <a:ea typeface="+mj-ea"/>
                <a:cs typeface="+mj-cs"/>
              </a:defRPr>
            </a:lvl1pPr>
          </a:lstStyle>
          <a:p>
            <a:pPr marL="12700" algn="ctr">
              <a:spcBef>
                <a:spcPts val="100"/>
              </a:spcBef>
            </a:pPr>
            <a:r>
              <a:rPr lang="en-US" sz="3600" b="1" kern="1200" dirty="0">
                <a:solidFill>
                  <a:schemeClr val="tx1">
                    <a:lumMod val="75000"/>
                    <a:lumOff val="25000"/>
                  </a:schemeClr>
                </a:solidFill>
                <a:latin typeface="Arial headings"/>
                <a:ea typeface="+mn-ea"/>
                <a:cs typeface="Arial" pitchFamily="34" charset="0"/>
              </a:rPr>
              <a:t>Contents</a:t>
            </a:r>
            <a:endParaRPr lang="en-US" sz="3600" kern="0" spc="-5" dirty="0">
              <a:solidFill>
                <a:sysClr val="windowText" lastClr="000000"/>
              </a:solidFill>
              <a:latin typeface="Arial headings"/>
            </a:endParaRPr>
          </a:p>
        </p:txBody>
      </p:sp>
      <p:grpSp>
        <p:nvGrpSpPr>
          <p:cNvPr id="36" name="Group 35"/>
          <p:cNvGrpSpPr/>
          <p:nvPr/>
        </p:nvGrpSpPr>
        <p:grpSpPr>
          <a:xfrm rot="19917947">
            <a:off x="1959185" y="1804728"/>
            <a:ext cx="2221159" cy="4745163"/>
            <a:chOff x="1359132" y="345882"/>
            <a:chExt cx="1966239" cy="4200564"/>
          </a:xfrm>
        </p:grpSpPr>
        <p:grpSp>
          <p:nvGrpSpPr>
            <p:cNvPr id="37" name="Group 36"/>
            <p:cNvGrpSpPr/>
            <p:nvPr/>
          </p:nvGrpSpPr>
          <p:grpSpPr>
            <a:xfrm>
              <a:off x="2073901" y="2186669"/>
              <a:ext cx="501313" cy="2359777"/>
              <a:chOff x="2810055" y="1677194"/>
              <a:chExt cx="535258" cy="2519562"/>
            </a:xfrm>
          </p:grpSpPr>
          <p:sp>
            <p:nvSpPr>
              <p:cNvPr id="71" name="Rectangle 8"/>
              <p:cNvSpPr/>
              <p:nvPr/>
            </p:nvSpPr>
            <p:spPr>
              <a:xfrm>
                <a:off x="2810675" y="3399597"/>
                <a:ext cx="534638" cy="77914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chemeClr val="accent2">
                      <a:lumMod val="70000"/>
                      <a:lumOff val="30000"/>
                    </a:schemeClr>
                  </a:gs>
                  <a:gs pos="100000">
                    <a:schemeClr val="accent2">
                      <a:lumMod val="70000"/>
                      <a:lumOff val="3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72" name="Rectangle 8"/>
              <p:cNvSpPr/>
              <p:nvPr/>
            </p:nvSpPr>
            <p:spPr>
              <a:xfrm>
                <a:off x="2984722" y="3392706"/>
                <a:ext cx="180870" cy="787996"/>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chemeClr val="accent2">
                      <a:lumMod val="50000"/>
                      <a:lumOff val="50000"/>
                    </a:schemeClr>
                  </a:gs>
                  <a:gs pos="100000">
                    <a:schemeClr val="accent2">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73" name="Rectangle 8"/>
              <p:cNvSpPr/>
              <p:nvPr/>
            </p:nvSpPr>
            <p:spPr>
              <a:xfrm>
                <a:off x="2810055" y="3399597"/>
                <a:ext cx="264192" cy="763141"/>
              </a:xfrm>
              <a:custGeom>
                <a:avLst/>
                <a:gdLst>
                  <a:gd name="connsiteX0" fmla="*/ 0 w 1345558"/>
                  <a:gd name="connsiteY0" fmla="*/ 0 h 1783227"/>
                  <a:gd name="connsiteX1" fmla="*/ 897414 w 1345558"/>
                  <a:gd name="connsiteY1" fmla="*/ 0 h 1783227"/>
                  <a:gd name="connsiteX2" fmla="*/ 901843 w 1345558"/>
                  <a:gd name="connsiteY2" fmla="*/ 212596 h 1783227"/>
                  <a:gd name="connsiteX3" fmla="*/ 1345558 w 1345558"/>
                  <a:gd name="connsiteY3" fmla="*/ 1783227 h 1783227"/>
                  <a:gd name="connsiteX4" fmla="*/ 1012 w 1345558"/>
                  <a:gd name="connsiteY4" fmla="*/ 289727 h 1783227"/>
                  <a:gd name="connsiteX5" fmla="*/ 0 w 1345558"/>
                  <a:gd name="connsiteY5" fmla="*/ 289727 h 1783227"/>
                  <a:gd name="connsiteX6" fmla="*/ 0 w 1345558"/>
                  <a:gd name="connsiteY6" fmla="*/ 288030 h 1783227"/>
                  <a:gd name="connsiteX7" fmla="*/ 0 w 1345558"/>
                  <a:gd name="connsiteY7" fmla="*/ 0 h 1783227"/>
                  <a:gd name="connsiteX0" fmla="*/ 0 w 1331023"/>
                  <a:gd name="connsiteY0" fmla="*/ 0 h 1763232"/>
                  <a:gd name="connsiteX1" fmla="*/ 897414 w 1331023"/>
                  <a:gd name="connsiteY1" fmla="*/ 0 h 1763232"/>
                  <a:gd name="connsiteX2" fmla="*/ 901843 w 1331023"/>
                  <a:gd name="connsiteY2" fmla="*/ 212596 h 1763232"/>
                  <a:gd name="connsiteX3" fmla="*/ 1331023 w 1331023"/>
                  <a:gd name="connsiteY3" fmla="*/ 1763232 h 1763232"/>
                  <a:gd name="connsiteX4" fmla="*/ 1012 w 1331023"/>
                  <a:gd name="connsiteY4" fmla="*/ 289727 h 1763232"/>
                  <a:gd name="connsiteX5" fmla="*/ 0 w 1331023"/>
                  <a:gd name="connsiteY5" fmla="*/ 289727 h 1763232"/>
                  <a:gd name="connsiteX6" fmla="*/ 0 w 1331023"/>
                  <a:gd name="connsiteY6" fmla="*/ 288030 h 1763232"/>
                  <a:gd name="connsiteX7" fmla="*/ 0 w 1331023"/>
                  <a:gd name="connsiteY7" fmla="*/ 0 h 1763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1023" h="1763232">
                    <a:moveTo>
                      <a:pt x="0" y="0"/>
                    </a:moveTo>
                    <a:lnTo>
                      <a:pt x="897414" y="0"/>
                    </a:lnTo>
                    <a:cubicBezTo>
                      <a:pt x="898890" y="70865"/>
                      <a:pt x="900367" y="141731"/>
                      <a:pt x="901843" y="212596"/>
                    </a:cubicBezTo>
                    <a:lnTo>
                      <a:pt x="1331023" y="1763232"/>
                    </a:lnTo>
                    <a:lnTo>
                      <a:pt x="1012" y="289727"/>
                    </a:lnTo>
                    <a:lnTo>
                      <a:pt x="0" y="289727"/>
                    </a:lnTo>
                    <a:lnTo>
                      <a:pt x="0" y="288030"/>
                    </a:lnTo>
                    <a:lnTo>
                      <a:pt x="0" y="0"/>
                    </a:lnTo>
                    <a:close/>
                  </a:path>
                </a:pathLst>
              </a:custGeom>
              <a:gradFill>
                <a:gsLst>
                  <a:gs pos="0">
                    <a:schemeClr val="accent2">
                      <a:lumMod val="30000"/>
                      <a:lumOff val="70000"/>
                    </a:schemeClr>
                  </a:gs>
                  <a:gs pos="100000">
                    <a:schemeClr val="accent2">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74" name="Rectangle 2"/>
              <p:cNvSpPr/>
              <p:nvPr/>
            </p:nvSpPr>
            <p:spPr>
              <a:xfrm>
                <a:off x="2811292" y="1677194"/>
                <a:ext cx="177768" cy="1815900"/>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solidFill>
                <a:srgbClr val="FFE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75" name="Rectangle 2"/>
              <p:cNvSpPr/>
              <p:nvPr/>
            </p:nvSpPr>
            <p:spPr>
              <a:xfrm>
                <a:off x="2987824" y="1677195"/>
                <a:ext cx="177768" cy="1815900"/>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solidFill>
                <a:srgbClr val="FFD6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76" name="Rectangle 2"/>
              <p:cNvSpPr/>
              <p:nvPr/>
            </p:nvSpPr>
            <p:spPr>
              <a:xfrm>
                <a:off x="3165590" y="1677196"/>
                <a:ext cx="177768" cy="1815899"/>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77" name="Isosceles Triangle 76"/>
              <p:cNvSpPr/>
              <p:nvPr/>
            </p:nvSpPr>
            <p:spPr>
              <a:xfrm rot="10800000">
                <a:off x="2987823" y="3961239"/>
                <a:ext cx="177768" cy="23551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grpSp>
        <p:grpSp>
          <p:nvGrpSpPr>
            <p:cNvPr id="38" name="Group 37"/>
            <p:cNvGrpSpPr/>
            <p:nvPr/>
          </p:nvGrpSpPr>
          <p:grpSpPr>
            <a:xfrm>
              <a:off x="1359132" y="345882"/>
              <a:ext cx="1966239" cy="1811155"/>
              <a:chOff x="1888981" y="1110787"/>
              <a:chExt cx="2254374" cy="2076562"/>
            </a:xfrm>
          </p:grpSpPr>
          <p:sp>
            <p:nvSpPr>
              <p:cNvPr id="39" name="Teardrop 30"/>
              <p:cNvSpPr/>
              <p:nvPr/>
            </p:nvSpPr>
            <p:spPr>
              <a:xfrm rot="8100000">
                <a:off x="2322441" y="1563466"/>
                <a:ext cx="1333455" cy="1333457"/>
              </a:xfrm>
              <a:custGeom>
                <a:avLst/>
                <a:gdLst>
                  <a:gd name="connsiteX0" fmla="*/ 293361 w 2192670"/>
                  <a:gd name="connsiteY0" fmla="*/ 1899310 h 2192671"/>
                  <a:gd name="connsiteX1" fmla="*/ 0 w 2192670"/>
                  <a:gd name="connsiteY1" fmla="*/ 1191074 h 2192671"/>
                  <a:gd name="connsiteX2" fmla="*/ 1001597 w 2192670"/>
                  <a:gd name="connsiteY2" fmla="*/ 189477 h 2192671"/>
                  <a:gd name="connsiteX3" fmla="*/ 1341342 w 2192670"/>
                  <a:gd name="connsiteY3" fmla="*/ 189477 h 2192671"/>
                  <a:gd name="connsiteX4" fmla="*/ 1530818 w 2192670"/>
                  <a:gd name="connsiteY4" fmla="*/ 0 h 2192671"/>
                  <a:gd name="connsiteX5" fmla="*/ 1806586 w 2192670"/>
                  <a:gd name="connsiteY5" fmla="*/ 0 h 2192671"/>
                  <a:gd name="connsiteX6" fmla="*/ 1996062 w 2192670"/>
                  <a:gd name="connsiteY6" fmla="*/ 189477 h 2192671"/>
                  <a:gd name="connsiteX7" fmla="*/ 2003194 w 2192670"/>
                  <a:gd name="connsiteY7" fmla="*/ 189477 h 2192671"/>
                  <a:gd name="connsiteX8" fmla="*/ 2003194 w 2192670"/>
                  <a:gd name="connsiteY8" fmla="*/ 196609 h 2192671"/>
                  <a:gd name="connsiteX9" fmla="*/ 2192670 w 2192670"/>
                  <a:gd name="connsiteY9" fmla="*/ 386085 h 2192671"/>
                  <a:gd name="connsiteX10" fmla="*/ 2192670 w 2192670"/>
                  <a:gd name="connsiteY10" fmla="*/ 661852 h 2192671"/>
                  <a:gd name="connsiteX11" fmla="*/ 2003193 w 2192670"/>
                  <a:gd name="connsiteY11" fmla="*/ 851329 h 2192671"/>
                  <a:gd name="connsiteX12" fmla="*/ 2003194 w 2192670"/>
                  <a:gd name="connsiteY12" fmla="*/ 1191074 h 2192671"/>
                  <a:gd name="connsiteX13" fmla="*/ 1001597 w 2192670"/>
                  <a:gd name="connsiteY13" fmla="*/ 2192671 h 2192671"/>
                  <a:gd name="connsiteX14" fmla="*/ 293361 w 2192670"/>
                  <a:gd name="connsiteY14" fmla="*/ 1899310 h 2192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2670" h="2192671">
                    <a:moveTo>
                      <a:pt x="293361" y="1899310"/>
                    </a:moveTo>
                    <a:cubicBezTo>
                      <a:pt x="112107" y="1718057"/>
                      <a:pt x="0" y="1467657"/>
                      <a:pt x="0" y="1191074"/>
                    </a:cubicBezTo>
                    <a:cubicBezTo>
                      <a:pt x="0" y="637907"/>
                      <a:pt x="448430" y="189477"/>
                      <a:pt x="1001597" y="189477"/>
                    </a:cubicBezTo>
                    <a:lnTo>
                      <a:pt x="1341342" y="189477"/>
                    </a:lnTo>
                    <a:lnTo>
                      <a:pt x="1530818" y="0"/>
                    </a:lnTo>
                    <a:cubicBezTo>
                      <a:pt x="1606970" y="-76151"/>
                      <a:pt x="1730435" y="-76151"/>
                      <a:pt x="1806586" y="0"/>
                    </a:cubicBezTo>
                    <a:lnTo>
                      <a:pt x="1996062" y="189477"/>
                    </a:lnTo>
                    <a:lnTo>
                      <a:pt x="2003194" y="189477"/>
                    </a:lnTo>
                    <a:lnTo>
                      <a:pt x="2003194" y="196609"/>
                    </a:lnTo>
                    <a:lnTo>
                      <a:pt x="2192670" y="386085"/>
                    </a:lnTo>
                    <a:cubicBezTo>
                      <a:pt x="2268822" y="462236"/>
                      <a:pt x="2268822" y="585701"/>
                      <a:pt x="2192670" y="661852"/>
                    </a:cubicBezTo>
                    <a:lnTo>
                      <a:pt x="2003193" y="851329"/>
                    </a:lnTo>
                    <a:cubicBezTo>
                      <a:pt x="2003193" y="964577"/>
                      <a:pt x="2003194" y="1077826"/>
                      <a:pt x="2003194" y="1191074"/>
                    </a:cubicBezTo>
                    <a:cubicBezTo>
                      <a:pt x="2003194" y="1744241"/>
                      <a:pt x="1554764" y="2192671"/>
                      <a:pt x="1001597" y="2192671"/>
                    </a:cubicBezTo>
                    <a:cubicBezTo>
                      <a:pt x="725014" y="2192671"/>
                      <a:pt x="474614" y="2080563"/>
                      <a:pt x="293361" y="1899310"/>
                    </a:cubicBezTo>
                    <a:close/>
                  </a:path>
                </a:pathLst>
              </a:custGeom>
              <a:solidFill>
                <a:schemeClr val="bg1"/>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40" name="Trapezoid 39"/>
              <p:cNvSpPr/>
              <p:nvPr/>
            </p:nvSpPr>
            <p:spPr>
              <a:xfrm rot="10800000">
                <a:off x="2751763" y="2230194"/>
                <a:ext cx="457200" cy="783671"/>
              </a:xfrm>
              <a:prstGeom prst="trapezoid">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41" name="Rounded Rectangle 40"/>
              <p:cNvSpPr/>
              <p:nvPr/>
            </p:nvSpPr>
            <p:spPr>
              <a:xfrm rot="2700000">
                <a:off x="3710962" y="1407964"/>
                <a:ext cx="119821" cy="299553"/>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48" name="Rounded Rectangle 47"/>
              <p:cNvSpPr/>
              <p:nvPr/>
            </p:nvSpPr>
            <p:spPr>
              <a:xfrm rot="18900000" flipH="1">
                <a:off x="2156327" y="1407964"/>
                <a:ext cx="119821" cy="299553"/>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49" name="Rounded Rectangle 48"/>
              <p:cNvSpPr/>
              <p:nvPr/>
            </p:nvSpPr>
            <p:spPr>
              <a:xfrm>
                <a:off x="2935970" y="1110787"/>
                <a:ext cx="119821" cy="299553"/>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50" name="Rounded Rectangle 49"/>
              <p:cNvSpPr/>
              <p:nvPr/>
            </p:nvSpPr>
            <p:spPr>
              <a:xfrm rot="5400000">
                <a:off x="3933668" y="1996109"/>
                <a:ext cx="119821" cy="299553"/>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54" name="Rounded Rectangle 53"/>
              <p:cNvSpPr/>
              <p:nvPr/>
            </p:nvSpPr>
            <p:spPr>
              <a:xfrm rot="16200000" flipH="1">
                <a:off x="1978847" y="1919902"/>
                <a:ext cx="119821" cy="299553"/>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67" name="Rounded Rectangle 66"/>
              <p:cNvSpPr/>
              <p:nvPr/>
            </p:nvSpPr>
            <p:spPr>
              <a:xfrm>
                <a:off x="2692290" y="3074683"/>
                <a:ext cx="612000" cy="112666"/>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p>
            </p:txBody>
          </p:sp>
          <p:sp>
            <p:nvSpPr>
              <p:cNvPr id="68" name="Rounded Rectangle 67"/>
              <p:cNvSpPr/>
              <p:nvPr/>
            </p:nvSpPr>
            <p:spPr>
              <a:xfrm>
                <a:off x="2833284" y="2139702"/>
                <a:ext cx="71867" cy="179668"/>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69" name="Rounded Rectangle 68"/>
              <p:cNvSpPr/>
              <p:nvPr/>
            </p:nvSpPr>
            <p:spPr>
              <a:xfrm>
                <a:off x="2957504" y="2139702"/>
                <a:ext cx="71867" cy="179668"/>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70" name="Rounded Rectangle 69"/>
              <p:cNvSpPr/>
              <p:nvPr/>
            </p:nvSpPr>
            <p:spPr>
              <a:xfrm>
                <a:off x="3081724" y="2139702"/>
                <a:ext cx="71867" cy="179668"/>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grpSp>
      </p:grpSp>
      <p:sp>
        <p:nvSpPr>
          <p:cNvPr id="78" name="Freeform 77"/>
          <p:cNvSpPr/>
          <p:nvPr/>
        </p:nvSpPr>
        <p:spPr>
          <a:xfrm>
            <a:off x="-21148" y="3373509"/>
            <a:ext cx="4122240" cy="2584668"/>
          </a:xfrm>
          <a:custGeom>
            <a:avLst/>
            <a:gdLst>
              <a:gd name="connsiteX0" fmla="*/ 2514265 w 2896332"/>
              <a:gd name="connsiteY0" fmla="*/ 466772 h 1875813"/>
              <a:gd name="connsiteX1" fmla="*/ 2655476 w 2896332"/>
              <a:gd name="connsiteY1" fmla="*/ 584615 h 1875813"/>
              <a:gd name="connsiteX2" fmla="*/ 2828170 w 2896332"/>
              <a:gd name="connsiteY2" fmla="*/ 1010501 h 1875813"/>
              <a:gd name="connsiteX3" fmla="*/ 2883834 w 2896332"/>
              <a:gd name="connsiteY3" fmla="*/ 1308835 h 1875813"/>
              <a:gd name="connsiteX4" fmla="*/ 2799743 w 2896332"/>
              <a:gd name="connsiteY4" fmla="*/ 1672098 h 1875813"/>
              <a:gd name="connsiteX5" fmla="*/ 2521033 w 2896332"/>
              <a:gd name="connsiteY5" fmla="*/ 1160421 h 1875813"/>
              <a:gd name="connsiteX6" fmla="*/ 2514265 w 2896332"/>
              <a:gd name="connsiteY6" fmla="*/ 466772 h 1875813"/>
              <a:gd name="connsiteX7" fmla="*/ 1898646 w 2896332"/>
              <a:gd name="connsiteY7" fmla="*/ 46 h 1875813"/>
              <a:gd name="connsiteX8" fmla="*/ 1969811 w 2896332"/>
              <a:gd name="connsiteY8" fmla="*/ 83938 h 1875813"/>
              <a:gd name="connsiteX9" fmla="*/ 1970003 w 2896332"/>
              <a:gd name="connsiteY9" fmla="*/ 120627 h 1875813"/>
              <a:gd name="connsiteX10" fmla="*/ 1962950 w 2896332"/>
              <a:gd name="connsiteY10" fmla="*/ 120627 h 1875813"/>
              <a:gd name="connsiteX11" fmla="*/ 1906617 w 2896332"/>
              <a:gd name="connsiteY11" fmla="*/ 176960 h 1875813"/>
              <a:gd name="connsiteX12" fmla="*/ 1962950 w 2896332"/>
              <a:gd name="connsiteY12" fmla="*/ 233293 h 1875813"/>
              <a:gd name="connsiteX13" fmla="*/ 1970591 w 2896332"/>
              <a:gd name="connsiteY13" fmla="*/ 233293 h 1875813"/>
              <a:gd name="connsiteX14" fmla="*/ 1973469 w 2896332"/>
              <a:gd name="connsiteY14" fmla="*/ 784519 h 1875813"/>
              <a:gd name="connsiteX15" fmla="*/ 1866010 w 2896332"/>
              <a:gd name="connsiteY15" fmla="*/ 878218 h 1875813"/>
              <a:gd name="connsiteX16" fmla="*/ 2733769 w 2896332"/>
              <a:gd name="connsiteY16" fmla="*/ 1387129 h 1875813"/>
              <a:gd name="connsiteX17" fmla="*/ 2694623 w 2896332"/>
              <a:gd name="connsiteY17" fmla="*/ 1674208 h 1875813"/>
              <a:gd name="connsiteX18" fmla="*/ 2394496 w 2896332"/>
              <a:gd name="connsiteY18" fmla="*/ 1654634 h 1875813"/>
              <a:gd name="connsiteX19" fmla="*/ 2069239 w 2896332"/>
              <a:gd name="connsiteY19" fmla="*/ 1875813 h 1875813"/>
              <a:gd name="connsiteX20" fmla="*/ 2023060 w 2896332"/>
              <a:gd name="connsiteY20" fmla="*/ 1634793 h 1875813"/>
              <a:gd name="connsiteX21" fmla="*/ 1739085 w 2896332"/>
              <a:gd name="connsiteY21" fmla="*/ 1871397 h 1875813"/>
              <a:gd name="connsiteX22" fmla="*/ 1648664 w 2896332"/>
              <a:gd name="connsiteY22" fmla="*/ 1582137 h 1875813"/>
              <a:gd name="connsiteX23" fmla="*/ 1376671 w 2896332"/>
              <a:gd name="connsiteY23" fmla="*/ 1700306 h 1875813"/>
              <a:gd name="connsiteX24" fmla="*/ 1415819 w 2896332"/>
              <a:gd name="connsiteY24" fmla="*/ 1334933 h 1875813"/>
              <a:gd name="connsiteX25" fmla="*/ 665501 w 2896332"/>
              <a:gd name="connsiteY25" fmla="*/ 1276212 h 1875813"/>
              <a:gd name="connsiteX26" fmla="*/ 0 w 2896332"/>
              <a:gd name="connsiteY26" fmla="*/ 1126148 h 1875813"/>
              <a:gd name="connsiteX27" fmla="*/ 13050 w 2896332"/>
              <a:gd name="connsiteY27" fmla="*/ 284488 h 1875813"/>
              <a:gd name="connsiteX28" fmla="*/ 1898646 w 2896332"/>
              <a:gd name="connsiteY28" fmla="*/ 46 h 1875813"/>
              <a:gd name="connsiteX0" fmla="*/ 2514265 w 2896332"/>
              <a:gd name="connsiteY0" fmla="*/ 466772 h 1875813"/>
              <a:gd name="connsiteX1" fmla="*/ 2655476 w 2896332"/>
              <a:gd name="connsiteY1" fmla="*/ 584615 h 1875813"/>
              <a:gd name="connsiteX2" fmla="*/ 2828170 w 2896332"/>
              <a:gd name="connsiteY2" fmla="*/ 1010501 h 1875813"/>
              <a:gd name="connsiteX3" fmla="*/ 2883834 w 2896332"/>
              <a:gd name="connsiteY3" fmla="*/ 1308835 h 1875813"/>
              <a:gd name="connsiteX4" fmla="*/ 2799743 w 2896332"/>
              <a:gd name="connsiteY4" fmla="*/ 1672098 h 1875813"/>
              <a:gd name="connsiteX5" fmla="*/ 2521033 w 2896332"/>
              <a:gd name="connsiteY5" fmla="*/ 1160421 h 1875813"/>
              <a:gd name="connsiteX6" fmla="*/ 2514265 w 2896332"/>
              <a:gd name="connsiteY6" fmla="*/ 466772 h 1875813"/>
              <a:gd name="connsiteX7" fmla="*/ 1898646 w 2896332"/>
              <a:gd name="connsiteY7" fmla="*/ 46 h 1875813"/>
              <a:gd name="connsiteX8" fmla="*/ 1969811 w 2896332"/>
              <a:gd name="connsiteY8" fmla="*/ 83938 h 1875813"/>
              <a:gd name="connsiteX9" fmla="*/ 1970003 w 2896332"/>
              <a:gd name="connsiteY9" fmla="*/ 120627 h 1875813"/>
              <a:gd name="connsiteX10" fmla="*/ 1962950 w 2896332"/>
              <a:gd name="connsiteY10" fmla="*/ 120627 h 1875813"/>
              <a:gd name="connsiteX11" fmla="*/ 1906617 w 2896332"/>
              <a:gd name="connsiteY11" fmla="*/ 176960 h 1875813"/>
              <a:gd name="connsiteX12" fmla="*/ 1962950 w 2896332"/>
              <a:gd name="connsiteY12" fmla="*/ 233293 h 1875813"/>
              <a:gd name="connsiteX13" fmla="*/ 1970591 w 2896332"/>
              <a:gd name="connsiteY13" fmla="*/ 233293 h 1875813"/>
              <a:gd name="connsiteX14" fmla="*/ 1973469 w 2896332"/>
              <a:gd name="connsiteY14" fmla="*/ 784519 h 1875813"/>
              <a:gd name="connsiteX15" fmla="*/ 1866010 w 2896332"/>
              <a:gd name="connsiteY15" fmla="*/ 878218 h 1875813"/>
              <a:gd name="connsiteX16" fmla="*/ 2733769 w 2896332"/>
              <a:gd name="connsiteY16" fmla="*/ 1387129 h 1875813"/>
              <a:gd name="connsiteX17" fmla="*/ 2694623 w 2896332"/>
              <a:gd name="connsiteY17" fmla="*/ 1674208 h 1875813"/>
              <a:gd name="connsiteX18" fmla="*/ 2394496 w 2896332"/>
              <a:gd name="connsiteY18" fmla="*/ 1654634 h 1875813"/>
              <a:gd name="connsiteX19" fmla="*/ 2069239 w 2896332"/>
              <a:gd name="connsiteY19" fmla="*/ 1875813 h 1875813"/>
              <a:gd name="connsiteX20" fmla="*/ 2023060 w 2896332"/>
              <a:gd name="connsiteY20" fmla="*/ 1634793 h 1875813"/>
              <a:gd name="connsiteX21" fmla="*/ 1739085 w 2896332"/>
              <a:gd name="connsiteY21" fmla="*/ 1871397 h 1875813"/>
              <a:gd name="connsiteX22" fmla="*/ 1648664 w 2896332"/>
              <a:gd name="connsiteY22" fmla="*/ 1582137 h 1875813"/>
              <a:gd name="connsiteX23" fmla="*/ 1376671 w 2896332"/>
              <a:gd name="connsiteY23" fmla="*/ 1700306 h 1875813"/>
              <a:gd name="connsiteX24" fmla="*/ 1415819 w 2896332"/>
              <a:gd name="connsiteY24" fmla="*/ 1334933 h 1875813"/>
              <a:gd name="connsiteX25" fmla="*/ 665501 w 2896332"/>
              <a:gd name="connsiteY25" fmla="*/ 1276212 h 1875813"/>
              <a:gd name="connsiteX26" fmla="*/ 0 w 2896332"/>
              <a:gd name="connsiteY26" fmla="*/ 1126148 h 1875813"/>
              <a:gd name="connsiteX27" fmla="*/ 13050 w 2896332"/>
              <a:gd name="connsiteY27" fmla="*/ 284488 h 1875813"/>
              <a:gd name="connsiteX28" fmla="*/ 1898646 w 2896332"/>
              <a:gd name="connsiteY28" fmla="*/ 46 h 1875813"/>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50 w 2896332"/>
              <a:gd name="connsiteY12" fmla="*/ 233293 h 1871397"/>
              <a:gd name="connsiteX13" fmla="*/ 1970591 w 2896332"/>
              <a:gd name="connsiteY13" fmla="*/ 233293 h 1871397"/>
              <a:gd name="connsiteX14" fmla="*/ 1973469 w 2896332"/>
              <a:gd name="connsiteY14" fmla="*/ 784519 h 1871397"/>
              <a:gd name="connsiteX15" fmla="*/ 1866010 w 2896332"/>
              <a:gd name="connsiteY15" fmla="*/ 878218 h 1871397"/>
              <a:gd name="connsiteX16" fmla="*/ 2733769 w 2896332"/>
              <a:gd name="connsiteY16" fmla="*/ 1387129 h 1871397"/>
              <a:gd name="connsiteX17" fmla="*/ 2694623 w 2896332"/>
              <a:gd name="connsiteY17" fmla="*/ 1674208 h 1871397"/>
              <a:gd name="connsiteX18" fmla="*/ 2394496 w 2896332"/>
              <a:gd name="connsiteY18" fmla="*/ 1654634 h 1871397"/>
              <a:gd name="connsiteX19" fmla="*/ 2023060 w 2896332"/>
              <a:gd name="connsiteY19" fmla="*/ 1634793 h 1871397"/>
              <a:gd name="connsiteX20" fmla="*/ 1739085 w 2896332"/>
              <a:gd name="connsiteY20" fmla="*/ 1871397 h 1871397"/>
              <a:gd name="connsiteX21" fmla="*/ 1648664 w 2896332"/>
              <a:gd name="connsiteY21" fmla="*/ 1582137 h 1871397"/>
              <a:gd name="connsiteX22" fmla="*/ 1376671 w 2896332"/>
              <a:gd name="connsiteY22" fmla="*/ 1700306 h 1871397"/>
              <a:gd name="connsiteX23" fmla="*/ 1415819 w 2896332"/>
              <a:gd name="connsiteY23" fmla="*/ 1334933 h 1871397"/>
              <a:gd name="connsiteX24" fmla="*/ 665501 w 2896332"/>
              <a:gd name="connsiteY24" fmla="*/ 1276212 h 1871397"/>
              <a:gd name="connsiteX25" fmla="*/ 0 w 2896332"/>
              <a:gd name="connsiteY25" fmla="*/ 1126148 h 1871397"/>
              <a:gd name="connsiteX26" fmla="*/ 13050 w 2896332"/>
              <a:gd name="connsiteY26" fmla="*/ 284488 h 1871397"/>
              <a:gd name="connsiteX27" fmla="*/ 1898646 w 2896332"/>
              <a:gd name="connsiteY27"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50 w 2896332"/>
              <a:gd name="connsiteY12" fmla="*/ 233293 h 1871397"/>
              <a:gd name="connsiteX13" fmla="*/ 1962971 w 2896332"/>
              <a:gd name="connsiteY13" fmla="*/ 267583 h 1871397"/>
              <a:gd name="connsiteX14" fmla="*/ 1973469 w 2896332"/>
              <a:gd name="connsiteY14" fmla="*/ 784519 h 1871397"/>
              <a:gd name="connsiteX15" fmla="*/ 1866010 w 2896332"/>
              <a:gd name="connsiteY15" fmla="*/ 878218 h 1871397"/>
              <a:gd name="connsiteX16" fmla="*/ 2733769 w 2896332"/>
              <a:gd name="connsiteY16" fmla="*/ 1387129 h 1871397"/>
              <a:gd name="connsiteX17" fmla="*/ 2694623 w 2896332"/>
              <a:gd name="connsiteY17" fmla="*/ 1674208 h 1871397"/>
              <a:gd name="connsiteX18" fmla="*/ 2394496 w 2896332"/>
              <a:gd name="connsiteY18" fmla="*/ 1654634 h 1871397"/>
              <a:gd name="connsiteX19" fmla="*/ 2023060 w 2896332"/>
              <a:gd name="connsiteY19" fmla="*/ 1634793 h 1871397"/>
              <a:gd name="connsiteX20" fmla="*/ 1739085 w 2896332"/>
              <a:gd name="connsiteY20" fmla="*/ 1871397 h 1871397"/>
              <a:gd name="connsiteX21" fmla="*/ 1648664 w 2896332"/>
              <a:gd name="connsiteY21" fmla="*/ 1582137 h 1871397"/>
              <a:gd name="connsiteX22" fmla="*/ 1376671 w 2896332"/>
              <a:gd name="connsiteY22" fmla="*/ 1700306 h 1871397"/>
              <a:gd name="connsiteX23" fmla="*/ 1415819 w 2896332"/>
              <a:gd name="connsiteY23" fmla="*/ 1334933 h 1871397"/>
              <a:gd name="connsiteX24" fmla="*/ 665501 w 2896332"/>
              <a:gd name="connsiteY24" fmla="*/ 1276212 h 1871397"/>
              <a:gd name="connsiteX25" fmla="*/ 0 w 2896332"/>
              <a:gd name="connsiteY25" fmla="*/ 1126148 h 1871397"/>
              <a:gd name="connsiteX26" fmla="*/ 13050 w 2896332"/>
              <a:gd name="connsiteY26" fmla="*/ 284488 h 1871397"/>
              <a:gd name="connsiteX27" fmla="*/ 1898646 w 2896332"/>
              <a:gd name="connsiteY27"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71 w 2896332"/>
              <a:gd name="connsiteY12" fmla="*/ 267583 h 1871397"/>
              <a:gd name="connsiteX13" fmla="*/ 1973469 w 2896332"/>
              <a:gd name="connsiteY13" fmla="*/ 784519 h 1871397"/>
              <a:gd name="connsiteX14" fmla="*/ 1866010 w 2896332"/>
              <a:gd name="connsiteY14" fmla="*/ 878218 h 1871397"/>
              <a:gd name="connsiteX15" fmla="*/ 2733769 w 2896332"/>
              <a:gd name="connsiteY15" fmla="*/ 1387129 h 1871397"/>
              <a:gd name="connsiteX16" fmla="*/ 2694623 w 2896332"/>
              <a:gd name="connsiteY16" fmla="*/ 1674208 h 1871397"/>
              <a:gd name="connsiteX17" fmla="*/ 2394496 w 2896332"/>
              <a:gd name="connsiteY17" fmla="*/ 1654634 h 1871397"/>
              <a:gd name="connsiteX18" fmla="*/ 2023060 w 2896332"/>
              <a:gd name="connsiteY18" fmla="*/ 1634793 h 1871397"/>
              <a:gd name="connsiteX19" fmla="*/ 1739085 w 2896332"/>
              <a:gd name="connsiteY19" fmla="*/ 1871397 h 1871397"/>
              <a:gd name="connsiteX20" fmla="*/ 1648664 w 2896332"/>
              <a:gd name="connsiteY20" fmla="*/ 1582137 h 1871397"/>
              <a:gd name="connsiteX21" fmla="*/ 1376671 w 2896332"/>
              <a:gd name="connsiteY21" fmla="*/ 1700306 h 1871397"/>
              <a:gd name="connsiteX22" fmla="*/ 1415819 w 2896332"/>
              <a:gd name="connsiteY22" fmla="*/ 1334933 h 1871397"/>
              <a:gd name="connsiteX23" fmla="*/ 665501 w 2896332"/>
              <a:gd name="connsiteY23" fmla="*/ 1276212 h 1871397"/>
              <a:gd name="connsiteX24" fmla="*/ 0 w 2896332"/>
              <a:gd name="connsiteY24" fmla="*/ 1126148 h 1871397"/>
              <a:gd name="connsiteX25" fmla="*/ 13050 w 2896332"/>
              <a:gd name="connsiteY25" fmla="*/ 284488 h 1871397"/>
              <a:gd name="connsiteX26" fmla="*/ 1898646 w 2896332"/>
              <a:gd name="connsiteY26"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71 w 2896332"/>
              <a:gd name="connsiteY12" fmla="*/ 267583 h 1871397"/>
              <a:gd name="connsiteX13" fmla="*/ 1973469 w 2896332"/>
              <a:gd name="connsiteY13" fmla="*/ 784519 h 1871397"/>
              <a:gd name="connsiteX14" fmla="*/ 1866010 w 2896332"/>
              <a:gd name="connsiteY14" fmla="*/ 878218 h 1871397"/>
              <a:gd name="connsiteX15" fmla="*/ 2733769 w 2896332"/>
              <a:gd name="connsiteY15" fmla="*/ 1387129 h 1871397"/>
              <a:gd name="connsiteX16" fmla="*/ 2694623 w 2896332"/>
              <a:gd name="connsiteY16" fmla="*/ 1674208 h 1871397"/>
              <a:gd name="connsiteX17" fmla="*/ 2394496 w 2896332"/>
              <a:gd name="connsiteY17" fmla="*/ 1654634 h 1871397"/>
              <a:gd name="connsiteX18" fmla="*/ 2023060 w 2896332"/>
              <a:gd name="connsiteY18" fmla="*/ 1634793 h 1871397"/>
              <a:gd name="connsiteX19" fmla="*/ 1739085 w 2896332"/>
              <a:gd name="connsiteY19" fmla="*/ 1871397 h 1871397"/>
              <a:gd name="connsiteX20" fmla="*/ 1648664 w 2896332"/>
              <a:gd name="connsiteY20" fmla="*/ 1582137 h 1871397"/>
              <a:gd name="connsiteX21" fmla="*/ 1376671 w 2896332"/>
              <a:gd name="connsiteY21" fmla="*/ 1700306 h 1871397"/>
              <a:gd name="connsiteX22" fmla="*/ 1415819 w 2896332"/>
              <a:gd name="connsiteY22" fmla="*/ 1334933 h 1871397"/>
              <a:gd name="connsiteX23" fmla="*/ 665501 w 2896332"/>
              <a:gd name="connsiteY23" fmla="*/ 1276212 h 1871397"/>
              <a:gd name="connsiteX24" fmla="*/ 0 w 2896332"/>
              <a:gd name="connsiteY24" fmla="*/ 1126148 h 1871397"/>
              <a:gd name="connsiteX25" fmla="*/ 13050 w 2896332"/>
              <a:gd name="connsiteY25" fmla="*/ 284488 h 1871397"/>
              <a:gd name="connsiteX26" fmla="*/ 1898646 w 2896332"/>
              <a:gd name="connsiteY26"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06617 w 2896332"/>
              <a:gd name="connsiteY10" fmla="*/ 176960 h 1871397"/>
              <a:gd name="connsiteX11" fmla="*/ 1962971 w 2896332"/>
              <a:gd name="connsiteY11" fmla="*/ 267583 h 1871397"/>
              <a:gd name="connsiteX12" fmla="*/ 1973469 w 2896332"/>
              <a:gd name="connsiteY12" fmla="*/ 784519 h 1871397"/>
              <a:gd name="connsiteX13" fmla="*/ 1866010 w 2896332"/>
              <a:gd name="connsiteY13" fmla="*/ 878218 h 1871397"/>
              <a:gd name="connsiteX14" fmla="*/ 2733769 w 2896332"/>
              <a:gd name="connsiteY14" fmla="*/ 1387129 h 1871397"/>
              <a:gd name="connsiteX15" fmla="*/ 2694623 w 2896332"/>
              <a:gd name="connsiteY15" fmla="*/ 1674208 h 1871397"/>
              <a:gd name="connsiteX16" fmla="*/ 2394496 w 2896332"/>
              <a:gd name="connsiteY16" fmla="*/ 1654634 h 1871397"/>
              <a:gd name="connsiteX17" fmla="*/ 2023060 w 2896332"/>
              <a:gd name="connsiteY17" fmla="*/ 1634793 h 1871397"/>
              <a:gd name="connsiteX18" fmla="*/ 1739085 w 2896332"/>
              <a:gd name="connsiteY18" fmla="*/ 1871397 h 1871397"/>
              <a:gd name="connsiteX19" fmla="*/ 1648664 w 2896332"/>
              <a:gd name="connsiteY19" fmla="*/ 1582137 h 1871397"/>
              <a:gd name="connsiteX20" fmla="*/ 1376671 w 2896332"/>
              <a:gd name="connsiteY20" fmla="*/ 1700306 h 1871397"/>
              <a:gd name="connsiteX21" fmla="*/ 1415819 w 2896332"/>
              <a:gd name="connsiteY21" fmla="*/ 1334933 h 1871397"/>
              <a:gd name="connsiteX22" fmla="*/ 665501 w 2896332"/>
              <a:gd name="connsiteY22" fmla="*/ 1276212 h 1871397"/>
              <a:gd name="connsiteX23" fmla="*/ 0 w 2896332"/>
              <a:gd name="connsiteY23" fmla="*/ 1126148 h 1871397"/>
              <a:gd name="connsiteX24" fmla="*/ 13050 w 2896332"/>
              <a:gd name="connsiteY24" fmla="*/ 284488 h 1871397"/>
              <a:gd name="connsiteX25" fmla="*/ 1898646 w 2896332"/>
              <a:gd name="connsiteY25"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74208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74208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74208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39703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39703 h 1871397"/>
              <a:gd name="connsiteX15" fmla="*/ 2385869 w 2896332"/>
              <a:gd name="connsiteY15" fmla="*/ 1585623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39703 h 1871397"/>
              <a:gd name="connsiteX15" fmla="*/ 2385869 w 2896332"/>
              <a:gd name="connsiteY15" fmla="*/ 1585623 h 1871397"/>
              <a:gd name="connsiteX16" fmla="*/ 2074819 w 2896332"/>
              <a:gd name="connsiteY16" fmla="*/ 1565782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8202 h 1872827"/>
              <a:gd name="connsiteX1" fmla="*/ 2655476 w 2896332"/>
              <a:gd name="connsiteY1" fmla="*/ 586045 h 1872827"/>
              <a:gd name="connsiteX2" fmla="*/ 2828170 w 2896332"/>
              <a:gd name="connsiteY2" fmla="*/ 1011931 h 1872827"/>
              <a:gd name="connsiteX3" fmla="*/ 2883834 w 2896332"/>
              <a:gd name="connsiteY3" fmla="*/ 1310265 h 1872827"/>
              <a:gd name="connsiteX4" fmla="*/ 2799743 w 2896332"/>
              <a:gd name="connsiteY4" fmla="*/ 1673528 h 1872827"/>
              <a:gd name="connsiteX5" fmla="*/ 2521033 w 2896332"/>
              <a:gd name="connsiteY5" fmla="*/ 1161851 h 1872827"/>
              <a:gd name="connsiteX6" fmla="*/ 2514265 w 2896332"/>
              <a:gd name="connsiteY6" fmla="*/ 468202 h 1872827"/>
              <a:gd name="connsiteX7" fmla="*/ 1898646 w 2896332"/>
              <a:gd name="connsiteY7" fmla="*/ 1476 h 1872827"/>
              <a:gd name="connsiteX8" fmla="*/ 1906617 w 2896332"/>
              <a:gd name="connsiteY8" fmla="*/ 178390 h 1872827"/>
              <a:gd name="connsiteX9" fmla="*/ 1962971 w 2896332"/>
              <a:gd name="connsiteY9" fmla="*/ 269013 h 1872827"/>
              <a:gd name="connsiteX10" fmla="*/ 1973469 w 2896332"/>
              <a:gd name="connsiteY10" fmla="*/ 785949 h 1872827"/>
              <a:gd name="connsiteX11" fmla="*/ 1866010 w 2896332"/>
              <a:gd name="connsiteY11" fmla="*/ 879648 h 1872827"/>
              <a:gd name="connsiteX12" fmla="*/ 2733769 w 2896332"/>
              <a:gd name="connsiteY12" fmla="*/ 1388559 h 1872827"/>
              <a:gd name="connsiteX13" fmla="*/ 2694623 w 2896332"/>
              <a:gd name="connsiteY13" fmla="*/ 1641133 h 1872827"/>
              <a:gd name="connsiteX14" fmla="*/ 2385869 w 2896332"/>
              <a:gd name="connsiteY14" fmla="*/ 1587053 h 1872827"/>
              <a:gd name="connsiteX15" fmla="*/ 2074819 w 2896332"/>
              <a:gd name="connsiteY15" fmla="*/ 1567212 h 1872827"/>
              <a:gd name="connsiteX16" fmla="*/ 1739085 w 2896332"/>
              <a:gd name="connsiteY16" fmla="*/ 1872827 h 1872827"/>
              <a:gd name="connsiteX17" fmla="*/ 1648664 w 2896332"/>
              <a:gd name="connsiteY17" fmla="*/ 1583567 h 1872827"/>
              <a:gd name="connsiteX18" fmla="*/ 1376671 w 2896332"/>
              <a:gd name="connsiteY18" fmla="*/ 1701736 h 1872827"/>
              <a:gd name="connsiteX19" fmla="*/ 1415819 w 2896332"/>
              <a:gd name="connsiteY19" fmla="*/ 1336363 h 1872827"/>
              <a:gd name="connsiteX20" fmla="*/ 665501 w 2896332"/>
              <a:gd name="connsiteY20" fmla="*/ 1277642 h 1872827"/>
              <a:gd name="connsiteX21" fmla="*/ 0 w 2896332"/>
              <a:gd name="connsiteY21" fmla="*/ 1127578 h 1872827"/>
              <a:gd name="connsiteX22" fmla="*/ 13050 w 2896332"/>
              <a:gd name="connsiteY22" fmla="*/ 285918 h 1872827"/>
              <a:gd name="connsiteX23" fmla="*/ 1898646 w 2896332"/>
              <a:gd name="connsiteY23" fmla="*/ 1476 h 187282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2971 w 2896332"/>
              <a:gd name="connsiteY8" fmla="*/ 267583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2971 w 2896332"/>
              <a:gd name="connsiteY8" fmla="*/ 267583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87909 w 2896332"/>
              <a:gd name="connsiteY5" fmla="*/ 1152990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51069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51069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09609 w 2896332"/>
              <a:gd name="connsiteY0" fmla="*/ 251285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51069 w 2896332"/>
              <a:gd name="connsiteY5" fmla="*/ 1156706 h 1871397"/>
              <a:gd name="connsiteX6" fmla="*/ 2209609 w 2896332"/>
              <a:gd name="connsiteY6" fmla="*/ 251285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09609 w 2894163"/>
              <a:gd name="connsiteY0" fmla="*/ 251285 h 1871397"/>
              <a:gd name="connsiteX1" fmla="*/ 2655476 w 2894163"/>
              <a:gd name="connsiteY1" fmla="*/ 584615 h 1871397"/>
              <a:gd name="connsiteX2" fmla="*/ 2828170 w 2894163"/>
              <a:gd name="connsiteY2" fmla="*/ 1010501 h 1871397"/>
              <a:gd name="connsiteX3" fmla="*/ 2883834 w 2894163"/>
              <a:gd name="connsiteY3" fmla="*/ 1308835 h 1871397"/>
              <a:gd name="connsiteX4" fmla="*/ 2792313 w 2894163"/>
              <a:gd name="connsiteY4" fmla="*/ 1690675 h 1871397"/>
              <a:gd name="connsiteX5" fmla="*/ 2651069 w 2894163"/>
              <a:gd name="connsiteY5" fmla="*/ 1156706 h 1871397"/>
              <a:gd name="connsiteX6" fmla="*/ 2209609 w 2894163"/>
              <a:gd name="connsiteY6" fmla="*/ 251285 h 1871397"/>
              <a:gd name="connsiteX7" fmla="*/ 1898646 w 2894163"/>
              <a:gd name="connsiteY7" fmla="*/ 46 h 1871397"/>
              <a:gd name="connsiteX8" fmla="*/ 1941303 w 2894163"/>
              <a:gd name="connsiteY8" fmla="*/ 293585 h 1871397"/>
              <a:gd name="connsiteX9" fmla="*/ 1974640 w 2894163"/>
              <a:gd name="connsiteY9" fmla="*/ 533402 h 1871397"/>
              <a:gd name="connsiteX10" fmla="*/ 1973469 w 2894163"/>
              <a:gd name="connsiteY10" fmla="*/ 784519 h 1871397"/>
              <a:gd name="connsiteX11" fmla="*/ 1866010 w 2894163"/>
              <a:gd name="connsiteY11" fmla="*/ 878218 h 1871397"/>
              <a:gd name="connsiteX12" fmla="*/ 2733769 w 2894163"/>
              <a:gd name="connsiteY12" fmla="*/ 1387129 h 1871397"/>
              <a:gd name="connsiteX13" fmla="*/ 2694623 w 2894163"/>
              <a:gd name="connsiteY13" fmla="*/ 1639703 h 1871397"/>
              <a:gd name="connsiteX14" fmla="*/ 2385869 w 2894163"/>
              <a:gd name="connsiteY14" fmla="*/ 1585623 h 1871397"/>
              <a:gd name="connsiteX15" fmla="*/ 2074819 w 2894163"/>
              <a:gd name="connsiteY15" fmla="*/ 1565782 h 1871397"/>
              <a:gd name="connsiteX16" fmla="*/ 1739085 w 2894163"/>
              <a:gd name="connsiteY16" fmla="*/ 1871397 h 1871397"/>
              <a:gd name="connsiteX17" fmla="*/ 1648664 w 2894163"/>
              <a:gd name="connsiteY17" fmla="*/ 1582137 h 1871397"/>
              <a:gd name="connsiteX18" fmla="*/ 1376671 w 2894163"/>
              <a:gd name="connsiteY18" fmla="*/ 1700306 h 1871397"/>
              <a:gd name="connsiteX19" fmla="*/ 1415819 w 2894163"/>
              <a:gd name="connsiteY19" fmla="*/ 1334933 h 1871397"/>
              <a:gd name="connsiteX20" fmla="*/ 665501 w 2894163"/>
              <a:gd name="connsiteY20" fmla="*/ 1276212 h 1871397"/>
              <a:gd name="connsiteX21" fmla="*/ 0 w 2894163"/>
              <a:gd name="connsiteY21" fmla="*/ 1126148 h 1871397"/>
              <a:gd name="connsiteX22" fmla="*/ 13050 w 2894163"/>
              <a:gd name="connsiteY22" fmla="*/ 284488 h 1871397"/>
              <a:gd name="connsiteX23" fmla="*/ 1898646 w 2894163"/>
              <a:gd name="connsiteY23" fmla="*/ 46 h 1871397"/>
              <a:gd name="connsiteX0" fmla="*/ 2209609 w 2914477"/>
              <a:gd name="connsiteY0" fmla="*/ 251285 h 1871397"/>
              <a:gd name="connsiteX1" fmla="*/ 2655476 w 2914477"/>
              <a:gd name="connsiteY1" fmla="*/ 584615 h 1871397"/>
              <a:gd name="connsiteX2" fmla="*/ 2828170 w 2914477"/>
              <a:gd name="connsiteY2" fmla="*/ 1010501 h 1871397"/>
              <a:gd name="connsiteX3" fmla="*/ 2883834 w 2914477"/>
              <a:gd name="connsiteY3" fmla="*/ 1308835 h 1871397"/>
              <a:gd name="connsiteX4" fmla="*/ 2840612 w 2914477"/>
              <a:gd name="connsiteY4" fmla="*/ 1564355 h 1871397"/>
              <a:gd name="connsiteX5" fmla="*/ 2651069 w 2914477"/>
              <a:gd name="connsiteY5" fmla="*/ 1156706 h 1871397"/>
              <a:gd name="connsiteX6" fmla="*/ 2209609 w 2914477"/>
              <a:gd name="connsiteY6" fmla="*/ 251285 h 1871397"/>
              <a:gd name="connsiteX7" fmla="*/ 1898646 w 2914477"/>
              <a:gd name="connsiteY7" fmla="*/ 46 h 1871397"/>
              <a:gd name="connsiteX8" fmla="*/ 1941303 w 2914477"/>
              <a:gd name="connsiteY8" fmla="*/ 293585 h 1871397"/>
              <a:gd name="connsiteX9" fmla="*/ 1974640 w 2914477"/>
              <a:gd name="connsiteY9" fmla="*/ 533402 h 1871397"/>
              <a:gd name="connsiteX10" fmla="*/ 1973469 w 2914477"/>
              <a:gd name="connsiteY10" fmla="*/ 784519 h 1871397"/>
              <a:gd name="connsiteX11" fmla="*/ 1866010 w 2914477"/>
              <a:gd name="connsiteY11" fmla="*/ 878218 h 1871397"/>
              <a:gd name="connsiteX12" fmla="*/ 2733769 w 2914477"/>
              <a:gd name="connsiteY12" fmla="*/ 1387129 h 1871397"/>
              <a:gd name="connsiteX13" fmla="*/ 2694623 w 2914477"/>
              <a:gd name="connsiteY13" fmla="*/ 1639703 h 1871397"/>
              <a:gd name="connsiteX14" fmla="*/ 2385869 w 2914477"/>
              <a:gd name="connsiteY14" fmla="*/ 1585623 h 1871397"/>
              <a:gd name="connsiteX15" fmla="*/ 2074819 w 2914477"/>
              <a:gd name="connsiteY15" fmla="*/ 1565782 h 1871397"/>
              <a:gd name="connsiteX16" fmla="*/ 1739085 w 2914477"/>
              <a:gd name="connsiteY16" fmla="*/ 1871397 h 1871397"/>
              <a:gd name="connsiteX17" fmla="*/ 1648664 w 2914477"/>
              <a:gd name="connsiteY17" fmla="*/ 1582137 h 1871397"/>
              <a:gd name="connsiteX18" fmla="*/ 1376671 w 2914477"/>
              <a:gd name="connsiteY18" fmla="*/ 1700306 h 1871397"/>
              <a:gd name="connsiteX19" fmla="*/ 1415819 w 2914477"/>
              <a:gd name="connsiteY19" fmla="*/ 1334933 h 1871397"/>
              <a:gd name="connsiteX20" fmla="*/ 665501 w 2914477"/>
              <a:gd name="connsiteY20" fmla="*/ 1276212 h 1871397"/>
              <a:gd name="connsiteX21" fmla="*/ 0 w 2914477"/>
              <a:gd name="connsiteY21" fmla="*/ 1126148 h 1871397"/>
              <a:gd name="connsiteX22" fmla="*/ 13050 w 2914477"/>
              <a:gd name="connsiteY22" fmla="*/ 284488 h 1871397"/>
              <a:gd name="connsiteX23" fmla="*/ 1898646 w 2914477"/>
              <a:gd name="connsiteY23" fmla="*/ 46 h 1871397"/>
              <a:gd name="connsiteX0" fmla="*/ 2209609 w 2914477"/>
              <a:gd name="connsiteY0" fmla="*/ 251285 h 1871397"/>
              <a:gd name="connsiteX1" fmla="*/ 2655476 w 2914477"/>
              <a:gd name="connsiteY1" fmla="*/ 584615 h 1871397"/>
              <a:gd name="connsiteX2" fmla="*/ 2828170 w 2914477"/>
              <a:gd name="connsiteY2" fmla="*/ 1010501 h 1871397"/>
              <a:gd name="connsiteX3" fmla="*/ 2883834 w 2914477"/>
              <a:gd name="connsiteY3" fmla="*/ 1308835 h 1871397"/>
              <a:gd name="connsiteX4" fmla="*/ 2840612 w 2914477"/>
              <a:gd name="connsiteY4" fmla="*/ 1564355 h 1871397"/>
              <a:gd name="connsiteX5" fmla="*/ 2651069 w 2914477"/>
              <a:gd name="connsiteY5" fmla="*/ 1156706 h 1871397"/>
              <a:gd name="connsiteX6" fmla="*/ 2209609 w 2914477"/>
              <a:gd name="connsiteY6" fmla="*/ 251285 h 1871397"/>
              <a:gd name="connsiteX7" fmla="*/ 1898646 w 2914477"/>
              <a:gd name="connsiteY7" fmla="*/ 46 h 1871397"/>
              <a:gd name="connsiteX8" fmla="*/ 1941303 w 2914477"/>
              <a:gd name="connsiteY8" fmla="*/ 293585 h 1871397"/>
              <a:gd name="connsiteX9" fmla="*/ 1974640 w 2914477"/>
              <a:gd name="connsiteY9" fmla="*/ 533402 h 1871397"/>
              <a:gd name="connsiteX10" fmla="*/ 1973469 w 2914477"/>
              <a:gd name="connsiteY10" fmla="*/ 784519 h 1871397"/>
              <a:gd name="connsiteX11" fmla="*/ 1866010 w 2914477"/>
              <a:gd name="connsiteY11" fmla="*/ 878218 h 1871397"/>
              <a:gd name="connsiteX12" fmla="*/ 2733769 w 2914477"/>
              <a:gd name="connsiteY12" fmla="*/ 1387129 h 1871397"/>
              <a:gd name="connsiteX13" fmla="*/ 2694623 w 2914477"/>
              <a:gd name="connsiteY13" fmla="*/ 1639703 h 1871397"/>
              <a:gd name="connsiteX14" fmla="*/ 2385869 w 2914477"/>
              <a:gd name="connsiteY14" fmla="*/ 1585623 h 1871397"/>
              <a:gd name="connsiteX15" fmla="*/ 2074819 w 2914477"/>
              <a:gd name="connsiteY15" fmla="*/ 1565782 h 1871397"/>
              <a:gd name="connsiteX16" fmla="*/ 1739085 w 2914477"/>
              <a:gd name="connsiteY16" fmla="*/ 1871397 h 1871397"/>
              <a:gd name="connsiteX17" fmla="*/ 1648664 w 2914477"/>
              <a:gd name="connsiteY17" fmla="*/ 1582137 h 1871397"/>
              <a:gd name="connsiteX18" fmla="*/ 1376671 w 2914477"/>
              <a:gd name="connsiteY18" fmla="*/ 1700306 h 1871397"/>
              <a:gd name="connsiteX19" fmla="*/ 1415819 w 2914477"/>
              <a:gd name="connsiteY19" fmla="*/ 1334933 h 1871397"/>
              <a:gd name="connsiteX20" fmla="*/ 665501 w 2914477"/>
              <a:gd name="connsiteY20" fmla="*/ 1276212 h 1871397"/>
              <a:gd name="connsiteX21" fmla="*/ 0 w 2914477"/>
              <a:gd name="connsiteY21" fmla="*/ 1126148 h 1871397"/>
              <a:gd name="connsiteX22" fmla="*/ 13050 w 2914477"/>
              <a:gd name="connsiteY22" fmla="*/ 284488 h 1871397"/>
              <a:gd name="connsiteX23" fmla="*/ 1898646 w 2914477"/>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51069 w 2889213"/>
              <a:gd name="connsiteY5" fmla="*/ 1156706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150164 w 2889213"/>
              <a:gd name="connsiteY0" fmla="*/ 228993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150164 w 2889213"/>
              <a:gd name="connsiteY6" fmla="*/ 228993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941303 w 2889213"/>
              <a:gd name="connsiteY8" fmla="*/ 178433 h 1756245"/>
              <a:gd name="connsiteX9" fmla="*/ 1974640 w 2889213"/>
              <a:gd name="connsiteY9" fmla="*/ 418250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826128 w 2889213"/>
              <a:gd name="connsiteY8" fmla="*/ 230447 h 1756245"/>
              <a:gd name="connsiteX9" fmla="*/ 1974640 w 2889213"/>
              <a:gd name="connsiteY9" fmla="*/ 418250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826128 w 2889213"/>
              <a:gd name="connsiteY8" fmla="*/ 230447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48782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48782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48782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48782 w 2889213"/>
              <a:gd name="connsiteY23" fmla="*/ 68 h 1756245"/>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29530 w 2889213"/>
              <a:gd name="connsiteY8" fmla="*/ 204372 h 1756177"/>
              <a:gd name="connsiteX9" fmla="*/ 1892904 w 2889213"/>
              <a:gd name="connsiteY9" fmla="*/ 459050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29530 w 2889213"/>
              <a:gd name="connsiteY8" fmla="*/ 204372 h 1756177"/>
              <a:gd name="connsiteX9" fmla="*/ 1848320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29530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800430"/>
              <a:gd name="connsiteX1" fmla="*/ 2655476 w 2889213"/>
              <a:gd name="connsiteY1" fmla="*/ 469395 h 1800430"/>
              <a:gd name="connsiteX2" fmla="*/ 2828170 w 2889213"/>
              <a:gd name="connsiteY2" fmla="*/ 895281 h 1800430"/>
              <a:gd name="connsiteX3" fmla="*/ 2883834 w 2889213"/>
              <a:gd name="connsiteY3" fmla="*/ 1193615 h 1800430"/>
              <a:gd name="connsiteX4" fmla="*/ 2840612 w 2889213"/>
              <a:gd name="connsiteY4" fmla="*/ 1449135 h 1800430"/>
              <a:gd name="connsiteX5" fmla="*/ 2632493 w 2889213"/>
              <a:gd name="connsiteY5" fmla="*/ 1060062 h 1800430"/>
              <a:gd name="connsiteX6" fmla="*/ 2150164 w 2889213"/>
              <a:gd name="connsiteY6" fmla="*/ 113773 h 1800430"/>
              <a:gd name="connsiteX7" fmla="*/ 1348782 w 2889213"/>
              <a:gd name="connsiteY7" fmla="*/ 0 h 1800430"/>
              <a:gd name="connsiteX8" fmla="*/ 1714668 w 2889213"/>
              <a:gd name="connsiteY8" fmla="*/ 204372 h 1800430"/>
              <a:gd name="connsiteX9" fmla="*/ 1866896 w 2889213"/>
              <a:gd name="connsiteY9" fmla="*/ 462766 h 1800430"/>
              <a:gd name="connsiteX10" fmla="*/ 1973469 w 2889213"/>
              <a:gd name="connsiteY10" fmla="*/ 669299 h 1800430"/>
              <a:gd name="connsiteX11" fmla="*/ 1866010 w 2889213"/>
              <a:gd name="connsiteY11" fmla="*/ 762998 h 1800430"/>
              <a:gd name="connsiteX12" fmla="*/ 2733769 w 2889213"/>
              <a:gd name="connsiteY12" fmla="*/ 1271909 h 1800430"/>
              <a:gd name="connsiteX13" fmla="*/ 2694623 w 2889213"/>
              <a:gd name="connsiteY13" fmla="*/ 1524483 h 1800430"/>
              <a:gd name="connsiteX14" fmla="*/ 2385869 w 2889213"/>
              <a:gd name="connsiteY14" fmla="*/ 1470403 h 1800430"/>
              <a:gd name="connsiteX15" fmla="*/ 2191986 w 2889213"/>
              <a:gd name="connsiteY15" fmla="*/ 1800407 h 1800430"/>
              <a:gd name="connsiteX16" fmla="*/ 2074819 w 2889213"/>
              <a:gd name="connsiteY16" fmla="*/ 1450562 h 1800430"/>
              <a:gd name="connsiteX17" fmla="*/ 1739085 w 2889213"/>
              <a:gd name="connsiteY17" fmla="*/ 1756177 h 1800430"/>
              <a:gd name="connsiteX18" fmla="*/ 1648664 w 2889213"/>
              <a:gd name="connsiteY18" fmla="*/ 1466917 h 1800430"/>
              <a:gd name="connsiteX19" fmla="*/ 1376671 w 2889213"/>
              <a:gd name="connsiteY19" fmla="*/ 1585086 h 1800430"/>
              <a:gd name="connsiteX20" fmla="*/ 1415819 w 2889213"/>
              <a:gd name="connsiteY20" fmla="*/ 1219713 h 1800430"/>
              <a:gd name="connsiteX21" fmla="*/ 665501 w 2889213"/>
              <a:gd name="connsiteY21" fmla="*/ 1160992 h 1800430"/>
              <a:gd name="connsiteX22" fmla="*/ 0 w 2889213"/>
              <a:gd name="connsiteY22" fmla="*/ 1010928 h 1800430"/>
              <a:gd name="connsiteX23" fmla="*/ 13050 w 2889213"/>
              <a:gd name="connsiteY23" fmla="*/ 169268 h 1800430"/>
              <a:gd name="connsiteX24" fmla="*/ 1348782 w 2889213"/>
              <a:gd name="connsiteY24" fmla="*/ 0 h 1800430"/>
              <a:gd name="connsiteX0" fmla="*/ 2150164 w 2889213"/>
              <a:gd name="connsiteY0" fmla="*/ 113773 h 1800430"/>
              <a:gd name="connsiteX1" fmla="*/ 2655476 w 2889213"/>
              <a:gd name="connsiteY1" fmla="*/ 469395 h 1800430"/>
              <a:gd name="connsiteX2" fmla="*/ 2828170 w 2889213"/>
              <a:gd name="connsiteY2" fmla="*/ 895281 h 1800430"/>
              <a:gd name="connsiteX3" fmla="*/ 2883834 w 2889213"/>
              <a:gd name="connsiteY3" fmla="*/ 1193615 h 1800430"/>
              <a:gd name="connsiteX4" fmla="*/ 2840612 w 2889213"/>
              <a:gd name="connsiteY4" fmla="*/ 1449135 h 1800430"/>
              <a:gd name="connsiteX5" fmla="*/ 2632493 w 2889213"/>
              <a:gd name="connsiteY5" fmla="*/ 1060062 h 1800430"/>
              <a:gd name="connsiteX6" fmla="*/ 2150164 w 2889213"/>
              <a:gd name="connsiteY6" fmla="*/ 113773 h 1800430"/>
              <a:gd name="connsiteX7" fmla="*/ 1348782 w 2889213"/>
              <a:gd name="connsiteY7" fmla="*/ 0 h 1800430"/>
              <a:gd name="connsiteX8" fmla="*/ 1714668 w 2889213"/>
              <a:gd name="connsiteY8" fmla="*/ 204372 h 1800430"/>
              <a:gd name="connsiteX9" fmla="*/ 1866896 w 2889213"/>
              <a:gd name="connsiteY9" fmla="*/ 462766 h 1800430"/>
              <a:gd name="connsiteX10" fmla="*/ 1973469 w 2889213"/>
              <a:gd name="connsiteY10" fmla="*/ 669299 h 1800430"/>
              <a:gd name="connsiteX11" fmla="*/ 1866010 w 2889213"/>
              <a:gd name="connsiteY11" fmla="*/ 762998 h 1800430"/>
              <a:gd name="connsiteX12" fmla="*/ 2733769 w 2889213"/>
              <a:gd name="connsiteY12" fmla="*/ 1271909 h 1800430"/>
              <a:gd name="connsiteX13" fmla="*/ 2694623 w 2889213"/>
              <a:gd name="connsiteY13" fmla="*/ 1524483 h 1800430"/>
              <a:gd name="connsiteX14" fmla="*/ 2385869 w 2889213"/>
              <a:gd name="connsiteY14" fmla="*/ 1470403 h 1800430"/>
              <a:gd name="connsiteX15" fmla="*/ 2191986 w 2889213"/>
              <a:gd name="connsiteY15" fmla="*/ 1800407 h 1800430"/>
              <a:gd name="connsiteX16" fmla="*/ 2074819 w 2889213"/>
              <a:gd name="connsiteY16" fmla="*/ 1450562 h 1800430"/>
              <a:gd name="connsiteX17" fmla="*/ 1739085 w 2889213"/>
              <a:gd name="connsiteY17" fmla="*/ 1756177 h 1800430"/>
              <a:gd name="connsiteX18" fmla="*/ 1648664 w 2889213"/>
              <a:gd name="connsiteY18" fmla="*/ 1466917 h 1800430"/>
              <a:gd name="connsiteX19" fmla="*/ 1376671 w 2889213"/>
              <a:gd name="connsiteY19" fmla="*/ 1585086 h 1800430"/>
              <a:gd name="connsiteX20" fmla="*/ 1415819 w 2889213"/>
              <a:gd name="connsiteY20" fmla="*/ 1219713 h 1800430"/>
              <a:gd name="connsiteX21" fmla="*/ 665501 w 2889213"/>
              <a:gd name="connsiteY21" fmla="*/ 1160992 h 1800430"/>
              <a:gd name="connsiteX22" fmla="*/ 0 w 2889213"/>
              <a:gd name="connsiteY22" fmla="*/ 1010928 h 1800430"/>
              <a:gd name="connsiteX23" fmla="*/ 13050 w 2889213"/>
              <a:gd name="connsiteY23" fmla="*/ 169268 h 1800430"/>
              <a:gd name="connsiteX24" fmla="*/ 1348782 w 2889213"/>
              <a:gd name="connsiteY24" fmla="*/ 0 h 1800430"/>
              <a:gd name="connsiteX0" fmla="*/ 2150164 w 2889213"/>
              <a:gd name="connsiteY0" fmla="*/ 113773 h 1800456"/>
              <a:gd name="connsiteX1" fmla="*/ 2655476 w 2889213"/>
              <a:gd name="connsiteY1" fmla="*/ 469395 h 1800456"/>
              <a:gd name="connsiteX2" fmla="*/ 2828170 w 2889213"/>
              <a:gd name="connsiteY2" fmla="*/ 895281 h 1800456"/>
              <a:gd name="connsiteX3" fmla="*/ 2883834 w 2889213"/>
              <a:gd name="connsiteY3" fmla="*/ 1193615 h 1800456"/>
              <a:gd name="connsiteX4" fmla="*/ 2840612 w 2889213"/>
              <a:gd name="connsiteY4" fmla="*/ 1449135 h 1800456"/>
              <a:gd name="connsiteX5" fmla="*/ 2632493 w 2889213"/>
              <a:gd name="connsiteY5" fmla="*/ 1060062 h 1800456"/>
              <a:gd name="connsiteX6" fmla="*/ 2150164 w 2889213"/>
              <a:gd name="connsiteY6" fmla="*/ 113773 h 1800456"/>
              <a:gd name="connsiteX7" fmla="*/ 1348782 w 2889213"/>
              <a:gd name="connsiteY7" fmla="*/ 0 h 1800456"/>
              <a:gd name="connsiteX8" fmla="*/ 1714668 w 2889213"/>
              <a:gd name="connsiteY8" fmla="*/ 204372 h 1800456"/>
              <a:gd name="connsiteX9" fmla="*/ 1866896 w 2889213"/>
              <a:gd name="connsiteY9" fmla="*/ 462766 h 1800456"/>
              <a:gd name="connsiteX10" fmla="*/ 1973469 w 2889213"/>
              <a:gd name="connsiteY10" fmla="*/ 669299 h 1800456"/>
              <a:gd name="connsiteX11" fmla="*/ 1866010 w 2889213"/>
              <a:gd name="connsiteY11" fmla="*/ 762998 h 1800456"/>
              <a:gd name="connsiteX12" fmla="*/ 2733769 w 2889213"/>
              <a:gd name="connsiteY12" fmla="*/ 1271909 h 1800456"/>
              <a:gd name="connsiteX13" fmla="*/ 2694623 w 2889213"/>
              <a:gd name="connsiteY13" fmla="*/ 1524483 h 1800456"/>
              <a:gd name="connsiteX14" fmla="*/ 2385869 w 2889213"/>
              <a:gd name="connsiteY14" fmla="*/ 1470403 h 1800456"/>
              <a:gd name="connsiteX15" fmla="*/ 2191986 w 2889213"/>
              <a:gd name="connsiteY15" fmla="*/ 1800407 h 1800456"/>
              <a:gd name="connsiteX16" fmla="*/ 2074819 w 2889213"/>
              <a:gd name="connsiteY16" fmla="*/ 1450562 h 1800456"/>
              <a:gd name="connsiteX17" fmla="*/ 1739085 w 2889213"/>
              <a:gd name="connsiteY17" fmla="*/ 1756177 h 1800456"/>
              <a:gd name="connsiteX18" fmla="*/ 1648664 w 2889213"/>
              <a:gd name="connsiteY18" fmla="*/ 1466917 h 1800456"/>
              <a:gd name="connsiteX19" fmla="*/ 1376671 w 2889213"/>
              <a:gd name="connsiteY19" fmla="*/ 1585086 h 1800456"/>
              <a:gd name="connsiteX20" fmla="*/ 1415819 w 2889213"/>
              <a:gd name="connsiteY20" fmla="*/ 1219713 h 1800456"/>
              <a:gd name="connsiteX21" fmla="*/ 665501 w 2889213"/>
              <a:gd name="connsiteY21" fmla="*/ 1160992 h 1800456"/>
              <a:gd name="connsiteX22" fmla="*/ 0 w 2889213"/>
              <a:gd name="connsiteY22" fmla="*/ 1010928 h 1800456"/>
              <a:gd name="connsiteX23" fmla="*/ 13050 w 2889213"/>
              <a:gd name="connsiteY23" fmla="*/ 169268 h 1800456"/>
              <a:gd name="connsiteX24" fmla="*/ 1348782 w 2889213"/>
              <a:gd name="connsiteY24" fmla="*/ 0 h 1800456"/>
              <a:gd name="connsiteX0" fmla="*/ 2150164 w 2889213"/>
              <a:gd name="connsiteY0" fmla="*/ 113773 h 1811599"/>
              <a:gd name="connsiteX1" fmla="*/ 2655476 w 2889213"/>
              <a:gd name="connsiteY1" fmla="*/ 469395 h 1811599"/>
              <a:gd name="connsiteX2" fmla="*/ 2828170 w 2889213"/>
              <a:gd name="connsiteY2" fmla="*/ 895281 h 1811599"/>
              <a:gd name="connsiteX3" fmla="*/ 2883834 w 2889213"/>
              <a:gd name="connsiteY3" fmla="*/ 1193615 h 1811599"/>
              <a:gd name="connsiteX4" fmla="*/ 2840612 w 2889213"/>
              <a:gd name="connsiteY4" fmla="*/ 1449135 h 1811599"/>
              <a:gd name="connsiteX5" fmla="*/ 2632493 w 2889213"/>
              <a:gd name="connsiteY5" fmla="*/ 1060062 h 1811599"/>
              <a:gd name="connsiteX6" fmla="*/ 2150164 w 2889213"/>
              <a:gd name="connsiteY6" fmla="*/ 113773 h 1811599"/>
              <a:gd name="connsiteX7" fmla="*/ 1348782 w 2889213"/>
              <a:gd name="connsiteY7" fmla="*/ 0 h 1811599"/>
              <a:gd name="connsiteX8" fmla="*/ 1714668 w 2889213"/>
              <a:gd name="connsiteY8" fmla="*/ 204372 h 1811599"/>
              <a:gd name="connsiteX9" fmla="*/ 1866896 w 2889213"/>
              <a:gd name="connsiteY9" fmla="*/ 462766 h 1811599"/>
              <a:gd name="connsiteX10" fmla="*/ 1973469 w 2889213"/>
              <a:gd name="connsiteY10" fmla="*/ 669299 h 1811599"/>
              <a:gd name="connsiteX11" fmla="*/ 1866010 w 2889213"/>
              <a:gd name="connsiteY11" fmla="*/ 762998 h 1811599"/>
              <a:gd name="connsiteX12" fmla="*/ 2733769 w 2889213"/>
              <a:gd name="connsiteY12" fmla="*/ 1271909 h 1811599"/>
              <a:gd name="connsiteX13" fmla="*/ 2694623 w 2889213"/>
              <a:gd name="connsiteY13" fmla="*/ 1524483 h 1811599"/>
              <a:gd name="connsiteX14" fmla="*/ 2385869 w 2889213"/>
              <a:gd name="connsiteY14" fmla="*/ 1470403 h 1811599"/>
              <a:gd name="connsiteX15" fmla="*/ 2214278 w 2889213"/>
              <a:gd name="connsiteY15" fmla="*/ 1811553 h 1811599"/>
              <a:gd name="connsiteX16" fmla="*/ 2074819 w 2889213"/>
              <a:gd name="connsiteY16" fmla="*/ 1450562 h 1811599"/>
              <a:gd name="connsiteX17" fmla="*/ 1739085 w 2889213"/>
              <a:gd name="connsiteY17" fmla="*/ 1756177 h 1811599"/>
              <a:gd name="connsiteX18" fmla="*/ 1648664 w 2889213"/>
              <a:gd name="connsiteY18" fmla="*/ 1466917 h 1811599"/>
              <a:gd name="connsiteX19" fmla="*/ 1376671 w 2889213"/>
              <a:gd name="connsiteY19" fmla="*/ 1585086 h 1811599"/>
              <a:gd name="connsiteX20" fmla="*/ 1415819 w 2889213"/>
              <a:gd name="connsiteY20" fmla="*/ 1219713 h 1811599"/>
              <a:gd name="connsiteX21" fmla="*/ 665501 w 2889213"/>
              <a:gd name="connsiteY21" fmla="*/ 1160992 h 1811599"/>
              <a:gd name="connsiteX22" fmla="*/ 0 w 2889213"/>
              <a:gd name="connsiteY22" fmla="*/ 1010928 h 1811599"/>
              <a:gd name="connsiteX23" fmla="*/ 13050 w 2889213"/>
              <a:gd name="connsiteY23" fmla="*/ 169268 h 1811599"/>
              <a:gd name="connsiteX24" fmla="*/ 1348782 w 2889213"/>
              <a:gd name="connsiteY24" fmla="*/ 0 h 1811599"/>
              <a:gd name="connsiteX0" fmla="*/ 2150164 w 2889213"/>
              <a:gd name="connsiteY0" fmla="*/ 113773 h 1811553"/>
              <a:gd name="connsiteX1" fmla="*/ 2655476 w 2889213"/>
              <a:gd name="connsiteY1" fmla="*/ 469395 h 1811553"/>
              <a:gd name="connsiteX2" fmla="*/ 2828170 w 2889213"/>
              <a:gd name="connsiteY2" fmla="*/ 895281 h 1811553"/>
              <a:gd name="connsiteX3" fmla="*/ 2883834 w 2889213"/>
              <a:gd name="connsiteY3" fmla="*/ 1193615 h 1811553"/>
              <a:gd name="connsiteX4" fmla="*/ 2840612 w 2889213"/>
              <a:gd name="connsiteY4" fmla="*/ 1449135 h 1811553"/>
              <a:gd name="connsiteX5" fmla="*/ 2632493 w 2889213"/>
              <a:gd name="connsiteY5" fmla="*/ 1060062 h 1811553"/>
              <a:gd name="connsiteX6" fmla="*/ 2150164 w 2889213"/>
              <a:gd name="connsiteY6" fmla="*/ 113773 h 1811553"/>
              <a:gd name="connsiteX7" fmla="*/ 1348782 w 2889213"/>
              <a:gd name="connsiteY7" fmla="*/ 0 h 1811553"/>
              <a:gd name="connsiteX8" fmla="*/ 1714668 w 2889213"/>
              <a:gd name="connsiteY8" fmla="*/ 204372 h 1811553"/>
              <a:gd name="connsiteX9" fmla="*/ 1866896 w 2889213"/>
              <a:gd name="connsiteY9" fmla="*/ 462766 h 1811553"/>
              <a:gd name="connsiteX10" fmla="*/ 1973469 w 2889213"/>
              <a:gd name="connsiteY10" fmla="*/ 669299 h 1811553"/>
              <a:gd name="connsiteX11" fmla="*/ 1866010 w 2889213"/>
              <a:gd name="connsiteY11" fmla="*/ 762998 h 1811553"/>
              <a:gd name="connsiteX12" fmla="*/ 2733769 w 2889213"/>
              <a:gd name="connsiteY12" fmla="*/ 1271909 h 1811553"/>
              <a:gd name="connsiteX13" fmla="*/ 2694623 w 2889213"/>
              <a:gd name="connsiteY13" fmla="*/ 1524483 h 1811553"/>
              <a:gd name="connsiteX14" fmla="*/ 2385869 w 2889213"/>
              <a:gd name="connsiteY14" fmla="*/ 1470403 h 1811553"/>
              <a:gd name="connsiteX15" fmla="*/ 2214278 w 2889213"/>
              <a:gd name="connsiteY15" fmla="*/ 1811553 h 1811553"/>
              <a:gd name="connsiteX16" fmla="*/ 2074819 w 2889213"/>
              <a:gd name="connsiteY16" fmla="*/ 1450562 h 1811553"/>
              <a:gd name="connsiteX17" fmla="*/ 1739085 w 2889213"/>
              <a:gd name="connsiteY17" fmla="*/ 1756177 h 1811553"/>
              <a:gd name="connsiteX18" fmla="*/ 1648664 w 2889213"/>
              <a:gd name="connsiteY18" fmla="*/ 1466917 h 1811553"/>
              <a:gd name="connsiteX19" fmla="*/ 1376671 w 2889213"/>
              <a:gd name="connsiteY19" fmla="*/ 1585086 h 1811553"/>
              <a:gd name="connsiteX20" fmla="*/ 1415819 w 2889213"/>
              <a:gd name="connsiteY20" fmla="*/ 1219713 h 1811553"/>
              <a:gd name="connsiteX21" fmla="*/ 665501 w 2889213"/>
              <a:gd name="connsiteY21" fmla="*/ 1160992 h 1811553"/>
              <a:gd name="connsiteX22" fmla="*/ 0 w 2889213"/>
              <a:gd name="connsiteY22" fmla="*/ 1010928 h 1811553"/>
              <a:gd name="connsiteX23" fmla="*/ 13050 w 2889213"/>
              <a:gd name="connsiteY23" fmla="*/ 169268 h 1811553"/>
              <a:gd name="connsiteX24" fmla="*/ 1348782 w 2889213"/>
              <a:gd name="connsiteY24" fmla="*/ 0 h 1811553"/>
              <a:gd name="connsiteX0" fmla="*/ 2150164 w 2889213"/>
              <a:gd name="connsiteY0" fmla="*/ 113773 h 1811553"/>
              <a:gd name="connsiteX1" fmla="*/ 2655476 w 2889213"/>
              <a:gd name="connsiteY1" fmla="*/ 469395 h 1811553"/>
              <a:gd name="connsiteX2" fmla="*/ 2828170 w 2889213"/>
              <a:gd name="connsiteY2" fmla="*/ 895281 h 1811553"/>
              <a:gd name="connsiteX3" fmla="*/ 2883834 w 2889213"/>
              <a:gd name="connsiteY3" fmla="*/ 1193615 h 1811553"/>
              <a:gd name="connsiteX4" fmla="*/ 2840612 w 2889213"/>
              <a:gd name="connsiteY4" fmla="*/ 1449135 h 1811553"/>
              <a:gd name="connsiteX5" fmla="*/ 2632493 w 2889213"/>
              <a:gd name="connsiteY5" fmla="*/ 1060062 h 1811553"/>
              <a:gd name="connsiteX6" fmla="*/ 2150164 w 2889213"/>
              <a:gd name="connsiteY6" fmla="*/ 113773 h 1811553"/>
              <a:gd name="connsiteX7" fmla="*/ 1348782 w 2889213"/>
              <a:gd name="connsiteY7" fmla="*/ 0 h 1811553"/>
              <a:gd name="connsiteX8" fmla="*/ 1714668 w 2889213"/>
              <a:gd name="connsiteY8" fmla="*/ 204372 h 1811553"/>
              <a:gd name="connsiteX9" fmla="*/ 1866896 w 2889213"/>
              <a:gd name="connsiteY9" fmla="*/ 462766 h 1811553"/>
              <a:gd name="connsiteX10" fmla="*/ 1973469 w 2889213"/>
              <a:gd name="connsiteY10" fmla="*/ 669299 h 1811553"/>
              <a:gd name="connsiteX11" fmla="*/ 1866010 w 2889213"/>
              <a:gd name="connsiteY11" fmla="*/ 762998 h 1811553"/>
              <a:gd name="connsiteX12" fmla="*/ 2733769 w 2889213"/>
              <a:gd name="connsiteY12" fmla="*/ 1271909 h 1811553"/>
              <a:gd name="connsiteX13" fmla="*/ 2694623 w 2889213"/>
              <a:gd name="connsiteY13" fmla="*/ 1524483 h 1811553"/>
              <a:gd name="connsiteX14" fmla="*/ 2385869 w 2889213"/>
              <a:gd name="connsiteY14" fmla="*/ 1470403 h 1811553"/>
              <a:gd name="connsiteX15" fmla="*/ 2214278 w 2889213"/>
              <a:gd name="connsiteY15" fmla="*/ 1811553 h 1811553"/>
              <a:gd name="connsiteX16" fmla="*/ 2074819 w 2889213"/>
              <a:gd name="connsiteY16" fmla="*/ 1450562 h 1811553"/>
              <a:gd name="connsiteX17" fmla="*/ 1739085 w 2889213"/>
              <a:gd name="connsiteY17" fmla="*/ 1756177 h 1811553"/>
              <a:gd name="connsiteX18" fmla="*/ 1648664 w 2889213"/>
              <a:gd name="connsiteY18" fmla="*/ 1466917 h 1811553"/>
              <a:gd name="connsiteX19" fmla="*/ 1376671 w 2889213"/>
              <a:gd name="connsiteY19" fmla="*/ 1585086 h 1811553"/>
              <a:gd name="connsiteX20" fmla="*/ 1415819 w 2889213"/>
              <a:gd name="connsiteY20" fmla="*/ 1219713 h 1811553"/>
              <a:gd name="connsiteX21" fmla="*/ 665501 w 2889213"/>
              <a:gd name="connsiteY21" fmla="*/ 1160992 h 1811553"/>
              <a:gd name="connsiteX22" fmla="*/ 0 w 2889213"/>
              <a:gd name="connsiteY22" fmla="*/ 1010928 h 1811553"/>
              <a:gd name="connsiteX23" fmla="*/ 13050 w 2889213"/>
              <a:gd name="connsiteY23" fmla="*/ 169268 h 1811553"/>
              <a:gd name="connsiteX24" fmla="*/ 1348782 w 2889213"/>
              <a:gd name="connsiteY24" fmla="*/ 0 h 181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89213" h="1811553">
                <a:moveTo>
                  <a:pt x="2150164" y="113773"/>
                </a:moveTo>
                <a:lnTo>
                  <a:pt x="2655476" y="469395"/>
                </a:lnTo>
                <a:cubicBezTo>
                  <a:pt x="2724937" y="612627"/>
                  <a:pt x="2790110" y="774578"/>
                  <a:pt x="2828170" y="895281"/>
                </a:cubicBezTo>
                <a:cubicBezTo>
                  <a:pt x="2845006" y="1009922"/>
                  <a:pt x="2872906" y="1094971"/>
                  <a:pt x="2883834" y="1193615"/>
                </a:cubicBezTo>
                <a:cubicBezTo>
                  <a:pt x="2898597" y="1276508"/>
                  <a:pt x="2882583" y="1383685"/>
                  <a:pt x="2840612" y="1449135"/>
                </a:cubicBezTo>
                <a:cubicBezTo>
                  <a:pt x="2801112" y="1388173"/>
                  <a:pt x="2764708" y="1276910"/>
                  <a:pt x="2632493" y="1060062"/>
                </a:cubicBezTo>
                <a:cubicBezTo>
                  <a:pt x="2521003" y="837054"/>
                  <a:pt x="2268591" y="370791"/>
                  <a:pt x="2150164" y="113773"/>
                </a:cubicBezTo>
                <a:close/>
                <a:moveTo>
                  <a:pt x="1348782" y="0"/>
                </a:moveTo>
                <a:cubicBezTo>
                  <a:pt x="1445338" y="154432"/>
                  <a:pt x="1639668" y="165874"/>
                  <a:pt x="1714668" y="204372"/>
                </a:cubicBezTo>
                <a:cubicBezTo>
                  <a:pt x="1723722" y="285320"/>
                  <a:pt x="1831199" y="402612"/>
                  <a:pt x="1866896" y="462766"/>
                </a:cubicBezTo>
                <a:cubicBezTo>
                  <a:pt x="1913125" y="544588"/>
                  <a:pt x="1935949" y="596454"/>
                  <a:pt x="1973469" y="669299"/>
                </a:cubicBezTo>
                <a:cubicBezTo>
                  <a:pt x="1909251" y="682689"/>
                  <a:pt x="1863715" y="712895"/>
                  <a:pt x="1866010" y="762998"/>
                </a:cubicBezTo>
                <a:cubicBezTo>
                  <a:pt x="1884495" y="971782"/>
                  <a:pt x="2517373" y="1008755"/>
                  <a:pt x="2733769" y="1271909"/>
                </a:cubicBezTo>
                <a:cubicBezTo>
                  <a:pt x="2839248" y="1365427"/>
                  <a:pt x="2779441" y="1512521"/>
                  <a:pt x="2694623" y="1524483"/>
                </a:cubicBezTo>
                <a:cubicBezTo>
                  <a:pt x="2575007" y="1522308"/>
                  <a:pt x="2538107" y="1485627"/>
                  <a:pt x="2385869" y="1470403"/>
                </a:cubicBezTo>
                <a:cubicBezTo>
                  <a:pt x="2333676" y="1639614"/>
                  <a:pt x="2280982" y="1755416"/>
                  <a:pt x="2214278" y="1811553"/>
                </a:cubicBezTo>
                <a:cubicBezTo>
                  <a:pt x="2147576" y="1804531"/>
                  <a:pt x="2033271" y="1685187"/>
                  <a:pt x="2074819" y="1450562"/>
                </a:cubicBezTo>
                <a:cubicBezTo>
                  <a:pt x="1992109" y="1541380"/>
                  <a:pt x="1856720" y="1716561"/>
                  <a:pt x="1739085" y="1756177"/>
                </a:cubicBezTo>
                <a:cubicBezTo>
                  <a:pt x="1647742" y="1688758"/>
                  <a:pt x="1625791" y="1561162"/>
                  <a:pt x="1648664" y="1466917"/>
                </a:cubicBezTo>
                <a:cubicBezTo>
                  <a:pt x="1575908" y="1517602"/>
                  <a:pt x="1475987" y="1575732"/>
                  <a:pt x="1376671" y="1585086"/>
                </a:cubicBezTo>
                <a:cubicBezTo>
                  <a:pt x="1265755" y="1421973"/>
                  <a:pt x="1344050" y="1304532"/>
                  <a:pt x="1415819" y="1219713"/>
                </a:cubicBezTo>
                <a:cubicBezTo>
                  <a:pt x="1106992" y="1284958"/>
                  <a:pt x="922130" y="1226237"/>
                  <a:pt x="665501" y="1160992"/>
                </a:cubicBezTo>
                <a:cubicBezTo>
                  <a:pt x="467591" y="1128369"/>
                  <a:pt x="282729" y="1004403"/>
                  <a:pt x="0" y="1010928"/>
                </a:cubicBezTo>
                <a:lnTo>
                  <a:pt x="13050" y="169268"/>
                </a:lnTo>
                <a:cubicBezTo>
                  <a:pt x="722590" y="234513"/>
                  <a:pt x="1132701" y="28762"/>
                  <a:pt x="1348782" y="0"/>
                </a:cubicBezTo>
                <a:close/>
              </a:path>
            </a:pathLst>
          </a:custGeom>
          <a:solidFill>
            <a:srgbClr val="D1A17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80" name="TextBox 79"/>
          <p:cNvSpPr txBox="1"/>
          <p:nvPr/>
        </p:nvSpPr>
        <p:spPr>
          <a:xfrm>
            <a:off x="5248048" y="1096267"/>
            <a:ext cx="6486752" cy="707886"/>
          </a:xfrm>
          <a:prstGeom prst="rect">
            <a:avLst/>
          </a:prstGeom>
          <a:noFill/>
        </p:spPr>
        <p:txBody>
          <a:bodyPr wrap="square" rtlCol="0">
            <a:spAutoFit/>
          </a:bodyPr>
          <a:lstStyle/>
          <a:p>
            <a:r>
              <a:rPr lang="en-US" altLang="ko-KR" sz="1867" b="1" dirty="0">
                <a:solidFill>
                  <a:schemeClr val="tx1">
                    <a:lumMod val="75000"/>
                    <a:lumOff val="25000"/>
                  </a:schemeClr>
                </a:solidFill>
                <a:latin typeface="Century Gothic" panose="020B0502020202020204" pitchFamily="34" charset="0"/>
                <a:cs typeface="Arial" pitchFamily="34" charset="0"/>
              </a:rPr>
              <a:t>Introduction, Locating Current Conjuncture</a:t>
            </a:r>
            <a:r>
              <a:rPr lang="en-US" altLang="ko-KR" sz="2000" b="1" dirty="0">
                <a:solidFill>
                  <a:schemeClr val="tx1">
                    <a:lumMod val="75000"/>
                    <a:lumOff val="25000"/>
                  </a:schemeClr>
                </a:solidFill>
                <a:latin typeface="Century Gothic" panose="020B0502020202020204" pitchFamily="34" charset="0"/>
                <a:cs typeface="Arial" pitchFamily="34" charset="0"/>
              </a:rPr>
              <a:t>, Planning Perspective</a:t>
            </a:r>
            <a:r>
              <a:rPr lang="en-US" altLang="ko-KR" sz="1867" b="1" dirty="0">
                <a:solidFill>
                  <a:schemeClr val="tx1">
                    <a:lumMod val="75000"/>
                    <a:lumOff val="25000"/>
                  </a:schemeClr>
                </a:solidFill>
                <a:latin typeface="Century Gothic" panose="020B0502020202020204" pitchFamily="34" charset="0"/>
                <a:cs typeface="Arial" pitchFamily="34" charset="0"/>
              </a:rPr>
              <a:t> </a:t>
            </a:r>
            <a:endParaRPr lang="ko-KR" altLang="en-US" sz="1867" b="1" dirty="0">
              <a:solidFill>
                <a:schemeClr val="tx1">
                  <a:lumMod val="75000"/>
                  <a:lumOff val="25000"/>
                </a:schemeClr>
              </a:solidFill>
              <a:latin typeface="Century Gothic" panose="020B0502020202020204" pitchFamily="34" charset="0"/>
              <a:cs typeface="Arial" pitchFamily="34" charset="0"/>
            </a:endParaRPr>
          </a:p>
        </p:txBody>
      </p:sp>
      <p:sp>
        <p:nvSpPr>
          <p:cNvPr id="81" name="TextBox 80"/>
          <p:cNvSpPr txBox="1"/>
          <p:nvPr/>
        </p:nvSpPr>
        <p:spPr>
          <a:xfrm>
            <a:off x="5248048" y="1828800"/>
            <a:ext cx="5941975" cy="379656"/>
          </a:xfrm>
          <a:prstGeom prst="rect">
            <a:avLst/>
          </a:prstGeom>
          <a:noFill/>
        </p:spPr>
        <p:txBody>
          <a:bodyPr wrap="square" rtlCol="0">
            <a:spAutoFit/>
          </a:bodyPr>
          <a:lstStyle/>
          <a:p>
            <a:r>
              <a:rPr lang="en-US" altLang="ko-KR" sz="1867" b="1" dirty="0">
                <a:solidFill>
                  <a:schemeClr val="tx1">
                    <a:lumMod val="75000"/>
                    <a:lumOff val="25000"/>
                  </a:schemeClr>
                </a:solidFill>
                <a:latin typeface="Century Gothic" panose="020B0502020202020204" pitchFamily="34" charset="0"/>
                <a:cs typeface="Arial" pitchFamily="34" charset="0"/>
              </a:rPr>
              <a:t>Challenges identified in the NDP</a:t>
            </a:r>
            <a:endParaRPr lang="ko-KR" altLang="en-US" sz="1867" b="1" dirty="0">
              <a:solidFill>
                <a:schemeClr val="tx1">
                  <a:lumMod val="75000"/>
                  <a:lumOff val="25000"/>
                </a:schemeClr>
              </a:solidFill>
              <a:latin typeface="Century Gothic" panose="020B0502020202020204" pitchFamily="34" charset="0"/>
              <a:cs typeface="Arial" pitchFamily="34" charset="0"/>
            </a:endParaRPr>
          </a:p>
        </p:txBody>
      </p:sp>
      <p:sp>
        <p:nvSpPr>
          <p:cNvPr id="82" name="Oval 81"/>
          <p:cNvSpPr/>
          <p:nvPr/>
        </p:nvSpPr>
        <p:spPr>
          <a:xfrm>
            <a:off x="4630960" y="1056629"/>
            <a:ext cx="524613" cy="524613"/>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rgbClr val="32AEB8"/>
              </a:solidFill>
            </a:endParaRPr>
          </a:p>
        </p:txBody>
      </p:sp>
      <p:sp>
        <p:nvSpPr>
          <p:cNvPr id="83" name="TextBox 82"/>
          <p:cNvSpPr txBox="1"/>
          <p:nvPr/>
        </p:nvSpPr>
        <p:spPr>
          <a:xfrm>
            <a:off x="5248048" y="2514600"/>
            <a:ext cx="7006547" cy="379656"/>
          </a:xfrm>
          <a:prstGeom prst="rect">
            <a:avLst/>
          </a:prstGeom>
          <a:noFill/>
        </p:spPr>
        <p:txBody>
          <a:bodyPr wrap="square" rtlCol="0">
            <a:spAutoFit/>
          </a:bodyPr>
          <a:lstStyle/>
          <a:p>
            <a:r>
              <a:rPr lang="en-US" altLang="ko-KR" sz="1867" b="1" dirty="0">
                <a:solidFill>
                  <a:schemeClr val="tx1">
                    <a:lumMod val="75000"/>
                    <a:lumOff val="25000"/>
                  </a:schemeClr>
                </a:solidFill>
                <a:latin typeface="Century Gothic" panose="020B0502020202020204" pitchFamily="34" charset="0"/>
                <a:cs typeface="Arial" pitchFamily="34" charset="0"/>
              </a:rPr>
              <a:t>Internal and External Factors Shaping SA’s development </a:t>
            </a:r>
            <a:endParaRPr lang="ko-KR" altLang="en-US" sz="1867" b="1" dirty="0">
              <a:solidFill>
                <a:schemeClr val="tx1">
                  <a:lumMod val="75000"/>
                  <a:lumOff val="25000"/>
                </a:schemeClr>
              </a:solidFill>
              <a:latin typeface="Century Gothic" panose="020B0502020202020204" pitchFamily="34" charset="0"/>
              <a:cs typeface="Arial" pitchFamily="34" charset="0"/>
            </a:endParaRPr>
          </a:p>
        </p:txBody>
      </p:sp>
      <p:sp>
        <p:nvSpPr>
          <p:cNvPr id="84" name="Oval 83"/>
          <p:cNvSpPr/>
          <p:nvPr/>
        </p:nvSpPr>
        <p:spPr>
          <a:xfrm>
            <a:off x="4634572" y="1762380"/>
            <a:ext cx="524613" cy="524613"/>
          </a:xfrm>
          <a:prstGeom prst="ellipse">
            <a:avLst/>
          </a:prstGeom>
          <a:solidFill>
            <a:srgbClr val="0050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rgbClr val="32AEB8"/>
              </a:solidFill>
            </a:endParaRPr>
          </a:p>
        </p:txBody>
      </p:sp>
      <p:sp>
        <p:nvSpPr>
          <p:cNvPr id="85" name="Oval 84"/>
          <p:cNvSpPr/>
          <p:nvPr/>
        </p:nvSpPr>
        <p:spPr>
          <a:xfrm>
            <a:off x="4630960" y="2463909"/>
            <a:ext cx="524613" cy="524613"/>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rgbClr val="32AEB8"/>
              </a:solidFill>
            </a:endParaRPr>
          </a:p>
        </p:txBody>
      </p:sp>
      <p:sp>
        <p:nvSpPr>
          <p:cNvPr id="86" name="Oval 85"/>
          <p:cNvSpPr/>
          <p:nvPr/>
        </p:nvSpPr>
        <p:spPr>
          <a:xfrm>
            <a:off x="4626318" y="3150758"/>
            <a:ext cx="524613" cy="524613"/>
          </a:xfrm>
          <a:prstGeom prst="ellipse">
            <a:avLst/>
          </a:prstGeom>
          <a:solidFill>
            <a:srgbClr val="0050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rgbClr val="32AEB8"/>
              </a:solidFill>
            </a:endParaRPr>
          </a:p>
        </p:txBody>
      </p:sp>
      <p:sp>
        <p:nvSpPr>
          <p:cNvPr id="87" name="Oval 86"/>
          <p:cNvSpPr/>
          <p:nvPr/>
        </p:nvSpPr>
        <p:spPr>
          <a:xfrm>
            <a:off x="4629930" y="3856509"/>
            <a:ext cx="524613" cy="524613"/>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rgbClr val="32AEB8"/>
              </a:solidFill>
            </a:endParaRPr>
          </a:p>
        </p:txBody>
      </p:sp>
      <p:sp>
        <p:nvSpPr>
          <p:cNvPr id="88" name="Oval 87"/>
          <p:cNvSpPr/>
          <p:nvPr/>
        </p:nvSpPr>
        <p:spPr>
          <a:xfrm>
            <a:off x="4627060" y="4568499"/>
            <a:ext cx="524613" cy="524613"/>
          </a:xfrm>
          <a:prstGeom prst="ellipse">
            <a:avLst/>
          </a:prstGeom>
          <a:solidFill>
            <a:srgbClr val="0050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rgbClr val="32AEB8"/>
              </a:solidFill>
            </a:endParaRPr>
          </a:p>
        </p:txBody>
      </p:sp>
      <p:sp>
        <p:nvSpPr>
          <p:cNvPr id="89" name="Oval 88"/>
          <p:cNvSpPr/>
          <p:nvPr/>
        </p:nvSpPr>
        <p:spPr>
          <a:xfrm>
            <a:off x="4622418" y="5255348"/>
            <a:ext cx="524613" cy="524613"/>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rgbClr val="32AEB8"/>
              </a:solidFill>
            </a:endParaRPr>
          </a:p>
        </p:txBody>
      </p:sp>
      <p:sp>
        <p:nvSpPr>
          <p:cNvPr id="91" name="TextBox 90"/>
          <p:cNvSpPr txBox="1"/>
          <p:nvPr/>
        </p:nvSpPr>
        <p:spPr>
          <a:xfrm>
            <a:off x="5248049" y="3228763"/>
            <a:ext cx="6740404" cy="379656"/>
          </a:xfrm>
          <a:prstGeom prst="rect">
            <a:avLst/>
          </a:prstGeom>
          <a:noFill/>
        </p:spPr>
        <p:txBody>
          <a:bodyPr wrap="square" rtlCol="0">
            <a:spAutoFit/>
          </a:bodyPr>
          <a:lstStyle/>
          <a:p>
            <a:r>
              <a:rPr lang="en-US" altLang="ko-KR" sz="1867" b="1" dirty="0">
                <a:solidFill>
                  <a:schemeClr val="tx1">
                    <a:lumMod val="75000"/>
                    <a:lumOff val="25000"/>
                  </a:schemeClr>
                </a:solidFill>
                <a:latin typeface="Century Gothic" panose="020B0502020202020204" pitchFamily="34" charset="0"/>
                <a:cs typeface="Arial" pitchFamily="34" charset="0"/>
              </a:rPr>
              <a:t>NDP Goals and Approach </a:t>
            </a:r>
            <a:endParaRPr lang="ko-KR" altLang="en-US" sz="1867" b="1" dirty="0">
              <a:solidFill>
                <a:schemeClr val="tx1">
                  <a:lumMod val="75000"/>
                  <a:lumOff val="25000"/>
                </a:schemeClr>
              </a:solidFill>
              <a:latin typeface="Century Gothic" panose="020B0502020202020204" pitchFamily="34" charset="0"/>
              <a:cs typeface="Arial" pitchFamily="34" charset="0"/>
            </a:endParaRPr>
          </a:p>
        </p:txBody>
      </p:sp>
      <p:sp>
        <p:nvSpPr>
          <p:cNvPr id="92" name="TextBox 91"/>
          <p:cNvSpPr txBox="1"/>
          <p:nvPr/>
        </p:nvSpPr>
        <p:spPr>
          <a:xfrm>
            <a:off x="5248049" y="3846300"/>
            <a:ext cx="6740404" cy="954300"/>
          </a:xfrm>
          <a:prstGeom prst="rect">
            <a:avLst/>
          </a:prstGeom>
          <a:noFill/>
        </p:spPr>
        <p:txBody>
          <a:bodyPr wrap="square" rtlCol="0">
            <a:spAutoFit/>
          </a:bodyPr>
          <a:lstStyle/>
          <a:p>
            <a:r>
              <a:rPr lang="en-US" altLang="ko-KR" sz="1867" b="1" dirty="0">
                <a:solidFill>
                  <a:schemeClr val="tx1">
                    <a:lumMod val="75000"/>
                    <a:lumOff val="25000"/>
                  </a:schemeClr>
                </a:solidFill>
                <a:latin typeface="Century Gothic" panose="020B0502020202020204" pitchFamily="34" charset="0"/>
                <a:cs typeface="Arial" pitchFamily="34" charset="0"/>
              </a:rPr>
              <a:t>Main review findings: The economy, the people and the state</a:t>
            </a:r>
          </a:p>
          <a:p>
            <a:endParaRPr lang="ko-KR" altLang="en-US" sz="1867" b="1" dirty="0">
              <a:solidFill>
                <a:schemeClr val="tx1">
                  <a:lumMod val="75000"/>
                  <a:lumOff val="25000"/>
                </a:schemeClr>
              </a:solidFill>
              <a:latin typeface="Century Gothic" panose="020B0502020202020204" pitchFamily="34" charset="0"/>
              <a:cs typeface="Arial" pitchFamily="34" charset="0"/>
            </a:endParaRPr>
          </a:p>
        </p:txBody>
      </p:sp>
      <p:sp>
        <p:nvSpPr>
          <p:cNvPr id="93" name="TextBox 92"/>
          <p:cNvSpPr txBox="1"/>
          <p:nvPr/>
        </p:nvSpPr>
        <p:spPr>
          <a:xfrm>
            <a:off x="5248048" y="4649544"/>
            <a:ext cx="6740404" cy="379656"/>
          </a:xfrm>
          <a:prstGeom prst="rect">
            <a:avLst/>
          </a:prstGeom>
          <a:noFill/>
        </p:spPr>
        <p:txBody>
          <a:bodyPr wrap="square" rtlCol="0">
            <a:spAutoFit/>
          </a:bodyPr>
          <a:lstStyle/>
          <a:p>
            <a:r>
              <a:rPr lang="en-US" altLang="ko-KR" sz="1867" b="1" dirty="0">
                <a:solidFill>
                  <a:schemeClr val="tx1">
                    <a:lumMod val="75000"/>
                    <a:lumOff val="25000"/>
                  </a:schemeClr>
                </a:solidFill>
                <a:latin typeface="Century Gothic" panose="020B0502020202020204" pitchFamily="34" charset="0"/>
                <a:cs typeface="Arial" pitchFamily="34" charset="0"/>
              </a:rPr>
              <a:t>Pathways for implementation of NDP 2021-2030</a:t>
            </a:r>
            <a:endParaRPr lang="ko-KR" altLang="en-US" sz="1867" b="1" dirty="0">
              <a:solidFill>
                <a:schemeClr val="tx1">
                  <a:lumMod val="75000"/>
                  <a:lumOff val="25000"/>
                </a:schemeClr>
              </a:solidFill>
              <a:latin typeface="Century Gothic" panose="020B0502020202020204" pitchFamily="34" charset="0"/>
              <a:cs typeface="Arial" pitchFamily="34" charset="0"/>
            </a:endParaRPr>
          </a:p>
        </p:txBody>
      </p:sp>
      <p:sp>
        <p:nvSpPr>
          <p:cNvPr id="94" name="TextBox 93"/>
          <p:cNvSpPr txBox="1"/>
          <p:nvPr/>
        </p:nvSpPr>
        <p:spPr>
          <a:xfrm>
            <a:off x="5248048" y="5335344"/>
            <a:ext cx="6740404" cy="379656"/>
          </a:xfrm>
          <a:prstGeom prst="rect">
            <a:avLst/>
          </a:prstGeom>
          <a:noFill/>
        </p:spPr>
        <p:txBody>
          <a:bodyPr wrap="square" rtlCol="0">
            <a:spAutoFit/>
          </a:bodyPr>
          <a:lstStyle/>
          <a:p>
            <a:r>
              <a:rPr lang="en-US" altLang="ko-KR" sz="1867" b="1" dirty="0">
                <a:solidFill>
                  <a:schemeClr val="tx1">
                    <a:lumMod val="75000"/>
                    <a:lumOff val="25000"/>
                  </a:schemeClr>
                </a:solidFill>
                <a:latin typeface="Century Gothic" panose="020B0502020202020204" pitchFamily="34" charset="0"/>
                <a:cs typeface="Arial" pitchFamily="34" charset="0"/>
              </a:rPr>
              <a:t> Implementation, Monitoring, Measurement  </a:t>
            </a:r>
            <a:endParaRPr lang="ko-KR" altLang="en-US" sz="1867" b="1" dirty="0">
              <a:solidFill>
                <a:schemeClr val="tx1">
                  <a:lumMod val="75000"/>
                  <a:lumOff val="25000"/>
                </a:schemeClr>
              </a:solidFill>
              <a:latin typeface="Century Gothic" panose="020B0502020202020204" pitchFamily="34" charset="0"/>
              <a:cs typeface="Arial" pitchFamily="34" charset="0"/>
            </a:endParaRPr>
          </a:p>
        </p:txBody>
      </p:sp>
      <p:sp>
        <p:nvSpPr>
          <p:cNvPr id="95" name="TextBox 94"/>
          <p:cNvSpPr txBox="1"/>
          <p:nvPr/>
        </p:nvSpPr>
        <p:spPr>
          <a:xfrm>
            <a:off x="4464685" y="1085992"/>
            <a:ext cx="857163" cy="461665"/>
          </a:xfrm>
          <a:prstGeom prst="rect">
            <a:avLst/>
          </a:prstGeom>
          <a:noFill/>
        </p:spPr>
        <p:txBody>
          <a:bodyPr wrap="square" rtlCol="0">
            <a:spAutoFit/>
          </a:bodyPr>
          <a:lstStyle/>
          <a:p>
            <a:pPr algn="ctr"/>
            <a:r>
              <a:rPr lang="en-US" altLang="ko-KR" sz="2400" b="1" dirty="0">
                <a:solidFill>
                  <a:schemeClr val="bg1"/>
                </a:solidFill>
                <a:latin typeface="Century Gothic" panose="020B0502020202020204" pitchFamily="34" charset="0"/>
                <a:cs typeface="Arial" pitchFamily="34" charset="0"/>
              </a:rPr>
              <a:t>1</a:t>
            </a:r>
            <a:endParaRPr lang="ko-KR" altLang="en-US" sz="2400" b="1" dirty="0">
              <a:solidFill>
                <a:schemeClr val="bg1"/>
              </a:solidFill>
              <a:latin typeface="Century Gothic" panose="020B0502020202020204" pitchFamily="34" charset="0"/>
              <a:cs typeface="Arial" pitchFamily="34" charset="0"/>
            </a:endParaRPr>
          </a:p>
        </p:txBody>
      </p:sp>
      <p:sp>
        <p:nvSpPr>
          <p:cNvPr id="96" name="TextBox 95"/>
          <p:cNvSpPr txBox="1"/>
          <p:nvPr/>
        </p:nvSpPr>
        <p:spPr>
          <a:xfrm>
            <a:off x="4464685" y="2493272"/>
            <a:ext cx="857163" cy="461665"/>
          </a:xfrm>
          <a:prstGeom prst="rect">
            <a:avLst/>
          </a:prstGeom>
          <a:noFill/>
        </p:spPr>
        <p:txBody>
          <a:bodyPr wrap="square" rtlCol="0">
            <a:spAutoFit/>
          </a:bodyPr>
          <a:lstStyle/>
          <a:p>
            <a:pPr algn="ctr"/>
            <a:r>
              <a:rPr lang="en-US" altLang="ko-KR" sz="2400" b="1" dirty="0">
                <a:solidFill>
                  <a:schemeClr val="bg1"/>
                </a:solidFill>
                <a:latin typeface="Century Gothic" panose="020B0502020202020204" pitchFamily="34" charset="0"/>
                <a:cs typeface="Arial" pitchFamily="34" charset="0"/>
              </a:rPr>
              <a:t>3</a:t>
            </a:r>
            <a:endParaRPr lang="ko-KR" altLang="en-US" sz="2400" b="1" dirty="0">
              <a:solidFill>
                <a:schemeClr val="bg1"/>
              </a:solidFill>
              <a:latin typeface="Century Gothic" panose="020B0502020202020204" pitchFamily="34" charset="0"/>
              <a:cs typeface="Arial" pitchFamily="34" charset="0"/>
            </a:endParaRPr>
          </a:p>
        </p:txBody>
      </p:sp>
      <p:sp>
        <p:nvSpPr>
          <p:cNvPr id="97" name="TextBox 96"/>
          <p:cNvSpPr txBox="1"/>
          <p:nvPr/>
        </p:nvSpPr>
        <p:spPr>
          <a:xfrm>
            <a:off x="4463655" y="3885872"/>
            <a:ext cx="857163" cy="461665"/>
          </a:xfrm>
          <a:prstGeom prst="rect">
            <a:avLst/>
          </a:prstGeom>
          <a:noFill/>
        </p:spPr>
        <p:txBody>
          <a:bodyPr wrap="square" rtlCol="0">
            <a:spAutoFit/>
          </a:bodyPr>
          <a:lstStyle/>
          <a:p>
            <a:pPr algn="ctr"/>
            <a:r>
              <a:rPr lang="en-US" altLang="ko-KR" sz="2400" b="1" dirty="0">
                <a:solidFill>
                  <a:schemeClr val="bg1"/>
                </a:solidFill>
                <a:latin typeface="Century Gothic" panose="020B0502020202020204" pitchFamily="34" charset="0"/>
                <a:cs typeface="Arial" pitchFamily="34" charset="0"/>
              </a:rPr>
              <a:t>5</a:t>
            </a:r>
            <a:endParaRPr lang="ko-KR" altLang="en-US" sz="2400" b="1" dirty="0">
              <a:solidFill>
                <a:schemeClr val="bg1"/>
              </a:solidFill>
              <a:latin typeface="Century Gothic" panose="020B0502020202020204" pitchFamily="34" charset="0"/>
              <a:cs typeface="Arial" pitchFamily="34" charset="0"/>
            </a:endParaRPr>
          </a:p>
        </p:txBody>
      </p:sp>
      <p:sp>
        <p:nvSpPr>
          <p:cNvPr id="98" name="TextBox 97"/>
          <p:cNvSpPr txBox="1"/>
          <p:nvPr/>
        </p:nvSpPr>
        <p:spPr>
          <a:xfrm>
            <a:off x="4456143" y="5284711"/>
            <a:ext cx="857163" cy="461665"/>
          </a:xfrm>
          <a:prstGeom prst="rect">
            <a:avLst/>
          </a:prstGeom>
          <a:noFill/>
        </p:spPr>
        <p:txBody>
          <a:bodyPr wrap="square" rtlCol="0">
            <a:spAutoFit/>
          </a:bodyPr>
          <a:lstStyle/>
          <a:p>
            <a:pPr algn="ctr"/>
            <a:r>
              <a:rPr lang="en-US" altLang="ko-KR" sz="2400" b="1" dirty="0">
                <a:solidFill>
                  <a:schemeClr val="bg1"/>
                </a:solidFill>
                <a:latin typeface="Century Gothic" panose="020B0502020202020204" pitchFamily="34" charset="0"/>
                <a:cs typeface="Arial" pitchFamily="34" charset="0"/>
              </a:rPr>
              <a:t>7</a:t>
            </a:r>
            <a:endParaRPr lang="ko-KR" altLang="en-US" sz="2400" b="1" dirty="0">
              <a:solidFill>
                <a:schemeClr val="bg1"/>
              </a:solidFill>
              <a:latin typeface="Century Gothic" panose="020B0502020202020204" pitchFamily="34" charset="0"/>
              <a:cs typeface="Arial" pitchFamily="34" charset="0"/>
            </a:endParaRPr>
          </a:p>
        </p:txBody>
      </p:sp>
      <p:sp>
        <p:nvSpPr>
          <p:cNvPr id="51" name="TextBox 50"/>
          <p:cNvSpPr txBox="1"/>
          <p:nvPr/>
        </p:nvSpPr>
        <p:spPr>
          <a:xfrm>
            <a:off x="4468297" y="1791743"/>
            <a:ext cx="857163" cy="461665"/>
          </a:xfrm>
          <a:prstGeom prst="rect">
            <a:avLst/>
          </a:prstGeom>
          <a:noFill/>
        </p:spPr>
        <p:txBody>
          <a:bodyPr wrap="square" rtlCol="0">
            <a:spAutoFit/>
          </a:bodyPr>
          <a:lstStyle/>
          <a:p>
            <a:pPr algn="ctr"/>
            <a:r>
              <a:rPr lang="en-US" altLang="ko-KR" sz="2400" b="1" dirty="0">
                <a:solidFill>
                  <a:schemeClr val="bg1"/>
                </a:solidFill>
                <a:latin typeface="Century Gothic" panose="020B0502020202020204" pitchFamily="34" charset="0"/>
                <a:cs typeface="Arial" pitchFamily="34" charset="0"/>
              </a:rPr>
              <a:t>2</a:t>
            </a:r>
            <a:endParaRPr lang="ko-KR" altLang="en-US" sz="2400" b="1" dirty="0">
              <a:solidFill>
                <a:schemeClr val="bg1"/>
              </a:solidFill>
              <a:latin typeface="Century Gothic" panose="020B0502020202020204" pitchFamily="34" charset="0"/>
              <a:cs typeface="Arial" pitchFamily="34" charset="0"/>
            </a:endParaRPr>
          </a:p>
        </p:txBody>
      </p:sp>
      <p:sp>
        <p:nvSpPr>
          <p:cNvPr id="53" name="TextBox 52"/>
          <p:cNvSpPr txBox="1"/>
          <p:nvPr/>
        </p:nvSpPr>
        <p:spPr>
          <a:xfrm>
            <a:off x="4476837" y="4572000"/>
            <a:ext cx="857163" cy="461665"/>
          </a:xfrm>
          <a:prstGeom prst="rect">
            <a:avLst/>
          </a:prstGeom>
          <a:noFill/>
        </p:spPr>
        <p:txBody>
          <a:bodyPr wrap="square" rtlCol="0">
            <a:spAutoFit/>
          </a:bodyPr>
          <a:lstStyle/>
          <a:p>
            <a:pPr algn="ctr"/>
            <a:r>
              <a:rPr lang="en-US" altLang="ko-KR" sz="2400" b="1" dirty="0">
                <a:solidFill>
                  <a:schemeClr val="bg1"/>
                </a:solidFill>
                <a:latin typeface="Century Gothic" panose="020B0502020202020204" pitchFamily="34" charset="0"/>
                <a:cs typeface="Arial" pitchFamily="34" charset="0"/>
              </a:rPr>
              <a:t>6</a:t>
            </a:r>
            <a:endParaRPr lang="ko-KR" altLang="en-US" sz="2400" b="1" dirty="0">
              <a:solidFill>
                <a:schemeClr val="bg1"/>
              </a:solidFill>
              <a:latin typeface="Century Gothic" panose="020B0502020202020204" pitchFamily="34" charset="0"/>
              <a:cs typeface="Arial" pitchFamily="34" charset="0"/>
            </a:endParaRPr>
          </a:p>
        </p:txBody>
      </p:sp>
      <p:sp>
        <p:nvSpPr>
          <p:cNvPr id="55" name="TextBox 54"/>
          <p:cNvSpPr txBox="1"/>
          <p:nvPr/>
        </p:nvSpPr>
        <p:spPr>
          <a:xfrm>
            <a:off x="4460043" y="3180121"/>
            <a:ext cx="857163" cy="461665"/>
          </a:xfrm>
          <a:prstGeom prst="rect">
            <a:avLst/>
          </a:prstGeom>
          <a:noFill/>
        </p:spPr>
        <p:txBody>
          <a:bodyPr wrap="square" rtlCol="0">
            <a:spAutoFit/>
          </a:bodyPr>
          <a:lstStyle/>
          <a:p>
            <a:pPr algn="ctr"/>
            <a:r>
              <a:rPr lang="en-US" altLang="ko-KR" sz="2400" b="1" dirty="0">
                <a:solidFill>
                  <a:schemeClr val="bg1"/>
                </a:solidFill>
                <a:latin typeface="Century Gothic" panose="020B0502020202020204" pitchFamily="34" charset="0"/>
                <a:cs typeface="Arial" pitchFamily="34" charset="0"/>
              </a:rPr>
              <a:t>4</a:t>
            </a:r>
            <a:endParaRPr lang="ko-KR" altLang="en-US" sz="2400" b="1" dirty="0">
              <a:solidFill>
                <a:schemeClr val="bg1"/>
              </a:solidFill>
              <a:latin typeface="Century Gothic" panose="020B0502020202020204" pitchFamily="34" charset="0"/>
              <a:cs typeface="Arial" pitchFamily="34" charset="0"/>
            </a:endParaRPr>
          </a:p>
        </p:txBody>
      </p:sp>
      <p:sp>
        <p:nvSpPr>
          <p:cNvPr id="52" name="TextBox 51"/>
          <p:cNvSpPr txBox="1"/>
          <p:nvPr/>
        </p:nvSpPr>
        <p:spPr>
          <a:xfrm>
            <a:off x="5317206" y="6019800"/>
            <a:ext cx="6740404" cy="379656"/>
          </a:xfrm>
          <a:prstGeom prst="rect">
            <a:avLst/>
          </a:prstGeom>
          <a:noFill/>
        </p:spPr>
        <p:txBody>
          <a:bodyPr wrap="square" rtlCol="0">
            <a:spAutoFit/>
          </a:bodyPr>
          <a:lstStyle/>
          <a:p>
            <a:r>
              <a:rPr lang="en-US" altLang="ko-KR" sz="1867" b="1" dirty="0">
                <a:solidFill>
                  <a:schemeClr val="tx1">
                    <a:lumMod val="75000"/>
                    <a:lumOff val="25000"/>
                  </a:schemeClr>
                </a:solidFill>
                <a:latin typeface="Century Gothic" panose="020B0502020202020204" pitchFamily="34" charset="0"/>
                <a:cs typeface="Arial" pitchFamily="34" charset="0"/>
              </a:rPr>
              <a:t>Conclusion</a:t>
            </a:r>
            <a:endParaRPr lang="ko-KR" altLang="en-US" sz="1867" b="1" dirty="0">
              <a:solidFill>
                <a:schemeClr val="tx1">
                  <a:lumMod val="75000"/>
                  <a:lumOff val="25000"/>
                </a:schemeClr>
              </a:solidFill>
              <a:latin typeface="Century Gothic" panose="020B0502020202020204" pitchFamily="34" charset="0"/>
              <a:cs typeface="Arial" pitchFamily="34" charset="0"/>
            </a:endParaRPr>
          </a:p>
        </p:txBody>
      </p:sp>
      <p:sp>
        <p:nvSpPr>
          <p:cNvPr id="57" name="Oval 56"/>
          <p:cNvSpPr/>
          <p:nvPr/>
        </p:nvSpPr>
        <p:spPr>
          <a:xfrm>
            <a:off x="4656987" y="5952387"/>
            <a:ext cx="524613" cy="524613"/>
          </a:xfrm>
          <a:prstGeom prst="ellipse">
            <a:avLst/>
          </a:prstGeom>
          <a:solidFill>
            <a:srgbClr val="0050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rgbClr val="32AEB8"/>
              </a:solidFill>
            </a:endParaRPr>
          </a:p>
        </p:txBody>
      </p:sp>
      <p:sp>
        <p:nvSpPr>
          <p:cNvPr id="47" name="TextBox 46"/>
          <p:cNvSpPr txBox="1"/>
          <p:nvPr/>
        </p:nvSpPr>
        <p:spPr>
          <a:xfrm>
            <a:off x="4471797" y="5955705"/>
            <a:ext cx="857163" cy="461665"/>
          </a:xfrm>
          <a:prstGeom prst="rect">
            <a:avLst/>
          </a:prstGeom>
          <a:noFill/>
        </p:spPr>
        <p:txBody>
          <a:bodyPr wrap="square" rtlCol="0">
            <a:spAutoFit/>
          </a:bodyPr>
          <a:lstStyle/>
          <a:p>
            <a:pPr algn="ctr"/>
            <a:r>
              <a:rPr lang="en-US" altLang="ko-KR" sz="2400" b="1" dirty="0">
                <a:solidFill>
                  <a:schemeClr val="bg1"/>
                </a:solidFill>
                <a:latin typeface="Century Gothic" panose="020B0502020202020204" pitchFamily="34" charset="0"/>
                <a:cs typeface="Arial" pitchFamily="34" charset="0"/>
              </a:rPr>
              <a:t>8</a:t>
            </a:r>
            <a:endParaRPr lang="ko-KR" altLang="en-US" sz="2400" b="1" dirty="0">
              <a:solidFill>
                <a:schemeClr val="bg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xmlns="" val="1785490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p:cNvSpPr>
          <p:nvPr/>
        </p:nvSpPr>
        <p:spPr>
          <a:xfrm>
            <a:off x="-7034" y="76200"/>
            <a:ext cx="12192000" cy="505267"/>
          </a:xfrm>
          <a:prstGeom prst="rect">
            <a:avLst/>
          </a:prstGeom>
          <a:solidFill>
            <a:srgbClr val="FFFFFF">
              <a:alpha val="69804"/>
            </a:srgbClr>
          </a:solidFill>
        </p:spPr>
        <p:txBody>
          <a:bodyPr vert="horz" wrap="square" lIns="0" tIns="12700" rIns="0" bIns="0" rtlCol="0">
            <a:spAutoFit/>
          </a:bodyPr>
          <a:lstStyle>
            <a:lvl1pPr>
              <a:defRPr>
                <a:latin typeface="+mj-lt"/>
                <a:ea typeface="+mj-ea"/>
                <a:cs typeface="+mj-cs"/>
              </a:defRPr>
            </a:lvl1pPr>
          </a:lstStyle>
          <a:p>
            <a:pPr lvl="0" algn="ctr">
              <a:defRPr/>
            </a:pPr>
            <a:r>
              <a:rPr lang="en-ZA" sz="3200" b="1" dirty="0">
                <a:solidFill>
                  <a:srgbClr val="383336"/>
                </a:solidFill>
                <a:latin typeface="Arial" panose="020B0604020202020204" pitchFamily="34" charset="0"/>
                <a:ea typeface="Times New Roman" panose="02020603050405020304" pitchFamily="18" charset="0"/>
                <a:cs typeface="Arial" panose="020B0604020202020204" pitchFamily="34" charset="0"/>
              </a:rPr>
              <a:t>Building Human Capabilities and Improving Quality of Life </a:t>
            </a:r>
            <a:r>
              <a:rPr lang="en-ZA" sz="2000" b="1" dirty="0">
                <a:solidFill>
                  <a:srgbClr val="383336"/>
                </a:solidFill>
                <a:latin typeface="Arial" panose="020B0604020202020204" pitchFamily="34" charset="0"/>
                <a:ea typeface="Times New Roman" panose="02020603050405020304" pitchFamily="18" charset="0"/>
                <a:cs typeface="Arial" panose="020B0604020202020204" pitchFamily="34" charset="0"/>
              </a:rPr>
              <a:t>(1/3)</a:t>
            </a:r>
            <a:endParaRPr lang="en-US" sz="3200" b="1" kern="0" dirty="0">
              <a:solidFill>
                <a:srgbClr val="383336"/>
              </a:solidFill>
              <a:latin typeface="Arial"/>
              <a:cs typeface="Arial"/>
            </a:endParaRPr>
          </a:p>
        </p:txBody>
      </p:sp>
      <p:grpSp>
        <p:nvGrpSpPr>
          <p:cNvPr id="2" name="Group 1"/>
          <p:cNvGrpSpPr/>
          <p:nvPr/>
        </p:nvGrpSpPr>
        <p:grpSpPr>
          <a:xfrm>
            <a:off x="205368" y="684710"/>
            <a:ext cx="11801578" cy="1356093"/>
            <a:chOff x="192305" y="802277"/>
            <a:chExt cx="11464118" cy="1356093"/>
          </a:xfrm>
        </p:grpSpPr>
        <p:sp>
          <p:nvSpPr>
            <p:cNvPr id="6" name="Rectangle 5"/>
            <p:cNvSpPr/>
            <p:nvPr/>
          </p:nvSpPr>
          <p:spPr>
            <a:xfrm>
              <a:off x="192305" y="834214"/>
              <a:ext cx="5896662" cy="1323439"/>
            </a:xfrm>
            <a:prstGeom prst="rect">
              <a:avLst/>
            </a:prstGeom>
          </p:spPr>
          <p:txBody>
            <a:bodyPr wrap="square">
              <a:spAutoFit/>
            </a:bodyPr>
            <a:lstStyle/>
            <a:p>
              <a:pPr>
                <a:defRPr/>
              </a:pPr>
              <a:endParaRPr lang="en-US" dirty="0">
                <a:latin typeface="Century Gothic" panose="020B0502020202020204" pitchFamily="34" charset="0"/>
                <a:cs typeface="Arial" panose="020B0604020202020204" pitchFamily="34" charset="0"/>
              </a:endParaRPr>
            </a:p>
            <a:p>
              <a:pPr>
                <a:defRPr/>
              </a:pPr>
              <a:r>
                <a:rPr lang="en-US" dirty="0">
                  <a:latin typeface="Century Gothic" panose="020B0502020202020204" pitchFamily="34" charset="0"/>
                  <a:cs typeface="Arial" panose="020B0604020202020204" pitchFamily="34" charset="0"/>
                </a:rPr>
                <a:t>(NDP population growth prediction)</a:t>
              </a:r>
            </a:p>
            <a:p>
              <a:pPr lvl="0">
                <a:defRPr/>
              </a:pPr>
              <a:r>
                <a:rPr lang="en-US" sz="2800" b="1" dirty="0">
                  <a:latin typeface="Century Gothic" panose="020B0502020202020204" pitchFamily="34" charset="0"/>
                  <a:cs typeface="Arial" panose="020B0604020202020204" pitchFamily="34" charset="0"/>
                </a:rPr>
                <a:t>58.8 million by 2030</a:t>
              </a:r>
              <a:r>
                <a:rPr lang="en-US" sz="2800" dirty="0">
                  <a:latin typeface="Century Gothic" panose="020B0502020202020204" pitchFamily="34" charset="0"/>
                  <a:cs typeface="Arial" panose="020B0604020202020204" pitchFamily="34" charset="0"/>
                </a:rPr>
                <a:t> </a:t>
              </a:r>
            </a:p>
            <a:p>
              <a:pPr lvl="0">
                <a:defRPr/>
              </a:pPr>
              <a:endParaRPr lang="en-US" sz="1600" dirty="0">
                <a:latin typeface="Century Gothic" panose="020B0502020202020204" pitchFamily="34" charset="0"/>
                <a:cs typeface="Arial" panose="020B0604020202020204" pitchFamily="34" charset="0"/>
              </a:endParaRPr>
            </a:p>
          </p:txBody>
        </p:sp>
        <p:sp>
          <p:nvSpPr>
            <p:cNvPr id="7" name="Up Arrow 6"/>
            <p:cNvSpPr/>
            <p:nvPr/>
          </p:nvSpPr>
          <p:spPr>
            <a:xfrm rot="5400000">
              <a:off x="4666136" y="1013310"/>
              <a:ext cx="533400" cy="533223"/>
            </a:xfrm>
            <a:prstGeom prst="upArrow">
              <a:avLst/>
            </a:prstGeom>
            <a:solidFill>
              <a:srgbClr val="00660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9" name="Rectangle 38"/>
            <p:cNvSpPr/>
            <p:nvPr/>
          </p:nvSpPr>
          <p:spPr>
            <a:xfrm>
              <a:off x="192305" y="802277"/>
              <a:ext cx="11464118" cy="1356093"/>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grpSp>
        <p:nvGrpSpPr>
          <p:cNvPr id="20" name="Group 19"/>
          <p:cNvGrpSpPr/>
          <p:nvPr/>
        </p:nvGrpSpPr>
        <p:grpSpPr>
          <a:xfrm>
            <a:off x="146255" y="2136334"/>
            <a:ext cx="5836720" cy="2409098"/>
            <a:chOff x="146255" y="2136334"/>
            <a:chExt cx="5836720" cy="2409098"/>
          </a:xfrm>
        </p:grpSpPr>
        <p:sp>
          <p:nvSpPr>
            <p:cNvPr id="12" name="Rectangle 11">
              <a:extLst>
                <a:ext uri="{FF2B5EF4-FFF2-40B4-BE49-F238E27FC236}">
                  <a16:creationId xmlns:a16="http://schemas.microsoft.com/office/drawing/2014/main" xmlns="" id="{272A5123-EB23-5B47-83E9-8F561C24D963}"/>
                </a:ext>
              </a:extLst>
            </p:cNvPr>
            <p:cNvSpPr/>
            <p:nvPr/>
          </p:nvSpPr>
          <p:spPr>
            <a:xfrm>
              <a:off x="146255" y="2575662"/>
              <a:ext cx="5836720" cy="1969770"/>
            </a:xfrm>
            <a:prstGeom prst="rect">
              <a:avLst/>
            </a:prstGeom>
          </p:spPr>
          <p:txBody>
            <a:bodyPr wrap="square">
              <a:spAutoFit/>
            </a:bodyPr>
            <a:lstStyle/>
            <a:p>
              <a:pPr marL="285750" lvl="0" indent="-285750">
                <a:spcAft>
                  <a:spcPts val="600"/>
                </a:spcAft>
                <a:buClr>
                  <a:srgbClr val="0070C0"/>
                </a:buClr>
                <a:buSzPct val="125000"/>
                <a:buFont typeface="Wingdings" panose="05000000000000000000" pitchFamily="2" charset="2"/>
                <a:buChar char="§"/>
                <a:defRPr/>
              </a:pPr>
              <a:r>
                <a:rPr lang="en-US" sz="1600" b="1" dirty="0">
                  <a:solidFill>
                    <a:prstClr val="black"/>
                  </a:solidFill>
                  <a:latin typeface="Century Gothic" panose="020B0502020202020204" pitchFamily="34" charset="0"/>
                  <a:cs typeface="Arial" panose="020B0604020202020204" pitchFamily="34" charset="0"/>
                </a:rPr>
                <a:t>NDP 2030 </a:t>
              </a:r>
              <a:r>
                <a:rPr lang="en-ZA" sz="1600" dirty="0">
                  <a:solidFill>
                    <a:prstClr val="black"/>
                  </a:solidFill>
                  <a:latin typeface="Century Gothic" panose="020B0502020202020204" pitchFamily="34" charset="0"/>
                  <a:cs typeface="Arial" panose="020B0604020202020204" pitchFamily="34" charset="0"/>
                </a:rPr>
                <a:t>average life expectancy target of 70 years for all South Africans is under threat</a:t>
              </a:r>
            </a:p>
            <a:p>
              <a:pPr marL="285750" lvl="0" indent="-285750">
                <a:spcAft>
                  <a:spcPts val="600"/>
                </a:spcAft>
                <a:buClr>
                  <a:srgbClr val="0070C0"/>
                </a:buClr>
                <a:buSzPct val="125000"/>
                <a:buFont typeface="Wingdings" panose="05000000000000000000" pitchFamily="2" charset="2"/>
                <a:buChar char="§"/>
                <a:defRPr/>
              </a:pPr>
              <a:r>
                <a:rPr lang="en-US" sz="1600" b="1" dirty="0">
                  <a:solidFill>
                    <a:prstClr val="black"/>
                  </a:solidFill>
                  <a:latin typeface="Century Gothic" panose="020B0502020202020204" pitchFamily="34" charset="0"/>
                  <a:cs typeface="Arial" panose="020B0604020202020204" pitchFamily="34" charset="0"/>
                </a:rPr>
                <a:t>Average life expectancy at birth dropped by 3,5 years </a:t>
              </a:r>
              <a:r>
                <a:rPr lang="en-US" sz="1600" dirty="0">
                  <a:latin typeface="Century Gothic" panose="020B0502020202020204" pitchFamily="34" charset="0"/>
                </a:rPr>
                <a:t>(2021)</a:t>
              </a:r>
            </a:p>
            <a:p>
              <a:pPr marL="285750" lvl="0" indent="-285750">
                <a:spcAft>
                  <a:spcPts val="600"/>
                </a:spcAft>
                <a:buClr>
                  <a:srgbClr val="0070C0"/>
                </a:buClr>
                <a:buSzPct val="125000"/>
                <a:buFont typeface="Wingdings" panose="05000000000000000000" pitchFamily="2" charset="2"/>
                <a:buChar char="§"/>
                <a:defRPr/>
              </a:pPr>
              <a:r>
                <a:rPr lang="en-ZA" sz="1600" b="1" dirty="0">
                  <a:solidFill>
                    <a:srgbClr val="C00000"/>
                  </a:solidFill>
                  <a:latin typeface="Century Gothic" panose="020B0502020202020204" pitchFamily="34" charset="0"/>
                  <a:cs typeface="Arial" panose="020B0604020202020204" pitchFamily="34" charset="0"/>
                </a:rPr>
                <a:t>Deaths increased </a:t>
              </a:r>
              <a:r>
                <a:rPr lang="en-ZA" sz="1600" dirty="0">
                  <a:solidFill>
                    <a:prstClr val="black"/>
                  </a:solidFill>
                  <a:latin typeface="Century Gothic" panose="020B0502020202020204" pitchFamily="34" charset="0"/>
                  <a:cs typeface="Arial" panose="020B0604020202020204" pitchFamily="34" charset="0"/>
                </a:rPr>
                <a:t>by about </a:t>
              </a:r>
              <a:r>
                <a:rPr lang="en-ZA" sz="1600" b="1" dirty="0">
                  <a:solidFill>
                    <a:prstClr val="black"/>
                  </a:solidFill>
                  <a:latin typeface="Century Gothic" panose="020B0502020202020204" pitchFamily="34" charset="0"/>
                  <a:cs typeface="Arial" panose="020B0604020202020204" pitchFamily="34" charset="0"/>
                </a:rPr>
                <a:t>34% </a:t>
              </a:r>
              <a:r>
                <a:rPr lang="en-ZA" sz="1600" dirty="0">
                  <a:solidFill>
                    <a:prstClr val="black"/>
                  </a:solidFill>
                  <a:latin typeface="Century Gothic" panose="020B0502020202020204" pitchFamily="34" charset="0"/>
                  <a:cs typeface="Arial" panose="020B0604020202020204" pitchFamily="34" charset="0"/>
                </a:rPr>
                <a:t>mainly</a:t>
              </a:r>
              <a:r>
                <a:rPr lang="en-ZA" sz="1600" b="1" dirty="0">
                  <a:solidFill>
                    <a:prstClr val="black"/>
                  </a:solidFill>
                  <a:latin typeface="Century Gothic" panose="020B0502020202020204" pitchFamily="34" charset="0"/>
                  <a:cs typeface="Arial" panose="020B0604020202020204" pitchFamily="34" charset="0"/>
                </a:rPr>
                <a:t> due to COVID-19 </a:t>
              </a:r>
              <a:r>
                <a:rPr lang="en-ZA" sz="1600" dirty="0">
                  <a:solidFill>
                    <a:prstClr val="black"/>
                  </a:solidFill>
                  <a:latin typeface="Century Gothic" panose="020B0502020202020204" pitchFamily="34" charset="0"/>
                  <a:cs typeface="Arial" panose="020B0604020202020204" pitchFamily="34" charset="0"/>
                </a:rPr>
                <a:t>(Stats SA, 2021) – a threat to NDP 2030 life expectancy target</a:t>
              </a:r>
            </a:p>
          </p:txBody>
        </p:sp>
        <p:grpSp>
          <p:nvGrpSpPr>
            <p:cNvPr id="17" name="Group 16"/>
            <p:cNvGrpSpPr/>
            <p:nvPr/>
          </p:nvGrpSpPr>
          <p:grpSpPr>
            <a:xfrm>
              <a:off x="207168" y="2136334"/>
              <a:ext cx="5775807" cy="440121"/>
              <a:chOff x="207168" y="2136334"/>
              <a:chExt cx="5775807" cy="440121"/>
            </a:xfrm>
          </p:grpSpPr>
          <p:sp>
            <p:nvSpPr>
              <p:cNvPr id="11" name="Rectangle 10">
                <a:extLst>
                  <a:ext uri="{FF2B5EF4-FFF2-40B4-BE49-F238E27FC236}">
                    <a16:creationId xmlns:a16="http://schemas.microsoft.com/office/drawing/2014/main" xmlns="" id="{031EB857-BA81-5449-9117-D3CADD62E5F5}"/>
                  </a:ext>
                </a:extLst>
              </p:cNvPr>
              <p:cNvSpPr/>
              <p:nvPr/>
            </p:nvSpPr>
            <p:spPr>
              <a:xfrm>
                <a:off x="787127" y="2150276"/>
                <a:ext cx="5195848" cy="400110"/>
              </a:xfrm>
              <a:prstGeom prst="rect">
                <a:avLst/>
              </a:prstGeom>
              <a:solidFill>
                <a:schemeClr val="bg1"/>
              </a:solidFill>
            </p:spPr>
            <p:txBody>
              <a:bodyPr wrap="square">
                <a:spAutoFit/>
              </a:bodyPr>
              <a:lstStyle/>
              <a:p>
                <a:r>
                  <a:rPr lang="en-US" sz="2000" b="1" dirty="0">
                    <a:latin typeface="Century Gothic" panose="020B0502020202020204" pitchFamily="34" charset="0"/>
                    <a:cs typeface="Arial" panose="020B0604020202020204" pitchFamily="34" charset="0"/>
                  </a:rPr>
                  <a:t> LIFE EXPECTANCY</a:t>
                </a:r>
              </a:p>
            </p:txBody>
          </p:sp>
          <p:sp>
            <p:nvSpPr>
              <p:cNvPr id="63" name="Rectangle 62"/>
              <p:cNvSpPr/>
              <p:nvPr/>
            </p:nvSpPr>
            <p:spPr>
              <a:xfrm>
                <a:off x="207168" y="2136334"/>
                <a:ext cx="603535" cy="440121"/>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4" name="Heart 17">
                <a:extLst>
                  <a:ext uri="{FF2B5EF4-FFF2-40B4-BE49-F238E27FC236}">
                    <a16:creationId xmlns:a16="http://schemas.microsoft.com/office/drawing/2014/main" xmlns="" id="{B55EB50B-0803-43D5-BA6D-72B9012EDC89}"/>
                  </a:ext>
                </a:extLst>
              </p:cNvPr>
              <p:cNvSpPr/>
              <p:nvPr/>
            </p:nvSpPr>
            <p:spPr>
              <a:xfrm>
                <a:off x="298709" y="2171556"/>
                <a:ext cx="412158" cy="4041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
        <p:nvSpPr>
          <p:cNvPr id="66" name="Rectangle 65"/>
          <p:cNvSpPr/>
          <p:nvPr/>
        </p:nvSpPr>
        <p:spPr>
          <a:xfrm>
            <a:off x="5484222" y="649502"/>
            <a:ext cx="6172200" cy="1338828"/>
          </a:xfrm>
          <a:prstGeom prst="rect">
            <a:avLst/>
          </a:prstGeom>
        </p:spPr>
        <p:txBody>
          <a:bodyPr wrap="square">
            <a:spAutoFit/>
          </a:bodyPr>
          <a:lstStyle/>
          <a:p>
            <a:r>
              <a:rPr lang="en-US" sz="2800" b="1" dirty="0">
                <a:solidFill>
                  <a:srgbClr val="006600"/>
                </a:solidFill>
                <a:latin typeface="Century Gothic" panose="020B0502020202020204" pitchFamily="34" charset="0"/>
                <a:cs typeface="Arial" panose="020B0604020202020204" pitchFamily="34" charset="0"/>
              </a:rPr>
              <a:t>Now 60.2 million </a:t>
            </a:r>
            <a:r>
              <a:rPr lang="en-US" sz="1600" b="1" dirty="0">
                <a:latin typeface="Century Gothic" panose="020B0502020202020204" pitchFamily="34" charset="0"/>
                <a:cs typeface="Arial" panose="020B0604020202020204" pitchFamily="34" charset="0"/>
              </a:rPr>
              <a:t>(2021 population estimate)     </a:t>
            </a:r>
          </a:p>
          <a:p>
            <a:pPr marL="274638" indent="-274638">
              <a:spcAft>
                <a:spcPts val="600"/>
              </a:spcAft>
              <a:buClr>
                <a:srgbClr val="006600"/>
              </a:buClr>
              <a:buFont typeface="Wingdings" panose="05000000000000000000" pitchFamily="2" charset="2"/>
              <a:buChar char="§"/>
            </a:pPr>
            <a:r>
              <a:rPr lang="en-US" sz="1600" dirty="0">
                <a:latin typeface="Century Gothic" panose="020B0502020202020204" pitchFamily="34" charset="0"/>
                <a:cs typeface="Arial" panose="020B0604020202020204" pitchFamily="34" charset="0"/>
              </a:rPr>
              <a:t>Implications for service delivery and development targets </a:t>
            </a:r>
          </a:p>
          <a:p>
            <a:pPr marL="274638" lvl="1" indent="-274638">
              <a:spcAft>
                <a:spcPts val="600"/>
              </a:spcAft>
              <a:buClr>
                <a:srgbClr val="006600"/>
              </a:buClr>
              <a:buFont typeface="Wingdings" panose="05000000000000000000" pitchFamily="2" charset="2"/>
              <a:buChar char="§"/>
              <a:defRPr/>
            </a:pPr>
            <a:r>
              <a:rPr lang="en-US" sz="1600" dirty="0">
                <a:latin typeface="Century Gothic" panose="020B0502020202020204" pitchFamily="34" charset="0"/>
                <a:cs typeface="Arial" panose="020B0604020202020204" pitchFamily="34" charset="0"/>
              </a:rPr>
              <a:t>Further youth development and unemployment challenges </a:t>
            </a:r>
            <a:r>
              <a:rPr lang="en-US" sz="1600" b="1" dirty="0">
                <a:latin typeface="Century Gothic" panose="020B0502020202020204" pitchFamily="34" charset="0"/>
                <a:cs typeface="Arial" panose="020B0604020202020204" pitchFamily="34" charset="0"/>
              </a:rPr>
              <a:t>(demographic dividend)</a:t>
            </a:r>
          </a:p>
        </p:txBody>
      </p:sp>
      <p:grpSp>
        <p:nvGrpSpPr>
          <p:cNvPr id="68" name="Group 67"/>
          <p:cNvGrpSpPr/>
          <p:nvPr/>
        </p:nvGrpSpPr>
        <p:grpSpPr>
          <a:xfrm>
            <a:off x="6241057" y="2139503"/>
            <a:ext cx="5765889" cy="4346017"/>
            <a:chOff x="6241057" y="2139503"/>
            <a:chExt cx="5765889" cy="4346017"/>
          </a:xfrm>
        </p:grpSpPr>
        <p:sp>
          <p:nvSpPr>
            <p:cNvPr id="41" name="Rectangle 40">
              <a:extLst>
                <a:ext uri="{FF2B5EF4-FFF2-40B4-BE49-F238E27FC236}">
                  <a16:creationId xmlns:a16="http://schemas.microsoft.com/office/drawing/2014/main" xmlns="" id="{272A5123-EB23-5B47-83E9-8F561C24D963}"/>
                </a:ext>
              </a:extLst>
            </p:cNvPr>
            <p:cNvSpPr/>
            <p:nvPr/>
          </p:nvSpPr>
          <p:spPr>
            <a:xfrm>
              <a:off x="6259286" y="2638313"/>
              <a:ext cx="5747660" cy="3847207"/>
            </a:xfrm>
            <a:prstGeom prst="rect">
              <a:avLst/>
            </a:prstGeom>
          </p:spPr>
          <p:txBody>
            <a:bodyPr wrap="square">
              <a:spAutoFit/>
            </a:bodyPr>
            <a:lstStyle/>
            <a:p>
              <a:pPr marL="285750" lvl="0" indent="-285750">
                <a:spcAft>
                  <a:spcPts val="600"/>
                </a:spcAft>
                <a:buClr>
                  <a:srgbClr val="C00000"/>
                </a:buClr>
                <a:buSzPct val="125000"/>
                <a:buFont typeface="Wingdings" panose="05000000000000000000" pitchFamily="2" charset="2"/>
                <a:buChar char="§"/>
                <a:defRPr/>
              </a:pPr>
              <a:r>
                <a:rPr lang="en-US" sz="1600" b="1" dirty="0">
                  <a:solidFill>
                    <a:prstClr val="black"/>
                  </a:solidFill>
                  <a:latin typeface="Century Gothic" panose="020B0502020202020204" pitchFamily="34" charset="0"/>
                  <a:cs typeface="Arial" panose="020B0604020202020204" pitchFamily="34" charset="0"/>
                </a:rPr>
                <a:t>Building human capabilities in the health sector, and managing and fighting COVID-19 </a:t>
              </a:r>
              <a:r>
                <a:rPr lang="en-US" sz="1600" dirty="0">
                  <a:solidFill>
                    <a:prstClr val="black"/>
                  </a:solidFill>
                  <a:latin typeface="Century Gothic" panose="020B0502020202020204" pitchFamily="34" charset="0"/>
                  <a:cs typeface="Arial" panose="020B0604020202020204" pitchFamily="34" charset="0"/>
                </a:rPr>
                <a:t>remains immediate priority</a:t>
              </a:r>
            </a:p>
            <a:p>
              <a:pPr marL="285750" lvl="0" indent="-285750">
                <a:spcAft>
                  <a:spcPts val="600"/>
                </a:spcAft>
                <a:buClr>
                  <a:srgbClr val="C00000"/>
                </a:buClr>
                <a:buSzPct val="125000"/>
                <a:buFont typeface="Wingdings" panose="05000000000000000000" pitchFamily="2" charset="2"/>
                <a:buChar char="§"/>
                <a:defRPr/>
              </a:pPr>
              <a:r>
                <a:rPr lang="en-GB" sz="1600" dirty="0">
                  <a:solidFill>
                    <a:prstClr val="black"/>
                  </a:solidFill>
                  <a:latin typeface="Century Gothic" panose="020B0502020202020204" pitchFamily="34" charset="0"/>
                  <a:cs typeface="Arial" panose="020B0604020202020204" pitchFamily="34" charset="0"/>
                </a:rPr>
                <a:t>The number of persons living with </a:t>
              </a:r>
              <a:r>
                <a:rPr lang="en-GB" sz="1600" b="1" dirty="0">
                  <a:solidFill>
                    <a:prstClr val="black"/>
                  </a:solidFill>
                  <a:latin typeface="Century Gothic" panose="020B0502020202020204" pitchFamily="34" charset="0"/>
                  <a:cs typeface="Arial" panose="020B0604020202020204" pitchFamily="34" charset="0"/>
                </a:rPr>
                <a:t>HIV increased </a:t>
              </a:r>
              <a:r>
                <a:rPr lang="en-GB" sz="1600" dirty="0">
                  <a:solidFill>
                    <a:prstClr val="black"/>
                  </a:solidFill>
                  <a:latin typeface="Century Gothic" panose="020B0502020202020204" pitchFamily="34" charset="0"/>
                  <a:cs typeface="Arial" panose="020B0604020202020204" pitchFamily="34" charset="0"/>
                </a:rPr>
                <a:t>from an estimated 4.25 million (2002) to 8.23 million (2021)</a:t>
              </a:r>
              <a:r>
                <a:rPr lang="en-US" sz="1600" dirty="0">
                  <a:solidFill>
                    <a:prstClr val="black"/>
                  </a:solidFill>
                  <a:latin typeface="Century Gothic" panose="020B0502020202020204" pitchFamily="34" charset="0"/>
                  <a:cs typeface="Arial" panose="020B0604020202020204" pitchFamily="34" charset="0"/>
                </a:rPr>
                <a:t> </a:t>
              </a:r>
            </a:p>
            <a:p>
              <a:pPr marL="285750" lvl="0" indent="-285750">
                <a:spcAft>
                  <a:spcPts val="600"/>
                </a:spcAft>
                <a:buClr>
                  <a:srgbClr val="C00000"/>
                </a:buClr>
                <a:buSzPct val="125000"/>
                <a:buFont typeface="Wingdings" panose="05000000000000000000" pitchFamily="2" charset="2"/>
                <a:buChar char="§"/>
                <a:defRPr/>
              </a:pPr>
              <a:r>
                <a:rPr lang="en-US" sz="1600" dirty="0">
                  <a:solidFill>
                    <a:prstClr val="black"/>
                  </a:solidFill>
                  <a:latin typeface="Century Gothic" panose="020B0502020202020204" pitchFamily="34" charset="0"/>
                  <a:cs typeface="Arial" panose="020B0604020202020204" pitchFamily="34" charset="0"/>
                </a:rPr>
                <a:t>Prevalence of </a:t>
              </a:r>
              <a:r>
                <a:rPr lang="en-US" sz="1600" b="1" dirty="0">
                  <a:solidFill>
                    <a:prstClr val="black"/>
                  </a:solidFill>
                  <a:latin typeface="Century Gothic" panose="020B0502020202020204" pitchFamily="34" charset="0"/>
                  <a:cs typeface="Arial" panose="020B0604020202020204" pitchFamily="34" charset="0"/>
                </a:rPr>
                <a:t>Non-Communicable Diseases </a:t>
              </a:r>
              <a:r>
                <a:rPr lang="en-US" sz="1600" dirty="0">
                  <a:solidFill>
                    <a:prstClr val="black"/>
                  </a:solidFill>
                  <a:latin typeface="Century Gothic" panose="020B0502020202020204" pitchFamily="34" charset="0"/>
                  <a:cs typeface="Arial" panose="020B0604020202020204" pitchFamily="34" charset="0"/>
                </a:rPr>
                <a:t>(NCDs) on the increase, thus posing a risk to become leading cause of death</a:t>
              </a:r>
              <a:endParaRPr lang="en-GB" sz="1600" dirty="0">
                <a:solidFill>
                  <a:prstClr val="black"/>
                </a:solidFill>
                <a:latin typeface="Century Gothic" panose="020B0502020202020204" pitchFamily="34" charset="0"/>
                <a:cs typeface="Arial" panose="020B0604020202020204" pitchFamily="34" charset="0"/>
              </a:endParaRPr>
            </a:p>
            <a:p>
              <a:pPr marL="285750" lvl="0" indent="-285750">
                <a:spcAft>
                  <a:spcPts val="600"/>
                </a:spcAft>
                <a:buClr>
                  <a:srgbClr val="C00000"/>
                </a:buClr>
                <a:buSzPct val="125000"/>
                <a:buFont typeface="Wingdings" panose="05000000000000000000" pitchFamily="2" charset="2"/>
                <a:buChar char="§"/>
                <a:defRPr/>
              </a:pPr>
              <a:r>
                <a:rPr lang="en-US" sz="1600" b="1" dirty="0">
                  <a:solidFill>
                    <a:prstClr val="black"/>
                  </a:solidFill>
                  <a:latin typeface="Century Gothic" panose="020B0502020202020204" pitchFamily="34" charset="0"/>
                  <a:cs typeface="Arial" panose="020B0604020202020204" pitchFamily="34" charset="0"/>
                </a:rPr>
                <a:t>Stunting</a:t>
              </a:r>
              <a:r>
                <a:rPr lang="en-US" sz="1600" dirty="0">
                  <a:solidFill>
                    <a:prstClr val="black"/>
                  </a:solidFill>
                  <a:latin typeface="Century Gothic" panose="020B0502020202020204" pitchFamily="34" charset="0"/>
                  <a:cs typeface="Arial" panose="020B0604020202020204" pitchFamily="34" charset="0"/>
                </a:rPr>
                <a:t> rate is 27% (DHS 2016). Approx. 1.5million children ( &lt;5 yrs) whose health and development is compromised </a:t>
              </a:r>
            </a:p>
            <a:p>
              <a:pPr marL="285750" lvl="0" indent="-285750">
                <a:spcAft>
                  <a:spcPts val="600"/>
                </a:spcAft>
                <a:buClr>
                  <a:srgbClr val="C00000"/>
                </a:buClr>
                <a:buSzPct val="125000"/>
                <a:buFont typeface="Wingdings" panose="05000000000000000000" pitchFamily="2" charset="2"/>
                <a:buChar char="§"/>
                <a:defRPr/>
              </a:pPr>
              <a:r>
                <a:rPr lang="en-GB" sz="1600" dirty="0">
                  <a:solidFill>
                    <a:prstClr val="black"/>
                  </a:solidFill>
                  <a:latin typeface="Century Gothic" panose="020B0502020202020204" pitchFamily="34" charset="0"/>
                  <a:cs typeface="Arial" panose="020B0604020202020204" pitchFamily="34" charset="0"/>
                </a:rPr>
                <a:t>The planned </a:t>
              </a:r>
              <a:r>
                <a:rPr lang="en-GB" sz="1600" b="1" dirty="0">
                  <a:solidFill>
                    <a:prstClr val="black"/>
                  </a:solidFill>
                  <a:latin typeface="Century Gothic" panose="020B0502020202020204" pitchFamily="34" charset="0"/>
                  <a:cs typeface="Arial" panose="020B0604020202020204" pitchFamily="34" charset="0"/>
                </a:rPr>
                <a:t>National Health Insurance (NHI) </a:t>
              </a:r>
              <a:r>
                <a:rPr lang="en-GB" sz="1600" dirty="0">
                  <a:solidFill>
                    <a:prstClr val="black"/>
                  </a:solidFill>
                  <a:latin typeface="Century Gothic" panose="020B0502020202020204" pitchFamily="34" charset="0"/>
                  <a:cs typeface="Arial" panose="020B0604020202020204" pitchFamily="34" charset="0"/>
                </a:rPr>
                <a:t>system seeks to transform and integrate public and private healthcare financing</a:t>
              </a:r>
              <a:endParaRPr lang="en-ZA" sz="1600" dirty="0">
                <a:solidFill>
                  <a:prstClr val="black"/>
                </a:solidFill>
                <a:latin typeface="Century Gothic" panose="020B0502020202020204" pitchFamily="34" charset="0"/>
                <a:cs typeface="Arial" panose="020B0604020202020204" pitchFamily="34" charset="0"/>
              </a:endParaRPr>
            </a:p>
          </p:txBody>
        </p:sp>
        <p:grpSp>
          <p:nvGrpSpPr>
            <p:cNvPr id="22" name="Group 21"/>
            <p:cNvGrpSpPr/>
            <p:nvPr/>
          </p:nvGrpSpPr>
          <p:grpSpPr>
            <a:xfrm>
              <a:off x="6241057" y="2139503"/>
              <a:ext cx="5765889" cy="450894"/>
              <a:chOff x="6241057" y="2139503"/>
              <a:chExt cx="5765889" cy="450894"/>
            </a:xfrm>
          </p:grpSpPr>
          <p:sp>
            <p:nvSpPr>
              <p:cNvPr id="43" name="Rectangle 42">
                <a:extLst>
                  <a:ext uri="{FF2B5EF4-FFF2-40B4-BE49-F238E27FC236}">
                    <a16:creationId xmlns:a16="http://schemas.microsoft.com/office/drawing/2014/main" xmlns="" id="{031EB857-BA81-5449-9117-D3CADD62E5F5}"/>
                  </a:ext>
                </a:extLst>
              </p:cNvPr>
              <p:cNvSpPr/>
              <p:nvPr/>
            </p:nvSpPr>
            <p:spPr>
              <a:xfrm>
                <a:off x="6799678" y="2139503"/>
                <a:ext cx="5207268" cy="400110"/>
              </a:xfrm>
              <a:prstGeom prst="rect">
                <a:avLst/>
              </a:prstGeom>
              <a:solidFill>
                <a:schemeClr val="bg1"/>
              </a:solidFill>
            </p:spPr>
            <p:txBody>
              <a:bodyPr wrap="square">
                <a:spAutoFit/>
              </a:bodyPr>
              <a:lstStyle/>
              <a:p>
                <a:r>
                  <a:rPr lang="en-US" sz="2000" b="1" dirty="0">
                    <a:latin typeface="Century Gothic" panose="020B0502020202020204" pitchFamily="34" charset="0"/>
                    <a:cs typeface="Arial" panose="020B0604020202020204" pitchFamily="34" charset="0"/>
                  </a:rPr>
                  <a:t> HEALTH</a:t>
                </a:r>
              </a:p>
            </p:txBody>
          </p:sp>
          <p:sp>
            <p:nvSpPr>
              <p:cNvPr id="65" name="Rectangle 64"/>
              <p:cNvSpPr/>
              <p:nvPr/>
            </p:nvSpPr>
            <p:spPr>
              <a:xfrm>
                <a:off x="6241057" y="2150276"/>
                <a:ext cx="603535" cy="44012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67" name="Picture 66"/>
              <p:cNvPicPr>
                <a:picLocks noChangeAspect="1"/>
              </p:cNvPicPr>
              <p:nvPr/>
            </p:nvPicPr>
            <p:blipFill>
              <a:blip r:embed="rId2" cstate="print">
                <a:clrChange>
                  <a:clrFrom>
                    <a:srgbClr val="000000"/>
                  </a:clrFrom>
                  <a:clrTo>
                    <a:srgbClr val="000000">
                      <a:alpha val="0"/>
                    </a:srgbClr>
                  </a:clrTo>
                </a:clrChange>
              </a:blip>
              <a:stretch>
                <a:fillRect/>
              </a:stretch>
            </p:blipFill>
            <p:spPr>
              <a:xfrm>
                <a:off x="6364433" y="2178802"/>
                <a:ext cx="388891" cy="350214"/>
              </a:xfrm>
              <a:prstGeom prst="rect">
                <a:avLst/>
              </a:prstGeom>
            </p:spPr>
          </p:pic>
        </p:grpSp>
      </p:grpSp>
      <p:grpSp>
        <p:nvGrpSpPr>
          <p:cNvPr id="4" name="Group 3"/>
          <p:cNvGrpSpPr/>
          <p:nvPr/>
        </p:nvGrpSpPr>
        <p:grpSpPr>
          <a:xfrm>
            <a:off x="146255" y="4610129"/>
            <a:ext cx="6000897" cy="2202474"/>
            <a:chOff x="146255" y="4610129"/>
            <a:chExt cx="6000897" cy="2202474"/>
          </a:xfrm>
        </p:grpSpPr>
        <p:sp>
          <p:nvSpPr>
            <p:cNvPr id="52" name="Rectangle 51">
              <a:extLst>
                <a:ext uri="{FF2B5EF4-FFF2-40B4-BE49-F238E27FC236}">
                  <a16:creationId xmlns:a16="http://schemas.microsoft.com/office/drawing/2014/main" xmlns="" id="{272A5123-EB23-5B47-83E9-8F561C24D963}"/>
                </a:ext>
              </a:extLst>
            </p:cNvPr>
            <p:cNvSpPr/>
            <p:nvPr/>
          </p:nvSpPr>
          <p:spPr>
            <a:xfrm>
              <a:off x="146255" y="5089054"/>
              <a:ext cx="6000897" cy="1723549"/>
            </a:xfrm>
            <a:prstGeom prst="rect">
              <a:avLst/>
            </a:prstGeom>
          </p:spPr>
          <p:txBody>
            <a:bodyPr wrap="square">
              <a:spAutoFit/>
            </a:bodyPr>
            <a:lstStyle/>
            <a:p>
              <a:pPr marL="285750" marR="0" lvl="0" indent="-285750" defTabSz="914400" rtl="0" eaLnBrk="1" fontAlgn="auto" latinLnBrk="0" hangingPunct="1">
                <a:lnSpc>
                  <a:spcPct val="100000"/>
                </a:lnSpc>
                <a:spcBef>
                  <a:spcPts val="0"/>
                </a:spcBef>
                <a:spcAft>
                  <a:spcPts val="600"/>
                </a:spcAft>
                <a:buClr>
                  <a:srgbClr val="FFC000"/>
                </a:buClr>
                <a:buSzPct val="125000"/>
                <a:buFont typeface="Wingdings" panose="05000000000000000000" pitchFamily="2" charset="2"/>
                <a:buChar char="§"/>
                <a:tabLst/>
                <a:defRPr/>
              </a:pPr>
              <a:r>
                <a:rPr kumimoji="0" lang="en-GB" sz="16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Marginalised households typically rely on </a:t>
              </a: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free public services for health and education </a:t>
              </a:r>
              <a:endParaRPr lang="en-ZA" sz="1600" b="1" dirty="0">
                <a:solidFill>
                  <a:prstClr val="black"/>
                </a:solidFill>
                <a:latin typeface="Century Gothic" panose="020B0502020202020204" pitchFamily="34" charset="0"/>
                <a:cs typeface="Arial" panose="020B0604020202020204" pitchFamily="34" charset="0"/>
              </a:endParaRPr>
            </a:p>
            <a:p>
              <a:pPr marL="285750" marR="0" lvl="0" indent="-285750" defTabSz="914400" rtl="0" eaLnBrk="1" fontAlgn="auto" latinLnBrk="0" hangingPunct="1">
                <a:lnSpc>
                  <a:spcPct val="100000"/>
                </a:lnSpc>
                <a:spcBef>
                  <a:spcPts val="0"/>
                </a:spcBef>
                <a:spcAft>
                  <a:spcPts val="600"/>
                </a:spcAft>
                <a:buClr>
                  <a:srgbClr val="FFC000"/>
                </a:buClr>
                <a:buSzPct val="125000"/>
                <a:buFont typeface="Wingdings" panose="05000000000000000000" pitchFamily="2" charset="2"/>
                <a:buChar char="§"/>
                <a:tabLst/>
                <a:defRPr/>
              </a:pPr>
              <a:r>
                <a:rPr kumimoji="0" lang="en-GB" sz="16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Poor households heavily over-represented in the former apartheid Bantustan regions -  28% of all households </a:t>
              </a:r>
              <a:endParaRPr lang="en-GB" sz="1600" noProof="0" dirty="0">
                <a:solidFill>
                  <a:prstClr val="black"/>
                </a:solidFill>
                <a:latin typeface="Century Gothic" panose="020B0502020202020204" pitchFamily="34" charset="0"/>
                <a:cs typeface="Arial" panose="020B0604020202020204" pitchFamily="34" charset="0"/>
              </a:endParaRPr>
            </a:p>
            <a:p>
              <a:pPr marL="285750" marR="0" lvl="0" indent="-285750" defTabSz="914400" rtl="0" eaLnBrk="1" fontAlgn="auto" latinLnBrk="0" hangingPunct="1">
                <a:lnSpc>
                  <a:spcPct val="100000"/>
                </a:lnSpc>
                <a:spcBef>
                  <a:spcPts val="0"/>
                </a:spcBef>
                <a:spcAft>
                  <a:spcPts val="600"/>
                </a:spcAft>
                <a:buClr>
                  <a:srgbClr val="FFC000"/>
                </a:buClr>
                <a:buSzPct val="125000"/>
                <a:buFont typeface="Wingdings" panose="05000000000000000000" pitchFamily="2" charset="2"/>
                <a:buChar char="§"/>
                <a:tabLst/>
                <a:defRPr/>
              </a:pPr>
              <a:r>
                <a:rPr lang="en-GB" sz="1600" b="1" dirty="0">
                  <a:solidFill>
                    <a:prstClr val="black"/>
                  </a:solidFill>
                  <a:latin typeface="Century Gothic" panose="020B0502020202020204" pitchFamily="34" charset="0"/>
                  <a:cs typeface="Arial" panose="020B0604020202020204" pitchFamily="34" charset="0"/>
                </a:rPr>
                <a:t>Female headed households </a:t>
              </a:r>
              <a:r>
                <a:rPr lang="en-GB" sz="1600" dirty="0">
                  <a:solidFill>
                    <a:prstClr val="black"/>
                  </a:solidFill>
                  <a:latin typeface="Century Gothic" panose="020B0502020202020204" pitchFamily="34" charset="0"/>
                  <a:cs typeface="Arial" panose="020B0604020202020204" pitchFamily="34" charset="0"/>
                </a:rPr>
                <a:t>have a </a:t>
              </a:r>
              <a:r>
                <a:rPr lang="en-GB" sz="1600" b="1" dirty="0">
                  <a:solidFill>
                    <a:srgbClr val="C00000"/>
                  </a:solidFill>
                  <a:latin typeface="Century Gothic" panose="020B0502020202020204" pitchFamily="34" charset="0"/>
                  <a:cs typeface="Arial" panose="020B0604020202020204" pitchFamily="34" charset="0"/>
                </a:rPr>
                <a:t>48%</a:t>
              </a:r>
              <a:r>
                <a:rPr lang="en-GB" sz="1600" dirty="0">
                  <a:solidFill>
                    <a:prstClr val="black"/>
                  </a:solidFill>
                  <a:latin typeface="Century Gothic" panose="020B0502020202020204" pitchFamily="34" charset="0"/>
                  <a:cs typeface="Arial" panose="020B0604020202020204" pitchFamily="34" charset="0"/>
                </a:rPr>
                <a:t> probability of </a:t>
              </a:r>
              <a:r>
                <a:rPr lang="en-GB" sz="1600" b="1" dirty="0">
                  <a:solidFill>
                    <a:srgbClr val="C00000"/>
                  </a:solidFill>
                  <a:latin typeface="Century Gothic" panose="020B0502020202020204" pitchFamily="34" charset="0"/>
                  <a:cs typeface="Arial" panose="020B0604020202020204" pitchFamily="34" charset="0"/>
                </a:rPr>
                <a:t>being poor</a:t>
              </a:r>
              <a:endParaRPr lang="en-ZA" sz="1600" b="1" dirty="0">
                <a:solidFill>
                  <a:srgbClr val="C00000"/>
                </a:solidFill>
                <a:latin typeface="Century Gothic" panose="020B0502020202020204" pitchFamily="34" charset="0"/>
                <a:cs typeface="Arial" panose="020B0604020202020204" pitchFamily="34" charset="0"/>
              </a:endParaRPr>
            </a:p>
          </p:txBody>
        </p:sp>
        <p:grpSp>
          <p:nvGrpSpPr>
            <p:cNvPr id="3" name="Group 2"/>
            <p:cNvGrpSpPr/>
            <p:nvPr/>
          </p:nvGrpSpPr>
          <p:grpSpPr>
            <a:xfrm>
              <a:off x="205367" y="4610129"/>
              <a:ext cx="5777608" cy="452623"/>
              <a:chOff x="205367" y="4610129"/>
              <a:chExt cx="5777608" cy="452623"/>
            </a:xfrm>
          </p:grpSpPr>
          <p:grpSp>
            <p:nvGrpSpPr>
              <p:cNvPr id="16" name="Group 15"/>
              <p:cNvGrpSpPr/>
              <p:nvPr/>
            </p:nvGrpSpPr>
            <p:grpSpPr>
              <a:xfrm>
                <a:off x="205367" y="4612940"/>
                <a:ext cx="5777608" cy="440121"/>
                <a:chOff x="205367" y="4612940"/>
                <a:chExt cx="5777608" cy="440121"/>
              </a:xfrm>
            </p:grpSpPr>
            <p:sp>
              <p:nvSpPr>
                <p:cNvPr id="54" name="Rectangle 53">
                  <a:extLst>
                    <a:ext uri="{FF2B5EF4-FFF2-40B4-BE49-F238E27FC236}">
                      <a16:creationId xmlns:a16="http://schemas.microsoft.com/office/drawing/2014/main" xmlns="" id="{031EB857-BA81-5449-9117-D3CADD62E5F5}"/>
                    </a:ext>
                  </a:extLst>
                </p:cNvPr>
                <p:cNvSpPr/>
                <p:nvPr/>
              </p:nvSpPr>
              <p:spPr>
                <a:xfrm>
                  <a:off x="810703" y="4626880"/>
                  <a:ext cx="5172272" cy="400110"/>
                </a:xfrm>
                <a:prstGeom prst="rect">
                  <a:avLst/>
                </a:prstGeom>
                <a:solidFill>
                  <a:schemeClr val="bg1"/>
                </a:solidFill>
              </p:spPr>
              <p:txBody>
                <a:bodyPr wrap="square">
                  <a:spAutoFit/>
                </a:bodyPr>
                <a:lstStyle/>
                <a:p>
                  <a:r>
                    <a:rPr lang="en-US" sz="2000" b="1" dirty="0">
                      <a:latin typeface="Century Gothic" panose="020B0502020202020204" pitchFamily="34" charset="0"/>
                      <a:cs typeface="Arial" panose="020B0604020202020204" pitchFamily="34" charset="0"/>
                    </a:rPr>
                    <a:t> SOCIAL PROTECTION</a:t>
                  </a:r>
                </a:p>
              </p:txBody>
            </p:sp>
            <p:sp>
              <p:nvSpPr>
                <p:cNvPr id="15" name="Rectangle 14"/>
                <p:cNvSpPr/>
                <p:nvPr/>
              </p:nvSpPr>
              <p:spPr>
                <a:xfrm>
                  <a:off x="205367" y="4612940"/>
                  <a:ext cx="603535" cy="44012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pic>
            <p:nvPicPr>
              <p:cNvPr id="26" name="Picture 2" descr="Holding Hands In A Circle Clipart, Transparent PNG Clipart Images Free  Download - ClipartMax"/>
              <p:cNvPicPr>
                <a:picLocks noChangeAspect="1" noChangeArrowheads="1"/>
              </p:cNvPicPr>
              <p:nvPr/>
            </p:nvPicPr>
            <p:blipFill>
              <a:blip r:embed="rId3" cstate="print">
                <a:biLevel thresh="25000"/>
                <a:extLst>
                  <a:ext uri="{BEBA8EAE-BF5A-486C-A8C5-ECC9F3942E4B}">
                    <a14:imgProps xmlns:a14="http://schemas.microsoft.com/office/drawing/2010/main" xmlns="">
                      <a14:imgLayer r:embed="rId4">
                        <a14:imgEffect>
                          <a14:backgroundRemoval t="0" b="100000" l="0" r="100000">
                            <a14:foregroundMark x1="30000" y1="14777" x2="30000" y2="14777"/>
                            <a14:foregroundMark x1="37667" y1="29553" x2="37667" y2="29553"/>
                            <a14:foregroundMark x1="49333" y1="43299" x2="49333" y2="43299"/>
                            <a14:foregroundMark x1="74667" y1="28522" x2="74667" y2="28522"/>
                            <a14:foregroundMark x1="77333" y1="9966" x2="77333" y2="9966"/>
                            <a14:foregroundMark x1="87333" y1="60481" x2="87333" y2="60481"/>
                            <a14:foregroundMark x1="76333" y1="54639" x2="76333" y2="54639"/>
                            <a14:foregroundMark x1="19000" y1="56701" x2="19000" y2="56701"/>
                            <a14:foregroundMark x1="10000" y1="56357" x2="10000" y2="56357"/>
                            <a14:foregroundMark x1="50333" y1="91065" x2="50333" y2="91065"/>
                            <a14:foregroundMark x1="53571" y1="72477" x2="53571" y2="72477"/>
                          </a14:backgroundRemoval>
                        </a14:imgEffect>
                      </a14:imgLayer>
                    </a14:imgProps>
                  </a:ext>
                  <a:ext uri="{28A0092B-C50C-407E-A947-70E740481C1C}">
                    <a14:useLocalDpi xmlns:a14="http://schemas.microsoft.com/office/drawing/2010/main" xmlns="" val="0"/>
                  </a:ext>
                </a:extLst>
              </a:blip>
              <a:srcRect/>
              <a:stretch>
                <a:fillRect/>
              </a:stretch>
            </p:blipFill>
            <p:spPr bwMode="auto">
              <a:xfrm>
                <a:off x="293284" y="4610129"/>
                <a:ext cx="466623" cy="452623"/>
              </a:xfrm>
              <a:prstGeom prst="rect">
                <a:avLst/>
              </a:prstGeom>
              <a:noFill/>
              <a:extLst>
                <a:ext uri="{909E8E84-426E-40DD-AFC4-6F175D3DCCD1}">
                  <a14:hiddenFill xmlns:a14="http://schemas.microsoft.com/office/drawing/2010/main" xmlns="">
                    <a:solidFill>
                      <a:srgbClr val="FFFFFF"/>
                    </a:solidFill>
                  </a14:hiddenFill>
                </a:ext>
              </a:extLst>
            </p:spPr>
          </p:pic>
        </p:grpSp>
      </p:grpSp>
    </p:spTree>
    <p:extLst>
      <p:ext uri="{BB962C8B-B14F-4D97-AF65-F5344CB8AC3E}">
        <p14:creationId xmlns:p14="http://schemas.microsoft.com/office/powerpoint/2010/main" xmlns="" val="2137645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p:cNvSpPr>
          <p:nvPr/>
        </p:nvSpPr>
        <p:spPr>
          <a:xfrm>
            <a:off x="-7034" y="76200"/>
            <a:ext cx="12192000" cy="505267"/>
          </a:xfrm>
          <a:prstGeom prst="rect">
            <a:avLst/>
          </a:prstGeom>
          <a:solidFill>
            <a:srgbClr val="FFFFFF">
              <a:alpha val="69804"/>
            </a:srgbClr>
          </a:solidFill>
        </p:spPr>
        <p:txBody>
          <a:bodyPr vert="horz" wrap="square" lIns="0" tIns="12700" rIns="0" bIns="0" rtlCol="0">
            <a:spAutoFit/>
          </a:bodyPr>
          <a:lstStyle>
            <a:lvl1pPr>
              <a:defRPr>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383336"/>
                </a:solidFill>
                <a:effectLst/>
                <a:uLnTx/>
                <a:uFillTx/>
                <a:latin typeface="Arial" panose="020B0604020202020204" pitchFamily="34" charset="0"/>
                <a:ea typeface="Times New Roman" panose="02020603050405020304" pitchFamily="18" charset="0"/>
                <a:cs typeface="Arial" panose="020B0604020202020204" pitchFamily="34" charset="0"/>
              </a:rPr>
              <a:t>Building Human Capabilities and Improving Quality of Life </a:t>
            </a:r>
            <a:r>
              <a:rPr kumimoji="0" lang="en-ZA" sz="2000" b="1" i="0" u="none" strike="noStrike" kern="1200" cap="none" spc="0" normalizeH="0" baseline="0" noProof="0" dirty="0">
                <a:ln>
                  <a:noFill/>
                </a:ln>
                <a:solidFill>
                  <a:srgbClr val="383336"/>
                </a:solidFill>
                <a:effectLst/>
                <a:uLnTx/>
                <a:uFillTx/>
                <a:latin typeface="Arial" panose="020B0604020202020204" pitchFamily="34" charset="0"/>
                <a:ea typeface="Times New Roman" panose="02020603050405020304" pitchFamily="18" charset="0"/>
                <a:cs typeface="Arial" panose="020B0604020202020204" pitchFamily="34" charset="0"/>
              </a:rPr>
              <a:t>(2/3)</a:t>
            </a:r>
            <a:endParaRPr kumimoji="0" lang="en-US" sz="2000" b="1" i="0" u="none" strike="noStrike" kern="0" cap="none" spc="0" normalizeH="0" baseline="0" noProof="0" dirty="0">
              <a:ln>
                <a:noFill/>
              </a:ln>
              <a:solidFill>
                <a:srgbClr val="383336"/>
              </a:solidFill>
              <a:effectLst/>
              <a:uLnTx/>
              <a:uFillTx/>
              <a:latin typeface="Arial"/>
              <a:ea typeface="+mj-ea"/>
              <a:cs typeface="Arial"/>
            </a:endParaRPr>
          </a:p>
        </p:txBody>
      </p:sp>
      <p:sp>
        <p:nvSpPr>
          <p:cNvPr id="28" name="Rectangle 27">
            <a:extLst>
              <a:ext uri="{FF2B5EF4-FFF2-40B4-BE49-F238E27FC236}">
                <a16:creationId xmlns:a16="http://schemas.microsoft.com/office/drawing/2014/main" xmlns="" id="{D5DF378F-80FD-3541-A592-E508AF71E58A}"/>
              </a:ext>
            </a:extLst>
          </p:cNvPr>
          <p:cNvSpPr/>
          <p:nvPr/>
        </p:nvSpPr>
        <p:spPr>
          <a:xfrm>
            <a:off x="259562" y="1214705"/>
            <a:ext cx="11856238" cy="327782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600"/>
              </a:spcAft>
              <a:buClr>
                <a:srgbClr val="006600"/>
              </a:buClr>
              <a:buSzPct val="125000"/>
              <a:buFont typeface="Wingdings" panose="05000000000000000000" pitchFamily="2" charset="2"/>
              <a:buChar char="§"/>
              <a:tabLst/>
              <a:defRPr/>
            </a:pPr>
            <a:r>
              <a:rPr kumimoji="0" lang="en-US" sz="1700" b="0" i="0" u="none" strike="noStrike" kern="1200" cap="none" spc="0" normalizeH="0" baseline="0" noProof="0" dirty="0">
                <a:ln>
                  <a:noFill/>
                </a:ln>
                <a:solidFill>
                  <a:prstClr val="black"/>
                </a:solidFill>
                <a:effectLst/>
                <a:uLnTx/>
                <a:uFillTx/>
                <a:latin typeface="Century Gothic" panose="020B0502020202020204" pitchFamily="34" charset="0"/>
              </a:rPr>
              <a:t>Overall, there has been </a:t>
            </a:r>
            <a:r>
              <a:rPr kumimoji="0" lang="en-US" sz="1700" b="1" i="0" u="none" strike="noStrike" kern="1200" cap="none" spc="0" normalizeH="0" baseline="0" noProof="0" dirty="0">
                <a:ln>
                  <a:noFill/>
                </a:ln>
                <a:solidFill>
                  <a:prstClr val="black"/>
                </a:solidFill>
                <a:effectLst/>
                <a:uLnTx/>
                <a:uFillTx/>
                <a:latin typeface="Century Gothic" panose="020B0502020202020204" pitchFamily="34" charset="0"/>
              </a:rPr>
              <a:t>system improvements </a:t>
            </a:r>
            <a:r>
              <a:rPr kumimoji="0" lang="en-US" sz="1700" b="0" i="0" u="none" strike="noStrike" kern="1200" cap="none" spc="0" normalizeH="0" baseline="0" noProof="0" dirty="0">
                <a:ln>
                  <a:noFill/>
                </a:ln>
                <a:solidFill>
                  <a:prstClr val="black"/>
                </a:solidFill>
                <a:effectLst/>
                <a:uLnTx/>
                <a:uFillTx/>
                <a:latin typeface="Century Gothic" panose="020B0502020202020204" pitchFamily="34" charset="0"/>
              </a:rPr>
              <a:t>in education sector, but </a:t>
            </a:r>
            <a:r>
              <a:rPr kumimoji="0" lang="en-US" sz="1700" b="1" i="0" u="none" strike="noStrike" kern="1200" cap="none" spc="0" normalizeH="0" baseline="0" noProof="0" dirty="0">
                <a:ln>
                  <a:noFill/>
                </a:ln>
                <a:solidFill>
                  <a:srgbClr val="C00000"/>
                </a:solidFill>
                <a:effectLst/>
                <a:uLnTx/>
                <a:uFillTx/>
                <a:latin typeface="Century Gothic" panose="020B0502020202020204" pitchFamily="34" charset="0"/>
              </a:rPr>
              <a:t>education quality still far too low</a:t>
            </a:r>
            <a:r>
              <a:rPr kumimoji="0" lang="en-US" sz="1700" b="0" i="0" u="none" strike="noStrike" kern="1200" cap="none" spc="0" normalizeH="0" baseline="0" noProof="0" dirty="0">
                <a:ln>
                  <a:noFill/>
                </a:ln>
                <a:solidFill>
                  <a:prstClr val="black"/>
                </a:solidFill>
                <a:effectLst/>
                <a:uLnTx/>
                <a:uFillTx/>
                <a:latin typeface="Century Gothic" panose="020B0502020202020204" pitchFamily="34" charset="0"/>
              </a:rPr>
              <a:t>  </a:t>
            </a:r>
          </a:p>
          <a:p>
            <a:pPr marL="285750" indent="-285750">
              <a:spcBef>
                <a:spcPts val="300"/>
              </a:spcBef>
              <a:buFont typeface="Arial" panose="020B0604020202020204" pitchFamily="34" charset="0"/>
              <a:buChar char="•"/>
            </a:pPr>
            <a:r>
              <a:rPr lang="en-US" sz="1700" dirty="0">
                <a:latin typeface="Century Gothic" panose="020B0502020202020204" pitchFamily="34" charset="0"/>
                <a:cs typeface="Arial" panose="020B0604020202020204" pitchFamily="34" charset="0"/>
              </a:rPr>
              <a:t>Generational transitions: 70% of secondary school grads aged 20-34 and 67% of 24 year old black post-secondary students exceeded parents’ education level</a:t>
            </a:r>
          </a:p>
          <a:p>
            <a:pPr marL="285750" indent="-285750">
              <a:spcBef>
                <a:spcPts val="300"/>
              </a:spcBef>
              <a:buFont typeface="Arial" panose="020B0604020202020204" pitchFamily="34" charset="0"/>
              <a:buChar char="•"/>
            </a:pPr>
            <a:r>
              <a:rPr lang="en-US" sz="1700" dirty="0">
                <a:latin typeface="Century Gothic" panose="020B0502020202020204" pitchFamily="34" charset="0"/>
                <a:cs typeface="Arial" panose="020B0604020202020204" pitchFamily="34" charset="0"/>
              </a:rPr>
              <a:t>Significant progress in learner achievement to 2011 but slowing improvements since then (TIMSS, PIRLS, SACMEQ) </a:t>
            </a:r>
          </a:p>
          <a:p>
            <a:pPr marL="285750" indent="-285750">
              <a:spcBef>
                <a:spcPts val="300"/>
              </a:spcBef>
              <a:buFont typeface="Arial" panose="020B0604020202020204" pitchFamily="34" charset="0"/>
              <a:buChar char="•"/>
            </a:pPr>
            <a:r>
              <a:rPr lang="en-US" sz="1700" dirty="0">
                <a:latin typeface="Century Gothic" panose="020B0502020202020204" pitchFamily="34" charset="0"/>
                <a:cs typeface="Arial" panose="020B0604020202020204" pitchFamily="34" charset="0"/>
              </a:rPr>
              <a:t>Significant rise in bachelor’s passes in quintile 1-3 schools from 35% in 2008 to 57% in 2016</a:t>
            </a:r>
          </a:p>
          <a:p>
            <a:pPr marL="285750" lvl="0" indent="-285750">
              <a:spcAft>
                <a:spcPts val="600"/>
              </a:spcAft>
              <a:buClr>
                <a:srgbClr val="006600"/>
              </a:buClr>
              <a:buSzPct val="125000"/>
              <a:buFont typeface="Wingdings" panose="05000000000000000000" pitchFamily="2" charset="2"/>
              <a:buChar char="§"/>
              <a:defRPr/>
            </a:pPr>
            <a:r>
              <a:rPr lang="en-GB" sz="1700" b="1" dirty="0">
                <a:solidFill>
                  <a:srgbClr val="C00000"/>
                </a:solidFill>
                <a:latin typeface="Century Gothic" panose="020B0502020202020204" pitchFamily="34" charset="0"/>
                <a:cs typeface="Arial" panose="020B0604020202020204" pitchFamily="34" charset="0"/>
              </a:rPr>
              <a:t>’Deficits’ are concentrated in poorest 80% of schools </a:t>
            </a:r>
            <a:r>
              <a:rPr lang="en-GB" sz="1700" dirty="0">
                <a:solidFill>
                  <a:prstClr val="black"/>
                </a:solidFill>
                <a:latin typeface="Century Gothic" panose="020B0502020202020204" pitchFamily="34" charset="0"/>
                <a:cs typeface="Arial" panose="020B0604020202020204" pitchFamily="34" charset="0"/>
              </a:rPr>
              <a:t>at least two grade levels behind in curriculum. Also, performance in </a:t>
            </a:r>
            <a:r>
              <a:rPr lang="en-GB" sz="1700" b="1" dirty="0">
                <a:solidFill>
                  <a:srgbClr val="C00000"/>
                </a:solidFill>
                <a:latin typeface="Century Gothic" panose="020B0502020202020204" pitchFamily="34" charset="0"/>
                <a:cs typeface="Arial" panose="020B0604020202020204" pitchFamily="34" charset="0"/>
              </a:rPr>
              <a:t>STEM subjects has not improved</a:t>
            </a:r>
            <a:r>
              <a:rPr lang="en-GB" sz="1700" dirty="0">
                <a:solidFill>
                  <a:prstClr val="black"/>
                </a:solidFill>
                <a:latin typeface="Century Gothic" panose="020B0502020202020204" pitchFamily="34" charset="0"/>
                <a:cs typeface="Arial" panose="020B0604020202020204" pitchFamily="34" charset="0"/>
              </a:rPr>
              <a:t>. </a:t>
            </a:r>
          </a:p>
          <a:p>
            <a:pPr marL="285750" indent="-285750">
              <a:spcBef>
                <a:spcPts val="300"/>
              </a:spcBef>
              <a:buFont typeface="Arial" panose="020B0604020202020204" pitchFamily="34" charset="0"/>
              <a:buChar char="•"/>
            </a:pPr>
            <a:r>
              <a:rPr lang="en-US" sz="1700" dirty="0">
                <a:latin typeface="Century Gothic" panose="020B0502020202020204" pitchFamily="34" charset="0"/>
                <a:cs typeface="Arial" panose="020B0604020202020204" pitchFamily="34" charset="0"/>
              </a:rPr>
              <a:t>Number of black university students tripled, with growing numbers in contact universities and in SET subjects.  TVET enrolments doubled over 2010-15 to 737,880. </a:t>
            </a:r>
          </a:p>
          <a:p>
            <a:pPr marR="0" lvl="0" algn="l" defTabSz="914400" rtl="0" eaLnBrk="1" fontAlgn="auto" latinLnBrk="0" hangingPunct="1">
              <a:lnSpc>
                <a:spcPct val="100000"/>
              </a:lnSpc>
              <a:spcBef>
                <a:spcPts val="0"/>
              </a:spcBef>
              <a:spcAft>
                <a:spcPts val="600"/>
              </a:spcAft>
              <a:buClr>
                <a:srgbClr val="006600"/>
              </a:buClr>
              <a:buSzPct val="125000"/>
              <a:tabLst/>
              <a:defRPr/>
            </a:pPr>
            <a:endParaRPr kumimoji="0" lang="en-ZA" sz="17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xmlns="" id="{D5DF378F-80FD-3541-A592-E508AF71E58A}"/>
              </a:ext>
            </a:extLst>
          </p:cNvPr>
          <p:cNvSpPr/>
          <p:nvPr/>
        </p:nvSpPr>
        <p:spPr>
          <a:xfrm>
            <a:off x="182134" y="5089031"/>
            <a:ext cx="11856237" cy="1554272"/>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600"/>
              </a:spcAft>
              <a:buClr>
                <a:srgbClr val="0070C0"/>
              </a:buClr>
              <a:buSzPct val="125000"/>
              <a:buFont typeface="Wingdings" panose="05000000000000000000" pitchFamily="2" charset="2"/>
              <a:buChar char="§"/>
              <a:tabLst/>
              <a:defRPr/>
            </a:pPr>
            <a:r>
              <a:rPr kumimoji="0" lang="en-GB" sz="1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Programmes such as the </a:t>
            </a:r>
            <a:r>
              <a:rPr kumimoji="0" lang="en-GB" sz="17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National Housing Subsidy incentivise </a:t>
            </a:r>
            <a:r>
              <a:rPr kumimoji="0" lang="en-GB" sz="1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the use of the most </a:t>
            </a:r>
            <a:r>
              <a:rPr kumimoji="0" lang="en-GB" sz="17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affordable land.  </a:t>
            </a:r>
          </a:p>
          <a:p>
            <a:pPr marL="285750" marR="0" lvl="0" indent="-285750" algn="l" defTabSz="914400" rtl="0" eaLnBrk="1" fontAlgn="auto" latinLnBrk="0" hangingPunct="1">
              <a:lnSpc>
                <a:spcPct val="100000"/>
              </a:lnSpc>
              <a:spcBef>
                <a:spcPts val="0"/>
              </a:spcBef>
              <a:spcAft>
                <a:spcPts val="600"/>
              </a:spcAft>
              <a:buClr>
                <a:srgbClr val="0070C0"/>
              </a:buClr>
              <a:buSzPct val="125000"/>
              <a:buFont typeface="Wingdings" panose="05000000000000000000" pitchFamily="2" charset="2"/>
              <a:buChar char="§"/>
              <a:tabLst/>
              <a:defRPr/>
            </a:pPr>
            <a:r>
              <a:rPr kumimoji="0" lang="en-GB" sz="1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The demand for housing has been influenced by urbanisation, which has </a:t>
            </a:r>
            <a:r>
              <a:rPr kumimoji="0" lang="en-GB" sz="17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increased the number of informal dwellings</a:t>
            </a:r>
            <a:r>
              <a:rPr kumimoji="0" lang="en-GB" sz="1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 and </a:t>
            </a:r>
            <a:r>
              <a:rPr kumimoji="0" lang="en-GB" sz="17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demand for infrastructure. </a:t>
            </a:r>
          </a:p>
          <a:p>
            <a:pPr marL="285750" marR="0" lvl="0" indent="-285750" algn="l" defTabSz="914400" rtl="0" eaLnBrk="1" fontAlgn="auto" latinLnBrk="0" hangingPunct="1">
              <a:lnSpc>
                <a:spcPct val="100000"/>
              </a:lnSpc>
              <a:spcBef>
                <a:spcPts val="0"/>
              </a:spcBef>
              <a:spcAft>
                <a:spcPts val="600"/>
              </a:spcAft>
              <a:buClr>
                <a:srgbClr val="0070C0"/>
              </a:buClr>
              <a:buSzPct val="125000"/>
              <a:buFont typeface="Wingdings" panose="05000000000000000000" pitchFamily="2" charset="2"/>
              <a:buChar char="§"/>
              <a:tabLst/>
              <a:defRPr/>
            </a:pPr>
            <a:r>
              <a:rPr kumimoji="0" lang="en-GB" sz="1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The housing function to larger municipalities has not yet been changed. Some cities have developed Bus Rapid Transit systems, but they have been found to be expensive and not always well focused</a:t>
            </a:r>
            <a:r>
              <a:rPr kumimoji="0" lang="en-GB"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a:t>
            </a:r>
          </a:p>
        </p:txBody>
      </p:sp>
      <p:grpSp>
        <p:nvGrpSpPr>
          <p:cNvPr id="10" name="Group 9"/>
          <p:cNvGrpSpPr/>
          <p:nvPr/>
        </p:nvGrpSpPr>
        <p:grpSpPr>
          <a:xfrm>
            <a:off x="137160" y="733825"/>
            <a:ext cx="11826240" cy="440121"/>
            <a:chOff x="937042" y="736601"/>
            <a:chExt cx="7863840" cy="440121"/>
          </a:xfrm>
        </p:grpSpPr>
        <p:sp>
          <p:nvSpPr>
            <p:cNvPr id="30" name="Rectangle 29">
              <a:extLst>
                <a:ext uri="{FF2B5EF4-FFF2-40B4-BE49-F238E27FC236}">
                  <a16:creationId xmlns:a16="http://schemas.microsoft.com/office/drawing/2014/main" xmlns="" id="{031EB857-BA81-5449-9117-D3CADD62E5F5}"/>
                </a:ext>
              </a:extLst>
            </p:cNvPr>
            <p:cNvSpPr/>
            <p:nvPr/>
          </p:nvSpPr>
          <p:spPr>
            <a:xfrm>
              <a:off x="1486898" y="753008"/>
              <a:ext cx="7313984" cy="400110"/>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 EDUCATION</a:t>
              </a:r>
            </a:p>
          </p:txBody>
        </p:sp>
        <p:grpSp>
          <p:nvGrpSpPr>
            <p:cNvPr id="9" name="Group 8"/>
            <p:cNvGrpSpPr/>
            <p:nvPr/>
          </p:nvGrpSpPr>
          <p:grpSpPr>
            <a:xfrm>
              <a:off x="937042" y="736601"/>
              <a:ext cx="603535" cy="440121"/>
              <a:chOff x="937042" y="736601"/>
              <a:chExt cx="603535" cy="440121"/>
            </a:xfrm>
          </p:grpSpPr>
          <p:sp>
            <p:nvSpPr>
              <p:cNvPr id="51" name="Rectangle 50"/>
              <p:cNvSpPr/>
              <p:nvPr/>
            </p:nvSpPr>
            <p:spPr>
              <a:xfrm>
                <a:off x="937042" y="736601"/>
                <a:ext cx="603535" cy="440121"/>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52" name="Group 16"/>
              <p:cNvGrpSpPr>
                <a:grpSpLocks noChangeAspect="1"/>
              </p:cNvGrpSpPr>
              <p:nvPr/>
            </p:nvGrpSpPr>
            <p:grpSpPr bwMode="auto">
              <a:xfrm>
                <a:off x="1063671" y="753008"/>
                <a:ext cx="350277" cy="413058"/>
                <a:chOff x="-1855" y="2425"/>
                <a:chExt cx="1791" cy="2112"/>
              </a:xfrm>
              <a:solidFill>
                <a:sysClr val="window" lastClr="FFFFFF"/>
              </a:solidFill>
            </p:grpSpPr>
            <p:sp>
              <p:nvSpPr>
                <p:cNvPr id="53" name="Freeform 17"/>
                <p:cNvSpPr>
                  <a:spLocks/>
                </p:cNvSpPr>
                <p:nvPr/>
              </p:nvSpPr>
              <p:spPr bwMode="auto">
                <a:xfrm>
                  <a:off x="-1855" y="3178"/>
                  <a:ext cx="1791" cy="1359"/>
                </a:xfrm>
                <a:custGeom>
                  <a:avLst/>
                  <a:gdLst>
                    <a:gd name="T0" fmla="*/ 636 w 755"/>
                    <a:gd name="T1" fmla="*/ 0 h 573"/>
                    <a:gd name="T2" fmla="*/ 662 w 755"/>
                    <a:gd name="T3" fmla="*/ 40 h 573"/>
                    <a:gd name="T4" fmla="*/ 664 w 755"/>
                    <a:gd name="T5" fmla="*/ 45 h 573"/>
                    <a:gd name="T6" fmla="*/ 671 w 755"/>
                    <a:gd name="T7" fmla="*/ 76 h 573"/>
                    <a:gd name="T8" fmla="*/ 700 w 755"/>
                    <a:gd name="T9" fmla="*/ 99 h 573"/>
                    <a:gd name="T10" fmla="*/ 700 w 755"/>
                    <a:gd name="T11" fmla="*/ 345 h 573"/>
                    <a:gd name="T12" fmla="*/ 700 w 755"/>
                    <a:gd name="T13" fmla="*/ 468 h 573"/>
                    <a:gd name="T14" fmla="*/ 539 w 755"/>
                    <a:gd name="T15" fmla="*/ 410 h 573"/>
                    <a:gd name="T16" fmla="*/ 377 w 755"/>
                    <a:gd name="T17" fmla="*/ 468 h 573"/>
                    <a:gd name="T18" fmla="*/ 216 w 755"/>
                    <a:gd name="T19" fmla="*/ 410 h 573"/>
                    <a:gd name="T20" fmla="*/ 55 w 755"/>
                    <a:gd name="T21" fmla="*/ 468 h 573"/>
                    <a:gd name="T22" fmla="*/ 55 w 755"/>
                    <a:gd name="T23" fmla="*/ 345 h 573"/>
                    <a:gd name="T24" fmla="*/ 55 w 755"/>
                    <a:gd name="T25" fmla="*/ 99 h 573"/>
                    <a:gd name="T26" fmla="*/ 98 w 755"/>
                    <a:gd name="T27" fmla="*/ 68 h 573"/>
                    <a:gd name="T28" fmla="*/ 102 w 755"/>
                    <a:gd name="T29" fmla="*/ 36 h 573"/>
                    <a:gd name="T30" fmla="*/ 106 w 755"/>
                    <a:gd name="T31" fmla="*/ 5 h 573"/>
                    <a:gd name="T32" fmla="*/ 16 w 755"/>
                    <a:gd name="T33" fmla="*/ 60 h 573"/>
                    <a:gd name="T34" fmla="*/ 0 w 755"/>
                    <a:gd name="T35" fmla="*/ 99 h 573"/>
                    <a:gd name="T36" fmla="*/ 0 w 755"/>
                    <a:gd name="T37" fmla="*/ 468 h 573"/>
                    <a:gd name="T38" fmla="*/ 15 w 755"/>
                    <a:gd name="T39" fmla="*/ 506 h 573"/>
                    <a:gd name="T40" fmla="*/ 15 w 755"/>
                    <a:gd name="T41" fmla="*/ 514 h 573"/>
                    <a:gd name="T42" fmla="*/ 43 w 755"/>
                    <a:gd name="T43" fmla="*/ 543 h 573"/>
                    <a:gd name="T44" fmla="*/ 332 w 755"/>
                    <a:gd name="T45" fmla="*/ 543 h 573"/>
                    <a:gd name="T46" fmla="*/ 377 w 755"/>
                    <a:gd name="T47" fmla="*/ 573 h 573"/>
                    <a:gd name="T48" fmla="*/ 423 w 755"/>
                    <a:gd name="T49" fmla="*/ 543 h 573"/>
                    <a:gd name="T50" fmla="*/ 711 w 755"/>
                    <a:gd name="T51" fmla="*/ 543 h 573"/>
                    <a:gd name="T52" fmla="*/ 740 w 755"/>
                    <a:gd name="T53" fmla="*/ 514 h 573"/>
                    <a:gd name="T54" fmla="*/ 740 w 755"/>
                    <a:gd name="T55" fmla="*/ 506 h 573"/>
                    <a:gd name="T56" fmla="*/ 755 w 755"/>
                    <a:gd name="T57" fmla="*/ 468 h 573"/>
                    <a:gd name="T58" fmla="*/ 755 w 755"/>
                    <a:gd name="T59" fmla="*/ 99 h 573"/>
                    <a:gd name="T60" fmla="*/ 739 w 755"/>
                    <a:gd name="T61" fmla="*/ 60 h 573"/>
                    <a:gd name="T62" fmla="*/ 636 w 755"/>
                    <a:gd name="T63" fmla="*/ 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5" h="573">
                      <a:moveTo>
                        <a:pt x="636" y="0"/>
                      </a:moveTo>
                      <a:cubicBezTo>
                        <a:pt x="647" y="12"/>
                        <a:pt x="656" y="25"/>
                        <a:pt x="662" y="40"/>
                      </a:cubicBezTo>
                      <a:cubicBezTo>
                        <a:pt x="663" y="41"/>
                        <a:pt x="663" y="43"/>
                        <a:pt x="664" y="45"/>
                      </a:cubicBezTo>
                      <a:cubicBezTo>
                        <a:pt x="667" y="54"/>
                        <a:pt x="670" y="65"/>
                        <a:pt x="671" y="76"/>
                      </a:cubicBezTo>
                      <a:cubicBezTo>
                        <a:pt x="682" y="83"/>
                        <a:pt x="691" y="91"/>
                        <a:pt x="700" y="99"/>
                      </a:cubicBezTo>
                      <a:cubicBezTo>
                        <a:pt x="700" y="345"/>
                        <a:pt x="700" y="345"/>
                        <a:pt x="700" y="345"/>
                      </a:cubicBezTo>
                      <a:cubicBezTo>
                        <a:pt x="700" y="468"/>
                        <a:pt x="700" y="468"/>
                        <a:pt x="700" y="468"/>
                      </a:cubicBezTo>
                      <a:cubicBezTo>
                        <a:pt x="661" y="430"/>
                        <a:pt x="600" y="410"/>
                        <a:pt x="539" y="410"/>
                      </a:cubicBezTo>
                      <a:cubicBezTo>
                        <a:pt x="477" y="410"/>
                        <a:pt x="416" y="430"/>
                        <a:pt x="377" y="468"/>
                      </a:cubicBezTo>
                      <a:cubicBezTo>
                        <a:pt x="339" y="430"/>
                        <a:pt x="277" y="410"/>
                        <a:pt x="216" y="410"/>
                      </a:cubicBezTo>
                      <a:cubicBezTo>
                        <a:pt x="155" y="410"/>
                        <a:pt x="94" y="430"/>
                        <a:pt x="55" y="468"/>
                      </a:cubicBezTo>
                      <a:cubicBezTo>
                        <a:pt x="55" y="345"/>
                        <a:pt x="55" y="345"/>
                        <a:pt x="55" y="345"/>
                      </a:cubicBezTo>
                      <a:cubicBezTo>
                        <a:pt x="55" y="99"/>
                        <a:pt x="55" y="99"/>
                        <a:pt x="55" y="99"/>
                      </a:cubicBezTo>
                      <a:cubicBezTo>
                        <a:pt x="67" y="87"/>
                        <a:pt x="82" y="77"/>
                        <a:pt x="98" y="68"/>
                      </a:cubicBezTo>
                      <a:cubicBezTo>
                        <a:pt x="102" y="36"/>
                        <a:pt x="102" y="36"/>
                        <a:pt x="102" y="36"/>
                      </a:cubicBezTo>
                      <a:cubicBezTo>
                        <a:pt x="106" y="5"/>
                        <a:pt x="106" y="5"/>
                        <a:pt x="106" y="5"/>
                      </a:cubicBezTo>
                      <a:cubicBezTo>
                        <a:pt x="71" y="17"/>
                        <a:pt x="40" y="36"/>
                        <a:pt x="16" y="60"/>
                      </a:cubicBezTo>
                      <a:cubicBezTo>
                        <a:pt x="5" y="70"/>
                        <a:pt x="0" y="84"/>
                        <a:pt x="0" y="99"/>
                      </a:cubicBezTo>
                      <a:cubicBezTo>
                        <a:pt x="0" y="468"/>
                        <a:pt x="0" y="468"/>
                        <a:pt x="0" y="468"/>
                      </a:cubicBezTo>
                      <a:cubicBezTo>
                        <a:pt x="0" y="483"/>
                        <a:pt x="5" y="496"/>
                        <a:pt x="15" y="506"/>
                      </a:cubicBezTo>
                      <a:cubicBezTo>
                        <a:pt x="15" y="514"/>
                        <a:pt x="15" y="514"/>
                        <a:pt x="15" y="514"/>
                      </a:cubicBezTo>
                      <a:cubicBezTo>
                        <a:pt x="15" y="530"/>
                        <a:pt x="28" y="543"/>
                        <a:pt x="43" y="543"/>
                      </a:cubicBezTo>
                      <a:cubicBezTo>
                        <a:pt x="332" y="543"/>
                        <a:pt x="332" y="543"/>
                        <a:pt x="332" y="543"/>
                      </a:cubicBezTo>
                      <a:cubicBezTo>
                        <a:pt x="339" y="561"/>
                        <a:pt x="357" y="573"/>
                        <a:pt x="377" y="573"/>
                      </a:cubicBezTo>
                      <a:cubicBezTo>
                        <a:pt x="398" y="573"/>
                        <a:pt x="415" y="561"/>
                        <a:pt x="423" y="543"/>
                      </a:cubicBezTo>
                      <a:cubicBezTo>
                        <a:pt x="711" y="543"/>
                        <a:pt x="711" y="543"/>
                        <a:pt x="711" y="543"/>
                      </a:cubicBezTo>
                      <a:cubicBezTo>
                        <a:pt x="727" y="543"/>
                        <a:pt x="740" y="530"/>
                        <a:pt x="740" y="514"/>
                      </a:cubicBezTo>
                      <a:cubicBezTo>
                        <a:pt x="740" y="506"/>
                        <a:pt x="740" y="506"/>
                        <a:pt x="740" y="506"/>
                      </a:cubicBezTo>
                      <a:cubicBezTo>
                        <a:pt x="750" y="496"/>
                        <a:pt x="755" y="483"/>
                        <a:pt x="755" y="468"/>
                      </a:cubicBezTo>
                      <a:cubicBezTo>
                        <a:pt x="755" y="99"/>
                        <a:pt x="755" y="99"/>
                        <a:pt x="755" y="99"/>
                      </a:cubicBezTo>
                      <a:cubicBezTo>
                        <a:pt x="755" y="84"/>
                        <a:pt x="749" y="70"/>
                        <a:pt x="739" y="60"/>
                      </a:cubicBezTo>
                      <a:cubicBezTo>
                        <a:pt x="712" y="33"/>
                        <a:pt x="677" y="13"/>
                        <a:pt x="63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2400" b="0" i="0" u="none" strike="noStrike" kern="0" cap="none" spc="0" normalizeH="0" baseline="0" noProof="0" dirty="0">
                    <a:ln>
                      <a:noFill/>
                    </a:ln>
                    <a:solidFill>
                      <a:prstClr val="black"/>
                    </a:solidFill>
                    <a:effectLst/>
                    <a:uLnTx/>
                    <a:uFillTx/>
                    <a:latin typeface="Arial" charset="0"/>
                    <a:ea typeface="ＭＳ Ｐゴシック" charset="0"/>
                    <a:cs typeface="+mn-cs"/>
                  </a:endParaRPr>
                </a:p>
              </p:txBody>
            </p:sp>
            <p:sp>
              <p:nvSpPr>
                <p:cNvPr id="54" name="Freeform 18"/>
                <p:cNvSpPr>
                  <a:spLocks/>
                </p:cNvSpPr>
                <p:nvPr/>
              </p:nvSpPr>
              <p:spPr bwMode="auto">
                <a:xfrm>
                  <a:off x="-769" y="2650"/>
                  <a:ext cx="60" cy="156"/>
                </a:xfrm>
                <a:custGeom>
                  <a:avLst/>
                  <a:gdLst>
                    <a:gd name="T0" fmla="*/ 3 w 25"/>
                    <a:gd name="T1" fmla="*/ 66 h 66"/>
                    <a:gd name="T2" fmla="*/ 4 w 25"/>
                    <a:gd name="T3" fmla="*/ 66 h 66"/>
                    <a:gd name="T4" fmla="*/ 8 w 25"/>
                    <a:gd name="T5" fmla="*/ 65 h 66"/>
                    <a:gd name="T6" fmla="*/ 22 w 25"/>
                    <a:gd name="T7" fmla="*/ 60 h 66"/>
                    <a:gd name="T8" fmla="*/ 25 w 25"/>
                    <a:gd name="T9" fmla="*/ 28 h 66"/>
                    <a:gd name="T10" fmla="*/ 23 w 25"/>
                    <a:gd name="T11" fmla="*/ 8 h 66"/>
                    <a:gd name="T12" fmla="*/ 16 w 25"/>
                    <a:gd name="T13" fmla="*/ 1 h 66"/>
                    <a:gd name="T14" fmla="*/ 3 w 25"/>
                    <a:gd name="T15" fmla="*/ 0 h 66"/>
                    <a:gd name="T16" fmla="*/ 3 w 25"/>
                    <a:gd name="T17" fmla="*/ 0 h 66"/>
                    <a:gd name="T18" fmla="*/ 0 w 25"/>
                    <a:gd name="T19" fmla="*/ 3 h 66"/>
                    <a:gd name="T20" fmla="*/ 0 w 25"/>
                    <a:gd name="T21" fmla="*/ 62 h 66"/>
                    <a:gd name="T22" fmla="*/ 3 w 25"/>
                    <a:gd name="T2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66">
                      <a:moveTo>
                        <a:pt x="3" y="66"/>
                      </a:moveTo>
                      <a:cubicBezTo>
                        <a:pt x="3" y="66"/>
                        <a:pt x="4" y="66"/>
                        <a:pt x="4" y="66"/>
                      </a:cubicBezTo>
                      <a:cubicBezTo>
                        <a:pt x="5" y="66"/>
                        <a:pt x="7" y="65"/>
                        <a:pt x="8" y="65"/>
                      </a:cubicBezTo>
                      <a:cubicBezTo>
                        <a:pt x="15" y="65"/>
                        <a:pt x="20" y="64"/>
                        <a:pt x="22" y="60"/>
                      </a:cubicBezTo>
                      <a:cubicBezTo>
                        <a:pt x="24" y="56"/>
                        <a:pt x="25" y="46"/>
                        <a:pt x="25" y="28"/>
                      </a:cubicBezTo>
                      <a:cubicBezTo>
                        <a:pt x="25" y="19"/>
                        <a:pt x="25" y="12"/>
                        <a:pt x="23" y="8"/>
                      </a:cubicBezTo>
                      <a:cubicBezTo>
                        <a:pt x="21" y="5"/>
                        <a:pt x="19" y="2"/>
                        <a:pt x="16" y="1"/>
                      </a:cubicBezTo>
                      <a:cubicBezTo>
                        <a:pt x="14" y="1"/>
                        <a:pt x="9" y="0"/>
                        <a:pt x="3" y="0"/>
                      </a:cubicBezTo>
                      <a:cubicBezTo>
                        <a:pt x="3" y="0"/>
                        <a:pt x="3" y="0"/>
                        <a:pt x="3" y="0"/>
                      </a:cubicBezTo>
                      <a:cubicBezTo>
                        <a:pt x="1" y="0"/>
                        <a:pt x="0" y="1"/>
                        <a:pt x="0" y="3"/>
                      </a:cubicBezTo>
                      <a:cubicBezTo>
                        <a:pt x="0" y="62"/>
                        <a:pt x="0" y="62"/>
                        <a:pt x="0" y="62"/>
                      </a:cubicBezTo>
                      <a:cubicBezTo>
                        <a:pt x="0" y="64"/>
                        <a:pt x="2" y="66"/>
                        <a:pt x="3" y="6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2400" b="0" i="0" u="none" strike="noStrike" kern="0" cap="none" spc="0" normalizeH="0" baseline="0" noProof="0" dirty="0">
                    <a:ln>
                      <a:noFill/>
                    </a:ln>
                    <a:solidFill>
                      <a:prstClr val="black"/>
                    </a:solidFill>
                    <a:effectLst/>
                    <a:uLnTx/>
                    <a:uFillTx/>
                    <a:latin typeface="Arial" charset="0"/>
                    <a:ea typeface="ＭＳ Ｐゴシック" charset="0"/>
                    <a:cs typeface="+mn-cs"/>
                  </a:endParaRPr>
                </a:p>
              </p:txBody>
            </p:sp>
            <p:sp>
              <p:nvSpPr>
                <p:cNvPr id="55" name="Freeform 19"/>
                <p:cNvSpPr>
                  <a:spLocks/>
                </p:cNvSpPr>
                <p:nvPr/>
              </p:nvSpPr>
              <p:spPr bwMode="auto">
                <a:xfrm>
                  <a:off x="-769" y="2915"/>
                  <a:ext cx="60" cy="192"/>
                </a:xfrm>
                <a:custGeom>
                  <a:avLst/>
                  <a:gdLst>
                    <a:gd name="T0" fmla="*/ 23 w 25"/>
                    <a:gd name="T1" fmla="*/ 73 h 81"/>
                    <a:gd name="T2" fmla="*/ 25 w 25"/>
                    <a:gd name="T3" fmla="*/ 55 h 81"/>
                    <a:gd name="T4" fmla="*/ 25 w 25"/>
                    <a:gd name="T5" fmla="*/ 27 h 81"/>
                    <a:gd name="T6" fmla="*/ 21 w 25"/>
                    <a:gd name="T7" fmla="*/ 4 h 81"/>
                    <a:gd name="T8" fmla="*/ 3 w 25"/>
                    <a:gd name="T9" fmla="*/ 0 h 81"/>
                    <a:gd name="T10" fmla="*/ 3 w 25"/>
                    <a:gd name="T11" fmla="*/ 0 h 81"/>
                    <a:gd name="T12" fmla="*/ 0 w 25"/>
                    <a:gd name="T13" fmla="*/ 3 h 81"/>
                    <a:gd name="T14" fmla="*/ 0 w 25"/>
                    <a:gd name="T15" fmla="*/ 79 h 81"/>
                    <a:gd name="T16" fmla="*/ 1 w 25"/>
                    <a:gd name="T17" fmla="*/ 81 h 81"/>
                    <a:gd name="T18" fmla="*/ 23 w 25"/>
                    <a:gd name="T19" fmla="*/ 7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81">
                      <a:moveTo>
                        <a:pt x="23" y="73"/>
                      </a:moveTo>
                      <a:cubicBezTo>
                        <a:pt x="25" y="69"/>
                        <a:pt x="25" y="63"/>
                        <a:pt x="25" y="55"/>
                      </a:cubicBezTo>
                      <a:cubicBezTo>
                        <a:pt x="25" y="27"/>
                        <a:pt x="25" y="27"/>
                        <a:pt x="25" y="27"/>
                      </a:cubicBezTo>
                      <a:cubicBezTo>
                        <a:pt x="25" y="15"/>
                        <a:pt x="24" y="7"/>
                        <a:pt x="21" y="4"/>
                      </a:cubicBezTo>
                      <a:cubicBezTo>
                        <a:pt x="19" y="2"/>
                        <a:pt x="13" y="0"/>
                        <a:pt x="3" y="0"/>
                      </a:cubicBezTo>
                      <a:cubicBezTo>
                        <a:pt x="3" y="0"/>
                        <a:pt x="3" y="0"/>
                        <a:pt x="3" y="0"/>
                      </a:cubicBezTo>
                      <a:cubicBezTo>
                        <a:pt x="1" y="0"/>
                        <a:pt x="0" y="1"/>
                        <a:pt x="0" y="3"/>
                      </a:cubicBezTo>
                      <a:cubicBezTo>
                        <a:pt x="0" y="79"/>
                        <a:pt x="0" y="79"/>
                        <a:pt x="0" y="79"/>
                      </a:cubicBezTo>
                      <a:cubicBezTo>
                        <a:pt x="0" y="80"/>
                        <a:pt x="0" y="81"/>
                        <a:pt x="1" y="81"/>
                      </a:cubicBezTo>
                      <a:cubicBezTo>
                        <a:pt x="8" y="78"/>
                        <a:pt x="15" y="75"/>
                        <a:pt x="23" y="7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2400" b="0" i="0" u="none" strike="noStrike" kern="0" cap="none" spc="0" normalizeH="0" baseline="0" noProof="0" dirty="0">
                    <a:ln>
                      <a:noFill/>
                    </a:ln>
                    <a:solidFill>
                      <a:prstClr val="black"/>
                    </a:solidFill>
                    <a:effectLst/>
                    <a:uLnTx/>
                    <a:uFillTx/>
                    <a:latin typeface="Arial" charset="0"/>
                    <a:ea typeface="ＭＳ Ｐゴシック" charset="0"/>
                    <a:cs typeface="+mn-cs"/>
                  </a:endParaRPr>
                </a:p>
              </p:txBody>
            </p:sp>
            <p:sp>
              <p:nvSpPr>
                <p:cNvPr id="56" name="Freeform 20"/>
                <p:cNvSpPr>
                  <a:spLocks noEditPoints="1"/>
                </p:cNvSpPr>
                <p:nvPr/>
              </p:nvSpPr>
              <p:spPr bwMode="auto">
                <a:xfrm>
                  <a:off x="-1604" y="2425"/>
                  <a:ext cx="1267" cy="1538"/>
                </a:xfrm>
                <a:custGeom>
                  <a:avLst/>
                  <a:gdLst>
                    <a:gd name="T0" fmla="*/ 3 w 534"/>
                    <a:gd name="T1" fmla="*/ 558 h 649"/>
                    <a:gd name="T2" fmla="*/ 126 w 534"/>
                    <a:gd name="T3" fmla="*/ 647 h 649"/>
                    <a:gd name="T4" fmla="*/ 269 w 534"/>
                    <a:gd name="T5" fmla="*/ 647 h 649"/>
                    <a:gd name="T6" fmla="*/ 353 w 534"/>
                    <a:gd name="T7" fmla="*/ 634 h 649"/>
                    <a:gd name="T8" fmla="*/ 526 w 534"/>
                    <a:gd name="T9" fmla="*/ 582 h 649"/>
                    <a:gd name="T10" fmla="*/ 513 w 534"/>
                    <a:gd name="T11" fmla="*/ 484 h 649"/>
                    <a:gd name="T12" fmla="*/ 526 w 534"/>
                    <a:gd name="T13" fmla="*/ 376 h 649"/>
                    <a:gd name="T14" fmla="*/ 490 w 534"/>
                    <a:gd name="T15" fmla="*/ 329 h 649"/>
                    <a:gd name="T16" fmla="*/ 499 w 534"/>
                    <a:gd name="T17" fmla="*/ 243 h 649"/>
                    <a:gd name="T18" fmla="*/ 474 w 534"/>
                    <a:gd name="T19" fmla="*/ 48 h 649"/>
                    <a:gd name="T20" fmla="*/ 302 w 534"/>
                    <a:gd name="T21" fmla="*/ 0 h 649"/>
                    <a:gd name="T22" fmla="*/ 214 w 534"/>
                    <a:gd name="T23" fmla="*/ 169 h 649"/>
                    <a:gd name="T24" fmla="*/ 45 w 534"/>
                    <a:gd name="T25" fmla="*/ 244 h 649"/>
                    <a:gd name="T26" fmla="*/ 92 w 534"/>
                    <a:gd name="T27" fmla="*/ 305 h 649"/>
                    <a:gd name="T28" fmla="*/ 214 w 534"/>
                    <a:gd name="T29" fmla="*/ 224 h 649"/>
                    <a:gd name="T30" fmla="*/ 253 w 534"/>
                    <a:gd name="T31" fmla="*/ 304 h 649"/>
                    <a:gd name="T32" fmla="*/ 263 w 534"/>
                    <a:gd name="T33" fmla="*/ 373 h 649"/>
                    <a:gd name="T34" fmla="*/ 292 w 534"/>
                    <a:gd name="T35" fmla="*/ 565 h 649"/>
                    <a:gd name="T36" fmla="*/ 196 w 534"/>
                    <a:gd name="T37" fmla="*/ 565 h 649"/>
                    <a:gd name="T38" fmla="*/ 162 w 534"/>
                    <a:gd name="T39" fmla="*/ 526 h 649"/>
                    <a:gd name="T40" fmla="*/ 126 w 534"/>
                    <a:gd name="T41" fmla="*/ 592 h 649"/>
                    <a:gd name="T42" fmla="*/ 85 w 534"/>
                    <a:gd name="T43" fmla="*/ 361 h 649"/>
                    <a:gd name="T44" fmla="*/ 438 w 534"/>
                    <a:gd name="T45" fmla="*/ 73 h 649"/>
                    <a:gd name="T46" fmla="*/ 412 w 534"/>
                    <a:gd name="T47" fmla="*/ 180 h 649"/>
                    <a:gd name="T48" fmla="*/ 455 w 534"/>
                    <a:gd name="T49" fmla="*/ 243 h 649"/>
                    <a:gd name="T50" fmla="*/ 449 w 534"/>
                    <a:gd name="T51" fmla="*/ 313 h 649"/>
                    <a:gd name="T52" fmla="*/ 333 w 534"/>
                    <a:gd name="T53" fmla="*/ 341 h 649"/>
                    <a:gd name="T54" fmla="*/ 299 w 534"/>
                    <a:gd name="T55" fmla="*/ 243 h 649"/>
                    <a:gd name="T56" fmla="*/ 302 w 534"/>
                    <a:gd name="T57" fmla="*/ 44 h 649"/>
                    <a:gd name="T58" fmla="*/ 438 w 534"/>
                    <a:gd name="T59" fmla="*/ 73 h 649"/>
                    <a:gd name="T60" fmla="*/ 496 w 534"/>
                    <a:gd name="T61" fmla="*/ 424 h 649"/>
                    <a:gd name="T62" fmla="*/ 457 w 534"/>
                    <a:gd name="T63" fmla="*/ 463 h 649"/>
                    <a:gd name="T64" fmla="*/ 428 w 534"/>
                    <a:gd name="T65" fmla="*/ 395 h 649"/>
                    <a:gd name="T66" fmla="*/ 406 w 534"/>
                    <a:gd name="T67" fmla="*/ 421 h 649"/>
                    <a:gd name="T68" fmla="*/ 418 w 534"/>
                    <a:gd name="T69" fmla="*/ 569 h 649"/>
                    <a:gd name="T70" fmla="*/ 430 w 534"/>
                    <a:gd name="T71" fmla="*/ 532 h 649"/>
                    <a:gd name="T72" fmla="*/ 496 w 534"/>
                    <a:gd name="T73" fmla="*/ 532 h 649"/>
                    <a:gd name="T74" fmla="*/ 419 w 534"/>
                    <a:gd name="T75" fmla="*/ 612 h 649"/>
                    <a:gd name="T76" fmla="*/ 346 w 534"/>
                    <a:gd name="T77" fmla="*/ 557 h 649"/>
                    <a:gd name="T78" fmla="*/ 340 w 534"/>
                    <a:gd name="T79" fmla="*/ 442 h 649"/>
                    <a:gd name="T80" fmla="*/ 353 w 534"/>
                    <a:gd name="T81" fmla="*/ 374 h 649"/>
                    <a:gd name="T82" fmla="*/ 379 w 534"/>
                    <a:gd name="T83" fmla="*/ 354 h 649"/>
                    <a:gd name="T84" fmla="*/ 465 w 534"/>
                    <a:gd name="T85" fmla="*/ 358 h 649"/>
                    <a:gd name="T86" fmla="*/ 490 w 534"/>
                    <a:gd name="T87" fmla="*/ 386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4" h="649">
                      <a:moveTo>
                        <a:pt x="32" y="342"/>
                      </a:moveTo>
                      <a:cubicBezTo>
                        <a:pt x="28" y="372"/>
                        <a:pt x="28" y="372"/>
                        <a:pt x="28" y="372"/>
                      </a:cubicBezTo>
                      <a:cubicBezTo>
                        <a:pt x="3" y="558"/>
                        <a:pt x="3" y="558"/>
                        <a:pt x="3" y="558"/>
                      </a:cubicBezTo>
                      <a:cubicBezTo>
                        <a:pt x="0" y="581"/>
                        <a:pt x="7" y="603"/>
                        <a:pt x="22" y="620"/>
                      </a:cubicBezTo>
                      <a:cubicBezTo>
                        <a:pt x="37" y="637"/>
                        <a:pt x="58" y="647"/>
                        <a:pt x="81" y="647"/>
                      </a:cubicBezTo>
                      <a:cubicBezTo>
                        <a:pt x="126" y="647"/>
                        <a:pt x="126" y="647"/>
                        <a:pt x="126" y="647"/>
                      </a:cubicBezTo>
                      <a:cubicBezTo>
                        <a:pt x="144" y="647"/>
                        <a:pt x="162" y="641"/>
                        <a:pt x="176" y="631"/>
                      </a:cubicBezTo>
                      <a:cubicBezTo>
                        <a:pt x="190" y="641"/>
                        <a:pt x="207" y="647"/>
                        <a:pt x="225" y="647"/>
                      </a:cubicBezTo>
                      <a:cubicBezTo>
                        <a:pt x="269" y="647"/>
                        <a:pt x="269" y="647"/>
                        <a:pt x="269" y="647"/>
                      </a:cubicBezTo>
                      <a:cubicBezTo>
                        <a:pt x="291" y="647"/>
                        <a:pt x="313" y="637"/>
                        <a:pt x="328" y="620"/>
                      </a:cubicBezTo>
                      <a:cubicBezTo>
                        <a:pt x="329" y="619"/>
                        <a:pt x="330" y="618"/>
                        <a:pt x="330" y="617"/>
                      </a:cubicBezTo>
                      <a:cubicBezTo>
                        <a:pt x="337" y="623"/>
                        <a:pt x="344" y="629"/>
                        <a:pt x="353" y="634"/>
                      </a:cubicBezTo>
                      <a:cubicBezTo>
                        <a:pt x="371" y="644"/>
                        <a:pt x="393" y="649"/>
                        <a:pt x="419" y="649"/>
                      </a:cubicBezTo>
                      <a:cubicBezTo>
                        <a:pt x="445" y="649"/>
                        <a:pt x="468" y="643"/>
                        <a:pt x="487" y="631"/>
                      </a:cubicBezTo>
                      <a:cubicBezTo>
                        <a:pt x="507" y="618"/>
                        <a:pt x="520" y="602"/>
                        <a:pt x="526" y="582"/>
                      </a:cubicBezTo>
                      <a:cubicBezTo>
                        <a:pt x="531" y="570"/>
                        <a:pt x="533" y="555"/>
                        <a:pt x="534" y="533"/>
                      </a:cubicBezTo>
                      <a:cubicBezTo>
                        <a:pt x="534" y="516"/>
                        <a:pt x="528" y="499"/>
                        <a:pt x="516" y="487"/>
                      </a:cubicBezTo>
                      <a:cubicBezTo>
                        <a:pt x="515" y="486"/>
                        <a:pt x="514" y="485"/>
                        <a:pt x="513" y="484"/>
                      </a:cubicBezTo>
                      <a:cubicBezTo>
                        <a:pt x="514" y="483"/>
                        <a:pt x="514" y="482"/>
                        <a:pt x="515" y="482"/>
                      </a:cubicBezTo>
                      <a:cubicBezTo>
                        <a:pt x="527" y="469"/>
                        <a:pt x="534" y="453"/>
                        <a:pt x="534" y="435"/>
                      </a:cubicBezTo>
                      <a:cubicBezTo>
                        <a:pt x="534" y="409"/>
                        <a:pt x="531" y="390"/>
                        <a:pt x="526" y="376"/>
                      </a:cubicBezTo>
                      <a:cubicBezTo>
                        <a:pt x="526" y="375"/>
                        <a:pt x="526" y="375"/>
                        <a:pt x="526" y="374"/>
                      </a:cubicBezTo>
                      <a:cubicBezTo>
                        <a:pt x="521" y="361"/>
                        <a:pt x="514" y="350"/>
                        <a:pt x="503" y="340"/>
                      </a:cubicBezTo>
                      <a:cubicBezTo>
                        <a:pt x="499" y="336"/>
                        <a:pt x="495" y="333"/>
                        <a:pt x="490" y="329"/>
                      </a:cubicBezTo>
                      <a:cubicBezTo>
                        <a:pt x="492" y="323"/>
                        <a:pt x="494" y="317"/>
                        <a:pt x="495" y="310"/>
                      </a:cubicBezTo>
                      <a:cubicBezTo>
                        <a:pt x="498" y="299"/>
                        <a:pt x="499" y="286"/>
                        <a:pt x="499" y="271"/>
                      </a:cubicBezTo>
                      <a:cubicBezTo>
                        <a:pt x="499" y="243"/>
                        <a:pt x="499" y="243"/>
                        <a:pt x="499" y="243"/>
                      </a:cubicBezTo>
                      <a:cubicBezTo>
                        <a:pt x="499" y="217"/>
                        <a:pt x="494" y="195"/>
                        <a:pt x="484" y="179"/>
                      </a:cubicBezTo>
                      <a:cubicBezTo>
                        <a:pt x="490" y="166"/>
                        <a:pt x="493" y="149"/>
                        <a:pt x="493" y="128"/>
                      </a:cubicBezTo>
                      <a:cubicBezTo>
                        <a:pt x="493" y="93"/>
                        <a:pt x="487" y="67"/>
                        <a:pt x="474" y="48"/>
                      </a:cubicBezTo>
                      <a:cubicBezTo>
                        <a:pt x="461" y="28"/>
                        <a:pt x="442" y="14"/>
                        <a:pt x="420" y="7"/>
                      </a:cubicBezTo>
                      <a:cubicBezTo>
                        <a:pt x="403" y="2"/>
                        <a:pt x="381" y="0"/>
                        <a:pt x="352" y="0"/>
                      </a:cubicBezTo>
                      <a:cubicBezTo>
                        <a:pt x="302" y="0"/>
                        <a:pt x="302" y="0"/>
                        <a:pt x="302" y="0"/>
                      </a:cubicBezTo>
                      <a:cubicBezTo>
                        <a:pt x="263" y="0"/>
                        <a:pt x="231" y="32"/>
                        <a:pt x="231" y="71"/>
                      </a:cubicBezTo>
                      <a:cubicBezTo>
                        <a:pt x="231" y="171"/>
                        <a:pt x="231" y="171"/>
                        <a:pt x="231" y="171"/>
                      </a:cubicBezTo>
                      <a:cubicBezTo>
                        <a:pt x="225" y="170"/>
                        <a:pt x="220" y="169"/>
                        <a:pt x="214" y="169"/>
                      </a:cubicBezTo>
                      <a:cubicBezTo>
                        <a:pt x="214" y="169"/>
                        <a:pt x="214" y="169"/>
                        <a:pt x="214" y="169"/>
                      </a:cubicBezTo>
                      <a:cubicBezTo>
                        <a:pt x="130" y="169"/>
                        <a:pt x="130" y="169"/>
                        <a:pt x="130" y="169"/>
                      </a:cubicBezTo>
                      <a:cubicBezTo>
                        <a:pt x="87" y="169"/>
                        <a:pt x="50" y="201"/>
                        <a:pt x="45" y="244"/>
                      </a:cubicBezTo>
                      <a:cubicBezTo>
                        <a:pt x="36" y="313"/>
                        <a:pt x="36" y="313"/>
                        <a:pt x="36" y="313"/>
                      </a:cubicBezTo>
                      <a:lnTo>
                        <a:pt x="32" y="342"/>
                      </a:lnTo>
                      <a:close/>
                      <a:moveTo>
                        <a:pt x="92" y="305"/>
                      </a:moveTo>
                      <a:cubicBezTo>
                        <a:pt x="99" y="251"/>
                        <a:pt x="99" y="251"/>
                        <a:pt x="99" y="251"/>
                      </a:cubicBezTo>
                      <a:cubicBezTo>
                        <a:pt x="101" y="235"/>
                        <a:pt x="114" y="224"/>
                        <a:pt x="130" y="224"/>
                      </a:cubicBezTo>
                      <a:cubicBezTo>
                        <a:pt x="214" y="224"/>
                        <a:pt x="214" y="224"/>
                        <a:pt x="214" y="224"/>
                      </a:cubicBezTo>
                      <a:cubicBezTo>
                        <a:pt x="220" y="224"/>
                        <a:pt x="226" y="226"/>
                        <a:pt x="231" y="229"/>
                      </a:cubicBezTo>
                      <a:cubicBezTo>
                        <a:pt x="238" y="234"/>
                        <a:pt x="244" y="242"/>
                        <a:pt x="245" y="251"/>
                      </a:cubicBezTo>
                      <a:cubicBezTo>
                        <a:pt x="253" y="304"/>
                        <a:pt x="253" y="304"/>
                        <a:pt x="253" y="304"/>
                      </a:cubicBezTo>
                      <a:cubicBezTo>
                        <a:pt x="257" y="334"/>
                        <a:pt x="257" y="334"/>
                        <a:pt x="257" y="334"/>
                      </a:cubicBezTo>
                      <a:cubicBezTo>
                        <a:pt x="258" y="339"/>
                        <a:pt x="258" y="339"/>
                        <a:pt x="258" y="339"/>
                      </a:cubicBezTo>
                      <a:cubicBezTo>
                        <a:pt x="263" y="373"/>
                        <a:pt x="263" y="373"/>
                        <a:pt x="263" y="373"/>
                      </a:cubicBezTo>
                      <a:cubicBezTo>
                        <a:pt x="263" y="375"/>
                        <a:pt x="263" y="375"/>
                        <a:pt x="263" y="375"/>
                      </a:cubicBezTo>
                      <a:cubicBezTo>
                        <a:pt x="269" y="415"/>
                        <a:pt x="269" y="415"/>
                        <a:pt x="269" y="415"/>
                      </a:cubicBezTo>
                      <a:cubicBezTo>
                        <a:pt x="292" y="565"/>
                        <a:pt x="292" y="565"/>
                        <a:pt x="292" y="565"/>
                      </a:cubicBezTo>
                      <a:cubicBezTo>
                        <a:pt x="294" y="579"/>
                        <a:pt x="283" y="592"/>
                        <a:pt x="269" y="592"/>
                      </a:cubicBezTo>
                      <a:cubicBezTo>
                        <a:pt x="225" y="592"/>
                        <a:pt x="225" y="592"/>
                        <a:pt x="225" y="592"/>
                      </a:cubicBezTo>
                      <a:cubicBezTo>
                        <a:pt x="210" y="592"/>
                        <a:pt x="197" y="580"/>
                        <a:pt x="196" y="565"/>
                      </a:cubicBezTo>
                      <a:cubicBezTo>
                        <a:pt x="193" y="529"/>
                        <a:pt x="193" y="529"/>
                        <a:pt x="193" y="529"/>
                      </a:cubicBezTo>
                      <a:cubicBezTo>
                        <a:pt x="193" y="527"/>
                        <a:pt x="191" y="526"/>
                        <a:pt x="189" y="526"/>
                      </a:cubicBezTo>
                      <a:cubicBezTo>
                        <a:pt x="162" y="526"/>
                        <a:pt x="162" y="526"/>
                        <a:pt x="162" y="526"/>
                      </a:cubicBezTo>
                      <a:cubicBezTo>
                        <a:pt x="160" y="526"/>
                        <a:pt x="158" y="527"/>
                        <a:pt x="158" y="529"/>
                      </a:cubicBezTo>
                      <a:cubicBezTo>
                        <a:pt x="155" y="565"/>
                        <a:pt x="155" y="565"/>
                        <a:pt x="155" y="565"/>
                      </a:cubicBezTo>
                      <a:cubicBezTo>
                        <a:pt x="154" y="580"/>
                        <a:pt x="141" y="592"/>
                        <a:pt x="126" y="592"/>
                      </a:cubicBezTo>
                      <a:cubicBezTo>
                        <a:pt x="81" y="592"/>
                        <a:pt x="81" y="592"/>
                        <a:pt x="81" y="592"/>
                      </a:cubicBezTo>
                      <a:cubicBezTo>
                        <a:pt x="67" y="592"/>
                        <a:pt x="56" y="580"/>
                        <a:pt x="57" y="565"/>
                      </a:cubicBezTo>
                      <a:cubicBezTo>
                        <a:pt x="85" y="361"/>
                        <a:pt x="85" y="361"/>
                        <a:pt x="85" y="361"/>
                      </a:cubicBezTo>
                      <a:cubicBezTo>
                        <a:pt x="88" y="333"/>
                        <a:pt x="88" y="333"/>
                        <a:pt x="88" y="333"/>
                      </a:cubicBezTo>
                      <a:lnTo>
                        <a:pt x="92" y="305"/>
                      </a:lnTo>
                      <a:close/>
                      <a:moveTo>
                        <a:pt x="438" y="73"/>
                      </a:moveTo>
                      <a:cubicBezTo>
                        <a:pt x="445" y="84"/>
                        <a:pt x="449" y="103"/>
                        <a:pt x="449" y="128"/>
                      </a:cubicBezTo>
                      <a:cubicBezTo>
                        <a:pt x="449" y="146"/>
                        <a:pt x="446" y="158"/>
                        <a:pt x="441" y="165"/>
                      </a:cubicBezTo>
                      <a:cubicBezTo>
                        <a:pt x="436" y="171"/>
                        <a:pt x="426" y="176"/>
                        <a:pt x="412" y="180"/>
                      </a:cubicBezTo>
                      <a:cubicBezTo>
                        <a:pt x="411" y="180"/>
                        <a:pt x="411" y="181"/>
                        <a:pt x="412" y="181"/>
                      </a:cubicBezTo>
                      <a:cubicBezTo>
                        <a:pt x="428" y="185"/>
                        <a:pt x="439" y="192"/>
                        <a:pt x="445" y="200"/>
                      </a:cubicBezTo>
                      <a:cubicBezTo>
                        <a:pt x="451" y="210"/>
                        <a:pt x="455" y="224"/>
                        <a:pt x="455" y="243"/>
                      </a:cubicBezTo>
                      <a:cubicBezTo>
                        <a:pt x="455" y="271"/>
                        <a:pt x="455" y="271"/>
                        <a:pt x="455" y="271"/>
                      </a:cubicBezTo>
                      <a:cubicBezTo>
                        <a:pt x="455" y="285"/>
                        <a:pt x="453" y="296"/>
                        <a:pt x="451" y="305"/>
                      </a:cubicBezTo>
                      <a:cubicBezTo>
                        <a:pt x="451" y="308"/>
                        <a:pt x="450" y="310"/>
                        <a:pt x="449" y="313"/>
                      </a:cubicBezTo>
                      <a:cubicBezTo>
                        <a:pt x="439" y="310"/>
                        <a:pt x="428" y="309"/>
                        <a:pt x="417" y="309"/>
                      </a:cubicBezTo>
                      <a:cubicBezTo>
                        <a:pt x="398" y="309"/>
                        <a:pt x="380" y="313"/>
                        <a:pt x="364" y="320"/>
                      </a:cubicBezTo>
                      <a:cubicBezTo>
                        <a:pt x="352" y="325"/>
                        <a:pt x="342" y="332"/>
                        <a:pt x="333" y="341"/>
                      </a:cubicBezTo>
                      <a:cubicBezTo>
                        <a:pt x="314" y="341"/>
                        <a:pt x="314" y="341"/>
                        <a:pt x="314" y="341"/>
                      </a:cubicBezTo>
                      <a:cubicBezTo>
                        <a:pt x="312" y="327"/>
                        <a:pt x="312" y="327"/>
                        <a:pt x="312" y="327"/>
                      </a:cubicBezTo>
                      <a:cubicBezTo>
                        <a:pt x="299" y="243"/>
                        <a:pt x="299" y="243"/>
                        <a:pt x="299" y="243"/>
                      </a:cubicBezTo>
                      <a:cubicBezTo>
                        <a:pt x="296" y="224"/>
                        <a:pt x="288" y="208"/>
                        <a:pt x="275" y="195"/>
                      </a:cubicBezTo>
                      <a:cubicBezTo>
                        <a:pt x="275" y="71"/>
                        <a:pt x="275" y="71"/>
                        <a:pt x="275" y="71"/>
                      </a:cubicBezTo>
                      <a:cubicBezTo>
                        <a:pt x="275" y="56"/>
                        <a:pt x="287" y="44"/>
                        <a:pt x="302" y="44"/>
                      </a:cubicBezTo>
                      <a:cubicBezTo>
                        <a:pt x="352" y="44"/>
                        <a:pt x="352" y="44"/>
                        <a:pt x="352" y="44"/>
                      </a:cubicBezTo>
                      <a:cubicBezTo>
                        <a:pt x="376" y="44"/>
                        <a:pt x="395" y="46"/>
                        <a:pt x="407" y="50"/>
                      </a:cubicBezTo>
                      <a:cubicBezTo>
                        <a:pt x="420" y="53"/>
                        <a:pt x="430" y="61"/>
                        <a:pt x="438" y="73"/>
                      </a:cubicBezTo>
                      <a:close/>
                      <a:moveTo>
                        <a:pt x="490" y="386"/>
                      </a:moveTo>
                      <a:cubicBezTo>
                        <a:pt x="490" y="386"/>
                        <a:pt x="490" y="386"/>
                        <a:pt x="490" y="387"/>
                      </a:cubicBezTo>
                      <a:cubicBezTo>
                        <a:pt x="493" y="395"/>
                        <a:pt x="495" y="408"/>
                        <a:pt x="496" y="424"/>
                      </a:cubicBezTo>
                      <a:cubicBezTo>
                        <a:pt x="496" y="427"/>
                        <a:pt x="496" y="431"/>
                        <a:pt x="496" y="436"/>
                      </a:cubicBezTo>
                      <a:cubicBezTo>
                        <a:pt x="496" y="451"/>
                        <a:pt x="484" y="463"/>
                        <a:pt x="469" y="463"/>
                      </a:cubicBezTo>
                      <a:cubicBezTo>
                        <a:pt x="457" y="463"/>
                        <a:pt x="457" y="463"/>
                        <a:pt x="457" y="463"/>
                      </a:cubicBezTo>
                      <a:cubicBezTo>
                        <a:pt x="442" y="463"/>
                        <a:pt x="430" y="451"/>
                        <a:pt x="430" y="436"/>
                      </a:cubicBezTo>
                      <a:cubicBezTo>
                        <a:pt x="430" y="419"/>
                        <a:pt x="430" y="419"/>
                        <a:pt x="430" y="419"/>
                      </a:cubicBezTo>
                      <a:cubicBezTo>
                        <a:pt x="430" y="406"/>
                        <a:pt x="430" y="398"/>
                        <a:pt x="428" y="395"/>
                      </a:cubicBezTo>
                      <a:cubicBezTo>
                        <a:pt x="427" y="392"/>
                        <a:pt x="424" y="390"/>
                        <a:pt x="419" y="390"/>
                      </a:cubicBezTo>
                      <a:cubicBezTo>
                        <a:pt x="413" y="390"/>
                        <a:pt x="410" y="392"/>
                        <a:pt x="408" y="396"/>
                      </a:cubicBezTo>
                      <a:cubicBezTo>
                        <a:pt x="407" y="400"/>
                        <a:pt x="406" y="408"/>
                        <a:pt x="406" y="421"/>
                      </a:cubicBezTo>
                      <a:cubicBezTo>
                        <a:pt x="406" y="539"/>
                        <a:pt x="406" y="539"/>
                        <a:pt x="406" y="539"/>
                      </a:cubicBezTo>
                      <a:cubicBezTo>
                        <a:pt x="406" y="551"/>
                        <a:pt x="407" y="559"/>
                        <a:pt x="408" y="563"/>
                      </a:cubicBezTo>
                      <a:cubicBezTo>
                        <a:pt x="410" y="567"/>
                        <a:pt x="413" y="569"/>
                        <a:pt x="418" y="569"/>
                      </a:cubicBezTo>
                      <a:cubicBezTo>
                        <a:pt x="423" y="569"/>
                        <a:pt x="426" y="567"/>
                        <a:pt x="428" y="563"/>
                      </a:cubicBezTo>
                      <a:cubicBezTo>
                        <a:pt x="430" y="559"/>
                        <a:pt x="430" y="550"/>
                        <a:pt x="430" y="536"/>
                      </a:cubicBezTo>
                      <a:cubicBezTo>
                        <a:pt x="430" y="532"/>
                        <a:pt x="430" y="532"/>
                        <a:pt x="430" y="532"/>
                      </a:cubicBezTo>
                      <a:cubicBezTo>
                        <a:pt x="430" y="517"/>
                        <a:pt x="442" y="505"/>
                        <a:pt x="457" y="505"/>
                      </a:cubicBezTo>
                      <a:cubicBezTo>
                        <a:pt x="469" y="505"/>
                        <a:pt x="469" y="505"/>
                        <a:pt x="469" y="505"/>
                      </a:cubicBezTo>
                      <a:cubicBezTo>
                        <a:pt x="484" y="505"/>
                        <a:pt x="497" y="517"/>
                        <a:pt x="496" y="532"/>
                      </a:cubicBezTo>
                      <a:cubicBezTo>
                        <a:pt x="495" y="549"/>
                        <a:pt x="494" y="562"/>
                        <a:pt x="491" y="570"/>
                      </a:cubicBezTo>
                      <a:cubicBezTo>
                        <a:pt x="487" y="581"/>
                        <a:pt x="479" y="591"/>
                        <a:pt x="466" y="599"/>
                      </a:cubicBezTo>
                      <a:cubicBezTo>
                        <a:pt x="453" y="607"/>
                        <a:pt x="438" y="612"/>
                        <a:pt x="419" y="612"/>
                      </a:cubicBezTo>
                      <a:cubicBezTo>
                        <a:pt x="400" y="612"/>
                        <a:pt x="384" y="608"/>
                        <a:pt x="371" y="601"/>
                      </a:cubicBezTo>
                      <a:cubicBezTo>
                        <a:pt x="359" y="594"/>
                        <a:pt x="351" y="585"/>
                        <a:pt x="347" y="573"/>
                      </a:cubicBezTo>
                      <a:cubicBezTo>
                        <a:pt x="347" y="568"/>
                        <a:pt x="347" y="562"/>
                        <a:pt x="346" y="557"/>
                      </a:cubicBezTo>
                      <a:cubicBezTo>
                        <a:pt x="340" y="519"/>
                        <a:pt x="340" y="519"/>
                        <a:pt x="340" y="519"/>
                      </a:cubicBezTo>
                      <a:cubicBezTo>
                        <a:pt x="340" y="518"/>
                        <a:pt x="340" y="517"/>
                        <a:pt x="340" y="516"/>
                      </a:cubicBezTo>
                      <a:cubicBezTo>
                        <a:pt x="340" y="442"/>
                        <a:pt x="340" y="442"/>
                        <a:pt x="340" y="442"/>
                      </a:cubicBezTo>
                      <a:cubicBezTo>
                        <a:pt x="340" y="424"/>
                        <a:pt x="341" y="410"/>
                        <a:pt x="342" y="401"/>
                      </a:cubicBezTo>
                      <a:cubicBezTo>
                        <a:pt x="343" y="395"/>
                        <a:pt x="345" y="390"/>
                        <a:pt x="347" y="385"/>
                      </a:cubicBezTo>
                      <a:cubicBezTo>
                        <a:pt x="349" y="381"/>
                        <a:pt x="351" y="378"/>
                        <a:pt x="353" y="374"/>
                      </a:cubicBezTo>
                      <a:cubicBezTo>
                        <a:pt x="355" y="373"/>
                        <a:pt x="356" y="371"/>
                        <a:pt x="357" y="370"/>
                      </a:cubicBezTo>
                      <a:cubicBezTo>
                        <a:pt x="360" y="367"/>
                        <a:pt x="362" y="365"/>
                        <a:pt x="365" y="363"/>
                      </a:cubicBezTo>
                      <a:cubicBezTo>
                        <a:pt x="369" y="360"/>
                        <a:pt x="374" y="357"/>
                        <a:pt x="379" y="354"/>
                      </a:cubicBezTo>
                      <a:cubicBezTo>
                        <a:pt x="390" y="350"/>
                        <a:pt x="403" y="347"/>
                        <a:pt x="417" y="347"/>
                      </a:cubicBezTo>
                      <a:cubicBezTo>
                        <a:pt x="427" y="347"/>
                        <a:pt x="437" y="348"/>
                        <a:pt x="445" y="350"/>
                      </a:cubicBezTo>
                      <a:cubicBezTo>
                        <a:pt x="453" y="352"/>
                        <a:pt x="459" y="355"/>
                        <a:pt x="465" y="358"/>
                      </a:cubicBezTo>
                      <a:cubicBezTo>
                        <a:pt x="466" y="359"/>
                        <a:pt x="467" y="360"/>
                        <a:pt x="468" y="360"/>
                      </a:cubicBezTo>
                      <a:cubicBezTo>
                        <a:pt x="469" y="361"/>
                        <a:pt x="470" y="362"/>
                        <a:pt x="471" y="362"/>
                      </a:cubicBezTo>
                      <a:cubicBezTo>
                        <a:pt x="480" y="369"/>
                        <a:pt x="487" y="377"/>
                        <a:pt x="490" y="38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2400" b="0" i="0" u="none" strike="noStrike" kern="0" cap="none" spc="0" normalizeH="0" baseline="0" noProof="0" dirty="0">
                    <a:ln>
                      <a:noFill/>
                    </a:ln>
                    <a:solidFill>
                      <a:prstClr val="black"/>
                    </a:solidFill>
                    <a:effectLst/>
                    <a:uLnTx/>
                    <a:uFillTx/>
                    <a:latin typeface="Arial" charset="0"/>
                    <a:ea typeface="ＭＳ Ｐゴシック" charset="0"/>
                    <a:cs typeface="+mn-cs"/>
                  </a:endParaRPr>
                </a:p>
              </p:txBody>
            </p:sp>
            <p:sp>
              <p:nvSpPr>
                <p:cNvPr id="57" name="Freeform 21"/>
                <p:cNvSpPr>
                  <a:spLocks/>
                </p:cNvSpPr>
                <p:nvPr/>
              </p:nvSpPr>
              <p:spPr bwMode="auto">
                <a:xfrm>
                  <a:off x="-1231" y="3157"/>
                  <a:ext cx="78" cy="360"/>
                </a:xfrm>
                <a:custGeom>
                  <a:avLst/>
                  <a:gdLst>
                    <a:gd name="T0" fmla="*/ 4 w 33"/>
                    <a:gd name="T1" fmla="*/ 152 h 152"/>
                    <a:gd name="T2" fmla="*/ 30 w 33"/>
                    <a:gd name="T3" fmla="*/ 152 h 152"/>
                    <a:gd name="T4" fmla="*/ 33 w 33"/>
                    <a:gd name="T5" fmla="*/ 148 h 152"/>
                    <a:gd name="T6" fmla="*/ 24 w 33"/>
                    <a:gd name="T7" fmla="*/ 60 h 152"/>
                    <a:gd name="T8" fmla="*/ 21 w 33"/>
                    <a:gd name="T9" fmla="*/ 30 h 152"/>
                    <a:gd name="T10" fmla="*/ 19 w 33"/>
                    <a:gd name="T11" fmla="*/ 2 h 152"/>
                    <a:gd name="T12" fmla="*/ 19 w 33"/>
                    <a:gd name="T13" fmla="*/ 0 h 152"/>
                    <a:gd name="T14" fmla="*/ 19 w 33"/>
                    <a:gd name="T15" fmla="*/ 0 h 152"/>
                    <a:gd name="T16" fmla="*/ 18 w 33"/>
                    <a:gd name="T17" fmla="*/ 0 h 152"/>
                    <a:gd name="T18" fmla="*/ 18 w 33"/>
                    <a:gd name="T19" fmla="*/ 1 h 152"/>
                    <a:gd name="T20" fmla="*/ 14 w 33"/>
                    <a:gd name="T21" fmla="*/ 29 h 152"/>
                    <a:gd name="T22" fmla="*/ 11 w 33"/>
                    <a:gd name="T23" fmla="*/ 56 h 152"/>
                    <a:gd name="T24" fmla="*/ 1 w 33"/>
                    <a:gd name="T25" fmla="*/ 149 h 152"/>
                    <a:gd name="T26" fmla="*/ 4 w 33"/>
                    <a:gd name="T27"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52">
                      <a:moveTo>
                        <a:pt x="4" y="152"/>
                      </a:moveTo>
                      <a:cubicBezTo>
                        <a:pt x="30" y="152"/>
                        <a:pt x="30" y="152"/>
                        <a:pt x="30" y="152"/>
                      </a:cubicBezTo>
                      <a:cubicBezTo>
                        <a:pt x="32" y="152"/>
                        <a:pt x="33" y="150"/>
                        <a:pt x="33" y="148"/>
                      </a:cubicBezTo>
                      <a:cubicBezTo>
                        <a:pt x="30" y="122"/>
                        <a:pt x="27" y="93"/>
                        <a:pt x="24" y="60"/>
                      </a:cubicBezTo>
                      <a:cubicBezTo>
                        <a:pt x="23" y="50"/>
                        <a:pt x="22" y="40"/>
                        <a:pt x="21" y="30"/>
                      </a:cubicBezTo>
                      <a:cubicBezTo>
                        <a:pt x="21" y="21"/>
                        <a:pt x="20" y="11"/>
                        <a:pt x="19" y="2"/>
                      </a:cubicBezTo>
                      <a:cubicBezTo>
                        <a:pt x="19" y="1"/>
                        <a:pt x="19" y="0"/>
                        <a:pt x="19" y="0"/>
                      </a:cubicBezTo>
                      <a:cubicBezTo>
                        <a:pt x="19" y="0"/>
                        <a:pt x="19" y="0"/>
                        <a:pt x="19" y="0"/>
                      </a:cubicBezTo>
                      <a:cubicBezTo>
                        <a:pt x="19" y="0"/>
                        <a:pt x="18" y="0"/>
                        <a:pt x="18" y="0"/>
                      </a:cubicBezTo>
                      <a:cubicBezTo>
                        <a:pt x="18" y="1"/>
                        <a:pt x="18" y="1"/>
                        <a:pt x="18" y="1"/>
                      </a:cubicBezTo>
                      <a:cubicBezTo>
                        <a:pt x="17" y="11"/>
                        <a:pt x="16" y="20"/>
                        <a:pt x="14" y="29"/>
                      </a:cubicBezTo>
                      <a:cubicBezTo>
                        <a:pt x="13" y="39"/>
                        <a:pt x="12" y="48"/>
                        <a:pt x="11" y="56"/>
                      </a:cubicBezTo>
                      <a:cubicBezTo>
                        <a:pt x="6" y="96"/>
                        <a:pt x="2" y="126"/>
                        <a:pt x="1" y="149"/>
                      </a:cubicBezTo>
                      <a:cubicBezTo>
                        <a:pt x="0" y="150"/>
                        <a:pt x="2" y="152"/>
                        <a:pt x="4" y="15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2400" b="0" i="0" u="none" strike="noStrike" kern="0" cap="none" spc="0" normalizeH="0" baseline="0" noProof="0" dirty="0">
                    <a:ln>
                      <a:noFill/>
                    </a:ln>
                    <a:solidFill>
                      <a:prstClr val="black"/>
                    </a:solidFill>
                    <a:effectLst/>
                    <a:uLnTx/>
                    <a:uFillTx/>
                    <a:latin typeface="Arial" charset="0"/>
                    <a:ea typeface="ＭＳ Ｐゴシック" charset="0"/>
                    <a:cs typeface="+mn-cs"/>
                  </a:endParaRPr>
                </a:p>
              </p:txBody>
            </p:sp>
          </p:grpSp>
        </p:grpSp>
      </p:grpSp>
      <p:sp>
        <p:nvSpPr>
          <p:cNvPr id="59" name="Rectangle 58">
            <a:extLst>
              <a:ext uri="{FF2B5EF4-FFF2-40B4-BE49-F238E27FC236}">
                <a16:creationId xmlns:a16="http://schemas.microsoft.com/office/drawing/2014/main" xmlns="" id="{031EB857-BA81-5449-9117-D3CADD62E5F5}"/>
              </a:ext>
            </a:extLst>
          </p:cNvPr>
          <p:cNvSpPr/>
          <p:nvPr/>
        </p:nvSpPr>
        <p:spPr>
          <a:xfrm>
            <a:off x="726405" y="4552890"/>
            <a:ext cx="11311966" cy="400110"/>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 TRANSFORMING HUMAN SETTLEMENTS &amp; SPACE ECONOMY</a:t>
            </a:r>
          </a:p>
        </p:txBody>
      </p:sp>
      <p:sp>
        <p:nvSpPr>
          <p:cNvPr id="61" name="Rectangle 60"/>
          <p:cNvSpPr/>
          <p:nvPr/>
        </p:nvSpPr>
        <p:spPr>
          <a:xfrm>
            <a:off x="159301" y="4610947"/>
            <a:ext cx="589245" cy="322022"/>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68" name="Picture 6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3380" y="4632934"/>
            <a:ext cx="299842" cy="299842"/>
          </a:xfrm>
          <a:prstGeom prst="rect">
            <a:avLst/>
          </a:prstGeom>
        </p:spPr>
      </p:pic>
    </p:spTree>
    <p:extLst>
      <p:ext uri="{BB962C8B-B14F-4D97-AF65-F5344CB8AC3E}">
        <p14:creationId xmlns:p14="http://schemas.microsoft.com/office/powerpoint/2010/main" xmlns="" val="632505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9003" y="2819400"/>
            <a:ext cx="11379926" cy="3924150"/>
          </a:xfrm>
        </p:spPr>
        <p:txBody>
          <a:bodyPr/>
          <a:lstStyle/>
          <a:p>
            <a:pPr marL="285750" lvl="0" indent="-285750" algn="just">
              <a:buSzPct val="125000"/>
              <a:buFont typeface="Wingdings" panose="05000000000000000000" pitchFamily="2" charset="2"/>
              <a:buChar char="§"/>
              <a:defRPr/>
            </a:pPr>
            <a:endParaRPr lang="en-US" sz="1700" dirty="0">
              <a:solidFill>
                <a:schemeClr val="tx1"/>
              </a:solidFill>
              <a:latin typeface="Century Gothic" panose="020B0502020202020204" pitchFamily="34" charset="0"/>
              <a:cs typeface="Arial" panose="020B0604020202020204" pitchFamily="34" charset="0"/>
            </a:endParaRPr>
          </a:p>
          <a:p>
            <a:pPr marL="285750" lvl="0" indent="-285750" algn="just">
              <a:buSzPct val="125000"/>
              <a:buFont typeface="Wingdings" panose="05000000000000000000" pitchFamily="2" charset="2"/>
              <a:buChar char="§"/>
              <a:defRPr/>
            </a:pPr>
            <a:r>
              <a:rPr lang="en-US" sz="1700" dirty="0">
                <a:solidFill>
                  <a:schemeClr val="tx1"/>
                </a:solidFill>
                <a:latin typeface="Century Gothic" panose="020B0502020202020204" pitchFamily="34" charset="0"/>
                <a:cs typeface="Arial" panose="020B0604020202020204" pitchFamily="34" charset="0"/>
              </a:rPr>
              <a:t>Many of </a:t>
            </a:r>
            <a:r>
              <a:rPr lang="en-US" sz="1700" b="1" dirty="0">
                <a:solidFill>
                  <a:schemeClr val="tx1"/>
                </a:solidFill>
                <a:latin typeface="Century Gothic" panose="020B0502020202020204" pitchFamily="34" charset="0"/>
                <a:cs typeface="Arial" panose="020B0604020202020204" pitchFamily="34" charset="0"/>
              </a:rPr>
              <a:t>poorest households </a:t>
            </a:r>
            <a:r>
              <a:rPr lang="en-US" sz="1700" dirty="0">
                <a:solidFill>
                  <a:schemeClr val="tx1"/>
                </a:solidFill>
                <a:latin typeface="Century Gothic" panose="020B0502020202020204" pitchFamily="34" charset="0"/>
                <a:cs typeface="Arial" panose="020B0604020202020204" pitchFamily="34" charset="0"/>
              </a:rPr>
              <a:t>are </a:t>
            </a:r>
            <a:r>
              <a:rPr lang="en-US" sz="1700" b="1" dirty="0">
                <a:solidFill>
                  <a:srgbClr val="C00000"/>
                </a:solidFill>
                <a:latin typeface="Century Gothic" panose="020B0502020202020204" pitchFamily="34" charset="0"/>
                <a:cs typeface="Arial" panose="020B0604020202020204" pitchFamily="34" charset="0"/>
              </a:rPr>
              <a:t>not benefitting </a:t>
            </a:r>
            <a:r>
              <a:rPr lang="en-US" sz="1700" dirty="0">
                <a:solidFill>
                  <a:schemeClr val="tx1"/>
                </a:solidFill>
                <a:latin typeface="Century Gothic" panose="020B0502020202020204" pitchFamily="34" charset="0"/>
                <a:cs typeface="Arial" panose="020B0604020202020204" pitchFamily="34" charset="0"/>
              </a:rPr>
              <a:t>from full range of available funded provisions.</a:t>
            </a:r>
          </a:p>
          <a:p>
            <a:pPr marL="285750" lvl="0" indent="-285750" algn="just">
              <a:buSzPct val="125000"/>
              <a:buFont typeface="Wingdings" panose="05000000000000000000" pitchFamily="2" charset="2"/>
              <a:buChar char="§"/>
              <a:defRPr/>
            </a:pPr>
            <a:endParaRPr lang="en-US" sz="1700" dirty="0">
              <a:solidFill>
                <a:schemeClr val="tx1"/>
              </a:solidFill>
              <a:latin typeface="Century Gothic" panose="020B0502020202020204" pitchFamily="34" charset="0"/>
              <a:cs typeface="Arial" panose="020B0604020202020204" pitchFamily="34" charset="0"/>
            </a:endParaRPr>
          </a:p>
          <a:p>
            <a:pPr marL="285750" lvl="0" indent="-285750" algn="just">
              <a:buSzPct val="125000"/>
              <a:buFont typeface="Wingdings" panose="05000000000000000000" pitchFamily="2" charset="2"/>
              <a:buChar char="§"/>
              <a:defRPr/>
            </a:pPr>
            <a:endParaRPr lang="en-US" sz="1700" dirty="0">
              <a:solidFill>
                <a:schemeClr val="tx1"/>
              </a:solidFill>
              <a:latin typeface="Century Gothic" panose="020B0502020202020204" pitchFamily="34" charset="0"/>
              <a:cs typeface="Arial" panose="020B0604020202020204" pitchFamily="34" charset="0"/>
            </a:endParaRPr>
          </a:p>
          <a:p>
            <a:pPr marL="285750" lvl="0" indent="-285750" algn="just">
              <a:buSzPct val="125000"/>
              <a:buFont typeface="Wingdings" panose="05000000000000000000" pitchFamily="2" charset="2"/>
              <a:buChar char="§"/>
              <a:defRPr/>
            </a:pPr>
            <a:r>
              <a:rPr lang="en-US" sz="1700" dirty="0">
                <a:solidFill>
                  <a:schemeClr val="tx1"/>
                </a:solidFill>
                <a:latin typeface="Century Gothic" panose="020B0502020202020204" pitchFamily="34" charset="0"/>
                <a:cs typeface="Arial" panose="020B0604020202020204" pitchFamily="34" charset="0"/>
              </a:rPr>
              <a:t>There’s </a:t>
            </a:r>
            <a:r>
              <a:rPr lang="en-US" sz="1700" b="1" dirty="0">
                <a:solidFill>
                  <a:schemeClr val="tx1"/>
                </a:solidFill>
                <a:latin typeface="Century Gothic" panose="020B0502020202020204" pitchFamily="34" charset="0"/>
                <a:cs typeface="Arial" panose="020B0604020202020204" pitchFamily="34" charset="0"/>
              </a:rPr>
              <a:t>urgent need </a:t>
            </a:r>
            <a:r>
              <a:rPr lang="en-US" sz="1700" dirty="0">
                <a:solidFill>
                  <a:schemeClr val="tx1"/>
                </a:solidFill>
                <a:latin typeface="Century Gothic" panose="020B0502020202020204" pitchFamily="34" charset="0"/>
                <a:cs typeface="Arial" panose="020B0604020202020204" pitchFamily="34" charset="0"/>
              </a:rPr>
              <a:t>to reinforce the </a:t>
            </a:r>
            <a:r>
              <a:rPr lang="en-US" sz="1700" b="1" dirty="0">
                <a:solidFill>
                  <a:schemeClr val="tx1"/>
                </a:solidFill>
                <a:latin typeface="Century Gothic" panose="020B0502020202020204" pitchFamily="34" charset="0"/>
                <a:cs typeface="Arial" panose="020B0604020202020204" pitchFamily="34" charset="0"/>
              </a:rPr>
              <a:t>role of social protection in reducing poverty and social inequalities</a:t>
            </a:r>
            <a:r>
              <a:rPr lang="en-US" sz="1700" dirty="0">
                <a:solidFill>
                  <a:schemeClr val="tx1"/>
                </a:solidFill>
                <a:latin typeface="Century Gothic" panose="020B0502020202020204" pitchFamily="34" charset="0"/>
                <a:cs typeface="Arial" panose="020B0604020202020204" pitchFamily="34" charset="0"/>
              </a:rPr>
              <a:t>, as well as </a:t>
            </a:r>
            <a:r>
              <a:rPr lang="en-US" sz="1700" b="1" dirty="0">
                <a:solidFill>
                  <a:schemeClr val="tx1"/>
                </a:solidFill>
                <a:latin typeface="Century Gothic" panose="020B0502020202020204" pitchFamily="34" charset="0"/>
                <a:cs typeface="Arial" panose="020B0604020202020204" pitchFamily="34" charset="0"/>
              </a:rPr>
              <a:t>promoting economic development </a:t>
            </a:r>
            <a:r>
              <a:rPr lang="en-US" sz="1700" dirty="0">
                <a:solidFill>
                  <a:schemeClr val="tx1"/>
                </a:solidFill>
                <a:latin typeface="Century Gothic" panose="020B0502020202020204" pitchFamily="34" charset="0"/>
                <a:cs typeface="Arial" panose="020B0604020202020204" pitchFamily="34" charset="0"/>
              </a:rPr>
              <a:t>through </a:t>
            </a:r>
            <a:r>
              <a:rPr lang="en-US" sz="1700" b="1" dirty="0">
                <a:solidFill>
                  <a:schemeClr val="tx1"/>
                </a:solidFill>
                <a:latin typeface="Century Gothic" panose="020B0502020202020204" pitchFamily="34" charset="0"/>
                <a:cs typeface="Arial" panose="020B0604020202020204" pitchFamily="34" charset="0"/>
              </a:rPr>
              <a:t>equitable and inclusive strategies.</a:t>
            </a:r>
          </a:p>
          <a:p>
            <a:pPr marL="285750" lvl="0" indent="-285750" algn="just">
              <a:buSzPct val="125000"/>
              <a:buFont typeface="Wingdings" panose="05000000000000000000" pitchFamily="2" charset="2"/>
              <a:buChar char="§"/>
              <a:defRPr/>
            </a:pPr>
            <a:endParaRPr lang="en-US" sz="1700" b="1" dirty="0">
              <a:solidFill>
                <a:schemeClr val="tx1"/>
              </a:solidFill>
              <a:latin typeface="Century Gothic" panose="020B0502020202020204" pitchFamily="34" charset="0"/>
              <a:cs typeface="Arial" panose="020B0604020202020204" pitchFamily="34" charset="0"/>
            </a:endParaRPr>
          </a:p>
          <a:p>
            <a:pPr marL="285750" lvl="0" indent="-285750" algn="just">
              <a:buSzPct val="125000"/>
              <a:buFont typeface="Wingdings" panose="05000000000000000000" pitchFamily="2" charset="2"/>
              <a:buChar char="§"/>
              <a:defRPr/>
            </a:pPr>
            <a:endParaRPr lang="en-US" sz="1700" dirty="0">
              <a:solidFill>
                <a:schemeClr val="tx1"/>
              </a:solidFill>
              <a:latin typeface="Century Gothic" panose="020B0502020202020204" pitchFamily="34" charset="0"/>
              <a:cs typeface="Arial" panose="020B0604020202020204" pitchFamily="34" charset="0"/>
            </a:endParaRPr>
          </a:p>
          <a:p>
            <a:pPr marL="285750" lvl="0" indent="-285750" algn="just">
              <a:buSzPct val="125000"/>
              <a:buFont typeface="Wingdings" panose="05000000000000000000" pitchFamily="2" charset="2"/>
              <a:buChar char="§"/>
              <a:defRPr/>
            </a:pPr>
            <a:r>
              <a:rPr lang="en-US" sz="1700" dirty="0">
                <a:solidFill>
                  <a:schemeClr val="tx1"/>
                </a:solidFill>
                <a:latin typeface="Century Gothic" panose="020B0502020202020204" pitchFamily="34" charset="0"/>
                <a:cs typeface="Arial" panose="020B0604020202020204" pitchFamily="34" charset="0"/>
              </a:rPr>
              <a:t>Close attention needs to be given to consolidating all elements of </a:t>
            </a:r>
            <a:r>
              <a:rPr lang="en-US" sz="1700" b="1" dirty="0">
                <a:solidFill>
                  <a:schemeClr val="tx1"/>
                </a:solidFill>
                <a:latin typeface="Century Gothic" panose="020B0502020202020204" pitchFamily="34" charset="0"/>
                <a:cs typeface="Arial" panose="020B0604020202020204" pitchFamily="34" charset="0"/>
              </a:rPr>
              <a:t>social wage </a:t>
            </a:r>
            <a:r>
              <a:rPr lang="en-US" sz="1700" dirty="0">
                <a:solidFill>
                  <a:schemeClr val="tx1"/>
                </a:solidFill>
                <a:latin typeface="Century Gothic" panose="020B0502020202020204" pitchFamily="34" charset="0"/>
                <a:cs typeface="Arial" panose="020B0604020202020204" pitchFamily="34" charset="0"/>
              </a:rPr>
              <a:t>as part of social protection floor and </a:t>
            </a:r>
            <a:r>
              <a:rPr lang="en-US" sz="1700" b="1" dirty="0">
                <a:solidFill>
                  <a:schemeClr val="tx1"/>
                </a:solidFill>
                <a:latin typeface="Century Gothic" panose="020B0502020202020204" pitchFamily="34" charset="0"/>
                <a:cs typeface="Arial" panose="020B0604020202020204" pitchFamily="34" charset="0"/>
              </a:rPr>
              <a:t>effective delivery of the social wage </a:t>
            </a:r>
            <a:r>
              <a:rPr lang="en-US" sz="1700" dirty="0">
                <a:solidFill>
                  <a:schemeClr val="tx1"/>
                </a:solidFill>
                <a:latin typeface="Century Gothic" panose="020B0502020202020204" pitchFamily="34" charset="0"/>
                <a:cs typeface="Arial" panose="020B0604020202020204" pitchFamily="34" charset="0"/>
              </a:rPr>
              <a:t>to poorest households.</a:t>
            </a:r>
          </a:p>
          <a:p>
            <a:pPr marL="285750" lvl="0" indent="-285750" algn="just">
              <a:buSzPct val="125000"/>
              <a:buFont typeface="Wingdings" panose="05000000000000000000" pitchFamily="2" charset="2"/>
              <a:buChar char="§"/>
              <a:defRPr/>
            </a:pPr>
            <a:endParaRPr lang="en-US" sz="1700" dirty="0">
              <a:solidFill>
                <a:schemeClr val="tx1"/>
              </a:solidFill>
              <a:latin typeface="Century Gothic" panose="020B0502020202020204" pitchFamily="34" charset="0"/>
              <a:cs typeface="Arial" panose="020B0604020202020204" pitchFamily="34" charset="0"/>
            </a:endParaRPr>
          </a:p>
          <a:p>
            <a:pPr marL="285750" lvl="0" indent="-285750" algn="just">
              <a:buSzPct val="125000"/>
              <a:buFont typeface="Wingdings" panose="05000000000000000000" pitchFamily="2" charset="2"/>
              <a:buChar char="§"/>
              <a:defRPr/>
            </a:pPr>
            <a:endParaRPr lang="en-US" sz="1700" dirty="0">
              <a:solidFill>
                <a:schemeClr val="tx1"/>
              </a:solidFill>
              <a:latin typeface="Century Gothic" panose="020B0502020202020204" pitchFamily="34" charset="0"/>
              <a:cs typeface="Arial" panose="020B0604020202020204" pitchFamily="34" charset="0"/>
            </a:endParaRPr>
          </a:p>
          <a:p>
            <a:pPr marL="285750" lvl="0" indent="-285750" algn="just">
              <a:buSzPct val="125000"/>
              <a:buFont typeface="Wingdings" panose="05000000000000000000" pitchFamily="2" charset="2"/>
              <a:buChar char="§"/>
              <a:defRPr/>
            </a:pPr>
            <a:r>
              <a:rPr lang="en-US" sz="1700" dirty="0">
                <a:solidFill>
                  <a:schemeClr val="tx1"/>
                </a:solidFill>
                <a:latin typeface="Century Gothic" panose="020B0502020202020204" pitchFamily="34" charset="0"/>
                <a:cs typeface="Arial" panose="020B0604020202020204" pitchFamily="34" charset="0"/>
              </a:rPr>
              <a:t>The outbreak of </a:t>
            </a:r>
            <a:r>
              <a:rPr lang="en-US" sz="1700" b="1" dirty="0">
                <a:solidFill>
                  <a:schemeClr val="tx1"/>
                </a:solidFill>
                <a:latin typeface="Century Gothic" panose="020B0502020202020204" pitchFamily="34" charset="0"/>
                <a:cs typeface="Arial" panose="020B0604020202020204" pitchFamily="34" charset="0"/>
              </a:rPr>
              <a:t>COVID-19 has reinforced the case for a social protection floor </a:t>
            </a:r>
            <a:r>
              <a:rPr lang="en-US" sz="1700" dirty="0">
                <a:solidFill>
                  <a:schemeClr val="tx1"/>
                </a:solidFill>
                <a:latin typeface="Century Gothic" panose="020B0502020202020204" pitchFamily="34" charset="0"/>
                <a:cs typeface="Arial" panose="020B0604020202020204" pitchFamily="34" charset="0"/>
              </a:rPr>
              <a:t>and the need for pathways towards a universal </a:t>
            </a:r>
            <a:r>
              <a:rPr lang="en-US" sz="1700" b="1" dirty="0">
                <a:solidFill>
                  <a:schemeClr val="tx1"/>
                </a:solidFill>
                <a:latin typeface="Century Gothic" panose="020B0502020202020204" pitchFamily="34" charset="0"/>
                <a:cs typeface="Arial" panose="020B0604020202020204" pitchFamily="34" charset="0"/>
              </a:rPr>
              <a:t>Basic Income Grant </a:t>
            </a:r>
            <a:r>
              <a:rPr lang="en-US" sz="1700" dirty="0">
                <a:solidFill>
                  <a:schemeClr val="tx1"/>
                </a:solidFill>
                <a:latin typeface="Century Gothic" panose="020B0502020202020204" pitchFamily="34" charset="0"/>
                <a:cs typeface="Arial" panose="020B0604020202020204" pitchFamily="34" charset="0"/>
              </a:rPr>
              <a:t>for unemployed adults between the ages of 18 and 59 years.</a:t>
            </a:r>
          </a:p>
          <a:p>
            <a:pPr marL="285750" indent="-285750">
              <a:buSzPct val="125000"/>
              <a:buFont typeface="Wingdings" panose="05000000000000000000" pitchFamily="2" charset="2"/>
              <a:buChar char="§"/>
            </a:pPr>
            <a:endParaRPr lang="en-ZA" sz="1700" dirty="0">
              <a:solidFill>
                <a:schemeClr val="tx1"/>
              </a:solidFill>
              <a:latin typeface="Century Gothic" panose="020B0502020202020204" pitchFamily="34" charset="0"/>
            </a:endParaRPr>
          </a:p>
        </p:txBody>
      </p:sp>
      <p:sp>
        <p:nvSpPr>
          <p:cNvPr id="5" name="object 8"/>
          <p:cNvSpPr txBox="1">
            <a:spLocks/>
          </p:cNvSpPr>
          <p:nvPr/>
        </p:nvSpPr>
        <p:spPr>
          <a:xfrm>
            <a:off x="-7034" y="76200"/>
            <a:ext cx="12192000" cy="505267"/>
          </a:xfrm>
          <a:prstGeom prst="rect">
            <a:avLst/>
          </a:prstGeom>
          <a:solidFill>
            <a:srgbClr val="FFFFFF">
              <a:alpha val="69804"/>
            </a:srgbClr>
          </a:solidFill>
        </p:spPr>
        <p:txBody>
          <a:bodyPr vert="horz" wrap="square" lIns="0" tIns="12700" rIns="0" bIns="0" rtlCol="0">
            <a:spAutoFit/>
          </a:bodyPr>
          <a:lstStyle>
            <a:lvl1pPr>
              <a:defRPr>
                <a:latin typeface="+mj-lt"/>
                <a:ea typeface="+mj-ea"/>
                <a:cs typeface="+mj-cs"/>
              </a:defRPr>
            </a:lvl1pPr>
          </a:lstStyle>
          <a:p>
            <a:pPr lvl="0" algn="ctr">
              <a:defRPr/>
            </a:pPr>
            <a:r>
              <a:rPr lang="en-ZA" sz="3200" b="1" dirty="0">
                <a:solidFill>
                  <a:srgbClr val="383336"/>
                </a:solidFill>
                <a:latin typeface="Arial" panose="020B0604020202020204" pitchFamily="34" charset="0"/>
                <a:ea typeface="Times New Roman" panose="02020603050405020304" pitchFamily="18" charset="0"/>
                <a:cs typeface="Arial" panose="020B0604020202020204" pitchFamily="34" charset="0"/>
              </a:rPr>
              <a:t>Building Human Capabilities and Improving Quality of Life </a:t>
            </a:r>
            <a:r>
              <a:rPr lang="en-ZA" sz="2000" b="1" dirty="0">
                <a:solidFill>
                  <a:srgbClr val="383336"/>
                </a:solidFill>
                <a:latin typeface="Arial" panose="020B0604020202020204" pitchFamily="34" charset="0"/>
                <a:ea typeface="Times New Roman" panose="02020603050405020304" pitchFamily="18" charset="0"/>
                <a:cs typeface="Arial" panose="020B0604020202020204" pitchFamily="34" charset="0"/>
              </a:rPr>
              <a:t>(3/3)</a:t>
            </a:r>
            <a:endParaRPr lang="en-US" sz="3200" b="1" kern="0" dirty="0">
              <a:solidFill>
                <a:srgbClr val="383336"/>
              </a:solidFill>
              <a:latin typeface="Arial"/>
              <a:cs typeface="Arial"/>
            </a:endParaRPr>
          </a:p>
        </p:txBody>
      </p:sp>
      <p:sp>
        <p:nvSpPr>
          <p:cNvPr id="6" name="Rectangle 5">
            <a:extLst>
              <a:ext uri="{FF2B5EF4-FFF2-40B4-BE49-F238E27FC236}">
                <a16:creationId xmlns:a16="http://schemas.microsoft.com/office/drawing/2014/main" xmlns="" id="{031EB857-BA81-5449-9117-D3CADD62E5F5}"/>
              </a:ext>
            </a:extLst>
          </p:cNvPr>
          <p:cNvSpPr/>
          <p:nvPr/>
        </p:nvSpPr>
        <p:spPr>
          <a:xfrm>
            <a:off x="447813" y="903578"/>
            <a:ext cx="2507566" cy="830997"/>
          </a:xfrm>
          <a:prstGeom prst="rect">
            <a:avLst/>
          </a:prstGeom>
          <a:solidFill>
            <a:schemeClr val="bg1"/>
          </a:solidFill>
          <a:ln w="28575">
            <a:solidFill>
              <a:srgbClr val="006600"/>
            </a:solidFill>
          </a:ln>
        </p:spPr>
        <p:txBody>
          <a:bodyPr wrap="square">
            <a:spAutoFit/>
          </a:bodyPr>
          <a:lstStyle/>
          <a:p>
            <a:pPr algn="ctr"/>
            <a:r>
              <a:rPr lang="en-US" sz="2400" b="1" dirty="0">
                <a:solidFill>
                  <a:srgbClr val="006600"/>
                </a:solidFill>
                <a:latin typeface="Century Gothic" panose="020B0502020202020204" pitchFamily="34" charset="0"/>
                <a:cs typeface="Arial" panose="020B0604020202020204" pitchFamily="34" charset="0"/>
              </a:rPr>
              <a:t>MAJOR ACHIEVEMENT</a:t>
            </a:r>
          </a:p>
        </p:txBody>
      </p:sp>
      <p:sp>
        <p:nvSpPr>
          <p:cNvPr id="7" name="Rectangle 6"/>
          <p:cNvSpPr/>
          <p:nvPr/>
        </p:nvSpPr>
        <p:spPr>
          <a:xfrm>
            <a:off x="3670663" y="903578"/>
            <a:ext cx="7931834" cy="923330"/>
          </a:xfrm>
          <a:prstGeom prst="rect">
            <a:avLst/>
          </a:prstGeom>
        </p:spPr>
        <p:txBody>
          <a:bodyPr wrap="square">
            <a:spAutoFit/>
          </a:bodyPr>
          <a:lstStyle/>
          <a:p>
            <a:pPr lvl="0" algn="just">
              <a:buSzPct val="125000"/>
              <a:defRPr/>
            </a:pPr>
            <a:r>
              <a:rPr lang="en-US" b="1" dirty="0">
                <a:solidFill>
                  <a:srgbClr val="006600"/>
                </a:solidFill>
                <a:latin typeface="Century Gothic" panose="020B0502020202020204" pitchFamily="34" charset="0"/>
                <a:cs typeface="Arial" panose="020B0604020202020204" pitchFamily="34" charset="0"/>
              </a:rPr>
              <a:t>Rollout of social protection </a:t>
            </a:r>
            <a:r>
              <a:rPr lang="en-US" dirty="0">
                <a:latin typeface="Century Gothic" panose="020B0502020202020204" pitchFamily="34" charset="0"/>
                <a:cs typeface="Arial" panose="020B0604020202020204" pitchFamily="34" charset="0"/>
              </a:rPr>
              <a:t>for poor and vulnerable citizens and communities, </a:t>
            </a:r>
            <a:r>
              <a:rPr lang="en-US" b="1" dirty="0">
                <a:latin typeface="Century Gothic" panose="020B0502020202020204" pitchFamily="34" charset="0"/>
                <a:cs typeface="Arial" panose="020B0604020202020204" pitchFamily="34" charset="0"/>
              </a:rPr>
              <a:t>supported</a:t>
            </a:r>
            <a:r>
              <a:rPr lang="en-US" dirty="0">
                <a:latin typeface="Century Gothic" panose="020B0502020202020204" pitchFamily="34" charset="0"/>
                <a:cs typeface="Arial" panose="020B0604020202020204" pitchFamily="34" charset="0"/>
              </a:rPr>
              <a:t> by </a:t>
            </a:r>
            <a:r>
              <a:rPr lang="en-US" b="1" dirty="0">
                <a:latin typeface="Century Gothic" panose="020B0502020202020204" pitchFamily="34" charset="0"/>
                <a:cs typeface="Arial" panose="020B0604020202020204" pitchFamily="34" charset="0"/>
              </a:rPr>
              <a:t>fiscal policy</a:t>
            </a:r>
            <a:r>
              <a:rPr lang="en-US" dirty="0">
                <a:latin typeface="Century Gothic" panose="020B0502020202020204" pitchFamily="34" charset="0"/>
                <a:cs typeface="Arial" panose="020B0604020202020204" pitchFamily="34" charset="0"/>
              </a:rPr>
              <a:t>, through for example </a:t>
            </a:r>
            <a:r>
              <a:rPr lang="en-US" b="1" dirty="0">
                <a:latin typeface="Century Gothic" panose="020B0502020202020204" pitchFamily="34" charset="0"/>
                <a:cs typeface="Arial" panose="020B0604020202020204" pitchFamily="34" charset="0"/>
              </a:rPr>
              <a:t>social grants, delivery of basic services, health and education.</a:t>
            </a:r>
          </a:p>
        </p:txBody>
      </p:sp>
      <p:sp>
        <p:nvSpPr>
          <p:cNvPr id="8" name="Up Arrow 7"/>
          <p:cNvSpPr/>
          <p:nvPr/>
        </p:nvSpPr>
        <p:spPr>
          <a:xfrm rot="5400000">
            <a:off x="3038701" y="1052465"/>
            <a:ext cx="533400" cy="533223"/>
          </a:xfrm>
          <a:prstGeom prst="upArrow">
            <a:avLst/>
          </a:prstGeom>
          <a:solidFill>
            <a:srgbClr val="00660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Pentagon 8"/>
          <p:cNvSpPr/>
          <p:nvPr/>
        </p:nvSpPr>
        <p:spPr>
          <a:xfrm>
            <a:off x="354873" y="2187202"/>
            <a:ext cx="2683916" cy="746581"/>
          </a:xfrm>
          <a:prstGeom prst="homePlate">
            <a:avLst/>
          </a:prstGeom>
          <a:solidFill>
            <a:srgbClr val="F0F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Arial headings"/>
              </a:rPr>
              <a:t>however</a:t>
            </a:r>
            <a:endParaRPr lang="en-ZA" sz="3600" b="1" dirty="0">
              <a:solidFill>
                <a:schemeClr val="tx1"/>
              </a:solidFill>
              <a:latin typeface="Arial headings"/>
            </a:endParaRPr>
          </a:p>
        </p:txBody>
      </p:sp>
      <p:sp>
        <p:nvSpPr>
          <p:cNvPr id="10" name="Rectangle 9"/>
          <p:cNvSpPr/>
          <p:nvPr/>
        </p:nvSpPr>
        <p:spPr>
          <a:xfrm>
            <a:off x="354874" y="684710"/>
            <a:ext cx="11379925" cy="135609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xmlns="" val="1770773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010FF366-D0CC-4C00-914B-960D47501B8D}"/>
              </a:ext>
            </a:extLst>
          </p:cNvPr>
          <p:cNvSpPr>
            <a:spLocks noGrp="1"/>
          </p:cNvSpPr>
          <p:nvPr>
            <p:ph type="body" idx="1"/>
          </p:nvPr>
        </p:nvSpPr>
        <p:spPr>
          <a:xfrm>
            <a:off x="1981200" y="920140"/>
            <a:ext cx="9753600" cy="1061060"/>
          </a:xfrm>
        </p:spPr>
        <p:txBody>
          <a:bodyPr/>
          <a:lstStyle/>
          <a:p>
            <a:pPr>
              <a:lnSpc>
                <a:spcPct val="150000"/>
              </a:lnSpc>
            </a:pPr>
            <a:r>
              <a:rPr lang="en-US" sz="1600" dirty="0">
                <a:latin typeface="Century Gothic" panose="020B0502020202020204" pitchFamily="34" charset="0"/>
                <a:cs typeface="Arial" panose="020B0604020202020204" pitchFamily="34" charset="0"/>
              </a:rPr>
              <a:t>The NDP envisaged a state capable of a </a:t>
            </a:r>
            <a:r>
              <a:rPr lang="en-US" sz="1600" b="1" dirty="0">
                <a:latin typeface="Century Gothic" panose="020B0502020202020204" pitchFamily="34" charset="0"/>
                <a:cs typeface="Arial" panose="020B0604020202020204" pitchFamily="34" charset="0"/>
              </a:rPr>
              <a:t>transformative and developmental role to grow the economy </a:t>
            </a:r>
            <a:r>
              <a:rPr lang="en-US" sz="1600" dirty="0">
                <a:latin typeface="Century Gothic" panose="020B0502020202020204" pitchFamily="34" charset="0"/>
                <a:cs typeface="Arial" panose="020B0604020202020204" pitchFamily="34" charset="0"/>
              </a:rPr>
              <a:t>and </a:t>
            </a:r>
            <a:r>
              <a:rPr lang="en-US" sz="1600" b="1" dirty="0">
                <a:latin typeface="Century Gothic" panose="020B0502020202020204" pitchFamily="34" charset="0"/>
                <a:cs typeface="Arial" panose="020B0604020202020204" pitchFamily="34" charset="0"/>
              </a:rPr>
              <a:t>deliver services </a:t>
            </a:r>
            <a:r>
              <a:rPr lang="en-US" sz="1600" dirty="0">
                <a:latin typeface="Century Gothic" panose="020B0502020202020204" pitchFamily="34" charset="0"/>
                <a:cs typeface="Arial" panose="020B0604020202020204" pitchFamily="34" charset="0"/>
              </a:rPr>
              <a:t>through well-coordinated and </a:t>
            </a:r>
            <a:r>
              <a:rPr lang="en-US" sz="1600" b="1" dirty="0">
                <a:latin typeface="Century Gothic" panose="020B0502020202020204" pitchFamily="34" charset="0"/>
                <a:cs typeface="Arial" panose="020B0604020202020204" pitchFamily="34" charset="0"/>
              </a:rPr>
              <a:t>functional</a:t>
            </a:r>
            <a:r>
              <a:rPr lang="en-US" sz="1600" dirty="0">
                <a:latin typeface="Century Gothic" panose="020B0502020202020204" pitchFamily="34" charset="0"/>
                <a:cs typeface="Arial" panose="020B0604020202020204" pitchFamily="34" charset="0"/>
              </a:rPr>
              <a:t> public institutions, and </a:t>
            </a:r>
            <a:r>
              <a:rPr lang="en-US" sz="1600" b="1" dirty="0">
                <a:latin typeface="Century Gothic" panose="020B0502020202020204" pitchFamily="34" charset="0"/>
                <a:cs typeface="Arial" panose="020B0604020202020204" pitchFamily="34" charset="0"/>
              </a:rPr>
              <a:t>capable, ethical and professional public servants</a:t>
            </a:r>
            <a:r>
              <a:rPr lang="en-US" sz="1600" dirty="0">
                <a:latin typeface="Century Gothic" panose="020B0502020202020204" pitchFamily="34" charset="0"/>
                <a:cs typeface="Arial" panose="020B0604020202020204" pitchFamily="34" charset="0"/>
              </a:rPr>
              <a:t>.</a:t>
            </a:r>
          </a:p>
        </p:txBody>
      </p:sp>
      <p:sp>
        <p:nvSpPr>
          <p:cNvPr id="4" name="object 8"/>
          <p:cNvSpPr txBox="1">
            <a:spLocks/>
          </p:cNvSpPr>
          <p:nvPr/>
        </p:nvSpPr>
        <p:spPr>
          <a:xfrm>
            <a:off x="-7034" y="76200"/>
            <a:ext cx="12192000" cy="566822"/>
          </a:xfrm>
          <a:prstGeom prst="rect">
            <a:avLst/>
          </a:prstGeom>
          <a:solidFill>
            <a:srgbClr val="FFFFFF">
              <a:alpha val="69804"/>
            </a:srgbClr>
          </a:solidFill>
        </p:spPr>
        <p:txBody>
          <a:bodyPr vert="horz" wrap="square" lIns="0" tIns="12700" rIns="0" bIns="0" rtlCol="0">
            <a:spAutoFit/>
          </a:bodyPr>
          <a:lstStyle>
            <a:lvl1pPr>
              <a:defRPr>
                <a:latin typeface="+mj-lt"/>
                <a:ea typeface="+mj-ea"/>
                <a:cs typeface="+mj-cs"/>
              </a:defRPr>
            </a:lvl1pPr>
          </a:lstStyle>
          <a:p>
            <a:pPr lvl="0" algn="ctr">
              <a:defRPr/>
            </a:pPr>
            <a:r>
              <a:rPr lang="en-ZA" sz="3600" b="1" dirty="0">
                <a:solidFill>
                  <a:srgbClr val="383336"/>
                </a:solidFill>
                <a:latin typeface="Arial" panose="020B0604020202020204" pitchFamily="34" charset="0"/>
                <a:ea typeface="Times New Roman" panose="02020603050405020304" pitchFamily="18" charset="0"/>
                <a:cs typeface="Arial" panose="020B0604020202020204" pitchFamily="34" charset="0"/>
              </a:rPr>
              <a:t>Building a Capable, Ethical and Developmental State </a:t>
            </a:r>
            <a:r>
              <a:rPr lang="en-ZA" sz="2400" b="1" dirty="0">
                <a:solidFill>
                  <a:srgbClr val="383336"/>
                </a:solidFill>
                <a:latin typeface="Arial" panose="020B0604020202020204" pitchFamily="34" charset="0"/>
                <a:ea typeface="Times New Roman" panose="02020603050405020304" pitchFamily="18" charset="0"/>
                <a:cs typeface="Arial" panose="020B0604020202020204" pitchFamily="34" charset="0"/>
              </a:rPr>
              <a:t>(1/2)</a:t>
            </a:r>
            <a:endParaRPr lang="en-US" sz="2400" b="1" kern="0" dirty="0">
              <a:solidFill>
                <a:srgbClr val="383336"/>
              </a:solidFill>
              <a:latin typeface="Arial"/>
              <a:cs typeface="Arial"/>
            </a:endParaRPr>
          </a:p>
        </p:txBody>
      </p:sp>
      <p:sp>
        <p:nvSpPr>
          <p:cNvPr id="9" name="Rectangle 8"/>
          <p:cNvSpPr/>
          <p:nvPr/>
        </p:nvSpPr>
        <p:spPr>
          <a:xfrm>
            <a:off x="1115961" y="2245119"/>
            <a:ext cx="10896600" cy="474489"/>
          </a:xfrm>
          <a:prstGeom prst="rect">
            <a:avLst/>
          </a:prstGeom>
          <a:solidFill>
            <a:schemeClr val="bg1"/>
          </a:solidFill>
        </p:spPr>
        <p:txBody>
          <a:bodyPr vert="horz" wrap="square" lIns="0" tIns="12700" rIns="0" bIns="0" rtlCol="0">
            <a:spAutoFit/>
          </a:bodyPr>
          <a:lstStyle/>
          <a:p>
            <a:pPr>
              <a:lnSpc>
                <a:spcPct val="150000"/>
              </a:lnSpc>
            </a:pPr>
            <a:r>
              <a:rPr lang="en-US" sz="2000" b="1" dirty="0">
                <a:solidFill>
                  <a:srgbClr val="C00000"/>
                </a:solidFill>
                <a:latin typeface="Century Gothic" panose="020B0502020202020204" pitchFamily="34" charset="0"/>
                <a:cs typeface="Arial" panose="020B0604020202020204" pitchFamily="34" charset="0"/>
              </a:rPr>
              <a:t>  Currently, challenges confronting the state  include:</a:t>
            </a:r>
          </a:p>
        </p:txBody>
      </p:sp>
      <p:sp>
        <p:nvSpPr>
          <p:cNvPr id="10" name="Text Placeholder 2">
            <a:extLst>
              <a:ext uri="{FF2B5EF4-FFF2-40B4-BE49-F238E27FC236}">
                <a16:creationId xmlns:a16="http://schemas.microsoft.com/office/drawing/2014/main" xmlns="" id="{010FF366-D0CC-4C00-914B-960D47501B8D}"/>
              </a:ext>
            </a:extLst>
          </p:cNvPr>
          <p:cNvSpPr txBox="1">
            <a:spLocks/>
          </p:cNvSpPr>
          <p:nvPr/>
        </p:nvSpPr>
        <p:spPr>
          <a:xfrm>
            <a:off x="125361" y="3076625"/>
            <a:ext cx="11887200" cy="3693319"/>
          </a:xfrm>
          <a:prstGeom prst="rect">
            <a:avLst/>
          </a:prstGeom>
        </p:spPr>
        <p:txBody>
          <a:bodyPr wrap="square" lIns="0" tIns="0" rIns="0" bIns="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560388" lvl="1" indent="-377825">
              <a:lnSpc>
                <a:spcPct val="150000"/>
              </a:lnSpc>
              <a:buClr>
                <a:srgbClr val="C00000"/>
              </a:buClr>
              <a:buSzPct val="125000"/>
              <a:buFont typeface="Wingdings" panose="05000000000000000000" pitchFamily="2" charset="2"/>
              <a:buChar char="§"/>
            </a:pPr>
            <a:r>
              <a:rPr lang="en-US" sz="1600" b="1" kern="0" dirty="0">
                <a:solidFill>
                  <a:sysClr val="windowText" lastClr="000000"/>
                </a:solidFill>
                <a:latin typeface="Century Gothic" panose="020B0502020202020204" pitchFamily="34" charset="0"/>
                <a:cs typeface="Arial" panose="020B0604020202020204" pitchFamily="34" charset="0"/>
              </a:rPr>
              <a:t>Unstable political-administrative interface  </a:t>
            </a:r>
            <a:r>
              <a:rPr lang="en-US" sz="1600" kern="0" dirty="0">
                <a:solidFill>
                  <a:sysClr val="windowText" lastClr="000000"/>
                </a:solidFill>
                <a:latin typeface="Century Gothic" panose="020B0502020202020204" pitchFamily="34" charset="0"/>
                <a:cs typeface="Arial" panose="020B0604020202020204" pitchFamily="34" charset="0"/>
              </a:rPr>
              <a:t>including high turnover of HODs - from 2.7 years (2014) to 3.08 years (2017) (DPME 2019), ‘right skill-right job’ and limited performance management.</a:t>
            </a:r>
          </a:p>
          <a:p>
            <a:pPr marL="560388" lvl="1" indent="-377825">
              <a:lnSpc>
                <a:spcPct val="150000"/>
              </a:lnSpc>
              <a:buClr>
                <a:srgbClr val="C00000"/>
              </a:buClr>
              <a:buSzPct val="125000"/>
              <a:buFont typeface="Wingdings" panose="05000000000000000000" pitchFamily="2" charset="2"/>
              <a:buChar char="§"/>
            </a:pPr>
            <a:r>
              <a:rPr lang="en-US" sz="1600" b="1" kern="0" dirty="0">
                <a:solidFill>
                  <a:sysClr val="windowText" lastClr="000000"/>
                </a:solidFill>
                <a:latin typeface="Century Gothic" panose="020B0502020202020204" pitchFamily="34" charset="0"/>
                <a:cs typeface="Arial" panose="020B0604020202020204" pitchFamily="34" charset="0"/>
              </a:rPr>
              <a:t>Lack of coordination </a:t>
            </a:r>
            <a:r>
              <a:rPr lang="en-US" sz="1600" kern="0" dirty="0">
                <a:solidFill>
                  <a:sysClr val="windowText" lastClr="000000"/>
                </a:solidFill>
                <a:latin typeface="Century Gothic" panose="020B0502020202020204" pitchFamily="34" charset="0"/>
                <a:cs typeface="Arial" panose="020B0604020202020204" pitchFamily="34" charset="0"/>
              </a:rPr>
              <a:t>between the three spheres, </a:t>
            </a:r>
            <a:r>
              <a:rPr lang="en-US" sz="1600" b="1" kern="0" dirty="0">
                <a:solidFill>
                  <a:sysClr val="windowText" lastClr="000000"/>
                </a:solidFill>
                <a:latin typeface="Century Gothic" panose="020B0502020202020204" pitchFamily="34" charset="0"/>
                <a:cs typeface="Arial" panose="020B0604020202020204" pitchFamily="34" charset="0"/>
              </a:rPr>
              <a:t>entrenched culture of silos </a:t>
            </a:r>
            <a:r>
              <a:rPr lang="en-US" sz="1600" kern="0" dirty="0">
                <a:solidFill>
                  <a:sysClr val="windowText" lastClr="000000"/>
                </a:solidFill>
                <a:latin typeface="Century Gothic" panose="020B0502020202020204" pitchFamily="34" charset="0"/>
                <a:cs typeface="Arial" panose="020B0604020202020204" pitchFamily="34" charset="0"/>
              </a:rPr>
              <a:t>and </a:t>
            </a:r>
            <a:r>
              <a:rPr lang="en-US" sz="1600" b="1" kern="0" dirty="0">
                <a:solidFill>
                  <a:sysClr val="windowText" lastClr="000000"/>
                </a:solidFill>
                <a:latin typeface="Century Gothic" panose="020B0502020202020204" pitchFamily="34" charset="0"/>
                <a:cs typeface="Arial" panose="020B0604020202020204" pitchFamily="34" charset="0"/>
              </a:rPr>
              <a:t>fragmented planning</a:t>
            </a:r>
            <a:r>
              <a:rPr lang="en-US" sz="1600" kern="0" dirty="0">
                <a:solidFill>
                  <a:sysClr val="windowText" lastClr="000000"/>
                </a:solidFill>
                <a:latin typeface="Century Gothic" panose="020B0502020202020204" pitchFamily="34" charset="0"/>
                <a:cs typeface="Arial" panose="020B0604020202020204" pitchFamily="34" charset="0"/>
              </a:rPr>
              <a:t>.</a:t>
            </a:r>
          </a:p>
          <a:p>
            <a:pPr marL="560388" lvl="1" indent="-377825">
              <a:lnSpc>
                <a:spcPct val="150000"/>
              </a:lnSpc>
              <a:buClr>
                <a:srgbClr val="C00000"/>
              </a:buClr>
              <a:buSzPct val="125000"/>
              <a:buFont typeface="Wingdings" panose="05000000000000000000" pitchFamily="2" charset="2"/>
              <a:buChar char="§"/>
            </a:pPr>
            <a:r>
              <a:rPr lang="en-US" sz="1600" b="1" kern="0" dirty="0">
                <a:solidFill>
                  <a:sysClr val="windowText" lastClr="000000"/>
                </a:solidFill>
                <a:latin typeface="Century Gothic" panose="020B0502020202020204" pitchFamily="34" charset="0"/>
                <a:cs typeface="Arial" panose="020B0604020202020204" pitchFamily="34" charset="0"/>
              </a:rPr>
              <a:t>High levels of corruption</a:t>
            </a:r>
            <a:r>
              <a:rPr lang="en-US" sz="1600" kern="0" dirty="0">
                <a:solidFill>
                  <a:sysClr val="windowText" lastClr="000000"/>
                </a:solidFill>
                <a:latin typeface="Century Gothic" panose="020B0502020202020204" pitchFamily="34" charset="0"/>
                <a:cs typeface="Arial" panose="020B0604020202020204" pitchFamily="34" charset="0"/>
              </a:rPr>
              <a:t>. In 1994/95, the murder rate stood at 69 per 100 000 and by 2011/12 had decreased to a low of 29 per 100 000. Since then, the murder rate has increased to 36 per 100 000. Contact crimes registered a 60.6% increase in 2021/22 Q1. </a:t>
            </a:r>
          </a:p>
          <a:p>
            <a:pPr marL="560388" lvl="1" indent="-377825">
              <a:lnSpc>
                <a:spcPct val="150000"/>
              </a:lnSpc>
              <a:buClr>
                <a:srgbClr val="C00000"/>
              </a:buClr>
              <a:buSzPct val="125000"/>
              <a:buFont typeface="Wingdings" panose="05000000000000000000" pitchFamily="2" charset="2"/>
              <a:buChar char="§"/>
            </a:pPr>
            <a:r>
              <a:rPr lang="en-US" sz="1600" b="1" kern="0" dirty="0">
                <a:latin typeface="Century Gothic" panose="020B0502020202020204" pitchFamily="34" charset="0"/>
                <a:cs typeface="Arial" panose="020B0604020202020204" pitchFamily="34" charset="0"/>
              </a:rPr>
              <a:t>JPCS  challenges include:</a:t>
            </a:r>
          </a:p>
          <a:p>
            <a:pPr marL="560388" lvl="1" indent="-377825">
              <a:lnSpc>
                <a:spcPct val="150000"/>
              </a:lnSpc>
              <a:buClr>
                <a:srgbClr val="C00000"/>
              </a:buClr>
              <a:buSzPct val="125000"/>
              <a:buFont typeface="Wingdings" panose="05000000000000000000" pitchFamily="2" charset="2"/>
              <a:buChar char="v"/>
            </a:pPr>
            <a:r>
              <a:rPr lang="en-US" sz="1600" kern="0" dirty="0">
                <a:latin typeface="Century Gothic" panose="020B0502020202020204" pitchFamily="34" charset="0"/>
                <a:cs typeface="Arial" panose="020B0604020202020204" pitchFamily="34" charset="0"/>
              </a:rPr>
              <a:t>Inadequate visible policing, courts backlogs and lack of capacity</a:t>
            </a:r>
          </a:p>
          <a:p>
            <a:pPr marL="560388" lvl="1" indent="-377825">
              <a:lnSpc>
                <a:spcPct val="150000"/>
              </a:lnSpc>
              <a:buClr>
                <a:srgbClr val="C00000"/>
              </a:buClr>
              <a:buSzPct val="125000"/>
              <a:buFont typeface="Wingdings" panose="05000000000000000000" pitchFamily="2" charset="2"/>
              <a:buChar char="v"/>
            </a:pPr>
            <a:r>
              <a:rPr lang="en-US" sz="1600" kern="0" dirty="0">
                <a:latin typeface="Century Gothic" panose="020B0502020202020204" pitchFamily="34" charset="0"/>
                <a:cs typeface="Arial" panose="020B0604020202020204" pitchFamily="34" charset="0"/>
              </a:rPr>
              <a:t>Inadequate training and skills of SAPS </a:t>
            </a:r>
          </a:p>
          <a:p>
            <a:pPr marL="560388" lvl="1" indent="-377825">
              <a:lnSpc>
                <a:spcPct val="150000"/>
              </a:lnSpc>
              <a:buClr>
                <a:srgbClr val="C00000"/>
              </a:buClr>
              <a:buSzPct val="125000"/>
              <a:buFont typeface="Wingdings" panose="05000000000000000000" pitchFamily="2" charset="2"/>
              <a:buChar char="v"/>
            </a:pPr>
            <a:r>
              <a:rPr lang="en-US" sz="1600" kern="0" dirty="0">
                <a:latin typeface="Century Gothic" panose="020B0502020202020204" pitchFamily="34" charset="0"/>
                <a:cs typeface="Arial" panose="020B0604020202020204" pitchFamily="34" charset="0"/>
              </a:rPr>
              <a:t>Insufficient coordination and community based approach to crime prevention and safety </a:t>
            </a: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3519" y="987423"/>
            <a:ext cx="1106781" cy="1106781"/>
          </a:xfrm>
          <a:prstGeom prst="rect">
            <a:avLst/>
          </a:prstGeom>
          <a:scene3d>
            <a:camera prst="orthographicFront">
              <a:rot lat="0" lon="11399976" rev="0"/>
            </a:camera>
            <a:lightRig rig="threePt" dir="t"/>
          </a:scene3d>
        </p:spPr>
      </p:pic>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3851" y="2133600"/>
            <a:ext cx="792110" cy="792110"/>
          </a:xfrm>
          <a:prstGeom prst="rect">
            <a:avLst/>
          </a:prstGeom>
        </p:spPr>
      </p:pic>
      <p:sp>
        <p:nvSpPr>
          <p:cNvPr id="12" name="Rectangle 11"/>
          <p:cNvSpPr/>
          <p:nvPr/>
        </p:nvSpPr>
        <p:spPr>
          <a:xfrm>
            <a:off x="304800" y="762001"/>
            <a:ext cx="11734800" cy="133220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xmlns="" val="1485705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xmlns="" id="{010FF366-D0CC-4C00-914B-960D47501B8D}"/>
              </a:ext>
            </a:extLst>
          </p:cNvPr>
          <p:cNvSpPr txBox="1">
            <a:spLocks/>
          </p:cNvSpPr>
          <p:nvPr/>
        </p:nvSpPr>
        <p:spPr>
          <a:xfrm>
            <a:off x="3543406" y="880076"/>
            <a:ext cx="8460890" cy="4801314"/>
          </a:xfrm>
          <a:prstGeom prst="rect">
            <a:avLst/>
          </a:prstGeom>
          <a:noFill/>
        </p:spPr>
        <p:txBody>
          <a:bodyPr wrap="square" lIns="0" tIns="0" rIns="0" bIns="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52425" lvl="1" indent="-352425">
              <a:spcAft>
                <a:spcPts val="1200"/>
              </a:spcAft>
              <a:buClr>
                <a:srgbClr val="C00000"/>
              </a:buClr>
              <a:buSzPct val="125000"/>
              <a:buFont typeface="Wingdings" panose="05000000000000000000" pitchFamily="2" charset="2"/>
              <a:buChar char="§"/>
            </a:pPr>
            <a:r>
              <a:rPr lang="en-US" kern="0" dirty="0">
                <a:solidFill>
                  <a:sysClr val="windowText" lastClr="000000"/>
                </a:solidFill>
                <a:latin typeface="Century Gothic" panose="020B0502020202020204" pitchFamily="34" charset="0"/>
                <a:cs typeface="Arial" panose="020B0604020202020204" pitchFamily="34" charset="0"/>
              </a:rPr>
              <a:t> </a:t>
            </a:r>
            <a:r>
              <a:rPr lang="en-US" b="1" kern="0" dirty="0">
                <a:solidFill>
                  <a:srgbClr val="C00000"/>
                </a:solidFill>
                <a:latin typeface="Century Gothic" panose="020B0502020202020204" pitchFamily="34" charset="0"/>
                <a:cs typeface="Arial" panose="020B0604020202020204" pitchFamily="34" charset="0"/>
              </a:rPr>
              <a:t>Deeply entrenched inefficiencies </a:t>
            </a:r>
            <a:r>
              <a:rPr lang="en-US" kern="0" dirty="0">
                <a:solidFill>
                  <a:srgbClr val="C00000"/>
                </a:solidFill>
                <a:latin typeface="Century Gothic" panose="020B0502020202020204" pitchFamily="34" charset="0"/>
                <a:cs typeface="Arial" panose="020B0604020202020204" pitchFamily="34" charset="0"/>
              </a:rPr>
              <a:t>and</a:t>
            </a:r>
            <a:r>
              <a:rPr lang="en-US" b="1" kern="0" dirty="0">
                <a:solidFill>
                  <a:srgbClr val="C00000"/>
                </a:solidFill>
                <a:latin typeface="Century Gothic" panose="020B0502020202020204" pitchFamily="34" charset="0"/>
                <a:cs typeface="Arial" panose="020B0604020202020204" pitchFamily="34" charset="0"/>
              </a:rPr>
              <a:t> inequities </a:t>
            </a:r>
            <a:r>
              <a:rPr lang="en-US" kern="0" dirty="0">
                <a:solidFill>
                  <a:sysClr val="windowText" lastClr="000000"/>
                </a:solidFill>
                <a:latin typeface="Century Gothic" panose="020B0502020202020204" pitchFamily="34" charset="0"/>
                <a:cs typeface="Arial" panose="020B0604020202020204" pitchFamily="34" charset="0"/>
              </a:rPr>
              <a:t>in settlements patterns, </a:t>
            </a:r>
            <a:r>
              <a:rPr lang="en-US" b="1" kern="0" dirty="0">
                <a:solidFill>
                  <a:sysClr val="windowText" lastClr="000000"/>
                </a:solidFill>
                <a:latin typeface="Century Gothic" panose="020B0502020202020204" pitchFamily="34" charset="0"/>
                <a:cs typeface="Arial" panose="020B0604020202020204" pitchFamily="34" charset="0"/>
              </a:rPr>
              <a:t>lack of integration between housing plans and land use</a:t>
            </a:r>
            <a:r>
              <a:rPr lang="en-US" kern="0" dirty="0">
                <a:solidFill>
                  <a:sysClr val="windowText" lastClr="000000"/>
                </a:solidFill>
                <a:latin typeface="Century Gothic" panose="020B0502020202020204" pitchFamily="34" charset="0"/>
                <a:cs typeface="Arial" panose="020B0604020202020204" pitchFamily="34" charset="0"/>
              </a:rPr>
              <a:t>, </a:t>
            </a:r>
            <a:r>
              <a:rPr lang="en-US" b="1" kern="0" dirty="0">
                <a:solidFill>
                  <a:sysClr val="windowText" lastClr="000000"/>
                </a:solidFill>
                <a:latin typeface="Century Gothic" panose="020B0502020202020204" pitchFamily="34" charset="0"/>
                <a:cs typeface="Arial" panose="020B0604020202020204" pitchFamily="34" charset="0"/>
              </a:rPr>
              <a:t>transportation </a:t>
            </a:r>
            <a:r>
              <a:rPr lang="en-US" kern="0" dirty="0">
                <a:solidFill>
                  <a:sysClr val="windowText" lastClr="000000"/>
                </a:solidFill>
                <a:latin typeface="Century Gothic" panose="020B0502020202020204" pitchFamily="34" charset="0"/>
                <a:cs typeface="Arial" panose="020B0604020202020204" pitchFamily="34" charset="0"/>
              </a:rPr>
              <a:t>and</a:t>
            </a:r>
            <a:r>
              <a:rPr lang="en-US" b="1" kern="0" dirty="0">
                <a:solidFill>
                  <a:sysClr val="windowText" lastClr="000000"/>
                </a:solidFill>
                <a:latin typeface="Century Gothic" panose="020B0502020202020204" pitchFamily="34" charset="0"/>
                <a:cs typeface="Arial" panose="020B0604020202020204" pitchFamily="34" charset="0"/>
              </a:rPr>
              <a:t> bulk municipal infrastructure investment.</a:t>
            </a:r>
          </a:p>
          <a:p>
            <a:pPr marL="352425" lvl="1" indent="-352425">
              <a:spcAft>
                <a:spcPts val="1200"/>
              </a:spcAft>
              <a:buClr>
                <a:srgbClr val="C00000"/>
              </a:buClr>
              <a:buSzPct val="125000"/>
              <a:buFont typeface="Wingdings" panose="05000000000000000000" pitchFamily="2" charset="2"/>
              <a:buChar char="§"/>
            </a:pPr>
            <a:endParaRPr lang="en-US" b="1" kern="0" dirty="0">
              <a:solidFill>
                <a:sysClr val="windowText" lastClr="000000"/>
              </a:solidFill>
              <a:latin typeface="Century Gothic" panose="020B0502020202020204" pitchFamily="34" charset="0"/>
              <a:cs typeface="Arial" panose="020B0604020202020204" pitchFamily="34" charset="0"/>
            </a:endParaRPr>
          </a:p>
          <a:p>
            <a:pPr marL="352425" lvl="1" indent="-352425">
              <a:spcAft>
                <a:spcPts val="1200"/>
              </a:spcAft>
              <a:buClr>
                <a:srgbClr val="C00000"/>
              </a:buClr>
              <a:buSzPct val="125000"/>
              <a:buFont typeface="Wingdings" panose="05000000000000000000" pitchFamily="2" charset="2"/>
              <a:buChar char="§"/>
            </a:pPr>
            <a:r>
              <a:rPr lang="en-US" kern="0" dirty="0">
                <a:solidFill>
                  <a:sysClr val="windowText" lastClr="000000"/>
                </a:solidFill>
                <a:latin typeface="Century Gothic" panose="020B0502020202020204" pitchFamily="34" charset="0"/>
                <a:cs typeface="Arial" panose="020B0604020202020204" pitchFamily="34" charset="0"/>
              </a:rPr>
              <a:t>Including against the vulnerable, </a:t>
            </a:r>
            <a:r>
              <a:rPr lang="en-US" b="1" kern="0" dirty="0">
                <a:solidFill>
                  <a:srgbClr val="C00000"/>
                </a:solidFill>
                <a:latin typeface="Century Gothic" panose="020B0502020202020204" pitchFamily="34" charset="0"/>
                <a:cs typeface="Arial" panose="020B0604020202020204" pitchFamily="34" charset="0"/>
              </a:rPr>
              <a:t>violent service delivery protests</a:t>
            </a:r>
            <a:r>
              <a:rPr lang="en-US" kern="0" dirty="0">
                <a:solidFill>
                  <a:sysClr val="windowText" lastClr="000000"/>
                </a:solidFill>
                <a:latin typeface="Century Gothic" panose="020B0502020202020204" pitchFamily="34" charset="0"/>
                <a:cs typeface="Arial" panose="020B0604020202020204" pitchFamily="34" charset="0"/>
              </a:rPr>
              <a:t>, breakdown between the government and the citizens.</a:t>
            </a:r>
          </a:p>
          <a:p>
            <a:pPr marL="352425" lvl="1" indent="-352425">
              <a:spcAft>
                <a:spcPts val="1200"/>
              </a:spcAft>
              <a:buClr>
                <a:srgbClr val="C00000"/>
              </a:buClr>
              <a:buSzPct val="125000"/>
              <a:buFont typeface="Wingdings" panose="05000000000000000000" pitchFamily="2" charset="2"/>
              <a:buChar char="§"/>
            </a:pPr>
            <a:endParaRPr lang="en-US" kern="0" dirty="0">
              <a:solidFill>
                <a:sysClr val="windowText" lastClr="000000"/>
              </a:solidFill>
              <a:latin typeface="Century Gothic" panose="020B0502020202020204" pitchFamily="34" charset="0"/>
              <a:cs typeface="Arial" panose="020B0604020202020204" pitchFamily="34" charset="0"/>
            </a:endParaRPr>
          </a:p>
          <a:p>
            <a:pPr marL="352425" lvl="1" indent="-352425">
              <a:spcAft>
                <a:spcPts val="1200"/>
              </a:spcAft>
              <a:buClr>
                <a:srgbClr val="C00000"/>
              </a:buClr>
              <a:buSzPct val="125000"/>
              <a:buFont typeface="Wingdings" panose="05000000000000000000" pitchFamily="2" charset="2"/>
              <a:buChar char="§"/>
            </a:pPr>
            <a:r>
              <a:rPr lang="en-US" kern="0" dirty="0">
                <a:solidFill>
                  <a:sysClr val="windowText" lastClr="000000"/>
                </a:solidFill>
                <a:latin typeface="Century Gothic" panose="020B0502020202020204" pitchFamily="34" charset="0"/>
                <a:cs typeface="Arial" panose="020B0604020202020204" pitchFamily="34" charset="0"/>
              </a:rPr>
              <a:t>Prevalence of </a:t>
            </a:r>
            <a:r>
              <a:rPr lang="en-US" b="1" kern="0" dirty="0">
                <a:solidFill>
                  <a:sysClr val="windowText" lastClr="000000"/>
                </a:solidFill>
                <a:latin typeface="Century Gothic" panose="020B0502020202020204" pitchFamily="34" charset="0"/>
                <a:cs typeface="Arial" panose="020B0604020202020204" pitchFamily="34" charset="0"/>
              </a:rPr>
              <a:t>division along</a:t>
            </a:r>
            <a:r>
              <a:rPr lang="en-US" kern="0" dirty="0">
                <a:solidFill>
                  <a:sysClr val="windowText" lastClr="000000"/>
                </a:solidFill>
                <a:latin typeface="Century Gothic" panose="020B0502020202020204" pitchFamily="34" charset="0"/>
                <a:cs typeface="Arial" panose="020B0604020202020204" pitchFamily="34" charset="0"/>
              </a:rPr>
              <a:t> </a:t>
            </a:r>
            <a:r>
              <a:rPr lang="en-US" b="1" kern="0" dirty="0">
                <a:solidFill>
                  <a:sysClr val="windowText" lastClr="000000"/>
                </a:solidFill>
                <a:latin typeface="Century Gothic" panose="020B0502020202020204" pitchFamily="34" charset="0"/>
                <a:cs typeface="Arial" panose="020B0604020202020204" pitchFamily="34" charset="0"/>
              </a:rPr>
              <a:t>race, class, gender </a:t>
            </a:r>
            <a:r>
              <a:rPr lang="en-US" kern="0" dirty="0">
                <a:solidFill>
                  <a:sysClr val="windowText" lastClr="000000"/>
                </a:solidFill>
                <a:latin typeface="Century Gothic" panose="020B0502020202020204" pitchFamily="34" charset="0"/>
                <a:cs typeface="Arial" panose="020B0604020202020204" pitchFamily="34" charset="0"/>
              </a:rPr>
              <a:t>and </a:t>
            </a:r>
            <a:r>
              <a:rPr lang="en-US" b="1" kern="0" dirty="0">
                <a:solidFill>
                  <a:sysClr val="windowText" lastClr="000000"/>
                </a:solidFill>
                <a:latin typeface="Century Gothic" panose="020B0502020202020204" pitchFamily="34" charset="0"/>
                <a:cs typeface="Arial" panose="020B0604020202020204" pitchFamily="34" charset="0"/>
              </a:rPr>
              <a:t>ethnicity </a:t>
            </a:r>
            <a:r>
              <a:rPr lang="en-US" kern="0" dirty="0">
                <a:solidFill>
                  <a:sysClr val="windowText" lastClr="000000"/>
                </a:solidFill>
                <a:latin typeface="Century Gothic" panose="020B0502020202020204" pitchFamily="34" charset="0"/>
                <a:cs typeface="Arial" panose="020B0604020202020204" pitchFamily="34" charset="0"/>
              </a:rPr>
              <a:t>lines pose </a:t>
            </a:r>
            <a:r>
              <a:rPr lang="en-US" b="1" kern="0" dirty="0">
                <a:solidFill>
                  <a:srgbClr val="C00000"/>
                </a:solidFill>
                <a:latin typeface="Century Gothic" panose="020B0502020202020204" pitchFamily="34" charset="0"/>
                <a:cs typeface="Arial" panose="020B0604020202020204" pitchFamily="34" charset="0"/>
              </a:rPr>
              <a:t>social cohesion challenges</a:t>
            </a:r>
            <a:r>
              <a:rPr lang="en-US" kern="0" dirty="0">
                <a:solidFill>
                  <a:sysClr val="windowText" lastClr="000000"/>
                </a:solidFill>
                <a:latin typeface="Century Gothic" panose="020B0502020202020204" pitchFamily="34" charset="0"/>
                <a:cs typeface="Arial" panose="020B0604020202020204" pitchFamily="34" charset="0"/>
              </a:rPr>
              <a:t>.</a:t>
            </a:r>
          </a:p>
          <a:p>
            <a:pPr marL="0" lvl="1">
              <a:spcAft>
                <a:spcPts val="1200"/>
              </a:spcAft>
              <a:buClr>
                <a:srgbClr val="C00000"/>
              </a:buClr>
              <a:buSzPct val="125000"/>
            </a:pPr>
            <a:endParaRPr lang="en-US" kern="0" dirty="0">
              <a:solidFill>
                <a:sysClr val="windowText" lastClr="000000"/>
              </a:solidFill>
              <a:latin typeface="Century Gothic" panose="020B0502020202020204" pitchFamily="34" charset="0"/>
              <a:cs typeface="Arial" panose="020B0604020202020204" pitchFamily="34" charset="0"/>
            </a:endParaRPr>
          </a:p>
          <a:p>
            <a:pPr marL="352425" lvl="1" indent="-352425">
              <a:spcAft>
                <a:spcPts val="1200"/>
              </a:spcAft>
              <a:buClr>
                <a:srgbClr val="C00000"/>
              </a:buClr>
              <a:buSzPct val="125000"/>
              <a:buFont typeface="Wingdings" panose="05000000000000000000" pitchFamily="2" charset="2"/>
              <a:buChar char="§"/>
            </a:pPr>
            <a:r>
              <a:rPr lang="en-US" kern="0" dirty="0">
                <a:solidFill>
                  <a:sysClr val="windowText" lastClr="000000"/>
                </a:solidFill>
                <a:latin typeface="Century Gothic" panose="020B0502020202020204" pitchFamily="34" charset="0"/>
                <a:cs typeface="Arial" panose="020B0604020202020204" pitchFamily="34" charset="0"/>
              </a:rPr>
              <a:t>Citizen </a:t>
            </a:r>
            <a:r>
              <a:rPr lang="en-US" b="1" kern="0" dirty="0">
                <a:solidFill>
                  <a:sysClr val="windowText" lastClr="000000"/>
                </a:solidFill>
                <a:latin typeface="Century Gothic" panose="020B0502020202020204" pitchFamily="34" charset="0"/>
                <a:cs typeface="Arial" panose="020B0604020202020204" pitchFamily="34" charset="0"/>
              </a:rPr>
              <a:t>lack of trust in government </a:t>
            </a:r>
            <a:r>
              <a:rPr lang="en-US" kern="0" dirty="0">
                <a:solidFill>
                  <a:sysClr val="windowText" lastClr="000000"/>
                </a:solidFill>
                <a:latin typeface="Century Gothic" panose="020B0502020202020204" pitchFamily="34" charset="0"/>
                <a:cs typeface="Arial" panose="020B0604020202020204" pitchFamily="34" charset="0"/>
              </a:rPr>
              <a:t>and </a:t>
            </a:r>
            <a:r>
              <a:rPr lang="en-US" b="1" kern="0" dirty="0">
                <a:solidFill>
                  <a:sysClr val="windowText" lastClr="000000"/>
                </a:solidFill>
                <a:latin typeface="Century Gothic" panose="020B0502020202020204" pitchFamily="34" charset="0"/>
                <a:cs typeface="Arial" panose="020B0604020202020204" pitchFamily="34" charset="0"/>
              </a:rPr>
              <a:t>absence of active citizenry </a:t>
            </a:r>
            <a:r>
              <a:rPr lang="en-US" kern="0" dirty="0">
                <a:solidFill>
                  <a:sysClr val="windowText" lastClr="000000"/>
                </a:solidFill>
                <a:latin typeface="Century Gothic" panose="020B0502020202020204" pitchFamily="34" charset="0"/>
                <a:cs typeface="Arial" panose="020B0604020202020204" pitchFamily="34" charset="0"/>
              </a:rPr>
              <a:t>in NDP implementation. In 2019, the levels of trust in all three spheres of government remain below 50%  -  National at 42%, Provincial 36%, and Local 34% (DPME  2021). </a:t>
            </a:r>
          </a:p>
        </p:txBody>
      </p:sp>
      <p:sp>
        <p:nvSpPr>
          <p:cNvPr id="16" name="object 8"/>
          <p:cNvSpPr txBox="1">
            <a:spLocks/>
          </p:cNvSpPr>
          <p:nvPr/>
        </p:nvSpPr>
        <p:spPr>
          <a:xfrm>
            <a:off x="-7034" y="76200"/>
            <a:ext cx="12192000" cy="566822"/>
          </a:xfrm>
          <a:prstGeom prst="rect">
            <a:avLst/>
          </a:prstGeom>
          <a:solidFill>
            <a:srgbClr val="FFFFFF">
              <a:alpha val="69804"/>
            </a:srgbClr>
          </a:solidFill>
        </p:spPr>
        <p:txBody>
          <a:bodyPr vert="horz" wrap="square" lIns="0" tIns="12700" rIns="0" bIns="0" rtlCol="0">
            <a:spAutoFit/>
          </a:bodyPr>
          <a:lstStyle>
            <a:lvl1pPr>
              <a:defRPr>
                <a:latin typeface="+mj-lt"/>
                <a:ea typeface="+mj-ea"/>
                <a:cs typeface="+mj-cs"/>
              </a:defRPr>
            </a:lvl1pPr>
          </a:lstStyle>
          <a:p>
            <a:pPr lvl="0" algn="ctr">
              <a:defRPr/>
            </a:pPr>
            <a:r>
              <a:rPr lang="en-ZA" sz="3600" b="1" dirty="0">
                <a:solidFill>
                  <a:srgbClr val="383336"/>
                </a:solidFill>
                <a:latin typeface="Arial" panose="020B0604020202020204" pitchFamily="34" charset="0"/>
                <a:ea typeface="Times New Roman" panose="02020603050405020304" pitchFamily="18" charset="0"/>
                <a:cs typeface="Arial" panose="020B0604020202020204" pitchFamily="34" charset="0"/>
              </a:rPr>
              <a:t>Building a Capable, Ethical and Developmental State </a:t>
            </a:r>
            <a:r>
              <a:rPr lang="en-ZA" sz="2400" b="1" dirty="0">
                <a:solidFill>
                  <a:srgbClr val="383336"/>
                </a:solidFill>
                <a:latin typeface="Arial" panose="020B0604020202020204" pitchFamily="34" charset="0"/>
                <a:ea typeface="Times New Roman" panose="02020603050405020304" pitchFamily="18" charset="0"/>
                <a:cs typeface="Arial" panose="020B0604020202020204" pitchFamily="34" charset="0"/>
              </a:rPr>
              <a:t>(2/2)</a:t>
            </a:r>
            <a:endParaRPr lang="en-US" sz="2400" b="1" kern="0" dirty="0">
              <a:solidFill>
                <a:srgbClr val="383336"/>
              </a:solidFill>
              <a:latin typeface="Arial"/>
              <a:cs typeface="Arial"/>
            </a:endParaRPr>
          </a:p>
        </p:txBody>
      </p:sp>
      <p:sp>
        <p:nvSpPr>
          <p:cNvPr id="18" name="Rectangle 17">
            <a:extLst>
              <a:ext uri="{FF2B5EF4-FFF2-40B4-BE49-F238E27FC236}">
                <a16:creationId xmlns:a16="http://schemas.microsoft.com/office/drawing/2014/main" xmlns="" id="{031EB857-BA81-5449-9117-D3CADD62E5F5}"/>
              </a:ext>
            </a:extLst>
          </p:cNvPr>
          <p:cNvSpPr/>
          <p:nvPr/>
        </p:nvSpPr>
        <p:spPr>
          <a:xfrm>
            <a:off x="185926" y="988183"/>
            <a:ext cx="3124200" cy="830997"/>
          </a:xfrm>
          <a:prstGeom prst="rect">
            <a:avLst/>
          </a:prstGeom>
          <a:solidFill>
            <a:schemeClr val="bg1"/>
          </a:solidFill>
          <a:ln w="28575">
            <a:solidFill>
              <a:srgbClr val="C00000"/>
            </a:solidFill>
          </a:ln>
        </p:spPr>
        <p:txBody>
          <a:bodyPr wrap="square">
            <a:spAutoFit/>
          </a:bodyPr>
          <a:lstStyle/>
          <a:p>
            <a:pPr algn="ctr"/>
            <a:r>
              <a:rPr lang="en-US" sz="2400" b="1" dirty="0">
                <a:solidFill>
                  <a:srgbClr val="C00000"/>
                </a:solidFill>
                <a:latin typeface="Century Gothic" panose="020B0502020202020204" pitchFamily="34" charset="0"/>
                <a:cs typeface="Arial" panose="020B0604020202020204" pitchFamily="34" charset="0"/>
              </a:rPr>
              <a:t>Spatial, Social and Economic Injustice</a:t>
            </a:r>
          </a:p>
        </p:txBody>
      </p:sp>
      <p:sp>
        <p:nvSpPr>
          <p:cNvPr id="19" name="Rectangle 18">
            <a:extLst>
              <a:ext uri="{FF2B5EF4-FFF2-40B4-BE49-F238E27FC236}">
                <a16:creationId xmlns:a16="http://schemas.microsoft.com/office/drawing/2014/main" xmlns="" id="{031EB857-BA81-5449-9117-D3CADD62E5F5}"/>
              </a:ext>
            </a:extLst>
          </p:cNvPr>
          <p:cNvSpPr/>
          <p:nvPr/>
        </p:nvSpPr>
        <p:spPr>
          <a:xfrm>
            <a:off x="152400" y="2357735"/>
            <a:ext cx="3124200" cy="461665"/>
          </a:xfrm>
          <a:prstGeom prst="rect">
            <a:avLst/>
          </a:prstGeom>
          <a:solidFill>
            <a:schemeClr val="bg1"/>
          </a:solidFill>
          <a:ln w="28575">
            <a:solidFill>
              <a:srgbClr val="C00000"/>
            </a:solidFill>
          </a:ln>
        </p:spPr>
        <p:txBody>
          <a:bodyPr wrap="square">
            <a:spAutoFit/>
          </a:bodyPr>
          <a:lstStyle/>
          <a:p>
            <a:pPr algn="ctr"/>
            <a:r>
              <a:rPr lang="en-US" sz="2400" b="1" dirty="0">
                <a:solidFill>
                  <a:srgbClr val="C00000"/>
                </a:solidFill>
                <a:latin typeface="Century Gothic" panose="020B0502020202020204" pitchFamily="34" charset="0"/>
                <a:cs typeface="Arial" panose="020B0604020202020204" pitchFamily="34" charset="0"/>
              </a:rPr>
              <a:t>High Crime Levels</a:t>
            </a:r>
          </a:p>
        </p:txBody>
      </p:sp>
      <p:sp>
        <p:nvSpPr>
          <p:cNvPr id="20" name="Rectangle 19">
            <a:extLst>
              <a:ext uri="{FF2B5EF4-FFF2-40B4-BE49-F238E27FC236}">
                <a16:creationId xmlns:a16="http://schemas.microsoft.com/office/drawing/2014/main" xmlns="" id="{031EB857-BA81-5449-9117-D3CADD62E5F5}"/>
              </a:ext>
            </a:extLst>
          </p:cNvPr>
          <p:cNvSpPr/>
          <p:nvPr/>
        </p:nvSpPr>
        <p:spPr>
          <a:xfrm>
            <a:off x="152400" y="3577812"/>
            <a:ext cx="3124200" cy="461665"/>
          </a:xfrm>
          <a:prstGeom prst="rect">
            <a:avLst/>
          </a:prstGeom>
          <a:solidFill>
            <a:schemeClr val="bg1"/>
          </a:solidFill>
          <a:ln w="28575">
            <a:solidFill>
              <a:srgbClr val="C00000"/>
            </a:solidFill>
          </a:ln>
        </p:spPr>
        <p:txBody>
          <a:bodyPr wrap="square">
            <a:spAutoFit/>
          </a:bodyPr>
          <a:lstStyle/>
          <a:p>
            <a:pPr algn="ctr"/>
            <a:r>
              <a:rPr lang="en-US" sz="2400" b="1" dirty="0">
                <a:solidFill>
                  <a:srgbClr val="C00000"/>
                </a:solidFill>
                <a:latin typeface="Century Gothic" panose="020B0502020202020204" pitchFamily="34" charset="0"/>
                <a:cs typeface="Arial" panose="020B0604020202020204" pitchFamily="34" charset="0"/>
              </a:rPr>
              <a:t>Segregation</a:t>
            </a:r>
          </a:p>
        </p:txBody>
      </p:sp>
      <p:sp>
        <p:nvSpPr>
          <p:cNvPr id="21" name="Rectangle 20">
            <a:extLst>
              <a:ext uri="{FF2B5EF4-FFF2-40B4-BE49-F238E27FC236}">
                <a16:creationId xmlns:a16="http://schemas.microsoft.com/office/drawing/2014/main" xmlns="" id="{031EB857-BA81-5449-9117-D3CADD62E5F5}"/>
              </a:ext>
            </a:extLst>
          </p:cNvPr>
          <p:cNvSpPr/>
          <p:nvPr/>
        </p:nvSpPr>
        <p:spPr>
          <a:xfrm>
            <a:off x="152400" y="4797890"/>
            <a:ext cx="3124200" cy="461665"/>
          </a:xfrm>
          <a:prstGeom prst="rect">
            <a:avLst/>
          </a:prstGeom>
          <a:solidFill>
            <a:schemeClr val="bg1"/>
          </a:solidFill>
          <a:ln w="28575">
            <a:solidFill>
              <a:srgbClr val="C00000"/>
            </a:solidFill>
          </a:ln>
        </p:spPr>
        <p:txBody>
          <a:bodyPr wrap="square">
            <a:spAutoFit/>
          </a:bodyPr>
          <a:lstStyle/>
          <a:p>
            <a:pPr algn="ctr"/>
            <a:r>
              <a:rPr lang="en-US" sz="2400" b="1" dirty="0">
                <a:solidFill>
                  <a:srgbClr val="C00000"/>
                </a:solidFill>
                <a:latin typeface="Century Gothic" panose="020B0502020202020204" pitchFamily="34" charset="0"/>
                <a:cs typeface="Arial" panose="020B0604020202020204" pitchFamily="34" charset="0"/>
              </a:rPr>
              <a:t>Lack of Trust</a:t>
            </a:r>
          </a:p>
        </p:txBody>
      </p:sp>
      <p:sp>
        <p:nvSpPr>
          <p:cNvPr id="14" name="Rectangle 13"/>
          <p:cNvSpPr/>
          <p:nvPr/>
        </p:nvSpPr>
        <p:spPr>
          <a:xfrm>
            <a:off x="173636" y="5769446"/>
            <a:ext cx="11830660" cy="936154"/>
          </a:xfrm>
          <a:prstGeom prst="rect">
            <a:avLst/>
          </a:prstGeom>
          <a:solidFill>
            <a:srgbClr val="3C8763"/>
          </a:solidFill>
        </p:spPr>
        <p:txBody>
          <a:bodyPr wrap="square">
            <a:spAutoFit/>
          </a:bodyPr>
          <a:lstStyle/>
          <a:p>
            <a:pPr marL="901700" marR="288925">
              <a:spcBef>
                <a:spcPts val="100"/>
              </a:spcBef>
            </a:pPr>
            <a:endParaRPr lang="en-US" b="1" dirty="0">
              <a:solidFill>
                <a:schemeClr val="bg1"/>
              </a:solidFill>
              <a:latin typeface="Century Gothic" panose="020B0502020202020204" pitchFamily="34" charset="0"/>
              <a:cs typeface="Arial" panose="020B0604020202020204" pitchFamily="34" charset="0"/>
            </a:endParaRPr>
          </a:p>
          <a:p>
            <a:pPr marL="901700" marR="288925">
              <a:spcBef>
                <a:spcPts val="100"/>
              </a:spcBef>
            </a:pPr>
            <a:r>
              <a:rPr lang="en-US" b="1" dirty="0">
                <a:solidFill>
                  <a:schemeClr val="bg1"/>
                </a:solidFill>
                <a:latin typeface="Century Gothic" panose="020B0502020202020204" pitchFamily="34" charset="0"/>
                <a:cs typeface="Arial" panose="020B0604020202020204" pitchFamily="34" charset="0"/>
              </a:rPr>
              <a:t>Administrative Head of the Public Service , National Implementation Framework for Professionalisation of the Public Service, DDM; stabilising SOE governance, fighting corruption </a:t>
            </a:r>
          </a:p>
        </p:txBody>
      </p:sp>
      <p:sp>
        <p:nvSpPr>
          <p:cNvPr id="24" name="Rectangle 23"/>
          <p:cNvSpPr/>
          <p:nvPr/>
        </p:nvSpPr>
        <p:spPr>
          <a:xfrm>
            <a:off x="381000" y="5621341"/>
            <a:ext cx="3276600" cy="474489"/>
          </a:xfrm>
          <a:prstGeom prst="rect">
            <a:avLst/>
          </a:prstGeom>
          <a:solidFill>
            <a:schemeClr val="bg1"/>
          </a:solidFill>
          <a:ln w="28575">
            <a:solidFill>
              <a:srgbClr val="339966"/>
            </a:solidFill>
          </a:ln>
        </p:spPr>
        <p:txBody>
          <a:bodyPr vert="horz" wrap="square" lIns="0" tIns="12700" rIns="0" bIns="0" rtlCol="0">
            <a:spAutoFit/>
          </a:bodyPr>
          <a:lstStyle/>
          <a:p>
            <a:pPr algn="ctr">
              <a:lnSpc>
                <a:spcPct val="150000"/>
              </a:lnSpc>
            </a:pPr>
            <a:r>
              <a:rPr lang="en-US" sz="2000" b="1" dirty="0">
                <a:solidFill>
                  <a:srgbClr val="C00000"/>
                </a:solidFill>
                <a:latin typeface="Century Gothic" panose="020B0502020202020204" pitchFamily="34" charset="0"/>
                <a:cs typeface="Arial" panose="020B0604020202020204" pitchFamily="34" charset="0"/>
              </a:rPr>
              <a:t>  </a:t>
            </a:r>
            <a:r>
              <a:rPr lang="en-US" sz="2000" b="1" dirty="0">
                <a:solidFill>
                  <a:srgbClr val="006600"/>
                </a:solidFill>
                <a:latin typeface="Century Gothic" panose="020B0502020202020204" pitchFamily="34" charset="0"/>
                <a:cs typeface="Arial" panose="020B0604020202020204" pitchFamily="34" charset="0"/>
              </a:rPr>
              <a:t>PROGRESS</a:t>
            </a:r>
            <a:endParaRPr lang="en-US" sz="2000" b="1" dirty="0">
              <a:solidFill>
                <a:srgbClr val="C00000"/>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xmlns="" val="2273543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hat is a Conceptual Framework? Definition and example | toolshero"/>
          <p:cNvPicPr>
            <a:picLocks noChangeAspect="1" noChangeArrowheads="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xmlns="">
                  <a14:imgLayer r:embed="rId3">
                    <a14:imgEffect>
                      <a14:brightnessContrast contrast="-20000"/>
                    </a14:imgEffect>
                  </a14:imgLayer>
                </a14:imgProps>
              </a:ext>
              <a:ext uri="{28A0092B-C50C-407E-A947-70E740481C1C}">
                <a14:useLocalDpi xmlns:a14="http://schemas.microsoft.com/office/drawing/2010/main" xmlns="" val="0"/>
              </a:ext>
            </a:extLst>
          </a:blip>
          <a:srcRect l="9338" r="10617"/>
          <a:stretch/>
        </p:blipFill>
        <p:spPr bwMode="auto">
          <a:xfrm>
            <a:off x="216433" y="1539965"/>
            <a:ext cx="6056547" cy="472253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3" name="Text Placeholder 2">
            <a:extLst>
              <a:ext uri="{FF2B5EF4-FFF2-40B4-BE49-F238E27FC236}">
                <a16:creationId xmlns:a16="http://schemas.microsoft.com/office/drawing/2014/main" xmlns="" id="{25460029-9AD8-4298-84EA-4ADF6D3543BA}"/>
              </a:ext>
            </a:extLst>
          </p:cNvPr>
          <p:cNvSpPr>
            <a:spLocks noGrp="1"/>
          </p:cNvSpPr>
          <p:nvPr>
            <p:ph type="body" idx="1"/>
          </p:nvPr>
        </p:nvSpPr>
        <p:spPr>
          <a:xfrm>
            <a:off x="6324600" y="1131242"/>
            <a:ext cx="5665414" cy="5539978"/>
          </a:xfrm>
        </p:spPr>
        <p:txBody>
          <a:bodyPr/>
          <a:lstStyle/>
          <a:p>
            <a:pPr marL="285750" indent="-285750">
              <a:buFont typeface="Arial" panose="020B0604020202020204" pitchFamily="34" charset="0"/>
              <a:buChar char="•"/>
            </a:pPr>
            <a:r>
              <a:rPr lang="en-US" sz="2400" dirty="0">
                <a:latin typeface="Century Gothic" panose="020B0502020202020204" pitchFamily="34" charset="0"/>
              </a:rPr>
              <a:t>Based on the NDP review and other research, NPC consolidated proposals for implementation in next 8 years to 2030</a:t>
            </a:r>
          </a:p>
          <a:p>
            <a:pPr marL="285750" indent="-285750">
              <a:buFont typeface="Arial" panose="020B0604020202020204" pitchFamily="34" charset="0"/>
              <a:buChar char="•"/>
            </a:pPr>
            <a:endParaRPr lang="en-US" sz="2400" dirty="0">
              <a:latin typeface="Century Gothic" panose="020B0502020202020204" pitchFamily="34" charset="0"/>
            </a:endParaRPr>
          </a:p>
          <a:p>
            <a:pPr marL="285750" indent="-285750">
              <a:buFont typeface="Arial" panose="020B0604020202020204" pitchFamily="34" charset="0"/>
              <a:buChar char="•"/>
            </a:pPr>
            <a:r>
              <a:rPr lang="en-US" sz="2400" dirty="0">
                <a:latin typeface="Century Gothic" panose="020B0502020202020204" pitchFamily="34" charset="0"/>
              </a:rPr>
              <a:t>The Commission framed these proposals as </a:t>
            </a:r>
            <a:r>
              <a:rPr lang="en-US" sz="2400" b="1" dirty="0">
                <a:latin typeface="Century Gothic" panose="020B0502020202020204" pitchFamily="34" charset="0"/>
              </a:rPr>
              <a:t>NDP Implementation Pathways</a:t>
            </a:r>
          </a:p>
          <a:p>
            <a:pPr marL="285750" indent="-285750">
              <a:buFont typeface="Arial" panose="020B0604020202020204" pitchFamily="34" charset="0"/>
              <a:buChar char="•"/>
            </a:pPr>
            <a:endParaRPr lang="en-US" sz="2400" dirty="0">
              <a:latin typeface="Century Gothic" panose="020B0502020202020204" pitchFamily="34" charset="0"/>
            </a:endParaRPr>
          </a:p>
          <a:p>
            <a:pPr marL="285750" indent="-285750">
              <a:buFont typeface="Arial" panose="020B0604020202020204" pitchFamily="34" charset="0"/>
              <a:buChar char="•"/>
            </a:pPr>
            <a:r>
              <a:rPr lang="en-US" sz="2400" b="1" dirty="0">
                <a:latin typeface="Century Gothic" panose="020B0502020202020204" pitchFamily="34" charset="0"/>
              </a:rPr>
              <a:t>Pathways: </a:t>
            </a:r>
            <a:r>
              <a:rPr lang="en-US" sz="2400" dirty="0">
                <a:latin typeface="Century Gothic" panose="020B0502020202020204" pitchFamily="34" charset="0"/>
              </a:rPr>
              <a:t>a high-level action-oriented approach towards 2030, based on NDP’s strategic direction and Plan’s focus on building capabilities of the State, the People, and the Economy</a:t>
            </a:r>
          </a:p>
        </p:txBody>
      </p:sp>
      <p:sp>
        <p:nvSpPr>
          <p:cNvPr id="6" name="object 8"/>
          <p:cNvSpPr txBox="1">
            <a:spLocks/>
          </p:cNvSpPr>
          <p:nvPr/>
        </p:nvSpPr>
        <p:spPr>
          <a:xfrm>
            <a:off x="76200" y="191729"/>
            <a:ext cx="12192000" cy="751488"/>
          </a:xfrm>
          <a:prstGeom prst="rect">
            <a:avLst/>
          </a:prstGeom>
          <a:solidFill>
            <a:srgbClr val="FFFFFF">
              <a:alpha val="69804"/>
            </a:srgbClr>
          </a:solidFill>
        </p:spPr>
        <p:txBody>
          <a:bodyPr vert="horz" wrap="square" lIns="0" tIns="12700" rIns="0" bIns="0" rtlCol="0">
            <a:spAutoFit/>
          </a:bodyPr>
          <a:lstStyle>
            <a:lvl1pPr>
              <a:defRPr>
                <a:latin typeface="+mj-lt"/>
                <a:ea typeface="+mj-ea"/>
                <a:cs typeface="+mj-cs"/>
              </a:defRPr>
            </a:lvl1pPr>
          </a:lstStyle>
          <a:p>
            <a:pPr lvl="0" algn="ctr">
              <a:defRPr/>
            </a:pPr>
            <a:endParaRPr lang="en-US" sz="2400" b="1" kern="0" dirty="0">
              <a:solidFill>
                <a:srgbClr val="383336"/>
              </a:solidFill>
              <a:latin typeface="Arial headings"/>
              <a:cs typeface="Arial"/>
            </a:endParaRPr>
          </a:p>
          <a:p>
            <a:pPr lvl="0" algn="ctr">
              <a:defRPr/>
            </a:pPr>
            <a:endParaRPr lang="en-US" sz="2400" b="1" kern="0" dirty="0">
              <a:solidFill>
                <a:srgbClr val="383336"/>
              </a:solidFill>
              <a:latin typeface="Arial headings"/>
              <a:cs typeface="Arial"/>
            </a:endParaRPr>
          </a:p>
        </p:txBody>
      </p:sp>
      <p:sp>
        <p:nvSpPr>
          <p:cNvPr id="2" name="Title 1">
            <a:extLst>
              <a:ext uri="{FF2B5EF4-FFF2-40B4-BE49-F238E27FC236}">
                <a16:creationId xmlns:a16="http://schemas.microsoft.com/office/drawing/2014/main" xmlns="" id="{A79E2319-5B50-467C-A0BE-4DCA5295DEB0}"/>
              </a:ext>
            </a:extLst>
          </p:cNvPr>
          <p:cNvSpPr>
            <a:spLocks noGrp="1"/>
          </p:cNvSpPr>
          <p:nvPr>
            <p:ph type="title"/>
          </p:nvPr>
        </p:nvSpPr>
        <p:spPr>
          <a:xfrm>
            <a:off x="381000" y="228600"/>
            <a:ext cx="10985500" cy="553998"/>
          </a:xfrm>
        </p:spPr>
        <p:txBody>
          <a:bodyPr/>
          <a:lstStyle/>
          <a:p>
            <a:r>
              <a:rPr lang="en-US" sz="3600" dirty="0"/>
              <a:t>NDP Implementation towards 2030</a:t>
            </a:r>
          </a:p>
        </p:txBody>
      </p:sp>
      <p:sp>
        <p:nvSpPr>
          <p:cNvPr id="5" name="TextBox 4"/>
          <p:cNvSpPr txBox="1"/>
          <p:nvPr/>
        </p:nvSpPr>
        <p:spPr>
          <a:xfrm>
            <a:off x="704172" y="1979441"/>
            <a:ext cx="5163227" cy="4031873"/>
          </a:xfrm>
          <a:prstGeom prst="rect">
            <a:avLst/>
          </a:prstGeom>
          <a:noFill/>
        </p:spPr>
        <p:txBody>
          <a:bodyPr wrap="square" rtlCol="0">
            <a:spAutoFit/>
          </a:bodyPr>
          <a:lstStyle/>
          <a:p>
            <a:pPr algn="ctr"/>
            <a:r>
              <a:rPr lang="en-US" sz="2800" dirty="0">
                <a:latin typeface="Century Gothic" panose="020B0502020202020204" pitchFamily="34" charset="0"/>
              </a:rPr>
              <a:t>INFORMED BY ISSUES RAISED BY CABINET ON THE REVIEW….</a:t>
            </a:r>
          </a:p>
          <a:p>
            <a:pPr algn="ctr"/>
            <a:endParaRPr lang="en-US" sz="2800" dirty="0">
              <a:latin typeface="Century Gothic" panose="020B0502020202020204" pitchFamily="34" charset="0"/>
            </a:endParaRPr>
          </a:p>
          <a:p>
            <a:pPr algn="ctr"/>
            <a:r>
              <a:rPr lang="en-US" sz="3200" b="1" dirty="0">
                <a:latin typeface="Century Gothic" panose="020B0502020202020204" pitchFamily="34" charset="0"/>
              </a:rPr>
              <a:t>SO WHAT?</a:t>
            </a:r>
          </a:p>
          <a:p>
            <a:pPr algn="ctr"/>
            <a:endParaRPr lang="en-US" sz="2800" b="1" dirty="0">
              <a:latin typeface="Century Gothic" panose="020B0502020202020204" pitchFamily="34" charset="0"/>
            </a:endParaRPr>
          </a:p>
          <a:p>
            <a:pPr algn="ctr"/>
            <a:r>
              <a:rPr lang="en-US" sz="2800" dirty="0">
                <a:latin typeface="Century Gothic" panose="020B0502020202020204" pitchFamily="34" charset="0"/>
              </a:rPr>
              <a:t>ENGAGING WITH PRIORITISATION…</a:t>
            </a:r>
            <a:endParaRPr lang="en-ZA" sz="2800" dirty="0">
              <a:latin typeface="Century Gothic" panose="020B0502020202020204" pitchFamily="34" charset="0"/>
            </a:endParaRPr>
          </a:p>
          <a:p>
            <a:endParaRPr lang="en-ZA" sz="2800" dirty="0">
              <a:latin typeface="Century Gothic" panose="020B0502020202020204" pitchFamily="34" charset="0"/>
            </a:endParaRPr>
          </a:p>
        </p:txBody>
      </p:sp>
    </p:spTree>
    <p:extLst>
      <p:ext uri="{BB962C8B-B14F-4D97-AF65-F5344CB8AC3E}">
        <p14:creationId xmlns:p14="http://schemas.microsoft.com/office/powerpoint/2010/main" xmlns="" val="12092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8"/>
          <p:cNvSpPr txBox="1">
            <a:spLocks/>
          </p:cNvSpPr>
          <p:nvPr/>
        </p:nvSpPr>
        <p:spPr>
          <a:xfrm>
            <a:off x="-7034" y="76200"/>
            <a:ext cx="12192000" cy="566822"/>
          </a:xfrm>
          <a:prstGeom prst="rect">
            <a:avLst/>
          </a:prstGeom>
          <a:solidFill>
            <a:srgbClr val="FFFFFF">
              <a:alpha val="69804"/>
            </a:srgbClr>
          </a:solidFill>
        </p:spPr>
        <p:txBody>
          <a:bodyPr vert="horz" wrap="square" lIns="0" tIns="12700" rIns="0" bIns="0" rtlCol="0">
            <a:spAutoFit/>
          </a:bodyPr>
          <a:lstStyle>
            <a:lvl1pPr>
              <a:defRPr>
                <a:latin typeface="+mj-lt"/>
                <a:ea typeface="+mj-ea"/>
                <a:cs typeface="+mj-cs"/>
              </a:defRPr>
            </a:lvl1pPr>
          </a:lstStyle>
          <a:p>
            <a:pPr lvl="0" algn="ctr">
              <a:defRPr/>
            </a:pPr>
            <a:r>
              <a:rPr lang="en-US" sz="3600" b="1" dirty="0">
                <a:latin typeface="Arial headings"/>
                <a:cs typeface="Arial" panose="020B0604020202020204" pitchFamily="34" charset="0"/>
              </a:rPr>
              <a:t>Growing an Inclusive Economy  </a:t>
            </a:r>
            <a:endParaRPr lang="en-US" sz="3600" b="1" kern="0" dirty="0">
              <a:solidFill>
                <a:srgbClr val="383336"/>
              </a:solidFill>
              <a:latin typeface="Arial headings"/>
              <a:cs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xmlns="" val="3533027544"/>
              </p:ext>
            </p:extLst>
          </p:nvPr>
        </p:nvGraphicFramePr>
        <p:xfrm>
          <a:off x="228600" y="730596"/>
          <a:ext cx="11887200" cy="6096000"/>
        </p:xfrm>
        <a:graphic>
          <a:graphicData uri="http://schemas.openxmlformats.org/drawingml/2006/table">
            <a:tbl>
              <a:tblPr firstRow="1" bandRow="1">
                <a:tableStyleId>{5C22544A-7EE6-4342-B048-85BDC9FD1C3A}</a:tableStyleId>
              </a:tblPr>
              <a:tblGrid>
                <a:gridCol w="945255">
                  <a:extLst>
                    <a:ext uri="{9D8B030D-6E8A-4147-A177-3AD203B41FA5}">
                      <a16:colId xmlns:a16="http://schemas.microsoft.com/office/drawing/2014/main" xmlns="" val="1534582410"/>
                    </a:ext>
                  </a:extLst>
                </a:gridCol>
                <a:gridCol w="10941945">
                  <a:extLst>
                    <a:ext uri="{9D8B030D-6E8A-4147-A177-3AD203B41FA5}">
                      <a16:colId xmlns:a16="http://schemas.microsoft.com/office/drawing/2014/main" xmlns="" val="1949483045"/>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0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6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Arial" panose="020B0604020202020204" pitchFamily="34" charset="0"/>
                        </a:rPr>
                        <a:t>In the long term, strengthen the foundations of economic development by addressing the following: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6600"/>
                    </a:solidFill>
                  </a:tcPr>
                </a:tc>
                <a:extLst>
                  <a:ext uri="{0D108BD9-81ED-4DB2-BD59-A6C34878D82A}">
                    <a16:rowId xmlns:a16="http://schemas.microsoft.com/office/drawing/2014/main" xmlns="" val="16357235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ZA" sz="18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339966">
                        <a:alpha val="50196"/>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ZA" sz="18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rPr>
                        <a:t>Change ownership </a:t>
                      </a:r>
                      <a:r>
                        <a:rPr kumimoji="0" lang="en-ZA" sz="18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rPr>
                        <a:t>patterns through stronger implementation of </a:t>
                      </a:r>
                      <a:r>
                        <a:rPr kumimoji="0" lang="en-ZA" sz="18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rPr>
                        <a:t>transformation policies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ZA" sz="18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653371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66">
                        <a:alpha val="50196"/>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ZA" sz="18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rPr>
                        <a:t>Land question and expansion of agriculture </a:t>
                      </a:r>
                      <a:r>
                        <a:rPr kumimoji="0" lang="en-ZA" sz="18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rPr>
                        <a:t>- </a:t>
                      </a:r>
                      <a:r>
                        <a:rPr kumimoji="0" lang="en-US" sz="18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rPr>
                        <a:t> tenure security, extension services, financing, access to inputs and capital equipment, transport infrastructure especially for small-scale and emerging farmers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5820742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ZA" sz="18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66">
                        <a:alpha val="50196"/>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ZA" sz="18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rPr>
                        <a:t>Economic concentration reduction </a:t>
                      </a:r>
                      <a:r>
                        <a:rPr kumimoji="0" lang="en-ZA" sz="18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rPr>
                        <a:t>through promoting greater competition,  reducing entry barriers and </a:t>
                      </a:r>
                      <a:r>
                        <a:rPr kumimoji="0" lang="en-ZA" sz="18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rPr>
                        <a:t>regulatory burden for SMMEs and providing access to finance</a:t>
                      </a:r>
                      <a:endParaRPr kumimoji="0" lang="en-ZA" sz="18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1669642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ZA" sz="18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66">
                        <a:alpha val="50196"/>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ZA" sz="18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rPr>
                        <a:t>I</a:t>
                      </a:r>
                      <a:r>
                        <a:rPr kumimoji="0" lang="en-US" sz="18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rPr>
                        <a:t>ndustrialisation and  </a:t>
                      </a:r>
                      <a:r>
                        <a:rPr kumimoji="0" lang="en-ZA" sz="18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rPr>
                        <a:t>economic diversification </a:t>
                      </a:r>
                      <a:r>
                        <a:rPr kumimoji="0" lang="en-ZA" sz="18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rPr>
                        <a:t>including through supportive macroeconomic policies and innovation and digitalisation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836231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66">
                        <a:alpha val="50196"/>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ZA" sz="18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rPr>
                        <a:t>Skills shortage/mismatch by strengthening education and training </a:t>
                      </a:r>
                      <a:r>
                        <a:rPr kumimoji="0" lang="en-ZA" sz="18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rPr>
                        <a:t>system and </a:t>
                      </a:r>
                      <a:r>
                        <a:rPr kumimoji="0" lang="en-US" sz="18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rPr>
                        <a:t>greater involvement of employers into the development of skills policies, program and curriculum</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314902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ZA" sz="18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66">
                        <a:alpha val="50196"/>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ZA" sz="18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rPr>
                        <a:t>Infrastructure backlogs </a:t>
                      </a:r>
                      <a:r>
                        <a:rPr kumimoji="0" lang="en-ZA" sz="18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rPr>
                        <a:t>in particular in water, energy and transport and strengthen state and SOE capacity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6557901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ZA" sz="18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66">
                        <a:alpha val="50196"/>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ZA" sz="18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rPr>
                        <a:t>Climate change </a:t>
                      </a:r>
                      <a:r>
                        <a:rPr kumimoji="0" lang="en-ZA" sz="18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rPr>
                        <a:t>by ensuring a just transition to a low carbon economy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ZA" sz="18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815688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ZA" sz="18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66">
                        <a:alpha val="50196"/>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ZA" sz="18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rPr>
                        <a:t>ERRP as a basis to develop a broad social compact </a:t>
                      </a:r>
                      <a:r>
                        <a:rPr kumimoji="0" lang="en-ZA" sz="18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rPr>
                        <a:t>to ensure a more inclusive economy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ZA" sz="18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86572851"/>
                  </a:ext>
                </a:extLst>
              </a:tr>
            </a:tbl>
          </a:graphicData>
        </a:graphic>
      </p:graphicFrame>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1805" y="1538115"/>
            <a:ext cx="431770" cy="43177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10496" y="2263845"/>
            <a:ext cx="583734" cy="58373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10496" y="3030588"/>
            <a:ext cx="583734" cy="58373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10496" y="3678126"/>
            <a:ext cx="517060" cy="517060"/>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10496" y="4328417"/>
            <a:ext cx="482425" cy="482425"/>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63883" y="4924898"/>
            <a:ext cx="549716" cy="549716"/>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463883" y="5616058"/>
            <a:ext cx="530667" cy="530667"/>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527813" y="6271244"/>
            <a:ext cx="482425" cy="482425"/>
          </a:xfrm>
          <a:prstGeom prst="rect">
            <a:avLst/>
          </a:prstGeom>
        </p:spPr>
      </p:pic>
    </p:spTree>
    <p:extLst>
      <p:ext uri="{BB962C8B-B14F-4D97-AF65-F5344CB8AC3E}">
        <p14:creationId xmlns:p14="http://schemas.microsoft.com/office/powerpoint/2010/main" xmlns="" val="1433349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8"/>
          <p:cNvSpPr txBox="1">
            <a:spLocks/>
          </p:cNvSpPr>
          <p:nvPr/>
        </p:nvSpPr>
        <p:spPr>
          <a:xfrm>
            <a:off x="-7034" y="76200"/>
            <a:ext cx="12192000" cy="566822"/>
          </a:xfrm>
          <a:prstGeom prst="rect">
            <a:avLst/>
          </a:prstGeom>
          <a:solidFill>
            <a:srgbClr val="FFFFFF">
              <a:alpha val="69804"/>
            </a:srgbClr>
          </a:solidFill>
        </p:spPr>
        <p:txBody>
          <a:bodyPr vert="horz" wrap="square" lIns="0" tIns="12700" rIns="0" bIns="0" rtlCol="0">
            <a:spAutoFit/>
          </a:bodyPr>
          <a:lstStyle>
            <a:lvl1pPr>
              <a:defRPr>
                <a:latin typeface="+mj-lt"/>
                <a:ea typeface="+mj-ea"/>
                <a:cs typeface="+mj-cs"/>
              </a:defRPr>
            </a:lvl1pPr>
          </a:lstStyle>
          <a:p>
            <a:pPr lvl="0" algn="ctr">
              <a:defRPr/>
            </a:pPr>
            <a:r>
              <a:rPr lang="en-US" sz="3600" b="1" dirty="0">
                <a:latin typeface="Arial headings"/>
                <a:cs typeface="Arial" panose="020B0604020202020204" pitchFamily="34" charset="0"/>
              </a:rPr>
              <a:t>Growing an Inclusive Economy </a:t>
            </a:r>
            <a:endParaRPr lang="en-US" sz="3600" b="1" kern="0" dirty="0">
              <a:solidFill>
                <a:srgbClr val="383336"/>
              </a:solidFill>
              <a:latin typeface="Arial headings"/>
              <a:cs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xmlns="" val="784686645"/>
              </p:ext>
            </p:extLst>
          </p:nvPr>
        </p:nvGraphicFramePr>
        <p:xfrm>
          <a:off x="152400" y="1219200"/>
          <a:ext cx="11811000" cy="4236720"/>
        </p:xfrm>
        <a:graphic>
          <a:graphicData uri="http://schemas.openxmlformats.org/drawingml/2006/table">
            <a:tbl>
              <a:tblPr firstRow="1" bandRow="1">
                <a:tableStyleId>{5C22544A-7EE6-4342-B048-85BDC9FD1C3A}</a:tableStyleId>
              </a:tblPr>
              <a:tblGrid>
                <a:gridCol w="939197">
                  <a:extLst>
                    <a:ext uri="{9D8B030D-6E8A-4147-A177-3AD203B41FA5}">
                      <a16:colId xmlns:a16="http://schemas.microsoft.com/office/drawing/2014/main" xmlns="" val="1534582410"/>
                    </a:ext>
                  </a:extLst>
                </a:gridCol>
                <a:gridCol w="10871803">
                  <a:extLst>
                    <a:ext uri="{9D8B030D-6E8A-4147-A177-3AD203B41FA5}">
                      <a16:colId xmlns:a16="http://schemas.microsoft.com/office/drawing/2014/main" xmlns="" val="1949483045"/>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0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66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In the short term, use ERRP  to  revitalise economic recovery through the following;</a:t>
                      </a:r>
                      <a:endParaRPr kumimoji="0" lang="en-ZA" sz="2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6600"/>
                    </a:solidFill>
                  </a:tcPr>
                </a:tc>
                <a:extLst>
                  <a:ext uri="{0D108BD9-81ED-4DB2-BD59-A6C34878D82A}">
                    <a16:rowId xmlns:a16="http://schemas.microsoft.com/office/drawing/2014/main" xmlns="" val="16357235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ZA" sz="18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339966">
                        <a:alpha val="50196"/>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rPr>
                        <a:t>Restore confidence in budget process </a:t>
                      </a:r>
                      <a:r>
                        <a:rPr kumimoji="0" lang="en-GB" sz="18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rPr>
                        <a:t>and </a:t>
                      </a:r>
                      <a:r>
                        <a:rPr kumimoji="0" lang="en-GB" sz="18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rPr>
                        <a:t>commitment to fiscal framework</a:t>
                      </a:r>
                      <a:r>
                        <a:rPr kumimoji="0" lang="en-GB" sz="18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rPr>
                        <a:t>, modernise revenue collection capability and strengthen municipal and SOE governance</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653371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66">
                        <a:alpha val="50196"/>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rPr>
                        <a:t>Deal with electricity</a:t>
                      </a:r>
                      <a:r>
                        <a:rPr kumimoji="0" lang="en-GB" sz="18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rPr>
                        <a:t> constraint and spectrum allocation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5820742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ZA" sz="18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66">
                        <a:alpha val="50196"/>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rPr>
                        <a:t>Implement </a:t>
                      </a:r>
                      <a:r>
                        <a:rPr kumimoji="0" lang="en-US" sz="18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rPr>
                        <a:t>township and rural support programme </a:t>
                      </a:r>
                      <a:r>
                        <a:rPr kumimoji="0" lang="en-US" sz="18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rPr>
                        <a:t>and </a:t>
                      </a:r>
                      <a:r>
                        <a:rPr kumimoji="0" lang="en-US" sz="18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rPr>
                        <a:t>local economic development </a:t>
                      </a:r>
                      <a:r>
                        <a:rPr kumimoji="0" lang="en-US" sz="18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rPr>
                        <a:t>initiatives, reduce regulatory burden and increase </a:t>
                      </a:r>
                      <a:r>
                        <a:rPr kumimoji="0" lang="en-US" sz="18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rPr>
                        <a:t>financial support </a:t>
                      </a:r>
                      <a:r>
                        <a:rPr kumimoji="0" lang="en-US" sz="18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rPr>
                        <a:t>for small business development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1669642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ZA" sz="18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66">
                        <a:alpha val="50196"/>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rPr>
                        <a:t>Effective support and implementation of </a:t>
                      </a:r>
                      <a:r>
                        <a:rPr kumimoji="0" lang="en-US" sz="18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rPr>
                        <a:t>public employment programmes </a:t>
                      </a:r>
                      <a:r>
                        <a:rPr kumimoji="0" lang="en-US" sz="18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rPr>
                        <a:t>(mass employment initiatives)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836231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66">
                        <a:alpha val="50196"/>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rPr>
                        <a:t>Provide support to </a:t>
                      </a:r>
                      <a:r>
                        <a:rPr kumimoji="0" lang="en-US" sz="18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rPr>
                        <a:t>revitalise tourism industry</a:t>
                      </a:r>
                      <a:endParaRPr kumimoji="0" lang="en-US" sz="18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314902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ZA" sz="18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66">
                        <a:alpha val="50196"/>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rPr>
                        <a:t>Enhance </a:t>
                      </a:r>
                      <a:r>
                        <a:rPr kumimoji="0" lang="en-US" sz="18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rPr>
                        <a:t>focus on trade and investment </a:t>
                      </a:r>
                      <a:r>
                        <a:rPr kumimoji="0" lang="en-US" sz="18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rPr>
                        <a:t>within region and continent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ZA" sz="18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65579010"/>
                  </a:ext>
                </a:extLst>
              </a:tr>
            </a:tbl>
          </a:graphicData>
        </a:graphic>
      </p:graphicFrame>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7124" y="4251186"/>
            <a:ext cx="482425" cy="482425"/>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87446" y="3627061"/>
            <a:ext cx="482425" cy="482425"/>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39204" y="2979437"/>
            <a:ext cx="530667" cy="530667"/>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05121" y="2307606"/>
            <a:ext cx="530667" cy="530667"/>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95846" y="1651215"/>
            <a:ext cx="530667" cy="530667"/>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43387" y="4850762"/>
            <a:ext cx="549898" cy="549898"/>
          </a:xfrm>
          <a:prstGeom prst="rect">
            <a:avLst/>
          </a:prstGeom>
        </p:spPr>
      </p:pic>
    </p:spTree>
    <p:extLst>
      <p:ext uri="{BB962C8B-B14F-4D97-AF65-F5344CB8AC3E}">
        <p14:creationId xmlns:p14="http://schemas.microsoft.com/office/powerpoint/2010/main" xmlns="" val="3886619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0" y="118978"/>
            <a:ext cx="12192000" cy="505267"/>
          </a:xfrm>
          <a:prstGeom prst="rect">
            <a:avLst/>
          </a:prstGeom>
          <a:solidFill>
            <a:srgbClr val="FFFFFF">
              <a:alpha val="69804"/>
            </a:srgbClr>
          </a:solidFill>
        </p:spPr>
        <p:txBody>
          <a:bodyPr vert="horz" wrap="square" lIns="0" tIns="12700" rIns="0" bIns="0" rtlCol="0">
            <a:spAutoFit/>
          </a:bodyPr>
          <a:lstStyle/>
          <a:p>
            <a:pPr lvl="0">
              <a:defRPr/>
            </a:pPr>
            <a:r>
              <a:rPr lang="en-ZA" sz="3200" dirty="0">
                <a:latin typeface="Arial headings"/>
                <a:ea typeface="Times New Roman" panose="02020603050405020304" pitchFamily="18" charset="0"/>
                <a:cs typeface="Arial" panose="020B0604020202020204" pitchFamily="34" charset="0"/>
              </a:rPr>
              <a:t>Building Human Capabilities and Improving Quality of Life</a:t>
            </a:r>
            <a:endParaRPr lang="en-US" sz="3200" dirty="0">
              <a:latin typeface="Arial headings"/>
            </a:endParaRPr>
          </a:p>
        </p:txBody>
      </p:sp>
      <p:sp>
        <p:nvSpPr>
          <p:cNvPr id="77" name="Rectangle 76"/>
          <p:cNvSpPr/>
          <p:nvPr/>
        </p:nvSpPr>
        <p:spPr>
          <a:xfrm>
            <a:off x="108961" y="727992"/>
            <a:ext cx="3721215" cy="5962963"/>
          </a:xfrm>
          <a:prstGeom prst="rect">
            <a:avLst/>
          </a:prstGeom>
          <a:solidFill>
            <a:srgbClr val="FFFFFF">
              <a:alpha val="50196"/>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lumMod val="75000"/>
                  <a:lumOff val="25000"/>
                </a:schemeClr>
              </a:solidFill>
            </a:endParaRPr>
          </a:p>
        </p:txBody>
      </p:sp>
      <p:sp>
        <p:nvSpPr>
          <p:cNvPr id="86" name="Rectangle 85"/>
          <p:cNvSpPr/>
          <p:nvPr/>
        </p:nvSpPr>
        <p:spPr>
          <a:xfrm>
            <a:off x="4038600" y="727992"/>
            <a:ext cx="4075981" cy="5946557"/>
          </a:xfrm>
          <a:prstGeom prst="rect">
            <a:avLst/>
          </a:prstGeom>
          <a:solidFill>
            <a:srgbClr val="FFFFFF">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lumMod val="75000"/>
                  <a:lumOff val="25000"/>
                </a:schemeClr>
              </a:solidFill>
            </a:endParaRPr>
          </a:p>
        </p:txBody>
      </p:sp>
      <p:sp>
        <p:nvSpPr>
          <p:cNvPr id="97" name="Rectangle 96"/>
          <p:cNvSpPr/>
          <p:nvPr/>
        </p:nvSpPr>
        <p:spPr>
          <a:xfrm>
            <a:off x="8323005" y="727992"/>
            <a:ext cx="3751393" cy="5867397"/>
          </a:xfrm>
          <a:prstGeom prst="rect">
            <a:avLst/>
          </a:prstGeom>
          <a:solidFill>
            <a:srgbClr val="FFFFFF">
              <a:alpha val="5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lumMod val="75000"/>
                  <a:lumOff val="25000"/>
                </a:schemeClr>
              </a:solidFill>
            </a:endParaRPr>
          </a:p>
        </p:txBody>
      </p:sp>
      <p:grpSp>
        <p:nvGrpSpPr>
          <p:cNvPr id="24" name="Group 23"/>
          <p:cNvGrpSpPr/>
          <p:nvPr/>
        </p:nvGrpSpPr>
        <p:grpSpPr>
          <a:xfrm>
            <a:off x="241292" y="840309"/>
            <a:ext cx="3416308" cy="440121"/>
            <a:chOff x="205367" y="4612940"/>
            <a:chExt cx="3416308" cy="440121"/>
          </a:xfrm>
        </p:grpSpPr>
        <p:sp>
          <p:nvSpPr>
            <p:cNvPr id="25" name="Rectangle 24">
              <a:extLst>
                <a:ext uri="{FF2B5EF4-FFF2-40B4-BE49-F238E27FC236}">
                  <a16:creationId xmlns:a16="http://schemas.microsoft.com/office/drawing/2014/main" xmlns="" id="{031EB857-BA81-5449-9117-D3CADD62E5F5}"/>
                </a:ext>
              </a:extLst>
            </p:cNvPr>
            <p:cNvSpPr/>
            <p:nvPr/>
          </p:nvSpPr>
          <p:spPr>
            <a:xfrm>
              <a:off x="810703" y="4626880"/>
              <a:ext cx="2810972" cy="400110"/>
            </a:xfrm>
            <a:prstGeom prst="rect">
              <a:avLst/>
            </a:prstGeom>
            <a:solidFill>
              <a:schemeClr val="bg1"/>
            </a:solidFill>
            <a:effectLst>
              <a:outerShdw blurRad="50800" dist="38100" algn="l" rotWithShape="0">
                <a:prstClr val="black">
                  <a:alpha val="40000"/>
                </a:prstClr>
              </a:outerShdw>
            </a:effectLst>
          </p:spPr>
          <p:txBody>
            <a:bodyPr wrap="square">
              <a:spAutoFit/>
            </a:bodyPr>
            <a:lstStyle/>
            <a:p>
              <a:r>
                <a:rPr lang="en-US" sz="2000" b="1" dirty="0">
                  <a:latin typeface="Century Gothic" panose="020B0502020202020204" pitchFamily="34" charset="0"/>
                  <a:cs typeface="Arial" panose="020B0604020202020204" pitchFamily="34" charset="0"/>
                </a:rPr>
                <a:t> SOCIAL PROTECTION</a:t>
              </a:r>
            </a:p>
          </p:txBody>
        </p:sp>
        <p:sp>
          <p:nvSpPr>
            <p:cNvPr id="26" name="Rectangle 25"/>
            <p:cNvSpPr/>
            <p:nvPr/>
          </p:nvSpPr>
          <p:spPr>
            <a:xfrm>
              <a:off x="205367" y="4612940"/>
              <a:ext cx="603535" cy="44012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grpSp>
        <p:nvGrpSpPr>
          <p:cNvPr id="27" name="Group 26"/>
          <p:cNvGrpSpPr/>
          <p:nvPr/>
        </p:nvGrpSpPr>
        <p:grpSpPr>
          <a:xfrm>
            <a:off x="4403006" y="838200"/>
            <a:ext cx="3422167" cy="440121"/>
            <a:chOff x="937042" y="736601"/>
            <a:chExt cx="3422167" cy="440121"/>
          </a:xfrm>
        </p:grpSpPr>
        <p:sp>
          <p:nvSpPr>
            <p:cNvPr id="28" name="Rectangle 27">
              <a:extLst>
                <a:ext uri="{FF2B5EF4-FFF2-40B4-BE49-F238E27FC236}">
                  <a16:creationId xmlns:a16="http://schemas.microsoft.com/office/drawing/2014/main" xmlns="" id="{031EB857-BA81-5449-9117-D3CADD62E5F5}"/>
                </a:ext>
              </a:extLst>
            </p:cNvPr>
            <p:cNvSpPr/>
            <p:nvPr/>
          </p:nvSpPr>
          <p:spPr>
            <a:xfrm>
              <a:off x="1486898" y="753008"/>
              <a:ext cx="2872311" cy="400110"/>
            </a:xfrm>
            <a:prstGeom prst="rect">
              <a:avLst/>
            </a:prstGeom>
            <a:solidFill>
              <a:schemeClr val="bg1"/>
            </a:solidFill>
            <a:effectLst>
              <a:outerShdw blurRad="50800" dist="38100" algn="l" rotWithShape="0">
                <a:prstClr val="black">
                  <a:alpha val="40000"/>
                </a:prstClr>
              </a:outerShdw>
            </a:effectLst>
          </p:spPr>
          <p:txBody>
            <a:bodyPr wrap="square">
              <a:spAutoFit/>
            </a:bodyPr>
            <a:lstStyle/>
            <a:p>
              <a:r>
                <a:rPr lang="en-US" sz="2000" b="1" dirty="0">
                  <a:latin typeface="Century Gothic" panose="020B0502020202020204" pitchFamily="34" charset="0"/>
                  <a:cs typeface="Arial" panose="020B0604020202020204" pitchFamily="34" charset="0"/>
                </a:rPr>
                <a:t> EDUCATION</a:t>
              </a:r>
            </a:p>
          </p:txBody>
        </p:sp>
        <p:grpSp>
          <p:nvGrpSpPr>
            <p:cNvPr id="29" name="Group 28"/>
            <p:cNvGrpSpPr/>
            <p:nvPr/>
          </p:nvGrpSpPr>
          <p:grpSpPr>
            <a:xfrm>
              <a:off x="937042" y="736601"/>
              <a:ext cx="603535" cy="440121"/>
              <a:chOff x="937042" y="736601"/>
              <a:chExt cx="603535" cy="440121"/>
            </a:xfrm>
          </p:grpSpPr>
          <p:sp>
            <p:nvSpPr>
              <p:cNvPr id="30" name="Rectangle 29"/>
              <p:cNvSpPr/>
              <p:nvPr/>
            </p:nvSpPr>
            <p:spPr>
              <a:xfrm>
                <a:off x="937042" y="736601"/>
                <a:ext cx="603535" cy="440121"/>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31" name="Group 16"/>
              <p:cNvGrpSpPr>
                <a:grpSpLocks noChangeAspect="1"/>
              </p:cNvGrpSpPr>
              <p:nvPr/>
            </p:nvGrpSpPr>
            <p:grpSpPr bwMode="auto">
              <a:xfrm>
                <a:off x="1063671" y="753008"/>
                <a:ext cx="350277" cy="413058"/>
                <a:chOff x="-1855" y="2425"/>
                <a:chExt cx="1791" cy="2112"/>
              </a:xfrm>
              <a:solidFill>
                <a:sysClr val="window" lastClr="FFFFFF"/>
              </a:solidFill>
            </p:grpSpPr>
            <p:sp>
              <p:nvSpPr>
                <p:cNvPr id="32" name="Freeform 17"/>
                <p:cNvSpPr>
                  <a:spLocks/>
                </p:cNvSpPr>
                <p:nvPr/>
              </p:nvSpPr>
              <p:spPr bwMode="auto">
                <a:xfrm>
                  <a:off x="-1855" y="3178"/>
                  <a:ext cx="1791" cy="1359"/>
                </a:xfrm>
                <a:custGeom>
                  <a:avLst/>
                  <a:gdLst>
                    <a:gd name="T0" fmla="*/ 636 w 755"/>
                    <a:gd name="T1" fmla="*/ 0 h 573"/>
                    <a:gd name="T2" fmla="*/ 662 w 755"/>
                    <a:gd name="T3" fmla="*/ 40 h 573"/>
                    <a:gd name="T4" fmla="*/ 664 w 755"/>
                    <a:gd name="T5" fmla="*/ 45 h 573"/>
                    <a:gd name="T6" fmla="*/ 671 w 755"/>
                    <a:gd name="T7" fmla="*/ 76 h 573"/>
                    <a:gd name="T8" fmla="*/ 700 w 755"/>
                    <a:gd name="T9" fmla="*/ 99 h 573"/>
                    <a:gd name="T10" fmla="*/ 700 w 755"/>
                    <a:gd name="T11" fmla="*/ 345 h 573"/>
                    <a:gd name="T12" fmla="*/ 700 w 755"/>
                    <a:gd name="T13" fmla="*/ 468 h 573"/>
                    <a:gd name="T14" fmla="*/ 539 w 755"/>
                    <a:gd name="T15" fmla="*/ 410 h 573"/>
                    <a:gd name="T16" fmla="*/ 377 w 755"/>
                    <a:gd name="T17" fmla="*/ 468 h 573"/>
                    <a:gd name="T18" fmla="*/ 216 w 755"/>
                    <a:gd name="T19" fmla="*/ 410 h 573"/>
                    <a:gd name="T20" fmla="*/ 55 w 755"/>
                    <a:gd name="T21" fmla="*/ 468 h 573"/>
                    <a:gd name="T22" fmla="*/ 55 w 755"/>
                    <a:gd name="T23" fmla="*/ 345 h 573"/>
                    <a:gd name="T24" fmla="*/ 55 w 755"/>
                    <a:gd name="T25" fmla="*/ 99 h 573"/>
                    <a:gd name="T26" fmla="*/ 98 w 755"/>
                    <a:gd name="T27" fmla="*/ 68 h 573"/>
                    <a:gd name="T28" fmla="*/ 102 w 755"/>
                    <a:gd name="T29" fmla="*/ 36 h 573"/>
                    <a:gd name="T30" fmla="*/ 106 w 755"/>
                    <a:gd name="T31" fmla="*/ 5 h 573"/>
                    <a:gd name="T32" fmla="*/ 16 w 755"/>
                    <a:gd name="T33" fmla="*/ 60 h 573"/>
                    <a:gd name="T34" fmla="*/ 0 w 755"/>
                    <a:gd name="T35" fmla="*/ 99 h 573"/>
                    <a:gd name="T36" fmla="*/ 0 w 755"/>
                    <a:gd name="T37" fmla="*/ 468 h 573"/>
                    <a:gd name="T38" fmla="*/ 15 w 755"/>
                    <a:gd name="T39" fmla="*/ 506 h 573"/>
                    <a:gd name="T40" fmla="*/ 15 w 755"/>
                    <a:gd name="T41" fmla="*/ 514 h 573"/>
                    <a:gd name="T42" fmla="*/ 43 w 755"/>
                    <a:gd name="T43" fmla="*/ 543 h 573"/>
                    <a:gd name="T44" fmla="*/ 332 w 755"/>
                    <a:gd name="T45" fmla="*/ 543 h 573"/>
                    <a:gd name="T46" fmla="*/ 377 w 755"/>
                    <a:gd name="T47" fmla="*/ 573 h 573"/>
                    <a:gd name="T48" fmla="*/ 423 w 755"/>
                    <a:gd name="T49" fmla="*/ 543 h 573"/>
                    <a:gd name="T50" fmla="*/ 711 w 755"/>
                    <a:gd name="T51" fmla="*/ 543 h 573"/>
                    <a:gd name="T52" fmla="*/ 740 w 755"/>
                    <a:gd name="T53" fmla="*/ 514 h 573"/>
                    <a:gd name="T54" fmla="*/ 740 w 755"/>
                    <a:gd name="T55" fmla="*/ 506 h 573"/>
                    <a:gd name="T56" fmla="*/ 755 w 755"/>
                    <a:gd name="T57" fmla="*/ 468 h 573"/>
                    <a:gd name="T58" fmla="*/ 755 w 755"/>
                    <a:gd name="T59" fmla="*/ 99 h 573"/>
                    <a:gd name="T60" fmla="*/ 739 w 755"/>
                    <a:gd name="T61" fmla="*/ 60 h 573"/>
                    <a:gd name="T62" fmla="*/ 636 w 755"/>
                    <a:gd name="T63" fmla="*/ 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5" h="573">
                      <a:moveTo>
                        <a:pt x="636" y="0"/>
                      </a:moveTo>
                      <a:cubicBezTo>
                        <a:pt x="647" y="12"/>
                        <a:pt x="656" y="25"/>
                        <a:pt x="662" y="40"/>
                      </a:cubicBezTo>
                      <a:cubicBezTo>
                        <a:pt x="663" y="41"/>
                        <a:pt x="663" y="43"/>
                        <a:pt x="664" y="45"/>
                      </a:cubicBezTo>
                      <a:cubicBezTo>
                        <a:pt x="667" y="54"/>
                        <a:pt x="670" y="65"/>
                        <a:pt x="671" y="76"/>
                      </a:cubicBezTo>
                      <a:cubicBezTo>
                        <a:pt x="682" y="83"/>
                        <a:pt x="691" y="91"/>
                        <a:pt x="700" y="99"/>
                      </a:cubicBezTo>
                      <a:cubicBezTo>
                        <a:pt x="700" y="345"/>
                        <a:pt x="700" y="345"/>
                        <a:pt x="700" y="345"/>
                      </a:cubicBezTo>
                      <a:cubicBezTo>
                        <a:pt x="700" y="468"/>
                        <a:pt x="700" y="468"/>
                        <a:pt x="700" y="468"/>
                      </a:cubicBezTo>
                      <a:cubicBezTo>
                        <a:pt x="661" y="430"/>
                        <a:pt x="600" y="410"/>
                        <a:pt x="539" y="410"/>
                      </a:cubicBezTo>
                      <a:cubicBezTo>
                        <a:pt x="477" y="410"/>
                        <a:pt x="416" y="430"/>
                        <a:pt x="377" y="468"/>
                      </a:cubicBezTo>
                      <a:cubicBezTo>
                        <a:pt x="339" y="430"/>
                        <a:pt x="277" y="410"/>
                        <a:pt x="216" y="410"/>
                      </a:cubicBezTo>
                      <a:cubicBezTo>
                        <a:pt x="155" y="410"/>
                        <a:pt x="94" y="430"/>
                        <a:pt x="55" y="468"/>
                      </a:cubicBezTo>
                      <a:cubicBezTo>
                        <a:pt x="55" y="345"/>
                        <a:pt x="55" y="345"/>
                        <a:pt x="55" y="345"/>
                      </a:cubicBezTo>
                      <a:cubicBezTo>
                        <a:pt x="55" y="99"/>
                        <a:pt x="55" y="99"/>
                        <a:pt x="55" y="99"/>
                      </a:cubicBezTo>
                      <a:cubicBezTo>
                        <a:pt x="67" y="87"/>
                        <a:pt x="82" y="77"/>
                        <a:pt x="98" y="68"/>
                      </a:cubicBezTo>
                      <a:cubicBezTo>
                        <a:pt x="102" y="36"/>
                        <a:pt x="102" y="36"/>
                        <a:pt x="102" y="36"/>
                      </a:cubicBezTo>
                      <a:cubicBezTo>
                        <a:pt x="106" y="5"/>
                        <a:pt x="106" y="5"/>
                        <a:pt x="106" y="5"/>
                      </a:cubicBezTo>
                      <a:cubicBezTo>
                        <a:pt x="71" y="17"/>
                        <a:pt x="40" y="36"/>
                        <a:pt x="16" y="60"/>
                      </a:cubicBezTo>
                      <a:cubicBezTo>
                        <a:pt x="5" y="70"/>
                        <a:pt x="0" y="84"/>
                        <a:pt x="0" y="99"/>
                      </a:cubicBezTo>
                      <a:cubicBezTo>
                        <a:pt x="0" y="468"/>
                        <a:pt x="0" y="468"/>
                        <a:pt x="0" y="468"/>
                      </a:cubicBezTo>
                      <a:cubicBezTo>
                        <a:pt x="0" y="483"/>
                        <a:pt x="5" y="496"/>
                        <a:pt x="15" y="506"/>
                      </a:cubicBezTo>
                      <a:cubicBezTo>
                        <a:pt x="15" y="514"/>
                        <a:pt x="15" y="514"/>
                        <a:pt x="15" y="514"/>
                      </a:cubicBezTo>
                      <a:cubicBezTo>
                        <a:pt x="15" y="530"/>
                        <a:pt x="28" y="543"/>
                        <a:pt x="43" y="543"/>
                      </a:cubicBezTo>
                      <a:cubicBezTo>
                        <a:pt x="332" y="543"/>
                        <a:pt x="332" y="543"/>
                        <a:pt x="332" y="543"/>
                      </a:cubicBezTo>
                      <a:cubicBezTo>
                        <a:pt x="339" y="561"/>
                        <a:pt x="357" y="573"/>
                        <a:pt x="377" y="573"/>
                      </a:cubicBezTo>
                      <a:cubicBezTo>
                        <a:pt x="398" y="573"/>
                        <a:pt x="415" y="561"/>
                        <a:pt x="423" y="543"/>
                      </a:cubicBezTo>
                      <a:cubicBezTo>
                        <a:pt x="711" y="543"/>
                        <a:pt x="711" y="543"/>
                        <a:pt x="711" y="543"/>
                      </a:cubicBezTo>
                      <a:cubicBezTo>
                        <a:pt x="727" y="543"/>
                        <a:pt x="740" y="530"/>
                        <a:pt x="740" y="514"/>
                      </a:cubicBezTo>
                      <a:cubicBezTo>
                        <a:pt x="740" y="506"/>
                        <a:pt x="740" y="506"/>
                        <a:pt x="740" y="506"/>
                      </a:cubicBezTo>
                      <a:cubicBezTo>
                        <a:pt x="750" y="496"/>
                        <a:pt x="755" y="483"/>
                        <a:pt x="755" y="468"/>
                      </a:cubicBezTo>
                      <a:cubicBezTo>
                        <a:pt x="755" y="99"/>
                        <a:pt x="755" y="99"/>
                        <a:pt x="755" y="99"/>
                      </a:cubicBezTo>
                      <a:cubicBezTo>
                        <a:pt x="755" y="84"/>
                        <a:pt x="749" y="70"/>
                        <a:pt x="739" y="60"/>
                      </a:cubicBezTo>
                      <a:cubicBezTo>
                        <a:pt x="712" y="33"/>
                        <a:pt x="677" y="13"/>
                        <a:pt x="63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ZA" sz="2400" b="0" i="0" u="none" strike="noStrike" kern="0" cap="none" spc="0" normalizeH="0" baseline="0" noProof="0" dirty="0">
                    <a:ln>
                      <a:noFill/>
                    </a:ln>
                    <a:solidFill>
                      <a:prstClr val="black"/>
                    </a:solidFill>
                    <a:effectLst/>
                    <a:uLnTx/>
                    <a:uFillTx/>
                    <a:latin typeface="Arial" charset="0"/>
                    <a:ea typeface="ＭＳ Ｐゴシック" charset="0"/>
                  </a:endParaRPr>
                </a:p>
              </p:txBody>
            </p:sp>
            <p:sp>
              <p:nvSpPr>
                <p:cNvPr id="33" name="Freeform 18"/>
                <p:cNvSpPr>
                  <a:spLocks/>
                </p:cNvSpPr>
                <p:nvPr/>
              </p:nvSpPr>
              <p:spPr bwMode="auto">
                <a:xfrm>
                  <a:off x="-769" y="2650"/>
                  <a:ext cx="60" cy="156"/>
                </a:xfrm>
                <a:custGeom>
                  <a:avLst/>
                  <a:gdLst>
                    <a:gd name="T0" fmla="*/ 3 w 25"/>
                    <a:gd name="T1" fmla="*/ 66 h 66"/>
                    <a:gd name="T2" fmla="*/ 4 w 25"/>
                    <a:gd name="T3" fmla="*/ 66 h 66"/>
                    <a:gd name="T4" fmla="*/ 8 w 25"/>
                    <a:gd name="T5" fmla="*/ 65 h 66"/>
                    <a:gd name="T6" fmla="*/ 22 w 25"/>
                    <a:gd name="T7" fmla="*/ 60 h 66"/>
                    <a:gd name="T8" fmla="*/ 25 w 25"/>
                    <a:gd name="T9" fmla="*/ 28 h 66"/>
                    <a:gd name="T10" fmla="*/ 23 w 25"/>
                    <a:gd name="T11" fmla="*/ 8 h 66"/>
                    <a:gd name="T12" fmla="*/ 16 w 25"/>
                    <a:gd name="T13" fmla="*/ 1 h 66"/>
                    <a:gd name="T14" fmla="*/ 3 w 25"/>
                    <a:gd name="T15" fmla="*/ 0 h 66"/>
                    <a:gd name="T16" fmla="*/ 3 w 25"/>
                    <a:gd name="T17" fmla="*/ 0 h 66"/>
                    <a:gd name="T18" fmla="*/ 0 w 25"/>
                    <a:gd name="T19" fmla="*/ 3 h 66"/>
                    <a:gd name="T20" fmla="*/ 0 w 25"/>
                    <a:gd name="T21" fmla="*/ 62 h 66"/>
                    <a:gd name="T22" fmla="*/ 3 w 25"/>
                    <a:gd name="T2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66">
                      <a:moveTo>
                        <a:pt x="3" y="66"/>
                      </a:moveTo>
                      <a:cubicBezTo>
                        <a:pt x="3" y="66"/>
                        <a:pt x="4" y="66"/>
                        <a:pt x="4" y="66"/>
                      </a:cubicBezTo>
                      <a:cubicBezTo>
                        <a:pt x="5" y="66"/>
                        <a:pt x="7" y="65"/>
                        <a:pt x="8" y="65"/>
                      </a:cubicBezTo>
                      <a:cubicBezTo>
                        <a:pt x="15" y="65"/>
                        <a:pt x="20" y="64"/>
                        <a:pt x="22" y="60"/>
                      </a:cubicBezTo>
                      <a:cubicBezTo>
                        <a:pt x="24" y="56"/>
                        <a:pt x="25" y="46"/>
                        <a:pt x="25" y="28"/>
                      </a:cubicBezTo>
                      <a:cubicBezTo>
                        <a:pt x="25" y="19"/>
                        <a:pt x="25" y="12"/>
                        <a:pt x="23" y="8"/>
                      </a:cubicBezTo>
                      <a:cubicBezTo>
                        <a:pt x="21" y="5"/>
                        <a:pt x="19" y="2"/>
                        <a:pt x="16" y="1"/>
                      </a:cubicBezTo>
                      <a:cubicBezTo>
                        <a:pt x="14" y="1"/>
                        <a:pt x="9" y="0"/>
                        <a:pt x="3" y="0"/>
                      </a:cubicBezTo>
                      <a:cubicBezTo>
                        <a:pt x="3" y="0"/>
                        <a:pt x="3" y="0"/>
                        <a:pt x="3" y="0"/>
                      </a:cubicBezTo>
                      <a:cubicBezTo>
                        <a:pt x="1" y="0"/>
                        <a:pt x="0" y="1"/>
                        <a:pt x="0" y="3"/>
                      </a:cubicBezTo>
                      <a:cubicBezTo>
                        <a:pt x="0" y="62"/>
                        <a:pt x="0" y="62"/>
                        <a:pt x="0" y="62"/>
                      </a:cubicBezTo>
                      <a:cubicBezTo>
                        <a:pt x="0" y="64"/>
                        <a:pt x="2" y="66"/>
                        <a:pt x="3" y="6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ZA" sz="2400" b="0" i="0" u="none" strike="noStrike" kern="0" cap="none" spc="0" normalizeH="0" baseline="0" noProof="0" dirty="0">
                    <a:ln>
                      <a:noFill/>
                    </a:ln>
                    <a:solidFill>
                      <a:prstClr val="black"/>
                    </a:solidFill>
                    <a:effectLst/>
                    <a:uLnTx/>
                    <a:uFillTx/>
                    <a:latin typeface="Arial" charset="0"/>
                    <a:ea typeface="ＭＳ Ｐゴシック" charset="0"/>
                  </a:endParaRPr>
                </a:p>
              </p:txBody>
            </p:sp>
            <p:sp>
              <p:nvSpPr>
                <p:cNvPr id="37" name="Freeform 19"/>
                <p:cNvSpPr>
                  <a:spLocks/>
                </p:cNvSpPr>
                <p:nvPr/>
              </p:nvSpPr>
              <p:spPr bwMode="auto">
                <a:xfrm>
                  <a:off x="-769" y="2915"/>
                  <a:ext cx="60" cy="192"/>
                </a:xfrm>
                <a:custGeom>
                  <a:avLst/>
                  <a:gdLst>
                    <a:gd name="T0" fmla="*/ 23 w 25"/>
                    <a:gd name="T1" fmla="*/ 73 h 81"/>
                    <a:gd name="T2" fmla="*/ 25 w 25"/>
                    <a:gd name="T3" fmla="*/ 55 h 81"/>
                    <a:gd name="T4" fmla="*/ 25 w 25"/>
                    <a:gd name="T5" fmla="*/ 27 h 81"/>
                    <a:gd name="T6" fmla="*/ 21 w 25"/>
                    <a:gd name="T7" fmla="*/ 4 h 81"/>
                    <a:gd name="T8" fmla="*/ 3 w 25"/>
                    <a:gd name="T9" fmla="*/ 0 h 81"/>
                    <a:gd name="T10" fmla="*/ 3 w 25"/>
                    <a:gd name="T11" fmla="*/ 0 h 81"/>
                    <a:gd name="T12" fmla="*/ 0 w 25"/>
                    <a:gd name="T13" fmla="*/ 3 h 81"/>
                    <a:gd name="T14" fmla="*/ 0 w 25"/>
                    <a:gd name="T15" fmla="*/ 79 h 81"/>
                    <a:gd name="T16" fmla="*/ 1 w 25"/>
                    <a:gd name="T17" fmla="*/ 81 h 81"/>
                    <a:gd name="T18" fmla="*/ 23 w 25"/>
                    <a:gd name="T19" fmla="*/ 7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81">
                      <a:moveTo>
                        <a:pt x="23" y="73"/>
                      </a:moveTo>
                      <a:cubicBezTo>
                        <a:pt x="25" y="69"/>
                        <a:pt x="25" y="63"/>
                        <a:pt x="25" y="55"/>
                      </a:cubicBezTo>
                      <a:cubicBezTo>
                        <a:pt x="25" y="27"/>
                        <a:pt x="25" y="27"/>
                        <a:pt x="25" y="27"/>
                      </a:cubicBezTo>
                      <a:cubicBezTo>
                        <a:pt x="25" y="15"/>
                        <a:pt x="24" y="7"/>
                        <a:pt x="21" y="4"/>
                      </a:cubicBezTo>
                      <a:cubicBezTo>
                        <a:pt x="19" y="2"/>
                        <a:pt x="13" y="0"/>
                        <a:pt x="3" y="0"/>
                      </a:cubicBezTo>
                      <a:cubicBezTo>
                        <a:pt x="3" y="0"/>
                        <a:pt x="3" y="0"/>
                        <a:pt x="3" y="0"/>
                      </a:cubicBezTo>
                      <a:cubicBezTo>
                        <a:pt x="1" y="0"/>
                        <a:pt x="0" y="1"/>
                        <a:pt x="0" y="3"/>
                      </a:cubicBezTo>
                      <a:cubicBezTo>
                        <a:pt x="0" y="79"/>
                        <a:pt x="0" y="79"/>
                        <a:pt x="0" y="79"/>
                      </a:cubicBezTo>
                      <a:cubicBezTo>
                        <a:pt x="0" y="80"/>
                        <a:pt x="0" y="81"/>
                        <a:pt x="1" y="81"/>
                      </a:cubicBezTo>
                      <a:cubicBezTo>
                        <a:pt x="8" y="78"/>
                        <a:pt x="15" y="75"/>
                        <a:pt x="23" y="7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ZA" sz="2400" b="0" i="0" u="none" strike="noStrike" kern="0" cap="none" spc="0" normalizeH="0" baseline="0" noProof="0" dirty="0">
                    <a:ln>
                      <a:noFill/>
                    </a:ln>
                    <a:solidFill>
                      <a:prstClr val="black"/>
                    </a:solidFill>
                    <a:effectLst/>
                    <a:uLnTx/>
                    <a:uFillTx/>
                    <a:latin typeface="Arial" charset="0"/>
                    <a:ea typeface="ＭＳ Ｐゴシック" charset="0"/>
                  </a:endParaRPr>
                </a:p>
              </p:txBody>
            </p:sp>
            <p:sp>
              <p:nvSpPr>
                <p:cNvPr id="38" name="Freeform 20"/>
                <p:cNvSpPr>
                  <a:spLocks noEditPoints="1"/>
                </p:cNvSpPr>
                <p:nvPr/>
              </p:nvSpPr>
              <p:spPr bwMode="auto">
                <a:xfrm>
                  <a:off x="-1604" y="2425"/>
                  <a:ext cx="1267" cy="1538"/>
                </a:xfrm>
                <a:custGeom>
                  <a:avLst/>
                  <a:gdLst>
                    <a:gd name="T0" fmla="*/ 3 w 534"/>
                    <a:gd name="T1" fmla="*/ 558 h 649"/>
                    <a:gd name="T2" fmla="*/ 126 w 534"/>
                    <a:gd name="T3" fmla="*/ 647 h 649"/>
                    <a:gd name="T4" fmla="*/ 269 w 534"/>
                    <a:gd name="T5" fmla="*/ 647 h 649"/>
                    <a:gd name="T6" fmla="*/ 353 w 534"/>
                    <a:gd name="T7" fmla="*/ 634 h 649"/>
                    <a:gd name="T8" fmla="*/ 526 w 534"/>
                    <a:gd name="T9" fmla="*/ 582 h 649"/>
                    <a:gd name="T10" fmla="*/ 513 w 534"/>
                    <a:gd name="T11" fmla="*/ 484 h 649"/>
                    <a:gd name="T12" fmla="*/ 526 w 534"/>
                    <a:gd name="T13" fmla="*/ 376 h 649"/>
                    <a:gd name="T14" fmla="*/ 490 w 534"/>
                    <a:gd name="T15" fmla="*/ 329 h 649"/>
                    <a:gd name="T16" fmla="*/ 499 w 534"/>
                    <a:gd name="T17" fmla="*/ 243 h 649"/>
                    <a:gd name="T18" fmla="*/ 474 w 534"/>
                    <a:gd name="T19" fmla="*/ 48 h 649"/>
                    <a:gd name="T20" fmla="*/ 302 w 534"/>
                    <a:gd name="T21" fmla="*/ 0 h 649"/>
                    <a:gd name="T22" fmla="*/ 214 w 534"/>
                    <a:gd name="T23" fmla="*/ 169 h 649"/>
                    <a:gd name="T24" fmla="*/ 45 w 534"/>
                    <a:gd name="T25" fmla="*/ 244 h 649"/>
                    <a:gd name="T26" fmla="*/ 92 w 534"/>
                    <a:gd name="T27" fmla="*/ 305 h 649"/>
                    <a:gd name="T28" fmla="*/ 214 w 534"/>
                    <a:gd name="T29" fmla="*/ 224 h 649"/>
                    <a:gd name="T30" fmla="*/ 253 w 534"/>
                    <a:gd name="T31" fmla="*/ 304 h 649"/>
                    <a:gd name="T32" fmla="*/ 263 w 534"/>
                    <a:gd name="T33" fmla="*/ 373 h 649"/>
                    <a:gd name="T34" fmla="*/ 292 w 534"/>
                    <a:gd name="T35" fmla="*/ 565 h 649"/>
                    <a:gd name="T36" fmla="*/ 196 w 534"/>
                    <a:gd name="T37" fmla="*/ 565 h 649"/>
                    <a:gd name="T38" fmla="*/ 162 w 534"/>
                    <a:gd name="T39" fmla="*/ 526 h 649"/>
                    <a:gd name="T40" fmla="*/ 126 w 534"/>
                    <a:gd name="T41" fmla="*/ 592 h 649"/>
                    <a:gd name="T42" fmla="*/ 85 w 534"/>
                    <a:gd name="T43" fmla="*/ 361 h 649"/>
                    <a:gd name="T44" fmla="*/ 438 w 534"/>
                    <a:gd name="T45" fmla="*/ 73 h 649"/>
                    <a:gd name="T46" fmla="*/ 412 w 534"/>
                    <a:gd name="T47" fmla="*/ 180 h 649"/>
                    <a:gd name="T48" fmla="*/ 455 w 534"/>
                    <a:gd name="T49" fmla="*/ 243 h 649"/>
                    <a:gd name="T50" fmla="*/ 449 w 534"/>
                    <a:gd name="T51" fmla="*/ 313 h 649"/>
                    <a:gd name="T52" fmla="*/ 333 w 534"/>
                    <a:gd name="T53" fmla="*/ 341 h 649"/>
                    <a:gd name="T54" fmla="*/ 299 w 534"/>
                    <a:gd name="T55" fmla="*/ 243 h 649"/>
                    <a:gd name="T56" fmla="*/ 302 w 534"/>
                    <a:gd name="T57" fmla="*/ 44 h 649"/>
                    <a:gd name="T58" fmla="*/ 438 w 534"/>
                    <a:gd name="T59" fmla="*/ 73 h 649"/>
                    <a:gd name="T60" fmla="*/ 496 w 534"/>
                    <a:gd name="T61" fmla="*/ 424 h 649"/>
                    <a:gd name="T62" fmla="*/ 457 w 534"/>
                    <a:gd name="T63" fmla="*/ 463 h 649"/>
                    <a:gd name="T64" fmla="*/ 428 w 534"/>
                    <a:gd name="T65" fmla="*/ 395 h 649"/>
                    <a:gd name="T66" fmla="*/ 406 w 534"/>
                    <a:gd name="T67" fmla="*/ 421 h 649"/>
                    <a:gd name="T68" fmla="*/ 418 w 534"/>
                    <a:gd name="T69" fmla="*/ 569 h 649"/>
                    <a:gd name="T70" fmla="*/ 430 w 534"/>
                    <a:gd name="T71" fmla="*/ 532 h 649"/>
                    <a:gd name="T72" fmla="*/ 496 w 534"/>
                    <a:gd name="T73" fmla="*/ 532 h 649"/>
                    <a:gd name="T74" fmla="*/ 419 w 534"/>
                    <a:gd name="T75" fmla="*/ 612 h 649"/>
                    <a:gd name="T76" fmla="*/ 346 w 534"/>
                    <a:gd name="T77" fmla="*/ 557 h 649"/>
                    <a:gd name="T78" fmla="*/ 340 w 534"/>
                    <a:gd name="T79" fmla="*/ 442 h 649"/>
                    <a:gd name="T80" fmla="*/ 353 w 534"/>
                    <a:gd name="T81" fmla="*/ 374 h 649"/>
                    <a:gd name="T82" fmla="*/ 379 w 534"/>
                    <a:gd name="T83" fmla="*/ 354 h 649"/>
                    <a:gd name="T84" fmla="*/ 465 w 534"/>
                    <a:gd name="T85" fmla="*/ 358 h 649"/>
                    <a:gd name="T86" fmla="*/ 490 w 534"/>
                    <a:gd name="T87" fmla="*/ 386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4" h="649">
                      <a:moveTo>
                        <a:pt x="32" y="342"/>
                      </a:moveTo>
                      <a:cubicBezTo>
                        <a:pt x="28" y="372"/>
                        <a:pt x="28" y="372"/>
                        <a:pt x="28" y="372"/>
                      </a:cubicBezTo>
                      <a:cubicBezTo>
                        <a:pt x="3" y="558"/>
                        <a:pt x="3" y="558"/>
                        <a:pt x="3" y="558"/>
                      </a:cubicBezTo>
                      <a:cubicBezTo>
                        <a:pt x="0" y="581"/>
                        <a:pt x="7" y="603"/>
                        <a:pt x="22" y="620"/>
                      </a:cubicBezTo>
                      <a:cubicBezTo>
                        <a:pt x="37" y="637"/>
                        <a:pt x="58" y="647"/>
                        <a:pt x="81" y="647"/>
                      </a:cubicBezTo>
                      <a:cubicBezTo>
                        <a:pt x="126" y="647"/>
                        <a:pt x="126" y="647"/>
                        <a:pt x="126" y="647"/>
                      </a:cubicBezTo>
                      <a:cubicBezTo>
                        <a:pt x="144" y="647"/>
                        <a:pt x="162" y="641"/>
                        <a:pt x="176" y="631"/>
                      </a:cubicBezTo>
                      <a:cubicBezTo>
                        <a:pt x="190" y="641"/>
                        <a:pt x="207" y="647"/>
                        <a:pt x="225" y="647"/>
                      </a:cubicBezTo>
                      <a:cubicBezTo>
                        <a:pt x="269" y="647"/>
                        <a:pt x="269" y="647"/>
                        <a:pt x="269" y="647"/>
                      </a:cubicBezTo>
                      <a:cubicBezTo>
                        <a:pt x="291" y="647"/>
                        <a:pt x="313" y="637"/>
                        <a:pt x="328" y="620"/>
                      </a:cubicBezTo>
                      <a:cubicBezTo>
                        <a:pt x="329" y="619"/>
                        <a:pt x="330" y="618"/>
                        <a:pt x="330" y="617"/>
                      </a:cubicBezTo>
                      <a:cubicBezTo>
                        <a:pt x="337" y="623"/>
                        <a:pt x="344" y="629"/>
                        <a:pt x="353" y="634"/>
                      </a:cubicBezTo>
                      <a:cubicBezTo>
                        <a:pt x="371" y="644"/>
                        <a:pt x="393" y="649"/>
                        <a:pt x="419" y="649"/>
                      </a:cubicBezTo>
                      <a:cubicBezTo>
                        <a:pt x="445" y="649"/>
                        <a:pt x="468" y="643"/>
                        <a:pt x="487" y="631"/>
                      </a:cubicBezTo>
                      <a:cubicBezTo>
                        <a:pt x="507" y="618"/>
                        <a:pt x="520" y="602"/>
                        <a:pt x="526" y="582"/>
                      </a:cubicBezTo>
                      <a:cubicBezTo>
                        <a:pt x="531" y="570"/>
                        <a:pt x="533" y="555"/>
                        <a:pt x="534" y="533"/>
                      </a:cubicBezTo>
                      <a:cubicBezTo>
                        <a:pt x="534" y="516"/>
                        <a:pt x="528" y="499"/>
                        <a:pt x="516" y="487"/>
                      </a:cubicBezTo>
                      <a:cubicBezTo>
                        <a:pt x="515" y="486"/>
                        <a:pt x="514" y="485"/>
                        <a:pt x="513" y="484"/>
                      </a:cubicBezTo>
                      <a:cubicBezTo>
                        <a:pt x="514" y="483"/>
                        <a:pt x="514" y="482"/>
                        <a:pt x="515" y="482"/>
                      </a:cubicBezTo>
                      <a:cubicBezTo>
                        <a:pt x="527" y="469"/>
                        <a:pt x="534" y="453"/>
                        <a:pt x="534" y="435"/>
                      </a:cubicBezTo>
                      <a:cubicBezTo>
                        <a:pt x="534" y="409"/>
                        <a:pt x="531" y="390"/>
                        <a:pt x="526" y="376"/>
                      </a:cubicBezTo>
                      <a:cubicBezTo>
                        <a:pt x="526" y="375"/>
                        <a:pt x="526" y="375"/>
                        <a:pt x="526" y="374"/>
                      </a:cubicBezTo>
                      <a:cubicBezTo>
                        <a:pt x="521" y="361"/>
                        <a:pt x="514" y="350"/>
                        <a:pt x="503" y="340"/>
                      </a:cubicBezTo>
                      <a:cubicBezTo>
                        <a:pt x="499" y="336"/>
                        <a:pt x="495" y="333"/>
                        <a:pt x="490" y="329"/>
                      </a:cubicBezTo>
                      <a:cubicBezTo>
                        <a:pt x="492" y="323"/>
                        <a:pt x="494" y="317"/>
                        <a:pt x="495" y="310"/>
                      </a:cubicBezTo>
                      <a:cubicBezTo>
                        <a:pt x="498" y="299"/>
                        <a:pt x="499" y="286"/>
                        <a:pt x="499" y="271"/>
                      </a:cubicBezTo>
                      <a:cubicBezTo>
                        <a:pt x="499" y="243"/>
                        <a:pt x="499" y="243"/>
                        <a:pt x="499" y="243"/>
                      </a:cubicBezTo>
                      <a:cubicBezTo>
                        <a:pt x="499" y="217"/>
                        <a:pt x="494" y="195"/>
                        <a:pt x="484" y="179"/>
                      </a:cubicBezTo>
                      <a:cubicBezTo>
                        <a:pt x="490" y="166"/>
                        <a:pt x="493" y="149"/>
                        <a:pt x="493" y="128"/>
                      </a:cubicBezTo>
                      <a:cubicBezTo>
                        <a:pt x="493" y="93"/>
                        <a:pt x="487" y="67"/>
                        <a:pt x="474" y="48"/>
                      </a:cubicBezTo>
                      <a:cubicBezTo>
                        <a:pt x="461" y="28"/>
                        <a:pt x="442" y="14"/>
                        <a:pt x="420" y="7"/>
                      </a:cubicBezTo>
                      <a:cubicBezTo>
                        <a:pt x="403" y="2"/>
                        <a:pt x="381" y="0"/>
                        <a:pt x="352" y="0"/>
                      </a:cubicBezTo>
                      <a:cubicBezTo>
                        <a:pt x="302" y="0"/>
                        <a:pt x="302" y="0"/>
                        <a:pt x="302" y="0"/>
                      </a:cubicBezTo>
                      <a:cubicBezTo>
                        <a:pt x="263" y="0"/>
                        <a:pt x="231" y="32"/>
                        <a:pt x="231" y="71"/>
                      </a:cubicBezTo>
                      <a:cubicBezTo>
                        <a:pt x="231" y="171"/>
                        <a:pt x="231" y="171"/>
                        <a:pt x="231" y="171"/>
                      </a:cubicBezTo>
                      <a:cubicBezTo>
                        <a:pt x="225" y="170"/>
                        <a:pt x="220" y="169"/>
                        <a:pt x="214" y="169"/>
                      </a:cubicBezTo>
                      <a:cubicBezTo>
                        <a:pt x="214" y="169"/>
                        <a:pt x="214" y="169"/>
                        <a:pt x="214" y="169"/>
                      </a:cubicBezTo>
                      <a:cubicBezTo>
                        <a:pt x="130" y="169"/>
                        <a:pt x="130" y="169"/>
                        <a:pt x="130" y="169"/>
                      </a:cubicBezTo>
                      <a:cubicBezTo>
                        <a:pt x="87" y="169"/>
                        <a:pt x="50" y="201"/>
                        <a:pt x="45" y="244"/>
                      </a:cubicBezTo>
                      <a:cubicBezTo>
                        <a:pt x="36" y="313"/>
                        <a:pt x="36" y="313"/>
                        <a:pt x="36" y="313"/>
                      </a:cubicBezTo>
                      <a:lnTo>
                        <a:pt x="32" y="342"/>
                      </a:lnTo>
                      <a:close/>
                      <a:moveTo>
                        <a:pt x="92" y="305"/>
                      </a:moveTo>
                      <a:cubicBezTo>
                        <a:pt x="99" y="251"/>
                        <a:pt x="99" y="251"/>
                        <a:pt x="99" y="251"/>
                      </a:cubicBezTo>
                      <a:cubicBezTo>
                        <a:pt x="101" y="235"/>
                        <a:pt x="114" y="224"/>
                        <a:pt x="130" y="224"/>
                      </a:cubicBezTo>
                      <a:cubicBezTo>
                        <a:pt x="214" y="224"/>
                        <a:pt x="214" y="224"/>
                        <a:pt x="214" y="224"/>
                      </a:cubicBezTo>
                      <a:cubicBezTo>
                        <a:pt x="220" y="224"/>
                        <a:pt x="226" y="226"/>
                        <a:pt x="231" y="229"/>
                      </a:cubicBezTo>
                      <a:cubicBezTo>
                        <a:pt x="238" y="234"/>
                        <a:pt x="244" y="242"/>
                        <a:pt x="245" y="251"/>
                      </a:cubicBezTo>
                      <a:cubicBezTo>
                        <a:pt x="253" y="304"/>
                        <a:pt x="253" y="304"/>
                        <a:pt x="253" y="304"/>
                      </a:cubicBezTo>
                      <a:cubicBezTo>
                        <a:pt x="257" y="334"/>
                        <a:pt x="257" y="334"/>
                        <a:pt x="257" y="334"/>
                      </a:cubicBezTo>
                      <a:cubicBezTo>
                        <a:pt x="258" y="339"/>
                        <a:pt x="258" y="339"/>
                        <a:pt x="258" y="339"/>
                      </a:cubicBezTo>
                      <a:cubicBezTo>
                        <a:pt x="263" y="373"/>
                        <a:pt x="263" y="373"/>
                        <a:pt x="263" y="373"/>
                      </a:cubicBezTo>
                      <a:cubicBezTo>
                        <a:pt x="263" y="375"/>
                        <a:pt x="263" y="375"/>
                        <a:pt x="263" y="375"/>
                      </a:cubicBezTo>
                      <a:cubicBezTo>
                        <a:pt x="269" y="415"/>
                        <a:pt x="269" y="415"/>
                        <a:pt x="269" y="415"/>
                      </a:cubicBezTo>
                      <a:cubicBezTo>
                        <a:pt x="292" y="565"/>
                        <a:pt x="292" y="565"/>
                        <a:pt x="292" y="565"/>
                      </a:cubicBezTo>
                      <a:cubicBezTo>
                        <a:pt x="294" y="579"/>
                        <a:pt x="283" y="592"/>
                        <a:pt x="269" y="592"/>
                      </a:cubicBezTo>
                      <a:cubicBezTo>
                        <a:pt x="225" y="592"/>
                        <a:pt x="225" y="592"/>
                        <a:pt x="225" y="592"/>
                      </a:cubicBezTo>
                      <a:cubicBezTo>
                        <a:pt x="210" y="592"/>
                        <a:pt x="197" y="580"/>
                        <a:pt x="196" y="565"/>
                      </a:cubicBezTo>
                      <a:cubicBezTo>
                        <a:pt x="193" y="529"/>
                        <a:pt x="193" y="529"/>
                        <a:pt x="193" y="529"/>
                      </a:cubicBezTo>
                      <a:cubicBezTo>
                        <a:pt x="193" y="527"/>
                        <a:pt x="191" y="526"/>
                        <a:pt x="189" y="526"/>
                      </a:cubicBezTo>
                      <a:cubicBezTo>
                        <a:pt x="162" y="526"/>
                        <a:pt x="162" y="526"/>
                        <a:pt x="162" y="526"/>
                      </a:cubicBezTo>
                      <a:cubicBezTo>
                        <a:pt x="160" y="526"/>
                        <a:pt x="158" y="527"/>
                        <a:pt x="158" y="529"/>
                      </a:cubicBezTo>
                      <a:cubicBezTo>
                        <a:pt x="155" y="565"/>
                        <a:pt x="155" y="565"/>
                        <a:pt x="155" y="565"/>
                      </a:cubicBezTo>
                      <a:cubicBezTo>
                        <a:pt x="154" y="580"/>
                        <a:pt x="141" y="592"/>
                        <a:pt x="126" y="592"/>
                      </a:cubicBezTo>
                      <a:cubicBezTo>
                        <a:pt x="81" y="592"/>
                        <a:pt x="81" y="592"/>
                        <a:pt x="81" y="592"/>
                      </a:cubicBezTo>
                      <a:cubicBezTo>
                        <a:pt x="67" y="592"/>
                        <a:pt x="56" y="580"/>
                        <a:pt x="57" y="565"/>
                      </a:cubicBezTo>
                      <a:cubicBezTo>
                        <a:pt x="85" y="361"/>
                        <a:pt x="85" y="361"/>
                        <a:pt x="85" y="361"/>
                      </a:cubicBezTo>
                      <a:cubicBezTo>
                        <a:pt x="88" y="333"/>
                        <a:pt x="88" y="333"/>
                        <a:pt x="88" y="333"/>
                      </a:cubicBezTo>
                      <a:lnTo>
                        <a:pt x="92" y="305"/>
                      </a:lnTo>
                      <a:close/>
                      <a:moveTo>
                        <a:pt x="438" y="73"/>
                      </a:moveTo>
                      <a:cubicBezTo>
                        <a:pt x="445" y="84"/>
                        <a:pt x="449" y="103"/>
                        <a:pt x="449" y="128"/>
                      </a:cubicBezTo>
                      <a:cubicBezTo>
                        <a:pt x="449" y="146"/>
                        <a:pt x="446" y="158"/>
                        <a:pt x="441" y="165"/>
                      </a:cubicBezTo>
                      <a:cubicBezTo>
                        <a:pt x="436" y="171"/>
                        <a:pt x="426" y="176"/>
                        <a:pt x="412" y="180"/>
                      </a:cubicBezTo>
                      <a:cubicBezTo>
                        <a:pt x="411" y="180"/>
                        <a:pt x="411" y="181"/>
                        <a:pt x="412" y="181"/>
                      </a:cubicBezTo>
                      <a:cubicBezTo>
                        <a:pt x="428" y="185"/>
                        <a:pt x="439" y="192"/>
                        <a:pt x="445" y="200"/>
                      </a:cubicBezTo>
                      <a:cubicBezTo>
                        <a:pt x="451" y="210"/>
                        <a:pt x="455" y="224"/>
                        <a:pt x="455" y="243"/>
                      </a:cubicBezTo>
                      <a:cubicBezTo>
                        <a:pt x="455" y="271"/>
                        <a:pt x="455" y="271"/>
                        <a:pt x="455" y="271"/>
                      </a:cubicBezTo>
                      <a:cubicBezTo>
                        <a:pt x="455" y="285"/>
                        <a:pt x="453" y="296"/>
                        <a:pt x="451" y="305"/>
                      </a:cubicBezTo>
                      <a:cubicBezTo>
                        <a:pt x="451" y="308"/>
                        <a:pt x="450" y="310"/>
                        <a:pt x="449" y="313"/>
                      </a:cubicBezTo>
                      <a:cubicBezTo>
                        <a:pt x="439" y="310"/>
                        <a:pt x="428" y="309"/>
                        <a:pt x="417" y="309"/>
                      </a:cubicBezTo>
                      <a:cubicBezTo>
                        <a:pt x="398" y="309"/>
                        <a:pt x="380" y="313"/>
                        <a:pt x="364" y="320"/>
                      </a:cubicBezTo>
                      <a:cubicBezTo>
                        <a:pt x="352" y="325"/>
                        <a:pt x="342" y="332"/>
                        <a:pt x="333" y="341"/>
                      </a:cubicBezTo>
                      <a:cubicBezTo>
                        <a:pt x="314" y="341"/>
                        <a:pt x="314" y="341"/>
                        <a:pt x="314" y="341"/>
                      </a:cubicBezTo>
                      <a:cubicBezTo>
                        <a:pt x="312" y="327"/>
                        <a:pt x="312" y="327"/>
                        <a:pt x="312" y="327"/>
                      </a:cubicBezTo>
                      <a:cubicBezTo>
                        <a:pt x="299" y="243"/>
                        <a:pt x="299" y="243"/>
                        <a:pt x="299" y="243"/>
                      </a:cubicBezTo>
                      <a:cubicBezTo>
                        <a:pt x="296" y="224"/>
                        <a:pt x="288" y="208"/>
                        <a:pt x="275" y="195"/>
                      </a:cubicBezTo>
                      <a:cubicBezTo>
                        <a:pt x="275" y="71"/>
                        <a:pt x="275" y="71"/>
                        <a:pt x="275" y="71"/>
                      </a:cubicBezTo>
                      <a:cubicBezTo>
                        <a:pt x="275" y="56"/>
                        <a:pt x="287" y="44"/>
                        <a:pt x="302" y="44"/>
                      </a:cubicBezTo>
                      <a:cubicBezTo>
                        <a:pt x="352" y="44"/>
                        <a:pt x="352" y="44"/>
                        <a:pt x="352" y="44"/>
                      </a:cubicBezTo>
                      <a:cubicBezTo>
                        <a:pt x="376" y="44"/>
                        <a:pt x="395" y="46"/>
                        <a:pt x="407" y="50"/>
                      </a:cubicBezTo>
                      <a:cubicBezTo>
                        <a:pt x="420" y="53"/>
                        <a:pt x="430" y="61"/>
                        <a:pt x="438" y="73"/>
                      </a:cubicBezTo>
                      <a:close/>
                      <a:moveTo>
                        <a:pt x="490" y="386"/>
                      </a:moveTo>
                      <a:cubicBezTo>
                        <a:pt x="490" y="386"/>
                        <a:pt x="490" y="386"/>
                        <a:pt x="490" y="387"/>
                      </a:cubicBezTo>
                      <a:cubicBezTo>
                        <a:pt x="493" y="395"/>
                        <a:pt x="495" y="408"/>
                        <a:pt x="496" y="424"/>
                      </a:cubicBezTo>
                      <a:cubicBezTo>
                        <a:pt x="496" y="427"/>
                        <a:pt x="496" y="431"/>
                        <a:pt x="496" y="436"/>
                      </a:cubicBezTo>
                      <a:cubicBezTo>
                        <a:pt x="496" y="451"/>
                        <a:pt x="484" y="463"/>
                        <a:pt x="469" y="463"/>
                      </a:cubicBezTo>
                      <a:cubicBezTo>
                        <a:pt x="457" y="463"/>
                        <a:pt x="457" y="463"/>
                        <a:pt x="457" y="463"/>
                      </a:cubicBezTo>
                      <a:cubicBezTo>
                        <a:pt x="442" y="463"/>
                        <a:pt x="430" y="451"/>
                        <a:pt x="430" y="436"/>
                      </a:cubicBezTo>
                      <a:cubicBezTo>
                        <a:pt x="430" y="419"/>
                        <a:pt x="430" y="419"/>
                        <a:pt x="430" y="419"/>
                      </a:cubicBezTo>
                      <a:cubicBezTo>
                        <a:pt x="430" y="406"/>
                        <a:pt x="430" y="398"/>
                        <a:pt x="428" y="395"/>
                      </a:cubicBezTo>
                      <a:cubicBezTo>
                        <a:pt x="427" y="392"/>
                        <a:pt x="424" y="390"/>
                        <a:pt x="419" y="390"/>
                      </a:cubicBezTo>
                      <a:cubicBezTo>
                        <a:pt x="413" y="390"/>
                        <a:pt x="410" y="392"/>
                        <a:pt x="408" y="396"/>
                      </a:cubicBezTo>
                      <a:cubicBezTo>
                        <a:pt x="407" y="400"/>
                        <a:pt x="406" y="408"/>
                        <a:pt x="406" y="421"/>
                      </a:cubicBezTo>
                      <a:cubicBezTo>
                        <a:pt x="406" y="539"/>
                        <a:pt x="406" y="539"/>
                        <a:pt x="406" y="539"/>
                      </a:cubicBezTo>
                      <a:cubicBezTo>
                        <a:pt x="406" y="551"/>
                        <a:pt x="407" y="559"/>
                        <a:pt x="408" y="563"/>
                      </a:cubicBezTo>
                      <a:cubicBezTo>
                        <a:pt x="410" y="567"/>
                        <a:pt x="413" y="569"/>
                        <a:pt x="418" y="569"/>
                      </a:cubicBezTo>
                      <a:cubicBezTo>
                        <a:pt x="423" y="569"/>
                        <a:pt x="426" y="567"/>
                        <a:pt x="428" y="563"/>
                      </a:cubicBezTo>
                      <a:cubicBezTo>
                        <a:pt x="430" y="559"/>
                        <a:pt x="430" y="550"/>
                        <a:pt x="430" y="536"/>
                      </a:cubicBezTo>
                      <a:cubicBezTo>
                        <a:pt x="430" y="532"/>
                        <a:pt x="430" y="532"/>
                        <a:pt x="430" y="532"/>
                      </a:cubicBezTo>
                      <a:cubicBezTo>
                        <a:pt x="430" y="517"/>
                        <a:pt x="442" y="505"/>
                        <a:pt x="457" y="505"/>
                      </a:cubicBezTo>
                      <a:cubicBezTo>
                        <a:pt x="469" y="505"/>
                        <a:pt x="469" y="505"/>
                        <a:pt x="469" y="505"/>
                      </a:cubicBezTo>
                      <a:cubicBezTo>
                        <a:pt x="484" y="505"/>
                        <a:pt x="497" y="517"/>
                        <a:pt x="496" y="532"/>
                      </a:cubicBezTo>
                      <a:cubicBezTo>
                        <a:pt x="495" y="549"/>
                        <a:pt x="494" y="562"/>
                        <a:pt x="491" y="570"/>
                      </a:cubicBezTo>
                      <a:cubicBezTo>
                        <a:pt x="487" y="581"/>
                        <a:pt x="479" y="591"/>
                        <a:pt x="466" y="599"/>
                      </a:cubicBezTo>
                      <a:cubicBezTo>
                        <a:pt x="453" y="607"/>
                        <a:pt x="438" y="612"/>
                        <a:pt x="419" y="612"/>
                      </a:cubicBezTo>
                      <a:cubicBezTo>
                        <a:pt x="400" y="612"/>
                        <a:pt x="384" y="608"/>
                        <a:pt x="371" y="601"/>
                      </a:cubicBezTo>
                      <a:cubicBezTo>
                        <a:pt x="359" y="594"/>
                        <a:pt x="351" y="585"/>
                        <a:pt x="347" y="573"/>
                      </a:cubicBezTo>
                      <a:cubicBezTo>
                        <a:pt x="347" y="568"/>
                        <a:pt x="347" y="562"/>
                        <a:pt x="346" y="557"/>
                      </a:cubicBezTo>
                      <a:cubicBezTo>
                        <a:pt x="340" y="519"/>
                        <a:pt x="340" y="519"/>
                        <a:pt x="340" y="519"/>
                      </a:cubicBezTo>
                      <a:cubicBezTo>
                        <a:pt x="340" y="518"/>
                        <a:pt x="340" y="517"/>
                        <a:pt x="340" y="516"/>
                      </a:cubicBezTo>
                      <a:cubicBezTo>
                        <a:pt x="340" y="442"/>
                        <a:pt x="340" y="442"/>
                        <a:pt x="340" y="442"/>
                      </a:cubicBezTo>
                      <a:cubicBezTo>
                        <a:pt x="340" y="424"/>
                        <a:pt x="341" y="410"/>
                        <a:pt x="342" y="401"/>
                      </a:cubicBezTo>
                      <a:cubicBezTo>
                        <a:pt x="343" y="395"/>
                        <a:pt x="345" y="390"/>
                        <a:pt x="347" y="385"/>
                      </a:cubicBezTo>
                      <a:cubicBezTo>
                        <a:pt x="349" y="381"/>
                        <a:pt x="351" y="378"/>
                        <a:pt x="353" y="374"/>
                      </a:cubicBezTo>
                      <a:cubicBezTo>
                        <a:pt x="355" y="373"/>
                        <a:pt x="356" y="371"/>
                        <a:pt x="357" y="370"/>
                      </a:cubicBezTo>
                      <a:cubicBezTo>
                        <a:pt x="360" y="367"/>
                        <a:pt x="362" y="365"/>
                        <a:pt x="365" y="363"/>
                      </a:cubicBezTo>
                      <a:cubicBezTo>
                        <a:pt x="369" y="360"/>
                        <a:pt x="374" y="357"/>
                        <a:pt x="379" y="354"/>
                      </a:cubicBezTo>
                      <a:cubicBezTo>
                        <a:pt x="390" y="350"/>
                        <a:pt x="403" y="347"/>
                        <a:pt x="417" y="347"/>
                      </a:cubicBezTo>
                      <a:cubicBezTo>
                        <a:pt x="427" y="347"/>
                        <a:pt x="437" y="348"/>
                        <a:pt x="445" y="350"/>
                      </a:cubicBezTo>
                      <a:cubicBezTo>
                        <a:pt x="453" y="352"/>
                        <a:pt x="459" y="355"/>
                        <a:pt x="465" y="358"/>
                      </a:cubicBezTo>
                      <a:cubicBezTo>
                        <a:pt x="466" y="359"/>
                        <a:pt x="467" y="360"/>
                        <a:pt x="468" y="360"/>
                      </a:cubicBezTo>
                      <a:cubicBezTo>
                        <a:pt x="469" y="361"/>
                        <a:pt x="470" y="362"/>
                        <a:pt x="471" y="362"/>
                      </a:cubicBezTo>
                      <a:cubicBezTo>
                        <a:pt x="480" y="369"/>
                        <a:pt x="487" y="377"/>
                        <a:pt x="490" y="38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ZA" sz="2400" b="0" i="0" u="none" strike="noStrike" kern="0" cap="none" spc="0" normalizeH="0" baseline="0" noProof="0" dirty="0">
                    <a:ln>
                      <a:noFill/>
                    </a:ln>
                    <a:solidFill>
                      <a:prstClr val="black"/>
                    </a:solidFill>
                    <a:effectLst/>
                    <a:uLnTx/>
                    <a:uFillTx/>
                    <a:latin typeface="Arial" charset="0"/>
                    <a:ea typeface="ＭＳ Ｐゴシック" charset="0"/>
                  </a:endParaRPr>
                </a:p>
              </p:txBody>
            </p:sp>
            <p:sp>
              <p:nvSpPr>
                <p:cNvPr id="39" name="Freeform 21"/>
                <p:cNvSpPr>
                  <a:spLocks/>
                </p:cNvSpPr>
                <p:nvPr/>
              </p:nvSpPr>
              <p:spPr bwMode="auto">
                <a:xfrm>
                  <a:off x="-1231" y="3157"/>
                  <a:ext cx="78" cy="360"/>
                </a:xfrm>
                <a:custGeom>
                  <a:avLst/>
                  <a:gdLst>
                    <a:gd name="T0" fmla="*/ 4 w 33"/>
                    <a:gd name="T1" fmla="*/ 152 h 152"/>
                    <a:gd name="T2" fmla="*/ 30 w 33"/>
                    <a:gd name="T3" fmla="*/ 152 h 152"/>
                    <a:gd name="T4" fmla="*/ 33 w 33"/>
                    <a:gd name="T5" fmla="*/ 148 h 152"/>
                    <a:gd name="T6" fmla="*/ 24 w 33"/>
                    <a:gd name="T7" fmla="*/ 60 h 152"/>
                    <a:gd name="T8" fmla="*/ 21 w 33"/>
                    <a:gd name="T9" fmla="*/ 30 h 152"/>
                    <a:gd name="T10" fmla="*/ 19 w 33"/>
                    <a:gd name="T11" fmla="*/ 2 h 152"/>
                    <a:gd name="T12" fmla="*/ 19 w 33"/>
                    <a:gd name="T13" fmla="*/ 0 h 152"/>
                    <a:gd name="T14" fmla="*/ 19 w 33"/>
                    <a:gd name="T15" fmla="*/ 0 h 152"/>
                    <a:gd name="T16" fmla="*/ 18 w 33"/>
                    <a:gd name="T17" fmla="*/ 0 h 152"/>
                    <a:gd name="T18" fmla="*/ 18 w 33"/>
                    <a:gd name="T19" fmla="*/ 1 h 152"/>
                    <a:gd name="T20" fmla="*/ 14 w 33"/>
                    <a:gd name="T21" fmla="*/ 29 h 152"/>
                    <a:gd name="T22" fmla="*/ 11 w 33"/>
                    <a:gd name="T23" fmla="*/ 56 h 152"/>
                    <a:gd name="T24" fmla="*/ 1 w 33"/>
                    <a:gd name="T25" fmla="*/ 149 h 152"/>
                    <a:gd name="T26" fmla="*/ 4 w 33"/>
                    <a:gd name="T27"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52">
                      <a:moveTo>
                        <a:pt x="4" y="152"/>
                      </a:moveTo>
                      <a:cubicBezTo>
                        <a:pt x="30" y="152"/>
                        <a:pt x="30" y="152"/>
                        <a:pt x="30" y="152"/>
                      </a:cubicBezTo>
                      <a:cubicBezTo>
                        <a:pt x="32" y="152"/>
                        <a:pt x="33" y="150"/>
                        <a:pt x="33" y="148"/>
                      </a:cubicBezTo>
                      <a:cubicBezTo>
                        <a:pt x="30" y="122"/>
                        <a:pt x="27" y="93"/>
                        <a:pt x="24" y="60"/>
                      </a:cubicBezTo>
                      <a:cubicBezTo>
                        <a:pt x="23" y="50"/>
                        <a:pt x="22" y="40"/>
                        <a:pt x="21" y="30"/>
                      </a:cubicBezTo>
                      <a:cubicBezTo>
                        <a:pt x="21" y="21"/>
                        <a:pt x="20" y="11"/>
                        <a:pt x="19" y="2"/>
                      </a:cubicBezTo>
                      <a:cubicBezTo>
                        <a:pt x="19" y="1"/>
                        <a:pt x="19" y="0"/>
                        <a:pt x="19" y="0"/>
                      </a:cubicBezTo>
                      <a:cubicBezTo>
                        <a:pt x="19" y="0"/>
                        <a:pt x="19" y="0"/>
                        <a:pt x="19" y="0"/>
                      </a:cubicBezTo>
                      <a:cubicBezTo>
                        <a:pt x="19" y="0"/>
                        <a:pt x="18" y="0"/>
                        <a:pt x="18" y="0"/>
                      </a:cubicBezTo>
                      <a:cubicBezTo>
                        <a:pt x="18" y="1"/>
                        <a:pt x="18" y="1"/>
                        <a:pt x="18" y="1"/>
                      </a:cubicBezTo>
                      <a:cubicBezTo>
                        <a:pt x="17" y="11"/>
                        <a:pt x="16" y="20"/>
                        <a:pt x="14" y="29"/>
                      </a:cubicBezTo>
                      <a:cubicBezTo>
                        <a:pt x="13" y="39"/>
                        <a:pt x="12" y="48"/>
                        <a:pt x="11" y="56"/>
                      </a:cubicBezTo>
                      <a:cubicBezTo>
                        <a:pt x="6" y="96"/>
                        <a:pt x="2" y="126"/>
                        <a:pt x="1" y="149"/>
                      </a:cubicBezTo>
                      <a:cubicBezTo>
                        <a:pt x="0" y="150"/>
                        <a:pt x="2" y="152"/>
                        <a:pt x="4" y="15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ZA" sz="2400" b="0" i="0" u="none" strike="noStrike" kern="0" cap="none" spc="0" normalizeH="0" baseline="0" noProof="0" dirty="0">
                    <a:ln>
                      <a:noFill/>
                    </a:ln>
                    <a:solidFill>
                      <a:prstClr val="black"/>
                    </a:solidFill>
                    <a:effectLst/>
                    <a:uLnTx/>
                    <a:uFillTx/>
                    <a:latin typeface="Arial" charset="0"/>
                    <a:ea typeface="ＭＳ Ｐゴシック" charset="0"/>
                  </a:endParaRPr>
                </a:p>
              </p:txBody>
            </p:sp>
          </p:grpSp>
        </p:grpSp>
      </p:grpSp>
      <p:grpSp>
        <p:nvGrpSpPr>
          <p:cNvPr id="40" name="Group 39"/>
          <p:cNvGrpSpPr/>
          <p:nvPr/>
        </p:nvGrpSpPr>
        <p:grpSpPr>
          <a:xfrm>
            <a:off x="8526366" y="827544"/>
            <a:ext cx="3471767" cy="440121"/>
            <a:chOff x="9195454" y="1403468"/>
            <a:chExt cx="3471767" cy="440121"/>
          </a:xfrm>
        </p:grpSpPr>
        <p:grpSp>
          <p:nvGrpSpPr>
            <p:cNvPr id="41" name="Group 40"/>
            <p:cNvGrpSpPr/>
            <p:nvPr/>
          </p:nvGrpSpPr>
          <p:grpSpPr>
            <a:xfrm>
              <a:off x="9195454" y="1403468"/>
              <a:ext cx="3471767" cy="440121"/>
              <a:chOff x="7975779" y="1375146"/>
              <a:chExt cx="3471767" cy="440121"/>
            </a:xfrm>
          </p:grpSpPr>
          <p:sp>
            <p:nvSpPr>
              <p:cNvPr id="43" name="Rectangle 42">
                <a:extLst>
                  <a:ext uri="{FF2B5EF4-FFF2-40B4-BE49-F238E27FC236}">
                    <a16:creationId xmlns:a16="http://schemas.microsoft.com/office/drawing/2014/main" xmlns="" id="{031EB857-BA81-5449-9117-D3CADD62E5F5}"/>
                  </a:ext>
                </a:extLst>
              </p:cNvPr>
              <p:cNvSpPr/>
              <p:nvPr/>
            </p:nvSpPr>
            <p:spPr>
              <a:xfrm>
                <a:off x="8534400" y="1378021"/>
                <a:ext cx="2913146" cy="400110"/>
              </a:xfrm>
              <a:prstGeom prst="rect">
                <a:avLst/>
              </a:prstGeom>
              <a:solidFill>
                <a:schemeClr val="bg1"/>
              </a:solidFill>
              <a:effectLst>
                <a:outerShdw blurRad="50800" dist="38100" algn="l" rotWithShape="0">
                  <a:prstClr val="black">
                    <a:alpha val="40000"/>
                  </a:prstClr>
                </a:outerShdw>
              </a:effectLst>
            </p:spPr>
            <p:txBody>
              <a:bodyPr wrap="square">
                <a:spAutoFit/>
              </a:bodyPr>
              <a:lstStyle/>
              <a:p>
                <a:r>
                  <a:rPr lang="en-US" sz="2000" b="1" dirty="0">
                    <a:latin typeface="Century Gothic" panose="020B0502020202020204" pitchFamily="34" charset="0"/>
                    <a:cs typeface="Arial" panose="020B0604020202020204" pitchFamily="34" charset="0"/>
                  </a:rPr>
                  <a:t> HEALTH</a:t>
                </a:r>
              </a:p>
            </p:txBody>
          </p:sp>
          <p:sp>
            <p:nvSpPr>
              <p:cNvPr id="44" name="Rectangle 43"/>
              <p:cNvSpPr/>
              <p:nvPr/>
            </p:nvSpPr>
            <p:spPr>
              <a:xfrm>
                <a:off x="7975779" y="1375146"/>
                <a:ext cx="603535" cy="44012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pic>
          <p:nvPicPr>
            <p:cNvPr id="42" name="Picture 41"/>
            <p:cNvPicPr>
              <a:picLocks noChangeAspect="1"/>
            </p:cNvPicPr>
            <p:nvPr/>
          </p:nvPicPr>
          <p:blipFill>
            <a:blip r:embed="rId3" cstate="print">
              <a:clrChange>
                <a:clrFrom>
                  <a:srgbClr val="000000"/>
                </a:clrFrom>
                <a:clrTo>
                  <a:srgbClr val="000000">
                    <a:alpha val="0"/>
                  </a:srgbClr>
                </a:clrTo>
              </a:clrChange>
            </a:blip>
            <a:stretch>
              <a:fillRect/>
            </a:stretch>
          </p:blipFill>
          <p:spPr>
            <a:xfrm>
              <a:off x="9302775" y="1431291"/>
              <a:ext cx="388891" cy="350214"/>
            </a:xfrm>
            <a:prstGeom prst="rect">
              <a:avLst/>
            </a:prstGeom>
          </p:spPr>
        </p:pic>
      </p:grpSp>
      <p:pic>
        <p:nvPicPr>
          <p:cNvPr id="45" name="Picture 2" descr="Holding Hands In A Circle Clipart, Transparent PNG Clipart Images Free  Download - ClipartMax"/>
          <p:cNvPicPr>
            <a:picLocks noChangeAspect="1" noChangeArrowheads="1"/>
          </p:cNvPicPr>
          <p:nvPr/>
        </p:nvPicPr>
        <p:blipFill>
          <a:blip r:embed="rId4" cstate="print">
            <a:biLevel thresh="25000"/>
            <a:extLst>
              <a:ext uri="{BEBA8EAE-BF5A-486C-A8C5-ECC9F3942E4B}">
                <a14:imgProps xmlns:a14="http://schemas.microsoft.com/office/drawing/2010/main" xmlns="">
                  <a14:imgLayer r:embed="rId5">
                    <a14:imgEffect>
                      <a14:backgroundRemoval t="0" b="100000" l="0" r="100000">
                        <a14:foregroundMark x1="30000" y1="14777" x2="30000" y2="14777"/>
                        <a14:foregroundMark x1="37667" y1="29553" x2="37667" y2="29553"/>
                        <a14:foregroundMark x1="49333" y1="43299" x2="49333" y2="43299"/>
                        <a14:foregroundMark x1="74667" y1="28522" x2="74667" y2="28522"/>
                        <a14:foregroundMark x1="77333" y1="9966" x2="77333" y2="9966"/>
                        <a14:foregroundMark x1="87333" y1="60481" x2="87333" y2="60481"/>
                        <a14:foregroundMark x1="76333" y1="54639" x2="76333" y2="54639"/>
                        <a14:foregroundMark x1="19000" y1="56701" x2="19000" y2="56701"/>
                        <a14:foregroundMark x1="10000" y1="56357" x2="10000" y2="56357"/>
                        <a14:foregroundMark x1="50333" y1="91065" x2="50333" y2="91065"/>
                        <a14:foregroundMark x1="53571" y1="72477" x2="53571" y2="72477"/>
                      </a14:backgroundRemoval>
                    </a14:imgEffect>
                  </a14:imgLayer>
                </a14:imgProps>
              </a:ext>
              <a:ext uri="{28A0092B-C50C-407E-A947-70E740481C1C}">
                <a14:useLocalDpi xmlns:a14="http://schemas.microsoft.com/office/drawing/2010/main" xmlns="" val="0"/>
              </a:ext>
            </a:extLst>
          </a:blip>
          <a:srcRect/>
          <a:stretch>
            <a:fillRect/>
          </a:stretch>
        </p:blipFill>
        <p:spPr bwMode="auto">
          <a:xfrm>
            <a:off x="292145" y="843560"/>
            <a:ext cx="466623" cy="45262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216940" y="1515031"/>
            <a:ext cx="3429000" cy="5078313"/>
          </a:xfrm>
          <a:prstGeom prst="rect">
            <a:avLst/>
          </a:prstGeom>
          <a:noFill/>
        </p:spPr>
        <p:txBody>
          <a:bodyPr wrap="square" rtlCol="0">
            <a:spAutoFit/>
          </a:bodyPr>
          <a:lstStyle/>
          <a:p>
            <a:pPr lvl="0">
              <a:defRPr/>
            </a:pPr>
            <a:r>
              <a:rPr lang="en-US" sz="1600" b="1" dirty="0">
                <a:solidFill>
                  <a:schemeClr val="dk1"/>
                </a:solidFill>
                <a:latin typeface="Century Gothic" panose="020B0502020202020204" pitchFamily="34" charset="0"/>
              </a:rPr>
              <a:t>Strengthen </a:t>
            </a:r>
            <a:r>
              <a:rPr lang="en-US" sz="1600" b="1" dirty="0">
                <a:latin typeface="Century Gothic" panose="020B0502020202020204" pitchFamily="34" charset="0"/>
              </a:rPr>
              <a:t>social protection floor by consolidating social wage: </a:t>
            </a:r>
            <a:r>
              <a:rPr lang="en-US" sz="1600" dirty="0">
                <a:latin typeface="Century Gothic" panose="020B0502020202020204" pitchFamily="34" charset="0"/>
              </a:rPr>
              <a:t>(social grants; </a:t>
            </a:r>
          </a:p>
          <a:p>
            <a:pPr lvl="0">
              <a:defRPr/>
            </a:pPr>
            <a:r>
              <a:rPr lang="en-US" sz="1600" dirty="0">
                <a:latin typeface="Century Gothic" panose="020B0502020202020204" pitchFamily="34" charset="0"/>
              </a:rPr>
              <a:t>access to reliable free basic services; free education; </a:t>
            </a:r>
          </a:p>
          <a:p>
            <a:pPr lvl="0">
              <a:defRPr/>
            </a:pPr>
            <a:r>
              <a:rPr lang="en-US" sz="1600" dirty="0">
                <a:latin typeface="Century Gothic" panose="020B0502020202020204" pitchFamily="34" charset="0"/>
              </a:rPr>
              <a:t>free primary health;</a:t>
            </a:r>
          </a:p>
          <a:p>
            <a:pPr lvl="0">
              <a:defRPr/>
            </a:pPr>
            <a:r>
              <a:rPr lang="en-US" sz="1600" dirty="0">
                <a:latin typeface="Century Gothic" panose="020B0502020202020204" pitchFamily="34" charset="0"/>
              </a:rPr>
              <a:t>public transport;</a:t>
            </a:r>
          </a:p>
          <a:p>
            <a:pPr lvl="0">
              <a:defRPr/>
            </a:pPr>
            <a:r>
              <a:rPr lang="en-US" sz="1600" dirty="0">
                <a:latin typeface="Century Gothic" panose="020B0502020202020204" pitchFamily="34" charset="0"/>
              </a:rPr>
              <a:t>minimum wages; etc.) to enable </a:t>
            </a:r>
            <a:r>
              <a:rPr lang="en-US" sz="1600" b="1" dirty="0">
                <a:latin typeface="Century Gothic" panose="020B0502020202020204" pitchFamily="34" charset="0"/>
              </a:rPr>
              <a:t>opportunities for development</a:t>
            </a:r>
          </a:p>
          <a:p>
            <a:pPr lvl="0">
              <a:defRPr/>
            </a:pPr>
            <a:endParaRPr lang="en-US" sz="1600" b="1" dirty="0">
              <a:latin typeface="Century Gothic" panose="020B0502020202020204" pitchFamily="34" charset="0"/>
            </a:endParaRPr>
          </a:p>
          <a:p>
            <a:pPr>
              <a:defRPr/>
            </a:pPr>
            <a:r>
              <a:rPr lang="en-US" sz="1600" dirty="0">
                <a:solidFill>
                  <a:schemeClr val="dk1"/>
                </a:solidFill>
                <a:latin typeface="Century Gothic" panose="020B0502020202020204" pitchFamily="34" charset="0"/>
              </a:rPr>
              <a:t>Specifically, </a:t>
            </a:r>
            <a:r>
              <a:rPr lang="en-US" sz="1600" b="1" dirty="0">
                <a:solidFill>
                  <a:schemeClr val="dk1"/>
                </a:solidFill>
                <a:latin typeface="Century Gothic" panose="020B0502020202020204" pitchFamily="34" charset="0"/>
              </a:rPr>
              <a:t>implement basic income grant (BIG) </a:t>
            </a:r>
            <a:r>
              <a:rPr lang="en-US" sz="1600" dirty="0">
                <a:solidFill>
                  <a:schemeClr val="dk1"/>
                </a:solidFill>
                <a:latin typeface="Century Gothic" panose="020B0502020202020204" pitchFamily="34" charset="0"/>
              </a:rPr>
              <a:t>for unemployed adults between ages of </a:t>
            </a:r>
            <a:r>
              <a:rPr lang="en-US" sz="1600" b="1" dirty="0">
                <a:solidFill>
                  <a:schemeClr val="dk1"/>
                </a:solidFill>
                <a:latin typeface="Century Gothic" panose="020B0502020202020204" pitchFamily="34" charset="0"/>
              </a:rPr>
              <a:t>18-59 years</a:t>
            </a:r>
            <a:r>
              <a:rPr lang="en-US" sz="1600" dirty="0">
                <a:solidFill>
                  <a:schemeClr val="dk1"/>
                </a:solidFill>
                <a:latin typeface="Century Gothic" panose="020B0502020202020204" pitchFamily="34" charset="0"/>
              </a:rPr>
              <a:t>, who constitute </a:t>
            </a:r>
            <a:r>
              <a:rPr lang="en-US" sz="1600" b="1" dirty="0">
                <a:solidFill>
                  <a:schemeClr val="dk1"/>
                </a:solidFill>
                <a:latin typeface="Century Gothic" panose="020B0502020202020204" pitchFamily="34" charset="0"/>
              </a:rPr>
              <a:t>33 million people</a:t>
            </a:r>
            <a:r>
              <a:rPr lang="en-US" sz="1600" dirty="0">
                <a:solidFill>
                  <a:schemeClr val="dk1"/>
                </a:solidFill>
                <a:latin typeface="Century Gothic" panose="020B0502020202020204" pitchFamily="34" charset="0"/>
              </a:rPr>
              <a:t>, of which </a:t>
            </a:r>
            <a:r>
              <a:rPr lang="en-US" sz="1600" b="1" dirty="0">
                <a:solidFill>
                  <a:schemeClr val="dk1"/>
                </a:solidFill>
                <a:latin typeface="Century Gothic" panose="020B0502020202020204" pitchFamily="34" charset="0"/>
              </a:rPr>
              <a:t>7.3 million are not economically active </a:t>
            </a:r>
            <a:r>
              <a:rPr lang="en-US" sz="1600" dirty="0">
                <a:solidFill>
                  <a:schemeClr val="dk1"/>
                </a:solidFill>
                <a:latin typeface="Century Gothic" panose="020B0502020202020204" pitchFamily="34" charset="0"/>
              </a:rPr>
              <a:t>and live in extreme poverty</a:t>
            </a:r>
          </a:p>
          <a:p>
            <a:pPr lvl="0">
              <a:defRPr/>
            </a:pPr>
            <a:endParaRPr lang="en-US" sz="1600" dirty="0">
              <a:latin typeface="Century Gothic" panose="020B0502020202020204" pitchFamily="34" charset="0"/>
            </a:endParaRPr>
          </a:p>
          <a:p>
            <a:endParaRPr lang="en-ZA" sz="1600" dirty="0"/>
          </a:p>
        </p:txBody>
      </p:sp>
      <p:sp>
        <p:nvSpPr>
          <p:cNvPr id="4" name="TextBox 3"/>
          <p:cNvSpPr txBox="1"/>
          <p:nvPr/>
        </p:nvSpPr>
        <p:spPr>
          <a:xfrm>
            <a:off x="4126298" y="1407303"/>
            <a:ext cx="3888999" cy="6063198"/>
          </a:xfrm>
          <a:prstGeom prst="rect">
            <a:avLst/>
          </a:prstGeom>
          <a:noFill/>
        </p:spPr>
        <p:txBody>
          <a:bodyPr wrap="square" rtlCol="0">
            <a:spAutoFit/>
          </a:bodyPr>
          <a:lstStyle/>
          <a:p>
            <a:pPr lvl="0">
              <a:defRPr/>
            </a:pPr>
            <a:r>
              <a:rPr lang="en-US" sz="1600" b="1" dirty="0">
                <a:solidFill>
                  <a:prstClr val="black"/>
                </a:solidFill>
                <a:latin typeface="Century Gothic" panose="020B0502020202020204" pitchFamily="34" charset="0"/>
              </a:rPr>
              <a:t>Improve accountability to ensure better education outcomes</a:t>
            </a:r>
            <a:r>
              <a:rPr lang="en-US" sz="1600" dirty="0">
                <a:solidFill>
                  <a:prstClr val="black"/>
                </a:solidFill>
                <a:latin typeface="Century Gothic" panose="020B0502020202020204" pitchFamily="34" charset="0"/>
              </a:rPr>
              <a:t>, expand digital infrastructure, improve quality of education and make basic education an essential service</a:t>
            </a:r>
          </a:p>
          <a:p>
            <a:pPr lvl="0">
              <a:defRPr/>
            </a:pPr>
            <a:endParaRPr lang="en-US" sz="1600" dirty="0">
              <a:solidFill>
                <a:prstClr val="black"/>
              </a:solidFill>
              <a:latin typeface="Century Gothic" panose="020B0502020202020204" pitchFamily="34" charset="0"/>
            </a:endParaRPr>
          </a:p>
          <a:p>
            <a:pPr lvl="0">
              <a:defRPr/>
            </a:pPr>
            <a:r>
              <a:rPr lang="en-US" sz="1600" dirty="0">
                <a:solidFill>
                  <a:prstClr val="black"/>
                </a:solidFill>
                <a:latin typeface="Century Gothic" panose="020B0502020202020204" pitchFamily="34" charset="0"/>
              </a:rPr>
              <a:t>Build </a:t>
            </a:r>
            <a:r>
              <a:rPr lang="en-US" sz="1600" b="1" dirty="0">
                <a:solidFill>
                  <a:prstClr val="black"/>
                </a:solidFill>
                <a:latin typeface="Century Gothic" panose="020B0502020202020204" pitchFamily="34" charset="0"/>
              </a:rPr>
              <a:t>effective leadership </a:t>
            </a:r>
            <a:r>
              <a:rPr lang="en-US" sz="1600" dirty="0">
                <a:solidFill>
                  <a:prstClr val="black"/>
                </a:solidFill>
                <a:latin typeface="Century Gothic" panose="020B0502020202020204" pitchFamily="34" charset="0"/>
              </a:rPr>
              <a:t>and </a:t>
            </a:r>
            <a:r>
              <a:rPr lang="en-US" sz="1600" b="1" dirty="0">
                <a:solidFill>
                  <a:prstClr val="black"/>
                </a:solidFill>
                <a:latin typeface="Century Gothic" panose="020B0502020202020204" pitchFamily="34" charset="0"/>
              </a:rPr>
              <a:t>management</a:t>
            </a:r>
            <a:r>
              <a:rPr lang="en-US" sz="1600" dirty="0">
                <a:solidFill>
                  <a:prstClr val="black"/>
                </a:solidFill>
                <a:latin typeface="Century Gothic" panose="020B0502020202020204" pitchFamily="34" charset="0"/>
              </a:rPr>
              <a:t> at schools and district level </a:t>
            </a:r>
          </a:p>
          <a:p>
            <a:pPr lvl="0">
              <a:defRPr/>
            </a:pPr>
            <a:endParaRPr lang="en-US" sz="1600" dirty="0">
              <a:solidFill>
                <a:prstClr val="black"/>
              </a:solidFill>
              <a:latin typeface="Century Gothic" panose="020B0502020202020204" pitchFamily="34" charset="0"/>
            </a:endParaRPr>
          </a:p>
          <a:p>
            <a:pPr>
              <a:defRPr/>
            </a:pPr>
            <a:r>
              <a:rPr lang="en-US" sz="1600" dirty="0">
                <a:solidFill>
                  <a:schemeClr val="dk1"/>
                </a:solidFill>
                <a:latin typeface="Century Gothic" panose="020B0502020202020204" pitchFamily="34" charset="0"/>
              </a:rPr>
              <a:t>Accelerate </a:t>
            </a:r>
            <a:r>
              <a:rPr lang="en-US" sz="1600" b="1" dirty="0">
                <a:solidFill>
                  <a:schemeClr val="dk1"/>
                </a:solidFill>
                <a:latin typeface="Century Gothic" panose="020B0502020202020204" pitchFamily="34" charset="0"/>
              </a:rPr>
              <a:t>implementation of National Integrated ECD Policy </a:t>
            </a:r>
            <a:r>
              <a:rPr lang="en-US" sz="1600" dirty="0">
                <a:solidFill>
                  <a:schemeClr val="dk1"/>
                </a:solidFill>
                <a:latin typeface="Century Gothic" panose="020B0502020202020204" pitchFamily="34" charset="0"/>
              </a:rPr>
              <a:t>through development of </a:t>
            </a:r>
            <a:r>
              <a:rPr lang="en-US" sz="1600" b="1" dirty="0">
                <a:solidFill>
                  <a:schemeClr val="dk1"/>
                </a:solidFill>
                <a:latin typeface="Century Gothic" panose="020B0502020202020204" pitchFamily="34" charset="0"/>
              </a:rPr>
              <a:t>first 1000 days comprehensive programme</a:t>
            </a:r>
          </a:p>
          <a:p>
            <a:pPr>
              <a:defRPr/>
            </a:pPr>
            <a:endParaRPr lang="en-US" sz="1600" b="1" dirty="0">
              <a:solidFill>
                <a:schemeClr val="dk1"/>
              </a:solidFill>
              <a:latin typeface="Century Gothic" panose="020B0502020202020204" pitchFamily="34" charset="0"/>
            </a:endParaRPr>
          </a:p>
          <a:p>
            <a:pPr lvl="0">
              <a:defRPr/>
            </a:pPr>
            <a:r>
              <a:rPr lang="en-US" sz="1600" b="1" dirty="0">
                <a:solidFill>
                  <a:prstClr val="black"/>
                </a:solidFill>
                <a:latin typeface="Century Gothic" panose="020B0502020202020204" pitchFamily="34" charset="0"/>
              </a:rPr>
              <a:t>Strengthen transition </a:t>
            </a:r>
            <a:r>
              <a:rPr lang="en-US" sz="1600" dirty="0">
                <a:solidFill>
                  <a:prstClr val="black"/>
                </a:solidFill>
                <a:latin typeface="Century Gothic" panose="020B0502020202020204" pitchFamily="34" charset="0"/>
              </a:rPr>
              <a:t>of students from low- and middle-income communities </a:t>
            </a:r>
            <a:r>
              <a:rPr lang="en-US" sz="1600" b="1" dirty="0">
                <a:solidFill>
                  <a:prstClr val="black"/>
                </a:solidFill>
                <a:latin typeface="Century Gothic" panose="020B0502020202020204" pitchFamily="34" charset="0"/>
              </a:rPr>
              <a:t>from school through PSET into work</a:t>
            </a:r>
            <a:r>
              <a:rPr lang="en-US" sz="1600" dirty="0">
                <a:solidFill>
                  <a:prstClr val="black"/>
                </a:solidFill>
                <a:latin typeface="Century Gothic" panose="020B0502020202020204" pitchFamily="34" charset="0"/>
              </a:rPr>
              <a:t>, and </a:t>
            </a:r>
            <a:r>
              <a:rPr lang="en-US" sz="1600" b="1" dirty="0">
                <a:solidFill>
                  <a:prstClr val="black"/>
                </a:solidFill>
                <a:latin typeface="Century Gothic" panose="020B0502020202020204" pitchFamily="34" charset="0"/>
              </a:rPr>
              <a:t>improve the contribution of TVET </a:t>
            </a:r>
            <a:r>
              <a:rPr lang="en-US" sz="1600" dirty="0">
                <a:solidFill>
                  <a:prstClr val="black"/>
                </a:solidFill>
                <a:latin typeface="Century Gothic" panose="020B0502020202020204" pitchFamily="34" charset="0"/>
              </a:rPr>
              <a:t>system to the </a:t>
            </a:r>
            <a:r>
              <a:rPr lang="en-US" sz="1600" b="1" dirty="0">
                <a:solidFill>
                  <a:prstClr val="black"/>
                </a:solidFill>
                <a:latin typeface="Century Gothic" panose="020B0502020202020204" pitchFamily="34" charset="0"/>
              </a:rPr>
              <a:t>skills base of economy  </a:t>
            </a:r>
          </a:p>
          <a:p>
            <a:pPr>
              <a:defRPr/>
            </a:pPr>
            <a:endParaRPr lang="en-US" sz="1600" dirty="0">
              <a:latin typeface="Century Gothic" panose="020B0502020202020204" pitchFamily="34" charset="0"/>
            </a:endParaRPr>
          </a:p>
          <a:p>
            <a:pPr lvl="0">
              <a:defRPr/>
            </a:pPr>
            <a:r>
              <a:rPr lang="en-US" sz="1600" dirty="0">
                <a:solidFill>
                  <a:prstClr val="black"/>
                </a:solidFill>
                <a:latin typeface="Century Gothic" panose="020B0502020202020204" pitchFamily="34" charset="0"/>
              </a:rPr>
              <a:t> </a:t>
            </a:r>
          </a:p>
          <a:p>
            <a:endParaRPr lang="en-ZA" sz="1600" dirty="0"/>
          </a:p>
        </p:txBody>
      </p:sp>
      <p:sp>
        <p:nvSpPr>
          <p:cNvPr id="5" name="TextBox 4"/>
          <p:cNvSpPr txBox="1"/>
          <p:nvPr/>
        </p:nvSpPr>
        <p:spPr>
          <a:xfrm>
            <a:off x="8632831" y="1407303"/>
            <a:ext cx="3124200" cy="3970318"/>
          </a:xfrm>
          <a:prstGeom prst="rect">
            <a:avLst/>
          </a:prstGeom>
          <a:noFill/>
        </p:spPr>
        <p:txBody>
          <a:bodyPr wrap="square" rtlCol="0">
            <a:spAutoFit/>
          </a:bodyPr>
          <a:lstStyle/>
          <a:p>
            <a:pPr lvl="0">
              <a:defRPr/>
            </a:pPr>
            <a:r>
              <a:rPr lang="en-US" dirty="0">
                <a:solidFill>
                  <a:prstClr val="black"/>
                </a:solidFill>
                <a:latin typeface="Century Gothic" panose="020B0502020202020204" pitchFamily="34" charset="0"/>
              </a:rPr>
              <a:t>Advance </a:t>
            </a:r>
            <a:r>
              <a:rPr lang="en-US" b="1" dirty="0">
                <a:solidFill>
                  <a:prstClr val="black"/>
                </a:solidFill>
                <a:latin typeface="Century Gothic" panose="020B0502020202020204" pitchFamily="34" charset="0"/>
              </a:rPr>
              <a:t>implementation of NHI </a:t>
            </a:r>
            <a:r>
              <a:rPr lang="en-US" dirty="0">
                <a:solidFill>
                  <a:prstClr val="black"/>
                </a:solidFill>
                <a:latin typeface="Century Gothic" panose="020B0502020202020204" pitchFamily="34" charset="0"/>
              </a:rPr>
              <a:t>and work towards </a:t>
            </a:r>
            <a:r>
              <a:rPr lang="en-US" b="1" dirty="0">
                <a:solidFill>
                  <a:prstClr val="black"/>
                </a:solidFill>
                <a:latin typeface="Century Gothic" panose="020B0502020202020204" pitchFamily="34" charset="0"/>
              </a:rPr>
              <a:t>Universal Health Coverage; </a:t>
            </a:r>
            <a:r>
              <a:rPr lang="en-US" dirty="0">
                <a:solidFill>
                  <a:prstClr val="black"/>
                </a:solidFill>
                <a:latin typeface="Century Gothic" panose="020B0502020202020204" pitchFamily="34" charset="0"/>
              </a:rPr>
              <a:t>and address public health </a:t>
            </a:r>
            <a:r>
              <a:rPr lang="en-US" b="1" dirty="0">
                <a:solidFill>
                  <a:prstClr val="black"/>
                </a:solidFill>
                <a:latin typeface="Century Gothic" panose="020B0502020202020204" pitchFamily="34" charset="0"/>
              </a:rPr>
              <a:t>challenges exacerbated by COVID-19</a:t>
            </a:r>
            <a:r>
              <a:rPr lang="en-US" dirty="0">
                <a:solidFill>
                  <a:prstClr val="black"/>
                </a:solidFill>
                <a:latin typeface="Century Gothic" panose="020B0502020202020204" pitchFamily="34" charset="0"/>
              </a:rPr>
              <a:t>, and manage the pandemic</a:t>
            </a:r>
          </a:p>
          <a:p>
            <a:pPr lvl="0">
              <a:defRPr/>
            </a:pPr>
            <a:r>
              <a:rPr lang="en-US" dirty="0">
                <a:solidFill>
                  <a:prstClr val="black"/>
                </a:solidFill>
                <a:latin typeface="Century Gothic" panose="020B0502020202020204" pitchFamily="34" charset="0"/>
              </a:rPr>
              <a:t> </a:t>
            </a:r>
          </a:p>
          <a:p>
            <a:pPr lvl="0">
              <a:defRPr/>
            </a:pPr>
            <a:r>
              <a:rPr lang="en-US" b="1" dirty="0">
                <a:solidFill>
                  <a:prstClr val="black"/>
                </a:solidFill>
                <a:latin typeface="Century Gothic" panose="020B0502020202020204" pitchFamily="34" charset="0"/>
              </a:rPr>
              <a:t>Reduce burden of disease </a:t>
            </a:r>
            <a:r>
              <a:rPr lang="en-US" dirty="0">
                <a:solidFill>
                  <a:prstClr val="black"/>
                </a:solidFill>
                <a:latin typeface="Century Gothic" panose="020B0502020202020204" pitchFamily="34" charset="0"/>
              </a:rPr>
              <a:t>through </a:t>
            </a:r>
            <a:r>
              <a:rPr lang="en-US" b="1" dirty="0">
                <a:solidFill>
                  <a:prstClr val="black"/>
                </a:solidFill>
                <a:latin typeface="Century Gothic" panose="020B0502020202020204" pitchFamily="34" charset="0"/>
              </a:rPr>
              <a:t>improved quality of primary health care (Ideal Clinics)</a:t>
            </a:r>
            <a:endParaRPr lang="en-US" dirty="0">
              <a:solidFill>
                <a:prstClr val="black"/>
              </a:solidFill>
              <a:latin typeface="Century Gothic" panose="020B0502020202020204" pitchFamily="34" charset="0"/>
            </a:endParaRPr>
          </a:p>
          <a:p>
            <a:endParaRPr lang="en-ZA" dirty="0"/>
          </a:p>
        </p:txBody>
      </p:sp>
    </p:spTree>
    <p:extLst>
      <p:ext uri="{BB962C8B-B14F-4D97-AF65-F5344CB8AC3E}">
        <p14:creationId xmlns:p14="http://schemas.microsoft.com/office/powerpoint/2010/main" xmlns="" val="3731157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0" y="118978"/>
            <a:ext cx="12192000" cy="505267"/>
          </a:xfrm>
          <a:prstGeom prst="rect">
            <a:avLst/>
          </a:prstGeom>
          <a:solidFill>
            <a:srgbClr val="FFFFFF">
              <a:alpha val="69804"/>
            </a:srgbClr>
          </a:solidFill>
        </p:spPr>
        <p:txBody>
          <a:bodyPr vert="horz" wrap="square" lIns="0" tIns="12700" rIns="0" bIns="0" rtlCol="0">
            <a:spAutoFit/>
          </a:bodyPr>
          <a:lstStyle/>
          <a:p>
            <a:pPr lvl="0" algn="ctr">
              <a:defRPr/>
            </a:pPr>
            <a:r>
              <a:rPr lang="en-US" sz="3200" dirty="0">
                <a:latin typeface="Arial headings"/>
              </a:rPr>
              <a:t>Building a Capable, Developmental and Ethical State </a:t>
            </a:r>
          </a:p>
        </p:txBody>
      </p:sp>
      <p:sp>
        <p:nvSpPr>
          <p:cNvPr id="77" name="Rectangle 76"/>
          <p:cNvSpPr/>
          <p:nvPr/>
        </p:nvSpPr>
        <p:spPr>
          <a:xfrm>
            <a:off x="108961" y="727992"/>
            <a:ext cx="3721215" cy="5962963"/>
          </a:xfrm>
          <a:prstGeom prst="rect">
            <a:avLst/>
          </a:prstGeom>
          <a:solidFill>
            <a:srgbClr val="FFFFFF">
              <a:alpha val="50196"/>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lumMod val="75000"/>
                  <a:lumOff val="25000"/>
                </a:schemeClr>
              </a:solidFill>
            </a:endParaRPr>
          </a:p>
        </p:txBody>
      </p:sp>
      <p:sp>
        <p:nvSpPr>
          <p:cNvPr id="86" name="Rectangle 85"/>
          <p:cNvSpPr/>
          <p:nvPr/>
        </p:nvSpPr>
        <p:spPr>
          <a:xfrm>
            <a:off x="4038600" y="727992"/>
            <a:ext cx="4075981" cy="5946557"/>
          </a:xfrm>
          <a:prstGeom prst="rect">
            <a:avLst/>
          </a:prstGeom>
          <a:solidFill>
            <a:srgbClr val="FFFFFF">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lumMod val="75000"/>
                  <a:lumOff val="25000"/>
                </a:schemeClr>
              </a:solidFill>
            </a:endParaRPr>
          </a:p>
        </p:txBody>
      </p:sp>
      <p:sp>
        <p:nvSpPr>
          <p:cNvPr id="97" name="Rectangle 96"/>
          <p:cNvSpPr/>
          <p:nvPr/>
        </p:nvSpPr>
        <p:spPr>
          <a:xfrm>
            <a:off x="8323005" y="727992"/>
            <a:ext cx="3751393" cy="5867397"/>
          </a:xfrm>
          <a:prstGeom prst="rect">
            <a:avLst/>
          </a:prstGeom>
          <a:solidFill>
            <a:srgbClr val="FFFFFF">
              <a:alpha val="50196"/>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lumMod val="75000"/>
                  <a:lumOff val="25000"/>
                </a:schemeClr>
              </a:solidFill>
            </a:endParaRPr>
          </a:p>
        </p:txBody>
      </p:sp>
      <p:sp>
        <p:nvSpPr>
          <p:cNvPr id="3" name="TextBox 2"/>
          <p:cNvSpPr txBox="1"/>
          <p:nvPr/>
        </p:nvSpPr>
        <p:spPr>
          <a:xfrm>
            <a:off x="152401" y="1276723"/>
            <a:ext cx="3656530" cy="5047536"/>
          </a:xfrm>
          <a:prstGeom prst="rect">
            <a:avLst/>
          </a:prstGeom>
          <a:noFill/>
        </p:spPr>
        <p:txBody>
          <a:bodyPr wrap="square" rtlCol="0">
            <a:spAutoFit/>
          </a:bodyPr>
          <a:lstStyle/>
          <a:p>
            <a:pPr lvl="0">
              <a:defRPr/>
            </a:pPr>
            <a:r>
              <a:rPr lang="en-US" sz="1400" dirty="0">
                <a:latin typeface="Century Gothic" panose="020B0502020202020204" pitchFamily="34" charset="0"/>
                <a:cs typeface="Arial" panose="020B0604020202020204" pitchFamily="34" charset="0"/>
              </a:rPr>
              <a:t>Intensify progress being made to rebuild state capacity and strengthen critical institutions</a:t>
            </a:r>
          </a:p>
          <a:p>
            <a:pPr lvl="0">
              <a:defRPr/>
            </a:pPr>
            <a:endParaRPr lang="en-US" sz="1400" dirty="0">
              <a:latin typeface="Century Gothic" panose="020B0502020202020204" pitchFamily="34" charset="0"/>
              <a:cs typeface="Arial" panose="020B0604020202020204" pitchFamily="34" charset="0"/>
            </a:endParaRPr>
          </a:p>
          <a:p>
            <a:pPr lvl="0">
              <a:defRPr/>
            </a:pPr>
            <a:r>
              <a:rPr lang="en-US" sz="1400" dirty="0">
                <a:latin typeface="Century Gothic" panose="020B0502020202020204" pitchFamily="34" charset="0"/>
                <a:cs typeface="Arial" panose="020B0604020202020204" pitchFamily="34" charset="0"/>
              </a:rPr>
              <a:t>Decisively address the political-administrative interface to </a:t>
            </a:r>
            <a:r>
              <a:rPr lang="en-US" sz="1400" b="1" dirty="0">
                <a:latin typeface="Century Gothic" panose="020B0502020202020204" pitchFamily="34" charset="0"/>
                <a:cs typeface="Arial" panose="020B0604020202020204" pitchFamily="34" charset="0"/>
              </a:rPr>
              <a:t>ensure stability of management and leadership</a:t>
            </a:r>
            <a:r>
              <a:rPr lang="en-US" sz="1400" dirty="0">
                <a:latin typeface="Century Gothic" panose="020B0502020202020204" pitchFamily="34" charset="0"/>
                <a:cs typeface="Arial" panose="020B0604020202020204" pitchFamily="34" charset="0"/>
              </a:rPr>
              <a:t> </a:t>
            </a:r>
          </a:p>
          <a:p>
            <a:pPr lvl="0">
              <a:defRPr/>
            </a:pPr>
            <a:endParaRPr lang="en-US" sz="1400" dirty="0">
              <a:latin typeface="Century Gothic" panose="020B0502020202020204" pitchFamily="34" charset="0"/>
              <a:cs typeface="Arial" panose="020B0604020202020204" pitchFamily="34" charset="0"/>
            </a:endParaRPr>
          </a:p>
          <a:p>
            <a:pPr lvl="0">
              <a:defRPr/>
            </a:pPr>
            <a:r>
              <a:rPr lang="en-US" sz="1400" dirty="0">
                <a:latin typeface="Century Gothic" panose="020B0502020202020204" pitchFamily="34" charset="0"/>
                <a:cs typeface="Arial" panose="020B0604020202020204" pitchFamily="34" charset="0"/>
              </a:rPr>
              <a:t>Implementation of Cabinet approved </a:t>
            </a:r>
            <a:r>
              <a:rPr lang="en-US" sz="1400" b="1" dirty="0">
                <a:latin typeface="Century Gothic" panose="020B0502020202020204" pitchFamily="34" charset="0"/>
                <a:cs typeface="Arial" panose="020B0604020202020204" pitchFamily="34" charset="0"/>
              </a:rPr>
              <a:t>National Anti-Corruption Strategy </a:t>
            </a:r>
            <a:r>
              <a:rPr lang="en-US" sz="1400" dirty="0">
                <a:latin typeface="Century Gothic" panose="020B0502020202020204" pitchFamily="34" charset="0"/>
                <a:cs typeface="Arial" panose="020B0604020202020204" pitchFamily="34" charset="0"/>
              </a:rPr>
              <a:t>and establish an anti-corruption advisory council</a:t>
            </a:r>
          </a:p>
          <a:p>
            <a:pPr lvl="0">
              <a:defRPr/>
            </a:pPr>
            <a:endParaRPr lang="en-US" sz="1400" dirty="0">
              <a:latin typeface="Century Gothic" panose="020B0502020202020204" pitchFamily="34" charset="0"/>
              <a:cs typeface="Arial" panose="020B0604020202020204" pitchFamily="34" charset="0"/>
            </a:endParaRPr>
          </a:p>
          <a:p>
            <a:pPr>
              <a:defRPr/>
            </a:pPr>
            <a:r>
              <a:rPr lang="en-US" sz="1400" dirty="0" err="1">
                <a:latin typeface="Century Gothic" panose="020B0502020202020204" pitchFamily="34" charset="0"/>
              </a:rPr>
              <a:t>Finalise</a:t>
            </a:r>
            <a:r>
              <a:rPr lang="en-US" sz="1400" dirty="0">
                <a:latin typeface="Century Gothic" panose="020B0502020202020204" pitchFamily="34" charset="0"/>
              </a:rPr>
              <a:t> and implement </a:t>
            </a:r>
            <a:r>
              <a:rPr lang="en-US" sz="1400" b="1" dirty="0">
                <a:latin typeface="Century Gothic" panose="020B0502020202020204" pitchFamily="34" charset="0"/>
              </a:rPr>
              <a:t>Integrated Crime and Violence Prevention Strategy</a:t>
            </a:r>
          </a:p>
          <a:p>
            <a:pPr>
              <a:defRPr/>
            </a:pPr>
            <a:endParaRPr lang="en-US" sz="1400" b="1" dirty="0">
              <a:latin typeface="Century Gothic" panose="020B0502020202020204" pitchFamily="34" charset="0"/>
            </a:endParaRPr>
          </a:p>
          <a:p>
            <a:pPr lvl="0">
              <a:defRPr/>
            </a:pPr>
            <a:r>
              <a:rPr lang="en-US" sz="1400" b="1" dirty="0">
                <a:latin typeface="Century Gothic" panose="020B0502020202020204" pitchFamily="34" charset="0"/>
              </a:rPr>
              <a:t>Improve capacity </a:t>
            </a:r>
            <a:r>
              <a:rPr lang="en-US" sz="1400" dirty="0">
                <a:latin typeface="Century Gothic" panose="020B0502020202020204" pitchFamily="34" charset="0"/>
              </a:rPr>
              <a:t>to deal with crime scene investigations, forensic analyses and prosecutions</a:t>
            </a:r>
          </a:p>
          <a:p>
            <a:pPr lvl="0">
              <a:defRPr/>
            </a:pPr>
            <a:endParaRPr lang="en-US" sz="1400" dirty="0">
              <a:latin typeface="Century Gothic" panose="020B0502020202020204" pitchFamily="34" charset="0"/>
            </a:endParaRPr>
          </a:p>
          <a:p>
            <a:pPr lvl="0">
              <a:defRPr/>
            </a:pPr>
            <a:r>
              <a:rPr lang="en-US" sz="1400" b="1" dirty="0" err="1">
                <a:latin typeface="Century Gothic" panose="020B0502020202020204" pitchFamily="34" charset="0"/>
              </a:rPr>
              <a:t>Demilitarise</a:t>
            </a:r>
            <a:r>
              <a:rPr lang="en-US" sz="1400" b="1" dirty="0">
                <a:latin typeface="Century Gothic" panose="020B0502020202020204" pitchFamily="34" charset="0"/>
              </a:rPr>
              <a:t> police service </a:t>
            </a:r>
            <a:r>
              <a:rPr lang="en-US" sz="1400" dirty="0">
                <a:latin typeface="Century Gothic" panose="020B0502020202020204" pitchFamily="34" charset="0"/>
              </a:rPr>
              <a:t>and instill best possible discipline &amp; professional ethos in police service</a:t>
            </a:r>
          </a:p>
        </p:txBody>
      </p:sp>
      <p:sp>
        <p:nvSpPr>
          <p:cNvPr id="4" name="TextBox 3"/>
          <p:cNvSpPr txBox="1"/>
          <p:nvPr/>
        </p:nvSpPr>
        <p:spPr>
          <a:xfrm>
            <a:off x="4126298" y="1407303"/>
            <a:ext cx="3888999" cy="3785652"/>
          </a:xfrm>
          <a:prstGeom prst="rect">
            <a:avLst/>
          </a:prstGeom>
          <a:noFill/>
        </p:spPr>
        <p:txBody>
          <a:bodyPr wrap="square" rtlCol="0">
            <a:spAutoFit/>
          </a:bodyPr>
          <a:lstStyle/>
          <a:p>
            <a:pPr lvl="0">
              <a:defRPr/>
            </a:pPr>
            <a:r>
              <a:rPr lang="en-US" sz="1600" b="1" dirty="0">
                <a:latin typeface="Century Gothic" panose="020B0502020202020204" pitchFamily="34" charset="0"/>
                <a:cs typeface="Arial" panose="020B0604020202020204" pitchFamily="34" charset="0"/>
              </a:rPr>
              <a:t>Implement DDM </a:t>
            </a:r>
            <a:r>
              <a:rPr lang="en-US" sz="1600" dirty="0">
                <a:latin typeface="Century Gothic" panose="020B0502020202020204" pitchFamily="34" charset="0"/>
                <a:cs typeface="Arial" panose="020B0604020202020204" pitchFamily="34" charset="0"/>
              </a:rPr>
              <a:t>and </a:t>
            </a:r>
            <a:r>
              <a:rPr lang="en-US" sz="1600" b="1" dirty="0">
                <a:latin typeface="Century Gothic" panose="020B0502020202020204" pitchFamily="34" charset="0"/>
                <a:cs typeface="Arial" panose="020B0604020202020204" pitchFamily="34" charset="0"/>
              </a:rPr>
              <a:t>cohesive national spatial framework (NSDF) </a:t>
            </a:r>
            <a:r>
              <a:rPr lang="en-US" sz="1600" dirty="0">
                <a:latin typeface="Century Gothic" panose="020B0502020202020204" pitchFamily="34" charset="0"/>
                <a:cs typeface="Arial" panose="020B0604020202020204" pitchFamily="34" charset="0"/>
              </a:rPr>
              <a:t>for integrated &amp; sustainable human settlements, &amp; improve access to basic services</a:t>
            </a:r>
          </a:p>
          <a:p>
            <a:pPr lvl="0">
              <a:defRPr/>
            </a:pPr>
            <a:endParaRPr lang="en-US" sz="1600" dirty="0">
              <a:latin typeface="Century Gothic" panose="020B0502020202020204" pitchFamily="34" charset="0"/>
              <a:cs typeface="Arial" panose="020B0604020202020204" pitchFamily="34" charset="0"/>
            </a:endParaRPr>
          </a:p>
          <a:p>
            <a:pPr lvl="0">
              <a:defRPr/>
            </a:pPr>
            <a:r>
              <a:rPr lang="en-US" sz="1600" b="1" dirty="0">
                <a:latin typeface="Century Gothic" panose="020B0502020202020204" pitchFamily="34" charset="0"/>
                <a:cs typeface="Arial" panose="020B0604020202020204" pitchFamily="34" charset="0"/>
              </a:rPr>
              <a:t>Address spatial inequality </a:t>
            </a:r>
            <a:r>
              <a:rPr lang="en-US" sz="1600" dirty="0">
                <a:latin typeface="Century Gothic" panose="020B0502020202020204" pitchFamily="34" charset="0"/>
                <a:cs typeface="Arial" panose="020B0604020202020204" pitchFamily="34" charset="0"/>
              </a:rPr>
              <a:t>by ensuring more people live closer to places of work, with </a:t>
            </a:r>
            <a:r>
              <a:rPr lang="en-US" sz="1600" b="1" dirty="0">
                <a:latin typeface="Century Gothic" panose="020B0502020202020204" pitchFamily="34" charset="0"/>
                <a:cs typeface="Arial" panose="020B0604020202020204" pitchFamily="34" charset="0"/>
              </a:rPr>
              <a:t>better quality public transport </a:t>
            </a:r>
            <a:r>
              <a:rPr lang="en-US" sz="1600" dirty="0">
                <a:latin typeface="Century Gothic" panose="020B0502020202020204" pitchFamily="34" charset="0"/>
                <a:cs typeface="Arial" panose="020B0604020202020204" pitchFamily="34" charset="0"/>
              </a:rPr>
              <a:t>and more </a:t>
            </a:r>
            <a:r>
              <a:rPr lang="en-US" sz="1600" b="1" dirty="0">
                <a:latin typeface="Century Gothic" panose="020B0502020202020204" pitchFamily="34" charset="0"/>
                <a:cs typeface="Arial" panose="020B0604020202020204" pitchFamily="34" charset="0"/>
              </a:rPr>
              <a:t>jobs in or close to dense, urban townships</a:t>
            </a:r>
            <a:endParaRPr lang="en-US" sz="1600" dirty="0">
              <a:latin typeface="Century Gothic" panose="020B0502020202020204" pitchFamily="34" charset="0"/>
              <a:cs typeface="Arial" panose="020B0604020202020204" pitchFamily="34" charset="0"/>
            </a:endParaRPr>
          </a:p>
          <a:p>
            <a:pPr lvl="0">
              <a:defRPr/>
            </a:pPr>
            <a:endParaRPr lang="en-US" sz="1600" b="1" dirty="0">
              <a:solidFill>
                <a:prstClr val="black"/>
              </a:solidFill>
              <a:latin typeface="Century Gothic" panose="020B0502020202020204" pitchFamily="34" charset="0"/>
            </a:endParaRPr>
          </a:p>
          <a:p>
            <a:pPr lvl="0">
              <a:defRPr/>
            </a:pPr>
            <a:endParaRPr lang="en-US" sz="1600" dirty="0">
              <a:latin typeface="Century Gothic" panose="020B0502020202020204" pitchFamily="34" charset="0"/>
            </a:endParaRPr>
          </a:p>
          <a:p>
            <a:pPr lvl="0">
              <a:defRPr/>
            </a:pPr>
            <a:r>
              <a:rPr lang="en-US" sz="1600" dirty="0">
                <a:solidFill>
                  <a:prstClr val="black"/>
                </a:solidFill>
                <a:latin typeface="Century Gothic" panose="020B0502020202020204" pitchFamily="34" charset="0"/>
              </a:rPr>
              <a:t> </a:t>
            </a:r>
          </a:p>
          <a:p>
            <a:endParaRPr lang="en-ZA" sz="1600" dirty="0"/>
          </a:p>
        </p:txBody>
      </p:sp>
      <p:sp>
        <p:nvSpPr>
          <p:cNvPr id="5" name="TextBox 4"/>
          <p:cNvSpPr txBox="1"/>
          <p:nvPr/>
        </p:nvSpPr>
        <p:spPr>
          <a:xfrm>
            <a:off x="8458200" y="1407303"/>
            <a:ext cx="3416308" cy="3139321"/>
          </a:xfrm>
          <a:prstGeom prst="rect">
            <a:avLst/>
          </a:prstGeom>
          <a:noFill/>
        </p:spPr>
        <p:txBody>
          <a:bodyPr wrap="square" rtlCol="0">
            <a:spAutoFit/>
          </a:bodyPr>
          <a:lstStyle/>
          <a:p>
            <a:pPr marL="285750" lvl="0" indent="-285750" algn="just">
              <a:buFont typeface="Arial" panose="020B0604020202020204" pitchFamily="34" charset="0"/>
              <a:buChar char="•"/>
              <a:defRPr/>
            </a:pPr>
            <a:r>
              <a:rPr lang="en-US" b="1" dirty="0">
                <a:latin typeface="Century Gothic" panose="020B0502020202020204" pitchFamily="34" charset="0"/>
                <a:cs typeface="Arial" panose="020B0604020202020204" pitchFamily="34" charset="0"/>
              </a:rPr>
              <a:t>Unite</a:t>
            </a:r>
            <a:r>
              <a:rPr lang="en-US" dirty="0">
                <a:latin typeface="Century Gothic" panose="020B0502020202020204" pitchFamily="34" charset="0"/>
                <a:cs typeface="Arial" panose="020B0604020202020204" pitchFamily="34" charset="0"/>
              </a:rPr>
              <a:t> and rally the nation behind the NDP</a:t>
            </a:r>
          </a:p>
          <a:p>
            <a:pPr lvl="0" algn="just">
              <a:defRPr/>
            </a:pPr>
            <a:endParaRPr lang="en-US" dirty="0">
              <a:latin typeface="Century Gothic" panose="020B0502020202020204" pitchFamily="34" charset="0"/>
              <a:cs typeface="Arial" panose="020B0604020202020204" pitchFamily="34" charset="0"/>
            </a:endParaRPr>
          </a:p>
          <a:p>
            <a:pPr marL="285750" lvl="0" indent="-285750" algn="just">
              <a:buFont typeface="Arial" panose="020B0604020202020204" pitchFamily="34" charset="0"/>
              <a:buChar char="•"/>
              <a:defRPr/>
            </a:pPr>
            <a:r>
              <a:rPr lang="en-US" b="1" dirty="0">
                <a:latin typeface="Century Gothic" panose="020B0502020202020204" pitchFamily="34" charset="0"/>
                <a:cs typeface="Arial" panose="020B0604020202020204" pitchFamily="34" charset="0"/>
              </a:rPr>
              <a:t>Reinvigorate</a:t>
            </a:r>
            <a:r>
              <a:rPr lang="en-US" dirty="0">
                <a:latin typeface="Century Gothic" panose="020B0502020202020204" pitchFamily="34" charset="0"/>
                <a:cs typeface="Arial" panose="020B0604020202020204" pitchFamily="34" charset="0"/>
              </a:rPr>
              <a:t> </a:t>
            </a:r>
            <a:r>
              <a:rPr lang="en-US" b="1" dirty="0">
                <a:latin typeface="Century Gothic" panose="020B0502020202020204" pitchFamily="34" charset="0"/>
                <a:cs typeface="Arial" panose="020B0604020202020204" pitchFamily="34" charset="0"/>
              </a:rPr>
              <a:t>social cohesion </a:t>
            </a:r>
            <a:r>
              <a:rPr lang="en-US" dirty="0">
                <a:latin typeface="Century Gothic" panose="020B0502020202020204" pitchFamily="34" charset="0"/>
                <a:cs typeface="Arial" panose="020B0604020202020204" pitchFamily="34" charset="0"/>
              </a:rPr>
              <a:t>initiatives to build and unite the nation</a:t>
            </a:r>
          </a:p>
          <a:p>
            <a:pPr marL="285750" lvl="0" indent="-285750" algn="just">
              <a:buFont typeface="Arial" panose="020B0604020202020204" pitchFamily="34" charset="0"/>
              <a:buChar char="•"/>
              <a:defRPr/>
            </a:pPr>
            <a:endParaRPr lang="en-US" dirty="0">
              <a:latin typeface="Century Gothic" panose="020B0502020202020204" pitchFamily="34" charset="0"/>
              <a:cs typeface="Arial" panose="020B0604020202020204" pitchFamily="34" charset="0"/>
            </a:endParaRPr>
          </a:p>
          <a:p>
            <a:pPr marL="285750" lvl="0" indent="-285750" algn="just">
              <a:buFont typeface="Arial" panose="020B0604020202020204" pitchFamily="34" charset="0"/>
              <a:buChar char="•"/>
              <a:defRPr/>
            </a:pPr>
            <a:r>
              <a:rPr lang="en-US" b="1" dirty="0">
                <a:latin typeface="Century Gothic" panose="020B0502020202020204" pitchFamily="34" charset="0"/>
                <a:cs typeface="Arial" panose="020B0604020202020204" pitchFamily="34" charset="0"/>
              </a:rPr>
              <a:t>Rebuild trust </a:t>
            </a:r>
            <a:r>
              <a:rPr lang="en-US" dirty="0">
                <a:latin typeface="Century Gothic" panose="020B0502020202020204" pitchFamily="34" charset="0"/>
                <a:cs typeface="Arial" panose="020B0604020202020204" pitchFamily="34" charset="0"/>
              </a:rPr>
              <a:t>between the state and citizenry</a:t>
            </a:r>
          </a:p>
          <a:p>
            <a:pPr lvl="0">
              <a:defRPr/>
            </a:pPr>
            <a:endParaRPr lang="en-US" dirty="0">
              <a:solidFill>
                <a:prstClr val="black"/>
              </a:solidFill>
              <a:latin typeface="Century Gothic" panose="020B0502020202020204" pitchFamily="34" charset="0"/>
            </a:endParaRPr>
          </a:p>
          <a:p>
            <a:pPr lvl="0">
              <a:defRPr/>
            </a:pPr>
            <a:endParaRPr lang="en-ZA" dirty="0"/>
          </a:p>
        </p:txBody>
      </p:sp>
      <p:grpSp>
        <p:nvGrpSpPr>
          <p:cNvPr id="34" name="Group 33"/>
          <p:cNvGrpSpPr/>
          <p:nvPr/>
        </p:nvGrpSpPr>
        <p:grpSpPr>
          <a:xfrm>
            <a:off x="152400" y="758828"/>
            <a:ext cx="3498748" cy="447048"/>
            <a:chOff x="48626" y="4046800"/>
            <a:chExt cx="3498748" cy="447048"/>
          </a:xfrm>
        </p:grpSpPr>
        <p:sp>
          <p:nvSpPr>
            <p:cNvPr id="35" name="Rectangle 34">
              <a:extLst>
                <a:ext uri="{FF2B5EF4-FFF2-40B4-BE49-F238E27FC236}">
                  <a16:creationId xmlns:a16="http://schemas.microsoft.com/office/drawing/2014/main" xmlns="" id="{031EB857-BA81-5449-9117-D3CADD62E5F5}"/>
                </a:ext>
              </a:extLst>
            </p:cNvPr>
            <p:cNvSpPr/>
            <p:nvPr/>
          </p:nvSpPr>
          <p:spPr>
            <a:xfrm>
              <a:off x="736402" y="4093738"/>
              <a:ext cx="2810972" cy="400110"/>
            </a:xfrm>
            <a:prstGeom prst="rect">
              <a:avLst/>
            </a:prstGeom>
            <a:solidFill>
              <a:schemeClr val="bg1"/>
            </a:solidFill>
            <a:effectLst>
              <a:outerShdw blurRad="50800" dist="38100" algn="l" rotWithShape="0">
                <a:prstClr val="black">
                  <a:alpha val="40000"/>
                </a:prstClr>
              </a:outerShdw>
            </a:effectLst>
          </p:spPr>
          <p:txBody>
            <a:bodyPr wrap="square">
              <a:spAutoFit/>
            </a:bodyPr>
            <a:lstStyle/>
            <a:p>
              <a:r>
                <a:rPr lang="en-US" sz="2000" b="1" dirty="0">
                  <a:latin typeface="Century Gothic" panose="020B0502020202020204" pitchFamily="34" charset="0"/>
                  <a:cs typeface="Arial" panose="020B0604020202020204" pitchFamily="34" charset="0"/>
                </a:rPr>
                <a:t> STATE CAPACITY</a:t>
              </a:r>
            </a:p>
          </p:txBody>
        </p:sp>
        <p:sp>
          <p:nvSpPr>
            <p:cNvPr id="36" name="Rectangle 35"/>
            <p:cNvSpPr/>
            <p:nvPr/>
          </p:nvSpPr>
          <p:spPr>
            <a:xfrm>
              <a:off x="48626" y="4046800"/>
              <a:ext cx="603535" cy="44012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800" b="1" dirty="0">
                <a:latin typeface="Century Gothic" panose="020B0502020202020204" pitchFamily="34" charset="0"/>
              </a:endParaRPr>
            </a:p>
          </p:txBody>
        </p:sp>
      </p:grpSp>
      <p:grpSp>
        <p:nvGrpSpPr>
          <p:cNvPr id="46" name="Group 45"/>
          <p:cNvGrpSpPr/>
          <p:nvPr/>
        </p:nvGrpSpPr>
        <p:grpSpPr>
          <a:xfrm>
            <a:off x="4267200" y="765755"/>
            <a:ext cx="3416308" cy="440121"/>
            <a:chOff x="205367" y="4612940"/>
            <a:chExt cx="3416308" cy="440121"/>
          </a:xfrm>
        </p:grpSpPr>
        <p:sp>
          <p:nvSpPr>
            <p:cNvPr id="47" name="Rectangle 46">
              <a:extLst>
                <a:ext uri="{FF2B5EF4-FFF2-40B4-BE49-F238E27FC236}">
                  <a16:creationId xmlns:a16="http://schemas.microsoft.com/office/drawing/2014/main" xmlns="" id="{031EB857-BA81-5449-9117-D3CADD62E5F5}"/>
                </a:ext>
              </a:extLst>
            </p:cNvPr>
            <p:cNvSpPr/>
            <p:nvPr/>
          </p:nvSpPr>
          <p:spPr>
            <a:xfrm>
              <a:off x="810703" y="4626880"/>
              <a:ext cx="2810972" cy="400110"/>
            </a:xfrm>
            <a:prstGeom prst="rect">
              <a:avLst/>
            </a:prstGeom>
            <a:solidFill>
              <a:schemeClr val="bg1"/>
            </a:solidFill>
            <a:effectLst>
              <a:outerShdw blurRad="50800" dist="38100" algn="l" rotWithShape="0">
                <a:prstClr val="black">
                  <a:alpha val="40000"/>
                </a:prstClr>
              </a:outerShdw>
            </a:effectLst>
          </p:spPr>
          <p:txBody>
            <a:bodyPr wrap="square">
              <a:spAutoFit/>
            </a:bodyPr>
            <a:lstStyle/>
            <a:p>
              <a:r>
                <a:rPr lang="en-US" sz="2000" b="1" dirty="0">
                  <a:latin typeface="Century Gothic" panose="020B0502020202020204" pitchFamily="34" charset="0"/>
                  <a:cs typeface="Arial" panose="020B0604020202020204" pitchFamily="34" charset="0"/>
                </a:rPr>
                <a:t> HUMAN SETTLEMENTS </a:t>
              </a:r>
            </a:p>
          </p:txBody>
        </p:sp>
        <p:sp>
          <p:nvSpPr>
            <p:cNvPr id="48" name="Rectangle 47"/>
            <p:cNvSpPr/>
            <p:nvPr/>
          </p:nvSpPr>
          <p:spPr>
            <a:xfrm>
              <a:off x="205367" y="4612940"/>
              <a:ext cx="603535" cy="440121"/>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800" b="1" dirty="0">
                <a:latin typeface="Century Gothic" panose="020B0502020202020204" pitchFamily="34" charset="0"/>
              </a:endParaRPr>
            </a:p>
          </p:txBody>
        </p:sp>
      </p:grpSp>
      <p:grpSp>
        <p:nvGrpSpPr>
          <p:cNvPr id="49" name="Group 48"/>
          <p:cNvGrpSpPr/>
          <p:nvPr/>
        </p:nvGrpSpPr>
        <p:grpSpPr>
          <a:xfrm>
            <a:off x="8458200" y="805766"/>
            <a:ext cx="3416308" cy="440121"/>
            <a:chOff x="205367" y="4612940"/>
            <a:chExt cx="3416308" cy="440121"/>
          </a:xfrm>
        </p:grpSpPr>
        <p:sp>
          <p:nvSpPr>
            <p:cNvPr id="50" name="Rectangle 49">
              <a:extLst>
                <a:ext uri="{FF2B5EF4-FFF2-40B4-BE49-F238E27FC236}">
                  <a16:creationId xmlns:a16="http://schemas.microsoft.com/office/drawing/2014/main" xmlns="" id="{031EB857-BA81-5449-9117-D3CADD62E5F5}"/>
                </a:ext>
              </a:extLst>
            </p:cNvPr>
            <p:cNvSpPr/>
            <p:nvPr/>
          </p:nvSpPr>
          <p:spPr>
            <a:xfrm>
              <a:off x="810703" y="4626880"/>
              <a:ext cx="2810972" cy="400110"/>
            </a:xfrm>
            <a:prstGeom prst="rect">
              <a:avLst/>
            </a:prstGeom>
            <a:solidFill>
              <a:schemeClr val="bg1"/>
            </a:solidFill>
            <a:effectLst>
              <a:outerShdw blurRad="50800" dist="38100" algn="l" rotWithShape="0">
                <a:prstClr val="black">
                  <a:alpha val="40000"/>
                </a:prstClr>
              </a:outerShdw>
            </a:effectLst>
          </p:spPr>
          <p:txBody>
            <a:bodyPr wrap="square">
              <a:spAutoFit/>
            </a:bodyPr>
            <a:lstStyle/>
            <a:p>
              <a:r>
                <a:rPr lang="en-US" sz="2000" b="1" dirty="0">
                  <a:latin typeface="Century Gothic" panose="020B0502020202020204" pitchFamily="34" charset="0"/>
                  <a:cs typeface="Arial" panose="020B0604020202020204" pitchFamily="34" charset="0"/>
                </a:rPr>
                <a:t> ACTIVE CITIZENRY</a:t>
              </a:r>
            </a:p>
          </p:txBody>
        </p:sp>
        <p:sp>
          <p:nvSpPr>
            <p:cNvPr id="51" name="Rectangle 50"/>
            <p:cNvSpPr/>
            <p:nvPr/>
          </p:nvSpPr>
          <p:spPr>
            <a:xfrm>
              <a:off x="205367" y="4612940"/>
              <a:ext cx="603535" cy="44012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800" b="1" dirty="0">
                <a:latin typeface="Century Gothic" panose="020B0502020202020204" pitchFamily="34" charset="0"/>
              </a:endParaRPr>
            </a:p>
          </p:txBody>
        </p:sp>
      </p:grpSp>
      <p:pic>
        <p:nvPicPr>
          <p:cNvPr id="52" name="Picture 2" descr="Rural human settlements could threaten farmland – report | Mossel Bay  Advertiser"/>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saturation sat="200000"/>
                    </a14:imgEffect>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a:off x="4126299" y="4323507"/>
            <a:ext cx="3722302" cy="209624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3074" name="Picture 2" descr="Becoming An Active Citizen: Do Something! | Destination KSA"/>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8512081" y="4419601"/>
            <a:ext cx="3462372" cy="211643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09036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02210"/>
            <a:ext cx="12192000" cy="505267"/>
          </a:xfrm>
          <a:prstGeom prst="rect">
            <a:avLst/>
          </a:prstGeom>
          <a:solidFill>
            <a:srgbClr val="FFFFFF">
              <a:alpha val="69804"/>
            </a:srgbClr>
          </a:solidFill>
        </p:spPr>
        <p:txBody>
          <a:bodyPr vert="horz" wrap="square" lIns="0" tIns="12700" rIns="0" bIns="0" rtlCol="0">
            <a:spAutoFit/>
          </a:bodyPr>
          <a:lstStyle>
            <a:lvl1pPr>
              <a:defRPr sz="2600" b="1" i="0">
                <a:solidFill>
                  <a:srgbClr val="383336"/>
                </a:solidFill>
                <a:latin typeface="Arial"/>
                <a:ea typeface="+mj-ea"/>
                <a:cs typeface="Arial"/>
              </a:defRPr>
            </a:lvl1pPr>
          </a:lstStyle>
          <a:p>
            <a:pPr marL="12700" algn="ctr" rtl="0">
              <a:spcBef>
                <a:spcPts val="100"/>
              </a:spcBef>
            </a:pPr>
            <a:r>
              <a:rPr lang="en-US" sz="3200" dirty="0">
                <a:solidFill>
                  <a:schemeClr val="tx1"/>
                </a:solidFill>
                <a:latin typeface="Arial headings"/>
                <a:ea typeface="+mn-ea"/>
                <a:cs typeface="Arial" pitchFamily="34" charset="0"/>
              </a:rPr>
              <a:t>Introduction</a:t>
            </a:r>
            <a:endParaRPr lang="en-ZA" sz="2400" kern="1200" dirty="0">
              <a:solidFill>
                <a:schemeClr val="tx1"/>
              </a:solidFill>
              <a:latin typeface="Arial headings"/>
              <a:ea typeface="+mn-ea"/>
              <a:cs typeface="Arial" pitchFamily="34" charset="0"/>
            </a:endParaRPr>
          </a:p>
        </p:txBody>
      </p:sp>
      <p:pic>
        <p:nvPicPr>
          <p:cNvPr id="5" name="Picture 4"/>
          <p:cNvPicPr>
            <a:picLocks noChangeAspect="1"/>
          </p:cNvPicPr>
          <p:nvPr/>
        </p:nvPicPr>
        <p:blipFill rotWithShape="1">
          <a:blip r:embed="rId2" cstate="print">
            <a:extLst>
              <a:ext uri="{BEBA8EAE-BF5A-486C-A8C5-ECC9F3942E4B}">
                <a14:imgProps xmlns:a14="http://schemas.microsoft.com/office/drawing/2010/main" xmlns="">
                  <a14:imgLayer r:embed="rId3">
                    <a14:imgEffect>
                      <a14:sharpenSoften amount="-25000"/>
                    </a14:imgEffect>
                  </a14:imgLayer>
                </a14:imgProps>
              </a:ext>
            </a:extLst>
          </a:blip>
          <a:srcRect l="22386"/>
          <a:stretch/>
        </p:blipFill>
        <p:spPr>
          <a:xfrm>
            <a:off x="3886200" y="763458"/>
            <a:ext cx="8077201" cy="5868141"/>
          </a:xfrm>
          <a:prstGeom prst="rect">
            <a:avLst/>
          </a:prstGeom>
        </p:spPr>
      </p:pic>
      <p:sp>
        <p:nvSpPr>
          <p:cNvPr id="3" name="Text Placeholder 2"/>
          <p:cNvSpPr>
            <a:spLocks noGrp="1"/>
          </p:cNvSpPr>
          <p:nvPr>
            <p:ph type="body" idx="1"/>
          </p:nvPr>
        </p:nvSpPr>
        <p:spPr>
          <a:xfrm>
            <a:off x="381000" y="607477"/>
            <a:ext cx="10363200" cy="5717123"/>
          </a:xfrm>
          <a:solidFill>
            <a:srgbClr val="FFFFFF">
              <a:alpha val="69804"/>
            </a:srgbClr>
          </a:solidFill>
        </p:spPr>
        <p:txBody>
          <a:bodyPr/>
          <a:lstStyle/>
          <a:p>
            <a:pPr marL="285750" indent="-285750" algn="l">
              <a:spcAft>
                <a:spcPts val="1200"/>
              </a:spcAft>
              <a:buFont typeface="Arial" panose="020B0604020202020204" pitchFamily="34" charset="0"/>
              <a:buChar char="•"/>
            </a:pPr>
            <a:r>
              <a:rPr lang="en-US" sz="2000" dirty="0">
                <a:solidFill>
                  <a:schemeClr val="tx1"/>
                </a:solidFill>
              </a:rPr>
              <a:t>Since NDP was adopted</a:t>
            </a:r>
            <a:r>
              <a:rPr lang="en-US" sz="2000" b="1" dirty="0">
                <a:solidFill>
                  <a:schemeClr val="tx1"/>
                </a:solidFill>
              </a:rPr>
              <a:t>,  progress has been slow </a:t>
            </a:r>
            <a:r>
              <a:rPr lang="en-US" sz="2000" dirty="0">
                <a:solidFill>
                  <a:schemeClr val="tx1"/>
                </a:solidFill>
              </a:rPr>
              <a:t>towards achieving its main goals</a:t>
            </a:r>
          </a:p>
          <a:p>
            <a:pPr marL="285750" lvl="0" indent="-285750" algn="l" rtl="0">
              <a:spcAft>
                <a:spcPts val="1200"/>
              </a:spcAft>
              <a:buFont typeface="Arial" panose="020B0604020202020204" pitchFamily="34" charset="0"/>
              <a:buChar char="•"/>
            </a:pPr>
            <a:r>
              <a:rPr lang="en-US" sz="2000" b="1" kern="1200" spc="-5" dirty="0">
                <a:solidFill>
                  <a:prstClr val="black"/>
                </a:solidFill>
                <a:cs typeface="Arial"/>
              </a:rPr>
              <a:t>SA underperforming </a:t>
            </a:r>
            <a:r>
              <a:rPr lang="en-US" sz="2000" kern="1200" spc="-5" dirty="0">
                <a:solidFill>
                  <a:prstClr val="black"/>
                </a:solidFill>
                <a:cs typeface="Arial"/>
              </a:rPr>
              <a:t>on </a:t>
            </a:r>
            <a:r>
              <a:rPr lang="en-US" sz="2000" kern="1200" dirty="0">
                <a:solidFill>
                  <a:prstClr val="black"/>
                </a:solidFill>
                <a:cs typeface="Arial"/>
              </a:rPr>
              <a:t>various targets, esp. </a:t>
            </a:r>
            <a:r>
              <a:rPr lang="en-US" sz="2000" kern="1200" spc="-5" dirty="0">
                <a:solidFill>
                  <a:prstClr val="black"/>
                </a:solidFill>
                <a:cs typeface="Arial"/>
              </a:rPr>
              <a:t>poverty, unemployment &amp; </a:t>
            </a:r>
            <a:r>
              <a:rPr lang="en-US" sz="2000" kern="1200" spc="-15" dirty="0">
                <a:solidFill>
                  <a:prstClr val="black"/>
                </a:solidFill>
                <a:cs typeface="Arial"/>
              </a:rPr>
              <a:t>inequality, now aggravated by COVID-19 </a:t>
            </a:r>
          </a:p>
          <a:p>
            <a:pPr marL="285750" lvl="0" indent="-285750" algn="l" rtl="0">
              <a:spcAft>
                <a:spcPts val="1200"/>
              </a:spcAft>
              <a:buFont typeface="Arial" panose="020B0604020202020204" pitchFamily="34" charset="0"/>
              <a:buChar char="•"/>
            </a:pPr>
            <a:r>
              <a:rPr lang="en-US" sz="2000" b="1" kern="1200" spc="-15" dirty="0">
                <a:solidFill>
                  <a:prstClr val="black"/>
                </a:solidFill>
                <a:cs typeface="Arial"/>
              </a:rPr>
              <a:t>Social Protection </a:t>
            </a:r>
            <a:r>
              <a:rPr lang="en-US" sz="2000" kern="1200" spc="-15" dirty="0">
                <a:solidFill>
                  <a:prstClr val="black"/>
                </a:solidFill>
                <a:cs typeface="Arial"/>
              </a:rPr>
              <a:t>&amp; social wage has been key, and now </a:t>
            </a:r>
            <a:r>
              <a:rPr lang="en-US" sz="2000" b="1" kern="1200" spc="-15" dirty="0">
                <a:solidFill>
                  <a:prstClr val="black"/>
                </a:solidFill>
                <a:cs typeface="Arial"/>
              </a:rPr>
              <a:t>more critical</a:t>
            </a:r>
          </a:p>
          <a:p>
            <a:pPr marL="285750" lvl="0" indent="-285750" algn="l" rtl="0">
              <a:spcAft>
                <a:spcPts val="1200"/>
              </a:spcAft>
              <a:buFont typeface="Arial" panose="020B0604020202020204" pitchFamily="34" charset="0"/>
              <a:buChar char="•"/>
            </a:pPr>
            <a:r>
              <a:rPr lang="en-US" sz="2000" b="1" kern="1200" spc="-15" dirty="0">
                <a:solidFill>
                  <a:prstClr val="black"/>
                </a:solidFill>
                <a:cs typeface="Arial"/>
              </a:rPr>
              <a:t>Progress </a:t>
            </a:r>
            <a:r>
              <a:rPr lang="en-US" sz="2000" kern="1200" spc="-15" dirty="0">
                <a:solidFill>
                  <a:prstClr val="black"/>
                </a:solidFill>
                <a:cs typeface="Arial"/>
              </a:rPr>
              <a:t>achieved on some </a:t>
            </a:r>
            <a:r>
              <a:rPr lang="en-US" sz="2000" b="1" kern="1200" spc="-15" dirty="0">
                <a:solidFill>
                  <a:prstClr val="black"/>
                </a:solidFill>
                <a:cs typeface="Arial"/>
              </a:rPr>
              <a:t>health, education, </a:t>
            </a:r>
            <a:r>
              <a:rPr lang="en-US" sz="2000" kern="1200" spc="-15" dirty="0">
                <a:solidFill>
                  <a:prstClr val="black"/>
                </a:solidFill>
                <a:cs typeface="Arial"/>
              </a:rPr>
              <a:t>&amp;</a:t>
            </a:r>
            <a:r>
              <a:rPr lang="en-US" sz="2000" b="1" kern="1200" spc="-15" dirty="0">
                <a:solidFill>
                  <a:prstClr val="black"/>
                </a:solidFill>
                <a:cs typeface="Arial"/>
              </a:rPr>
              <a:t> </a:t>
            </a:r>
            <a:r>
              <a:rPr lang="en-US" sz="2000" kern="1200" spc="-15" dirty="0">
                <a:solidFill>
                  <a:prstClr val="black"/>
                </a:solidFill>
                <a:cs typeface="Arial"/>
              </a:rPr>
              <a:t>access to</a:t>
            </a:r>
            <a:r>
              <a:rPr lang="en-US" sz="2000" b="1" kern="1200" spc="-15" dirty="0">
                <a:solidFill>
                  <a:prstClr val="black"/>
                </a:solidFill>
                <a:cs typeface="Arial"/>
              </a:rPr>
              <a:t> services </a:t>
            </a:r>
            <a:r>
              <a:rPr lang="en-US" sz="2000" kern="1200" spc="-15" dirty="0">
                <a:solidFill>
                  <a:prstClr val="black"/>
                </a:solidFill>
                <a:cs typeface="Arial"/>
              </a:rPr>
              <a:t>indicators</a:t>
            </a:r>
          </a:p>
          <a:p>
            <a:pPr marL="285750" lvl="0" indent="-285750" algn="l" rtl="0">
              <a:spcAft>
                <a:spcPts val="1200"/>
              </a:spcAft>
              <a:buFont typeface="Arial" panose="020B0604020202020204" pitchFamily="34" charset="0"/>
              <a:buChar char="•"/>
            </a:pPr>
            <a:r>
              <a:rPr lang="en-US" sz="2000" kern="1200" spc="-15" dirty="0">
                <a:solidFill>
                  <a:prstClr val="black"/>
                </a:solidFill>
                <a:cs typeface="Arial"/>
              </a:rPr>
              <a:t>A re-invigorated  implementation  strategy with credible  delivery mechanisms  and priorities is required</a:t>
            </a:r>
          </a:p>
          <a:p>
            <a:pPr marL="285750" lvl="0" indent="-285750" algn="l" rtl="0">
              <a:spcAft>
                <a:spcPts val="1200"/>
              </a:spcAft>
              <a:buFont typeface="Arial" panose="020B0604020202020204" pitchFamily="34" charset="0"/>
              <a:buChar char="•"/>
            </a:pPr>
            <a:r>
              <a:rPr lang="en-US" sz="2000" kern="1200" spc="-15" dirty="0">
                <a:solidFill>
                  <a:prstClr val="black"/>
                </a:solidFill>
                <a:cs typeface="Arial"/>
              </a:rPr>
              <a:t>A focused and committed  leadership across society,  as well as a stronger role by  the private sector and other  social partners remains critical.</a:t>
            </a:r>
          </a:p>
          <a:p>
            <a:pPr marL="285750" lvl="0" indent="-285750" algn="l" rtl="0">
              <a:spcAft>
                <a:spcPts val="1200"/>
              </a:spcAft>
              <a:buFont typeface="Arial" panose="020B0604020202020204" pitchFamily="34" charset="0"/>
              <a:buChar char="•"/>
            </a:pPr>
            <a:r>
              <a:rPr lang="en-US" sz="2000" kern="1200" spc="-15" dirty="0">
                <a:solidFill>
                  <a:prstClr val="black"/>
                </a:solidFill>
                <a:cs typeface="Arial"/>
              </a:rPr>
              <a:t>It is important to improve the  quality and efficiency of  government spending  through better planning, streamlining the institutions  of government, being decisive in  </a:t>
            </a:r>
            <a:r>
              <a:rPr lang="en-US" sz="2000" kern="1200" spc="-15" dirty="0" err="1">
                <a:solidFill>
                  <a:prstClr val="black"/>
                </a:solidFill>
                <a:cs typeface="Arial"/>
              </a:rPr>
              <a:t>professionalising</a:t>
            </a:r>
            <a:r>
              <a:rPr lang="en-US" sz="2000" kern="1200" spc="-15" dirty="0">
                <a:solidFill>
                  <a:prstClr val="black"/>
                </a:solidFill>
                <a:cs typeface="Arial"/>
              </a:rPr>
              <a:t> the public  service and </a:t>
            </a:r>
            <a:r>
              <a:rPr lang="en-US" sz="2000" kern="1200" spc="-15" dirty="0" err="1">
                <a:solidFill>
                  <a:prstClr val="black"/>
                </a:solidFill>
                <a:cs typeface="Arial"/>
              </a:rPr>
              <a:t>stabilising</a:t>
            </a:r>
            <a:r>
              <a:rPr lang="en-US" sz="2000" kern="1200" spc="-15" dirty="0">
                <a:solidFill>
                  <a:prstClr val="black"/>
                </a:solidFill>
                <a:cs typeface="Arial"/>
              </a:rPr>
              <a:t>  management and  leadership within the state</a:t>
            </a:r>
          </a:p>
          <a:p>
            <a:pPr marL="285750" lvl="0" indent="-285750" algn="l" rtl="0">
              <a:spcAft>
                <a:spcPts val="1200"/>
              </a:spcAft>
              <a:buFont typeface="Arial" panose="020B0604020202020204" pitchFamily="34" charset="0"/>
              <a:buChar char="•"/>
            </a:pPr>
            <a:endParaRPr lang="en-US" sz="2000" kern="1200" spc="-15" dirty="0">
              <a:solidFill>
                <a:prstClr val="black"/>
              </a:solidFill>
              <a:cs typeface="Arial"/>
            </a:endParaRPr>
          </a:p>
        </p:txBody>
      </p:sp>
    </p:spTree>
    <p:extLst>
      <p:ext uri="{BB962C8B-B14F-4D97-AF65-F5344CB8AC3E}">
        <p14:creationId xmlns:p14="http://schemas.microsoft.com/office/powerpoint/2010/main" xmlns="" val="527101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0"/>
            <a:ext cx="12192000" cy="6858000"/>
          </a:xfrm>
          <a:prstGeom prst="rect">
            <a:avLst/>
          </a:prstGeom>
        </p:spPr>
      </p:pic>
      <p:sp>
        <p:nvSpPr>
          <p:cNvPr id="29" name="object 8"/>
          <p:cNvSpPr txBox="1">
            <a:spLocks/>
          </p:cNvSpPr>
          <p:nvPr/>
        </p:nvSpPr>
        <p:spPr>
          <a:xfrm>
            <a:off x="0" y="118978"/>
            <a:ext cx="12192000" cy="566822"/>
          </a:xfrm>
          <a:prstGeom prst="rect">
            <a:avLst/>
          </a:prstGeom>
          <a:solidFill>
            <a:srgbClr val="FFFFFF">
              <a:alpha val="69804"/>
            </a:srgbClr>
          </a:solidFill>
        </p:spPr>
        <p:txBody>
          <a:bodyPr vert="horz" wrap="square" lIns="0" tIns="12700" rIns="0" bIns="0" rtlCol="0">
            <a:spAutoFit/>
          </a:bodyPr>
          <a:lstStyle>
            <a:lvl1pPr>
              <a:defRPr>
                <a:latin typeface="+mj-lt"/>
                <a:ea typeface="+mj-ea"/>
                <a:cs typeface="+mj-cs"/>
              </a:defRPr>
            </a:lvl1pPr>
          </a:lstStyle>
          <a:p>
            <a:pPr marL="12700" algn="ctr">
              <a:spcBef>
                <a:spcPts val="100"/>
              </a:spcBef>
            </a:pPr>
            <a:r>
              <a:rPr lang="en-US" sz="3600" b="1" dirty="0">
                <a:solidFill>
                  <a:schemeClr val="tx1">
                    <a:lumMod val="75000"/>
                    <a:lumOff val="25000"/>
                  </a:schemeClr>
                </a:solidFill>
                <a:latin typeface="Arial headings"/>
                <a:ea typeface="+mn-ea"/>
                <a:cs typeface="Arial" pitchFamily="34" charset="0"/>
              </a:rPr>
              <a:t>Towards focused and detailed implementation</a:t>
            </a:r>
            <a:endParaRPr lang="en-US" sz="2000" kern="0" spc="-5" dirty="0">
              <a:solidFill>
                <a:sysClr val="windowText" lastClr="000000"/>
              </a:solidFill>
              <a:latin typeface="Arial headings"/>
            </a:endParaRPr>
          </a:p>
        </p:txBody>
      </p:sp>
      <p:sp>
        <p:nvSpPr>
          <p:cNvPr id="24" name="TextBox 23"/>
          <p:cNvSpPr txBox="1"/>
          <p:nvPr/>
        </p:nvSpPr>
        <p:spPr>
          <a:xfrm>
            <a:off x="2709746" y="1627940"/>
            <a:ext cx="1230593" cy="584775"/>
          </a:xfrm>
          <a:prstGeom prst="rect">
            <a:avLst/>
          </a:prstGeom>
          <a:noFill/>
        </p:spPr>
        <p:txBody>
          <a:bodyPr wrap="square" rtlCol="0">
            <a:spAutoFit/>
          </a:bodyPr>
          <a:lstStyle/>
          <a:p>
            <a:pPr algn="ctr"/>
            <a:r>
              <a:rPr lang="en-US" altLang="ko-KR" sz="3200" b="1" dirty="0">
                <a:solidFill>
                  <a:srgbClr val="006600"/>
                </a:solidFill>
                <a:cs typeface="Arial" pitchFamily="34" charset="0"/>
              </a:rPr>
              <a:t>2021</a:t>
            </a:r>
            <a:endParaRPr lang="ko-KR" altLang="en-US" sz="3200" b="1" dirty="0">
              <a:solidFill>
                <a:srgbClr val="006600"/>
              </a:solidFill>
              <a:cs typeface="Arial" pitchFamily="34" charset="0"/>
            </a:endParaRPr>
          </a:p>
        </p:txBody>
      </p:sp>
      <p:sp>
        <p:nvSpPr>
          <p:cNvPr id="35" name="Right Arrow 34"/>
          <p:cNvSpPr/>
          <p:nvPr/>
        </p:nvSpPr>
        <p:spPr>
          <a:xfrm>
            <a:off x="604574" y="1143000"/>
            <a:ext cx="9590649" cy="5241686"/>
          </a:xfrm>
          <a:prstGeom prst="rightArrow">
            <a:avLst/>
          </a:prstGeom>
          <a:solidFill>
            <a:srgbClr val="3399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1" name="TextBox 50"/>
          <p:cNvSpPr txBox="1"/>
          <p:nvPr/>
        </p:nvSpPr>
        <p:spPr>
          <a:xfrm>
            <a:off x="2168527" y="1446971"/>
            <a:ext cx="2313029" cy="338554"/>
          </a:xfrm>
          <a:prstGeom prst="rect">
            <a:avLst/>
          </a:prstGeom>
          <a:noFill/>
        </p:spPr>
        <p:txBody>
          <a:bodyPr wrap="square" rtlCol="0">
            <a:spAutoFit/>
          </a:bodyPr>
          <a:lstStyle/>
          <a:p>
            <a:pPr algn="ctr"/>
            <a:r>
              <a:rPr lang="en-US" altLang="ko-KR" sz="1600" dirty="0">
                <a:latin typeface="Century Gothic" panose="020B0502020202020204" pitchFamily="34" charset="0"/>
                <a:cs typeface="Arial" pitchFamily="34" charset="0"/>
              </a:rPr>
              <a:t>MTSF 2019-2024</a:t>
            </a:r>
            <a:endParaRPr lang="ko-KR" altLang="en-US" sz="1600" dirty="0">
              <a:latin typeface="Century Gothic" panose="020B0502020202020204" pitchFamily="34" charset="0"/>
              <a:cs typeface="Arial" pitchFamily="34" charset="0"/>
            </a:endParaRPr>
          </a:p>
        </p:txBody>
      </p:sp>
      <p:sp>
        <p:nvSpPr>
          <p:cNvPr id="53" name="Rectangle 52"/>
          <p:cNvSpPr/>
          <p:nvPr/>
        </p:nvSpPr>
        <p:spPr>
          <a:xfrm>
            <a:off x="770468" y="2817474"/>
            <a:ext cx="2263796" cy="1938992"/>
          </a:xfrm>
          <a:prstGeom prst="rect">
            <a:avLst/>
          </a:prstGeom>
          <a:solidFill>
            <a:srgbClr val="FFFFFF">
              <a:alpha val="80000"/>
            </a:srgbClr>
          </a:solidFill>
          <a:ln w="28575">
            <a:solidFill>
              <a:srgbClr val="006600"/>
            </a:solidFill>
          </a:ln>
        </p:spPr>
        <p:txBody>
          <a:bodyPr wrap="square">
            <a:spAutoFit/>
          </a:bodyPr>
          <a:lstStyle/>
          <a:p>
            <a:pPr algn="ctr"/>
            <a:r>
              <a:rPr lang="en-US" sz="2400" b="1" dirty="0">
                <a:latin typeface="Century Gothic" panose="020B0502020202020204" pitchFamily="34" charset="0"/>
                <a:cs typeface="Arial" panose="020B0604020202020204" pitchFamily="34" charset="0"/>
              </a:rPr>
              <a:t>Implementing NPC proposals is through existing plans  </a:t>
            </a:r>
          </a:p>
        </p:txBody>
      </p:sp>
      <p:sp>
        <p:nvSpPr>
          <p:cNvPr id="12" name="Right Arrow 11"/>
          <p:cNvSpPr/>
          <p:nvPr/>
        </p:nvSpPr>
        <p:spPr>
          <a:xfrm>
            <a:off x="3331361" y="2470047"/>
            <a:ext cx="4969413" cy="950915"/>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5" name="Right Arrow 54"/>
          <p:cNvSpPr/>
          <p:nvPr/>
        </p:nvSpPr>
        <p:spPr>
          <a:xfrm>
            <a:off x="3727809" y="3256672"/>
            <a:ext cx="3963366" cy="864468"/>
          </a:xfrm>
          <a:prstGeom prst="rightArrow">
            <a:avLst/>
          </a:prstGeom>
          <a:solidFill>
            <a:srgbClr val="5283B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6" name="Right Arrow 55"/>
          <p:cNvSpPr/>
          <p:nvPr/>
        </p:nvSpPr>
        <p:spPr>
          <a:xfrm>
            <a:off x="3581400" y="4179451"/>
            <a:ext cx="3961020" cy="864468"/>
          </a:xfrm>
          <a:prstGeom prst="righ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7" name="TextBox 56"/>
          <p:cNvSpPr txBox="1"/>
          <p:nvPr/>
        </p:nvSpPr>
        <p:spPr>
          <a:xfrm>
            <a:off x="3643863" y="2764140"/>
            <a:ext cx="4118153" cy="400110"/>
          </a:xfrm>
          <a:prstGeom prst="rect">
            <a:avLst/>
          </a:prstGeom>
          <a:noFill/>
        </p:spPr>
        <p:txBody>
          <a:bodyPr wrap="square" rtlCol="0">
            <a:spAutoFit/>
          </a:bodyPr>
          <a:lstStyle/>
          <a:p>
            <a:r>
              <a:rPr lang="en-US" altLang="ko-KR" sz="2000" b="1" dirty="0">
                <a:solidFill>
                  <a:schemeClr val="bg1"/>
                </a:solidFill>
                <a:latin typeface="Century Gothic" panose="020B0502020202020204" pitchFamily="34" charset="0"/>
                <a:cs typeface="Arial" pitchFamily="34" charset="0"/>
              </a:rPr>
              <a:t>MTSF		7 PRIORITIES</a:t>
            </a:r>
            <a:endParaRPr lang="ko-KR" altLang="en-US" sz="2000" b="1" dirty="0">
              <a:solidFill>
                <a:schemeClr val="bg1"/>
              </a:solidFill>
              <a:latin typeface="Century Gothic" panose="020B0502020202020204" pitchFamily="34" charset="0"/>
              <a:cs typeface="Arial" pitchFamily="34" charset="0"/>
            </a:endParaRPr>
          </a:p>
        </p:txBody>
      </p:sp>
      <p:sp>
        <p:nvSpPr>
          <p:cNvPr id="58" name="TextBox 57"/>
          <p:cNvSpPr txBox="1"/>
          <p:nvPr/>
        </p:nvSpPr>
        <p:spPr>
          <a:xfrm>
            <a:off x="3722430" y="3529756"/>
            <a:ext cx="3511544" cy="369332"/>
          </a:xfrm>
          <a:prstGeom prst="rect">
            <a:avLst/>
          </a:prstGeom>
          <a:noFill/>
        </p:spPr>
        <p:txBody>
          <a:bodyPr wrap="square" rtlCol="0">
            <a:spAutoFit/>
          </a:bodyPr>
          <a:lstStyle/>
          <a:p>
            <a:pPr algn="ctr"/>
            <a:r>
              <a:rPr lang="en-US" altLang="ko-KR" b="1" dirty="0">
                <a:solidFill>
                  <a:schemeClr val="bg1"/>
                </a:solidFill>
                <a:latin typeface="Century Gothic" panose="020B0502020202020204" pitchFamily="34" charset="0"/>
                <a:cs typeface="Arial" pitchFamily="34" charset="0"/>
              </a:rPr>
              <a:t>ERRP</a:t>
            </a:r>
            <a:endParaRPr lang="ko-KR" altLang="en-US" b="1" dirty="0">
              <a:solidFill>
                <a:schemeClr val="bg1"/>
              </a:solidFill>
              <a:latin typeface="Century Gothic" panose="020B0502020202020204" pitchFamily="34" charset="0"/>
              <a:cs typeface="Arial" pitchFamily="34" charset="0"/>
            </a:endParaRPr>
          </a:p>
        </p:txBody>
      </p:sp>
      <p:sp>
        <p:nvSpPr>
          <p:cNvPr id="59" name="TextBox 58"/>
          <p:cNvSpPr txBox="1"/>
          <p:nvPr/>
        </p:nvSpPr>
        <p:spPr>
          <a:xfrm>
            <a:off x="3688433" y="4439394"/>
            <a:ext cx="4494128" cy="353943"/>
          </a:xfrm>
          <a:prstGeom prst="rect">
            <a:avLst/>
          </a:prstGeom>
          <a:noFill/>
          <a:ln>
            <a:noFill/>
          </a:ln>
        </p:spPr>
        <p:txBody>
          <a:bodyPr wrap="square" rtlCol="0">
            <a:spAutoFit/>
          </a:bodyPr>
          <a:lstStyle/>
          <a:p>
            <a:r>
              <a:rPr lang="en-US" altLang="ko-KR" sz="1700" b="1" dirty="0">
                <a:solidFill>
                  <a:schemeClr val="bg1"/>
                </a:solidFill>
                <a:latin typeface="Century Gothic" panose="020B0502020202020204" pitchFamily="34" charset="0"/>
                <a:cs typeface="Arial" pitchFamily="34" charset="0"/>
              </a:rPr>
              <a:t>Infrastructure, Sectoral, Skills, Plans</a:t>
            </a:r>
            <a:endParaRPr lang="ko-KR" altLang="en-US" sz="1700" b="1" dirty="0">
              <a:solidFill>
                <a:schemeClr val="bg1"/>
              </a:solidFill>
              <a:latin typeface="Century Gothic" panose="020B0502020202020204" pitchFamily="34" charset="0"/>
              <a:cs typeface="Arial" pitchFamily="34" charset="0"/>
            </a:endParaRPr>
          </a:p>
        </p:txBody>
      </p:sp>
      <p:sp>
        <p:nvSpPr>
          <p:cNvPr id="60" name="TextBox 59"/>
          <p:cNvSpPr txBox="1"/>
          <p:nvPr/>
        </p:nvSpPr>
        <p:spPr>
          <a:xfrm rot="2692141">
            <a:off x="7992352" y="2487530"/>
            <a:ext cx="1579954" cy="400110"/>
          </a:xfrm>
          <a:prstGeom prst="rect">
            <a:avLst/>
          </a:prstGeom>
          <a:noFill/>
        </p:spPr>
        <p:txBody>
          <a:bodyPr wrap="square" rtlCol="0">
            <a:spAutoFit/>
          </a:bodyPr>
          <a:lstStyle/>
          <a:p>
            <a:pPr algn="ctr"/>
            <a:r>
              <a:rPr lang="en-US" altLang="ko-KR" sz="2000" b="1" dirty="0">
                <a:latin typeface="Century Gothic" panose="020B0502020202020204" pitchFamily="34" charset="0"/>
                <a:cs typeface="Arial" pitchFamily="34" charset="0"/>
              </a:rPr>
              <a:t>POVERTY</a:t>
            </a:r>
            <a:endParaRPr lang="ko-KR" altLang="en-US" sz="2000" b="1" dirty="0">
              <a:latin typeface="Century Gothic" panose="020B0502020202020204" pitchFamily="34" charset="0"/>
              <a:cs typeface="Arial" pitchFamily="34" charset="0"/>
            </a:endParaRPr>
          </a:p>
        </p:txBody>
      </p:sp>
      <p:sp>
        <p:nvSpPr>
          <p:cNvPr id="61" name="TextBox 60"/>
          <p:cNvSpPr txBox="1"/>
          <p:nvPr/>
        </p:nvSpPr>
        <p:spPr>
          <a:xfrm rot="18919016">
            <a:off x="8152322" y="4420721"/>
            <a:ext cx="1805125" cy="400110"/>
          </a:xfrm>
          <a:prstGeom prst="rect">
            <a:avLst/>
          </a:prstGeom>
          <a:noFill/>
        </p:spPr>
        <p:txBody>
          <a:bodyPr wrap="square" rtlCol="0">
            <a:spAutoFit/>
          </a:bodyPr>
          <a:lstStyle/>
          <a:p>
            <a:pPr algn="ctr"/>
            <a:r>
              <a:rPr lang="en-US" altLang="ko-KR" sz="2000" b="1" dirty="0">
                <a:latin typeface="Century Gothic" panose="020B0502020202020204" pitchFamily="34" charset="0"/>
                <a:cs typeface="Arial" pitchFamily="34" charset="0"/>
              </a:rPr>
              <a:t>INEQUALITY</a:t>
            </a:r>
            <a:endParaRPr lang="ko-KR" altLang="en-US" sz="2000" b="1" dirty="0">
              <a:latin typeface="Century Gothic" panose="020B0502020202020204" pitchFamily="34" charset="0"/>
              <a:cs typeface="Arial" pitchFamily="34" charset="0"/>
            </a:endParaRPr>
          </a:p>
        </p:txBody>
      </p:sp>
      <p:sp>
        <p:nvSpPr>
          <p:cNvPr id="62" name="TextBox 61"/>
          <p:cNvSpPr txBox="1"/>
          <p:nvPr/>
        </p:nvSpPr>
        <p:spPr>
          <a:xfrm>
            <a:off x="7693853" y="3521299"/>
            <a:ext cx="2228329" cy="400110"/>
          </a:xfrm>
          <a:prstGeom prst="rect">
            <a:avLst/>
          </a:prstGeom>
          <a:noFill/>
        </p:spPr>
        <p:txBody>
          <a:bodyPr wrap="square" rtlCol="0">
            <a:spAutoFit/>
          </a:bodyPr>
          <a:lstStyle/>
          <a:p>
            <a:pPr algn="ctr"/>
            <a:r>
              <a:rPr lang="en-US" altLang="ko-KR" sz="2000" b="1" dirty="0">
                <a:latin typeface="Century Gothic" panose="020B0502020202020204" pitchFamily="34" charset="0"/>
                <a:cs typeface="Arial" pitchFamily="34" charset="0"/>
              </a:rPr>
              <a:t>UNEMPLOYMENT</a:t>
            </a:r>
            <a:endParaRPr lang="ko-KR" altLang="en-US" sz="2000" b="1" dirty="0">
              <a:latin typeface="Century Gothic" panose="020B0502020202020204" pitchFamily="34" charset="0"/>
              <a:cs typeface="Arial" pitchFamily="34" charset="0"/>
            </a:endParaRPr>
          </a:p>
        </p:txBody>
      </p:sp>
      <p:sp>
        <p:nvSpPr>
          <p:cNvPr id="63" name="Rectangle 62"/>
          <p:cNvSpPr/>
          <p:nvPr/>
        </p:nvSpPr>
        <p:spPr>
          <a:xfrm>
            <a:off x="10271323" y="3348344"/>
            <a:ext cx="1571378" cy="830997"/>
          </a:xfrm>
          <a:prstGeom prst="rect">
            <a:avLst/>
          </a:prstGeom>
          <a:noFill/>
          <a:ln w="28575">
            <a:noFill/>
          </a:ln>
        </p:spPr>
        <p:txBody>
          <a:bodyPr wrap="square">
            <a:spAutoFit/>
          </a:bodyPr>
          <a:lstStyle/>
          <a:p>
            <a:pPr algn="ctr"/>
            <a:r>
              <a:rPr lang="en-US" sz="4800" b="1" dirty="0">
                <a:latin typeface="Arial headings"/>
                <a:cs typeface="Arial" panose="020B0604020202020204" pitchFamily="34" charset="0"/>
              </a:rPr>
              <a:t>2030 </a:t>
            </a:r>
          </a:p>
        </p:txBody>
      </p:sp>
      <p:sp>
        <p:nvSpPr>
          <p:cNvPr id="65" name="TextBox 64"/>
          <p:cNvSpPr txBox="1"/>
          <p:nvPr/>
        </p:nvSpPr>
        <p:spPr>
          <a:xfrm>
            <a:off x="2543896" y="1066341"/>
            <a:ext cx="1701972" cy="338554"/>
          </a:xfrm>
          <a:prstGeom prst="rect">
            <a:avLst/>
          </a:prstGeom>
          <a:solidFill>
            <a:schemeClr val="bg1"/>
          </a:solidFill>
        </p:spPr>
        <p:txBody>
          <a:bodyPr wrap="square" rtlCol="0">
            <a:spAutoFit/>
          </a:bodyPr>
          <a:lstStyle/>
          <a:p>
            <a:pPr algn="ctr"/>
            <a:r>
              <a:rPr lang="en-US" altLang="ko-KR" sz="1600" b="1" dirty="0">
                <a:solidFill>
                  <a:schemeClr val="tx1">
                    <a:lumMod val="75000"/>
                    <a:lumOff val="25000"/>
                  </a:schemeClr>
                </a:solidFill>
                <a:latin typeface="Arial headings"/>
                <a:cs typeface="Arial" pitchFamily="34" charset="0"/>
              </a:rPr>
              <a:t>WE ARE HERE</a:t>
            </a:r>
          </a:p>
        </p:txBody>
      </p:sp>
      <p:grpSp>
        <p:nvGrpSpPr>
          <p:cNvPr id="37" name="Group 36">
            <a:extLst>
              <a:ext uri="{FF2B5EF4-FFF2-40B4-BE49-F238E27FC236}">
                <a16:creationId xmlns:a16="http://schemas.microsoft.com/office/drawing/2014/main" xmlns="" id="{F6F2F6FB-7EFF-6042-A0C5-9480DFF28079}"/>
              </a:ext>
            </a:extLst>
          </p:cNvPr>
          <p:cNvGrpSpPr/>
          <p:nvPr/>
        </p:nvGrpSpPr>
        <p:grpSpPr>
          <a:xfrm>
            <a:off x="3287590" y="2084773"/>
            <a:ext cx="107292" cy="376192"/>
            <a:chOff x="1247126" y="2220982"/>
            <a:chExt cx="203200" cy="647700"/>
          </a:xfrm>
        </p:grpSpPr>
        <p:sp>
          <p:nvSpPr>
            <p:cNvPr id="38" name="object 17"/>
            <p:cNvSpPr/>
            <p:nvPr/>
          </p:nvSpPr>
          <p:spPr>
            <a:xfrm>
              <a:off x="1348726" y="2322582"/>
              <a:ext cx="0" cy="546100"/>
            </a:xfrm>
            <a:custGeom>
              <a:avLst/>
              <a:gdLst/>
              <a:ahLst/>
              <a:cxnLst/>
              <a:rect l="l" t="t" r="r" b="b"/>
              <a:pathLst>
                <a:path h="546100">
                  <a:moveTo>
                    <a:pt x="0" y="546100"/>
                  </a:moveTo>
                  <a:lnTo>
                    <a:pt x="0" y="0"/>
                  </a:lnTo>
                </a:path>
              </a:pathLst>
            </a:custGeom>
            <a:ln w="25400">
              <a:solidFill>
                <a:srgbClr val="00754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65" b="0" i="0" u="none" strike="noStrike" kern="1200" cap="none" spc="0" normalizeH="0" baseline="0" noProof="0" dirty="0">
                <a:ln>
                  <a:noFill/>
                </a:ln>
                <a:solidFill>
                  <a:prstClr val="black"/>
                </a:solidFill>
                <a:effectLst/>
                <a:uLnTx/>
                <a:uFillTx/>
                <a:latin typeface="Calibri"/>
                <a:ea typeface="+mn-ea"/>
                <a:cs typeface="+mn-cs"/>
              </a:endParaRPr>
            </a:p>
          </p:txBody>
        </p:sp>
        <p:pic>
          <p:nvPicPr>
            <p:cNvPr id="39" name="object 18"/>
            <p:cNvPicPr/>
            <p:nvPr/>
          </p:nvPicPr>
          <p:blipFill>
            <a:blip r:embed="rId3" cstate="print"/>
            <a:stretch>
              <a:fillRect/>
            </a:stretch>
          </p:blipFill>
          <p:spPr>
            <a:xfrm>
              <a:off x="1247126" y="2220982"/>
              <a:ext cx="203200" cy="203200"/>
            </a:xfrm>
            <a:prstGeom prst="rect">
              <a:avLst/>
            </a:prstGeom>
          </p:spPr>
        </p:pic>
      </p:grpSp>
    </p:spTree>
    <p:extLst>
      <p:ext uri="{BB962C8B-B14F-4D97-AF65-F5344CB8AC3E}">
        <p14:creationId xmlns:p14="http://schemas.microsoft.com/office/powerpoint/2010/main" xmlns="" val="42182707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object 8"/>
          <p:cNvSpPr txBox="1">
            <a:spLocks/>
          </p:cNvSpPr>
          <p:nvPr/>
        </p:nvSpPr>
        <p:spPr>
          <a:xfrm>
            <a:off x="0" y="118978"/>
            <a:ext cx="12192000" cy="505267"/>
          </a:xfrm>
          <a:prstGeom prst="rect">
            <a:avLst/>
          </a:prstGeom>
          <a:solidFill>
            <a:srgbClr val="FFFFFF">
              <a:alpha val="69804"/>
            </a:srgbClr>
          </a:solidFill>
        </p:spPr>
        <p:txBody>
          <a:bodyPr vert="horz" wrap="square" lIns="0" tIns="12700" rIns="0" bIns="0" rtlCol="0">
            <a:spAutoFit/>
          </a:bodyPr>
          <a:lstStyle>
            <a:lvl1pPr>
              <a:defRPr>
                <a:latin typeface="+mj-lt"/>
                <a:ea typeface="+mj-ea"/>
                <a:cs typeface="+mj-cs"/>
              </a:defRPr>
            </a:lvl1pPr>
          </a:lstStyle>
          <a:p>
            <a:pPr marL="12700" algn="ctr">
              <a:spcBef>
                <a:spcPts val="100"/>
              </a:spcBef>
            </a:pPr>
            <a:r>
              <a:rPr lang="en-US" sz="3200" b="1" kern="1200" dirty="0">
                <a:solidFill>
                  <a:schemeClr val="tx1">
                    <a:lumMod val="75000"/>
                    <a:lumOff val="25000"/>
                  </a:schemeClr>
                </a:solidFill>
                <a:latin typeface="Arial headings"/>
                <a:ea typeface="+mn-ea"/>
                <a:cs typeface="Arial" pitchFamily="34" charset="0"/>
              </a:rPr>
              <a:t>NDP Implementation - Key Principles &amp; Pre-requisites </a:t>
            </a:r>
            <a:endParaRPr lang="en-US" sz="3200" kern="0" spc="-5" dirty="0">
              <a:solidFill>
                <a:sysClr val="windowText" lastClr="000000"/>
              </a:solidFill>
              <a:latin typeface="Arial headings"/>
            </a:endParaRPr>
          </a:p>
        </p:txBody>
      </p:sp>
      <p:pic>
        <p:nvPicPr>
          <p:cNvPr id="2050" name="Picture 2" descr="How to Make People Care About Your Business Pla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24244"/>
            <a:ext cx="6705600" cy="6233755"/>
          </a:xfrm>
          <a:prstGeom prst="rect">
            <a:avLst/>
          </a:prstGeom>
          <a:noFill/>
          <a:extLst>
            <a:ext uri="{909E8E84-426E-40DD-AFC4-6F175D3DCCD1}">
              <a14:hiddenFill xmlns:a14="http://schemas.microsoft.com/office/drawing/2010/main" xmlns="">
                <a:solidFill>
                  <a:srgbClr val="FFFFFF"/>
                </a:solidFill>
              </a14:hiddenFill>
            </a:ext>
          </a:extLst>
        </p:spPr>
      </p:pic>
      <p:sp>
        <p:nvSpPr>
          <p:cNvPr id="74" name="Rectangle 73">
            <a:extLst>
              <a:ext uri="{FF2B5EF4-FFF2-40B4-BE49-F238E27FC236}">
                <a16:creationId xmlns:a16="http://schemas.microsoft.com/office/drawing/2014/main" xmlns="" id="{9827E888-F313-A44D-9A57-198621EE1216}"/>
              </a:ext>
            </a:extLst>
          </p:cNvPr>
          <p:cNvSpPr/>
          <p:nvPr/>
        </p:nvSpPr>
        <p:spPr>
          <a:xfrm>
            <a:off x="4995080" y="3098265"/>
            <a:ext cx="6892120" cy="1063070"/>
          </a:xfrm>
          <a:prstGeom prst="rect">
            <a:avLst/>
          </a:prstGeom>
          <a:solidFill>
            <a:srgbClr val="00764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400" b="1" dirty="0">
                <a:solidFill>
                  <a:schemeClr val="bg1"/>
                </a:solidFill>
                <a:latin typeface="Century Gothic" panose="020B0502020202020204" pitchFamily="34" charset="0"/>
                <a:cs typeface="Arial" panose="020B0604020202020204" pitchFamily="34" charset="0"/>
              </a:rPr>
              <a:t>Prioritization, Focus &amp; Resources</a:t>
            </a:r>
          </a:p>
          <a:p>
            <a:pPr algn="ctr">
              <a:defRPr/>
            </a:pPr>
            <a:r>
              <a:rPr lang="en-US" sz="2400" b="1" dirty="0">
                <a:solidFill>
                  <a:schemeClr val="tx1"/>
                </a:solidFill>
                <a:latin typeface="Century Gothic" panose="020B0502020202020204" pitchFamily="34" charset="0"/>
                <a:cs typeface="Arial" panose="020B0604020202020204" pitchFamily="34" charset="0"/>
              </a:rPr>
              <a:t>(optimal fiscal stance and efficiencies)</a:t>
            </a:r>
            <a:endParaRPr lang="en-US" sz="2400" b="1" dirty="0">
              <a:solidFill>
                <a:schemeClr val="tx1"/>
              </a:solidFill>
              <a:latin typeface="Century Gothic" panose="020B0502020202020204" pitchFamily="34" charset="0"/>
            </a:endParaRPr>
          </a:p>
        </p:txBody>
      </p:sp>
      <p:sp>
        <p:nvSpPr>
          <p:cNvPr id="75" name="Rectangle 74">
            <a:extLst>
              <a:ext uri="{FF2B5EF4-FFF2-40B4-BE49-F238E27FC236}">
                <a16:creationId xmlns:a16="http://schemas.microsoft.com/office/drawing/2014/main" xmlns="" id="{FEAF9208-ABCE-C54B-AFF7-5973488FBB34}"/>
              </a:ext>
            </a:extLst>
          </p:cNvPr>
          <p:cNvSpPr/>
          <p:nvPr/>
        </p:nvSpPr>
        <p:spPr>
          <a:xfrm>
            <a:off x="4995080" y="4284716"/>
            <a:ext cx="6892120" cy="1063070"/>
          </a:xfrm>
          <a:prstGeom prst="rect">
            <a:avLst/>
          </a:prstGeom>
          <a:solidFill>
            <a:srgbClr val="00509E">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2400" b="1" dirty="0">
                <a:solidFill>
                  <a:schemeClr val="bg1"/>
                </a:solidFill>
                <a:latin typeface="Century Gothic" panose="020B0502020202020204" pitchFamily="34" charset="0"/>
                <a:cs typeface="Arial" panose="020B0604020202020204" pitchFamily="34" charset="0"/>
              </a:rPr>
              <a:t>Monitoring and Measurement</a:t>
            </a:r>
            <a:endParaRPr lang="en-ZA" sz="2400" b="1" dirty="0">
              <a:solidFill>
                <a:schemeClr val="bg1"/>
              </a:solidFill>
              <a:latin typeface="Century Gothic" panose="020B0502020202020204" pitchFamily="34" charset="0"/>
              <a:cs typeface="Arial" panose="020B0604020202020204" pitchFamily="34" charset="0"/>
            </a:endParaRPr>
          </a:p>
        </p:txBody>
      </p:sp>
      <p:sp>
        <p:nvSpPr>
          <p:cNvPr id="76" name="Rectangle 75">
            <a:extLst>
              <a:ext uri="{FF2B5EF4-FFF2-40B4-BE49-F238E27FC236}">
                <a16:creationId xmlns:a16="http://schemas.microsoft.com/office/drawing/2014/main" xmlns="" id="{4CC4730A-016E-BF42-825F-D3E16A4A2661}"/>
              </a:ext>
            </a:extLst>
          </p:cNvPr>
          <p:cNvSpPr/>
          <p:nvPr/>
        </p:nvSpPr>
        <p:spPr>
          <a:xfrm>
            <a:off x="4995080" y="5471168"/>
            <a:ext cx="6892120" cy="1063070"/>
          </a:xfrm>
          <a:prstGeom prst="rect">
            <a:avLst/>
          </a:prstGeom>
          <a:solidFill>
            <a:srgbClr val="D54C3B">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2400" b="1" dirty="0">
                <a:solidFill>
                  <a:schemeClr val="bg1"/>
                </a:solidFill>
                <a:latin typeface="Century Gothic" panose="020B0502020202020204" pitchFamily="34" charset="0"/>
                <a:cs typeface="Arial" panose="020B0604020202020204" pitchFamily="34" charset="0"/>
              </a:rPr>
              <a:t>Leadership and Accountability</a:t>
            </a:r>
            <a:endParaRPr lang="en-ZA" sz="2400" b="1" dirty="0">
              <a:solidFill>
                <a:schemeClr val="bg1"/>
              </a:solidFill>
              <a:latin typeface="Century Gothic" panose="020B0502020202020204" pitchFamily="34" charset="0"/>
              <a:cs typeface="Arial" panose="020B0604020202020204" pitchFamily="34" charset="0"/>
            </a:endParaRPr>
          </a:p>
        </p:txBody>
      </p:sp>
      <p:sp>
        <p:nvSpPr>
          <p:cNvPr id="77" name="Rectangle 76">
            <a:extLst>
              <a:ext uri="{FF2B5EF4-FFF2-40B4-BE49-F238E27FC236}">
                <a16:creationId xmlns:a16="http://schemas.microsoft.com/office/drawing/2014/main" xmlns="" id="{2F4BBB7E-FFFE-EF4D-9BED-7F865D30AB4B}"/>
              </a:ext>
            </a:extLst>
          </p:cNvPr>
          <p:cNvSpPr/>
          <p:nvPr/>
        </p:nvSpPr>
        <p:spPr>
          <a:xfrm>
            <a:off x="4995080" y="1911814"/>
            <a:ext cx="6892120" cy="1063070"/>
          </a:xfrm>
          <a:prstGeom prst="rect">
            <a:avLst/>
          </a:prstGeom>
          <a:solidFill>
            <a:srgbClr val="EFAD4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400" b="1" dirty="0">
                <a:solidFill>
                  <a:schemeClr val="bg1"/>
                </a:solidFill>
                <a:latin typeface="Century Gothic" panose="020B0502020202020204" pitchFamily="34" charset="0"/>
                <a:cs typeface="Arial" panose="020B0604020202020204" pitchFamily="34" charset="0"/>
              </a:rPr>
              <a:t>Partnership, Co-ownership and Collaboration </a:t>
            </a:r>
          </a:p>
          <a:p>
            <a:pPr lvl="0" algn="ctr">
              <a:defRPr/>
            </a:pPr>
            <a:r>
              <a:rPr kumimoji="0" lang="en-US" sz="2400" b="1" i="0" u="none" strike="noStrike" kern="1200" cap="none" spc="0" normalizeH="0" baseline="0" noProof="0" dirty="0">
                <a:ln>
                  <a:noFill/>
                </a:ln>
                <a:solidFill>
                  <a:schemeClr val="tx1"/>
                </a:solidFill>
                <a:effectLst/>
                <a:uLnTx/>
                <a:uFillTx/>
                <a:latin typeface="Century Gothic" panose="020B0502020202020204" pitchFamily="34" charset="0"/>
                <a:cs typeface="Arial" panose="020B0604020202020204" pitchFamily="34" charset="0"/>
              </a:rPr>
              <a:t>(whole of Government &amp; Society)</a:t>
            </a:r>
            <a:endParaRPr kumimoji="0" lang="en-US" sz="2400" b="1" i="0" u="none" strike="noStrike" kern="1200" cap="none" spc="0" normalizeH="0" baseline="0" noProof="0" dirty="0">
              <a:ln>
                <a:noFill/>
              </a:ln>
              <a:solidFill>
                <a:schemeClr val="tx1"/>
              </a:solidFill>
              <a:effectLst/>
              <a:uLnTx/>
              <a:uFillTx/>
              <a:latin typeface="Century Gothic" panose="020B0502020202020204" pitchFamily="34" charset="0"/>
            </a:endParaRPr>
          </a:p>
        </p:txBody>
      </p:sp>
      <p:sp>
        <p:nvSpPr>
          <p:cNvPr id="78" name="TextBox 77">
            <a:extLst>
              <a:ext uri="{FF2B5EF4-FFF2-40B4-BE49-F238E27FC236}">
                <a16:creationId xmlns:a16="http://schemas.microsoft.com/office/drawing/2014/main" xmlns="" id="{6DAD7E7D-86EF-A942-932B-BBC17F3C19ED}"/>
              </a:ext>
            </a:extLst>
          </p:cNvPr>
          <p:cNvSpPr txBox="1"/>
          <p:nvPr/>
        </p:nvSpPr>
        <p:spPr>
          <a:xfrm>
            <a:off x="673510" y="752542"/>
            <a:ext cx="11201400" cy="936154"/>
          </a:xfrm>
          <a:prstGeom prst="rect">
            <a:avLst/>
          </a:prstGeom>
          <a:solidFill>
            <a:schemeClr val="bg1"/>
          </a:solidFill>
        </p:spPr>
        <p:txBody>
          <a:bodyPr vert="horz" wrap="square" lIns="0" tIns="12700" rIns="0" bIns="0" rtlCol="0">
            <a:spAutoFit/>
          </a:bodyPr>
          <a:lstStyle>
            <a:defPPr>
              <a:defRPr lang="en-US"/>
            </a:defPPr>
            <a:lvl1pPr marR="0" lvl="0" indent="0" fontAlgn="auto">
              <a:spcBef>
                <a:spcPts val="0"/>
              </a:spcBef>
              <a:spcAft>
                <a:spcPts val="0"/>
              </a:spcAft>
              <a:buClrTx/>
              <a:buSzTx/>
              <a:buFontTx/>
              <a:buNone/>
              <a:tabLst/>
              <a:defRPr kumimoji="0" b="1" u="none" strike="noStrike" cap="none" spc="0" normalizeH="0" baseline="0">
                <a:ln>
                  <a:noFill/>
                </a:ln>
                <a:solidFill>
                  <a:prstClr val="black"/>
                </a:solidFill>
                <a:effectLst/>
                <a:uLnTx/>
                <a:uFillTx/>
                <a:latin typeface="Arial headings"/>
                <a:cs typeface="Arial" panose="020B0604020202020204" pitchFamily="34" charset="0"/>
              </a:defRPr>
            </a:lvl1pPr>
          </a:lstStyle>
          <a:p>
            <a:pPr marL="800100" lvl="1" indent="-342900" algn="just">
              <a:buFont typeface="Arial" panose="020B0604020202020204" pitchFamily="34" charset="0"/>
              <a:buChar char="•"/>
            </a:pPr>
            <a:r>
              <a:rPr lang="en-US" sz="2000" b="1" dirty="0">
                <a:latin typeface="Century Gothic" panose="020B0502020202020204" pitchFamily="34" charset="0"/>
              </a:rPr>
              <a:t>Successful implementation is dependent on availability of resources, recognising the prevailing constrained fiscal space, </a:t>
            </a:r>
            <a:endParaRPr lang="en-US" sz="2000" b="1" dirty="0">
              <a:solidFill>
                <a:srgbClr val="FF0000"/>
              </a:solidFill>
              <a:latin typeface="Century Gothic" panose="020B0502020202020204" pitchFamily="34" charset="0"/>
            </a:endParaRPr>
          </a:p>
          <a:p>
            <a:pPr marL="800100" lvl="1" indent="-342900" algn="just">
              <a:buFont typeface="Arial" panose="020B0604020202020204" pitchFamily="34" charset="0"/>
              <a:buChar char="•"/>
            </a:pPr>
            <a:r>
              <a:rPr lang="en-US" sz="2000" b="1" dirty="0">
                <a:latin typeface="Century Gothic" panose="020B0502020202020204" pitchFamily="34" charset="0"/>
              </a:rPr>
              <a:t>Also: trade-offs, priorities and optimal fiscal stance</a:t>
            </a:r>
            <a:endParaRPr lang="en-ZA" sz="2000" b="1" dirty="0">
              <a:latin typeface="Century Gothic" panose="020B0502020202020204" pitchFamily="34" charset="0"/>
            </a:endParaRPr>
          </a:p>
        </p:txBody>
      </p:sp>
    </p:spTree>
    <p:extLst>
      <p:ext uri="{BB962C8B-B14F-4D97-AF65-F5344CB8AC3E}">
        <p14:creationId xmlns:p14="http://schemas.microsoft.com/office/powerpoint/2010/main" xmlns="" val="39248432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2210"/>
            <a:ext cx="12192000" cy="505267"/>
          </a:xfrm>
          <a:solidFill>
            <a:srgbClr val="FFFFFF">
              <a:alpha val="69804"/>
            </a:srgbClr>
          </a:solidFill>
        </p:spPr>
        <p:txBody>
          <a:bodyPr vert="horz" wrap="square" lIns="0" tIns="12700" rIns="0" bIns="0" rtlCol="0">
            <a:spAutoFit/>
          </a:bodyPr>
          <a:lstStyle/>
          <a:p>
            <a:pPr marL="12700" algn="ctr" rtl="0">
              <a:spcBef>
                <a:spcPts val="100"/>
              </a:spcBef>
            </a:pPr>
            <a:r>
              <a:rPr lang="en-US" sz="3200" kern="1200" dirty="0">
                <a:solidFill>
                  <a:schemeClr val="tx1">
                    <a:lumMod val="75000"/>
                    <a:lumOff val="25000"/>
                  </a:schemeClr>
                </a:solidFill>
                <a:latin typeface="Arial headings"/>
                <a:ea typeface="+mn-ea"/>
                <a:cs typeface="Arial" pitchFamily="34" charset="0"/>
              </a:rPr>
              <a:t>Implementation, Monitoring, Measurement </a:t>
            </a:r>
            <a:r>
              <a:rPr lang="en-US" sz="2400" kern="1200" dirty="0">
                <a:solidFill>
                  <a:schemeClr val="tx1">
                    <a:lumMod val="75000"/>
                    <a:lumOff val="25000"/>
                  </a:schemeClr>
                </a:solidFill>
                <a:latin typeface="Arial headings"/>
                <a:ea typeface="+mn-ea"/>
                <a:cs typeface="Arial" pitchFamily="34" charset="0"/>
              </a:rPr>
              <a:t>(1/3)</a:t>
            </a:r>
            <a:endParaRPr lang="en-ZA" sz="3200" kern="1200" dirty="0">
              <a:solidFill>
                <a:schemeClr val="tx1">
                  <a:lumMod val="75000"/>
                  <a:lumOff val="25000"/>
                </a:schemeClr>
              </a:solidFill>
              <a:latin typeface="Arial headings"/>
              <a:ea typeface="+mn-ea"/>
              <a:cs typeface="Arial" pitchFamily="34" charset="0"/>
            </a:endParaRPr>
          </a:p>
        </p:txBody>
      </p:sp>
      <p:sp>
        <p:nvSpPr>
          <p:cNvPr id="5" name="Rectangle 4"/>
          <p:cNvSpPr/>
          <p:nvPr/>
        </p:nvSpPr>
        <p:spPr>
          <a:xfrm>
            <a:off x="990600" y="815743"/>
            <a:ext cx="10167665" cy="461665"/>
          </a:xfrm>
          <a:prstGeom prst="rect">
            <a:avLst/>
          </a:prstGeom>
          <a:solidFill>
            <a:schemeClr val="bg1"/>
          </a:solidFill>
          <a:ln w="28575">
            <a:solidFill>
              <a:srgbClr val="006600"/>
            </a:solidFill>
          </a:ln>
        </p:spPr>
        <p:txBody>
          <a:bodyPr wrap="square">
            <a:spAutoFit/>
          </a:bodyPr>
          <a:lstStyle/>
          <a:p>
            <a:pPr algn="ctr"/>
            <a:r>
              <a:rPr lang="en-US" sz="2000" b="1" dirty="0">
                <a:solidFill>
                  <a:srgbClr val="006600"/>
                </a:solidFill>
                <a:latin typeface="Century Gothic" panose="020B0502020202020204" pitchFamily="34" charset="0"/>
                <a:cs typeface="Arial" panose="020B0604020202020204" pitchFamily="34" charset="0"/>
              </a:rPr>
              <a:t>NPC’s Review of NDP makes following observations regarding implementation</a:t>
            </a:r>
            <a:r>
              <a:rPr lang="en-US" sz="2400" b="1" dirty="0">
                <a:solidFill>
                  <a:srgbClr val="006600"/>
                </a:solidFill>
                <a:latin typeface="Century Gothic" panose="020B0502020202020204" pitchFamily="34" charset="0"/>
                <a:cs typeface="Arial" panose="020B0604020202020204" pitchFamily="34" charset="0"/>
              </a:rPr>
              <a:t>:</a:t>
            </a:r>
          </a:p>
        </p:txBody>
      </p:sp>
      <p:grpSp>
        <p:nvGrpSpPr>
          <p:cNvPr id="72" name="Group 71"/>
          <p:cNvGrpSpPr/>
          <p:nvPr/>
        </p:nvGrpSpPr>
        <p:grpSpPr>
          <a:xfrm>
            <a:off x="245901" y="1745355"/>
            <a:ext cx="4127846" cy="4924864"/>
            <a:chOff x="2971801" y="1354436"/>
            <a:chExt cx="4127846" cy="4924864"/>
          </a:xfrm>
        </p:grpSpPr>
        <p:sp>
          <p:nvSpPr>
            <p:cNvPr id="73" name="Isosceles Triangle 72"/>
            <p:cNvSpPr/>
            <p:nvPr/>
          </p:nvSpPr>
          <p:spPr>
            <a:xfrm rot="16200000">
              <a:off x="6385656" y="1322985"/>
              <a:ext cx="682539" cy="745442"/>
            </a:xfrm>
            <a:prstGeom prst="triangle">
              <a:avLst>
                <a:gd name="adj" fmla="val 100000"/>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4" name="Rectangle 73"/>
            <p:cNvSpPr/>
            <p:nvPr/>
          </p:nvSpPr>
          <p:spPr>
            <a:xfrm>
              <a:off x="2971801" y="1447800"/>
              <a:ext cx="4038226" cy="48315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latin typeface="Century Gothic" panose="020B0502020202020204" pitchFamily="34" charset="0"/>
              </a:endParaRPr>
            </a:p>
            <a:p>
              <a:endParaRPr lang="en-US" dirty="0">
                <a:solidFill>
                  <a:schemeClr val="tx1"/>
                </a:solidFill>
                <a:latin typeface="Century Gothic" panose="020B0502020202020204" pitchFamily="34" charset="0"/>
              </a:endParaRPr>
            </a:p>
            <a:p>
              <a:endParaRPr lang="en-US" dirty="0">
                <a:solidFill>
                  <a:schemeClr val="tx1"/>
                </a:solidFill>
                <a:latin typeface="Century Gothic" panose="020B0502020202020204" pitchFamily="34" charset="0"/>
              </a:endParaRPr>
            </a:p>
            <a:p>
              <a:endParaRPr lang="en-US" dirty="0">
                <a:solidFill>
                  <a:schemeClr val="tx1"/>
                </a:solidFill>
                <a:latin typeface="Century Gothic" panose="020B0502020202020204" pitchFamily="34" charset="0"/>
              </a:endParaRPr>
            </a:p>
            <a:p>
              <a:pPr marL="285750" lvl="2" indent="-285750">
                <a:lnSpc>
                  <a:spcPct val="100000"/>
                </a:lnSpc>
                <a:spcAft>
                  <a:spcPts val="600"/>
                </a:spcAft>
                <a:buClr>
                  <a:srgbClr val="006600"/>
                </a:buClr>
                <a:buFont typeface="Arial" panose="020B0604020202020204" pitchFamily="34" charset="0"/>
                <a:buChar char="•"/>
              </a:pPr>
              <a:r>
                <a:rPr lang="en-US" dirty="0">
                  <a:solidFill>
                    <a:schemeClr val="tx1"/>
                  </a:solidFill>
                  <a:latin typeface="Century Gothic" panose="020B0502020202020204" pitchFamily="34" charset="0"/>
                </a:rPr>
                <a:t>Focused leadership </a:t>
              </a:r>
            </a:p>
            <a:p>
              <a:pPr marL="285750" lvl="2" indent="-285750">
                <a:lnSpc>
                  <a:spcPct val="100000"/>
                </a:lnSpc>
                <a:spcAft>
                  <a:spcPts val="600"/>
                </a:spcAft>
                <a:buClr>
                  <a:srgbClr val="006600"/>
                </a:buClr>
                <a:buFont typeface="Arial" panose="020B0604020202020204" pitchFamily="34" charset="0"/>
                <a:buChar char="•"/>
              </a:pPr>
              <a:r>
                <a:rPr lang="en-US" dirty="0">
                  <a:solidFill>
                    <a:schemeClr val="tx1"/>
                  </a:solidFill>
                  <a:latin typeface="Century Gothic" panose="020B0502020202020204" pitchFamily="34" charset="0"/>
                </a:rPr>
                <a:t>NDP as a Plan for all, not just government </a:t>
              </a:r>
            </a:p>
            <a:p>
              <a:pPr marL="285750" lvl="2" indent="-285750">
                <a:lnSpc>
                  <a:spcPct val="100000"/>
                </a:lnSpc>
                <a:spcAft>
                  <a:spcPts val="600"/>
                </a:spcAft>
                <a:buClr>
                  <a:srgbClr val="006600"/>
                </a:buClr>
                <a:buFont typeface="Arial" panose="020B0604020202020204" pitchFamily="34" charset="0"/>
                <a:buChar char="•"/>
              </a:pPr>
              <a:r>
                <a:rPr lang="en-US" dirty="0">
                  <a:solidFill>
                    <a:schemeClr val="tx1"/>
                  </a:solidFill>
                  <a:latin typeface="Century Gothic" panose="020B0502020202020204" pitchFamily="34" charset="0"/>
                </a:rPr>
                <a:t>Institutional capability </a:t>
              </a:r>
            </a:p>
            <a:p>
              <a:pPr marL="285750" lvl="2" indent="-285750">
                <a:lnSpc>
                  <a:spcPct val="100000"/>
                </a:lnSpc>
                <a:spcAft>
                  <a:spcPts val="600"/>
                </a:spcAft>
                <a:buClr>
                  <a:srgbClr val="006600"/>
                </a:buClr>
                <a:buFont typeface="Arial" panose="020B0604020202020204" pitchFamily="34" charset="0"/>
                <a:buChar char="•"/>
              </a:pPr>
              <a:r>
                <a:rPr lang="en-US" dirty="0">
                  <a:solidFill>
                    <a:schemeClr val="tx1"/>
                  </a:solidFill>
                  <a:latin typeface="Century Gothic" panose="020B0502020202020204" pitchFamily="34" charset="0"/>
                </a:rPr>
                <a:t>Resource mobilisation </a:t>
              </a:r>
            </a:p>
            <a:p>
              <a:pPr marL="285750" lvl="2" indent="-285750">
                <a:lnSpc>
                  <a:spcPct val="100000"/>
                </a:lnSpc>
                <a:spcAft>
                  <a:spcPts val="600"/>
                </a:spcAft>
                <a:buClr>
                  <a:srgbClr val="006600"/>
                </a:buClr>
                <a:buFont typeface="Arial" panose="020B0604020202020204" pitchFamily="34" charset="0"/>
                <a:buChar char="•"/>
              </a:pPr>
              <a:r>
                <a:rPr lang="en-US" dirty="0">
                  <a:solidFill>
                    <a:schemeClr val="tx1"/>
                  </a:solidFill>
                  <a:latin typeface="Century Gothic" panose="020B0502020202020204" pitchFamily="34" charset="0"/>
                </a:rPr>
                <a:t>Agreement on trade-offs </a:t>
              </a:r>
            </a:p>
            <a:p>
              <a:pPr marL="285750" lvl="2" indent="-285750">
                <a:lnSpc>
                  <a:spcPct val="100000"/>
                </a:lnSpc>
                <a:spcAft>
                  <a:spcPts val="600"/>
                </a:spcAft>
                <a:buClr>
                  <a:srgbClr val="006600"/>
                </a:buClr>
                <a:buFont typeface="Arial" panose="020B0604020202020204" pitchFamily="34" charset="0"/>
                <a:buChar char="•"/>
              </a:pPr>
              <a:r>
                <a:rPr lang="en-US" dirty="0">
                  <a:solidFill>
                    <a:schemeClr val="tx1"/>
                  </a:solidFill>
                  <a:latin typeface="Century Gothic" panose="020B0502020202020204" pitchFamily="34" charset="0"/>
                </a:rPr>
                <a:t>Social Compact on how to tackle poverty, unemployment &amp; inequality </a:t>
              </a:r>
            </a:p>
          </p:txBody>
        </p:sp>
        <p:grpSp>
          <p:nvGrpSpPr>
            <p:cNvPr id="75" name="Group 74"/>
            <p:cNvGrpSpPr/>
            <p:nvPr/>
          </p:nvGrpSpPr>
          <p:grpSpPr>
            <a:xfrm>
              <a:off x="3066796" y="1622574"/>
              <a:ext cx="3790830" cy="991328"/>
              <a:chOff x="3145502" y="1378530"/>
              <a:chExt cx="3790830" cy="991328"/>
            </a:xfrm>
          </p:grpSpPr>
          <p:sp>
            <p:nvSpPr>
              <p:cNvPr id="76" name="Rectangle 75"/>
              <p:cNvSpPr/>
              <p:nvPr/>
            </p:nvSpPr>
            <p:spPr>
              <a:xfrm>
                <a:off x="3148683" y="1390247"/>
                <a:ext cx="3787649" cy="979611"/>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lumMod val="75000"/>
                      <a:lumOff val="25000"/>
                    </a:schemeClr>
                  </a:solidFill>
                  <a:latin typeface="Century Gothic" panose="020B0502020202020204" pitchFamily="34" charset="0"/>
                </a:endParaRPr>
              </a:p>
            </p:txBody>
          </p:sp>
          <p:sp>
            <p:nvSpPr>
              <p:cNvPr id="77" name="Rectangle 76"/>
              <p:cNvSpPr/>
              <p:nvPr/>
            </p:nvSpPr>
            <p:spPr>
              <a:xfrm>
                <a:off x="3145502" y="1378530"/>
                <a:ext cx="3790830" cy="923330"/>
              </a:xfrm>
              <a:prstGeom prst="rect">
                <a:avLst/>
              </a:prstGeom>
            </p:spPr>
            <p:txBody>
              <a:bodyPr wrap="square">
                <a:spAutoFit/>
              </a:bodyPr>
              <a:lstStyle/>
              <a:p>
                <a:pPr marL="0" lvl="1"/>
                <a:r>
                  <a:rPr lang="en-US" b="1" dirty="0">
                    <a:latin typeface="Century Gothic" panose="020B0502020202020204" pitchFamily="34" charset="0"/>
                    <a:cs typeface="Arial" panose="020B0604020202020204" pitchFamily="34" charset="0"/>
                  </a:rPr>
                  <a:t>Pre-requisites for successful implementation of NDP did not fully materialise</a:t>
                </a:r>
              </a:p>
            </p:txBody>
          </p:sp>
        </p:grpSp>
      </p:grpSp>
      <p:sp>
        <p:nvSpPr>
          <p:cNvPr id="64" name="Rectangle 63"/>
          <p:cNvSpPr/>
          <p:nvPr/>
        </p:nvSpPr>
        <p:spPr>
          <a:xfrm>
            <a:off x="9750965" y="3352800"/>
            <a:ext cx="2284776" cy="1323439"/>
          </a:xfrm>
          <a:prstGeom prst="rect">
            <a:avLst/>
          </a:prstGeom>
          <a:ln w="28575">
            <a:solidFill>
              <a:srgbClr val="006600"/>
            </a:solidFill>
          </a:ln>
        </p:spPr>
        <p:txBody>
          <a:bodyPr wrap="square">
            <a:spAutoFit/>
          </a:bodyPr>
          <a:lstStyle/>
          <a:p>
            <a:pPr algn="ctr"/>
            <a:r>
              <a:rPr lang="en-US" sz="1600" b="1" dirty="0">
                <a:latin typeface="Century Gothic" panose="020B0502020202020204" pitchFamily="34" charset="0"/>
                <a:cs typeface="Arial" panose="020B0604020202020204" pitchFamily="34" charset="0"/>
              </a:rPr>
              <a:t>How to </a:t>
            </a:r>
          </a:p>
          <a:p>
            <a:pPr algn="ctr"/>
            <a:r>
              <a:rPr lang="en-US" sz="1600" b="1" dirty="0">
                <a:latin typeface="Century Gothic" panose="020B0502020202020204" pitchFamily="34" charset="0"/>
                <a:cs typeface="Arial" panose="020B0604020202020204" pitchFamily="34" charset="0"/>
              </a:rPr>
              <a:t>improve implementation </a:t>
            </a:r>
            <a:r>
              <a:rPr lang="en-US" sz="1600" dirty="0">
                <a:latin typeface="Century Gothic" panose="020B0502020202020204" pitchFamily="34" charset="0"/>
                <a:cs typeface="Arial" panose="020B0604020202020204" pitchFamily="34" charset="0"/>
              </a:rPr>
              <a:t>needs focused attention</a:t>
            </a:r>
            <a:endParaRPr lang="en-US" sz="1600" b="1" dirty="0">
              <a:latin typeface="Century Gothic" panose="020B0502020202020204" pitchFamily="34" charset="0"/>
              <a:cs typeface="Arial" panose="020B0604020202020204" pitchFamily="34" charset="0"/>
            </a:endParaRPr>
          </a:p>
        </p:txBody>
      </p:sp>
      <p:grpSp>
        <p:nvGrpSpPr>
          <p:cNvPr id="97" name="Group 96"/>
          <p:cNvGrpSpPr/>
          <p:nvPr/>
        </p:nvGrpSpPr>
        <p:grpSpPr>
          <a:xfrm>
            <a:off x="4662492" y="1869542"/>
            <a:ext cx="4495800" cy="4800678"/>
            <a:chOff x="4956671" y="1736046"/>
            <a:chExt cx="4495800" cy="5309264"/>
          </a:xfrm>
        </p:grpSpPr>
        <p:sp>
          <p:nvSpPr>
            <p:cNvPr id="91" name="Rectangle 90"/>
            <p:cNvSpPr/>
            <p:nvPr/>
          </p:nvSpPr>
          <p:spPr>
            <a:xfrm>
              <a:off x="4956671" y="1736046"/>
              <a:ext cx="4495800" cy="5309264"/>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latin typeface="Century Gothic" panose="020B0502020202020204" pitchFamily="34" charset="0"/>
              </a:endParaRPr>
            </a:p>
            <a:p>
              <a:pPr marL="285750" lvl="2" indent="-285750">
                <a:spcAft>
                  <a:spcPts val="600"/>
                </a:spcAft>
                <a:buClr>
                  <a:srgbClr val="006600"/>
                </a:buClr>
                <a:buFont typeface="Arial" panose="020B0604020202020204" pitchFamily="34" charset="0"/>
                <a:buChar char="•"/>
              </a:pPr>
              <a:endParaRPr lang="en-US" dirty="0">
                <a:solidFill>
                  <a:schemeClr val="tx1"/>
                </a:solidFill>
                <a:latin typeface="Century Gothic" panose="020B0502020202020204" pitchFamily="34" charset="0"/>
              </a:endParaRPr>
            </a:p>
            <a:p>
              <a:pPr marL="285750" lvl="2" indent="-285750">
                <a:spcAft>
                  <a:spcPts val="600"/>
                </a:spcAft>
                <a:buClr>
                  <a:srgbClr val="006600"/>
                </a:buClr>
                <a:buFont typeface="Arial" panose="020B0604020202020204" pitchFamily="34" charset="0"/>
                <a:buChar char="•"/>
              </a:pPr>
              <a:r>
                <a:rPr lang="en-US" dirty="0">
                  <a:solidFill>
                    <a:schemeClr val="tx1"/>
                  </a:solidFill>
                  <a:latin typeface="Century Gothic" panose="020B0502020202020204" pitchFamily="34" charset="0"/>
                </a:rPr>
                <a:t>Requires robust monitoring &amp; measurement tools; uniform and consistent indicators.</a:t>
              </a:r>
            </a:p>
            <a:p>
              <a:pPr marL="285750" lvl="2" indent="-285750">
                <a:lnSpc>
                  <a:spcPct val="150000"/>
                </a:lnSpc>
                <a:spcAft>
                  <a:spcPts val="600"/>
                </a:spcAft>
                <a:buClr>
                  <a:srgbClr val="006600"/>
                </a:buClr>
                <a:buFont typeface="Arial" panose="020B0604020202020204" pitchFamily="34" charset="0"/>
                <a:buChar char="•"/>
              </a:pPr>
              <a:r>
                <a:rPr lang="en-US" dirty="0">
                  <a:solidFill>
                    <a:schemeClr val="tx1"/>
                  </a:solidFill>
                  <a:latin typeface="Century Gothic" panose="020B0502020202020204" pitchFamily="34" charset="0"/>
                </a:rPr>
                <a:t>Implementation also challenged by:</a:t>
              </a:r>
            </a:p>
            <a:p>
              <a:pPr marL="742950" lvl="3" indent="-285750">
                <a:lnSpc>
                  <a:spcPct val="150000"/>
                </a:lnSpc>
                <a:spcAft>
                  <a:spcPts val="600"/>
                </a:spcAft>
                <a:buClr>
                  <a:srgbClr val="006600"/>
                </a:buClr>
                <a:buFont typeface="Arial" panose="020B0604020202020204" pitchFamily="34" charset="0"/>
                <a:buChar char="•"/>
              </a:pPr>
              <a:r>
                <a:rPr lang="en-US" b="1" dirty="0">
                  <a:solidFill>
                    <a:srgbClr val="C00000"/>
                  </a:solidFill>
                  <a:latin typeface="Century Gothic" panose="020B0502020202020204" pitchFamily="34" charset="0"/>
                </a:rPr>
                <a:t>institutional instability</a:t>
              </a:r>
            </a:p>
            <a:p>
              <a:pPr marL="742950" lvl="3" indent="-285750">
                <a:spcAft>
                  <a:spcPts val="600"/>
                </a:spcAft>
                <a:buClr>
                  <a:srgbClr val="006600"/>
                </a:buClr>
                <a:buFont typeface="Arial" panose="020B0604020202020204" pitchFamily="34" charset="0"/>
                <a:buChar char="•"/>
              </a:pPr>
              <a:r>
                <a:rPr lang="en-US" b="1" dirty="0">
                  <a:solidFill>
                    <a:srgbClr val="C00000"/>
                  </a:solidFill>
                  <a:latin typeface="Century Gothic" panose="020B0502020202020204" pitchFamily="34" charset="0"/>
                </a:rPr>
                <a:t>political-administrative interface challenges</a:t>
              </a:r>
            </a:p>
            <a:p>
              <a:pPr marL="742950" lvl="3" indent="-285750">
                <a:spcAft>
                  <a:spcPts val="600"/>
                </a:spcAft>
                <a:buClr>
                  <a:srgbClr val="006600"/>
                </a:buClr>
                <a:buFont typeface="Arial" panose="020B0604020202020204" pitchFamily="34" charset="0"/>
                <a:buChar char="•"/>
              </a:pPr>
              <a:r>
                <a:rPr lang="en-US" b="1" dirty="0">
                  <a:solidFill>
                    <a:srgbClr val="C00000"/>
                  </a:solidFill>
                  <a:latin typeface="Century Gothic" panose="020B0502020202020204" pitchFamily="34" charset="0"/>
                </a:rPr>
                <a:t>coordination weaknesses</a:t>
              </a:r>
            </a:p>
            <a:p>
              <a:pPr marL="742950" lvl="3" indent="-285750">
                <a:spcAft>
                  <a:spcPts val="600"/>
                </a:spcAft>
                <a:buClr>
                  <a:srgbClr val="006600"/>
                </a:buClr>
                <a:buFont typeface="Arial" panose="020B0604020202020204" pitchFamily="34" charset="0"/>
                <a:buChar char="•"/>
              </a:pPr>
              <a:r>
                <a:rPr lang="en-US" b="1" dirty="0">
                  <a:solidFill>
                    <a:srgbClr val="C00000"/>
                  </a:solidFill>
                  <a:latin typeface="Century Gothic" panose="020B0502020202020204" pitchFamily="34" charset="0"/>
                </a:rPr>
                <a:t>corruption</a:t>
              </a:r>
            </a:p>
          </p:txBody>
        </p:sp>
        <p:grpSp>
          <p:nvGrpSpPr>
            <p:cNvPr id="92" name="Group 91"/>
            <p:cNvGrpSpPr/>
            <p:nvPr/>
          </p:nvGrpSpPr>
          <p:grpSpPr>
            <a:xfrm>
              <a:off x="5177339" y="1828800"/>
              <a:ext cx="3986993" cy="1406898"/>
              <a:chOff x="2665620" y="1214184"/>
              <a:chExt cx="3986993" cy="1406898"/>
            </a:xfrm>
          </p:grpSpPr>
          <p:sp>
            <p:nvSpPr>
              <p:cNvPr id="93" name="Rectangle 92"/>
              <p:cNvSpPr/>
              <p:nvPr/>
            </p:nvSpPr>
            <p:spPr>
              <a:xfrm>
                <a:off x="2665620" y="1214184"/>
                <a:ext cx="3956040" cy="1162796"/>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000" dirty="0">
                  <a:solidFill>
                    <a:schemeClr val="tx1">
                      <a:lumMod val="75000"/>
                      <a:lumOff val="25000"/>
                    </a:schemeClr>
                  </a:solidFill>
                  <a:latin typeface="Century Gothic" panose="020B0502020202020204" pitchFamily="34" charset="0"/>
                </a:endParaRPr>
              </a:p>
            </p:txBody>
          </p:sp>
          <p:sp>
            <p:nvSpPr>
              <p:cNvPr id="94" name="Rectangle 93"/>
              <p:cNvSpPr/>
              <p:nvPr/>
            </p:nvSpPr>
            <p:spPr>
              <a:xfrm>
                <a:off x="2807640" y="1293589"/>
                <a:ext cx="3844973" cy="1327493"/>
              </a:xfrm>
              <a:prstGeom prst="rect">
                <a:avLst/>
              </a:prstGeom>
            </p:spPr>
            <p:txBody>
              <a:bodyPr wrap="square">
                <a:spAutoFit/>
              </a:bodyPr>
              <a:lstStyle/>
              <a:p>
                <a:r>
                  <a:rPr lang="en-US" dirty="0">
                    <a:latin typeface="Century Gothic" panose="020B0502020202020204" pitchFamily="34" charset="0"/>
                    <a:cs typeface="Arial" panose="020B0604020202020204" pitchFamily="34" charset="0"/>
                  </a:rPr>
                  <a:t>How to </a:t>
                </a:r>
                <a:r>
                  <a:rPr lang="en-US" b="1" dirty="0">
                    <a:latin typeface="Century Gothic" panose="020B0502020202020204" pitchFamily="34" charset="0"/>
                    <a:cs typeface="Arial" panose="020B0604020202020204" pitchFamily="34" charset="0"/>
                  </a:rPr>
                  <a:t>translate policy </a:t>
                </a:r>
                <a:r>
                  <a:rPr lang="en-US" dirty="0">
                    <a:latin typeface="Century Gothic" panose="020B0502020202020204" pitchFamily="34" charset="0"/>
                    <a:cs typeface="Arial" panose="020B0604020202020204" pitchFamily="34" charset="0"/>
                  </a:rPr>
                  <a:t>&amp;</a:t>
                </a:r>
                <a:r>
                  <a:rPr lang="en-US" b="1" dirty="0">
                    <a:latin typeface="Century Gothic" panose="020B0502020202020204" pitchFamily="34" charset="0"/>
                    <a:cs typeface="Arial" panose="020B0604020202020204" pitchFamily="34" charset="0"/>
                  </a:rPr>
                  <a:t> high-level aspirations </a:t>
                </a:r>
                <a:r>
                  <a:rPr lang="en-US" dirty="0">
                    <a:latin typeface="Century Gothic" panose="020B0502020202020204" pitchFamily="34" charset="0"/>
                    <a:cs typeface="Arial" panose="020B0604020202020204" pitchFamily="34" charset="0"/>
                  </a:rPr>
                  <a:t>into actual implementation is critical</a:t>
                </a:r>
              </a:p>
              <a:p>
                <a:endParaRPr lang="en-US" dirty="0">
                  <a:latin typeface="Century Gothic" panose="020B0502020202020204" pitchFamily="34" charset="0"/>
                  <a:cs typeface="Arial" panose="020B0604020202020204" pitchFamily="34" charset="0"/>
                </a:endParaRPr>
              </a:p>
            </p:txBody>
          </p:sp>
        </p:grpSp>
      </p:grpSp>
      <p:sp>
        <p:nvSpPr>
          <p:cNvPr id="95" name="Rectangle 94"/>
          <p:cNvSpPr/>
          <p:nvPr/>
        </p:nvSpPr>
        <p:spPr>
          <a:xfrm>
            <a:off x="453341" y="1237524"/>
            <a:ext cx="11582400" cy="507831"/>
          </a:xfrm>
          <a:prstGeom prst="rect">
            <a:avLst/>
          </a:prstGeom>
        </p:spPr>
        <p:txBody>
          <a:bodyPr wrap="square">
            <a:spAutoFit/>
          </a:bodyPr>
          <a:lstStyle/>
          <a:p>
            <a:pPr marL="0" lvl="1" algn="ctr">
              <a:lnSpc>
                <a:spcPct val="150000"/>
              </a:lnSpc>
            </a:pPr>
            <a:r>
              <a:rPr lang="en-US" b="1" dirty="0">
                <a:latin typeface="Century Gothic" panose="020B0502020202020204" pitchFamily="34" charset="0"/>
                <a:cs typeface="Arial" panose="020B0604020202020204" pitchFamily="34" charset="0"/>
              </a:rPr>
              <a:t>NDP did not spell out an implementation plan</a:t>
            </a:r>
            <a:r>
              <a:rPr lang="en-US" dirty="0">
                <a:latin typeface="Century Gothic" panose="020B0502020202020204" pitchFamily="34" charset="0"/>
                <a:cs typeface="Arial" panose="020B0604020202020204" pitchFamily="34" charset="0"/>
              </a:rPr>
              <a:t> that is rigorous and detailed, beyond broad proposals </a:t>
            </a:r>
          </a:p>
        </p:txBody>
      </p:sp>
      <p:sp>
        <p:nvSpPr>
          <p:cNvPr id="96" name="Up Arrow 95"/>
          <p:cNvSpPr/>
          <p:nvPr/>
        </p:nvSpPr>
        <p:spPr>
          <a:xfrm rot="5400000">
            <a:off x="9162875" y="3948265"/>
            <a:ext cx="645414" cy="530765"/>
          </a:xfrm>
          <a:prstGeom prst="upArrow">
            <a:avLst/>
          </a:prstGeom>
          <a:solidFill>
            <a:srgbClr val="00660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xmlns="" val="900669318"/>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2210"/>
            <a:ext cx="12192000" cy="505267"/>
          </a:xfrm>
          <a:solidFill>
            <a:srgbClr val="FFFFFF">
              <a:alpha val="69804"/>
            </a:srgbClr>
          </a:solidFill>
        </p:spPr>
        <p:txBody>
          <a:bodyPr vert="horz" wrap="square" lIns="0" tIns="12700" rIns="0" bIns="0" rtlCol="0">
            <a:spAutoFit/>
          </a:bodyPr>
          <a:lstStyle/>
          <a:p>
            <a:pPr marL="12700" algn="ctr" rtl="0">
              <a:spcBef>
                <a:spcPts val="100"/>
              </a:spcBef>
            </a:pPr>
            <a:r>
              <a:rPr lang="en-US" sz="3200" kern="1200" dirty="0">
                <a:solidFill>
                  <a:schemeClr val="tx1">
                    <a:lumMod val="75000"/>
                    <a:lumOff val="25000"/>
                  </a:schemeClr>
                </a:solidFill>
                <a:latin typeface="Arial headings"/>
                <a:ea typeface="+mn-ea"/>
                <a:cs typeface="Arial" pitchFamily="34" charset="0"/>
              </a:rPr>
              <a:t>Implementation, Monitoring, Measurement </a:t>
            </a:r>
            <a:r>
              <a:rPr lang="en-US" sz="2400" kern="1200" dirty="0">
                <a:solidFill>
                  <a:schemeClr val="tx1">
                    <a:lumMod val="75000"/>
                    <a:lumOff val="25000"/>
                  </a:schemeClr>
                </a:solidFill>
                <a:latin typeface="Arial headings"/>
                <a:ea typeface="+mn-ea"/>
                <a:cs typeface="Arial" pitchFamily="34" charset="0"/>
              </a:rPr>
              <a:t>(2/3)</a:t>
            </a:r>
            <a:endParaRPr lang="en-ZA" sz="2400" b="0" kern="1200" dirty="0">
              <a:solidFill>
                <a:schemeClr val="tx1">
                  <a:lumMod val="75000"/>
                  <a:lumOff val="25000"/>
                </a:schemeClr>
              </a:solidFill>
              <a:latin typeface="Arial headings"/>
              <a:ea typeface="+mn-ea"/>
              <a:cs typeface="Arial" pitchFamily="34" charset="0"/>
            </a:endParaRPr>
          </a:p>
        </p:txBody>
      </p:sp>
      <p:sp>
        <p:nvSpPr>
          <p:cNvPr id="5" name="Rectangle 4"/>
          <p:cNvSpPr/>
          <p:nvPr/>
        </p:nvSpPr>
        <p:spPr>
          <a:xfrm>
            <a:off x="531559" y="762000"/>
            <a:ext cx="11125200" cy="1323439"/>
          </a:xfrm>
          <a:prstGeom prst="rect">
            <a:avLst/>
          </a:prstGeom>
          <a:solidFill>
            <a:schemeClr val="bg1"/>
          </a:solidFill>
          <a:ln w="28575">
            <a:solidFill>
              <a:srgbClr val="00764A"/>
            </a:solidFill>
          </a:ln>
        </p:spPr>
        <p:txBody>
          <a:bodyPr wrap="square">
            <a:spAutoFit/>
          </a:bodyPr>
          <a:lstStyle/>
          <a:p>
            <a:pPr marL="342900" indent="-342900" algn="just">
              <a:buFont typeface="Wingdings" panose="05000000000000000000" pitchFamily="2" charset="2"/>
              <a:buChar char="ü"/>
            </a:pPr>
            <a:r>
              <a:rPr lang="en-US" sz="2000" b="1" dirty="0">
                <a:solidFill>
                  <a:srgbClr val="C00000"/>
                </a:solidFill>
              </a:rPr>
              <a:t>Measurement and Monitoring require focused attention, to strengthen and sharpen tools used</a:t>
            </a:r>
          </a:p>
          <a:p>
            <a:pPr marL="342900" indent="-342900" algn="just">
              <a:buFont typeface="Wingdings" panose="05000000000000000000" pitchFamily="2" charset="2"/>
              <a:buChar char="ü"/>
            </a:pPr>
            <a:endParaRPr lang="en-US" sz="2000" b="1" dirty="0">
              <a:solidFill>
                <a:srgbClr val="C00000"/>
              </a:solidFill>
            </a:endParaRPr>
          </a:p>
          <a:p>
            <a:pPr marL="342900" indent="-342900" algn="just">
              <a:buFont typeface="Wingdings" panose="05000000000000000000" pitchFamily="2" charset="2"/>
              <a:buChar char="ü"/>
            </a:pPr>
            <a:r>
              <a:rPr lang="en-US" sz="2000" b="1" dirty="0">
                <a:solidFill>
                  <a:srgbClr val="C00000"/>
                </a:solidFill>
              </a:rPr>
              <a:t>Use of agreed and consistent Indicators has been moving target </a:t>
            </a:r>
          </a:p>
          <a:p>
            <a:pPr lvl="1" algn="just"/>
            <a:endParaRPr lang="en-US" sz="2000" b="1" dirty="0">
              <a:solidFill>
                <a:srgbClr val="C00000"/>
              </a:solidFill>
            </a:endParaRPr>
          </a:p>
        </p:txBody>
      </p:sp>
      <p:sp>
        <p:nvSpPr>
          <p:cNvPr id="3" name="Rectangle 2"/>
          <p:cNvSpPr/>
          <p:nvPr/>
        </p:nvSpPr>
        <p:spPr>
          <a:xfrm>
            <a:off x="76200" y="2239962"/>
            <a:ext cx="11887200" cy="4108817"/>
          </a:xfrm>
          <a:prstGeom prst="rect">
            <a:avLst/>
          </a:prstGeom>
        </p:spPr>
        <p:txBody>
          <a:bodyPr wrap="square">
            <a:spAutoFit/>
          </a:bodyPr>
          <a:lstStyle/>
          <a:p>
            <a:pPr marL="285750" lvl="0" indent="-285750">
              <a:buFont typeface="Arial" panose="020B0604020202020204" pitchFamily="34" charset="0"/>
              <a:buChar char="•"/>
              <a:defRPr/>
            </a:pPr>
            <a:r>
              <a:rPr lang="en-US" dirty="0">
                <a:latin typeface="Century Gothic" panose="020B0502020202020204" pitchFamily="34" charset="0"/>
              </a:rPr>
              <a:t>NPC, working with DPME – drafted </a:t>
            </a:r>
            <a:r>
              <a:rPr lang="en-US" b="1" dirty="0">
                <a:latin typeface="Century Gothic" panose="020B0502020202020204" pitchFamily="34" charset="0"/>
              </a:rPr>
              <a:t>indicators to measure NDP implementation</a:t>
            </a:r>
            <a:r>
              <a:rPr lang="en-US" dirty="0">
                <a:latin typeface="Century Gothic" panose="020B0502020202020204" pitchFamily="34" charset="0"/>
              </a:rPr>
              <a:t>, framed by</a:t>
            </a:r>
            <a:r>
              <a:rPr lang="en-US" b="1" dirty="0">
                <a:solidFill>
                  <a:prstClr val="black"/>
                </a:solidFill>
                <a:latin typeface="Century Gothic" panose="020B0502020202020204" pitchFamily="34" charset="0"/>
              </a:rPr>
              <a:t>:</a:t>
            </a:r>
          </a:p>
          <a:p>
            <a:pPr marL="742950" lvl="1" indent="-285750">
              <a:lnSpc>
                <a:spcPct val="150000"/>
              </a:lnSpc>
              <a:buFont typeface="Wingdings" panose="05000000000000000000" pitchFamily="2" charset="2"/>
              <a:buChar char="ü"/>
              <a:defRPr/>
            </a:pPr>
            <a:r>
              <a:rPr lang="en-US" b="1" dirty="0">
                <a:solidFill>
                  <a:prstClr val="black"/>
                </a:solidFill>
                <a:latin typeface="Century Gothic" panose="020B0502020202020204" pitchFamily="34" charset="0"/>
              </a:rPr>
              <a:t>3 NDP Apex Priorities – </a:t>
            </a:r>
            <a:r>
              <a:rPr lang="en-US" dirty="0">
                <a:solidFill>
                  <a:prstClr val="black"/>
                </a:solidFill>
                <a:latin typeface="Century Gothic" panose="020B0502020202020204" pitchFamily="34" charset="0"/>
              </a:rPr>
              <a:t>growing &amp; transforming economy; developing human capabilities; building a capable state</a:t>
            </a:r>
          </a:p>
          <a:p>
            <a:pPr marL="742950" lvl="1" indent="-285750">
              <a:lnSpc>
                <a:spcPct val="150000"/>
              </a:lnSpc>
              <a:buFont typeface="Wingdings" panose="05000000000000000000" pitchFamily="2" charset="2"/>
              <a:buChar char="ü"/>
              <a:defRPr/>
            </a:pPr>
            <a:r>
              <a:rPr lang="en-US" b="1" dirty="0">
                <a:solidFill>
                  <a:prstClr val="black"/>
                </a:solidFill>
                <a:latin typeface="Century Gothic" panose="020B0502020202020204" pitchFamily="34" charset="0"/>
              </a:rPr>
              <a:t>54 NDP Objectives/targets </a:t>
            </a:r>
            <a:r>
              <a:rPr lang="en-US" dirty="0">
                <a:latin typeface="Century Gothic" panose="020B0502020202020204" pitchFamily="34" charset="0"/>
              </a:rPr>
              <a:t>drawn from 15 Chapters of the Plan</a:t>
            </a:r>
          </a:p>
          <a:p>
            <a:pPr marL="742950" lvl="1" indent="-285750">
              <a:lnSpc>
                <a:spcPct val="150000"/>
              </a:lnSpc>
              <a:buFont typeface="Wingdings" panose="05000000000000000000" pitchFamily="2" charset="2"/>
              <a:buChar char="ü"/>
              <a:defRPr/>
            </a:pPr>
            <a:r>
              <a:rPr lang="en-US" b="1" dirty="0">
                <a:latin typeface="Century Gothic" panose="020B0502020202020204" pitchFamily="34" charset="0"/>
              </a:rPr>
              <a:t>159 Indicators</a:t>
            </a:r>
            <a:r>
              <a:rPr lang="en-US" b="1" dirty="0">
                <a:solidFill>
                  <a:prstClr val="black"/>
                </a:solidFill>
                <a:latin typeface="Century Gothic" panose="020B0502020202020204" pitchFamily="34" charset="0"/>
              </a:rPr>
              <a:t> </a:t>
            </a:r>
            <a:r>
              <a:rPr lang="en-US" dirty="0">
                <a:solidFill>
                  <a:prstClr val="black"/>
                </a:solidFill>
                <a:latin typeface="Century Gothic" panose="020B0502020202020204" pitchFamily="34" charset="0"/>
              </a:rPr>
              <a:t>to annually assess progress over period 2021-2030</a:t>
            </a:r>
          </a:p>
          <a:p>
            <a:pPr>
              <a:lnSpc>
                <a:spcPct val="150000"/>
              </a:lnSpc>
              <a:defRPr/>
            </a:pPr>
            <a:endParaRPr lang="en-US" dirty="0">
              <a:solidFill>
                <a:prstClr val="black"/>
              </a:solidFill>
              <a:latin typeface="Century Gothic" panose="020B0502020202020204" pitchFamily="34" charset="0"/>
            </a:endParaRPr>
          </a:p>
          <a:p>
            <a:pPr marL="285750" lvl="0" indent="-285750">
              <a:buFont typeface="Arial" panose="020B0604020202020204" pitchFamily="34" charset="0"/>
              <a:buChar char="•"/>
            </a:pPr>
            <a:r>
              <a:rPr lang="en-US" dirty="0">
                <a:latin typeface="Century Gothic" panose="020B0502020202020204" pitchFamily="34" charset="0"/>
              </a:rPr>
              <a:t>At FOSAD agreed to do further work on this area, also focusing on data gathering systems, e</a:t>
            </a:r>
            <a:r>
              <a:rPr lang="en-US" dirty="0">
                <a:solidFill>
                  <a:prstClr val="black"/>
                </a:solidFill>
                <a:latin typeface="Century Gothic" panose="020B0502020202020204" pitchFamily="34" charset="0"/>
              </a:rPr>
              <a:t>valuations, etc, to measure impact over time</a:t>
            </a:r>
          </a:p>
          <a:p>
            <a:pPr marL="285750" lvl="0" indent="-285750">
              <a:buFont typeface="Arial" panose="020B0604020202020204" pitchFamily="34" charset="0"/>
              <a:buChar char="•"/>
            </a:pPr>
            <a:endParaRPr lang="en-US" dirty="0">
              <a:solidFill>
                <a:prstClr val="black"/>
              </a:solidFill>
              <a:latin typeface="Century Gothic" panose="020B0502020202020204" pitchFamily="34" charset="0"/>
            </a:endParaRPr>
          </a:p>
          <a:p>
            <a:pPr marL="285750" lvl="0" indent="-285750">
              <a:buFont typeface="Arial" panose="020B0604020202020204" pitchFamily="34" charset="0"/>
              <a:buChar char="•"/>
            </a:pPr>
            <a:r>
              <a:rPr lang="en-US" dirty="0">
                <a:solidFill>
                  <a:prstClr val="black"/>
                </a:solidFill>
                <a:latin typeface="Century Gothic" panose="020B0502020202020204" pitchFamily="34" charset="0"/>
              </a:rPr>
              <a:t>Also to </a:t>
            </a:r>
            <a:r>
              <a:rPr lang="en-US" b="1" dirty="0">
                <a:solidFill>
                  <a:prstClr val="black"/>
                </a:solidFill>
                <a:latin typeface="Century Gothic" panose="020B0502020202020204" pitchFamily="34" charset="0"/>
              </a:rPr>
              <a:t>underpin Future Planning</a:t>
            </a:r>
            <a:r>
              <a:rPr lang="en-US" dirty="0">
                <a:solidFill>
                  <a:prstClr val="black"/>
                </a:solidFill>
                <a:latin typeface="Century Gothic" panose="020B0502020202020204" pitchFamily="34" charset="0"/>
              </a:rPr>
              <a:t>, drawing on lessons learnt (2022 marks 10 years of NDP)</a:t>
            </a:r>
          </a:p>
          <a:p>
            <a:pPr marL="285750" lvl="0" indent="-285750">
              <a:buFont typeface="Arial" panose="020B0604020202020204" pitchFamily="34" charset="0"/>
              <a:buChar char="•"/>
            </a:pPr>
            <a:endParaRPr lang="en-US" dirty="0">
              <a:solidFill>
                <a:prstClr val="black"/>
              </a:solidFill>
              <a:latin typeface="Century Gothic" panose="020B0502020202020204" pitchFamily="34" charset="0"/>
            </a:endParaRPr>
          </a:p>
          <a:p>
            <a:pPr marL="285750" lvl="0" indent="-285750">
              <a:buFont typeface="Arial" panose="020B0604020202020204" pitchFamily="34" charset="0"/>
              <a:buChar char="•"/>
            </a:pPr>
            <a:r>
              <a:rPr lang="en-US" dirty="0">
                <a:solidFill>
                  <a:prstClr val="black"/>
                </a:solidFill>
                <a:latin typeface="Century Gothic" panose="020B0502020202020204" pitchFamily="34" charset="0"/>
              </a:rPr>
              <a:t>NPC, DPME AND STATSSA</a:t>
            </a:r>
            <a:endParaRPr lang="en-ZA" dirty="0">
              <a:latin typeface="Century Gothic" panose="020B0502020202020204" pitchFamily="34" charset="0"/>
            </a:endParaRPr>
          </a:p>
        </p:txBody>
      </p:sp>
      <p:sp>
        <p:nvSpPr>
          <p:cNvPr id="4" name="Rectangle 3"/>
          <p:cNvSpPr/>
          <p:nvPr/>
        </p:nvSpPr>
        <p:spPr>
          <a:xfrm>
            <a:off x="953877" y="2497153"/>
            <a:ext cx="10728282" cy="369332"/>
          </a:xfrm>
          <a:prstGeom prst="rect">
            <a:avLst/>
          </a:prstGeom>
        </p:spPr>
        <p:txBody>
          <a:bodyPr wrap="square">
            <a:spAutoFit/>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xmlns="" val="3650587490"/>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2210"/>
            <a:ext cx="12192000" cy="505267"/>
          </a:xfrm>
          <a:solidFill>
            <a:srgbClr val="FFFFFF">
              <a:alpha val="69804"/>
            </a:srgbClr>
          </a:solidFill>
        </p:spPr>
        <p:txBody>
          <a:bodyPr vert="horz" wrap="square" lIns="0" tIns="12700" rIns="0" bIns="0" rtlCol="0">
            <a:spAutoFit/>
          </a:bodyPr>
          <a:lstStyle/>
          <a:p>
            <a:pPr marL="12700" algn="ctr" rtl="0">
              <a:spcBef>
                <a:spcPts val="100"/>
              </a:spcBef>
            </a:pPr>
            <a:r>
              <a:rPr lang="en-US" sz="3200" kern="1200" dirty="0">
                <a:solidFill>
                  <a:schemeClr val="tx1">
                    <a:lumMod val="75000"/>
                    <a:lumOff val="25000"/>
                  </a:schemeClr>
                </a:solidFill>
                <a:latin typeface="Arial headings"/>
                <a:ea typeface="+mn-ea"/>
                <a:cs typeface="Arial" pitchFamily="34" charset="0"/>
              </a:rPr>
              <a:t>Implementation, Monitoring, Measurement </a:t>
            </a:r>
            <a:r>
              <a:rPr lang="en-US" sz="2400" kern="1200" dirty="0">
                <a:solidFill>
                  <a:schemeClr val="tx1">
                    <a:lumMod val="75000"/>
                    <a:lumOff val="25000"/>
                  </a:schemeClr>
                </a:solidFill>
                <a:latin typeface="Arial headings"/>
                <a:ea typeface="+mn-ea"/>
                <a:cs typeface="Arial" pitchFamily="34" charset="0"/>
              </a:rPr>
              <a:t>(3/3)</a:t>
            </a:r>
            <a:endParaRPr lang="en-ZA" sz="2400" b="0" kern="1200" dirty="0">
              <a:solidFill>
                <a:schemeClr val="tx1">
                  <a:lumMod val="75000"/>
                  <a:lumOff val="25000"/>
                </a:schemeClr>
              </a:solidFill>
              <a:latin typeface="Arial headings"/>
              <a:ea typeface="+mn-ea"/>
              <a:cs typeface="Arial" pitchFamily="34" charset="0"/>
            </a:endParaRPr>
          </a:p>
        </p:txBody>
      </p:sp>
      <p:grpSp>
        <p:nvGrpSpPr>
          <p:cNvPr id="63" name="Group 62"/>
          <p:cNvGrpSpPr/>
          <p:nvPr/>
        </p:nvGrpSpPr>
        <p:grpSpPr>
          <a:xfrm>
            <a:off x="533400" y="1934223"/>
            <a:ext cx="11353800" cy="4695177"/>
            <a:chOff x="988731" y="-982675"/>
            <a:chExt cx="10493071" cy="7500244"/>
          </a:xfrm>
        </p:grpSpPr>
        <p:sp>
          <p:nvSpPr>
            <p:cNvPr id="58" name="Right Arrow 57"/>
            <p:cNvSpPr/>
            <p:nvPr/>
          </p:nvSpPr>
          <p:spPr>
            <a:xfrm>
              <a:off x="988731" y="1301211"/>
              <a:ext cx="10493071" cy="5216358"/>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23" name="Diagram 22"/>
            <p:cNvGraphicFramePr/>
            <p:nvPr>
              <p:extLst>
                <p:ext uri="{D42A27DB-BD31-4B8C-83A1-F6EECF244321}">
                  <p14:modId xmlns:p14="http://schemas.microsoft.com/office/powerpoint/2010/main" xmlns="" val="1227945519"/>
                </p:ext>
              </p:extLst>
            </p:nvPr>
          </p:nvGraphicFramePr>
          <p:xfrm>
            <a:off x="1481694" y="2896075"/>
            <a:ext cx="8448323" cy="22110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0" name="TextBox 49"/>
            <p:cNvSpPr txBox="1"/>
            <p:nvPr/>
          </p:nvSpPr>
          <p:spPr>
            <a:xfrm>
              <a:off x="1478064" y="-982675"/>
              <a:ext cx="8183860" cy="2409101"/>
            </a:xfrm>
            <a:prstGeom prst="rect">
              <a:avLst/>
            </a:prstGeom>
            <a:solidFill>
              <a:schemeClr val="bg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NPC </a:t>
              </a:r>
              <a:endParaRPr kumimoji="0" lang="en-ZA" sz="28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srgbClr val="F79646">
                      <a:lumMod val="75000"/>
                    </a:srgbClr>
                  </a:solidFill>
                  <a:effectLst/>
                  <a:uLnTx/>
                  <a:uFillTx/>
                  <a:latin typeface="Century Gothic" panose="020B0502020202020204" pitchFamily="34" charset="0"/>
                  <a:ea typeface="+mn-ea"/>
                  <a:cs typeface="+mn-cs"/>
                </a:rPr>
                <a:t>DPME, STATS SA, NATIONAL TREASURY, DPSA, PARLIAMENT</a:t>
              </a:r>
              <a:endParaRPr kumimoji="0" lang="en-ZA" sz="2000" b="0" i="0" u="none" strike="noStrike" kern="1200" cap="none" spc="0" normalizeH="0" baseline="0" noProof="0" dirty="0">
                <a:ln>
                  <a:noFill/>
                </a:ln>
                <a:solidFill>
                  <a:srgbClr val="F79646">
                    <a:lumMod val="75000"/>
                  </a:srgbClr>
                </a:solidFill>
                <a:effectLst/>
                <a:uLnTx/>
                <a:uFillTx/>
                <a:latin typeface="Century Gothic" panose="020B0502020202020204" pitchFamily="34" charset="0"/>
                <a:ea typeface="+mn-ea"/>
                <a:cs typeface="+mn-cs"/>
              </a:endParaRPr>
            </a:p>
          </p:txBody>
        </p:sp>
      </p:grpSp>
      <p:sp>
        <p:nvSpPr>
          <p:cNvPr id="15" name="TextBox 14"/>
          <p:cNvSpPr txBox="1"/>
          <p:nvPr/>
        </p:nvSpPr>
        <p:spPr>
          <a:xfrm>
            <a:off x="152400" y="1106310"/>
            <a:ext cx="4495801" cy="40011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effectLst/>
                <a:uLnTx/>
                <a:uFillTx/>
                <a:latin typeface="Century Gothic" panose="020B0502020202020204" pitchFamily="34" charset="0"/>
                <a:ea typeface="+mn-ea"/>
                <a:cs typeface="+mn-cs"/>
              </a:rPr>
              <a:t>Joint-up government approach</a:t>
            </a:r>
            <a:r>
              <a:rPr kumimoji="0" lang="en-ZA" sz="2000" b="1" i="0" u="none" strike="noStrike" kern="1200" cap="none" spc="0" normalizeH="0" noProof="0" dirty="0">
                <a:ln>
                  <a:noFill/>
                </a:ln>
                <a:effectLst/>
                <a:uLnTx/>
                <a:uFillTx/>
                <a:latin typeface="Century Gothic" panose="020B0502020202020204" pitchFamily="34" charset="0"/>
                <a:ea typeface="+mn-ea"/>
                <a:cs typeface="+mn-cs"/>
              </a:rPr>
              <a:t> </a:t>
            </a:r>
            <a:endParaRPr kumimoji="0" lang="en-ZA" sz="1600" b="0" i="0" u="none" strike="noStrike" kern="1200" cap="none" spc="0" normalizeH="0" baseline="0" noProof="0" dirty="0">
              <a:ln>
                <a:noFill/>
              </a:ln>
              <a:effectLst/>
              <a:uLnTx/>
              <a:uFillTx/>
              <a:latin typeface="Century Gothic" panose="020B0502020202020204" pitchFamily="34" charset="0"/>
              <a:ea typeface="+mn-ea"/>
              <a:cs typeface="+mn-cs"/>
            </a:endParaRPr>
          </a:p>
        </p:txBody>
      </p:sp>
      <p:sp>
        <p:nvSpPr>
          <p:cNvPr id="17" name="TextBox 16"/>
          <p:cNvSpPr txBox="1"/>
          <p:nvPr/>
        </p:nvSpPr>
        <p:spPr>
          <a:xfrm>
            <a:off x="5375954" y="1028847"/>
            <a:ext cx="6629400" cy="707886"/>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effectLst/>
                <a:uLnTx/>
                <a:uFillTx/>
                <a:latin typeface="Century Gothic" panose="020B0502020202020204" pitchFamily="34" charset="0"/>
                <a:ea typeface="+mn-ea"/>
                <a:cs typeface="+mn-cs"/>
              </a:rPr>
              <a:t>All social partners to collectively measure NDP implementation &amp; impact</a:t>
            </a:r>
            <a:endParaRPr kumimoji="0" lang="en-ZA" sz="1600" b="0" i="0" u="none" strike="noStrike" kern="1200" cap="none" spc="0" normalizeH="0" baseline="0" noProof="0" dirty="0">
              <a:ln>
                <a:noFill/>
              </a:ln>
              <a:effectLst/>
              <a:uLnTx/>
              <a:uFillTx/>
              <a:latin typeface="Century Gothic" panose="020B0502020202020204" pitchFamily="34" charset="0"/>
              <a:ea typeface="+mn-ea"/>
              <a:cs typeface="+mn-cs"/>
            </a:endParaRPr>
          </a:p>
        </p:txBody>
      </p:sp>
      <p:sp>
        <p:nvSpPr>
          <p:cNvPr id="4" name="Left Brace 3"/>
          <p:cNvSpPr/>
          <p:nvPr/>
        </p:nvSpPr>
        <p:spPr>
          <a:xfrm rot="5400000">
            <a:off x="4588873" y="-606079"/>
            <a:ext cx="1574165" cy="9685108"/>
          </a:xfrm>
          <a:prstGeom prst="leftBrace">
            <a:avLst>
              <a:gd name="adj1" fmla="val 8333"/>
              <a:gd name="adj2" fmla="val 51973"/>
            </a:avLst>
          </a:prstGeom>
          <a:ln w="38100">
            <a:solidFill>
              <a:srgbClr val="2A633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Tree>
    <p:extLst>
      <p:ext uri="{BB962C8B-B14F-4D97-AF65-F5344CB8AC3E}">
        <p14:creationId xmlns:p14="http://schemas.microsoft.com/office/powerpoint/2010/main" xmlns="" val="2821497875"/>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559861"/>
            <a:ext cx="11353800" cy="3785652"/>
          </a:xfrm>
        </p:spPr>
        <p:txBody>
          <a:bodyPr/>
          <a:lstStyle/>
          <a:p>
            <a:pPr>
              <a:spcAft>
                <a:spcPts val="1200"/>
              </a:spcAft>
            </a:pPr>
            <a:endParaRPr lang="en-US" dirty="0">
              <a:latin typeface="Century Gothic" panose="020B0502020202020204" pitchFamily="34" charset="0"/>
            </a:endParaRPr>
          </a:p>
          <a:p>
            <a:pPr marL="285750" indent="-285750" algn="just">
              <a:spcAft>
                <a:spcPts val="1200"/>
              </a:spcAft>
              <a:buFont typeface="Arial" panose="020B0604020202020204" pitchFamily="34" charset="0"/>
              <a:buChar char="•"/>
            </a:pPr>
            <a:r>
              <a:rPr lang="en-US" sz="2000" dirty="0">
                <a:solidFill>
                  <a:schemeClr val="tx1"/>
                </a:solidFill>
                <a:latin typeface="Century Gothic" panose="020B0502020202020204" pitchFamily="34" charset="0"/>
              </a:rPr>
              <a:t>The things outlined in this presentation require detailed planning with which colleagues doing MTSF are seized with and there is interface between this advisory note and MTSF.</a:t>
            </a:r>
          </a:p>
          <a:p>
            <a:pPr marL="285750" indent="-285750" algn="just">
              <a:spcAft>
                <a:spcPts val="1200"/>
              </a:spcAft>
              <a:buFont typeface="Arial" panose="020B0604020202020204" pitchFamily="34" charset="0"/>
              <a:buChar char="•"/>
            </a:pPr>
            <a:r>
              <a:rPr lang="en-US" sz="2000" dirty="0">
                <a:solidFill>
                  <a:schemeClr val="tx1"/>
                </a:solidFill>
                <a:latin typeface="Century Gothic" panose="020B0502020202020204" pitchFamily="34" charset="0"/>
              </a:rPr>
              <a:t>The NPC relies on short and medium term plans achieve the proposed critical actions.</a:t>
            </a:r>
          </a:p>
          <a:p>
            <a:pPr marL="285750" indent="-285750" algn="just">
              <a:spcAft>
                <a:spcPts val="1200"/>
              </a:spcAft>
              <a:buFont typeface="Arial" panose="020B0604020202020204" pitchFamily="34" charset="0"/>
              <a:buChar char="•"/>
            </a:pPr>
            <a:r>
              <a:rPr lang="en-US" sz="2000" dirty="0">
                <a:solidFill>
                  <a:schemeClr val="tx1"/>
                </a:solidFill>
                <a:latin typeface="Century Gothic" panose="020B0502020202020204" pitchFamily="34" charset="0"/>
              </a:rPr>
              <a:t>The finalisation of the integrated planning system and bill remains critical  as it assist to guide institutionalisation of planning and formally clarify the roles and functions of different plans and planning bodies</a:t>
            </a:r>
          </a:p>
          <a:p>
            <a:pPr marL="285750" indent="-285750" algn="just">
              <a:spcAft>
                <a:spcPts val="1200"/>
              </a:spcAft>
              <a:buFont typeface="Arial" panose="020B0604020202020204" pitchFamily="34" charset="0"/>
              <a:buChar char="•"/>
            </a:pPr>
            <a:r>
              <a:rPr lang="en-US" sz="2000" dirty="0">
                <a:solidFill>
                  <a:schemeClr val="tx1"/>
                </a:solidFill>
                <a:latin typeface="Century Gothic" panose="020B0502020202020204" pitchFamily="34" charset="0"/>
              </a:rPr>
              <a:t>The identification of specific policy mechanisms and levers, which can help to build alignment around key developmental priorities informed by the NDP remains important</a:t>
            </a:r>
            <a:r>
              <a:rPr lang="en-US" dirty="0">
                <a:solidFill>
                  <a:schemeClr val="tx1"/>
                </a:solidFill>
                <a:latin typeface="Century Gothic" panose="020B0502020202020204" pitchFamily="34" charset="0"/>
              </a:rPr>
              <a:t>.</a:t>
            </a:r>
          </a:p>
          <a:p>
            <a:pPr>
              <a:spcAft>
                <a:spcPts val="1200"/>
              </a:spcAft>
            </a:pPr>
            <a:endParaRPr lang="en-US" dirty="0">
              <a:solidFill>
                <a:srgbClr val="FF0000"/>
              </a:solidFill>
              <a:latin typeface="Century Gothic" panose="020B0502020202020204" pitchFamily="34" charset="0"/>
            </a:endParaRPr>
          </a:p>
        </p:txBody>
      </p:sp>
      <p:sp>
        <p:nvSpPr>
          <p:cNvPr id="4" name="Title 1"/>
          <p:cNvSpPr txBox="1">
            <a:spLocks/>
          </p:cNvSpPr>
          <p:nvPr/>
        </p:nvSpPr>
        <p:spPr>
          <a:xfrm>
            <a:off x="0" y="102210"/>
            <a:ext cx="12192000" cy="505267"/>
          </a:xfrm>
          <a:prstGeom prst="rect">
            <a:avLst/>
          </a:prstGeom>
          <a:solidFill>
            <a:srgbClr val="FFFFFF">
              <a:alpha val="69804"/>
            </a:srgbClr>
          </a:solidFill>
        </p:spPr>
        <p:txBody>
          <a:bodyPr vert="horz" wrap="square" lIns="0" tIns="12700" rIns="0" bIns="0" rtlCol="0">
            <a:spAutoFit/>
          </a:bodyPr>
          <a:lstStyle>
            <a:lvl1pPr>
              <a:defRPr sz="2600" b="1" i="0">
                <a:solidFill>
                  <a:srgbClr val="383336"/>
                </a:solidFill>
                <a:latin typeface="Arial"/>
                <a:ea typeface="+mj-ea"/>
                <a:cs typeface="Arial"/>
              </a:defRPr>
            </a:lvl1pPr>
          </a:lstStyle>
          <a:p>
            <a:pPr marL="12700" algn="ctr" rtl="0">
              <a:spcBef>
                <a:spcPts val="100"/>
              </a:spcBef>
            </a:pPr>
            <a:r>
              <a:rPr lang="en-US" sz="3200" kern="1200" dirty="0">
                <a:solidFill>
                  <a:schemeClr val="tx1"/>
                </a:solidFill>
                <a:latin typeface="Arial headings"/>
                <a:ea typeface="+mn-ea"/>
                <a:cs typeface="Arial" pitchFamily="34" charset="0"/>
              </a:rPr>
              <a:t>Recap and Way Forward</a:t>
            </a:r>
            <a:endParaRPr lang="en-ZA" sz="2400" b="0" kern="1200" dirty="0">
              <a:solidFill>
                <a:schemeClr val="tx1"/>
              </a:solidFill>
              <a:latin typeface="Arial headings"/>
              <a:ea typeface="+mn-ea"/>
              <a:cs typeface="Arial" pitchFamily="34" charset="0"/>
            </a:endParaRPr>
          </a:p>
        </p:txBody>
      </p:sp>
      <p:sp>
        <p:nvSpPr>
          <p:cNvPr id="6" name="Up Arrow 5"/>
          <p:cNvSpPr/>
          <p:nvPr/>
        </p:nvSpPr>
        <p:spPr>
          <a:xfrm rot="5400000">
            <a:off x="459054" y="1057633"/>
            <a:ext cx="301090" cy="248752"/>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Up Arrow 6"/>
          <p:cNvSpPr/>
          <p:nvPr/>
        </p:nvSpPr>
        <p:spPr>
          <a:xfrm rot="5400000">
            <a:off x="459054" y="1740059"/>
            <a:ext cx="301090" cy="248752"/>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Up Arrow 7"/>
          <p:cNvSpPr/>
          <p:nvPr/>
        </p:nvSpPr>
        <p:spPr>
          <a:xfrm rot="5400000">
            <a:off x="459054" y="2271940"/>
            <a:ext cx="301090" cy="248752"/>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Up Arrow 8"/>
          <p:cNvSpPr/>
          <p:nvPr/>
        </p:nvSpPr>
        <p:spPr>
          <a:xfrm rot="5400000">
            <a:off x="459054" y="3315729"/>
            <a:ext cx="301090" cy="248752"/>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Text Placeholder 2"/>
          <p:cNvSpPr txBox="1">
            <a:spLocks/>
          </p:cNvSpPr>
          <p:nvPr/>
        </p:nvSpPr>
        <p:spPr>
          <a:xfrm>
            <a:off x="772927" y="4207828"/>
            <a:ext cx="11049000" cy="2769989"/>
          </a:xfrm>
          <a:prstGeom prst="rect">
            <a:avLst/>
          </a:prstGeom>
        </p:spPr>
        <p:txBody>
          <a:bodyPr wrap="square" lIns="0" tIns="0" rIns="0" bIns="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Aft>
                <a:spcPts val="1200"/>
              </a:spcAft>
            </a:pPr>
            <a:r>
              <a:rPr lang="en-US" sz="2000" kern="0" dirty="0">
                <a:solidFill>
                  <a:sysClr val="windowText" lastClr="000000"/>
                </a:solidFill>
                <a:latin typeface="Century Gothic" panose="020B0502020202020204" pitchFamily="34" charset="0"/>
              </a:rPr>
              <a:t>Strengthening implementation approaches and strategies, building on systems that have worked well, and strengthening partnerships with non-state stakeholders, anchored on the NDP. </a:t>
            </a:r>
          </a:p>
          <a:p>
            <a:pPr>
              <a:spcAft>
                <a:spcPts val="1200"/>
              </a:spcAft>
            </a:pPr>
            <a:r>
              <a:rPr lang="en-US" sz="2000" kern="0" dirty="0">
                <a:solidFill>
                  <a:sysClr val="windowText" lastClr="000000"/>
                </a:solidFill>
                <a:latin typeface="Century Gothic" panose="020B0502020202020204" pitchFamily="34" charset="0"/>
              </a:rPr>
              <a:t>Translation of the NDP’s long-term goals into medium-term priorities; moving from </a:t>
            </a:r>
            <a:r>
              <a:rPr lang="en-US" sz="2000" kern="0" dirty="0" err="1">
                <a:solidFill>
                  <a:sysClr val="windowText" lastClr="000000"/>
                </a:solidFill>
                <a:latin typeface="Century Gothic" panose="020B0502020202020204" pitchFamily="34" charset="0"/>
              </a:rPr>
              <a:t>prioritisation</a:t>
            </a:r>
            <a:r>
              <a:rPr lang="en-US" sz="2000" kern="0" dirty="0">
                <a:solidFill>
                  <a:sysClr val="windowText" lastClr="000000"/>
                </a:solidFill>
                <a:latin typeface="Century Gothic" panose="020B0502020202020204" pitchFamily="34" charset="0"/>
              </a:rPr>
              <a:t> to focusing on actions that would </a:t>
            </a:r>
            <a:r>
              <a:rPr lang="en-US" sz="2000" kern="0" dirty="0" err="1">
                <a:solidFill>
                  <a:sysClr val="windowText" lastClr="000000"/>
                </a:solidFill>
                <a:latin typeface="Century Gothic" panose="020B0502020202020204" pitchFamily="34" charset="0"/>
              </a:rPr>
              <a:t>catalyse</a:t>
            </a:r>
            <a:r>
              <a:rPr lang="en-US" sz="2000" kern="0" dirty="0">
                <a:solidFill>
                  <a:sysClr val="windowText" lastClr="000000"/>
                </a:solidFill>
                <a:latin typeface="Century Gothic" panose="020B0502020202020204" pitchFamily="34" charset="0"/>
              </a:rPr>
              <a:t> and sustain momentum within the society, and how they would be measured and monitored.</a:t>
            </a:r>
          </a:p>
          <a:p>
            <a:pPr>
              <a:spcAft>
                <a:spcPts val="1200"/>
              </a:spcAft>
            </a:pPr>
            <a:r>
              <a:rPr lang="en-US" sz="2000" kern="0" dirty="0">
                <a:solidFill>
                  <a:sysClr val="windowText" lastClr="000000"/>
                </a:solidFill>
                <a:latin typeface="Century Gothic" panose="020B0502020202020204" pitchFamily="34" charset="0"/>
              </a:rPr>
              <a:t> Making hard choices and trade-offs about what would be most impactful to prioritise, because it is not possible to focus on everything remains critical</a:t>
            </a:r>
          </a:p>
        </p:txBody>
      </p:sp>
      <p:sp>
        <p:nvSpPr>
          <p:cNvPr id="16" name="Up Arrow 15"/>
          <p:cNvSpPr/>
          <p:nvPr/>
        </p:nvSpPr>
        <p:spPr>
          <a:xfrm rot="5400000">
            <a:off x="468155" y="4379226"/>
            <a:ext cx="301090" cy="248752"/>
          </a:xfrm>
          <a:prstGeom prst="upArrow">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Up Arrow 17"/>
          <p:cNvSpPr/>
          <p:nvPr/>
        </p:nvSpPr>
        <p:spPr>
          <a:xfrm rot="5400000">
            <a:off x="468154" y="5468447"/>
            <a:ext cx="301090" cy="248752"/>
          </a:xfrm>
          <a:prstGeom prst="upArrow">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Up Arrow 19"/>
          <p:cNvSpPr/>
          <p:nvPr/>
        </p:nvSpPr>
        <p:spPr>
          <a:xfrm rot="5400000">
            <a:off x="459054" y="6324308"/>
            <a:ext cx="301090" cy="248752"/>
          </a:xfrm>
          <a:prstGeom prst="upArrow">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9063844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02210"/>
            <a:ext cx="12192000" cy="505267"/>
          </a:xfrm>
          <a:prstGeom prst="rect">
            <a:avLst/>
          </a:prstGeom>
          <a:solidFill>
            <a:srgbClr val="FFFFFF">
              <a:alpha val="69804"/>
            </a:srgbClr>
          </a:solidFill>
        </p:spPr>
        <p:txBody>
          <a:bodyPr vert="horz" wrap="square" lIns="0" tIns="12700" rIns="0" bIns="0" rtlCol="0">
            <a:spAutoFit/>
          </a:bodyPr>
          <a:lstStyle>
            <a:lvl1pPr>
              <a:defRPr sz="2600" b="1" i="0">
                <a:solidFill>
                  <a:srgbClr val="383336"/>
                </a:solidFill>
                <a:latin typeface="Arial"/>
                <a:ea typeface="+mj-ea"/>
                <a:cs typeface="Arial"/>
              </a:defRPr>
            </a:lvl1pPr>
          </a:lstStyle>
          <a:p>
            <a:pPr marL="12700" algn="ctr">
              <a:spcBef>
                <a:spcPts val="100"/>
              </a:spcBef>
            </a:pPr>
            <a:r>
              <a:rPr lang="en-US" sz="3200" dirty="0">
                <a:solidFill>
                  <a:schemeClr val="tx1"/>
                </a:solidFill>
                <a:latin typeface="Arial headings"/>
                <a:ea typeface="+mn-ea"/>
                <a:cs typeface="Arial" pitchFamily="34" charset="0"/>
              </a:rPr>
              <a:t>Conclusion</a:t>
            </a:r>
            <a:endParaRPr lang="en-ZA" sz="3200" dirty="0">
              <a:solidFill>
                <a:schemeClr val="tx1"/>
              </a:solidFill>
              <a:latin typeface="Arial headings"/>
              <a:ea typeface="+mn-ea"/>
              <a:cs typeface="Arial" pitchFamily="34" charset="0"/>
            </a:endParaRPr>
          </a:p>
        </p:txBody>
      </p:sp>
      <p:pic>
        <p:nvPicPr>
          <p:cNvPr id="5" name="Picture 4"/>
          <p:cNvPicPr>
            <a:picLocks noChangeAspect="1"/>
          </p:cNvPicPr>
          <p:nvPr/>
        </p:nvPicPr>
        <p:blipFill rotWithShape="1">
          <a:blip r:embed="rId2" cstate="print">
            <a:extLst>
              <a:ext uri="{BEBA8EAE-BF5A-486C-A8C5-ECC9F3942E4B}">
                <a14:imgProps xmlns:a14="http://schemas.microsoft.com/office/drawing/2010/main" xmlns="">
                  <a14:imgLayer r:embed="rId3">
                    <a14:imgEffect>
                      <a14:sharpenSoften amount="-25000"/>
                    </a14:imgEffect>
                  </a14:imgLayer>
                </a14:imgProps>
              </a:ext>
            </a:extLst>
          </a:blip>
          <a:srcRect l="22386"/>
          <a:stretch/>
        </p:blipFill>
        <p:spPr>
          <a:xfrm>
            <a:off x="3886200" y="763458"/>
            <a:ext cx="8077201" cy="5868141"/>
          </a:xfrm>
          <a:prstGeom prst="rect">
            <a:avLst/>
          </a:prstGeom>
        </p:spPr>
      </p:pic>
      <p:sp>
        <p:nvSpPr>
          <p:cNvPr id="3" name="Text Placeholder 2"/>
          <p:cNvSpPr>
            <a:spLocks noGrp="1"/>
          </p:cNvSpPr>
          <p:nvPr>
            <p:ph type="body" idx="1"/>
          </p:nvPr>
        </p:nvSpPr>
        <p:spPr>
          <a:xfrm>
            <a:off x="304800" y="814622"/>
            <a:ext cx="10515600" cy="5816977"/>
          </a:xfrm>
          <a:solidFill>
            <a:srgbClr val="FFFFFF">
              <a:alpha val="69804"/>
            </a:srgbClr>
          </a:solidFill>
        </p:spPr>
        <p:txBody>
          <a:bodyPr/>
          <a:lstStyle/>
          <a:p>
            <a:pPr marL="285750" indent="-285750" algn="l">
              <a:spcAft>
                <a:spcPts val="1200"/>
              </a:spcAft>
              <a:buFont typeface="Arial" panose="020B0604020202020204" pitchFamily="34" charset="0"/>
              <a:buChar char="•"/>
            </a:pPr>
            <a:r>
              <a:rPr lang="en-US" sz="2800" dirty="0">
                <a:solidFill>
                  <a:schemeClr val="tx1"/>
                </a:solidFill>
              </a:rPr>
              <a:t>Overall </a:t>
            </a:r>
            <a:r>
              <a:rPr lang="en-US" sz="2800" b="1" dirty="0">
                <a:solidFill>
                  <a:schemeClr val="tx1"/>
                </a:solidFill>
              </a:rPr>
              <a:t>priority is to accelerate Economic Recovery &amp; Reconstruction </a:t>
            </a:r>
            <a:endParaRPr lang="en-US" sz="2800" dirty="0">
              <a:solidFill>
                <a:schemeClr val="tx1"/>
              </a:solidFill>
            </a:endParaRPr>
          </a:p>
          <a:p>
            <a:pPr marL="285750" indent="-285750" algn="l">
              <a:spcAft>
                <a:spcPts val="1200"/>
              </a:spcAft>
              <a:buFont typeface="Arial" panose="020B0604020202020204" pitchFamily="34" charset="0"/>
              <a:buChar char="•"/>
            </a:pPr>
            <a:r>
              <a:rPr lang="en-US" sz="2800" dirty="0">
                <a:solidFill>
                  <a:schemeClr val="tx1"/>
                </a:solidFill>
              </a:rPr>
              <a:t>To this end, </a:t>
            </a:r>
            <a:r>
              <a:rPr lang="en-US" sz="2800" b="1" dirty="0">
                <a:solidFill>
                  <a:schemeClr val="tx1"/>
                </a:solidFill>
              </a:rPr>
              <a:t>focused attention</a:t>
            </a:r>
            <a:r>
              <a:rPr lang="en-US" sz="2800" dirty="0">
                <a:solidFill>
                  <a:schemeClr val="tx1"/>
                </a:solidFill>
              </a:rPr>
              <a:t> on </a:t>
            </a:r>
            <a:r>
              <a:rPr lang="en-US" sz="2800" b="1" dirty="0">
                <a:solidFill>
                  <a:schemeClr val="tx1"/>
                </a:solidFill>
              </a:rPr>
              <a:t>role and capacity of the state </a:t>
            </a:r>
            <a:r>
              <a:rPr lang="en-US" sz="2800" dirty="0">
                <a:solidFill>
                  <a:schemeClr val="tx1"/>
                </a:solidFill>
              </a:rPr>
              <a:t>remains critical</a:t>
            </a:r>
          </a:p>
          <a:p>
            <a:pPr marL="285750" indent="-285750" algn="l">
              <a:spcAft>
                <a:spcPts val="1200"/>
              </a:spcAft>
              <a:buFont typeface="Arial" panose="020B0604020202020204" pitchFamily="34" charset="0"/>
              <a:buChar char="•"/>
            </a:pPr>
            <a:r>
              <a:rPr lang="en-US" sz="2800" dirty="0">
                <a:solidFill>
                  <a:schemeClr val="tx1"/>
                </a:solidFill>
              </a:rPr>
              <a:t>Deepening specific policy interventions and levers around key developmental priorities informed by NDP remains important.</a:t>
            </a:r>
          </a:p>
          <a:p>
            <a:pPr marL="285750" indent="-285750" algn="l">
              <a:spcAft>
                <a:spcPts val="1200"/>
              </a:spcAft>
              <a:buFont typeface="Arial" panose="020B0604020202020204" pitchFamily="34" charset="0"/>
              <a:buChar char="•"/>
            </a:pPr>
            <a:r>
              <a:rPr lang="en-US" sz="2800" dirty="0">
                <a:solidFill>
                  <a:schemeClr val="tx1"/>
                </a:solidFill>
              </a:rPr>
              <a:t>NPC’s role </a:t>
            </a:r>
            <a:r>
              <a:rPr lang="en-US" sz="2800" b="1" dirty="0">
                <a:solidFill>
                  <a:schemeClr val="tx1"/>
                </a:solidFill>
              </a:rPr>
              <a:t>to assist NDP implementation </a:t>
            </a:r>
            <a:r>
              <a:rPr lang="en-US" sz="2800" dirty="0">
                <a:solidFill>
                  <a:schemeClr val="tx1"/>
                </a:solidFill>
              </a:rPr>
              <a:t>during 2022-2030 </a:t>
            </a:r>
          </a:p>
          <a:p>
            <a:pPr marL="285750" indent="-285750" algn="l">
              <a:spcAft>
                <a:spcPts val="1200"/>
              </a:spcAft>
              <a:buFont typeface="Arial" panose="020B0604020202020204" pitchFamily="34" charset="0"/>
              <a:buChar char="•"/>
            </a:pPr>
            <a:r>
              <a:rPr lang="en-US" sz="2800" b="1" dirty="0">
                <a:solidFill>
                  <a:schemeClr val="tx1"/>
                </a:solidFill>
              </a:rPr>
              <a:t>Detailed planning </a:t>
            </a:r>
            <a:r>
              <a:rPr lang="en-US" sz="2800" dirty="0">
                <a:solidFill>
                  <a:schemeClr val="tx1"/>
                </a:solidFill>
              </a:rPr>
              <a:t>based on NPC proposals </a:t>
            </a:r>
            <a:r>
              <a:rPr lang="en-US" sz="2800" b="1" dirty="0">
                <a:solidFill>
                  <a:schemeClr val="tx1"/>
                </a:solidFill>
              </a:rPr>
              <a:t>in current MTSF </a:t>
            </a:r>
            <a:r>
              <a:rPr lang="en-US" sz="2800" dirty="0">
                <a:solidFill>
                  <a:schemeClr val="tx1"/>
                </a:solidFill>
              </a:rPr>
              <a:t>(as revised post-</a:t>
            </a:r>
            <a:r>
              <a:rPr lang="en-US" sz="2800" dirty="0" err="1">
                <a:solidFill>
                  <a:schemeClr val="tx1"/>
                </a:solidFill>
              </a:rPr>
              <a:t>Covid</a:t>
            </a:r>
            <a:r>
              <a:rPr lang="en-US" sz="2800" dirty="0">
                <a:solidFill>
                  <a:schemeClr val="tx1"/>
                </a:solidFill>
              </a:rPr>
              <a:t>), ERRP and other sector plans.</a:t>
            </a:r>
          </a:p>
          <a:p>
            <a:pPr marL="285750" indent="-285750" algn="l">
              <a:spcAft>
                <a:spcPts val="1200"/>
              </a:spcAft>
              <a:buFont typeface="Arial" panose="020B0604020202020204" pitchFamily="34" charset="0"/>
              <a:buChar char="•"/>
            </a:pPr>
            <a:r>
              <a:rPr lang="en-US" sz="2800" b="1" dirty="0">
                <a:solidFill>
                  <a:schemeClr val="tx1"/>
                </a:solidFill>
              </a:rPr>
              <a:t>2022, Ten year Review of the implementation of NDP since 2012</a:t>
            </a:r>
          </a:p>
          <a:p>
            <a:pPr marL="285750" indent="-285750" algn="l">
              <a:spcAft>
                <a:spcPts val="1200"/>
              </a:spcAft>
              <a:buFont typeface="Arial" panose="020B0604020202020204" pitchFamily="34" charset="0"/>
              <a:buChar char="•"/>
            </a:pPr>
            <a:r>
              <a:rPr lang="en-US" sz="2800" b="1" dirty="0">
                <a:solidFill>
                  <a:schemeClr val="tx1"/>
                </a:solidFill>
              </a:rPr>
              <a:t>Lessons and priorities for next MTSF 2024-29</a:t>
            </a:r>
          </a:p>
          <a:p>
            <a:pPr marL="285750" indent="-285750" algn="l">
              <a:spcAft>
                <a:spcPts val="1200"/>
              </a:spcAft>
              <a:buFont typeface="Arial" panose="020B0604020202020204" pitchFamily="34" charset="0"/>
              <a:buChar char="•"/>
            </a:pPr>
            <a:r>
              <a:rPr lang="en-US" sz="2800" b="1" dirty="0">
                <a:solidFill>
                  <a:schemeClr val="tx1"/>
                </a:solidFill>
              </a:rPr>
              <a:t>Better implementation towards 2030….Eight years remaining</a:t>
            </a:r>
          </a:p>
        </p:txBody>
      </p:sp>
    </p:spTree>
    <p:extLst>
      <p:ext uri="{BB962C8B-B14F-4D97-AF65-F5344CB8AC3E}">
        <p14:creationId xmlns:p14="http://schemas.microsoft.com/office/powerpoint/2010/main" xmlns="" val="19159162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4219"/>
            <a:ext cx="12192000" cy="505267"/>
          </a:xfrm>
          <a:prstGeom prst="rect">
            <a:avLst/>
          </a:prstGeom>
          <a:solidFill>
            <a:srgbClr val="FFFFFF">
              <a:alpha val="69804"/>
            </a:srgbClr>
          </a:solidFill>
        </p:spPr>
        <p:txBody>
          <a:bodyPr vert="horz" wrap="square" lIns="0" tIns="12700" rIns="0" bIns="0" rtlCol="0">
            <a:spAutoFit/>
          </a:bodyPr>
          <a:lstStyle>
            <a:lvl1pPr>
              <a:defRPr sz="2600" b="1" i="0">
                <a:solidFill>
                  <a:srgbClr val="383336"/>
                </a:solidFill>
                <a:latin typeface="Arial"/>
                <a:ea typeface="+mj-ea"/>
                <a:cs typeface="Arial"/>
              </a:defRPr>
            </a:lvl1pPr>
          </a:lstStyle>
          <a:p>
            <a:pPr marL="12700" algn="ctr">
              <a:spcBef>
                <a:spcPts val="100"/>
              </a:spcBef>
            </a:pPr>
            <a:r>
              <a:rPr lang="en-US" sz="3200" dirty="0">
                <a:solidFill>
                  <a:schemeClr val="tx1"/>
                </a:solidFill>
                <a:latin typeface="Arial headings"/>
                <a:ea typeface="+mn-ea"/>
                <a:cs typeface="Arial" pitchFamily="34" charset="0"/>
              </a:rPr>
              <a:t>Conclusion</a:t>
            </a:r>
            <a:endParaRPr lang="en-ZA" sz="3200" dirty="0">
              <a:solidFill>
                <a:schemeClr val="tx1"/>
              </a:solidFill>
              <a:latin typeface="Arial headings"/>
              <a:ea typeface="+mn-ea"/>
              <a:cs typeface="Arial" pitchFamily="34" charset="0"/>
            </a:endParaRPr>
          </a:p>
        </p:txBody>
      </p:sp>
      <p:pic>
        <p:nvPicPr>
          <p:cNvPr id="5" name="Picture 4"/>
          <p:cNvPicPr>
            <a:picLocks noChangeAspect="1"/>
          </p:cNvPicPr>
          <p:nvPr/>
        </p:nvPicPr>
        <p:blipFill rotWithShape="1">
          <a:blip r:embed="rId2" cstate="print">
            <a:extLst>
              <a:ext uri="{BEBA8EAE-BF5A-486C-A8C5-ECC9F3942E4B}">
                <a14:imgProps xmlns:a14="http://schemas.microsoft.com/office/drawing/2010/main" xmlns="">
                  <a14:imgLayer r:embed="rId3">
                    <a14:imgEffect>
                      <a14:sharpenSoften amount="-25000"/>
                    </a14:imgEffect>
                  </a14:imgLayer>
                </a14:imgProps>
              </a:ext>
            </a:extLst>
          </a:blip>
          <a:srcRect l="22386"/>
          <a:stretch/>
        </p:blipFill>
        <p:spPr>
          <a:xfrm>
            <a:off x="3886200" y="763458"/>
            <a:ext cx="8077201" cy="5868141"/>
          </a:xfrm>
          <a:prstGeom prst="rect">
            <a:avLst/>
          </a:prstGeom>
        </p:spPr>
      </p:pic>
      <p:sp>
        <p:nvSpPr>
          <p:cNvPr id="3" name="Text Placeholder 2"/>
          <p:cNvSpPr>
            <a:spLocks noGrp="1"/>
          </p:cNvSpPr>
          <p:nvPr>
            <p:ph type="body" idx="1"/>
          </p:nvPr>
        </p:nvSpPr>
        <p:spPr>
          <a:xfrm>
            <a:off x="0" y="607477"/>
            <a:ext cx="10515600" cy="2616101"/>
          </a:xfrm>
          <a:solidFill>
            <a:srgbClr val="FFFFFF">
              <a:alpha val="69804"/>
            </a:srgbClr>
          </a:solidFill>
        </p:spPr>
        <p:txBody>
          <a:bodyPr/>
          <a:lstStyle/>
          <a:p>
            <a:pPr marL="342900" indent="-342900" algn="l">
              <a:spcAft>
                <a:spcPts val="1200"/>
              </a:spcAft>
              <a:buFont typeface="Arial" panose="020B0604020202020204" pitchFamily="34" charset="0"/>
              <a:buChar char="•"/>
            </a:pPr>
            <a:r>
              <a:rPr lang="en-US" sz="2000" dirty="0">
                <a:solidFill>
                  <a:schemeClr val="tx1"/>
                </a:solidFill>
              </a:rPr>
              <a:t>The third NPC’s mandate appointed  in December 2021 by President Ramaphosa entails amongst others;</a:t>
            </a:r>
          </a:p>
          <a:p>
            <a:pPr marL="342900" indent="-342900" algn="l">
              <a:spcAft>
                <a:spcPts val="1200"/>
              </a:spcAft>
              <a:buFont typeface="Wingdings" panose="05000000000000000000" pitchFamily="2" charset="2"/>
              <a:buChar char="v"/>
            </a:pPr>
            <a:r>
              <a:rPr lang="en-US" sz="2000" dirty="0">
                <a:solidFill>
                  <a:schemeClr val="tx1"/>
                </a:solidFill>
              </a:rPr>
              <a:t> to lead the development of a strategy for a post COVID-19 economy and society to deal with the country’s triple challenge of poverty, unemployment and inequality by 2030, </a:t>
            </a:r>
          </a:p>
          <a:p>
            <a:pPr marL="342900" indent="-342900" algn="l">
              <a:spcAft>
                <a:spcPts val="1200"/>
              </a:spcAft>
              <a:buFont typeface="Wingdings" panose="05000000000000000000" pitchFamily="2" charset="2"/>
              <a:buChar char="v"/>
            </a:pPr>
            <a:r>
              <a:rPr lang="en-US" sz="2000" dirty="0" err="1">
                <a:solidFill>
                  <a:schemeClr val="tx1"/>
                </a:solidFill>
              </a:rPr>
              <a:t>mobilise</a:t>
            </a:r>
            <a:r>
              <a:rPr lang="en-US" sz="2000" dirty="0">
                <a:solidFill>
                  <a:schemeClr val="tx1"/>
                </a:solidFill>
              </a:rPr>
              <a:t> society to promote the acceleration in implementing the National Development Plan towards 2030.</a:t>
            </a:r>
          </a:p>
          <a:p>
            <a:pPr marL="285750" indent="-285750" algn="l">
              <a:spcAft>
                <a:spcPts val="1200"/>
              </a:spcAft>
              <a:buFont typeface="Arial" panose="020B0604020202020204" pitchFamily="34" charset="0"/>
              <a:buChar char="•"/>
            </a:pPr>
            <a:endParaRPr lang="en-US" sz="2000" b="1" dirty="0">
              <a:solidFill>
                <a:schemeClr val="tx1"/>
              </a:solidFill>
            </a:endParaRPr>
          </a:p>
        </p:txBody>
      </p:sp>
    </p:spTree>
    <p:extLst>
      <p:ext uri="{BB962C8B-B14F-4D97-AF65-F5344CB8AC3E}">
        <p14:creationId xmlns:p14="http://schemas.microsoft.com/office/powerpoint/2010/main" xmlns="" val="11739121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7" name="object 7">
            <a:extLst>
              <a:ext uri="{FF2B5EF4-FFF2-40B4-BE49-F238E27FC236}">
                <a16:creationId xmlns:a16="http://schemas.microsoft.com/office/drawing/2014/main" xmlns="" id="{74D204AC-BF4F-8042-A3AD-A2E72E9D1DB1}"/>
              </a:ext>
            </a:extLst>
          </p:cNvPr>
          <p:cNvSpPr txBox="1">
            <a:spLocks/>
          </p:cNvSpPr>
          <p:nvPr/>
        </p:nvSpPr>
        <p:spPr>
          <a:xfrm>
            <a:off x="914400" y="2819400"/>
            <a:ext cx="5401945" cy="84382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en-ZA" sz="5400" b="1" kern="0" dirty="0">
                <a:solidFill>
                  <a:srgbClr val="373337"/>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xmlns="" val="2252055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0" y="118978"/>
            <a:ext cx="12192000" cy="566822"/>
          </a:xfrm>
          <a:prstGeom prst="rect">
            <a:avLst/>
          </a:prstGeom>
          <a:solidFill>
            <a:srgbClr val="FFFFFF">
              <a:alpha val="69804"/>
            </a:srgbClr>
          </a:solidFill>
        </p:spPr>
        <p:txBody>
          <a:bodyPr vert="horz" wrap="square" lIns="0" tIns="12700" rIns="0" bIns="0" rtlCol="0">
            <a:spAutoFit/>
          </a:bodyPr>
          <a:lstStyle/>
          <a:p>
            <a:pPr marL="12700" algn="ctr">
              <a:lnSpc>
                <a:spcPct val="100000"/>
              </a:lnSpc>
              <a:spcBef>
                <a:spcPts val="100"/>
              </a:spcBef>
            </a:pPr>
            <a:r>
              <a:rPr lang="en-US" sz="3600" kern="1200" dirty="0">
                <a:solidFill>
                  <a:schemeClr val="tx1"/>
                </a:solidFill>
                <a:latin typeface="Arial headings"/>
                <a:ea typeface="+mn-ea"/>
                <a:cs typeface="Arial" pitchFamily="34" charset="0"/>
              </a:rPr>
              <a:t>Locating the current conjuncture</a:t>
            </a:r>
            <a:endParaRPr lang="en-US" sz="3600" spc="-5" dirty="0">
              <a:solidFill>
                <a:schemeClr val="tx1"/>
              </a:solidFill>
              <a:latin typeface="Arial headings"/>
            </a:endParaRPr>
          </a:p>
        </p:txBody>
      </p:sp>
      <p:sp>
        <p:nvSpPr>
          <p:cNvPr id="7" name="Right Brace 6"/>
          <p:cNvSpPr/>
          <p:nvPr/>
        </p:nvSpPr>
        <p:spPr>
          <a:xfrm>
            <a:off x="2812856" y="2338450"/>
            <a:ext cx="237943" cy="3429000"/>
          </a:xfrm>
          <a:prstGeom prst="rightBrace">
            <a:avLst>
              <a:gd name="adj1" fmla="val 32669"/>
              <a:gd name="adj2" fmla="val 50000"/>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71" name="Right Brace 70"/>
          <p:cNvSpPr/>
          <p:nvPr/>
        </p:nvSpPr>
        <p:spPr>
          <a:xfrm>
            <a:off x="9395049" y="2957843"/>
            <a:ext cx="266766" cy="3197105"/>
          </a:xfrm>
          <a:prstGeom prst="rightBrace">
            <a:avLst>
              <a:gd name="adj1" fmla="val 32669"/>
              <a:gd name="adj2" fmla="val 50000"/>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72" name="Rectangle 71"/>
          <p:cNvSpPr/>
          <p:nvPr/>
        </p:nvSpPr>
        <p:spPr>
          <a:xfrm>
            <a:off x="9726668" y="3794840"/>
            <a:ext cx="2424387" cy="1862048"/>
          </a:xfrm>
          <a:prstGeom prst="rect">
            <a:avLst/>
          </a:prstGeom>
          <a:solidFill>
            <a:schemeClr val="bg1"/>
          </a:solidFill>
          <a:ln w="28575">
            <a:solidFill>
              <a:srgbClr val="006600"/>
            </a:solidFill>
          </a:ln>
        </p:spPr>
        <p:txBody>
          <a:bodyPr wrap="square">
            <a:spAutoFit/>
          </a:bodyPr>
          <a:lstStyle/>
          <a:p>
            <a:pPr algn="ctr"/>
            <a:r>
              <a:rPr lang="en-US" sz="2300" b="1" dirty="0">
                <a:latin typeface="Century Gothic" panose="020B0502020202020204" pitchFamily="34" charset="0"/>
                <a:cs typeface="Arial" panose="020B0604020202020204" pitchFamily="34" charset="0"/>
              </a:rPr>
              <a:t>NDP Implementation towards 2030</a:t>
            </a:r>
          </a:p>
          <a:p>
            <a:pPr algn="ctr"/>
            <a:endParaRPr lang="en-US" sz="2300" b="1" dirty="0">
              <a:latin typeface="Century Gothic" panose="020B0502020202020204" pitchFamily="34" charset="0"/>
              <a:cs typeface="Arial" panose="020B0604020202020204" pitchFamily="34" charset="0"/>
            </a:endParaRPr>
          </a:p>
          <a:p>
            <a:pPr algn="ctr"/>
            <a:r>
              <a:rPr lang="en-US" sz="2300" b="1" dirty="0">
                <a:latin typeface="Century Gothic" panose="020B0502020202020204" pitchFamily="34" charset="0"/>
                <a:cs typeface="Arial" panose="020B0604020202020204" pitchFamily="34" charset="0"/>
              </a:rPr>
              <a:t>MTSF 2024-29</a:t>
            </a:r>
          </a:p>
        </p:txBody>
      </p:sp>
      <p:sp>
        <p:nvSpPr>
          <p:cNvPr id="76" name="Isosceles Triangle 75"/>
          <p:cNvSpPr/>
          <p:nvPr/>
        </p:nvSpPr>
        <p:spPr>
          <a:xfrm rot="16200000">
            <a:off x="2136507" y="1102371"/>
            <a:ext cx="682539" cy="745442"/>
          </a:xfrm>
          <a:prstGeom prst="triangle">
            <a:avLst>
              <a:gd name="adj" fmla="val 100000"/>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7" name="Rectangle 76"/>
          <p:cNvSpPr/>
          <p:nvPr/>
        </p:nvSpPr>
        <p:spPr>
          <a:xfrm>
            <a:off x="54186" y="1187548"/>
            <a:ext cx="2743499" cy="51054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lumMod val="75000"/>
                  <a:lumOff val="25000"/>
                </a:schemeClr>
              </a:solidFill>
            </a:endParaRPr>
          </a:p>
        </p:txBody>
      </p:sp>
      <p:sp>
        <p:nvSpPr>
          <p:cNvPr id="78" name="Rectangle 77"/>
          <p:cNvSpPr/>
          <p:nvPr/>
        </p:nvSpPr>
        <p:spPr>
          <a:xfrm>
            <a:off x="127796" y="2129498"/>
            <a:ext cx="2590800" cy="390610"/>
          </a:xfrm>
          <a:prstGeom prst="rect">
            <a:avLst/>
          </a:prstGeom>
          <a:solidFill>
            <a:srgbClr val="FFFFF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lumMod val="75000"/>
                  <a:lumOff val="25000"/>
                </a:schemeClr>
              </a:solidFill>
            </a:endParaRPr>
          </a:p>
        </p:txBody>
      </p:sp>
      <p:sp>
        <p:nvSpPr>
          <p:cNvPr id="79" name="object 10"/>
          <p:cNvSpPr txBox="1"/>
          <p:nvPr/>
        </p:nvSpPr>
        <p:spPr>
          <a:xfrm>
            <a:off x="127796" y="2179891"/>
            <a:ext cx="2438400" cy="289823"/>
          </a:xfrm>
          <a:prstGeom prst="rect">
            <a:avLst/>
          </a:prstGeom>
        </p:spPr>
        <p:txBody>
          <a:bodyPr vert="horz" wrap="square" lIns="0" tIns="12700" rIns="0" bIns="0" rtlCol="0">
            <a:spAutoFit/>
          </a:bodyPr>
          <a:lstStyle/>
          <a:p>
            <a:pPr marL="85725"/>
            <a:r>
              <a:rPr lang="en-US" b="1" dirty="0">
                <a:solidFill>
                  <a:schemeClr val="tx1">
                    <a:lumMod val="75000"/>
                    <a:lumOff val="25000"/>
                  </a:schemeClr>
                </a:solidFill>
                <a:latin typeface="Century Gothic" panose="020B0502020202020204" pitchFamily="34" charset="0"/>
                <a:cs typeface="Arial" panose="020B0604020202020204" pitchFamily="34" charset="0"/>
              </a:rPr>
              <a:t> NDP </a:t>
            </a:r>
            <a:r>
              <a:rPr lang="en-US" dirty="0">
                <a:solidFill>
                  <a:schemeClr val="tx1">
                    <a:lumMod val="75000"/>
                    <a:lumOff val="25000"/>
                  </a:schemeClr>
                </a:solidFill>
                <a:latin typeface="Century Gothic" panose="020B0502020202020204" pitchFamily="34" charset="0"/>
                <a:cs typeface="Arial" panose="020B0604020202020204" pitchFamily="34" charset="0"/>
              </a:rPr>
              <a:t>since 2012</a:t>
            </a:r>
          </a:p>
        </p:txBody>
      </p:sp>
      <p:sp>
        <p:nvSpPr>
          <p:cNvPr id="80" name="Rectangle 79"/>
          <p:cNvSpPr/>
          <p:nvPr/>
        </p:nvSpPr>
        <p:spPr>
          <a:xfrm>
            <a:off x="127796" y="2634408"/>
            <a:ext cx="2590800" cy="894214"/>
          </a:xfrm>
          <a:prstGeom prst="rect">
            <a:avLst/>
          </a:prstGeom>
          <a:solidFill>
            <a:srgbClr val="FFFFF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lumMod val="75000"/>
                  <a:lumOff val="25000"/>
                </a:schemeClr>
              </a:solidFill>
            </a:endParaRPr>
          </a:p>
        </p:txBody>
      </p:sp>
      <p:sp>
        <p:nvSpPr>
          <p:cNvPr id="81" name="object 10"/>
          <p:cNvSpPr txBox="1"/>
          <p:nvPr/>
        </p:nvSpPr>
        <p:spPr>
          <a:xfrm>
            <a:off x="127796" y="2670733"/>
            <a:ext cx="2590800" cy="843821"/>
          </a:xfrm>
          <a:prstGeom prst="rect">
            <a:avLst/>
          </a:prstGeom>
        </p:spPr>
        <p:txBody>
          <a:bodyPr vert="horz" wrap="square" lIns="0" tIns="12700" rIns="0" bIns="0" rtlCol="0">
            <a:spAutoFit/>
          </a:bodyPr>
          <a:lstStyle/>
          <a:p>
            <a:pPr marL="85725"/>
            <a:r>
              <a:rPr lang="en-US" b="1" dirty="0">
                <a:solidFill>
                  <a:schemeClr val="tx1">
                    <a:lumMod val="75000"/>
                    <a:lumOff val="25000"/>
                  </a:schemeClr>
                </a:solidFill>
                <a:latin typeface="Century Gothic" panose="020B0502020202020204" pitchFamily="34" charset="0"/>
                <a:cs typeface="Arial" panose="020B0604020202020204" pitchFamily="34" charset="0"/>
              </a:rPr>
              <a:t> MTSF 2019-24</a:t>
            </a:r>
          </a:p>
          <a:p>
            <a:pPr marL="85725"/>
            <a:r>
              <a:rPr lang="en-US" dirty="0">
                <a:solidFill>
                  <a:schemeClr val="tx1">
                    <a:lumMod val="75000"/>
                    <a:lumOff val="25000"/>
                  </a:schemeClr>
                </a:solidFill>
                <a:latin typeface="Century Gothic" panose="020B0502020202020204" pitchFamily="34" charset="0"/>
                <a:cs typeface="Arial" panose="020B0604020202020204" pitchFamily="34" charset="0"/>
              </a:rPr>
              <a:t> 7 Priorities of the 6</a:t>
            </a:r>
            <a:r>
              <a:rPr lang="en-US" baseline="30000" dirty="0">
                <a:solidFill>
                  <a:schemeClr val="tx1">
                    <a:lumMod val="75000"/>
                    <a:lumOff val="25000"/>
                  </a:schemeClr>
                </a:solidFill>
                <a:latin typeface="Century Gothic" panose="020B0502020202020204" pitchFamily="34" charset="0"/>
                <a:cs typeface="Arial" panose="020B0604020202020204" pitchFamily="34" charset="0"/>
              </a:rPr>
              <a:t>th</a:t>
            </a:r>
            <a:r>
              <a:rPr lang="en-US" dirty="0">
                <a:solidFill>
                  <a:schemeClr val="tx1">
                    <a:lumMod val="75000"/>
                    <a:lumOff val="25000"/>
                  </a:schemeClr>
                </a:solidFill>
                <a:latin typeface="Century Gothic" panose="020B0502020202020204" pitchFamily="34" charset="0"/>
                <a:cs typeface="Arial" panose="020B0604020202020204" pitchFamily="34" charset="0"/>
              </a:rPr>
              <a:t>   Administration</a:t>
            </a:r>
          </a:p>
        </p:txBody>
      </p:sp>
      <p:sp>
        <p:nvSpPr>
          <p:cNvPr id="82" name="Rectangle 81"/>
          <p:cNvSpPr/>
          <p:nvPr/>
        </p:nvSpPr>
        <p:spPr>
          <a:xfrm>
            <a:off x="127796" y="3617776"/>
            <a:ext cx="2590800" cy="2585323"/>
          </a:xfrm>
          <a:prstGeom prst="rect">
            <a:avLst/>
          </a:prstGeom>
          <a:solidFill>
            <a:srgbClr val="FFFFF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lumMod val="75000"/>
                  <a:lumOff val="25000"/>
                </a:schemeClr>
              </a:solidFill>
            </a:endParaRPr>
          </a:p>
        </p:txBody>
      </p:sp>
      <p:sp>
        <p:nvSpPr>
          <p:cNvPr id="83" name="Rectangle 82"/>
          <p:cNvSpPr/>
          <p:nvPr/>
        </p:nvSpPr>
        <p:spPr>
          <a:xfrm>
            <a:off x="127796" y="3617777"/>
            <a:ext cx="2711706" cy="2585323"/>
          </a:xfrm>
          <a:prstGeom prst="rect">
            <a:avLst/>
          </a:prstGeom>
        </p:spPr>
        <p:txBody>
          <a:bodyPr wrap="square">
            <a:spAutoFit/>
          </a:bodyPr>
          <a:lstStyle/>
          <a:p>
            <a:r>
              <a:rPr lang="en-US" b="1" dirty="0">
                <a:solidFill>
                  <a:schemeClr val="tx1">
                    <a:lumMod val="75000"/>
                    <a:lumOff val="25000"/>
                  </a:schemeClr>
                </a:solidFill>
                <a:latin typeface="Century Gothic" panose="020B0502020202020204" pitchFamily="34" charset="0"/>
                <a:cs typeface="Arial" panose="020B0604020202020204" pitchFamily="34" charset="0"/>
              </a:rPr>
              <a:t>Economic Recovery and Reconstruction Plan (ERRP) </a:t>
            </a:r>
            <a:r>
              <a:rPr lang="en-US" dirty="0">
                <a:solidFill>
                  <a:schemeClr val="tx1">
                    <a:lumMod val="75000"/>
                    <a:lumOff val="25000"/>
                  </a:schemeClr>
                </a:solidFill>
                <a:latin typeface="Century Gothic" panose="020B0502020202020204" pitchFamily="34" charset="0"/>
                <a:cs typeface="Arial" panose="020B0604020202020204" pitchFamily="34" charset="0"/>
              </a:rPr>
              <a:t>– short term responses to current </a:t>
            </a:r>
            <a:r>
              <a:rPr lang="en-US" b="1" dirty="0">
                <a:solidFill>
                  <a:schemeClr val="tx1">
                    <a:lumMod val="75000"/>
                    <a:lumOff val="25000"/>
                  </a:schemeClr>
                </a:solidFill>
                <a:latin typeface="Century Gothic" panose="020B0502020202020204" pitchFamily="34" charset="0"/>
                <a:cs typeface="Arial" panose="020B0604020202020204" pitchFamily="34" charset="0"/>
              </a:rPr>
              <a:t>COVID-19</a:t>
            </a:r>
            <a:r>
              <a:rPr lang="en-US" dirty="0">
                <a:solidFill>
                  <a:schemeClr val="tx1">
                    <a:lumMod val="75000"/>
                    <a:lumOff val="25000"/>
                  </a:schemeClr>
                </a:solidFill>
                <a:latin typeface="Century Gothic" panose="020B0502020202020204" pitchFamily="34" charset="0"/>
                <a:cs typeface="Arial" panose="020B0604020202020204" pitchFamily="34" charset="0"/>
              </a:rPr>
              <a:t> challenges and the recent </a:t>
            </a:r>
            <a:r>
              <a:rPr lang="en-US" b="1" dirty="0">
                <a:solidFill>
                  <a:schemeClr val="tx1">
                    <a:lumMod val="75000"/>
                    <a:lumOff val="25000"/>
                  </a:schemeClr>
                </a:solidFill>
                <a:latin typeface="Century Gothic" panose="020B0502020202020204" pitchFamily="34" charset="0"/>
                <a:cs typeface="Arial" panose="020B0604020202020204" pitchFamily="34" charset="0"/>
              </a:rPr>
              <a:t>civil unrest </a:t>
            </a:r>
            <a:r>
              <a:rPr lang="en-US" dirty="0">
                <a:solidFill>
                  <a:schemeClr val="tx1">
                    <a:lumMod val="75000"/>
                    <a:lumOff val="25000"/>
                  </a:schemeClr>
                </a:solidFill>
                <a:latin typeface="Century Gothic" panose="020B0502020202020204" pitchFamily="34" charset="0"/>
                <a:cs typeface="Arial" panose="020B0604020202020204" pitchFamily="34" charset="0"/>
              </a:rPr>
              <a:t>and </a:t>
            </a:r>
            <a:r>
              <a:rPr lang="en-US" b="1" dirty="0">
                <a:solidFill>
                  <a:schemeClr val="tx1">
                    <a:lumMod val="75000"/>
                    <a:lumOff val="25000"/>
                  </a:schemeClr>
                </a:solidFill>
                <a:latin typeface="Century Gothic" panose="020B0502020202020204" pitchFamily="34" charset="0"/>
                <a:cs typeface="Arial" panose="020B0604020202020204" pitchFamily="34" charset="0"/>
              </a:rPr>
              <a:t>what is being proposed about them</a:t>
            </a:r>
            <a:endParaRPr lang="en-ZA" b="1" dirty="0">
              <a:solidFill>
                <a:schemeClr val="tx1">
                  <a:lumMod val="75000"/>
                  <a:lumOff val="25000"/>
                </a:schemeClr>
              </a:solidFill>
              <a:latin typeface="Century Gothic" panose="020B0502020202020204" pitchFamily="34" charset="0"/>
            </a:endParaRPr>
          </a:p>
        </p:txBody>
      </p:sp>
      <p:pic>
        <p:nvPicPr>
          <p:cNvPr id="84" name="Picture 8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13262" y="1259532"/>
            <a:ext cx="757028" cy="757028"/>
          </a:xfrm>
          <a:prstGeom prst="rect">
            <a:avLst/>
          </a:prstGeom>
        </p:spPr>
      </p:pic>
      <p:sp>
        <p:nvSpPr>
          <p:cNvPr id="85" name="Isosceles Triangle 84"/>
          <p:cNvSpPr/>
          <p:nvPr/>
        </p:nvSpPr>
        <p:spPr>
          <a:xfrm rot="16200000">
            <a:off x="5445524" y="1089039"/>
            <a:ext cx="682539" cy="745442"/>
          </a:xfrm>
          <a:prstGeom prst="triangle">
            <a:avLst>
              <a:gd name="adj" fmla="val 100000"/>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6" name="Rectangle 85"/>
          <p:cNvSpPr/>
          <p:nvPr/>
        </p:nvSpPr>
        <p:spPr>
          <a:xfrm>
            <a:off x="3095871" y="1173900"/>
            <a:ext cx="3014801" cy="51054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lumMod val="75000"/>
                  <a:lumOff val="25000"/>
                </a:schemeClr>
              </a:solidFill>
            </a:endParaRPr>
          </a:p>
        </p:txBody>
      </p:sp>
      <p:sp>
        <p:nvSpPr>
          <p:cNvPr id="87" name="object 10"/>
          <p:cNvSpPr txBox="1"/>
          <p:nvPr/>
        </p:nvSpPr>
        <p:spPr>
          <a:xfrm>
            <a:off x="3034352" y="2177829"/>
            <a:ext cx="3076320" cy="382156"/>
          </a:xfrm>
          <a:prstGeom prst="rect">
            <a:avLst/>
          </a:prstGeom>
        </p:spPr>
        <p:txBody>
          <a:bodyPr vert="horz" wrap="square" lIns="0" tIns="12700" rIns="0" bIns="0" rtlCol="0">
            <a:spAutoFit/>
          </a:bodyPr>
          <a:lstStyle/>
          <a:p>
            <a:pPr marL="85725"/>
            <a:r>
              <a:rPr lang="en-US" sz="2400" b="1" dirty="0">
                <a:solidFill>
                  <a:schemeClr val="tx1">
                    <a:lumMod val="75000"/>
                    <a:lumOff val="25000"/>
                  </a:schemeClr>
                </a:solidFill>
                <a:latin typeface="Century Gothic" panose="020B0502020202020204" pitchFamily="34" charset="0"/>
                <a:cs typeface="Arial" panose="020B0604020202020204" pitchFamily="34" charset="0"/>
              </a:rPr>
              <a:t> Inform priorities for</a:t>
            </a:r>
          </a:p>
        </p:txBody>
      </p:sp>
      <p:grpSp>
        <p:nvGrpSpPr>
          <p:cNvPr id="88" name="Group 87"/>
          <p:cNvGrpSpPr/>
          <p:nvPr/>
        </p:nvGrpSpPr>
        <p:grpSpPr>
          <a:xfrm>
            <a:off x="3116557" y="2550124"/>
            <a:ext cx="3028944" cy="646331"/>
            <a:chOff x="3313719" y="2290624"/>
            <a:chExt cx="3028944" cy="646331"/>
          </a:xfrm>
        </p:grpSpPr>
        <p:sp>
          <p:nvSpPr>
            <p:cNvPr id="89" name="TextBox 88"/>
            <p:cNvSpPr txBox="1"/>
            <p:nvPr/>
          </p:nvSpPr>
          <p:spPr>
            <a:xfrm>
              <a:off x="3313719" y="2309460"/>
              <a:ext cx="1170129" cy="461665"/>
            </a:xfrm>
            <a:prstGeom prst="rect">
              <a:avLst/>
            </a:prstGeom>
            <a:noFill/>
          </p:spPr>
          <p:txBody>
            <a:bodyPr wrap="square" rtlCol="0" anchor="ctr">
              <a:spAutoFit/>
            </a:bodyPr>
            <a:lstStyle/>
            <a:p>
              <a:pPr marL="266700" indent="-266700" algn="ctr">
                <a:buFont typeface="Wingdings" panose="05000000000000000000" pitchFamily="2" charset="2"/>
                <a:buChar char="§"/>
              </a:pPr>
              <a:r>
                <a:rPr lang="en-US" altLang="ko-KR" sz="2400" b="1" dirty="0">
                  <a:solidFill>
                    <a:schemeClr val="accent1"/>
                  </a:solidFill>
                  <a:latin typeface="Century Gothic" panose="020B0502020202020204" pitchFamily="34" charset="0"/>
                  <a:cs typeface="Arial" pitchFamily="34" charset="0"/>
                </a:rPr>
                <a:t>2024</a:t>
              </a:r>
              <a:endParaRPr lang="ko-KR" altLang="en-US" sz="2400" b="1" dirty="0">
                <a:solidFill>
                  <a:schemeClr val="accent1"/>
                </a:solidFill>
                <a:latin typeface="Century Gothic" panose="020B0502020202020204" pitchFamily="34" charset="0"/>
                <a:cs typeface="Arial" pitchFamily="34" charset="0"/>
              </a:endParaRPr>
            </a:p>
          </p:txBody>
        </p:sp>
        <p:sp>
          <p:nvSpPr>
            <p:cNvPr id="90" name="TextBox 89"/>
            <p:cNvSpPr txBox="1"/>
            <p:nvPr/>
          </p:nvSpPr>
          <p:spPr>
            <a:xfrm>
              <a:off x="4400989" y="2290624"/>
              <a:ext cx="1941674" cy="646331"/>
            </a:xfrm>
            <a:prstGeom prst="rect">
              <a:avLst/>
            </a:prstGeom>
            <a:noFill/>
          </p:spPr>
          <p:txBody>
            <a:bodyPr wrap="square" rtlCol="0">
              <a:spAutoFit/>
            </a:bodyPr>
            <a:lstStyle/>
            <a:p>
              <a:r>
                <a:rPr lang="en-US" altLang="ko-KR" b="1" dirty="0">
                  <a:solidFill>
                    <a:schemeClr val="tx1">
                      <a:lumMod val="75000"/>
                      <a:lumOff val="25000"/>
                    </a:schemeClr>
                  </a:solidFill>
                  <a:latin typeface="Century Gothic" panose="020B0502020202020204" pitchFamily="34" charset="0"/>
                  <a:cs typeface="Arial" pitchFamily="34" charset="0"/>
                </a:rPr>
                <a:t>Remainder of mid-term 2024</a:t>
              </a:r>
              <a:endParaRPr lang="ko-KR" altLang="en-US" b="1" dirty="0">
                <a:solidFill>
                  <a:schemeClr val="tx1">
                    <a:lumMod val="75000"/>
                    <a:lumOff val="25000"/>
                  </a:schemeClr>
                </a:solidFill>
                <a:latin typeface="Century Gothic" panose="020B0502020202020204" pitchFamily="34" charset="0"/>
                <a:cs typeface="Arial" pitchFamily="34" charset="0"/>
              </a:endParaRPr>
            </a:p>
          </p:txBody>
        </p:sp>
      </p:grpSp>
      <p:grpSp>
        <p:nvGrpSpPr>
          <p:cNvPr id="91" name="Group 90"/>
          <p:cNvGrpSpPr/>
          <p:nvPr/>
        </p:nvGrpSpPr>
        <p:grpSpPr>
          <a:xfrm>
            <a:off x="3116558" y="3230916"/>
            <a:ext cx="3028943" cy="646331"/>
            <a:chOff x="3313720" y="2971416"/>
            <a:chExt cx="3028943" cy="646331"/>
          </a:xfrm>
        </p:grpSpPr>
        <p:sp>
          <p:nvSpPr>
            <p:cNvPr id="92" name="TextBox 91"/>
            <p:cNvSpPr txBox="1"/>
            <p:nvPr/>
          </p:nvSpPr>
          <p:spPr>
            <a:xfrm>
              <a:off x="3313720" y="2990831"/>
              <a:ext cx="1170128" cy="461665"/>
            </a:xfrm>
            <a:prstGeom prst="rect">
              <a:avLst/>
            </a:prstGeom>
            <a:noFill/>
          </p:spPr>
          <p:txBody>
            <a:bodyPr wrap="square" rtlCol="0" anchor="ctr">
              <a:spAutoFit/>
            </a:bodyPr>
            <a:lstStyle/>
            <a:p>
              <a:pPr marL="266700" indent="-266700" algn="ctr">
                <a:buFont typeface="Wingdings" panose="05000000000000000000" pitchFamily="2" charset="2"/>
                <a:buChar char="§"/>
              </a:pPr>
              <a:r>
                <a:rPr lang="en-US" altLang="ko-KR" sz="2400" b="1" dirty="0">
                  <a:solidFill>
                    <a:schemeClr val="accent2"/>
                  </a:solidFill>
                  <a:latin typeface="Century Gothic" panose="020B0502020202020204" pitchFamily="34" charset="0"/>
                  <a:cs typeface="Arial" pitchFamily="34" charset="0"/>
                </a:rPr>
                <a:t>2030</a:t>
              </a:r>
              <a:endParaRPr lang="ko-KR" altLang="en-US" sz="2400" b="1" dirty="0">
                <a:solidFill>
                  <a:schemeClr val="accent2"/>
                </a:solidFill>
                <a:latin typeface="Century Gothic" panose="020B0502020202020204" pitchFamily="34" charset="0"/>
                <a:cs typeface="Arial" pitchFamily="34" charset="0"/>
              </a:endParaRPr>
            </a:p>
          </p:txBody>
        </p:sp>
        <p:sp>
          <p:nvSpPr>
            <p:cNvPr id="93" name="TextBox 92"/>
            <p:cNvSpPr txBox="1"/>
            <p:nvPr/>
          </p:nvSpPr>
          <p:spPr>
            <a:xfrm>
              <a:off x="4400989" y="2971416"/>
              <a:ext cx="1941674" cy="646331"/>
            </a:xfrm>
            <a:prstGeom prst="rect">
              <a:avLst/>
            </a:prstGeom>
            <a:noFill/>
          </p:spPr>
          <p:txBody>
            <a:bodyPr wrap="square" rtlCol="0">
              <a:spAutoFit/>
            </a:bodyPr>
            <a:lstStyle/>
            <a:p>
              <a:r>
                <a:rPr lang="en-US" altLang="ko-KR" b="1" dirty="0">
                  <a:solidFill>
                    <a:schemeClr val="tx1">
                      <a:lumMod val="75000"/>
                      <a:lumOff val="25000"/>
                    </a:schemeClr>
                  </a:solidFill>
                  <a:latin typeface="Century Gothic" panose="020B0502020202020204" pitchFamily="34" charset="0"/>
                  <a:cs typeface="Arial" pitchFamily="34" charset="0"/>
                </a:rPr>
                <a:t>Pathways to 2030</a:t>
              </a:r>
              <a:endParaRPr lang="ko-KR" altLang="en-US" b="1" dirty="0">
                <a:solidFill>
                  <a:schemeClr val="tx1">
                    <a:lumMod val="75000"/>
                    <a:lumOff val="25000"/>
                  </a:schemeClr>
                </a:solidFill>
                <a:latin typeface="Century Gothic" panose="020B0502020202020204" pitchFamily="34" charset="0"/>
                <a:cs typeface="Arial" pitchFamily="34" charset="0"/>
              </a:endParaRPr>
            </a:p>
          </p:txBody>
        </p:sp>
      </p:grpSp>
      <p:sp>
        <p:nvSpPr>
          <p:cNvPr id="94" name="Rectangle 93"/>
          <p:cNvSpPr/>
          <p:nvPr/>
        </p:nvSpPr>
        <p:spPr>
          <a:xfrm>
            <a:off x="3123572" y="3885403"/>
            <a:ext cx="3105554" cy="2308324"/>
          </a:xfrm>
          <a:prstGeom prst="rect">
            <a:avLst/>
          </a:prstGeom>
        </p:spPr>
        <p:txBody>
          <a:bodyPr wrap="square">
            <a:spAutoFit/>
          </a:bodyPr>
          <a:lstStyle/>
          <a:p>
            <a:r>
              <a:rPr lang="en-US" dirty="0">
                <a:latin typeface="Century Gothic" panose="020B0502020202020204" pitchFamily="34" charset="0"/>
                <a:cs typeface="Arial" panose="020B0604020202020204" pitchFamily="34" charset="0"/>
              </a:rPr>
              <a:t>In line with its mandate as long term planning and advisory think tank, the NPC undertook </a:t>
            </a:r>
            <a:r>
              <a:rPr lang="en-US" b="1" dirty="0">
                <a:latin typeface="Century Gothic" panose="020B0502020202020204" pitchFamily="34" charset="0"/>
                <a:cs typeface="Arial" panose="020B0604020202020204" pitchFamily="34" charset="0"/>
              </a:rPr>
              <a:t>a review of implementation and progress</a:t>
            </a:r>
            <a:r>
              <a:rPr lang="en-US" dirty="0">
                <a:latin typeface="Century Gothic" panose="020B0502020202020204" pitchFamily="34" charset="0"/>
                <a:cs typeface="Arial" panose="020B0604020202020204" pitchFamily="34" charset="0"/>
              </a:rPr>
              <a:t> with NDP top goals since adoption in 2012.</a:t>
            </a:r>
          </a:p>
        </p:txBody>
      </p:sp>
      <p:pic>
        <p:nvPicPr>
          <p:cNvPr id="95" name="Picture 9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144185" y="1266750"/>
            <a:ext cx="856653" cy="856653"/>
          </a:xfrm>
          <a:prstGeom prst="rect">
            <a:avLst/>
          </a:prstGeom>
        </p:spPr>
      </p:pic>
      <p:sp>
        <p:nvSpPr>
          <p:cNvPr id="96" name="Isosceles Triangle 95"/>
          <p:cNvSpPr/>
          <p:nvPr/>
        </p:nvSpPr>
        <p:spPr>
          <a:xfrm rot="16200000">
            <a:off x="8712736" y="1103724"/>
            <a:ext cx="682539" cy="745442"/>
          </a:xfrm>
          <a:prstGeom prst="triangle">
            <a:avLst>
              <a:gd name="adj" fmla="val 100000"/>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7" name="Rectangle 96"/>
          <p:cNvSpPr/>
          <p:nvPr/>
        </p:nvSpPr>
        <p:spPr>
          <a:xfrm>
            <a:off x="6221104" y="1187548"/>
            <a:ext cx="3146479" cy="5091752"/>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lumMod val="75000"/>
                  <a:lumOff val="25000"/>
                </a:schemeClr>
              </a:solidFill>
            </a:endParaRPr>
          </a:p>
        </p:txBody>
      </p:sp>
      <p:pic>
        <p:nvPicPr>
          <p:cNvPr id="98" name="Picture 9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360317" y="1255376"/>
            <a:ext cx="832731" cy="832731"/>
          </a:xfrm>
          <a:prstGeom prst="rect">
            <a:avLst/>
          </a:prstGeom>
        </p:spPr>
      </p:pic>
      <p:sp>
        <p:nvSpPr>
          <p:cNvPr id="99" name="Rectangle 98"/>
          <p:cNvSpPr/>
          <p:nvPr/>
        </p:nvSpPr>
        <p:spPr>
          <a:xfrm>
            <a:off x="6230373" y="2935576"/>
            <a:ext cx="3194166" cy="3416320"/>
          </a:xfrm>
          <a:prstGeom prst="rect">
            <a:avLst/>
          </a:prstGeom>
        </p:spPr>
        <p:txBody>
          <a:bodyPr wrap="square">
            <a:spAutoFit/>
          </a:bodyPr>
          <a:lstStyle/>
          <a:p>
            <a:r>
              <a:rPr lang="en-US" dirty="0">
                <a:latin typeface="Century Gothic" panose="020B0502020202020204" pitchFamily="34" charset="0"/>
                <a:cs typeface="Arial" panose="020B0604020202020204" pitchFamily="34" charset="0"/>
              </a:rPr>
              <a:t>Priorities for remainder of medium-term to 2024, and pathway to 2030 should reflect:</a:t>
            </a:r>
          </a:p>
          <a:p>
            <a:pPr marL="285750" indent="-285750">
              <a:buFont typeface="Wingdings" panose="05000000000000000000" pitchFamily="2" charset="2"/>
              <a:buChar char="§"/>
            </a:pPr>
            <a:r>
              <a:rPr lang="en-US" dirty="0">
                <a:latin typeface="Century Gothic" panose="020B0502020202020204" pitchFamily="34" charset="0"/>
                <a:cs typeface="Arial" panose="020B0604020202020204" pitchFamily="34" charset="0"/>
              </a:rPr>
              <a:t>Review of performance on NDP</a:t>
            </a:r>
          </a:p>
          <a:p>
            <a:pPr marL="285750" indent="-285750">
              <a:buFont typeface="Wingdings" panose="05000000000000000000" pitchFamily="2" charset="2"/>
              <a:buChar char="§"/>
            </a:pPr>
            <a:r>
              <a:rPr lang="en-US" dirty="0">
                <a:latin typeface="Century Gothic" panose="020B0502020202020204" pitchFamily="34" charset="0"/>
                <a:cs typeface="Arial" panose="020B0604020202020204" pitchFamily="34" charset="0"/>
              </a:rPr>
              <a:t>Review of MTSF</a:t>
            </a:r>
          </a:p>
          <a:p>
            <a:pPr marL="285750" indent="-285750">
              <a:buFont typeface="Wingdings" panose="05000000000000000000" pitchFamily="2" charset="2"/>
              <a:buChar char="§"/>
            </a:pPr>
            <a:r>
              <a:rPr lang="en-US" dirty="0">
                <a:latin typeface="Century Gothic" panose="020B0502020202020204" pitchFamily="34" charset="0"/>
                <a:cs typeface="Arial" panose="020B0604020202020204" pitchFamily="34" charset="0"/>
              </a:rPr>
              <a:t>Plans responding to COVID-19 Sectoral plans (ERRP, Infrastructure Plan, </a:t>
            </a:r>
            <a:r>
              <a:rPr lang="en-US" dirty="0" err="1">
                <a:latin typeface="Century Gothic" panose="020B0502020202020204" pitchFamily="34" charset="0"/>
                <a:cs typeface="Arial" panose="020B0604020202020204" pitchFamily="34" charset="0"/>
              </a:rPr>
              <a:t>etc</a:t>
            </a:r>
            <a:r>
              <a:rPr lang="en-US" dirty="0">
                <a:latin typeface="Century Gothic" panose="020B0502020202020204" pitchFamily="34" charset="0"/>
                <a:cs typeface="Arial" panose="020B0604020202020204" pitchFamily="34" charset="0"/>
              </a:rPr>
              <a:t>) remaining  towards 2030.</a:t>
            </a:r>
          </a:p>
        </p:txBody>
      </p:sp>
      <p:grpSp>
        <p:nvGrpSpPr>
          <p:cNvPr id="100" name="Group 99"/>
          <p:cNvGrpSpPr/>
          <p:nvPr/>
        </p:nvGrpSpPr>
        <p:grpSpPr>
          <a:xfrm>
            <a:off x="6265812" y="2235521"/>
            <a:ext cx="3088123" cy="646331"/>
            <a:chOff x="6530553" y="1976021"/>
            <a:chExt cx="3088123" cy="646331"/>
          </a:xfrm>
        </p:grpSpPr>
        <p:sp>
          <p:nvSpPr>
            <p:cNvPr id="101" name="Rectangle 100"/>
            <p:cNvSpPr/>
            <p:nvPr/>
          </p:nvSpPr>
          <p:spPr>
            <a:xfrm>
              <a:off x="6557849" y="1984297"/>
              <a:ext cx="2994447" cy="629491"/>
            </a:xfrm>
            <a:prstGeom prst="rect">
              <a:avLst/>
            </a:prstGeom>
            <a:solidFill>
              <a:srgbClr val="FFFFF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lumMod val="75000"/>
                    <a:lumOff val="25000"/>
                  </a:schemeClr>
                </a:solidFill>
              </a:endParaRPr>
            </a:p>
          </p:txBody>
        </p:sp>
        <p:sp>
          <p:nvSpPr>
            <p:cNvPr id="102" name="TextBox 101"/>
            <p:cNvSpPr txBox="1"/>
            <p:nvPr/>
          </p:nvSpPr>
          <p:spPr>
            <a:xfrm>
              <a:off x="6530553" y="2068209"/>
              <a:ext cx="1148982" cy="461665"/>
            </a:xfrm>
            <a:prstGeom prst="rect">
              <a:avLst/>
            </a:prstGeom>
            <a:noFill/>
          </p:spPr>
          <p:txBody>
            <a:bodyPr wrap="square" rtlCol="0" anchor="ctr">
              <a:spAutoFit/>
            </a:bodyPr>
            <a:lstStyle/>
            <a:p>
              <a:r>
                <a:rPr lang="en-US" altLang="ko-KR" sz="2400" b="1" dirty="0">
                  <a:solidFill>
                    <a:srgbClr val="006600"/>
                  </a:solidFill>
                  <a:latin typeface="Century Gothic" panose="020B0502020202020204" pitchFamily="34" charset="0"/>
                  <a:cs typeface="Arial" pitchFamily="34" charset="0"/>
                </a:rPr>
                <a:t>DPME</a:t>
              </a:r>
              <a:endParaRPr lang="ko-KR" altLang="en-US" sz="2400" b="1" dirty="0">
                <a:solidFill>
                  <a:srgbClr val="006600"/>
                </a:solidFill>
                <a:latin typeface="Century Gothic" panose="020B0502020202020204" pitchFamily="34" charset="0"/>
                <a:cs typeface="Arial" pitchFamily="34" charset="0"/>
              </a:endParaRPr>
            </a:p>
          </p:txBody>
        </p:sp>
        <p:sp>
          <p:nvSpPr>
            <p:cNvPr id="103" name="TextBox 102"/>
            <p:cNvSpPr txBox="1"/>
            <p:nvPr/>
          </p:nvSpPr>
          <p:spPr>
            <a:xfrm>
              <a:off x="7495311" y="1976021"/>
              <a:ext cx="2123365" cy="646331"/>
            </a:xfrm>
            <a:prstGeom prst="rect">
              <a:avLst/>
            </a:prstGeom>
            <a:noFill/>
          </p:spPr>
          <p:txBody>
            <a:bodyPr wrap="square" rtlCol="0">
              <a:spAutoFit/>
            </a:bodyPr>
            <a:lstStyle/>
            <a:p>
              <a:r>
                <a:rPr lang="en-US" altLang="ko-KR" dirty="0">
                  <a:solidFill>
                    <a:schemeClr val="tx1">
                      <a:lumMod val="75000"/>
                      <a:lumOff val="25000"/>
                    </a:schemeClr>
                  </a:solidFill>
                  <a:latin typeface="Century Gothic" panose="020B0502020202020204" pitchFamily="34" charset="0"/>
                  <a:cs typeface="Arial" pitchFamily="34" charset="0"/>
                </a:rPr>
                <a:t>Reviewed the </a:t>
              </a:r>
              <a:r>
                <a:rPr lang="en-US" altLang="ko-KR" b="1" dirty="0">
                  <a:solidFill>
                    <a:schemeClr val="tx1">
                      <a:lumMod val="75000"/>
                      <a:lumOff val="25000"/>
                    </a:schemeClr>
                  </a:solidFill>
                  <a:latin typeface="Century Gothic" panose="020B0502020202020204" pitchFamily="34" charset="0"/>
                  <a:cs typeface="Arial" pitchFamily="34" charset="0"/>
                </a:rPr>
                <a:t>MTSF 2019-2024</a:t>
              </a:r>
              <a:endParaRPr lang="ko-KR" altLang="en-US" b="1" dirty="0">
                <a:solidFill>
                  <a:schemeClr val="tx1">
                    <a:lumMod val="75000"/>
                    <a:lumOff val="25000"/>
                  </a:schemeClr>
                </a:solidFill>
                <a:latin typeface="Century Gothic" panose="020B0502020202020204" pitchFamily="34" charset="0"/>
                <a:cs typeface="Arial" pitchFamily="34" charset="0"/>
              </a:endParaRPr>
            </a:p>
          </p:txBody>
        </p:sp>
      </p:grpSp>
    </p:spTree>
    <p:extLst>
      <p:ext uri="{BB962C8B-B14F-4D97-AF65-F5344CB8AC3E}">
        <p14:creationId xmlns:p14="http://schemas.microsoft.com/office/powerpoint/2010/main" xmlns="" val="2072919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0"/>
            <a:ext cx="12192000" cy="6858000"/>
          </a:xfrm>
          <a:prstGeom prst="rect">
            <a:avLst/>
          </a:prstGeom>
        </p:spPr>
      </p:pic>
      <p:sp>
        <p:nvSpPr>
          <p:cNvPr id="29" name="object 8"/>
          <p:cNvSpPr txBox="1">
            <a:spLocks/>
          </p:cNvSpPr>
          <p:nvPr/>
        </p:nvSpPr>
        <p:spPr>
          <a:xfrm>
            <a:off x="0" y="76200"/>
            <a:ext cx="12192000" cy="566822"/>
          </a:xfrm>
          <a:prstGeom prst="rect">
            <a:avLst/>
          </a:prstGeom>
          <a:solidFill>
            <a:srgbClr val="FFFFFF">
              <a:alpha val="69804"/>
            </a:srgbClr>
          </a:solidFill>
        </p:spPr>
        <p:txBody>
          <a:bodyPr vert="horz" wrap="square" lIns="0" tIns="12700" rIns="0" bIns="0" rtlCol="0">
            <a:spAutoFit/>
          </a:bodyPr>
          <a:lstStyle>
            <a:lvl1pPr>
              <a:defRPr>
                <a:latin typeface="+mj-lt"/>
                <a:ea typeface="+mj-ea"/>
                <a:cs typeface="+mj-cs"/>
              </a:defRPr>
            </a:lvl1pPr>
          </a:lstStyle>
          <a:p>
            <a:pPr marL="12700" algn="ctr">
              <a:spcBef>
                <a:spcPts val="100"/>
              </a:spcBef>
            </a:pPr>
            <a:r>
              <a:rPr lang="en-US" sz="3600" b="1" kern="1200" dirty="0">
                <a:solidFill>
                  <a:schemeClr val="tx1">
                    <a:lumMod val="75000"/>
                    <a:lumOff val="25000"/>
                  </a:schemeClr>
                </a:solidFill>
                <a:latin typeface="Arial headings"/>
                <a:ea typeface="+mn-ea"/>
                <a:cs typeface="Arial" pitchFamily="34" charset="0"/>
              </a:rPr>
              <a:t>Long Term Planning Perspective  </a:t>
            </a:r>
            <a:endParaRPr lang="en-US" sz="3600" kern="0" spc="-5" dirty="0">
              <a:solidFill>
                <a:sysClr val="windowText" lastClr="000000"/>
              </a:solidFill>
              <a:latin typeface="Arial headings"/>
            </a:endParaRPr>
          </a:p>
        </p:txBody>
      </p:sp>
      <p:pic>
        <p:nvPicPr>
          <p:cNvPr id="1030" name="Picture 6" descr="African countries&amp;#39; policies must shift to achieve zero hunger | News2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635" y="870466"/>
            <a:ext cx="5943600" cy="5987534"/>
          </a:xfrm>
          <a:prstGeom prst="rect">
            <a:avLst/>
          </a:prstGeom>
          <a:noFill/>
          <a:extLst>
            <a:ext uri="{909E8E84-426E-40DD-AFC4-6F175D3DCCD1}">
              <a14:hiddenFill xmlns:a14="http://schemas.microsoft.com/office/drawing/2010/main" xmlns="">
                <a:solidFill>
                  <a:srgbClr val="FFFFFF"/>
                </a:solidFill>
              </a14:hiddenFill>
            </a:ext>
          </a:extLst>
        </p:spPr>
      </p:pic>
      <p:sp>
        <p:nvSpPr>
          <p:cNvPr id="41" name="Rectangle 40">
            <a:extLst>
              <a:ext uri="{FF2B5EF4-FFF2-40B4-BE49-F238E27FC236}">
                <a16:creationId xmlns:a16="http://schemas.microsoft.com/office/drawing/2014/main" xmlns="" id="{22CF83F8-9B9D-CB40-A7E7-670AB98A92B5}"/>
              </a:ext>
            </a:extLst>
          </p:cNvPr>
          <p:cNvSpPr/>
          <p:nvPr/>
        </p:nvSpPr>
        <p:spPr>
          <a:xfrm>
            <a:off x="304800" y="1829379"/>
            <a:ext cx="5336522" cy="4765477"/>
          </a:xfrm>
          <a:prstGeom prst="rect">
            <a:avLst/>
          </a:prstGeom>
          <a:solidFill>
            <a:srgbClr val="3C8763">
              <a:alpha val="85098"/>
            </a:srgbClr>
          </a:solidFill>
          <a:ln>
            <a:solidFill>
              <a:schemeClr val="bg1">
                <a:alpha val="85882"/>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lgn="ctr"/>
            <a:r>
              <a:rPr lang="en-US" b="1" dirty="0">
                <a:latin typeface="Century Gothic" panose="020B0502020202020204" pitchFamily="34" charset="0"/>
              </a:rPr>
              <a:t>“</a:t>
            </a:r>
            <a:r>
              <a:rPr lang="en-US" b="1" i="1" dirty="0"/>
              <a:t>We need a long term perspective …</a:t>
            </a:r>
          </a:p>
          <a:p>
            <a:pPr algn="ctr"/>
            <a:r>
              <a:rPr lang="en-US" b="1" i="1" dirty="0"/>
              <a:t>to reduce poverty and extreme inequalities…</a:t>
            </a:r>
          </a:p>
          <a:p>
            <a:pPr algn="ctr"/>
            <a:r>
              <a:rPr lang="en-US" b="1" i="1" dirty="0"/>
              <a:t>Growth and development, strengthening institutions, nation-building and a developmental state are long term projects. A single term of government is too short a time… </a:t>
            </a:r>
          </a:p>
          <a:p>
            <a:pPr algn="ctr"/>
            <a:endParaRPr lang="en-US" b="1" i="1" dirty="0"/>
          </a:p>
          <a:p>
            <a:pPr algn="ctr"/>
            <a:r>
              <a:rPr lang="en-US" b="1" i="1" dirty="0"/>
              <a:t>“Lack of a coherent long term plan has weakened ability to provide clear and consistent policies…</a:t>
            </a:r>
          </a:p>
          <a:p>
            <a:pPr algn="ctr"/>
            <a:r>
              <a:rPr lang="en-US" b="1" i="1" dirty="0"/>
              <a:t>to mobilise all of society…</a:t>
            </a:r>
          </a:p>
          <a:p>
            <a:pPr algn="ctr"/>
            <a:r>
              <a:rPr lang="en-US" b="1" i="1" dirty="0"/>
              <a:t>to prioritise resource allocations…</a:t>
            </a:r>
          </a:p>
          <a:p>
            <a:pPr algn="ctr"/>
            <a:r>
              <a:rPr lang="en-US" b="1" i="1" dirty="0"/>
              <a:t>to drive implementation</a:t>
            </a:r>
          </a:p>
          <a:p>
            <a:pPr algn="ctr"/>
            <a:endParaRPr lang="en-US" b="1" i="1" dirty="0"/>
          </a:p>
          <a:p>
            <a:pPr algn="ctr"/>
            <a:r>
              <a:rPr lang="en-US" b="1" i="1" dirty="0"/>
              <a:t>In addition, weaknesses in coordination of government have led to policy inconsistencies and poor service delivery outcomes.” </a:t>
            </a:r>
          </a:p>
        </p:txBody>
      </p:sp>
      <p:sp>
        <p:nvSpPr>
          <p:cNvPr id="44" name="Rectangle 43"/>
          <p:cNvSpPr/>
          <p:nvPr/>
        </p:nvSpPr>
        <p:spPr>
          <a:xfrm>
            <a:off x="106659" y="1041578"/>
            <a:ext cx="5669281" cy="646331"/>
          </a:xfrm>
          <a:prstGeom prst="rect">
            <a:avLst/>
          </a:prstGeom>
          <a:solidFill>
            <a:srgbClr val="FFFFFF">
              <a:alpha val="80000"/>
            </a:srgbClr>
          </a:solidFill>
        </p:spPr>
        <p:txBody>
          <a:bodyPr wrap="square">
            <a:spAutoFit/>
          </a:bodyPr>
          <a:lstStyle/>
          <a:p>
            <a:pPr algn="ctr"/>
            <a:r>
              <a:rPr lang="en-US" dirty="0">
                <a:latin typeface="Arial" panose="020B0604020202020204" pitchFamily="34" charset="0"/>
                <a:cs typeface="Arial" panose="020B0604020202020204" pitchFamily="34" charset="0"/>
              </a:rPr>
              <a:t>OUTLINED IN REVISED GREEN PAPER </a:t>
            </a:r>
            <a:r>
              <a:rPr lang="en-US" b="1" dirty="0">
                <a:latin typeface="Arial" panose="020B0604020202020204" pitchFamily="34" charset="0"/>
                <a:cs typeface="Arial" panose="020B0604020202020204" pitchFamily="34" charset="0"/>
              </a:rPr>
              <a:t>– NATIONAL DEVELOPMENT PLANNING </a:t>
            </a:r>
            <a:r>
              <a:rPr lang="en-US" dirty="0">
                <a:latin typeface="Arial" panose="020B0604020202020204" pitchFamily="34" charset="0"/>
                <a:cs typeface="Arial" panose="020B0604020202020204" pitchFamily="34" charset="0"/>
              </a:rPr>
              <a:t>OF 2010</a:t>
            </a:r>
          </a:p>
        </p:txBody>
      </p:sp>
      <p:sp>
        <p:nvSpPr>
          <p:cNvPr id="45" name="Rectangle 44"/>
          <p:cNvSpPr/>
          <p:nvPr/>
        </p:nvSpPr>
        <p:spPr>
          <a:xfrm>
            <a:off x="6515508" y="887925"/>
            <a:ext cx="5143092" cy="5970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9" name="Oval Callout 48"/>
          <p:cNvSpPr/>
          <p:nvPr/>
        </p:nvSpPr>
        <p:spPr>
          <a:xfrm>
            <a:off x="6288406" y="1795718"/>
            <a:ext cx="1946484" cy="1251801"/>
          </a:xfrm>
          <a:prstGeom prst="wedgeEllipseCallout">
            <a:avLst>
              <a:gd name="adj1" fmla="val -19118"/>
              <a:gd name="adj2" fmla="val 127232"/>
            </a:avLst>
          </a:prstGeom>
          <a:solidFill>
            <a:srgbClr val="3399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a:solidFill>
                  <a:schemeClr val="tx1"/>
                </a:solidFill>
                <a:latin typeface="Century Gothic" panose="020B0502020202020204" pitchFamily="34" charset="0"/>
              </a:rPr>
              <a:t>How has the NDP been implemented</a:t>
            </a:r>
            <a:r>
              <a:rPr lang="en-ZA" sz="1400" dirty="0">
                <a:solidFill>
                  <a:schemeClr val="tx1"/>
                </a:solidFill>
                <a:latin typeface="Century Gothic" panose="020B0502020202020204" pitchFamily="34" charset="0"/>
              </a:rPr>
              <a:t>?</a:t>
            </a:r>
          </a:p>
        </p:txBody>
      </p:sp>
      <p:sp>
        <p:nvSpPr>
          <p:cNvPr id="65" name="Rectangle 64"/>
          <p:cNvSpPr/>
          <p:nvPr/>
        </p:nvSpPr>
        <p:spPr>
          <a:xfrm>
            <a:off x="6353202" y="1138535"/>
            <a:ext cx="5533998" cy="461665"/>
          </a:xfrm>
          <a:prstGeom prst="rect">
            <a:avLst/>
          </a:prstGeom>
          <a:solidFill>
            <a:srgbClr val="CEDDD4"/>
          </a:solidFill>
          <a:ln>
            <a:solidFill>
              <a:schemeClr val="bg1"/>
            </a:solidFill>
          </a:ln>
        </p:spPr>
        <p:txBody>
          <a:bodyPr wrap="square">
            <a:spAutoFit/>
          </a:bodyPr>
          <a:lstStyle/>
          <a:p>
            <a:pPr algn="ctr"/>
            <a:r>
              <a:rPr lang="en-US" sz="2400" b="1" dirty="0">
                <a:latin typeface="Arial" panose="020B0604020202020204" pitchFamily="34" charset="0"/>
                <a:cs typeface="Arial" panose="020B0604020202020204" pitchFamily="34" charset="0"/>
              </a:rPr>
              <a:t>THE NDP REVIEW ASKED…</a:t>
            </a:r>
          </a:p>
        </p:txBody>
      </p:sp>
      <p:sp>
        <p:nvSpPr>
          <p:cNvPr id="67" name="Rounded Rectangular Callout 66"/>
          <p:cNvSpPr/>
          <p:nvPr/>
        </p:nvSpPr>
        <p:spPr>
          <a:xfrm rot="438632">
            <a:off x="10449408" y="1787235"/>
            <a:ext cx="1378463" cy="1774813"/>
          </a:xfrm>
          <a:prstGeom prst="wedgeRoundRectCallout">
            <a:avLst>
              <a:gd name="adj1" fmla="val 23386"/>
              <a:gd name="adj2" fmla="val 128455"/>
              <a:gd name="adj3" fmla="val 16667"/>
            </a:avLst>
          </a:prstGeom>
          <a:solidFill>
            <a:srgbClr val="C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chemeClr val="tx1"/>
                </a:solidFill>
                <a:latin typeface="Century Gothic" panose="020B0502020202020204" pitchFamily="34" charset="0"/>
              </a:rPr>
              <a:t>What course correction is needed? </a:t>
            </a:r>
          </a:p>
        </p:txBody>
      </p:sp>
      <p:grpSp>
        <p:nvGrpSpPr>
          <p:cNvPr id="7" name="Group 6"/>
          <p:cNvGrpSpPr/>
          <p:nvPr/>
        </p:nvGrpSpPr>
        <p:grpSpPr>
          <a:xfrm>
            <a:off x="6096000" y="3959013"/>
            <a:ext cx="1639137" cy="947922"/>
            <a:chOff x="6163918" y="4143950"/>
            <a:chExt cx="1609483" cy="1591194"/>
          </a:xfrm>
        </p:grpSpPr>
        <p:pic>
          <p:nvPicPr>
            <p:cNvPr id="23" name="Picture 22"/>
            <p:cNvPicPr>
              <a:picLocks noChangeAspect="1"/>
            </p:cNvPicPr>
            <p:nvPr/>
          </p:nvPicPr>
          <p:blipFill>
            <a:blip r:embed="rId4" cstate="print">
              <a:duotone>
                <a:schemeClr val="accent3">
                  <a:shade val="45000"/>
                  <a:satMod val="135000"/>
                </a:schemeClr>
                <a:prstClr val="white"/>
              </a:duotone>
            </a:blip>
            <a:stretch>
              <a:fillRect/>
            </a:stretch>
          </p:blipFill>
          <p:spPr>
            <a:xfrm>
              <a:off x="6163918" y="4143950"/>
              <a:ext cx="1609483" cy="1591194"/>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flipH="1">
              <a:off x="6575837" y="4310230"/>
              <a:ext cx="786555" cy="1229215"/>
            </a:xfrm>
            <a:prstGeom prst="rect">
              <a:avLst/>
            </a:prstGeom>
          </p:spPr>
        </p:pic>
      </p:grpSp>
      <p:grpSp>
        <p:nvGrpSpPr>
          <p:cNvPr id="8" name="Group 7"/>
          <p:cNvGrpSpPr/>
          <p:nvPr/>
        </p:nvGrpSpPr>
        <p:grpSpPr>
          <a:xfrm>
            <a:off x="7025144" y="5258852"/>
            <a:ext cx="1512940" cy="1053122"/>
            <a:chOff x="7411355" y="4104044"/>
            <a:chExt cx="1609483" cy="1591194"/>
          </a:xfrm>
        </p:grpSpPr>
        <p:pic>
          <p:nvPicPr>
            <p:cNvPr id="22" name="Picture 21"/>
            <p:cNvPicPr>
              <a:picLocks noChangeAspect="1"/>
            </p:cNvPicPr>
            <p:nvPr/>
          </p:nvPicPr>
          <p:blipFill>
            <a:blip r:embed="rId4" cstate="print">
              <a:duotone>
                <a:prstClr val="black"/>
                <a:schemeClr val="accent1">
                  <a:tint val="45000"/>
                  <a:satMod val="400000"/>
                </a:schemeClr>
              </a:duotone>
            </a:blip>
            <a:stretch>
              <a:fillRect/>
            </a:stretch>
          </p:blipFill>
          <p:spPr>
            <a:xfrm>
              <a:off x="7411355" y="4104044"/>
              <a:ext cx="1609483" cy="1591194"/>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824811" y="4299136"/>
              <a:ext cx="906525" cy="1283173"/>
            </a:xfrm>
            <a:prstGeom prst="rect">
              <a:avLst/>
            </a:prstGeom>
          </p:spPr>
        </p:pic>
      </p:grpSp>
      <p:grpSp>
        <p:nvGrpSpPr>
          <p:cNvPr id="5" name="Group 4"/>
          <p:cNvGrpSpPr/>
          <p:nvPr/>
        </p:nvGrpSpPr>
        <p:grpSpPr>
          <a:xfrm flipH="1">
            <a:off x="10326586" y="4847357"/>
            <a:ext cx="1636338" cy="1645935"/>
            <a:chOff x="10067010" y="4033141"/>
            <a:chExt cx="1649769" cy="1699973"/>
          </a:xfrm>
        </p:grpSpPr>
        <p:pic>
          <p:nvPicPr>
            <p:cNvPr id="28" name="Picture 27"/>
            <p:cNvPicPr>
              <a:picLocks noChangeAspect="1"/>
            </p:cNvPicPr>
            <p:nvPr/>
          </p:nvPicPr>
          <p:blipFill>
            <a:blip r:embed="rId4" cstate="print"/>
            <a:stretch>
              <a:fillRect/>
            </a:stretch>
          </p:blipFill>
          <p:spPr>
            <a:xfrm>
              <a:off x="10087154" y="4141920"/>
              <a:ext cx="1609483" cy="1591194"/>
            </a:xfrm>
            <a:prstGeom prst="rect">
              <a:avLst/>
            </a:prstGeom>
          </p:spPr>
        </p:pic>
        <p:pic>
          <p:nvPicPr>
            <p:cNvPr id="6146" name="Picture 2" descr="Black silhouette head an african woman Royalty Free Vecto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b="8680"/>
            <a:stretch/>
          </p:blipFill>
          <p:spPr bwMode="auto">
            <a:xfrm>
              <a:off x="10067010" y="4033141"/>
              <a:ext cx="1649769" cy="1689610"/>
            </a:xfrm>
            <a:prstGeom prst="rect">
              <a:avLst/>
            </a:prstGeom>
            <a:noFill/>
            <a:scene3d>
              <a:camera prst="orthographicFront">
                <a:rot lat="0" lon="11400000" rev="0"/>
              </a:camera>
              <a:lightRig rig="threePt" dir="t"/>
            </a:scene3d>
            <a:extLst>
              <a:ext uri="{909E8E84-426E-40DD-AFC4-6F175D3DCCD1}">
                <a14:hiddenFill xmlns:a14="http://schemas.microsoft.com/office/drawing/2010/main" xmlns="">
                  <a:solidFill>
                    <a:srgbClr val="FFFFFF"/>
                  </a:solidFill>
                </a14:hiddenFill>
              </a:ext>
            </a:extLst>
          </p:spPr>
        </p:pic>
      </p:grpSp>
      <p:grpSp>
        <p:nvGrpSpPr>
          <p:cNvPr id="6" name="Group 5"/>
          <p:cNvGrpSpPr/>
          <p:nvPr/>
        </p:nvGrpSpPr>
        <p:grpSpPr>
          <a:xfrm>
            <a:off x="8869308" y="4614381"/>
            <a:ext cx="1376004" cy="1016942"/>
            <a:chOff x="8786297" y="4141920"/>
            <a:chExt cx="1609483" cy="1591194"/>
          </a:xfrm>
        </p:grpSpPr>
        <p:pic>
          <p:nvPicPr>
            <p:cNvPr id="48" name="Picture 47"/>
            <p:cNvPicPr>
              <a:picLocks noChangeAspect="1"/>
            </p:cNvPicPr>
            <p:nvPr/>
          </p:nvPicPr>
          <p:blipFill>
            <a:blip r:embed="rId4" cstate="print">
              <a:duotone>
                <a:schemeClr val="accent2">
                  <a:shade val="45000"/>
                  <a:satMod val="135000"/>
                </a:schemeClr>
                <a:prstClr val="white"/>
              </a:duotone>
            </a:blip>
            <a:stretch>
              <a:fillRect/>
            </a:stretch>
          </p:blipFill>
          <p:spPr>
            <a:xfrm>
              <a:off x="8786297" y="4141920"/>
              <a:ext cx="1609483" cy="1591194"/>
            </a:xfrm>
            <a:prstGeom prst="rect">
              <a:avLst/>
            </a:prstGeom>
          </p:spPr>
        </p:pic>
        <p:pic>
          <p:nvPicPr>
            <p:cNvPr id="6148" name="Picture 4" descr="Black Man Silhouette High Res Stock Images | Shutterstock"/>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b="4934"/>
            <a:stretch/>
          </p:blipFill>
          <p:spPr bwMode="auto">
            <a:xfrm>
              <a:off x="9067800" y="4311113"/>
              <a:ext cx="1077273" cy="1175213"/>
            </a:xfrm>
            <a:prstGeom prst="rect">
              <a:avLst/>
            </a:prstGeom>
            <a:noFill/>
            <a:scene3d>
              <a:camera prst="orthographicFront">
                <a:rot lat="0" lon="11400000" rev="0"/>
              </a:camera>
              <a:lightRig rig="threePt" dir="t"/>
            </a:scene3d>
            <a:extLst>
              <a:ext uri="{909E8E84-426E-40DD-AFC4-6F175D3DCCD1}">
                <a14:hiddenFill xmlns:a14="http://schemas.microsoft.com/office/drawing/2010/main" xmlns="">
                  <a:solidFill>
                    <a:srgbClr val="FFFFFF"/>
                  </a:solidFill>
                </a14:hiddenFill>
              </a:ext>
            </a:extLst>
          </p:spPr>
        </p:pic>
      </p:grpSp>
      <p:sp>
        <p:nvSpPr>
          <p:cNvPr id="56" name="Rounded Rectangular Callout 55"/>
          <p:cNvSpPr/>
          <p:nvPr/>
        </p:nvSpPr>
        <p:spPr>
          <a:xfrm rot="510233">
            <a:off x="7819241" y="3317650"/>
            <a:ext cx="1156428" cy="1093165"/>
          </a:xfrm>
          <a:prstGeom prst="wedgeRoundRectCallout">
            <a:avLst>
              <a:gd name="adj1" fmla="val -20483"/>
              <a:gd name="adj2" fmla="val 156887"/>
              <a:gd name="adj3" fmla="val 16667"/>
            </a:avLst>
          </a:prstGeom>
          <a:solidFill>
            <a:srgbClr val="FFC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a:solidFill>
                  <a:schemeClr val="tx1"/>
                </a:solidFill>
                <a:latin typeface="Century Gothic" panose="020B0502020202020204" pitchFamily="34" charset="0"/>
              </a:rPr>
              <a:t>What has been the  impact</a:t>
            </a:r>
            <a:r>
              <a:rPr lang="en-ZA" sz="1400" dirty="0">
                <a:solidFill>
                  <a:schemeClr val="tx1"/>
                </a:solidFill>
                <a:latin typeface="Century Gothic" panose="020B0502020202020204" pitchFamily="34" charset="0"/>
              </a:rPr>
              <a:t>?</a:t>
            </a:r>
          </a:p>
        </p:txBody>
      </p:sp>
      <p:sp>
        <p:nvSpPr>
          <p:cNvPr id="64" name="Oval Callout 63"/>
          <p:cNvSpPr/>
          <p:nvPr/>
        </p:nvSpPr>
        <p:spPr>
          <a:xfrm rot="20606464">
            <a:off x="8647992" y="2169601"/>
            <a:ext cx="1606253" cy="1005025"/>
          </a:xfrm>
          <a:prstGeom prst="wedgeEllipseCallout">
            <a:avLst>
              <a:gd name="adj1" fmla="val -30852"/>
              <a:gd name="adj2" fmla="val 190577"/>
            </a:avLst>
          </a:prstGeom>
          <a:solidFill>
            <a:srgbClr val="4F81B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chemeClr val="tx1"/>
                </a:solidFill>
                <a:latin typeface="Century Gothic" panose="020B0502020202020204" pitchFamily="34" charset="0"/>
              </a:rPr>
              <a:t>What needs to change</a:t>
            </a:r>
            <a:r>
              <a:rPr lang="en-ZA" sz="1600" dirty="0">
                <a:solidFill>
                  <a:schemeClr val="tx1"/>
                </a:solidFill>
                <a:latin typeface="Century Gothic" panose="020B0502020202020204" pitchFamily="34" charset="0"/>
              </a:rPr>
              <a:t>? </a:t>
            </a:r>
          </a:p>
        </p:txBody>
      </p:sp>
    </p:spTree>
    <p:extLst>
      <p:ext uri="{BB962C8B-B14F-4D97-AF65-F5344CB8AC3E}">
        <p14:creationId xmlns:p14="http://schemas.microsoft.com/office/powerpoint/2010/main" xmlns="" val="1190901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0"/>
            <a:ext cx="12192000" cy="6858000"/>
          </a:xfrm>
          <a:prstGeom prst="rect">
            <a:avLst/>
          </a:prstGeom>
        </p:spPr>
      </p:pic>
      <p:sp>
        <p:nvSpPr>
          <p:cNvPr id="29" name="object 8"/>
          <p:cNvSpPr txBox="1">
            <a:spLocks/>
          </p:cNvSpPr>
          <p:nvPr/>
        </p:nvSpPr>
        <p:spPr>
          <a:xfrm>
            <a:off x="0" y="118978"/>
            <a:ext cx="12192000" cy="566822"/>
          </a:xfrm>
          <a:prstGeom prst="rect">
            <a:avLst/>
          </a:prstGeom>
          <a:solidFill>
            <a:srgbClr val="FFFFFF">
              <a:alpha val="69804"/>
            </a:srgbClr>
          </a:solidFill>
        </p:spPr>
        <p:txBody>
          <a:bodyPr vert="horz" wrap="square" lIns="0" tIns="12700" rIns="0" bIns="0" rtlCol="0">
            <a:spAutoFit/>
          </a:bodyPr>
          <a:lstStyle>
            <a:lvl1pPr>
              <a:defRPr>
                <a:latin typeface="+mj-lt"/>
                <a:ea typeface="+mj-ea"/>
                <a:cs typeface="+mj-cs"/>
              </a:defRPr>
            </a:lvl1pPr>
          </a:lstStyle>
          <a:p>
            <a:pPr marL="12700" algn="ctr">
              <a:spcBef>
                <a:spcPts val="100"/>
              </a:spcBef>
            </a:pPr>
            <a:r>
              <a:rPr lang="en-US" sz="3600" b="1" spc="-5" dirty="0">
                <a:solidFill>
                  <a:schemeClr val="tx1">
                    <a:lumMod val="75000"/>
                    <a:lumOff val="25000"/>
                  </a:schemeClr>
                </a:solidFill>
                <a:latin typeface="Arial headings"/>
                <a:ea typeface="+mn-ea"/>
                <a:cs typeface="Arial" pitchFamily="34" charset="0"/>
              </a:rPr>
              <a:t>Long Term Planning Perspective </a:t>
            </a:r>
            <a:endParaRPr lang="en-US" sz="3600" kern="0" spc="-5" dirty="0">
              <a:solidFill>
                <a:sysClr val="windowText" lastClr="000000"/>
              </a:solidFill>
              <a:latin typeface="Arial headings"/>
            </a:endParaRPr>
          </a:p>
        </p:txBody>
      </p:sp>
      <p:sp>
        <p:nvSpPr>
          <p:cNvPr id="23" name="TextBox 22"/>
          <p:cNvSpPr txBox="1"/>
          <p:nvPr/>
        </p:nvSpPr>
        <p:spPr>
          <a:xfrm>
            <a:off x="494517" y="1658500"/>
            <a:ext cx="1230593" cy="584775"/>
          </a:xfrm>
          <a:prstGeom prst="rect">
            <a:avLst/>
          </a:prstGeom>
          <a:noFill/>
        </p:spPr>
        <p:txBody>
          <a:bodyPr wrap="square" rtlCol="0">
            <a:spAutoFit/>
          </a:bodyPr>
          <a:lstStyle/>
          <a:p>
            <a:pPr algn="ctr"/>
            <a:r>
              <a:rPr lang="en-US" altLang="ko-KR" sz="3200" b="1" dirty="0">
                <a:solidFill>
                  <a:srgbClr val="006600"/>
                </a:solidFill>
                <a:cs typeface="Arial" pitchFamily="34" charset="0"/>
              </a:rPr>
              <a:t>2012</a:t>
            </a:r>
            <a:endParaRPr lang="ko-KR" altLang="en-US" sz="3200" b="1" dirty="0">
              <a:solidFill>
                <a:srgbClr val="006600"/>
              </a:solidFill>
              <a:cs typeface="Arial" pitchFamily="34" charset="0"/>
            </a:endParaRPr>
          </a:p>
        </p:txBody>
      </p:sp>
      <p:sp>
        <p:nvSpPr>
          <p:cNvPr id="24" name="TextBox 23"/>
          <p:cNvSpPr txBox="1"/>
          <p:nvPr/>
        </p:nvSpPr>
        <p:spPr>
          <a:xfrm>
            <a:off x="2709746" y="1627940"/>
            <a:ext cx="1230593" cy="584775"/>
          </a:xfrm>
          <a:prstGeom prst="rect">
            <a:avLst/>
          </a:prstGeom>
          <a:noFill/>
        </p:spPr>
        <p:txBody>
          <a:bodyPr wrap="square" rtlCol="0">
            <a:spAutoFit/>
          </a:bodyPr>
          <a:lstStyle/>
          <a:p>
            <a:pPr algn="ctr"/>
            <a:r>
              <a:rPr lang="en-US" altLang="ko-KR" sz="3200" b="1" dirty="0">
                <a:solidFill>
                  <a:srgbClr val="006600"/>
                </a:solidFill>
                <a:cs typeface="Arial" pitchFamily="34" charset="0"/>
              </a:rPr>
              <a:t>2014</a:t>
            </a:r>
            <a:endParaRPr lang="ko-KR" altLang="en-US" sz="3200" b="1" dirty="0">
              <a:solidFill>
                <a:srgbClr val="006600"/>
              </a:solidFill>
              <a:cs typeface="Arial" pitchFamily="34" charset="0"/>
            </a:endParaRPr>
          </a:p>
        </p:txBody>
      </p:sp>
      <p:sp>
        <p:nvSpPr>
          <p:cNvPr id="26" name="Rectangle 25"/>
          <p:cNvSpPr/>
          <p:nvPr/>
        </p:nvSpPr>
        <p:spPr>
          <a:xfrm>
            <a:off x="1702728" y="1887716"/>
            <a:ext cx="1056000" cy="9600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27" name="Rectangle 26"/>
          <p:cNvSpPr/>
          <p:nvPr/>
        </p:nvSpPr>
        <p:spPr>
          <a:xfrm>
            <a:off x="3891356" y="1887716"/>
            <a:ext cx="1056000" cy="9600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33" name="TextBox 32"/>
          <p:cNvSpPr txBox="1"/>
          <p:nvPr/>
        </p:nvSpPr>
        <p:spPr>
          <a:xfrm>
            <a:off x="77548" y="1446611"/>
            <a:ext cx="2313029" cy="338554"/>
          </a:xfrm>
          <a:prstGeom prst="rect">
            <a:avLst/>
          </a:prstGeom>
          <a:noFill/>
        </p:spPr>
        <p:txBody>
          <a:bodyPr wrap="square" rtlCol="0">
            <a:spAutoFit/>
          </a:bodyPr>
          <a:lstStyle/>
          <a:p>
            <a:pPr algn="ctr"/>
            <a:r>
              <a:rPr lang="en-US" altLang="ko-KR" sz="1600" dirty="0">
                <a:latin typeface="Century Gothic" panose="020B0502020202020204" pitchFamily="34" charset="0"/>
                <a:cs typeface="Arial" pitchFamily="34" charset="0"/>
              </a:rPr>
              <a:t>NDP Adopted</a:t>
            </a:r>
            <a:endParaRPr lang="ko-KR" altLang="en-US" sz="1600" dirty="0">
              <a:latin typeface="Century Gothic" panose="020B0502020202020204" pitchFamily="34" charset="0"/>
              <a:cs typeface="Arial" pitchFamily="34" charset="0"/>
            </a:endParaRPr>
          </a:p>
        </p:txBody>
      </p:sp>
      <p:sp>
        <p:nvSpPr>
          <p:cNvPr id="35" name="Right Arrow 34"/>
          <p:cNvSpPr/>
          <p:nvPr/>
        </p:nvSpPr>
        <p:spPr>
          <a:xfrm>
            <a:off x="604574" y="1219200"/>
            <a:ext cx="9849551" cy="5165486"/>
          </a:xfrm>
          <a:prstGeom prst="rightArrow">
            <a:avLst/>
          </a:prstGeom>
          <a:solidFill>
            <a:srgbClr val="3399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42" name="Group 41">
            <a:extLst>
              <a:ext uri="{FF2B5EF4-FFF2-40B4-BE49-F238E27FC236}">
                <a16:creationId xmlns:a16="http://schemas.microsoft.com/office/drawing/2014/main" xmlns="" id="{F6F2F6FB-7EFF-6042-A0C5-9480DFF28079}"/>
              </a:ext>
            </a:extLst>
          </p:cNvPr>
          <p:cNvGrpSpPr/>
          <p:nvPr/>
        </p:nvGrpSpPr>
        <p:grpSpPr>
          <a:xfrm>
            <a:off x="3259958" y="2111754"/>
            <a:ext cx="142805" cy="413811"/>
            <a:chOff x="1247126" y="2220982"/>
            <a:chExt cx="203200" cy="647700"/>
          </a:xfrm>
        </p:grpSpPr>
        <p:sp>
          <p:nvSpPr>
            <p:cNvPr id="43" name="object 17"/>
            <p:cNvSpPr/>
            <p:nvPr/>
          </p:nvSpPr>
          <p:spPr>
            <a:xfrm>
              <a:off x="1348726" y="2322582"/>
              <a:ext cx="0" cy="546100"/>
            </a:xfrm>
            <a:custGeom>
              <a:avLst/>
              <a:gdLst/>
              <a:ahLst/>
              <a:cxnLst/>
              <a:rect l="l" t="t" r="r" b="b"/>
              <a:pathLst>
                <a:path h="546100">
                  <a:moveTo>
                    <a:pt x="0" y="546100"/>
                  </a:moveTo>
                  <a:lnTo>
                    <a:pt x="0" y="0"/>
                  </a:lnTo>
                </a:path>
              </a:pathLst>
            </a:custGeom>
            <a:ln w="25400">
              <a:solidFill>
                <a:srgbClr val="00754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65" b="0" i="0" u="none" strike="noStrike" kern="1200" cap="none" spc="0" normalizeH="0" baseline="0" noProof="0" dirty="0">
                <a:ln>
                  <a:noFill/>
                </a:ln>
                <a:solidFill>
                  <a:prstClr val="black"/>
                </a:solidFill>
                <a:effectLst/>
                <a:uLnTx/>
                <a:uFillTx/>
                <a:latin typeface="Calibri"/>
                <a:ea typeface="+mn-ea"/>
                <a:cs typeface="+mn-cs"/>
              </a:endParaRPr>
            </a:p>
          </p:txBody>
        </p:sp>
        <p:pic>
          <p:nvPicPr>
            <p:cNvPr id="44" name="object 18"/>
            <p:cNvPicPr/>
            <p:nvPr/>
          </p:nvPicPr>
          <p:blipFill>
            <a:blip r:embed="rId3" cstate="print"/>
            <a:stretch>
              <a:fillRect/>
            </a:stretch>
          </p:blipFill>
          <p:spPr>
            <a:xfrm>
              <a:off x="1247126" y="2220982"/>
              <a:ext cx="203200" cy="203200"/>
            </a:xfrm>
            <a:prstGeom prst="rect">
              <a:avLst/>
            </a:prstGeom>
          </p:spPr>
        </p:pic>
      </p:grpSp>
      <p:grpSp>
        <p:nvGrpSpPr>
          <p:cNvPr id="45" name="Group 44">
            <a:extLst>
              <a:ext uri="{FF2B5EF4-FFF2-40B4-BE49-F238E27FC236}">
                <a16:creationId xmlns:a16="http://schemas.microsoft.com/office/drawing/2014/main" xmlns="" id="{F6F2F6FB-7EFF-6042-A0C5-9480DFF28079}"/>
              </a:ext>
            </a:extLst>
          </p:cNvPr>
          <p:cNvGrpSpPr/>
          <p:nvPr/>
        </p:nvGrpSpPr>
        <p:grpSpPr>
          <a:xfrm>
            <a:off x="5442267" y="2111754"/>
            <a:ext cx="142805" cy="413811"/>
            <a:chOff x="1247126" y="2220982"/>
            <a:chExt cx="203200" cy="647700"/>
          </a:xfrm>
        </p:grpSpPr>
        <p:sp>
          <p:nvSpPr>
            <p:cNvPr id="46" name="object 17"/>
            <p:cNvSpPr/>
            <p:nvPr/>
          </p:nvSpPr>
          <p:spPr>
            <a:xfrm>
              <a:off x="1348726" y="2322582"/>
              <a:ext cx="0" cy="546100"/>
            </a:xfrm>
            <a:custGeom>
              <a:avLst/>
              <a:gdLst/>
              <a:ahLst/>
              <a:cxnLst/>
              <a:rect l="l" t="t" r="r" b="b"/>
              <a:pathLst>
                <a:path h="546100">
                  <a:moveTo>
                    <a:pt x="0" y="546100"/>
                  </a:moveTo>
                  <a:lnTo>
                    <a:pt x="0" y="0"/>
                  </a:lnTo>
                </a:path>
              </a:pathLst>
            </a:custGeom>
            <a:ln w="25400">
              <a:solidFill>
                <a:srgbClr val="00754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65" b="0" i="0" u="none" strike="noStrike" kern="1200" cap="none" spc="0" normalizeH="0" baseline="0" noProof="0" dirty="0">
                <a:ln>
                  <a:noFill/>
                </a:ln>
                <a:solidFill>
                  <a:prstClr val="black"/>
                </a:solidFill>
                <a:effectLst/>
                <a:uLnTx/>
                <a:uFillTx/>
                <a:latin typeface="Calibri"/>
                <a:ea typeface="+mn-ea"/>
                <a:cs typeface="+mn-cs"/>
              </a:endParaRPr>
            </a:p>
          </p:txBody>
        </p:sp>
        <p:pic>
          <p:nvPicPr>
            <p:cNvPr id="47" name="object 18"/>
            <p:cNvPicPr/>
            <p:nvPr/>
          </p:nvPicPr>
          <p:blipFill>
            <a:blip r:embed="rId3" cstate="print"/>
            <a:stretch>
              <a:fillRect/>
            </a:stretch>
          </p:blipFill>
          <p:spPr>
            <a:xfrm>
              <a:off x="1247126" y="2220982"/>
              <a:ext cx="203200" cy="203200"/>
            </a:xfrm>
            <a:prstGeom prst="rect">
              <a:avLst/>
            </a:prstGeom>
          </p:spPr>
        </p:pic>
      </p:grpSp>
      <p:sp>
        <p:nvSpPr>
          <p:cNvPr id="51" name="TextBox 50"/>
          <p:cNvSpPr txBox="1"/>
          <p:nvPr/>
        </p:nvSpPr>
        <p:spPr>
          <a:xfrm>
            <a:off x="2496967" y="1446611"/>
            <a:ext cx="2313029" cy="338554"/>
          </a:xfrm>
          <a:prstGeom prst="rect">
            <a:avLst/>
          </a:prstGeom>
          <a:noFill/>
        </p:spPr>
        <p:txBody>
          <a:bodyPr wrap="square" rtlCol="0">
            <a:spAutoFit/>
          </a:bodyPr>
          <a:lstStyle/>
          <a:p>
            <a:pPr algn="ctr"/>
            <a:r>
              <a:rPr lang="en-US" altLang="ko-KR" sz="1600" dirty="0">
                <a:latin typeface="Century Gothic" panose="020B0502020202020204" pitchFamily="34" charset="0"/>
                <a:cs typeface="Arial" pitchFamily="34" charset="0"/>
              </a:rPr>
              <a:t>MTSF 2014-2019</a:t>
            </a:r>
            <a:endParaRPr lang="ko-KR" altLang="en-US" sz="1600" dirty="0">
              <a:latin typeface="Century Gothic" panose="020B0502020202020204" pitchFamily="34" charset="0"/>
              <a:cs typeface="Arial" pitchFamily="34" charset="0"/>
            </a:endParaRPr>
          </a:p>
        </p:txBody>
      </p:sp>
      <p:sp>
        <p:nvSpPr>
          <p:cNvPr id="53" name="Rectangle 52"/>
          <p:cNvSpPr/>
          <p:nvPr/>
        </p:nvSpPr>
        <p:spPr>
          <a:xfrm rot="16200000">
            <a:off x="-100114" y="3417222"/>
            <a:ext cx="2424387" cy="769441"/>
          </a:xfrm>
          <a:prstGeom prst="rect">
            <a:avLst/>
          </a:prstGeom>
          <a:solidFill>
            <a:srgbClr val="FFFFFF">
              <a:alpha val="80000"/>
            </a:srgbClr>
          </a:solidFill>
          <a:ln w="28575">
            <a:solidFill>
              <a:srgbClr val="006600"/>
            </a:solidFill>
          </a:ln>
        </p:spPr>
        <p:txBody>
          <a:bodyPr wrap="square">
            <a:spAutoFit/>
          </a:bodyPr>
          <a:lstStyle/>
          <a:p>
            <a:pPr algn="ctr"/>
            <a:r>
              <a:rPr lang="en-US" sz="4400" b="1" dirty="0">
                <a:latin typeface="Century Gothic" panose="020B0502020202020204" pitchFamily="34" charset="0"/>
                <a:cs typeface="Arial" panose="020B0604020202020204" pitchFamily="34" charset="0"/>
              </a:rPr>
              <a:t>NDP </a:t>
            </a:r>
          </a:p>
        </p:txBody>
      </p:sp>
      <p:sp>
        <p:nvSpPr>
          <p:cNvPr id="12" name="Right Arrow 11"/>
          <p:cNvSpPr/>
          <p:nvPr/>
        </p:nvSpPr>
        <p:spPr>
          <a:xfrm>
            <a:off x="3331361" y="2554285"/>
            <a:ext cx="4969413" cy="950915"/>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5" name="Right Arrow 54"/>
          <p:cNvSpPr/>
          <p:nvPr/>
        </p:nvSpPr>
        <p:spPr>
          <a:xfrm>
            <a:off x="3727809" y="3344421"/>
            <a:ext cx="3963366" cy="922779"/>
          </a:xfrm>
          <a:prstGeom prst="rightArrow">
            <a:avLst/>
          </a:prstGeom>
          <a:solidFill>
            <a:srgbClr val="5283B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6" name="Right Arrow 55"/>
          <p:cNvSpPr/>
          <p:nvPr/>
        </p:nvSpPr>
        <p:spPr>
          <a:xfrm>
            <a:off x="3722430" y="4179451"/>
            <a:ext cx="4126170" cy="864468"/>
          </a:xfrm>
          <a:prstGeom prst="righ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7" name="TextBox 56"/>
          <p:cNvSpPr txBox="1"/>
          <p:nvPr/>
        </p:nvSpPr>
        <p:spPr>
          <a:xfrm>
            <a:off x="3506872" y="2822973"/>
            <a:ext cx="4494128" cy="461665"/>
          </a:xfrm>
          <a:prstGeom prst="rect">
            <a:avLst/>
          </a:prstGeom>
          <a:noFill/>
        </p:spPr>
        <p:txBody>
          <a:bodyPr wrap="square" rtlCol="0">
            <a:spAutoFit/>
          </a:bodyPr>
          <a:lstStyle/>
          <a:p>
            <a:pPr algn="ctr"/>
            <a:r>
              <a:rPr lang="en-US" altLang="ko-KR" sz="2400" b="1" dirty="0">
                <a:solidFill>
                  <a:schemeClr val="bg1"/>
                </a:solidFill>
                <a:latin typeface="Century Gothic" panose="020B0502020202020204" pitchFamily="34" charset="0"/>
                <a:cs typeface="Arial" pitchFamily="34" charset="0"/>
              </a:rPr>
              <a:t>MTSF	 7 PRIORITIES</a:t>
            </a:r>
            <a:endParaRPr lang="ko-KR" altLang="en-US" sz="2400" b="1" dirty="0">
              <a:solidFill>
                <a:schemeClr val="bg1"/>
              </a:solidFill>
              <a:latin typeface="Century Gothic" panose="020B0502020202020204" pitchFamily="34" charset="0"/>
              <a:cs typeface="Arial" pitchFamily="34" charset="0"/>
            </a:endParaRPr>
          </a:p>
        </p:txBody>
      </p:sp>
      <p:sp>
        <p:nvSpPr>
          <p:cNvPr id="58" name="TextBox 57"/>
          <p:cNvSpPr txBox="1"/>
          <p:nvPr/>
        </p:nvSpPr>
        <p:spPr>
          <a:xfrm>
            <a:off x="4286852" y="3567950"/>
            <a:ext cx="2619318" cy="461665"/>
          </a:xfrm>
          <a:prstGeom prst="rect">
            <a:avLst/>
          </a:prstGeom>
          <a:noFill/>
        </p:spPr>
        <p:txBody>
          <a:bodyPr wrap="square" rtlCol="0">
            <a:spAutoFit/>
          </a:bodyPr>
          <a:lstStyle/>
          <a:p>
            <a:pPr algn="ctr"/>
            <a:r>
              <a:rPr lang="en-US" altLang="ko-KR" sz="2400" b="1" dirty="0">
                <a:solidFill>
                  <a:schemeClr val="bg1"/>
                </a:solidFill>
                <a:latin typeface="Century Gothic" panose="020B0502020202020204" pitchFamily="34" charset="0"/>
                <a:cs typeface="Arial" pitchFamily="34" charset="0"/>
              </a:rPr>
              <a:t>ERRP</a:t>
            </a:r>
          </a:p>
        </p:txBody>
      </p:sp>
      <p:sp>
        <p:nvSpPr>
          <p:cNvPr id="59" name="TextBox 58"/>
          <p:cNvSpPr txBox="1"/>
          <p:nvPr/>
        </p:nvSpPr>
        <p:spPr>
          <a:xfrm>
            <a:off x="3688433" y="4439394"/>
            <a:ext cx="4494128" cy="353943"/>
          </a:xfrm>
          <a:prstGeom prst="rect">
            <a:avLst/>
          </a:prstGeom>
          <a:noFill/>
        </p:spPr>
        <p:txBody>
          <a:bodyPr wrap="square" rtlCol="0">
            <a:spAutoFit/>
          </a:bodyPr>
          <a:lstStyle/>
          <a:p>
            <a:r>
              <a:rPr lang="en-US" altLang="ko-KR" sz="1700" b="1" dirty="0">
                <a:solidFill>
                  <a:schemeClr val="bg1"/>
                </a:solidFill>
                <a:latin typeface="Century Gothic" panose="020B0502020202020204" pitchFamily="34" charset="0"/>
                <a:cs typeface="Arial" pitchFamily="34" charset="0"/>
              </a:rPr>
              <a:t>Infrastructure, Sectoral, Skills, Plans</a:t>
            </a:r>
            <a:endParaRPr lang="ko-KR" altLang="en-US" sz="1700" b="1" dirty="0">
              <a:solidFill>
                <a:schemeClr val="bg1"/>
              </a:solidFill>
              <a:latin typeface="Century Gothic" panose="020B0502020202020204" pitchFamily="34" charset="0"/>
              <a:cs typeface="Arial" pitchFamily="34" charset="0"/>
            </a:endParaRPr>
          </a:p>
        </p:txBody>
      </p:sp>
      <p:sp>
        <p:nvSpPr>
          <p:cNvPr id="60" name="TextBox 59"/>
          <p:cNvSpPr txBox="1"/>
          <p:nvPr/>
        </p:nvSpPr>
        <p:spPr>
          <a:xfrm rot="2692141">
            <a:off x="8131065" y="2434764"/>
            <a:ext cx="1579954" cy="400110"/>
          </a:xfrm>
          <a:prstGeom prst="rect">
            <a:avLst/>
          </a:prstGeom>
          <a:noFill/>
        </p:spPr>
        <p:txBody>
          <a:bodyPr wrap="square" rtlCol="0">
            <a:spAutoFit/>
          </a:bodyPr>
          <a:lstStyle/>
          <a:p>
            <a:pPr algn="ctr"/>
            <a:r>
              <a:rPr lang="en-US" altLang="ko-KR" sz="2000" b="1" dirty="0">
                <a:solidFill>
                  <a:srgbClr val="000000"/>
                </a:solidFill>
                <a:latin typeface="Century Gothic" panose="020B0502020202020204" pitchFamily="34" charset="0"/>
                <a:cs typeface="Arial" pitchFamily="34" charset="0"/>
              </a:rPr>
              <a:t>POVERTY</a:t>
            </a:r>
            <a:endParaRPr lang="ko-KR" altLang="en-US" sz="2000" b="1" dirty="0">
              <a:solidFill>
                <a:srgbClr val="000000"/>
              </a:solidFill>
              <a:latin typeface="Century Gothic" panose="020B0502020202020204" pitchFamily="34" charset="0"/>
              <a:cs typeface="Arial" pitchFamily="34" charset="0"/>
            </a:endParaRPr>
          </a:p>
        </p:txBody>
      </p:sp>
      <p:sp>
        <p:nvSpPr>
          <p:cNvPr id="61" name="TextBox 60"/>
          <p:cNvSpPr txBox="1"/>
          <p:nvPr/>
        </p:nvSpPr>
        <p:spPr>
          <a:xfrm rot="18919016">
            <a:off x="7961869" y="4756304"/>
            <a:ext cx="1805125" cy="400110"/>
          </a:xfrm>
          <a:prstGeom prst="rect">
            <a:avLst/>
          </a:prstGeom>
          <a:noFill/>
        </p:spPr>
        <p:txBody>
          <a:bodyPr wrap="square" rtlCol="0">
            <a:spAutoFit/>
          </a:bodyPr>
          <a:lstStyle/>
          <a:p>
            <a:pPr algn="ctr"/>
            <a:r>
              <a:rPr lang="en-US" altLang="ko-KR" sz="2000" b="1" dirty="0">
                <a:solidFill>
                  <a:srgbClr val="000000"/>
                </a:solidFill>
                <a:latin typeface="Century Gothic" panose="020B0502020202020204" pitchFamily="34" charset="0"/>
                <a:cs typeface="Arial" pitchFamily="34" charset="0"/>
              </a:rPr>
              <a:t>INEQUALITY</a:t>
            </a:r>
            <a:endParaRPr lang="ko-KR" altLang="en-US" sz="2000" b="1" dirty="0">
              <a:solidFill>
                <a:srgbClr val="000000"/>
              </a:solidFill>
              <a:latin typeface="Century Gothic" panose="020B0502020202020204" pitchFamily="34" charset="0"/>
              <a:cs typeface="Arial" pitchFamily="34" charset="0"/>
            </a:endParaRPr>
          </a:p>
        </p:txBody>
      </p:sp>
      <p:sp>
        <p:nvSpPr>
          <p:cNvPr id="62" name="TextBox 61"/>
          <p:cNvSpPr txBox="1"/>
          <p:nvPr/>
        </p:nvSpPr>
        <p:spPr>
          <a:xfrm>
            <a:off x="7958484" y="3629504"/>
            <a:ext cx="2228329" cy="400110"/>
          </a:xfrm>
          <a:prstGeom prst="rect">
            <a:avLst/>
          </a:prstGeom>
          <a:noFill/>
        </p:spPr>
        <p:txBody>
          <a:bodyPr wrap="square" rtlCol="0">
            <a:spAutoFit/>
          </a:bodyPr>
          <a:lstStyle/>
          <a:p>
            <a:pPr algn="ctr"/>
            <a:r>
              <a:rPr lang="en-US" altLang="ko-KR" sz="2000" b="1" dirty="0">
                <a:solidFill>
                  <a:srgbClr val="000000"/>
                </a:solidFill>
                <a:latin typeface="Century Gothic" panose="020B0502020202020204" pitchFamily="34" charset="0"/>
                <a:cs typeface="Arial" pitchFamily="34" charset="0"/>
              </a:rPr>
              <a:t>UNEMPLOYMENT</a:t>
            </a:r>
            <a:endParaRPr lang="ko-KR" altLang="en-US" sz="2000" b="1" dirty="0">
              <a:solidFill>
                <a:srgbClr val="000000"/>
              </a:solidFill>
              <a:latin typeface="Century Gothic" panose="020B0502020202020204" pitchFamily="34" charset="0"/>
              <a:cs typeface="Arial" pitchFamily="34" charset="0"/>
            </a:endParaRPr>
          </a:p>
        </p:txBody>
      </p:sp>
      <p:sp>
        <p:nvSpPr>
          <p:cNvPr id="63" name="Rectangle 62"/>
          <p:cNvSpPr/>
          <p:nvPr/>
        </p:nvSpPr>
        <p:spPr>
          <a:xfrm>
            <a:off x="10454125" y="3386689"/>
            <a:ext cx="1571378" cy="769441"/>
          </a:xfrm>
          <a:prstGeom prst="rect">
            <a:avLst/>
          </a:prstGeom>
          <a:noFill/>
          <a:ln w="28575">
            <a:noFill/>
          </a:ln>
        </p:spPr>
        <p:txBody>
          <a:bodyPr wrap="square">
            <a:spAutoFit/>
          </a:bodyPr>
          <a:lstStyle/>
          <a:p>
            <a:pPr algn="ctr"/>
            <a:r>
              <a:rPr lang="en-US" sz="4400" b="1" dirty="0">
                <a:solidFill>
                  <a:srgbClr val="000000"/>
                </a:solidFill>
                <a:latin typeface="Arial headings"/>
                <a:cs typeface="Arial" panose="020B0604020202020204" pitchFamily="34" charset="0"/>
              </a:rPr>
              <a:t>2030 </a:t>
            </a:r>
          </a:p>
        </p:txBody>
      </p:sp>
      <p:sp>
        <p:nvSpPr>
          <p:cNvPr id="65" name="TextBox 64"/>
          <p:cNvSpPr txBox="1"/>
          <p:nvPr/>
        </p:nvSpPr>
        <p:spPr>
          <a:xfrm>
            <a:off x="5334000" y="990600"/>
            <a:ext cx="1535241" cy="307777"/>
          </a:xfrm>
          <a:prstGeom prst="rect">
            <a:avLst/>
          </a:prstGeom>
          <a:solidFill>
            <a:schemeClr val="bg1"/>
          </a:solidFill>
        </p:spPr>
        <p:txBody>
          <a:bodyPr wrap="square" rtlCol="0">
            <a:spAutoFit/>
          </a:bodyPr>
          <a:lstStyle/>
          <a:p>
            <a:pPr algn="ctr"/>
            <a:r>
              <a:rPr lang="en-US" altLang="ko-KR" sz="1400" b="1" dirty="0">
                <a:solidFill>
                  <a:srgbClr val="2A6337"/>
                </a:solidFill>
                <a:latin typeface="Arial headings"/>
                <a:cs typeface="Arial" pitchFamily="34" charset="0"/>
              </a:rPr>
              <a:t>WE ARE HERE</a:t>
            </a:r>
            <a:endParaRPr lang="ko-KR" altLang="en-US" sz="1400" b="1" dirty="0">
              <a:solidFill>
                <a:srgbClr val="2A6337"/>
              </a:solidFill>
              <a:latin typeface="Arial headings"/>
              <a:cs typeface="Arial" pitchFamily="34" charset="0"/>
            </a:endParaRPr>
          </a:p>
        </p:txBody>
      </p:sp>
      <p:sp>
        <p:nvSpPr>
          <p:cNvPr id="66" name="TextBox 65"/>
          <p:cNvSpPr txBox="1"/>
          <p:nvPr/>
        </p:nvSpPr>
        <p:spPr>
          <a:xfrm>
            <a:off x="2590801" y="5303862"/>
            <a:ext cx="3919850" cy="1169551"/>
          </a:xfrm>
          <a:prstGeom prst="rect">
            <a:avLst/>
          </a:prstGeom>
          <a:solidFill>
            <a:schemeClr val="bg1"/>
          </a:solidFill>
        </p:spPr>
        <p:txBody>
          <a:bodyPr wrap="square" rtlCol="0">
            <a:spAutoFit/>
          </a:bodyPr>
          <a:lstStyle/>
          <a:p>
            <a:pPr algn="ctr"/>
            <a:r>
              <a:rPr lang="en-US" altLang="ko-KR" sz="1400" b="1" dirty="0">
                <a:solidFill>
                  <a:schemeClr val="tx1">
                    <a:lumMod val="75000"/>
                    <a:lumOff val="25000"/>
                  </a:schemeClr>
                </a:solidFill>
                <a:latin typeface="Arial" panose="020B0604020202020204" pitchFamily="34" charset="0"/>
                <a:cs typeface="Arial" panose="020B0604020202020204" pitchFamily="34" charset="0"/>
              </a:rPr>
              <a:t>MID-TERM REVIEW OF IMPLEMENTATION</a:t>
            </a:r>
          </a:p>
          <a:p>
            <a:pPr marL="285750" indent="-285750">
              <a:buFont typeface="Arial" panose="020B0604020202020204" pitchFamily="34" charset="0"/>
              <a:buChar char="•"/>
            </a:pPr>
            <a:r>
              <a:rPr lang="en-US" altLang="ko-KR" sz="1400" b="1" dirty="0">
                <a:solidFill>
                  <a:schemeClr val="tx1">
                    <a:lumMod val="75000"/>
                    <a:lumOff val="25000"/>
                  </a:schemeClr>
                </a:solidFill>
                <a:latin typeface="Arial" panose="020B0604020202020204" pitchFamily="34" charset="0"/>
                <a:cs typeface="Arial" panose="020B0604020202020204" pitchFamily="34" charset="0"/>
              </a:rPr>
              <a:t>Where are we?</a:t>
            </a:r>
          </a:p>
          <a:p>
            <a:pPr marL="285750" indent="-285750">
              <a:buFont typeface="Arial" panose="020B0604020202020204" pitchFamily="34" charset="0"/>
              <a:buChar char="•"/>
            </a:pPr>
            <a:r>
              <a:rPr lang="en-US" altLang="ko-KR" sz="1400" b="1" dirty="0">
                <a:solidFill>
                  <a:schemeClr val="tx1">
                    <a:lumMod val="75000"/>
                    <a:lumOff val="25000"/>
                  </a:schemeClr>
                </a:solidFill>
                <a:latin typeface="Arial" panose="020B0604020202020204" pitchFamily="34" charset="0"/>
                <a:cs typeface="Arial" panose="020B0604020202020204" pitchFamily="34" charset="0"/>
              </a:rPr>
              <a:t>What to prioritise?</a:t>
            </a:r>
          </a:p>
          <a:p>
            <a:pPr marL="742950" lvl="1" indent="-285750">
              <a:buFont typeface="Arial" panose="020B0604020202020204" pitchFamily="34" charset="0"/>
              <a:buChar char="•"/>
            </a:pPr>
            <a:r>
              <a:rPr lang="en-US" altLang="ko-KR" sz="1400" b="1" dirty="0">
                <a:solidFill>
                  <a:schemeClr val="tx1">
                    <a:lumMod val="75000"/>
                    <a:lumOff val="25000"/>
                  </a:schemeClr>
                </a:solidFill>
                <a:latin typeface="Arial" panose="020B0604020202020204" pitchFamily="34" charset="0"/>
                <a:cs typeface="Arial" panose="020B0604020202020204" pitchFamily="34" charset="0"/>
              </a:rPr>
              <a:t>to 2024</a:t>
            </a:r>
          </a:p>
          <a:p>
            <a:pPr marL="742950" lvl="1" indent="-285750">
              <a:buFont typeface="Arial" panose="020B0604020202020204" pitchFamily="34" charset="0"/>
              <a:buChar char="•"/>
            </a:pPr>
            <a:r>
              <a:rPr lang="en-US" altLang="ko-KR" sz="1400" b="1" dirty="0">
                <a:solidFill>
                  <a:schemeClr val="tx1">
                    <a:lumMod val="75000"/>
                    <a:lumOff val="25000"/>
                  </a:schemeClr>
                </a:solidFill>
                <a:latin typeface="Arial" panose="020B0604020202020204" pitchFamily="34" charset="0"/>
                <a:cs typeface="Arial" panose="020B0604020202020204" pitchFamily="34" charset="0"/>
              </a:rPr>
              <a:t>to 2030</a:t>
            </a:r>
            <a:endParaRPr lang="ko-KR" altLang="en-US" sz="14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6" name="Group 35">
            <a:extLst>
              <a:ext uri="{FF2B5EF4-FFF2-40B4-BE49-F238E27FC236}">
                <a16:creationId xmlns:a16="http://schemas.microsoft.com/office/drawing/2014/main" xmlns="" id="{F6F2F6FB-7EFF-6042-A0C5-9480DFF28079}"/>
              </a:ext>
            </a:extLst>
          </p:cNvPr>
          <p:cNvGrpSpPr/>
          <p:nvPr/>
        </p:nvGrpSpPr>
        <p:grpSpPr>
          <a:xfrm>
            <a:off x="1017246" y="2111770"/>
            <a:ext cx="142805" cy="413811"/>
            <a:chOff x="1247126" y="2220982"/>
            <a:chExt cx="203200" cy="647700"/>
          </a:xfrm>
        </p:grpSpPr>
        <p:sp>
          <p:nvSpPr>
            <p:cNvPr id="37" name="object 17"/>
            <p:cNvSpPr/>
            <p:nvPr/>
          </p:nvSpPr>
          <p:spPr>
            <a:xfrm>
              <a:off x="1348726" y="2322582"/>
              <a:ext cx="0" cy="546100"/>
            </a:xfrm>
            <a:custGeom>
              <a:avLst/>
              <a:gdLst/>
              <a:ahLst/>
              <a:cxnLst/>
              <a:rect l="l" t="t" r="r" b="b"/>
              <a:pathLst>
                <a:path h="546100">
                  <a:moveTo>
                    <a:pt x="0" y="546100"/>
                  </a:moveTo>
                  <a:lnTo>
                    <a:pt x="0" y="0"/>
                  </a:lnTo>
                </a:path>
              </a:pathLst>
            </a:custGeom>
            <a:ln w="25400">
              <a:solidFill>
                <a:srgbClr val="00754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65" b="0" i="0" u="none" strike="noStrike" kern="1200" cap="none" spc="0" normalizeH="0" baseline="0" noProof="0" dirty="0">
                <a:ln>
                  <a:noFill/>
                </a:ln>
                <a:solidFill>
                  <a:prstClr val="black"/>
                </a:solidFill>
                <a:effectLst/>
                <a:uLnTx/>
                <a:uFillTx/>
                <a:latin typeface="Calibri"/>
                <a:ea typeface="+mn-ea"/>
                <a:cs typeface="+mn-cs"/>
              </a:endParaRPr>
            </a:p>
          </p:txBody>
        </p:sp>
        <p:pic>
          <p:nvPicPr>
            <p:cNvPr id="38" name="object 18"/>
            <p:cNvPicPr/>
            <p:nvPr/>
          </p:nvPicPr>
          <p:blipFill>
            <a:blip r:embed="rId3" cstate="print"/>
            <a:stretch>
              <a:fillRect/>
            </a:stretch>
          </p:blipFill>
          <p:spPr>
            <a:xfrm>
              <a:off x="1247126" y="2220982"/>
              <a:ext cx="203200" cy="203200"/>
            </a:xfrm>
            <a:prstGeom prst="rect">
              <a:avLst/>
            </a:prstGeom>
          </p:spPr>
        </p:pic>
      </p:grpSp>
      <p:cxnSp>
        <p:nvCxnSpPr>
          <p:cNvPr id="4" name="Straight Connector 3"/>
          <p:cNvCxnSpPr/>
          <p:nvPr/>
        </p:nvCxnSpPr>
        <p:spPr>
          <a:xfrm>
            <a:off x="5867400" y="1252824"/>
            <a:ext cx="0" cy="1217223"/>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898374" y="1627940"/>
            <a:ext cx="1230593" cy="584775"/>
          </a:xfrm>
          <a:prstGeom prst="rect">
            <a:avLst/>
          </a:prstGeom>
          <a:noFill/>
        </p:spPr>
        <p:txBody>
          <a:bodyPr wrap="square" rtlCol="0">
            <a:spAutoFit/>
          </a:bodyPr>
          <a:lstStyle/>
          <a:p>
            <a:pPr algn="ctr"/>
            <a:r>
              <a:rPr lang="en-US" altLang="ko-KR" sz="3200" b="1" dirty="0">
                <a:solidFill>
                  <a:srgbClr val="006600"/>
                </a:solidFill>
                <a:cs typeface="Arial" pitchFamily="34" charset="0"/>
              </a:rPr>
              <a:t>2019</a:t>
            </a:r>
            <a:endParaRPr lang="ko-KR" altLang="en-US" sz="3200" b="1" dirty="0">
              <a:solidFill>
                <a:srgbClr val="006600"/>
              </a:solidFill>
              <a:cs typeface="Arial" pitchFamily="34" charset="0"/>
            </a:endParaRPr>
          </a:p>
        </p:txBody>
      </p:sp>
      <p:sp>
        <p:nvSpPr>
          <p:cNvPr id="52" name="TextBox 51"/>
          <p:cNvSpPr txBox="1"/>
          <p:nvPr/>
        </p:nvSpPr>
        <p:spPr>
          <a:xfrm>
            <a:off x="4648200" y="1447800"/>
            <a:ext cx="2313029" cy="338554"/>
          </a:xfrm>
          <a:prstGeom prst="rect">
            <a:avLst/>
          </a:prstGeom>
          <a:noFill/>
        </p:spPr>
        <p:txBody>
          <a:bodyPr wrap="square" rtlCol="0">
            <a:spAutoFit/>
          </a:bodyPr>
          <a:lstStyle/>
          <a:p>
            <a:pPr algn="ctr"/>
            <a:r>
              <a:rPr lang="en-US" altLang="ko-KR" sz="1600" dirty="0">
                <a:latin typeface="Century Gothic" panose="020B0502020202020204" pitchFamily="34" charset="0"/>
                <a:cs typeface="Arial" pitchFamily="34" charset="0"/>
              </a:rPr>
              <a:t>MTSF 2019-2024</a:t>
            </a:r>
            <a:endParaRPr lang="ko-KR" altLang="en-US" sz="1600" dirty="0">
              <a:latin typeface="Century Gothic" panose="020B0502020202020204" pitchFamily="34" charset="0"/>
              <a:cs typeface="Arial" pitchFamily="34" charset="0"/>
            </a:endParaRPr>
          </a:p>
        </p:txBody>
      </p:sp>
    </p:spTree>
    <p:extLst>
      <p:ext uri="{BB962C8B-B14F-4D97-AF65-F5344CB8AC3E}">
        <p14:creationId xmlns:p14="http://schemas.microsoft.com/office/powerpoint/2010/main" xmlns="" val="2560937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1"/>
            <a:ext cx="12192000" cy="6858000"/>
          </a:xfrm>
          <a:prstGeom prst="rect">
            <a:avLst/>
          </a:prstGeom>
        </p:spPr>
      </p:pic>
      <p:sp>
        <p:nvSpPr>
          <p:cNvPr id="69" name="Rectangle 68"/>
          <p:cNvSpPr/>
          <p:nvPr/>
        </p:nvSpPr>
        <p:spPr>
          <a:xfrm>
            <a:off x="0" y="1958317"/>
            <a:ext cx="12192000" cy="4594883"/>
          </a:xfrm>
          <a:prstGeom prst="rect">
            <a:avLst/>
          </a:prstGeom>
          <a:solidFill>
            <a:srgbClr val="33996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48" name="Oval 47"/>
          <p:cNvSpPr/>
          <p:nvPr/>
        </p:nvSpPr>
        <p:spPr>
          <a:xfrm>
            <a:off x="225654" y="2209800"/>
            <a:ext cx="1040746" cy="990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7" name="Oval 46"/>
          <p:cNvSpPr/>
          <p:nvPr/>
        </p:nvSpPr>
        <p:spPr>
          <a:xfrm>
            <a:off x="254654" y="3751070"/>
            <a:ext cx="1040746" cy="990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6" name="Oval 45"/>
          <p:cNvSpPr/>
          <p:nvPr/>
        </p:nvSpPr>
        <p:spPr>
          <a:xfrm>
            <a:off x="254654" y="5355847"/>
            <a:ext cx="1040746" cy="990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5" name="Oval 44"/>
          <p:cNvSpPr/>
          <p:nvPr/>
        </p:nvSpPr>
        <p:spPr>
          <a:xfrm>
            <a:off x="4217054" y="2209800"/>
            <a:ext cx="1040746" cy="990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4" name="Oval 43"/>
          <p:cNvSpPr/>
          <p:nvPr/>
        </p:nvSpPr>
        <p:spPr>
          <a:xfrm>
            <a:off x="4217054" y="3731488"/>
            <a:ext cx="1040746" cy="990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3" name="Oval 42"/>
          <p:cNvSpPr/>
          <p:nvPr/>
        </p:nvSpPr>
        <p:spPr>
          <a:xfrm>
            <a:off x="8317138" y="2286000"/>
            <a:ext cx="1040746" cy="990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2" name="Oval 41"/>
          <p:cNvSpPr/>
          <p:nvPr/>
        </p:nvSpPr>
        <p:spPr>
          <a:xfrm>
            <a:off x="8331854" y="3762770"/>
            <a:ext cx="1040746" cy="990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1" name="Oval 40"/>
          <p:cNvSpPr/>
          <p:nvPr/>
        </p:nvSpPr>
        <p:spPr>
          <a:xfrm>
            <a:off x="8313862" y="5377197"/>
            <a:ext cx="1040746" cy="990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9" name="object 8"/>
          <p:cNvSpPr txBox="1">
            <a:spLocks/>
          </p:cNvSpPr>
          <p:nvPr/>
        </p:nvSpPr>
        <p:spPr>
          <a:xfrm>
            <a:off x="-7034" y="174724"/>
            <a:ext cx="12192000" cy="566822"/>
          </a:xfrm>
          <a:prstGeom prst="rect">
            <a:avLst/>
          </a:prstGeom>
          <a:solidFill>
            <a:srgbClr val="FFFFFF">
              <a:alpha val="69804"/>
            </a:srgbClr>
          </a:solidFill>
        </p:spPr>
        <p:txBody>
          <a:bodyPr vert="horz" wrap="square" lIns="0" tIns="12700" rIns="0" bIns="0" rtlCol="0">
            <a:spAutoFit/>
          </a:bodyPr>
          <a:lstStyle>
            <a:lvl1pPr>
              <a:defRPr>
                <a:latin typeface="+mj-lt"/>
                <a:ea typeface="+mj-ea"/>
                <a:cs typeface="+mj-cs"/>
              </a:defRPr>
            </a:lvl1pPr>
          </a:lstStyle>
          <a:p>
            <a:pPr marL="12700" algn="ctr">
              <a:spcBef>
                <a:spcPts val="100"/>
              </a:spcBef>
            </a:pPr>
            <a:r>
              <a:rPr lang="en-US" sz="3600" b="1" dirty="0">
                <a:solidFill>
                  <a:schemeClr val="tx1">
                    <a:lumMod val="75000"/>
                    <a:lumOff val="25000"/>
                  </a:schemeClr>
                </a:solidFill>
                <a:latin typeface="Arial headings"/>
                <a:ea typeface="+mn-ea"/>
                <a:cs typeface="Arial" pitchFamily="34" charset="0"/>
              </a:rPr>
              <a:t>NDP Responds to SA’s Core Challenges </a:t>
            </a:r>
          </a:p>
        </p:txBody>
      </p:sp>
      <p:sp>
        <p:nvSpPr>
          <p:cNvPr id="73" name="TextBox 72"/>
          <p:cNvSpPr txBox="1"/>
          <p:nvPr/>
        </p:nvSpPr>
        <p:spPr>
          <a:xfrm>
            <a:off x="1326834" y="2521614"/>
            <a:ext cx="2025966" cy="707886"/>
          </a:xfrm>
          <a:prstGeom prst="rect">
            <a:avLst/>
          </a:prstGeom>
          <a:noFill/>
        </p:spPr>
        <p:txBody>
          <a:bodyPr wrap="square" rtlCol="0">
            <a:spAutoFit/>
          </a:bodyPr>
          <a:lstStyle/>
          <a:p>
            <a:r>
              <a:rPr lang="en-US" altLang="ko-KR" sz="2000" b="1" dirty="0">
                <a:latin typeface="Century Gothic" panose="020B0502020202020204" pitchFamily="34" charset="0"/>
                <a:cs typeface="Arial" pitchFamily="34" charset="0"/>
              </a:rPr>
              <a:t>Too few jobs</a:t>
            </a:r>
          </a:p>
          <a:p>
            <a:endParaRPr lang="ko-KR" altLang="en-US" sz="2000" b="1" dirty="0">
              <a:latin typeface="Century Gothic" panose="020B0502020202020204" pitchFamily="34" charset="0"/>
              <a:cs typeface="Arial" pitchFamily="34" charset="0"/>
            </a:endParaRPr>
          </a:p>
        </p:txBody>
      </p:sp>
      <p:sp>
        <p:nvSpPr>
          <p:cNvPr id="74" name="TextBox 73"/>
          <p:cNvSpPr txBox="1"/>
          <p:nvPr/>
        </p:nvSpPr>
        <p:spPr>
          <a:xfrm>
            <a:off x="1312941" y="3864114"/>
            <a:ext cx="1887459" cy="707886"/>
          </a:xfrm>
          <a:prstGeom prst="rect">
            <a:avLst/>
          </a:prstGeom>
          <a:noFill/>
        </p:spPr>
        <p:txBody>
          <a:bodyPr wrap="square" rtlCol="0">
            <a:spAutoFit/>
          </a:bodyPr>
          <a:lstStyle/>
          <a:p>
            <a:r>
              <a:rPr lang="en-US" altLang="ko-KR" sz="2000" b="1" dirty="0">
                <a:latin typeface="Century Gothic" panose="020B0502020202020204" pitchFamily="34" charset="0"/>
                <a:cs typeface="Arial" pitchFamily="34" charset="0"/>
              </a:rPr>
              <a:t>Divided </a:t>
            </a:r>
          </a:p>
          <a:p>
            <a:r>
              <a:rPr lang="en-US" altLang="ko-KR" sz="2000" b="1" dirty="0">
                <a:latin typeface="Century Gothic" panose="020B0502020202020204" pitchFamily="34" charset="0"/>
                <a:cs typeface="Arial" pitchFamily="34" charset="0"/>
              </a:rPr>
              <a:t>Communities</a:t>
            </a:r>
            <a:endParaRPr lang="ko-KR" altLang="en-US" sz="2000" b="1" dirty="0">
              <a:latin typeface="Century Gothic" panose="020B0502020202020204" pitchFamily="34" charset="0"/>
              <a:cs typeface="Arial" pitchFamily="34" charset="0"/>
            </a:endParaRPr>
          </a:p>
        </p:txBody>
      </p:sp>
      <p:sp>
        <p:nvSpPr>
          <p:cNvPr id="75" name="TextBox 74"/>
          <p:cNvSpPr txBox="1"/>
          <p:nvPr/>
        </p:nvSpPr>
        <p:spPr>
          <a:xfrm>
            <a:off x="1295400" y="5562600"/>
            <a:ext cx="1775414" cy="707886"/>
          </a:xfrm>
          <a:prstGeom prst="rect">
            <a:avLst/>
          </a:prstGeom>
          <a:noFill/>
        </p:spPr>
        <p:txBody>
          <a:bodyPr wrap="square" rtlCol="0">
            <a:spAutoFit/>
          </a:bodyPr>
          <a:lstStyle/>
          <a:p>
            <a:r>
              <a:rPr lang="en-US" altLang="ko-KR" sz="2000" b="1" dirty="0">
                <a:latin typeface="Century Gothic" panose="020B0502020202020204" pitchFamily="34" charset="0"/>
                <a:cs typeface="Arial" pitchFamily="34" charset="0"/>
              </a:rPr>
              <a:t>Corruption</a:t>
            </a:r>
          </a:p>
          <a:p>
            <a:endParaRPr lang="ko-KR" altLang="en-US" sz="2000" b="1" dirty="0">
              <a:latin typeface="Century Gothic" panose="020B0502020202020204" pitchFamily="34" charset="0"/>
              <a:cs typeface="Arial" pitchFamily="34" charset="0"/>
            </a:endParaRPr>
          </a:p>
        </p:txBody>
      </p:sp>
      <p:sp>
        <p:nvSpPr>
          <p:cNvPr id="78" name="Oval 77"/>
          <p:cNvSpPr/>
          <p:nvPr/>
        </p:nvSpPr>
        <p:spPr>
          <a:xfrm>
            <a:off x="4305951" y="5334592"/>
            <a:ext cx="1040746" cy="990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1" name="TextBox 80"/>
          <p:cNvSpPr txBox="1"/>
          <p:nvPr/>
        </p:nvSpPr>
        <p:spPr>
          <a:xfrm>
            <a:off x="5304780" y="2438400"/>
            <a:ext cx="2664296" cy="707886"/>
          </a:xfrm>
          <a:prstGeom prst="rect">
            <a:avLst/>
          </a:prstGeom>
          <a:noFill/>
        </p:spPr>
        <p:txBody>
          <a:bodyPr wrap="square" rtlCol="0">
            <a:spAutoFit/>
          </a:bodyPr>
          <a:lstStyle/>
          <a:p>
            <a:r>
              <a:rPr lang="en-US" altLang="ko-KR" sz="2000" b="1" dirty="0">
                <a:latin typeface="Century Gothic" panose="020B0502020202020204" pitchFamily="34" charset="0"/>
                <a:cs typeface="Arial" pitchFamily="34" charset="0"/>
              </a:rPr>
              <a:t>Build a Capable State</a:t>
            </a:r>
            <a:endParaRPr lang="ko-KR" altLang="en-US" sz="2000" b="1" dirty="0">
              <a:latin typeface="Century Gothic" panose="020B0502020202020204" pitchFamily="34" charset="0"/>
              <a:cs typeface="Arial" pitchFamily="34" charset="0"/>
            </a:endParaRPr>
          </a:p>
        </p:txBody>
      </p:sp>
      <p:sp>
        <p:nvSpPr>
          <p:cNvPr id="84" name="TextBox 83"/>
          <p:cNvSpPr txBox="1"/>
          <p:nvPr/>
        </p:nvSpPr>
        <p:spPr>
          <a:xfrm>
            <a:off x="5300794" y="3864114"/>
            <a:ext cx="2664296" cy="707886"/>
          </a:xfrm>
          <a:prstGeom prst="rect">
            <a:avLst/>
          </a:prstGeom>
          <a:noFill/>
        </p:spPr>
        <p:txBody>
          <a:bodyPr wrap="square" rtlCol="0">
            <a:spAutoFit/>
          </a:bodyPr>
          <a:lstStyle/>
          <a:p>
            <a:r>
              <a:rPr lang="en-US" altLang="ko-KR" sz="2000" b="1" dirty="0">
                <a:latin typeface="Century Gothic" panose="020B0502020202020204" pitchFamily="34" charset="0"/>
                <a:cs typeface="Arial" pitchFamily="34" charset="0"/>
              </a:rPr>
              <a:t>High Disease Burden</a:t>
            </a:r>
            <a:endParaRPr lang="ko-KR" altLang="en-US" sz="2000" b="1" dirty="0">
              <a:latin typeface="Century Gothic" panose="020B0502020202020204" pitchFamily="34" charset="0"/>
              <a:cs typeface="Arial" pitchFamily="34" charset="0"/>
            </a:endParaRPr>
          </a:p>
        </p:txBody>
      </p:sp>
      <p:sp>
        <p:nvSpPr>
          <p:cNvPr id="87" name="TextBox 86"/>
          <p:cNvSpPr txBox="1"/>
          <p:nvPr/>
        </p:nvSpPr>
        <p:spPr>
          <a:xfrm>
            <a:off x="5412904" y="5605088"/>
            <a:ext cx="2664296" cy="400110"/>
          </a:xfrm>
          <a:prstGeom prst="rect">
            <a:avLst/>
          </a:prstGeom>
          <a:noFill/>
        </p:spPr>
        <p:txBody>
          <a:bodyPr wrap="square" rtlCol="0">
            <a:spAutoFit/>
          </a:bodyPr>
          <a:lstStyle/>
          <a:p>
            <a:r>
              <a:rPr lang="en-US" altLang="ko-KR" sz="2000" b="1" dirty="0">
                <a:latin typeface="Century Gothic" panose="020B0502020202020204" pitchFamily="34" charset="0"/>
                <a:cs typeface="Arial" pitchFamily="34" charset="0"/>
              </a:rPr>
              <a:t>Poor Education</a:t>
            </a:r>
            <a:endParaRPr lang="ko-KR" altLang="en-US" sz="2000" b="1" dirty="0">
              <a:latin typeface="Century Gothic" panose="020B0502020202020204" pitchFamily="34" charset="0"/>
              <a:cs typeface="Arial" pitchFamily="34" charset="0"/>
            </a:endParaRPr>
          </a:p>
        </p:txBody>
      </p:sp>
      <p:sp>
        <p:nvSpPr>
          <p:cNvPr id="94" name="TextBox 93"/>
          <p:cNvSpPr txBox="1"/>
          <p:nvPr/>
        </p:nvSpPr>
        <p:spPr>
          <a:xfrm>
            <a:off x="9532422" y="2571690"/>
            <a:ext cx="2664296" cy="400110"/>
          </a:xfrm>
          <a:prstGeom prst="rect">
            <a:avLst/>
          </a:prstGeom>
          <a:noFill/>
        </p:spPr>
        <p:txBody>
          <a:bodyPr wrap="square" rtlCol="0">
            <a:spAutoFit/>
          </a:bodyPr>
          <a:lstStyle/>
          <a:p>
            <a:r>
              <a:rPr lang="en-US" altLang="ko-KR" sz="2000" b="1" dirty="0">
                <a:latin typeface="Century Gothic" panose="020B0502020202020204" pitchFamily="34" charset="0"/>
                <a:cs typeface="Arial" pitchFamily="34" charset="0"/>
              </a:rPr>
              <a:t>Spatial Divides</a:t>
            </a:r>
            <a:endParaRPr lang="ko-KR" altLang="en-US" sz="2000" b="1" dirty="0">
              <a:latin typeface="Century Gothic" panose="020B0502020202020204" pitchFamily="34" charset="0"/>
              <a:cs typeface="Arial" pitchFamily="34" charset="0"/>
            </a:endParaRPr>
          </a:p>
        </p:txBody>
      </p:sp>
      <p:sp>
        <p:nvSpPr>
          <p:cNvPr id="97" name="TextBox 96"/>
          <p:cNvSpPr txBox="1"/>
          <p:nvPr/>
        </p:nvSpPr>
        <p:spPr>
          <a:xfrm>
            <a:off x="9539349" y="3864114"/>
            <a:ext cx="2500251" cy="707886"/>
          </a:xfrm>
          <a:prstGeom prst="rect">
            <a:avLst/>
          </a:prstGeom>
          <a:noFill/>
        </p:spPr>
        <p:txBody>
          <a:bodyPr wrap="square" rtlCol="0">
            <a:spAutoFit/>
          </a:bodyPr>
          <a:lstStyle/>
          <a:p>
            <a:r>
              <a:rPr lang="en-US" altLang="ko-KR" sz="2000" b="1" dirty="0">
                <a:latin typeface="Century Gothic" panose="020B0502020202020204" pitchFamily="34" charset="0"/>
                <a:cs typeface="Arial" pitchFamily="34" charset="0"/>
              </a:rPr>
              <a:t>Resource Intensive Economy</a:t>
            </a:r>
            <a:endParaRPr lang="ko-KR" altLang="en-US" sz="2000" b="1" dirty="0">
              <a:latin typeface="Century Gothic" panose="020B0502020202020204" pitchFamily="34" charset="0"/>
              <a:cs typeface="Arial" pitchFamily="34" charset="0"/>
            </a:endParaRPr>
          </a:p>
        </p:txBody>
      </p:sp>
      <p:sp>
        <p:nvSpPr>
          <p:cNvPr id="100" name="TextBox 99"/>
          <p:cNvSpPr txBox="1"/>
          <p:nvPr/>
        </p:nvSpPr>
        <p:spPr>
          <a:xfrm>
            <a:off x="9539350" y="5559666"/>
            <a:ext cx="2303180" cy="707886"/>
          </a:xfrm>
          <a:prstGeom prst="rect">
            <a:avLst/>
          </a:prstGeom>
          <a:noFill/>
        </p:spPr>
        <p:txBody>
          <a:bodyPr wrap="square" rtlCol="0">
            <a:spAutoFit/>
          </a:bodyPr>
          <a:lstStyle/>
          <a:p>
            <a:r>
              <a:rPr lang="en-US" altLang="ko-KR" sz="2000" b="1" dirty="0">
                <a:latin typeface="Century Gothic" panose="020B0502020202020204" pitchFamily="34" charset="0"/>
                <a:cs typeface="Arial" pitchFamily="34" charset="0"/>
              </a:rPr>
              <a:t>Crumbling</a:t>
            </a:r>
          </a:p>
          <a:p>
            <a:r>
              <a:rPr lang="en-US" altLang="ko-KR" sz="2000" b="1" dirty="0">
                <a:latin typeface="Century Gothic" panose="020B0502020202020204" pitchFamily="34" charset="0"/>
                <a:cs typeface="Arial" pitchFamily="34" charset="0"/>
              </a:rPr>
              <a:t>Infrastructure</a:t>
            </a:r>
            <a:endParaRPr lang="ko-KR" altLang="en-US" sz="2000" b="1" dirty="0">
              <a:latin typeface="Century Gothic" panose="020B0502020202020204" pitchFamily="34" charset="0"/>
              <a:cs typeface="Arial" pitchFamily="34" charset="0"/>
            </a:endParaRPr>
          </a:p>
        </p:txBody>
      </p:sp>
      <p:pic>
        <p:nvPicPr>
          <p:cNvPr id="102" name="Picture 101"/>
          <p:cNvPicPr>
            <a:picLocks noChangeAspect="1"/>
          </p:cNvPicPr>
          <p:nvPr/>
        </p:nvPicPr>
        <p:blipFill>
          <a:blip r:embed="rId3" cstate="print">
            <a:clrChange>
              <a:clrFrom>
                <a:srgbClr val="000000"/>
              </a:clrFrom>
              <a:clrTo>
                <a:srgbClr val="000000">
                  <a:alpha val="0"/>
                </a:srgbClr>
              </a:clrTo>
            </a:clrChange>
            <a:biLevel thresh="25000"/>
          </a:blip>
          <a:stretch>
            <a:fillRect/>
          </a:stretch>
        </p:blipFill>
        <p:spPr>
          <a:xfrm>
            <a:off x="427122" y="2304337"/>
            <a:ext cx="668323" cy="668323"/>
          </a:xfrm>
          <a:prstGeom prst="rect">
            <a:avLst/>
          </a:prstGeom>
        </p:spPr>
      </p:pic>
      <p:sp>
        <p:nvSpPr>
          <p:cNvPr id="107" name="Rectangle 106">
            <a:extLst>
              <a:ext uri="{FF2B5EF4-FFF2-40B4-BE49-F238E27FC236}">
                <a16:creationId xmlns:a16="http://schemas.microsoft.com/office/drawing/2014/main" xmlns="" id="{031EB857-BA81-5449-9117-D3CADD62E5F5}"/>
              </a:ext>
            </a:extLst>
          </p:cNvPr>
          <p:cNvSpPr/>
          <p:nvPr/>
        </p:nvSpPr>
        <p:spPr>
          <a:xfrm>
            <a:off x="335403" y="968514"/>
            <a:ext cx="11507126" cy="523220"/>
          </a:xfrm>
          <a:prstGeom prst="rect">
            <a:avLst/>
          </a:prstGeom>
          <a:solidFill>
            <a:schemeClr val="bg1"/>
          </a:solidFill>
          <a:ln w="28575">
            <a:solidFill>
              <a:srgbClr val="339966"/>
            </a:solidFill>
          </a:ln>
        </p:spPr>
        <p:txBody>
          <a:bodyPr wrap="square">
            <a:spAutoFit/>
          </a:bodyPr>
          <a:lstStyle/>
          <a:p>
            <a:pPr marL="285750" indent="-285750" algn="ctr">
              <a:buFont typeface="Arial" panose="020B0604020202020204" pitchFamily="34" charset="0"/>
              <a:buChar char="•"/>
            </a:pPr>
            <a:r>
              <a:rPr lang="en-US" sz="2800" b="1" dirty="0">
                <a:solidFill>
                  <a:srgbClr val="FF0000"/>
                </a:solidFill>
                <a:latin typeface="Century Gothic" panose="020B0502020202020204" pitchFamily="34" charset="0"/>
                <a:cs typeface="Arial" panose="020B0604020202020204" pitchFamily="34" charset="0"/>
              </a:rPr>
              <a:t>NPC revisited its Diagnostic of 2010 and affirmed it is still valid </a:t>
            </a:r>
          </a:p>
        </p:txBody>
      </p:sp>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363014" y="2326290"/>
            <a:ext cx="757028" cy="757028"/>
          </a:xfrm>
          <a:prstGeom prst="rect">
            <a:avLst/>
          </a:prstGeom>
        </p:spPr>
      </p:pic>
      <p:pic>
        <p:nvPicPr>
          <p:cNvPr id="4" name="Picture 3"/>
          <p:cNvPicPr>
            <a:picLocks noChangeAspect="1"/>
          </p:cNvPicPr>
          <p:nvPr/>
        </p:nvPicPr>
        <p:blipFill>
          <a:blip r:embed="rId5" cstate="print"/>
          <a:stretch>
            <a:fillRect/>
          </a:stretch>
        </p:blipFill>
        <p:spPr>
          <a:xfrm>
            <a:off x="4430776" y="5394966"/>
            <a:ext cx="698176" cy="795003"/>
          </a:xfrm>
          <a:prstGeom prst="rect">
            <a:avLst/>
          </a:prstGeom>
        </p:spPr>
      </p:pic>
      <p:sp>
        <p:nvSpPr>
          <p:cNvPr id="68" name="Rounded Rectangle 17">
            <a:extLst>
              <a:ext uri="{FF2B5EF4-FFF2-40B4-BE49-F238E27FC236}">
                <a16:creationId xmlns:a16="http://schemas.microsoft.com/office/drawing/2014/main" xmlns="" id="{6E79F3CC-EBE0-4AD4-974E-2160A9571828}"/>
              </a:ext>
            </a:extLst>
          </p:cNvPr>
          <p:cNvSpPr>
            <a:spLocks noChangeAspect="1"/>
          </p:cNvSpPr>
          <p:nvPr/>
        </p:nvSpPr>
        <p:spPr>
          <a:xfrm>
            <a:off x="4387676" y="3962400"/>
            <a:ext cx="273777" cy="435600"/>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8" name="Rounded Rectangle 40">
            <a:extLst>
              <a:ext uri="{FF2B5EF4-FFF2-40B4-BE49-F238E27FC236}">
                <a16:creationId xmlns:a16="http://schemas.microsoft.com/office/drawing/2014/main" xmlns="" id="{3ACE160B-119F-4464-8CE4-0890C0443D5F}"/>
              </a:ext>
            </a:extLst>
          </p:cNvPr>
          <p:cNvSpPr/>
          <p:nvPr/>
        </p:nvSpPr>
        <p:spPr>
          <a:xfrm rot="2942052">
            <a:off x="4733581" y="4066158"/>
            <a:ext cx="314333" cy="334403"/>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6" name="Picture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478296" y="2426753"/>
            <a:ext cx="568766" cy="568766"/>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478296" y="3872266"/>
            <a:ext cx="568766" cy="568766"/>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8437186" y="5560193"/>
            <a:ext cx="688207" cy="688207"/>
          </a:xfrm>
          <a:prstGeom prst="rect">
            <a:avLst/>
          </a:prstGeom>
        </p:spPr>
      </p:pic>
      <p:pic>
        <p:nvPicPr>
          <p:cNvPr id="103" name="Picture 102"/>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401724" y="3931643"/>
            <a:ext cx="353159" cy="353159"/>
          </a:xfrm>
          <a:prstGeom prst="rect">
            <a:avLst/>
          </a:prstGeom>
        </p:spPr>
      </p:pic>
      <p:pic>
        <p:nvPicPr>
          <p:cNvPr id="104" name="Picture 103"/>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794827" y="4142641"/>
            <a:ext cx="353159" cy="353159"/>
          </a:xfrm>
          <a:prstGeom prst="rect">
            <a:avLst/>
          </a:prstGeom>
        </p:spPr>
      </p:pic>
      <p:cxnSp>
        <p:nvCxnSpPr>
          <p:cNvPr id="105" name="Straight Connector 104"/>
          <p:cNvCxnSpPr/>
          <p:nvPr/>
        </p:nvCxnSpPr>
        <p:spPr>
          <a:xfrm flipH="1">
            <a:off x="539040" y="3955019"/>
            <a:ext cx="474570" cy="530635"/>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pic>
        <p:nvPicPr>
          <p:cNvPr id="109" name="Picture 2" descr="Related image"/>
          <p:cNvPicPr>
            <a:picLocks noChangeAspect="1" noChangeArrowheads="1"/>
          </p:cNvPicPr>
          <p:nvPr/>
        </p:nvPicPr>
        <p:blipFill>
          <a:blip r:embed="rId10" cstate="print">
            <a:clrChange>
              <a:clrFrom>
                <a:srgbClr val="000000">
                  <a:alpha val="0"/>
                </a:srgbClr>
              </a:clrFrom>
              <a:clrTo>
                <a:srgbClr val="000000">
                  <a:alpha val="0"/>
                </a:srgbClr>
              </a:clrTo>
            </a:clrChange>
            <a:biLevel thresh="25000"/>
            <a:extLst>
              <a:ext uri="{28A0092B-C50C-407E-A947-70E740481C1C}">
                <a14:useLocalDpi xmlns:a14="http://schemas.microsoft.com/office/drawing/2010/main" xmlns="" val="0"/>
              </a:ext>
            </a:extLst>
          </a:blip>
          <a:srcRect/>
          <a:stretch>
            <a:fillRect/>
          </a:stretch>
        </p:blipFill>
        <p:spPr bwMode="auto">
          <a:xfrm>
            <a:off x="418247" y="5500121"/>
            <a:ext cx="655561" cy="673953"/>
          </a:xfrm>
          <a:prstGeom prst="rect">
            <a:avLst/>
          </a:prstGeom>
          <a:noFill/>
          <a:extLst>
            <a:ext uri="{909E8E84-426E-40DD-AFC4-6F175D3DCCD1}">
              <a14:hiddenFill xmlns:a14="http://schemas.microsoft.com/office/drawing/2010/main" xmlns="">
                <a:solidFill>
                  <a:srgbClr val="FFFFFF"/>
                </a:solidFill>
              </a14:hiddenFill>
            </a:ext>
          </a:extLst>
        </p:spPr>
      </p:pic>
      <p:sp>
        <p:nvSpPr>
          <p:cNvPr id="53" name="Rectangle 52"/>
          <p:cNvSpPr/>
          <p:nvPr/>
        </p:nvSpPr>
        <p:spPr>
          <a:xfrm>
            <a:off x="7848600" y="1941021"/>
            <a:ext cx="45719" cy="4916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4" name="Rectangle 53"/>
          <p:cNvSpPr/>
          <p:nvPr/>
        </p:nvSpPr>
        <p:spPr>
          <a:xfrm>
            <a:off x="3406835" y="1981200"/>
            <a:ext cx="45719" cy="4916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xmlns="" val="1337799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8"/>
          <p:cNvSpPr txBox="1">
            <a:spLocks/>
          </p:cNvSpPr>
          <p:nvPr/>
        </p:nvSpPr>
        <p:spPr>
          <a:xfrm>
            <a:off x="-37528" y="0"/>
            <a:ext cx="12192000" cy="505267"/>
          </a:xfrm>
          <a:prstGeom prst="rect">
            <a:avLst/>
          </a:prstGeom>
          <a:solidFill>
            <a:srgbClr val="FFFFFF">
              <a:alpha val="69804"/>
            </a:srgbClr>
          </a:solidFill>
        </p:spPr>
        <p:txBody>
          <a:bodyPr vert="horz" wrap="square" lIns="0" tIns="12700" rIns="0" bIns="0" rtlCol="0">
            <a:spAutoFit/>
          </a:bodyPr>
          <a:lstStyle>
            <a:lvl1pPr>
              <a:defRPr>
                <a:latin typeface="+mj-lt"/>
                <a:ea typeface="+mj-ea"/>
                <a:cs typeface="+mj-cs"/>
              </a:defRPr>
            </a:lvl1pPr>
          </a:lstStyle>
          <a:p>
            <a:pPr marL="12700" algn="ctr">
              <a:spcBef>
                <a:spcPts val="100"/>
              </a:spcBef>
            </a:pPr>
            <a:endParaRPr lang="en-US" sz="3200" b="1" dirty="0">
              <a:solidFill>
                <a:schemeClr val="tx1">
                  <a:lumMod val="75000"/>
                  <a:lumOff val="25000"/>
                </a:schemeClr>
              </a:solidFill>
              <a:latin typeface="Arial headings"/>
              <a:ea typeface="+mn-ea"/>
              <a:cs typeface="Arial" pitchFamily="34" charset="0"/>
            </a:endParaRPr>
          </a:p>
        </p:txBody>
      </p:sp>
      <p:sp>
        <p:nvSpPr>
          <p:cNvPr id="8" name="Rectangle 7"/>
          <p:cNvSpPr/>
          <p:nvPr/>
        </p:nvSpPr>
        <p:spPr>
          <a:xfrm>
            <a:off x="426934" y="712116"/>
            <a:ext cx="3290694" cy="1905000"/>
          </a:xfrm>
          <a:prstGeom prst="rect">
            <a:avLst/>
          </a:prstGeom>
          <a:solidFill>
            <a:srgbClr val="FFC000">
              <a:alpha val="50196"/>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defRPr/>
            </a:pPr>
            <a:r>
              <a:rPr lang="en-US" sz="1600" b="1" dirty="0">
                <a:solidFill>
                  <a:prstClr val="black"/>
                </a:solidFill>
                <a:latin typeface="Century Gothic" panose="020B0502020202020204" pitchFamily="34" charset="0"/>
                <a:cs typeface="Arial" panose="020B0604020202020204" pitchFamily="34" charset="0"/>
              </a:rPr>
              <a:t>Internal &amp; external factors </a:t>
            </a:r>
            <a:r>
              <a:rPr lang="en-US" sz="1600" dirty="0">
                <a:solidFill>
                  <a:prstClr val="black"/>
                </a:solidFill>
                <a:latin typeface="Century Gothic" panose="020B0502020202020204" pitchFamily="34" charset="0"/>
                <a:cs typeface="Arial" panose="020B0604020202020204" pitchFamily="34" charset="0"/>
              </a:rPr>
              <a:t>influence SA’s development trajectory </a:t>
            </a:r>
          </a:p>
          <a:p>
            <a:pPr marL="285750" lvl="0" indent="-285750">
              <a:buFont typeface="Arial" panose="020B0604020202020204" pitchFamily="34" charset="0"/>
              <a:buChar char="•"/>
              <a:defRPr/>
            </a:pPr>
            <a:endParaRPr lang="en-US" sz="1600" dirty="0">
              <a:solidFill>
                <a:prstClr val="black"/>
              </a:solidFill>
              <a:latin typeface="Century Gothic" panose="020B0502020202020204" pitchFamily="34" charset="0"/>
              <a:cs typeface="Arial" panose="020B0604020202020204" pitchFamily="34" charset="0"/>
            </a:endParaRPr>
          </a:p>
          <a:p>
            <a:pPr marL="285750" lvl="0" indent="-285750">
              <a:buFont typeface="Arial" panose="020B0604020202020204" pitchFamily="34" charset="0"/>
              <a:buChar char="•"/>
              <a:defRPr/>
            </a:pPr>
            <a:r>
              <a:rPr lang="en-US" sz="1600" dirty="0">
                <a:solidFill>
                  <a:prstClr val="black"/>
                </a:solidFill>
                <a:latin typeface="Century Gothic" panose="020B0502020202020204" pitchFamily="34" charset="0"/>
                <a:cs typeface="Arial" panose="020B0604020202020204" pitchFamily="34" charset="0"/>
              </a:rPr>
              <a:t>Some are in NDP and other plans</a:t>
            </a:r>
          </a:p>
          <a:p>
            <a:pPr lvl="0">
              <a:defRPr/>
            </a:pPr>
            <a:endParaRPr lang="en-US" sz="1600" dirty="0">
              <a:solidFill>
                <a:prstClr val="black"/>
              </a:solidFill>
              <a:latin typeface="Century Gothic" panose="020B0502020202020204" pitchFamily="34" charset="0"/>
              <a:cs typeface="Arial" panose="020B0604020202020204" pitchFamily="34" charset="0"/>
            </a:endParaRPr>
          </a:p>
        </p:txBody>
      </p:sp>
      <p:sp>
        <p:nvSpPr>
          <p:cNvPr id="9" name="Rectangle 8"/>
          <p:cNvSpPr/>
          <p:nvPr/>
        </p:nvSpPr>
        <p:spPr>
          <a:xfrm>
            <a:off x="177843" y="2771511"/>
            <a:ext cx="3010472" cy="1905000"/>
          </a:xfrm>
          <a:prstGeom prst="rect">
            <a:avLst/>
          </a:prstGeom>
          <a:solidFill>
            <a:srgbClr val="4F81BD">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prstClr val="black"/>
                </a:solidFill>
                <a:latin typeface="Century Gothic" panose="020B0502020202020204" pitchFamily="34" charset="0"/>
                <a:cs typeface="Arial" panose="020B0604020202020204" pitchFamily="34" charset="0"/>
              </a:rPr>
              <a:t>A multipolar world with China as emerging power, </a:t>
            </a:r>
            <a:r>
              <a:rPr lang="en-US" dirty="0">
                <a:solidFill>
                  <a:prstClr val="black"/>
                </a:solidFill>
                <a:latin typeface="Century Gothic" panose="020B0502020202020204" pitchFamily="34" charset="0"/>
                <a:cs typeface="Arial" panose="020B0604020202020204" pitchFamily="34" charset="0"/>
              </a:rPr>
              <a:t>but US-China fallout had global repercussions, also for world trade system</a:t>
            </a:r>
          </a:p>
        </p:txBody>
      </p:sp>
      <p:sp>
        <p:nvSpPr>
          <p:cNvPr id="11" name="Rectangle 10"/>
          <p:cNvSpPr/>
          <p:nvPr/>
        </p:nvSpPr>
        <p:spPr>
          <a:xfrm>
            <a:off x="762000" y="4842798"/>
            <a:ext cx="3124200" cy="1905000"/>
          </a:xfrm>
          <a:prstGeom prst="rect">
            <a:avLst/>
          </a:prstGeom>
          <a:solidFill>
            <a:srgbClr val="006600">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b="1" dirty="0">
                <a:solidFill>
                  <a:prstClr val="black"/>
                </a:solidFill>
                <a:latin typeface="Century Gothic" panose="020B0502020202020204" pitchFamily="34" charset="0"/>
                <a:cs typeface="Arial" panose="020B0604020202020204" pitchFamily="34" charset="0"/>
              </a:rPr>
              <a:t>Rising African economy, continental integration, </a:t>
            </a:r>
            <a:r>
              <a:rPr lang="en-US" dirty="0">
                <a:solidFill>
                  <a:prstClr val="black"/>
                </a:solidFill>
                <a:latin typeface="Century Gothic" panose="020B0502020202020204" pitchFamily="34" charset="0"/>
                <a:cs typeface="Arial" panose="020B0604020202020204" pitchFamily="34" charset="0"/>
              </a:rPr>
              <a:t>but instability remains (e.g. Swaziland, Mozambique, etc).</a:t>
            </a:r>
          </a:p>
        </p:txBody>
      </p:sp>
      <p:sp>
        <p:nvSpPr>
          <p:cNvPr id="13" name="Rectangle 12"/>
          <p:cNvSpPr/>
          <p:nvPr/>
        </p:nvSpPr>
        <p:spPr>
          <a:xfrm>
            <a:off x="3429000" y="2771511"/>
            <a:ext cx="3124200" cy="1905000"/>
          </a:xfrm>
          <a:prstGeom prst="rect">
            <a:avLst/>
          </a:prstGeom>
          <a:solidFill>
            <a:srgbClr val="006600">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b="1" dirty="0">
                <a:solidFill>
                  <a:schemeClr val="tx1"/>
                </a:solidFill>
                <a:latin typeface="Century Gothic" panose="020B0502020202020204" pitchFamily="34" charset="0"/>
                <a:cs typeface="Arial" panose="020B0604020202020204" pitchFamily="34" charset="0"/>
              </a:rPr>
              <a:t>Anti-globalist/inward-looking shifts </a:t>
            </a:r>
            <a:r>
              <a:rPr lang="en-US" dirty="0">
                <a:solidFill>
                  <a:prstClr val="black"/>
                </a:solidFill>
                <a:latin typeface="Century Gothic" panose="020B0502020202020204" pitchFamily="34" charset="0"/>
                <a:cs typeface="Arial" panose="020B0604020202020204" pitchFamily="34" charset="0"/>
              </a:rPr>
              <a:t>– e.g Brexit, with implications for SA.</a:t>
            </a:r>
          </a:p>
        </p:txBody>
      </p:sp>
      <p:sp>
        <p:nvSpPr>
          <p:cNvPr id="17" name="Rectangle 16"/>
          <p:cNvSpPr/>
          <p:nvPr/>
        </p:nvSpPr>
        <p:spPr>
          <a:xfrm>
            <a:off x="4809993" y="4842798"/>
            <a:ext cx="3124200" cy="1905000"/>
          </a:xfrm>
          <a:prstGeom prst="rect">
            <a:avLst/>
          </a:prstGeom>
          <a:solidFill>
            <a:srgbClr val="C00000">
              <a:alpha val="5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b="1" dirty="0">
                <a:solidFill>
                  <a:prstClr val="black"/>
                </a:solidFill>
                <a:latin typeface="Century Gothic" panose="020B0502020202020204" pitchFamily="34" charset="0"/>
                <a:cs typeface="Arial" panose="020B0604020202020204" pitchFamily="34" charset="0"/>
              </a:rPr>
              <a:t>Population growth (currently outpacing GDP growth) </a:t>
            </a:r>
            <a:r>
              <a:rPr lang="en-US" dirty="0">
                <a:solidFill>
                  <a:prstClr val="black"/>
                </a:solidFill>
                <a:latin typeface="Century Gothic" panose="020B0502020202020204" pitchFamily="34" charset="0"/>
                <a:cs typeface="Arial" panose="020B0604020202020204" pitchFamily="34" charset="0"/>
              </a:rPr>
              <a:t>&amp; Youth bulge/Demographic dividend.</a:t>
            </a:r>
          </a:p>
        </p:txBody>
      </p:sp>
      <p:sp>
        <p:nvSpPr>
          <p:cNvPr id="18" name="Rectangle 17"/>
          <p:cNvSpPr/>
          <p:nvPr/>
        </p:nvSpPr>
        <p:spPr>
          <a:xfrm>
            <a:off x="4114800" y="792400"/>
            <a:ext cx="3124200" cy="1746577"/>
          </a:xfrm>
          <a:prstGeom prst="rect">
            <a:avLst/>
          </a:prstGeom>
          <a:solidFill>
            <a:srgbClr val="006600">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b="1" dirty="0">
                <a:solidFill>
                  <a:prstClr val="black"/>
                </a:solidFill>
                <a:latin typeface="Century Gothic" panose="020B0502020202020204" pitchFamily="34" charset="0"/>
                <a:cs typeface="Arial" panose="020B0604020202020204" pitchFamily="34" charset="0"/>
              </a:rPr>
              <a:t>Globalisation is prone to cycles of crises </a:t>
            </a:r>
            <a:r>
              <a:rPr lang="en-US" dirty="0">
                <a:solidFill>
                  <a:prstClr val="black"/>
                </a:solidFill>
                <a:latin typeface="Century Gothic" panose="020B0502020202020204" pitchFamily="34" charset="0"/>
                <a:cs typeface="Arial" panose="020B0604020202020204" pitchFamily="34" charset="0"/>
              </a:rPr>
              <a:t>– and countries have unequal capacity to respond</a:t>
            </a:r>
          </a:p>
        </p:txBody>
      </p:sp>
      <p:sp>
        <p:nvSpPr>
          <p:cNvPr id="19" name="Rectangle 18"/>
          <p:cNvSpPr/>
          <p:nvPr/>
        </p:nvSpPr>
        <p:spPr>
          <a:xfrm>
            <a:off x="6781225" y="2783333"/>
            <a:ext cx="2477074" cy="1905000"/>
          </a:xfrm>
          <a:prstGeom prst="rect">
            <a:avLst/>
          </a:prstGeom>
          <a:solidFill>
            <a:srgbClr val="C00000">
              <a:alpha val="5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latin typeface="Century Gothic" panose="020B0502020202020204" pitchFamily="34" charset="0"/>
                <a:cs typeface="Arial" panose="020B0604020202020204" pitchFamily="34" charset="0"/>
              </a:rPr>
              <a:t>            Climate </a:t>
            </a:r>
          </a:p>
          <a:p>
            <a:pPr algn="ctr"/>
            <a:r>
              <a:rPr lang="en-US" b="1" dirty="0">
                <a:solidFill>
                  <a:prstClr val="black"/>
                </a:solidFill>
                <a:latin typeface="Century Gothic" panose="020B0502020202020204" pitchFamily="34" charset="0"/>
                <a:cs typeface="Arial" panose="020B0604020202020204" pitchFamily="34" charset="0"/>
              </a:rPr>
              <a:t>            change</a:t>
            </a:r>
            <a:endParaRPr lang="en-ZA" dirty="0">
              <a:latin typeface="Century Gothic" panose="020B0502020202020204" pitchFamily="34" charset="0"/>
            </a:endParaRPr>
          </a:p>
        </p:txBody>
      </p:sp>
      <p:sp>
        <p:nvSpPr>
          <p:cNvPr id="20" name="Rectangle 19"/>
          <p:cNvSpPr/>
          <p:nvPr/>
        </p:nvSpPr>
        <p:spPr>
          <a:xfrm>
            <a:off x="8262593" y="4836552"/>
            <a:ext cx="2729769" cy="1905000"/>
          </a:xfrm>
          <a:prstGeom prst="rect">
            <a:avLst/>
          </a:prstGeom>
          <a:solidFill>
            <a:srgbClr val="4F81BD">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black"/>
                </a:solidFill>
                <a:latin typeface="Century Gothic" panose="020B0502020202020204" pitchFamily="34" charset="0"/>
                <a:cs typeface="Arial" panose="020B0604020202020204" pitchFamily="34" charset="0"/>
              </a:rPr>
              <a:t>Technological advances </a:t>
            </a:r>
            <a:r>
              <a:rPr lang="en-US" b="1" dirty="0">
                <a:solidFill>
                  <a:prstClr val="black"/>
                </a:solidFill>
                <a:latin typeface="Century Gothic" panose="020B0502020202020204" pitchFamily="34" charset="0"/>
                <a:cs typeface="Arial" panose="020B0604020202020204" pitchFamily="34" charset="0"/>
              </a:rPr>
              <a:t>(4IR opportunities; digital divide).</a:t>
            </a:r>
            <a:endParaRPr lang="en-ZA" dirty="0">
              <a:latin typeface="Century Gothic" panose="020B0502020202020204" pitchFamily="34" charset="0"/>
            </a:endParaRPr>
          </a:p>
        </p:txBody>
      </p:sp>
      <p:sp>
        <p:nvSpPr>
          <p:cNvPr id="21" name="Rectangle 20"/>
          <p:cNvSpPr/>
          <p:nvPr/>
        </p:nvSpPr>
        <p:spPr>
          <a:xfrm>
            <a:off x="7774194" y="761216"/>
            <a:ext cx="4073711" cy="1873898"/>
          </a:xfrm>
          <a:prstGeom prst="rect">
            <a:avLst/>
          </a:prstGeom>
          <a:solidFill>
            <a:srgbClr val="4F81BD">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600" dirty="0">
                <a:solidFill>
                  <a:prstClr val="black"/>
                </a:solidFill>
                <a:latin typeface="Century Gothic" panose="020B0502020202020204" pitchFamily="34" charset="0"/>
                <a:cs typeface="Arial" panose="020B0604020202020204" pitchFamily="34" charset="0"/>
              </a:rPr>
              <a:t>This evident in </a:t>
            </a:r>
            <a:r>
              <a:rPr lang="en-US" sz="1600" b="1" dirty="0">
                <a:solidFill>
                  <a:prstClr val="black"/>
                </a:solidFill>
                <a:latin typeface="Century Gothic" panose="020B0502020202020204" pitchFamily="34" charset="0"/>
                <a:cs typeface="Arial" panose="020B0604020202020204" pitchFamily="34" charset="0"/>
              </a:rPr>
              <a:t>current COVID-19 global health crisis </a:t>
            </a:r>
            <a:r>
              <a:rPr lang="en-US" sz="1600" dirty="0">
                <a:solidFill>
                  <a:prstClr val="black"/>
                </a:solidFill>
                <a:latin typeface="Century Gothic" panose="020B0502020202020204" pitchFamily="34" charset="0"/>
                <a:cs typeface="Arial" panose="020B0604020202020204" pitchFamily="34" charset="0"/>
              </a:rPr>
              <a:t>(vaccine nationalism; implications for tourism); </a:t>
            </a:r>
            <a:r>
              <a:rPr lang="en-US" sz="1600" b="1" dirty="0">
                <a:solidFill>
                  <a:prstClr val="black"/>
                </a:solidFill>
                <a:latin typeface="Century Gothic" panose="020B0502020202020204" pitchFamily="34" charset="0"/>
                <a:cs typeface="Arial" panose="020B0604020202020204" pitchFamily="34" charset="0"/>
              </a:rPr>
              <a:t>what lessons for future? </a:t>
            </a:r>
          </a:p>
        </p:txBody>
      </p:sp>
      <p:pic>
        <p:nvPicPr>
          <p:cNvPr id="23" name="Picture 2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26441" y="3200400"/>
            <a:ext cx="859234" cy="859234"/>
          </a:xfrm>
          <a:prstGeom prst="rect">
            <a:avLst/>
          </a:prstGeom>
        </p:spPr>
      </p:pic>
      <p:sp>
        <p:nvSpPr>
          <p:cNvPr id="15" name="Rectangle 14">
            <a:extLst>
              <a:ext uri="{FF2B5EF4-FFF2-40B4-BE49-F238E27FC236}">
                <a16:creationId xmlns:a16="http://schemas.microsoft.com/office/drawing/2014/main" xmlns="" id="{FB688584-C10B-437E-80E1-1CDB7C9D4DB6}"/>
              </a:ext>
            </a:extLst>
          </p:cNvPr>
          <p:cNvSpPr/>
          <p:nvPr/>
        </p:nvSpPr>
        <p:spPr>
          <a:xfrm>
            <a:off x="9498984" y="2796193"/>
            <a:ext cx="2477074" cy="1898142"/>
          </a:xfrm>
          <a:prstGeom prst="rect">
            <a:avLst/>
          </a:prstGeom>
          <a:solidFill>
            <a:srgbClr val="FFC000">
              <a:alpha val="50196"/>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defRPr/>
            </a:pPr>
            <a:r>
              <a:rPr lang="en-US" b="1" dirty="0">
                <a:solidFill>
                  <a:prstClr val="black"/>
                </a:solidFill>
                <a:latin typeface="Century Gothic" panose="020B0502020202020204" pitchFamily="34" charset="0"/>
                <a:cs typeface="Arial" panose="020B0604020202020204" pitchFamily="34" charset="0"/>
              </a:rPr>
              <a:t>   Migration.</a:t>
            </a:r>
          </a:p>
        </p:txBody>
      </p:sp>
      <p:sp>
        <p:nvSpPr>
          <p:cNvPr id="22" name="TextBox 21"/>
          <p:cNvSpPr txBox="1"/>
          <p:nvPr/>
        </p:nvSpPr>
        <p:spPr>
          <a:xfrm>
            <a:off x="361090" y="-13865"/>
            <a:ext cx="11793382" cy="584775"/>
          </a:xfrm>
          <a:prstGeom prst="rect">
            <a:avLst/>
          </a:prstGeom>
          <a:noFill/>
        </p:spPr>
        <p:txBody>
          <a:bodyPr wrap="square" rtlCol="0">
            <a:spAutoFit/>
          </a:bodyPr>
          <a:lstStyle/>
          <a:p>
            <a:r>
              <a:rPr lang="en-US" altLang="ko-KR" sz="3200" b="1" dirty="0">
                <a:solidFill>
                  <a:schemeClr val="tx1">
                    <a:lumMod val="75000"/>
                    <a:lumOff val="25000"/>
                  </a:schemeClr>
                </a:solidFill>
                <a:latin typeface="Century Gothic" panose="020B0502020202020204" pitchFamily="34" charset="0"/>
                <a:cs typeface="Arial" pitchFamily="34" charset="0"/>
              </a:rPr>
              <a:t>Internal and External Factors Shaping SA’s development </a:t>
            </a:r>
            <a:endParaRPr lang="ko-KR" altLang="en-US" sz="3200" b="1" dirty="0">
              <a:solidFill>
                <a:schemeClr val="tx1">
                  <a:lumMod val="75000"/>
                  <a:lumOff val="25000"/>
                </a:schemeClr>
              </a:solidFill>
              <a:latin typeface="Century Gothic" panose="020B0502020202020204" pitchFamily="34" charset="0"/>
              <a:cs typeface="Arial" pitchFamily="34" charset="0"/>
            </a:endParaRPr>
          </a:p>
        </p:txBody>
      </p:sp>
      <p:pic>
        <p:nvPicPr>
          <p:cNvPr id="24" name="Picture 23"/>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9471" r="22116"/>
          <a:stretch/>
        </p:blipFill>
        <p:spPr>
          <a:xfrm>
            <a:off x="10883672" y="2957324"/>
            <a:ext cx="946253" cy="1557018"/>
          </a:xfrm>
          <a:prstGeom prst="rect">
            <a:avLst/>
          </a:prstGeom>
        </p:spPr>
      </p:pic>
    </p:spTree>
    <p:extLst>
      <p:ext uri="{BB962C8B-B14F-4D97-AF65-F5344CB8AC3E}">
        <p14:creationId xmlns:p14="http://schemas.microsoft.com/office/powerpoint/2010/main" xmlns="" val="2668083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338"/>
            <a:ext cx="12115800" cy="714469"/>
          </a:xfrm>
        </p:spPr>
        <p:txBody>
          <a:bodyPr>
            <a:noAutofit/>
          </a:bodyPr>
          <a:lstStyle/>
          <a:p>
            <a:r>
              <a:rPr lang="en-ZA" sz="2400" dirty="0"/>
              <a:t>“</a:t>
            </a:r>
            <a:r>
              <a:rPr lang="en-ZA" sz="2400" i="1" dirty="0"/>
              <a:t>Vision without action is merely a dream. Action without vision just passes the time. Vision with action can change the world</a:t>
            </a:r>
            <a:r>
              <a:rPr lang="en-ZA" sz="2400" dirty="0"/>
              <a:t>” – Joel Barker</a:t>
            </a:r>
            <a:br>
              <a:rPr lang="en-ZA" sz="2400" dirty="0"/>
            </a:br>
            <a:endParaRPr lang="en-ZA" sz="2400" dirty="0"/>
          </a:p>
        </p:txBody>
      </p:sp>
      <p:graphicFrame>
        <p:nvGraphicFramePr>
          <p:cNvPr id="6" name="Content Placeholder 5"/>
          <p:cNvGraphicFramePr>
            <a:graphicFrameLocks noGrp="1"/>
          </p:cNvGraphicFramePr>
          <p:nvPr>
            <p:ph idx="1"/>
          </p:nvPr>
        </p:nvGraphicFramePr>
        <p:xfrm>
          <a:off x="1182713" y="1002654"/>
          <a:ext cx="5808165" cy="1944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AutoShape 2" descr="Image result for funnel"/>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8" name="Picture 7" descr="Image result for funnel"/>
          <p:cNvPicPr/>
          <p:nvPr/>
        </p:nvPicPr>
        <p:blipFill rotWithShape="1">
          <a:blip r:embed="rId7" cstate="print">
            <a:extLst>
              <a:ext uri="{BEBA8EAE-BF5A-486C-A8C5-ECC9F3942E4B}">
                <a14:imgProps xmlns:a14="http://schemas.microsoft.com/office/drawing/2010/main" xmlns="">
                  <a14:imgLayer r:embed="rId8">
                    <a14:imgEffect>
                      <a14:brightnessContrast bright="7000"/>
                    </a14:imgEffect>
                  </a14:imgLayer>
                </a14:imgProps>
              </a:ext>
              <a:ext uri="{28A0092B-C50C-407E-A947-70E740481C1C}">
                <a14:useLocalDpi xmlns:a14="http://schemas.microsoft.com/office/drawing/2010/main" xmlns="" val="0"/>
              </a:ext>
            </a:extLst>
          </a:blip>
          <a:srcRect l="20076" t="5503" r="20230" b="8845"/>
          <a:stretch/>
        </p:blipFill>
        <p:spPr bwMode="auto">
          <a:xfrm>
            <a:off x="2207268" y="2888370"/>
            <a:ext cx="3464417" cy="2021982"/>
          </a:xfrm>
          <a:prstGeom prst="rect">
            <a:avLst/>
          </a:prstGeom>
          <a:noFill/>
          <a:ln>
            <a:noFill/>
          </a:ln>
          <a:extLst>
            <a:ext uri="{53640926-AAD7-44D8-BBD7-CCE9431645EC}">
              <a14:shadowObscured xmlns:a14="http://schemas.microsoft.com/office/drawing/2010/main" xmlns=""/>
            </a:ext>
          </a:extLst>
        </p:spPr>
      </p:pic>
      <p:pic>
        <p:nvPicPr>
          <p:cNvPr id="2052" name="Picture 4" descr="direction"/>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510968" y="4558955"/>
            <a:ext cx="2157032" cy="2157032"/>
          </a:xfrm>
          <a:prstGeom prst="rect">
            <a:avLst/>
          </a:prstGeom>
          <a:noFill/>
          <a:effectLst>
            <a:softEdge rad="127000"/>
          </a:effectLst>
          <a:extLst>
            <a:ext uri="{909E8E84-426E-40DD-AFC4-6F175D3DCCD1}">
              <a14:hiddenFill xmlns:a14="http://schemas.microsoft.com/office/drawing/2010/main" xmlns="">
                <a:solidFill>
                  <a:srgbClr val="FFFFFF"/>
                </a:solidFill>
              </a14:hiddenFill>
            </a:ext>
          </a:extLst>
        </p:spPr>
      </p:pic>
      <p:pic>
        <p:nvPicPr>
          <p:cNvPr id="1026" name="Picture 2" descr="https://svn.apache.org/repos/asf/openoffice/trunk/main/extras/source/gallery/arrows/A45-TrendArrow-Red-GoUp.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rot="1946737">
            <a:off x="5104454" y="4392931"/>
            <a:ext cx="3085661" cy="248908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3021623" y="4417617"/>
            <a:ext cx="1835705" cy="2091370"/>
            <a:chOff x="457228" y="-970600"/>
            <a:chExt cx="5736910" cy="6687707"/>
          </a:xfrm>
        </p:grpSpPr>
        <p:sp>
          <p:nvSpPr>
            <p:cNvPr id="12" name="Text Box 2"/>
            <p:cNvSpPr txBox="1"/>
            <p:nvPr/>
          </p:nvSpPr>
          <p:spPr>
            <a:xfrm rot="5400000">
              <a:off x="186243" y="-699615"/>
              <a:ext cx="6278880" cy="5736910"/>
            </a:xfrm>
            <a:prstGeom prst="rect">
              <a:avLst/>
            </a:prstGeom>
            <a:noFill/>
            <a:ln>
              <a:noFill/>
            </a:ln>
            <a:effectLst/>
          </p:spPr>
          <p:txBody>
            <a:bodyPr rot="0" spcFirstLastPara="1" vert="horz" wrap="square" lIns="91440" tIns="45720" rIns="91440" bIns="45720" numCol="1" spcCol="0" rtlCol="0" fromWordArt="0" anchor="t" anchorCtr="0" forceAA="0" compatLnSpc="1">
              <a:prstTxWarp prst="textCircle">
                <a:avLst/>
              </a:prstTxWarp>
              <a:noAutofit/>
            </a:bodyPr>
            <a:lstStyle/>
            <a:p>
              <a:pPr algn="ctr">
                <a:lnSpc>
                  <a:spcPct val="107000"/>
                </a:lnSpc>
                <a:spcAft>
                  <a:spcPts val="800"/>
                </a:spcAft>
              </a:pPr>
              <a:r>
                <a:rPr lang="en-ZA" sz="360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NATIONAL DEVELOPMENT PLANS AND STRATEGIES</a:t>
              </a:r>
              <a:endParaRPr lang="en-ZA"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100"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13" name="Picture 12"/>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1102762" y="527808"/>
              <a:ext cx="4445845" cy="5189299"/>
            </a:xfrm>
            <a:prstGeom prst="rect">
              <a:avLst/>
            </a:prstGeom>
          </p:spPr>
        </p:pic>
      </p:grpSp>
      <p:pic>
        <p:nvPicPr>
          <p:cNvPr id="1028" name="Picture 4" descr="See the source image"/>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8310071" y="2602993"/>
            <a:ext cx="2321159" cy="218870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6753643" y="1849310"/>
            <a:ext cx="5671682" cy="707886"/>
          </a:xfrm>
          <a:prstGeom prst="rect">
            <a:avLst/>
          </a:prstGeom>
          <a:noFill/>
        </p:spPr>
        <p:txBody>
          <a:bodyPr wrap="square" rtlCol="0">
            <a:spAutoFit/>
          </a:bodyPr>
          <a:lstStyle/>
          <a:p>
            <a:pPr algn="ctr"/>
            <a:r>
              <a:rPr lang="en-ZA" sz="4000" b="1" dirty="0">
                <a:solidFill>
                  <a:srgbClr val="FFC000"/>
                </a:solidFill>
                <a:effectLst>
                  <a:outerShdw blurRad="38100" dist="38100" dir="2700000" algn="tl">
                    <a:srgbClr val="000000">
                      <a:alpha val="43137"/>
                    </a:srgbClr>
                  </a:outerShdw>
                </a:effectLst>
              </a:rPr>
              <a:t>ACTION </a:t>
            </a:r>
          </a:p>
        </p:txBody>
      </p:sp>
      <p:sp>
        <p:nvSpPr>
          <p:cNvPr id="2" name="TextBox 1">
            <a:extLst>
              <a:ext uri="{FF2B5EF4-FFF2-40B4-BE49-F238E27FC236}">
                <a16:creationId xmlns:a16="http://schemas.microsoft.com/office/drawing/2014/main" xmlns="" id="{A5482986-2A09-4602-8B97-89E85B56592D}"/>
              </a:ext>
            </a:extLst>
          </p:cNvPr>
          <p:cNvSpPr txBox="1"/>
          <p:nvPr/>
        </p:nvSpPr>
        <p:spPr>
          <a:xfrm>
            <a:off x="361507" y="2888370"/>
            <a:ext cx="6932428" cy="707886"/>
          </a:xfrm>
          <a:prstGeom prst="rect">
            <a:avLst/>
          </a:prstGeom>
          <a:noFill/>
        </p:spPr>
        <p:txBody>
          <a:bodyPr wrap="square" rtlCol="0">
            <a:spAutoFit/>
          </a:bodyPr>
          <a:lstStyle/>
          <a:p>
            <a:pPr algn="ctr"/>
            <a:r>
              <a:rPr lang="en-US" sz="4000" b="1" dirty="0">
                <a:solidFill>
                  <a:schemeClr val="bg2">
                    <a:lumMod val="75000"/>
                  </a:schemeClr>
                </a:solidFill>
                <a:effectLst>
                  <a:outerShdw blurRad="38100" dist="38100" dir="2700000" algn="tl">
                    <a:srgbClr val="000000">
                      <a:alpha val="43137"/>
                    </a:srgbClr>
                  </a:outerShdw>
                </a:effectLst>
              </a:rPr>
              <a:t>DOMESTICATION</a:t>
            </a:r>
          </a:p>
        </p:txBody>
      </p:sp>
    </p:spTree>
    <p:extLst>
      <p:ext uri="{BB962C8B-B14F-4D97-AF65-F5344CB8AC3E}">
        <p14:creationId xmlns:p14="http://schemas.microsoft.com/office/powerpoint/2010/main" xmlns="" val="28220459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34886</TotalTime>
  <Words>4152</Words>
  <Application>Microsoft Office PowerPoint</Application>
  <PresentationFormat>Custom</PresentationFormat>
  <Paragraphs>482</Paragraphs>
  <Slides>38</Slides>
  <Notes>17</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Slide 1</vt:lpstr>
      <vt:lpstr>Slide 2</vt:lpstr>
      <vt:lpstr>Slide 3</vt:lpstr>
      <vt:lpstr>Locating the current conjuncture</vt:lpstr>
      <vt:lpstr>Slide 5</vt:lpstr>
      <vt:lpstr>Slide 6</vt:lpstr>
      <vt:lpstr>Slide 7</vt:lpstr>
      <vt:lpstr>Slide 8</vt:lpstr>
      <vt:lpstr>“Vision without action is merely a dream. Action without vision just passes the time. Vision with action can change the world” – Joel Barker </vt:lpstr>
      <vt:lpstr>NDP and the SDGs/Agenda 2063</vt:lpstr>
      <vt:lpstr>SDG and Agenda 2063 targets addressed by NDP</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NDP Implementation towards 2030</vt:lpstr>
      <vt:lpstr>Slide 26</vt:lpstr>
      <vt:lpstr>Slide 27</vt:lpstr>
      <vt:lpstr>Building Human Capabilities and Improving Quality of Life</vt:lpstr>
      <vt:lpstr>Building a Capable, Developmental and Ethical State </vt:lpstr>
      <vt:lpstr>Slide 30</vt:lpstr>
      <vt:lpstr>Slide 31</vt:lpstr>
      <vt:lpstr>Implementation, Monitoring, Measurement (1/3)</vt:lpstr>
      <vt:lpstr>Implementation, Monitoring, Measurement (2/3)</vt:lpstr>
      <vt:lpstr>Implementation, Monitoring, Measurement (3/3)</vt:lpstr>
      <vt:lpstr>Slide 35</vt:lpstr>
      <vt:lpstr>Slide 36</vt:lpstr>
      <vt:lpstr>Slide 37</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Kefiloe Masiteng</dc:creator>
  <cp:lastModifiedBy>Monique</cp:lastModifiedBy>
  <cp:revision>433</cp:revision>
  <cp:lastPrinted>2021-09-06T12:39:44Z</cp:lastPrinted>
  <dcterms:created xsi:type="dcterms:W3CDTF">2020-06-08T11:18:55Z</dcterms:created>
  <dcterms:modified xsi:type="dcterms:W3CDTF">2022-05-18T07:17:56Z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2020-06-08T00:00:00Z</vt:filetime>
  </property>
  <property fmtid="{D5CDD505-2E9C-101B-9397-08002B2CF9AE}" pid="3" name="Creator">
    <vt:lpwstr>Adobe InDesign 15.0 (Macintosh)</vt:lpwstr>
  </property>
  <property fmtid="{D5CDD505-2E9C-101B-9397-08002B2CF9AE}" pid="4" name="LastSaved">
    <vt:filetime>2020-06-08T00:00:00Z</vt:filetime>
  </property>
</Properties>
</file>