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76" r:id="rId2"/>
    <p:sldId id="459" r:id="rId3"/>
    <p:sldId id="460" r:id="rId4"/>
    <p:sldId id="461" r:id="rId5"/>
    <p:sldId id="462" r:id="rId6"/>
    <p:sldId id="463" r:id="rId7"/>
    <p:sldId id="464" r:id="rId8"/>
    <p:sldId id="406" r:id="rId9"/>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CC00"/>
    <a:srgbClr val="E8B6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11" autoAdjust="0"/>
    <p:restoredTop sz="68280" autoAdjust="0"/>
  </p:normalViewPr>
  <p:slideViewPr>
    <p:cSldViewPr snapToGrid="0" snapToObjects="1">
      <p:cViewPr varScale="1">
        <p:scale>
          <a:sx n="45" d="100"/>
          <a:sy n="45" d="100"/>
        </p:scale>
        <p:origin x="-96" y="-13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7" d="100"/>
          <a:sy n="57" d="100"/>
        </p:scale>
        <p:origin x="917" y="67"/>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7A8F-D4EE-9B46-A644-35CE8348EE99}" type="datetimeFigureOut">
              <a:rPr lang="en-US" smtClean="0"/>
              <a:pPr/>
              <a:t>5/17/2022</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C886D-0CC8-C040-92BC-ABE325B3ECC7}" type="slidenum">
              <a:rPr lang="en-US" smtClean="0"/>
              <a:pPr/>
              <a:t>‹#›</a:t>
            </a:fld>
            <a:endParaRPr lang="en-US"/>
          </a:p>
        </p:txBody>
      </p:sp>
    </p:spTree>
    <p:extLst>
      <p:ext uri="{BB962C8B-B14F-4D97-AF65-F5344CB8AC3E}">
        <p14:creationId xmlns:p14="http://schemas.microsoft.com/office/powerpoint/2010/main" xmlns="" val="187479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1</a:t>
            </a:fld>
            <a:endParaRPr lang="en-US"/>
          </a:p>
        </p:txBody>
      </p:sp>
    </p:spTree>
    <p:extLst>
      <p:ext uri="{BB962C8B-B14F-4D97-AF65-F5344CB8AC3E}">
        <p14:creationId xmlns:p14="http://schemas.microsoft.com/office/powerpoint/2010/main" xmlns="" val="1725024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2</a:t>
            </a:fld>
            <a:endParaRPr lang="en-US"/>
          </a:p>
        </p:txBody>
      </p:sp>
    </p:spTree>
    <p:extLst>
      <p:ext uri="{BB962C8B-B14F-4D97-AF65-F5344CB8AC3E}">
        <p14:creationId xmlns:p14="http://schemas.microsoft.com/office/powerpoint/2010/main" xmlns="" val="2545190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3</a:t>
            </a:fld>
            <a:endParaRPr lang="en-US"/>
          </a:p>
        </p:txBody>
      </p:sp>
    </p:spTree>
    <p:extLst>
      <p:ext uri="{BB962C8B-B14F-4D97-AF65-F5344CB8AC3E}">
        <p14:creationId xmlns:p14="http://schemas.microsoft.com/office/powerpoint/2010/main" xmlns="" val="1336688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C06C12-7EDA-4359-BDE1-432CB5163A3F}" type="datetime1">
              <a:rPr lang="en-US" smtClean="0"/>
              <a:pPr/>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48822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4CBAB6-EBBE-4546-A3A9-30D5056FAA32}" type="datetime1">
              <a:rPr lang="en-US" smtClean="0"/>
              <a:pPr/>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97789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760756-E790-46B3-B5A0-7E9812DA2F22}" type="datetime1">
              <a:rPr lang="en-US" smtClean="0"/>
              <a:pPr/>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58717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CBFED2-9A9E-444C-857F-D3BBB2EAAED2}" type="datetime1">
              <a:rPr lang="en-US" smtClean="0"/>
              <a:pPr/>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9740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7153FA-F75B-4D44-BCEA-85D7F8AA10E4}" type="datetime1">
              <a:rPr lang="en-US" smtClean="0"/>
              <a:pPr/>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63142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02F03F-513B-467D-A915-CE659A9B6503}" type="datetime1">
              <a:rPr lang="en-US" smtClean="0"/>
              <a:pPr/>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71477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34DF0C-45B5-4062-8ECB-EB325B2441F7}" type="datetime1">
              <a:rPr lang="en-US" smtClean="0"/>
              <a:pPr/>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94499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2B4C9B-ADD9-403C-8E0D-F6F99E4A73FD}" type="datetime1">
              <a:rPr lang="en-US" smtClean="0"/>
              <a:pPr/>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95858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B8C72-799E-42A6-A15E-C571E86E2E8B}" type="datetime1">
              <a:rPr lang="en-US" smtClean="0"/>
              <a:pPr/>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39033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2F31D4-1E81-49EC-90D2-49418CAD5B8A}" type="datetime1">
              <a:rPr lang="en-US" smtClean="0"/>
              <a:pPr/>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5901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B11F10-331B-495C-9B20-5896595E3B37}" type="datetime1">
              <a:rPr lang="en-US" smtClean="0"/>
              <a:pPr/>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45941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68FA3-4AFC-4D14-9E94-B1A72CFC7618}" type="datetime1">
              <a:rPr lang="en-US" smtClean="0"/>
              <a:pPr/>
              <a:t>5/17/2022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89201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1035224" y="1110343"/>
            <a:ext cx="8037770" cy="2068286"/>
          </a:xfrm>
        </p:spPr>
        <p:txBody>
          <a:bodyPr>
            <a:normAutofit fontScale="90000"/>
          </a:bodyPr>
          <a:lstStyle/>
          <a:p>
            <a:pPr algn="ct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t>
            </a:r>
          </a:p>
        </p:txBody>
      </p:sp>
      <p:sp useBgFill="1">
        <p:nvSpPr>
          <p:cNvPr id="3" name="Title 1"/>
          <p:cNvSpPr txBox="1">
            <a:spLocks/>
          </p:cNvSpPr>
          <p:nvPr/>
        </p:nvSpPr>
        <p:spPr>
          <a:xfrm>
            <a:off x="6607403" y="5356749"/>
            <a:ext cx="2884231" cy="125405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lumMod val="85000"/>
                  </a:schemeClr>
                </a:solidFill>
              </a:rPr>
              <a:t/>
            </a:r>
            <a:br>
              <a:rPr lang="en-US" b="1" dirty="0">
                <a:solidFill>
                  <a:schemeClr val="bg1">
                    <a:lumMod val="85000"/>
                  </a:schemeClr>
                </a:solidFill>
              </a:rPr>
            </a:br>
            <a:endParaRPr lang="en-US" b="1" dirty="0">
              <a:solidFill>
                <a:schemeClr val="bg1">
                  <a:lumMod val="85000"/>
                </a:schemeClr>
              </a:solidFill>
            </a:endParaRPr>
          </a:p>
          <a:p>
            <a:endParaRPr lang="en-US" b="1" dirty="0">
              <a:solidFill>
                <a:schemeClr val="bg1">
                  <a:lumMod val="85000"/>
                </a:schemeClr>
              </a:solidFill>
            </a:endParaRPr>
          </a:p>
        </p:txBody>
      </p:sp>
      <p:sp>
        <p:nvSpPr>
          <p:cNvPr id="4" name="Rectangle 3"/>
          <p:cNvSpPr/>
          <p:nvPr/>
        </p:nvSpPr>
        <p:spPr>
          <a:xfrm>
            <a:off x="1795780" y="2006600"/>
            <a:ext cx="7185660" cy="923330"/>
          </a:xfrm>
          <a:prstGeom prst="rect">
            <a:avLst/>
          </a:prstGeom>
        </p:spPr>
        <p:txBody>
          <a:bodyPr wrap="square">
            <a:spAutoFit/>
          </a:bodyPr>
          <a:lstStyle/>
          <a:p>
            <a:r>
              <a:rPr lang="en-US" b="1" dirty="0" smtClean="0">
                <a:latin typeface="Arial" charset="0"/>
                <a:ea typeface="Arial" charset="0"/>
                <a:cs typeface="Arial" charset="0"/>
              </a:rPr>
              <a:t>Copyright Amendment Bill </a:t>
            </a:r>
          </a:p>
          <a:p>
            <a:r>
              <a:rPr lang="en-US" b="1" dirty="0" smtClean="0">
                <a:latin typeface="Arial" charset="0"/>
                <a:ea typeface="Arial" charset="0"/>
                <a:cs typeface="Arial" charset="0"/>
              </a:rPr>
              <a:t>2</a:t>
            </a:r>
            <a:r>
              <a:rPr lang="en-US" b="1" baseline="30000" dirty="0" smtClean="0">
                <a:latin typeface="Arial" charset="0"/>
                <a:ea typeface="Arial" charset="0"/>
                <a:cs typeface="Arial" charset="0"/>
              </a:rPr>
              <a:t>nd</a:t>
            </a:r>
            <a:r>
              <a:rPr lang="en-US" b="1" dirty="0" smtClean="0">
                <a:latin typeface="Arial" charset="0"/>
                <a:ea typeface="Arial" charset="0"/>
                <a:cs typeface="Arial" charset="0"/>
              </a:rPr>
              <a:t> advert in the section 79(1) process</a:t>
            </a:r>
          </a:p>
          <a:p>
            <a:r>
              <a:rPr lang="en-US" b="1" dirty="0" smtClean="0">
                <a:latin typeface="Arial" charset="0"/>
                <a:ea typeface="Arial" charset="0"/>
                <a:cs typeface="Arial" charset="0"/>
              </a:rPr>
              <a:t>- 5 outstanding issues</a:t>
            </a:r>
            <a:endParaRPr lang="en-US" b="1" dirty="0">
              <a:latin typeface="Arial" charset="0"/>
              <a:ea typeface="Arial" charset="0"/>
              <a:cs typeface="Arial" charset="0"/>
            </a:endParaRPr>
          </a:p>
        </p:txBody>
      </p:sp>
      <p:sp>
        <p:nvSpPr>
          <p:cNvPr id="5" name="Slide Number Placeholder 4"/>
          <p:cNvSpPr>
            <a:spLocks noGrp="1"/>
          </p:cNvSpPr>
          <p:nvPr>
            <p:ph type="sldNum" sz="quarter" idx="12"/>
          </p:nvPr>
        </p:nvSpPr>
        <p:spPr/>
        <p:txBody>
          <a:bodyPr/>
          <a:lstStyle/>
          <a:p>
            <a:fld id="{BC72CB22-D7A4-7547-B048-02B7C821FF3F}" type="slidenum">
              <a:rPr lang="en-US" smtClean="0"/>
              <a:pPr/>
              <a:t>1</a:t>
            </a:fld>
            <a:endParaRPr lang="en-US"/>
          </a:p>
        </p:txBody>
      </p:sp>
    </p:spTree>
    <p:extLst>
      <p:ext uri="{BB962C8B-B14F-4D97-AF65-F5344CB8AC3E}">
        <p14:creationId xmlns:p14="http://schemas.microsoft.com/office/powerpoint/2010/main" xmlns="" val="1211865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99" y="-8425"/>
            <a:ext cx="8543925" cy="1077808"/>
          </a:xfrm>
        </p:spPr>
        <p:txBody>
          <a:bodyPr>
            <a:normAutofit/>
          </a:bodyPr>
          <a:lstStyle/>
          <a:p>
            <a:r>
              <a:rPr lang="en-ZA" sz="2400" b="1" dirty="0" smtClean="0">
                <a:latin typeface="+mn-lt"/>
                <a:cs typeface="Arial" panose="020B0604020202020204" pitchFamily="34" charset="0"/>
              </a:rPr>
              <a:t>“technological </a:t>
            </a:r>
            <a:r>
              <a:rPr lang="en-ZA" sz="2400" b="1" dirty="0">
                <a:latin typeface="+mn-lt"/>
                <a:cs typeface="Arial" panose="020B0604020202020204" pitchFamily="34" charset="0"/>
              </a:rPr>
              <a:t>protection </a:t>
            </a:r>
            <a:r>
              <a:rPr lang="en-ZA" sz="2400" b="1" dirty="0" smtClean="0">
                <a:latin typeface="+mn-lt"/>
                <a:cs typeface="Arial" panose="020B0604020202020204" pitchFamily="34" charset="0"/>
              </a:rPr>
              <a:t>measure” </a:t>
            </a:r>
            <a:r>
              <a:rPr lang="en-ZA" sz="2400" b="1" dirty="0">
                <a:latin typeface="+mn-lt"/>
                <a:cs typeface="Arial" panose="020B0604020202020204" pitchFamily="34" charset="0"/>
              </a:rPr>
              <a:t>and </a:t>
            </a:r>
            <a:r>
              <a:rPr lang="en-ZA" sz="2400" b="1" dirty="0" smtClean="0">
                <a:latin typeface="+mn-lt"/>
                <a:cs typeface="Arial" panose="020B0604020202020204" pitchFamily="34" charset="0"/>
              </a:rPr>
              <a:t/>
            </a:r>
            <a:br>
              <a:rPr lang="en-ZA" sz="2400" b="1" dirty="0" smtClean="0">
                <a:latin typeface="+mn-lt"/>
                <a:cs typeface="Arial" panose="020B0604020202020204" pitchFamily="34" charset="0"/>
              </a:rPr>
            </a:br>
            <a:r>
              <a:rPr lang="en-ZA" sz="2400" b="1" dirty="0" smtClean="0">
                <a:latin typeface="+mn-lt"/>
                <a:cs typeface="Arial" panose="020B0604020202020204" pitchFamily="34" charset="0"/>
              </a:rPr>
              <a:t>“technological </a:t>
            </a:r>
            <a:r>
              <a:rPr lang="en-ZA" sz="2400" b="1" dirty="0">
                <a:latin typeface="+mn-lt"/>
                <a:cs typeface="Arial" panose="020B0604020202020204" pitchFamily="34" charset="0"/>
              </a:rPr>
              <a:t>protection measure circumvention </a:t>
            </a:r>
            <a:r>
              <a:rPr lang="en-ZA" sz="2400" b="1" dirty="0" smtClean="0">
                <a:latin typeface="+mn-lt"/>
                <a:cs typeface="Arial" panose="020B0604020202020204" pitchFamily="34" charset="0"/>
              </a:rPr>
              <a:t>device”</a:t>
            </a:r>
            <a:endParaRPr lang="en-GB" sz="2400" b="1" dirty="0">
              <a:latin typeface="+mn-lt"/>
              <a:cs typeface="Arial" panose="020B0604020202020204" pitchFamily="34" charset="0"/>
            </a:endParaRPr>
          </a:p>
        </p:txBody>
      </p:sp>
      <p:sp>
        <p:nvSpPr>
          <p:cNvPr id="3" name="Content Placeholder 2"/>
          <p:cNvSpPr>
            <a:spLocks noGrp="1"/>
          </p:cNvSpPr>
          <p:nvPr>
            <p:ph idx="1"/>
          </p:nvPr>
        </p:nvSpPr>
        <p:spPr>
          <a:xfrm>
            <a:off x="285750" y="1069383"/>
            <a:ext cx="9372600" cy="5257472"/>
          </a:xfrm>
        </p:spPr>
        <p:txBody>
          <a:bodyPr>
            <a:noAutofit/>
          </a:bodyPr>
          <a:lstStyle/>
          <a:p>
            <a:pPr marL="0" indent="0" algn="just">
              <a:buNone/>
            </a:pPr>
            <a:r>
              <a:rPr lang="en-GB" sz="2000" b="1" dirty="0" smtClean="0"/>
              <a:t>Concern: </a:t>
            </a:r>
            <a:r>
              <a:rPr lang="en-GB" sz="2000" dirty="0" smtClean="0"/>
              <a:t>Unless a </a:t>
            </a:r>
            <a:r>
              <a:rPr lang="en-GB" sz="2000" dirty="0"/>
              <a:t>nexus with </a:t>
            </a:r>
            <a:r>
              <a:rPr lang="en-GB" sz="2000" dirty="0" smtClean="0"/>
              <a:t>infringement is clear these </a:t>
            </a:r>
            <a:r>
              <a:rPr lang="en-GB" sz="2000" dirty="0"/>
              <a:t>3 freedoms </a:t>
            </a:r>
            <a:r>
              <a:rPr lang="en-GB" sz="2000" dirty="0" smtClean="0"/>
              <a:t>are compromised:</a:t>
            </a:r>
          </a:p>
          <a:p>
            <a:pPr algn="just"/>
            <a:r>
              <a:rPr lang="en-GB" sz="2000" dirty="0" smtClean="0"/>
              <a:t>“the </a:t>
            </a:r>
            <a:r>
              <a:rPr lang="en-GB" sz="2000" dirty="0"/>
              <a:t>freedom to arrange our conduct to our own benefit rather than that of the shareholders of the companies whose products we purchase (to use the product as the consumer wants to); </a:t>
            </a:r>
            <a:endParaRPr lang="en-GB" sz="2000" dirty="0" smtClean="0"/>
          </a:p>
          <a:p>
            <a:pPr algn="just"/>
            <a:r>
              <a:rPr lang="en-GB" sz="2000" dirty="0" smtClean="0"/>
              <a:t>the </a:t>
            </a:r>
            <a:r>
              <a:rPr lang="en-GB" sz="2000" dirty="0"/>
              <a:t>freedom of third parties to offer accessories, consumables, services and repair for the products we own; and </a:t>
            </a:r>
            <a:endParaRPr lang="en-GB" sz="2000" dirty="0" smtClean="0"/>
          </a:p>
          <a:p>
            <a:pPr algn="just"/>
            <a:r>
              <a:rPr lang="en-GB" sz="2000" dirty="0" smtClean="0"/>
              <a:t>the </a:t>
            </a:r>
            <a:r>
              <a:rPr lang="en-GB" sz="2000" dirty="0"/>
              <a:t>freedom of auditors to uncover and publicise defects in the products we rely on (they are threatened that any disclosure could jeopardise the TPM</a:t>
            </a:r>
            <a:r>
              <a:rPr lang="en-GB" sz="2000" dirty="0" smtClean="0"/>
              <a:t>).” (Doctorow)</a:t>
            </a:r>
            <a:endParaRPr lang="en-GB" sz="2000" dirty="0"/>
          </a:p>
          <a:p>
            <a:pPr marL="0" indent="0" algn="just">
              <a:buNone/>
            </a:pPr>
            <a:r>
              <a:rPr lang="en-GB" sz="2000" b="1" dirty="0" smtClean="0"/>
              <a:t>Added </a:t>
            </a:r>
            <a:r>
              <a:rPr lang="en-GB" sz="2000" b="1" dirty="0"/>
              <a:t>to this concern</a:t>
            </a:r>
            <a:r>
              <a:rPr lang="en-GB" sz="2000" dirty="0"/>
              <a:t> is that the use of circumvention devices that causes an infringement, are now criminalised. (see discussion under section 27 offences below).</a:t>
            </a:r>
          </a:p>
          <a:p>
            <a:pPr marL="0" indent="0" algn="just">
              <a:buNone/>
            </a:pPr>
            <a:r>
              <a:rPr lang="en-GB" sz="2000" b="1" dirty="0" smtClean="0"/>
              <a:t>The </a:t>
            </a:r>
            <a:r>
              <a:rPr lang="en-GB" sz="2000" b="1" dirty="0"/>
              <a:t>proposed amendment</a:t>
            </a:r>
            <a:r>
              <a:rPr lang="en-GB" sz="2000" dirty="0"/>
              <a:t> was to tighten up the allowed use of circumvention devices so as to protect the rights of the copyright owners in that </a:t>
            </a:r>
            <a:r>
              <a:rPr lang="en-GB" sz="2000" dirty="0" smtClean="0"/>
              <a:t>technology.</a:t>
            </a:r>
          </a:p>
          <a:p>
            <a:pPr marL="0" indent="0" algn="just">
              <a:buNone/>
            </a:pPr>
            <a:r>
              <a:rPr lang="en-GB" sz="2000" b="1" dirty="0" smtClean="0"/>
              <a:t>Recommendation: </a:t>
            </a:r>
            <a:r>
              <a:rPr lang="en-ZA" sz="2000" dirty="0"/>
              <a:t>The proposed wording has too many unintended consequences, including consumer law, competition law and other security related breaches.  It seems to not be proper for the SA </a:t>
            </a:r>
            <a:r>
              <a:rPr lang="en-ZA" sz="2000" dirty="0" smtClean="0"/>
              <a:t>context: </a:t>
            </a:r>
            <a:r>
              <a:rPr lang="en-ZA" sz="2000" b="1" dirty="0" smtClean="0"/>
              <a:t>Retain </a:t>
            </a:r>
            <a:r>
              <a:rPr lang="en-ZA" sz="2000" b="1" dirty="0"/>
              <a:t>wording of Bill before </a:t>
            </a:r>
            <a:r>
              <a:rPr lang="en-ZA" sz="2000" b="1" dirty="0" smtClean="0"/>
              <a:t>advertisement</a:t>
            </a:r>
          </a:p>
          <a:p>
            <a:pPr marL="0" indent="0" algn="just">
              <a:buNone/>
            </a:pPr>
            <a:r>
              <a:rPr lang="en-ZA" sz="2000" dirty="0" smtClean="0">
                <a:cs typeface="Arial" panose="020B0604020202020204" pitchFamily="34" charset="0"/>
              </a:rPr>
              <a:t>+ Add “product” to the definition of TPM</a:t>
            </a:r>
          </a:p>
          <a:p>
            <a:pPr marL="0" indent="0" algn="just">
              <a:buNone/>
            </a:pPr>
            <a:r>
              <a:rPr lang="en-ZA" sz="2000" dirty="0" smtClean="0">
                <a:cs typeface="Arial" panose="020B0604020202020204" pitchFamily="34" charset="0"/>
              </a:rPr>
              <a:t>+ Add “service” to the definition of TPMCD</a:t>
            </a:r>
            <a:endParaRPr lang="en-GB" sz="10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pPr/>
              <a:t>2</a:t>
            </a:fld>
            <a:endParaRPr lang="en-US"/>
          </a:p>
        </p:txBody>
      </p:sp>
    </p:spTree>
    <p:extLst>
      <p:ext uri="{BB962C8B-B14F-4D97-AF65-F5344CB8AC3E}">
        <p14:creationId xmlns:p14="http://schemas.microsoft.com/office/powerpoint/2010/main" xmlns="" val="2997373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065" y="24164"/>
            <a:ext cx="8543925" cy="1325563"/>
          </a:xfrm>
        </p:spPr>
        <p:txBody>
          <a:bodyPr>
            <a:normAutofit/>
          </a:bodyPr>
          <a:lstStyle/>
          <a:p>
            <a:r>
              <a:rPr lang="en-GB" sz="2400" b="1" dirty="0">
                <a:latin typeface="+mn-lt"/>
              </a:rPr>
              <a:t>The use of “fair practice” as opposed to </a:t>
            </a:r>
            <a:r>
              <a:rPr lang="en-GB" sz="2400" b="1" dirty="0" smtClean="0">
                <a:latin typeface="+mn-lt"/>
              </a:rPr>
              <a:t/>
            </a:r>
            <a:br>
              <a:rPr lang="en-GB" sz="2400" b="1" dirty="0" smtClean="0">
                <a:latin typeface="+mn-lt"/>
              </a:rPr>
            </a:br>
            <a:r>
              <a:rPr lang="en-GB" sz="2400" b="1" dirty="0" smtClean="0">
                <a:latin typeface="+mn-lt"/>
              </a:rPr>
              <a:t>“</a:t>
            </a:r>
            <a:r>
              <a:rPr lang="en-GB" sz="2400" b="1" dirty="0">
                <a:latin typeface="+mn-lt"/>
              </a:rPr>
              <a:t>extent justified by the purpose”</a:t>
            </a:r>
            <a:r>
              <a:rPr lang="en-GB" sz="2400" dirty="0">
                <a:latin typeface="+mn-lt"/>
              </a:rPr>
              <a:t/>
            </a:r>
            <a:br>
              <a:rPr lang="en-GB" sz="2400" dirty="0">
                <a:latin typeface="+mn-lt"/>
              </a:rPr>
            </a:br>
            <a:endParaRPr lang="en-GB" sz="2400" dirty="0">
              <a:latin typeface="+mn-lt"/>
            </a:endParaRPr>
          </a:p>
        </p:txBody>
      </p:sp>
      <p:sp>
        <p:nvSpPr>
          <p:cNvPr id="3" name="Content Placeholder 2"/>
          <p:cNvSpPr>
            <a:spLocks noGrp="1"/>
          </p:cNvSpPr>
          <p:nvPr>
            <p:ph idx="1"/>
          </p:nvPr>
        </p:nvSpPr>
        <p:spPr>
          <a:xfrm>
            <a:off x="402070" y="945397"/>
            <a:ext cx="9160386" cy="5594888"/>
          </a:xfrm>
        </p:spPr>
        <p:txBody>
          <a:bodyPr>
            <a:noAutofit/>
          </a:bodyPr>
          <a:lstStyle/>
          <a:p>
            <a:pPr marL="0" indent="0" algn="just">
              <a:buNone/>
            </a:pPr>
            <a:r>
              <a:rPr lang="en-GB" sz="1600" b="1" dirty="0" smtClean="0"/>
              <a:t>The </a:t>
            </a:r>
            <a:r>
              <a:rPr lang="en-GB" sz="1600" b="1" dirty="0"/>
              <a:t>Copyright Act</a:t>
            </a:r>
            <a:r>
              <a:rPr lang="en-GB" sz="1600" dirty="0"/>
              <a:t> uses “fair practice” iro quotations, iro illustration for purposes of teaching and iro programme carrying signals.</a:t>
            </a:r>
          </a:p>
          <a:p>
            <a:pPr marL="0" indent="0" algn="just">
              <a:buNone/>
            </a:pPr>
            <a:r>
              <a:rPr lang="en-GB" sz="1600" b="1" dirty="0" smtClean="0"/>
              <a:t>The </a:t>
            </a:r>
            <a:r>
              <a:rPr lang="en-GB" sz="1600" b="1" dirty="0"/>
              <a:t>proposed amendment</a:t>
            </a:r>
            <a:r>
              <a:rPr lang="en-GB" sz="1600" dirty="0"/>
              <a:t> is to replace “extent justified by the purpose” everywhere it appears </a:t>
            </a:r>
            <a:r>
              <a:rPr lang="en-GB" sz="1600" dirty="0" smtClean="0"/>
              <a:t>in the Bill and </a:t>
            </a:r>
            <a:r>
              <a:rPr lang="en-GB" sz="1600" dirty="0"/>
              <a:t>to use “fair practice”</a:t>
            </a:r>
          </a:p>
          <a:p>
            <a:pPr marL="0" indent="0" algn="just">
              <a:buNone/>
            </a:pPr>
            <a:r>
              <a:rPr lang="en-GB" sz="1600" b="1" dirty="0" smtClean="0"/>
              <a:t>Concerns:</a:t>
            </a:r>
            <a:r>
              <a:rPr lang="en-GB" sz="1600" dirty="0" smtClean="0"/>
              <a:t> In </a:t>
            </a:r>
            <a:r>
              <a:rPr lang="en-GB" sz="1600" dirty="0"/>
              <a:t>treaties, “fair practice” </a:t>
            </a:r>
            <a:r>
              <a:rPr lang="en-GB" sz="1600" dirty="0" smtClean="0"/>
              <a:t>and </a:t>
            </a:r>
            <a:r>
              <a:rPr lang="en-GB" sz="1600" dirty="0"/>
              <a:t>“extent justified by the purpose” are used in respect of quotations and </a:t>
            </a:r>
            <a:r>
              <a:rPr lang="en-GB" sz="1600" dirty="0" smtClean="0"/>
              <a:t>teaching only.</a:t>
            </a:r>
          </a:p>
          <a:p>
            <a:pPr marL="0" indent="0" algn="just">
              <a:buNone/>
            </a:pPr>
            <a:r>
              <a:rPr lang="en-GB" sz="1600" b="1" dirty="0" smtClean="0"/>
              <a:t>Recommendation:</a:t>
            </a:r>
            <a:r>
              <a:rPr lang="en-GB" sz="1600" dirty="0" smtClean="0"/>
              <a:t> </a:t>
            </a:r>
          </a:p>
          <a:p>
            <a:pPr marL="228600" lvl="1" algn="just">
              <a:spcBef>
                <a:spcPts val="1000"/>
              </a:spcBef>
            </a:pPr>
            <a:r>
              <a:rPr lang="en-ZA" sz="1600" dirty="0"/>
              <a:t>Both “fair practice” and “extent justified by the purpose” are used in </a:t>
            </a:r>
            <a:r>
              <a:rPr lang="en-ZA" sz="1600" dirty="0" smtClean="0"/>
              <a:t>Berne iro quotations (Art 10(1)) and teaching (Art 10(2) </a:t>
            </a:r>
            <a:r>
              <a:rPr lang="en-ZA" sz="1800" dirty="0" smtClean="0"/>
              <a:t>– </a:t>
            </a:r>
            <a:r>
              <a:rPr lang="en-ZA" sz="1600" b="1" dirty="0" smtClean="0"/>
              <a:t>use </a:t>
            </a:r>
            <a:r>
              <a:rPr lang="en-ZA" sz="1600" b="1" dirty="0"/>
              <a:t>BOTH fair practice and extent justified by the </a:t>
            </a:r>
            <a:r>
              <a:rPr lang="en-ZA" sz="1600" b="1" dirty="0" smtClean="0"/>
              <a:t>purpose iro:</a:t>
            </a:r>
            <a:endParaRPr lang="en-ZA" sz="1400" b="1" dirty="0"/>
          </a:p>
          <a:p>
            <a:pPr lvl="1" algn="just"/>
            <a:r>
              <a:rPr lang="en-GB" sz="1400" dirty="0" smtClean="0"/>
              <a:t>Section 12B(1</a:t>
            </a:r>
            <a:r>
              <a:rPr lang="en-GB" sz="1400" i="1" dirty="0" smtClean="0"/>
              <a:t>)(a)</a:t>
            </a:r>
            <a:r>
              <a:rPr lang="en-GB" sz="1400" dirty="0" smtClean="0"/>
              <a:t>: Quotations</a:t>
            </a:r>
            <a:endParaRPr lang="en-ZA" sz="1400" dirty="0" smtClean="0"/>
          </a:p>
          <a:p>
            <a:pPr lvl="1" algn="just"/>
            <a:r>
              <a:rPr lang="en-GB" sz="1400" dirty="0" smtClean="0"/>
              <a:t>Section 12B(1)</a:t>
            </a:r>
            <a:r>
              <a:rPr lang="en-GB" sz="1400" i="1" dirty="0" smtClean="0"/>
              <a:t>(b) </a:t>
            </a:r>
            <a:r>
              <a:rPr lang="en-GB" sz="1400" dirty="0"/>
              <a:t>[</a:t>
            </a:r>
            <a:r>
              <a:rPr lang="en-GB" sz="1400" dirty="0" smtClean="0"/>
              <a:t>now 12D(9)]: illustrations </a:t>
            </a:r>
            <a:r>
              <a:rPr lang="en-GB" sz="1400" dirty="0"/>
              <a:t>for </a:t>
            </a:r>
            <a:r>
              <a:rPr lang="en-GB" sz="1400" dirty="0" smtClean="0"/>
              <a:t>teaching </a:t>
            </a:r>
          </a:p>
          <a:p>
            <a:pPr lvl="1" algn="just"/>
            <a:r>
              <a:rPr lang="en-GB" sz="1400" dirty="0" smtClean="0"/>
              <a:t>Section </a:t>
            </a:r>
            <a:r>
              <a:rPr lang="en-GB" sz="1400" dirty="0"/>
              <a:t>12D: reproduction for education and academic </a:t>
            </a:r>
            <a:r>
              <a:rPr lang="en-GB" sz="1400" dirty="0" smtClean="0"/>
              <a:t>activities</a:t>
            </a:r>
            <a:r>
              <a:rPr lang="en-ZA" sz="1400" dirty="0" smtClean="0"/>
              <a:t>: </a:t>
            </a:r>
            <a:r>
              <a:rPr lang="en-ZA" sz="1400" dirty="0"/>
              <a:t>use BOTH fair practice and extent justified by the purpose</a:t>
            </a:r>
          </a:p>
          <a:p>
            <a:pPr algn="just"/>
            <a:r>
              <a:rPr lang="en-GB" sz="1600" dirty="0" smtClean="0"/>
              <a:t>Section 12B(1</a:t>
            </a:r>
            <a:r>
              <a:rPr lang="en-GB" sz="1600" i="1" dirty="0" smtClean="0"/>
              <a:t>)(e):</a:t>
            </a:r>
            <a:r>
              <a:rPr lang="en-GB" sz="1600" dirty="0" smtClean="0"/>
              <a:t> reporting </a:t>
            </a:r>
            <a:r>
              <a:rPr lang="en-GB" sz="1600" dirty="0"/>
              <a:t>on current </a:t>
            </a:r>
            <a:r>
              <a:rPr lang="en-GB" sz="1600" dirty="0" smtClean="0"/>
              <a:t>events and reproduction </a:t>
            </a:r>
            <a:r>
              <a:rPr lang="en-GB" sz="1600" dirty="0"/>
              <a:t>of lectures, addresses or sermons</a:t>
            </a:r>
            <a:r>
              <a:rPr lang="en-GB" sz="1600" dirty="0" smtClean="0"/>
              <a:t>;</a:t>
            </a:r>
          </a:p>
          <a:p>
            <a:pPr lvl="1" algn="just"/>
            <a:r>
              <a:rPr lang="en-ZA" sz="1400" dirty="0"/>
              <a:t>Berne uses “extent justified by the information purpose</a:t>
            </a:r>
            <a:r>
              <a:rPr lang="en-ZA" sz="1400" dirty="0" smtClean="0"/>
              <a:t>” (Art 10bis)</a:t>
            </a:r>
            <a:endParaRPr lang="en-ZA" sz="1400" dirty="0"/>
          </a:p>
          <a:p>
            <a:pPr lvl="1" algn="just"/>
            <a:r>
              <a:rPr lang="en-ZA" sz="1400" b="1" dirty="0" smtClean="0"/>
              <a:t>Recommend</a:t>
            </a:r>
            <a:r>
              <a:rPr lang="en-ZA" sz="1400" dirty="0"/>
              <a:t>: use only extent justified by the purpose</a:t>
            </a:r>
          </a:p>
          <a:p>
            <a:pPr algn="just"/>
            <a:r>
              <a:rPr lang="en-GB" sz="1600" dirty="0" smtClean="0"/>
              <a:t>Section 12B(1</a:t>
            </a:r>
            <a:r>
              <a:rPr lang="en-GB" sz="1600" i="1" dirty="0" smtClean="0"/>
              <a:t>)(f</a:t>
            </a:r>
            <a:r>
              <a:rPr lang="en-GB" sz="1600" dirty="0" smtClean="0"/>
              <a:t>): Translations and Section 12B(1</a:t>
            </a:r>
            <a:r>
              <a:rPr lang="en-GB" sz="1600" i="1" dirty="0" smtClean="0"/>
              <a:t>)(i</a:t>
            </a:r>
            <a:r>
              <a:rPr lang="en-GB" sz="1600" dirty="0" smtClean="0"/>
              <a:t>): Personal copies:</a:t>
            </a:r>
          </a:p>
          <a:p>
            <a:pPr lvl="1"/>
            <a:r>
              <a:rPr lang="en-ZA" sz="1400" dirty="0"/>
              <a:t>Berne</a:t>
            </a:r>
            <a:r>
              <a:rPr lang="en-ZA" sz="1400" b="1" dirty="0"/>
              <a:t> </a:t>
            </a:r>
            <a:r>
              <a:rPr lang="en-ZA" sz="1400" dirty="0"/>
              <a:t>does not specifically provide </a:t>
            </a:r>
            <a:r>
              <a:rPr lang="en-ZA" sz="1400" dirty="0" smtClean="0"/>
              <a:t>for either. </a:t>
            </a:r>
            <a:r>
              <a:rPr lang="en-ZA" sz="1400" dirty="0"/>
              <a:t>Article 9 Berne provides for specific exceptions – the requirement set in Article 9 can be deemed satisfied by using the test </a:t>
            </a:r>
            <a:r>
              <a:rPr lang="en-ZA" sz="1400" dirty="0" smtClean="0"/>
              <a:t>“fair practice”</a:t>
            </a:r>
            <a:endParaRPr lang="en-GB" sz="1400" dirty="0"/>
          </a:p>
          <a:p>
            <a:pPr lvl="1"/>
            <a:r>
              <a:rPr lang="en-ZA" sz="1400" b="1" dirty="0" smtClean="0"/>
              <a:t>Recommend</a:t>
            </a:r>
            <a:r>
              <a:rPr lang="en-ZA" sz="1400" b="1" dirty="0"/>
              <a:t>: </a:t>
            </a:r>
            <a:r>
              <a:rPr lang="en-ZA" sz="1400" dirty="0" smtClean="0"/>
              <a:t>Only use </a:t>
            </a:r>
            <a:r>
              <a:rPr lang="en-ZA" sz="1400" dirty="0"/>
              <a:t>fair practice</a:t>
            </a:r>
            <a:endParaRPr lang="en-GB" sz="1400" dirty="0"/>
          </a:p>
          <a:p>
            <a:pPr marL="0" indent="0" algn="just">
              <a:buNone/>
            </a:pPr>
            <a:endParaRPr lang="en-GB" sz="2000" dirty="0"/>
          </a:p>
          <a:p>
            <a:pPr algn="just"/>
            <a:endParaRPr lang="en-GB" sz="1100"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3</a:t>
            </a:fld>
            <a:endParaRPr lang="en-US"/>
          </a:p>
        </p:txBody>
      </p:sp>
    </p:spTree>
    <p:extLst>
      <p:ext uri="{BB962C8B-B14F-4D97-AF65-F5344CB8AC3E}">
        <p14:creationId xmlns:p14="http://schemas.microsoft.com/office/powerpoint/2010/main" xmlns="" val="258334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071" y="154983"/>
            <a:ext cx="8543925" cy="1007391"/>
          </a:xfrm>
        </p:spPr>
        <p:txBody>
          <a:bodyPr>
            <a:normAutofit/>
          </a:bodyPr>
          <a:lstStyle/>
          <a:p>
            <a:r>
              <a:rPr lang="en-GB" sz="2400" b="1" dirty="0">
                <a:latin typeface="+mn-lt"/>
              </a:rPr>
              <a:t>Mentioning the name of the author as </a:t>
            </a:r>
            <a:r>
              <a:rPr lang="en-GB" sz="2400" b="1" dirty="0" smtClean="0">
                <a:latin typeface="+mn-lt"/>
              </a:rPr>
              <a:t>far</a:t>
            </a:r>
            <a:br>
              <a:rPr lang="en-GB" sz="2400" b="1" dirty="0" smtClean="0">
                <a:latin typeface="+mn-lt"/>
              </a:rPr>
            </a:br>
            <a:r>
              <a:rPr lang="en-GB" sz="2400" b="1" dirty="0" smtClean="0">
                <a:latin typeface="+mn-lt"/>
              </a:rPr>
              <a:t>as </a:t>
            </a:r>
            <a:r>
              <a:rPr lang="en-GB" sz="2400" b="1" dirty="0">
                <a:latin typeface="+mn-lt"/>
              </a:rPr>
              <a:t>is practicable:</a:t>
            </a:r>
            <a:r>
              <a:rPr lang="en-GB" sz="2400" dirty="0">
                <a:latin typeface="+mn-lt"/>
              </a:rPr>
              <a:t> </a:t>
            </a:r>
            <a:endParaRPr lang="en-GB" sz="4000" dirty="0"/>
          </a:p>
        </p:txBody>
      </p:sp>
      <p:sp>
        <p:nvSpPr>
          <p:cNvPr id="3" name="Content Placeholder 2"/>
          <p:cNvSpPr>
            <a:spLocks noGrp="1"/>
          </p:cNvSpPr>
          <p:nvPr>
            <p:ph idx="1"/>
          </p:nvPr>
        </p:nvSpPr>
        <p:spPr>
          <a:xfrm>
            <a:off x="371071" y="1162374"/>
            <a:ext cx="9144888" cy="5331416"/>
          </a:xfrm>
        </p:spPr>
        <p:txBody>
          <a:bodyPr>
            <a:noAutofit/>
          </a:bodyPr>
          <a:lstStyle/>
          <a:p>
            <a:pPr marL="0" indent="0" algn="just">
              <a:buNone/>
            </a:pPr>
            <a:r>
              <a:rPr lang="en-GB" sz="1600" b="1" dirty="0" smtClean="0"/>
              <a:t>The </a:t>
            </a:r>
            <a:r>
              <a:rPr lang="en-GB" sz="1600" b="1" dirty="0"/>
              <a:t>Copyright Act</a:t>
            </a:r>
            <a:r>
              <a:rPr lang="en-GB" sz="1600" dirty="0"/>
              <a:t> does not use this phrase at all. </a:t>
            </a:r>
          </a:p>
          <a:p>
            <a:pPr marL="0" indent="0" algn="just">
              <a:buNone/>
            </a:pPr>
            <a:r>
              <a:rPr lang="en-GB" sz="1600" b="1" dirty="0" smtClean="0"/>
              <a:t>The </a:t>
            </a:r>
            <a:r>
              <a:rPr lang="en-GB" sz="1600" b="1" dirty="0"/>
              <a:t>proposed amendment</a:t>
            </a:r>
            <a:r>
              <a:rPr lang="en-GB" sz="1600" dirty="0"/>
              <a:t> is to remove this leniency i.e. the name of the author, if it appears on the work copied / used, MUST always be mentioned</a:t>
            </a:r>
          </a:p>
          <a:p>
            <a:pPr marL="0" indent="0" algn="just">
              <a:buNone/>
            </a:pPr>
            <a:r>
              <a:rPr lang="en-GB" sz="1600" b="1" dirty="0" smtClean="0"/>
              <a:t>Concern:</a:t>
            </a:r>
            <a:r>
              <a:rPr lang="en-GB" sz="1600" dirty="0"/>
              <a:t> </a:t>
            </a:r>
            <a:r>
              <a:rPr lang="en-GB" sz="1600" dirty="0" smtClean="0"/>
              <a:t>It </a:t>
            </a:r>
            <a:r>
              <a:rPr lang="en-GB" sz="1600" dirty="0"/>
              <a:t>may not always be possible to mention the name of the author on a reproduction</a:t>
            </a:r>
            <a:r>
              <a:rPr lang="en-GB" sz="1600" dirty="0" smtClean="0"/>
              <a:t>.</a:t>
            </a:r>
            <a:endParaRPr lang="en-GB" sz="1600" dirty="0"/>
          </a:p>
          <a:p>
            <a:pPr marL="0" indent="0" algn="just">
              <a:buNone/>
            </a:pPr>
            <a:r>
              <a:rPr lang="en-US" sz="1600" b="1" dirty="0" smtClean="0"/>
              <a:t>Recommendation:</a:t>
            </a:r>
            <a:endParaRPr lang="en-GB" sz="1600" b="1" dirty="0" smtClean="0"/>
          </a:p>
          <a:p>
            <a:pPr algn="just"/>
            <a:r>
              <a:rPr lang="en-US" sz="1600" dirty="0" smtClean="0"/>
              <a:t>Section 12A</a:t>
            </a:r>
            <a:r>
              <a:rPr lang="en-US" sz="1600" i="1" dirty="0" smtClean="0"/>
              <a:t>(c)</a:t>
            </a:r>
            <a:r>
              <a:rPr lang="en-US" sz="1600" dirty="0" smtClean="0"/>
              <a:t>: </a:t>
            </a:r>
            <a:r>
              <a:rPr lang="en-ZA" sz="1600" dirty="0"/>
              <a:t>As this clause deals with general </a:t>
            </a:r>
            <a:r>
              <a:rPr lang="en-ZA" sz="1600" dirty="0" smtClean="0"/>
              <a:t>principles of fair use, it </a:t>
            </a:r>
            <a:r>
              <a:rPr lang="en-ZA" sz="1600" b="1" dirty="0"/>
              <a:t>recommend</a:t>
            </a:r>
            <a:r>
              <a:rPr lang="en-ZA" sz="1600" dirty="0"/>
              <a:t> that the phrase “as far as it is practicable” not be included in the Bill.</a:t>
            </a:r>
            <a:endParaRPr lang="en-GB" sz="1600" dirty="0" smtClean="0"/>
          </a:p>
          <a:p>
            <a:pPr algn="just"/>
            <a:r>
              <a:rPr lang="en-ZA" sz="1600" dirty="0" smtClean="0"/>
              <a:t>The </a:t>
            </a:r>
            <a:r>
              <a:rPr lang="en-ZA" sz="1600" dirty="0"/>
              <a:t>Act </a:t>
            </a:r>
            <a:r>
              <a:rPr lang="en-ZA" sz="1600" dirty="0" smtClean="0"/>
              <a:t>does </a:t>
            </a:r>
            <a:r>
              <a:rPr lang="en-ZA" sz="1600" dirty="0"/>
              <a:t>not provide the limit iro “as far as is practicable</a:t>
            </a:r>
            <a:r>
              <a:rPr lang="en-ZA" sz="1600" dirty="0" smtClean="0"/>
              <a:t>” iro these existing exceptions: </a:t>
            </a:r>
            <a:r>
              <a:rPr lang="en-ZA" sz="1600" b="1" dirty="0" smtClean="0"/>
              <a:t>Recommend </a:t>
            </a:r>
            <a:r>
              <a:rPr lang="en-ZA" sz="1600" dirty="0"/>
              <a:t>that it not be included in the Bill </a:t>
            </a:r>
            <a:r>
              <a:rPr lang="en-ZA" sz="1600" dirty="0" smtClean="0"/>
              <a:t>either:</a:t>
            </a:r>
          </a:p>
          <a:p>
            <a:pPr lvl="1" algn="just"/>
            <a:r>
              <a:rPr lang="en-GB" sz="1600" dirty="0"/>
              <a:t>Section 12B(1</a:t>
            </a:r>
            <a:r>
              <a:rPr lang="en-GB" sz="1600" i="1" dirty="0"/>
              <a:t>)(a):</a:t>
            </a:r>
            <a:r>
              <a:rPr lang="en-GB" sz="1600" dirty="0"/>
              <a:t> </a:t>
            </a:r>
            <a:r>
              <a:rPr lang="en-GB" sz="1600" dirty="0" smtClean="0"/>
              <a:t>Quotations</a:t>
            </a:r>
            <a:endParaRPr lang="en-GB" sz="1600" dirty="0"/>
          </a:p>
          <a:p>
            <a:pPr lvl="1" algn="just"/>
            <a:r>
              <a:rPr lang="en-GB" sz="1600" dirty="0" smtClean="0"/>
              <a:t>Section 12B(1)</a:t>
            </a:r>
            <a:r>
              <a:rPr lang="en-GB" sz="1600" i="1" dirty="0" smtClean="0"/>
              <a:t>(b)</a:t>
            </a:r>
            <a:r>
              <a:rPr lang="en-GB" sz="1600" dirty="0" smtClean="0"/>
              <a:t> [now 12D(9)]: illustrations </a:t>
            </a:r>
            <a:r>
              <a:rPr lang="en-GB" sz="1600" dirty="0"/>
              <a:t>for </a:t>
            </a:r>
            <a:r>
              <a:rPr lang="en-GB" sz="1600" dirty="0" smtClean="0"/>
              <a:t>teaching</a:t>
            </a:r>
          </a:p>
          <a:p>
            <a:pPr lvl="1" algn="just"/>
            <a:r>
              <a:rPr lang="en-GB" sz="1600" dirty="0" smtClean="0"/>
              <a:t>Section 12B(1</a:t>
            </a:r>
            <a:r>
              <a:rPr lang="en-GB" sz="1600" i="1" dirty="0" smtClean="0"/>
              <a:t>)(e):</a:t>
            </a:r>
            <a:r>
              <a:rPr lang="en-GB" sz="1600" dirty="0" smtClean="0"/>
              <a:t> and reporting </a:t>
            </a:r>
            <a:r>
              <a:rPr lang="en-GB" sz="1600" dirty="0"/>
              <a:t>on current </a:t>
            </a:r>
            <a:r>
              <a:rPr lang="en-GB" sz="1600" dirty="0" smtClean="0"/>
              <a:t>events and reproduction </a:t>
            </a:r>
            <a:r>
              <a:rPr lang="en-GB" sz="1600" dirty="0"/>
              <a:t>of lectures, addresses or </a:t>
            </a:r>
            <a:r>
              <a:rPr lang="en-GB" sz="1600" dirty="0" smtClean="0"/>
              <a:t>sermons</a:t>
            </a:r>
            <a:endParaRPr lang="en-GB" sz="1600" dirty="0"/>
          </a:p>
          <a:p>
            <a:pPr algn="just"/>
            <a:r>
              <a:rPr lang="en-GB" sz="1600" dirty="0" smtClean="0"/>
              <a:t>Section 19D(4</a:t>
            </a:r>
            <a:r>
              <a:rPr lang="en-GB" sz="1600" i="1" dirty="0" smtClean="0"/>
              <a:t>)(a):</a:t>
            </a:r>
            <a:r>
              <a:rPr lang="en-GB" sz="1600" dirty="0" smtClean="0"/>
              <a:t> </a:t>
            </a:r>
            <a:r>
              <a:rPr lang="en-GB" sz="1600" dirty="0"/>
              <a:t>exceptions iro persons with a </a:t>
            </a:r>
            <a:r>
              <a:rPr lang="en-GB" sz="1600" dirty="0" smtClean="0"/>
              <a:t>disability</a:t>
            </a:r>
          </a:p>
          <a:p>
            <a:pPr lvl="1" algn="just"/>
            <a:r>
              <a:rPr lang="en-ZA" sz="1600" dirty="0"/>
              <a:t>Accessible format copies can in practice </a:t>
            </a:r>
            <a:r>
              <a:rPr lang="en-ZA" sz="1600" dirty="0" smtClean="0"/>
              <a:t>include </a:t>
            </a:r>
            <a:r>
              <a:rPr lang="en-ZA" sz="1600" dirty="0"/>
              <a:t>the name of the author. Recommend that “as far as is practicable” not be included in the Bill.</a:t>
            </a:r>
            <a:endParaRPr lang="en-GB" sz="1600" dirty="0"/>
          </a:p>
          <a:p>
            <a:pPr algn="just"/>
            <a:r>
              <a:rPr lang="en-GB" sz="1600" dirty="0"/>
              <a:t>Section </a:t>
            </a:r>
            <a:r>
              <a:rPr lang="en-GB" sz="1600" dirty="0" smtClean="0"/>
              <a:t>12D(8</a:t>
            </a:r>
            <a:r>
              <a:rPr lang="en-GB" sz="1600" i="1" dirty="0" smtClean="0"/>
              <a:t>)(a):</a:t>
            </a:r>
            <a:r>
              <a:rPr lang="en-GB" sz="1600" dirty="0" smtClean="0"/>
              <a:t> </a:t>
            </a:r>
            <a:r>
              <a:rPr lang="en-GB" sz="1600" dirty="0"/>
              <a:t>reproduction for education and academic activities</a:t>
            </a:r>
          </a:p>
          <a:p>
            <a:pPr lvl="1" algn="just"/>
            <a:r>
              <a:rPr lang="en-ZA" sz="1600" dirty="0"/>
              <a:t>As this is not an exception that is contained in the Act, but a new exception, it is recommended that “as far as is practicable” is included.</a:t>
            </a:r>
            <a:endParaRPr lang="en-GB" sz="1600"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4</a:t>
            </a:fld>
            <a:endParaRPr lang="en-US"/>
          </a:p>
        </p:txBody>
      </p:sp>
    </p:spTree>
    <p:extLst>
      <p:ext uri="{BB962C8B-B14F-4D97-AF65-F5344CB8AC3E}">
        <p14:creationId xmlns:p14="http://schemas.microsoft.com/office/powerpoint/2010/main" xmlns="" val="3458929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895" y="610736"/>
            <a:ext cx="8543925" cy="491216"/>
          </a:xfrm>
        </p:spPr>
        <p:txBody>
          <a:bodyPr>
            <a:normAutofit fontScale="90000"/>
          </a:bodyPr>
          <a:lstStyle/>
          <a:p>
            <a:r>
              <a:rPr lang="en-GB" sz="2400" b="1" dirty="0" smtClean="0">
                <a:latin typeface="+mn-lt"/>
              </a:rPr>
              <a:t>Offences: “Commercial”</a:t>
            </a:r>
            <a:r>
              <a:rPr lang="en-GB" sz="2400" dirty="0">
                <a:latin typeface="+mn-lt"/>
              </a:rPr>
              <a:t/>
            </a:r>
            <a:br>
              <a:rPr lang="en-GB" sz="2400" dirty="0">
                <a:latin typeface="+mn-lt"/>
              </a:rPr>
            </a:br>
            <a:endParaRPr lang="en-GB" sz="2400" dirty="0">
              <a:latin typeface="+mn-lt"/>
            </a:endParaRPr>
          </a:p>
        </p:txBody>
      </p:sp>
      <p:sp>
        <p:nvSpPr>
          <p:cNvPr id="3" name="Content Placeholder 2"/>
          <p:cNvSpPr>
            <a:spLocks noGrp="1"/>
          </p:cNvSpPr>
          <p:nvPr>
            <p:ph idx="1"/>
          </p:nvPr>
        </p:nvSpPr>
        <p:spPr>
          <a:xfrm>
            <a:off x="681038" y="1277257"/>
            <a:ext cx="8543925" cy="4899706"/>
          </a:xfrm>
        </p:spPr>
        <p:txBody>
          <a:bodyPr>
            <a:normAutofit/>
          </a:bodyPr>
          <a:lstStyle/>
          <a:p>
            <a:pPr algn="just"/>
            <a:r>
              <a:rPr lang="en-GB" sz="2000" b="1" dirty="0" smtClean="0"/>
              <a:t>Proposal by public: </a:t>
            </a:r>
            <a:r>
              <a:rPr lang="en-GB" sz="2000" dirty="0" smtClean="0"/>
              <a:t>The </a:t>
            </a:r>
            <a:r>
              <a:rPr lang="en-GB" sz="2000" dirty="0"/>
              <a:t>offence of communicating a work to the public, or making it available to the public by wire or wireless </a:t>
            </a:r>
            <a:r>
              <a:rPr lang="en-GB" sz="2000" dirty="0" smtClean="0"/>
              <a:t>means, </a:t>
            </a:r>
            <a:r>
              <a:rPr lang="en-GB" sz="2000" dirty="0"/>
              <a:t>should </a:t>
            </a:r>
            <a:r>
              <a:rPr lang="en-GB" sz="2000" dirty="0" smtClean="0"/>
              <a:t>also be </a:t>
            </a:r>
            <a:r>
              <a:rPr lang="en-GB" sz="2000" dirty="0"/>
              <a:t>applicable to actions that were not </a:t>
            </a:r>
            <a:r>
              <a:rPr lang="en-GB" sz="2000" dirty="0" smtClean="0"/>
              <a:t>done for </a:t>
            </a:r>
            <a:r>
              <a:rPr lang="en-GB" sz="2000" dirty="0"/>
              <a:t>commercial </a:t>
            </a:r>
            <a:r>
              <a:rPr lang="en-GB" sz="2000" dirty="0" smtClean="0"/>
              <a:t>purposes (i.e. delete the phrase “and for commercial purposes” in the wording of the offence)</a:t>
            </a:r>
            <a:endParaRPr lang="en-GB" sz="2000" dirty="0"/>
          </a:p>
          <a:p>
            <a:pPr lvl="1" algn="just"/>
            <a:r>
              <a:rPr lang="en-GB" sz="1800" dirty="0" smtClean="0"/>
              <a:t>The </a:t>
            </a:r>
            <a:r>
              <a:rPr lang="en-GB" sz="1800" dirty="0"/>
              <a:t>question is if such an action for non-commercial purposes, is a serious enough problem to criminalise it as the sanction is “a fine or to imprisonment for a period not exceeding five years, or to both a fine and such imprisonment”.</a:t>
            </a:r>
          </a:p>
          <a:p>
            <a:pPr algn="just"/>
            <a:r>
              <a:rPr lang="en-ZA" sz="2000" b="1" dirty="0"/>
              <a:t>Recommend: </a:t>
            </a:r>
            <a:r>
              <a:rPr lang="en-ZA" sz="2000" dirty="0"/>
              <a:t>Due to the serious nature of </a:t>
            </a:r>
            <a:r>
              <a:rPr lang="en-ZA" sz="2000" dirty="0" smtClean="0"/>
              <a:t>infringements that </a:t>
            </a:r>
            <a:r>
              <a:rPr lang="en-ZA" sz="2000" dirty="0"/>
              <a:t>are not </a:t>
            </a:r>
            <a:r>
              <a:rPr lang="en-ZA" sz="2000" dirty="0" smtClean="0"/>
              <a:t>done for </a:t>
            </a:r>
            <a:r>
              <a:rPr lang="en-ZA" sz="2000" dirty="0"/>
              <a:t>commercial purposes, it is recommended that the offence be made applicable to infringement that are for commercial, as well as to those that are for non- commercial purposes.</a:t>
            </a:r>
            <a:endParaRPr lang="en-GB" sz="2000" dirty="0"/>
          </a:p>
          <a:p>
            <a:pPr algn="just"/>
            <a:endParaRPr lang="en-GB" sz="2000"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5</a:t>
            </a:fld>
            <a:endParaRPr lang="en-US"/>
          </a:p>
        </p:txBody>
      </p:sp>
    </p:spTree>
    <p:extLst>
      <p:ext uri="{BB962C8B-B14F-4D97-AF65-F5344CB8AC3E}">
        <p14:creationId xmlns:p14="http://schemas.microsoft.com/office/powerpoint/2010/main" xmlns="" val="3750522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latin typeface="+mn-lt"/>
              </a:rPr>
              <a:t>Should negligent actions be included in the offences</a:t>
            </a:r>
            <a:r>
              <a:rPr lang="en-GB" sz="2400" b="1" dirty="0" smtClean="0">
                <a:latin typeface="+mn-lt"/>
              </a:rPr>
              <a:t>?</a:t>
            </a:r>
            <a:endParaRPr lang="en-GB" sz="2400" dirty="0">
              <a:latin typeface="+mn-lt"/>
            </a:endParaRPr>
          </a:p>
        </p:txBody>
      </p:sp>
      <p:sp>
        <p:nvSpPr>
          <p:cNvPr id="3" name="Content Placeholder 2"/>
          <p:cNvSpPr>
            <a:spLocks noGrp="1"/>
          </p:cNvSpPr>
          <p:nvPr>
            <p:ph idx="1"/>
          </p:nvPr>
        </p:nvSpPr>
        <p:spPr>
          <a:xfrm>
            <a:off x="362857" y="1320800"/>
            <a:ext cx="9187543" cy="5196114"/>
          </a:xfrm>
        </p:spPr>
        <p:txBody>
          <a:bodyPr>
            <a:normAutofit fontScale="62500" lnSpcReduction="20000"/>
          </a:bodyPr>
          <a:lstStyle/>
          <a:p>
            <a:pPr marL="0" indent="0">
              <a:buNone/>
            </a:pPr>
            <a:r>
              <a:rPr lang="en-GB" b="1" dirty="0" smtClean="0"/>
              <a:t>The proposed amendments are:</a:t>
            </a:r>
            <a:endParaRPr lang="en-GB" dirty="0"/>
          </a:p>
          <a:p>
            <a:r>
              <a:rPr lang="en-GB" dirty="0" smtClean="0"/>
              <a:t>(</a:t>
            </a:r>
            <a:r>
              <a:rPr lang="en-GB" dirty="0"/>
              <a:t>5A) A person who communicates the work / or make it available should reasonably have known that the communication / making available would be infringing copyright.</a:t>
            </a:r>
          </a:p>
          <a:p>
            <a:r>
              <a:rPr lang="en-GB" dirty="0" smtClean="0"/>
              <a:t>(</a:t>
            </a:r>
            <a:r>
              <a:rPr lang="en-GB" dirty="0"/>
              <a:t>5B)  A person </a:t>
            </a:r>
            <a:r>
              <a:rPr lang="en-GB" dirty="0" smtClean="0"/>
              <a:t>who makes</a:t>
            </a:r>
            <a:r>
              <a:rPr lang="en-GB" dirty="0"/>
              <a:t>, sells, distributes </a:t>
            </a:r>
            <a:r>
              <a:rPr lang="en-GB" dirty="0" smtClean="0"/>
              <a:t>etc. </a:t>
            </a:r>
            <a:r>
              <a:rPr lang="en-GB" dirty="0"/>
              <a:t>a technological protection measure circumvention </a:t>
            </a:r>
            <a:r>
              <a:rPr lang="en-GB" dirty="0" smtClean="0"/>
              <a:t>device, would commit an offense </a:t>
            </a:r>
            <a:r>
              <a:rPr lang="en-GB" dirty="0"/>
              <a:t>if that person should reasonably have known that it would or would likely be used to interfere unlawfully with a technological protection measure.</a:t>
            </a:r>
          </a:p>
          <a:p>
            <a:r>
              <a:rPr lang="en-GB" dirty="0" smtClean="0"/>
              <a:t>(</a:t>
            </a:r>
            <a:r>
              <a:rPr lang="en-GB" dirty="0"/>
              <a:t>5B) A person </a:t>
            </a:r>
            <a:r>
              <a:rPr lang="en-GB" dirty="0" smtClean="0"/>
              <a:t>who makes</a:t>
            </a:r>
            <a:r>
              <a:rPr lang="en-GB" dirty="0"/>
              <a:t>, sells, distributes </a:t>
            </a:r>
            <a:r>
              <a:rPr lang="en-GB" dirty="0" smtClean="0"/>
              <a:t>etc. </a:t>
            </a:r>
            <a:r>
              <a:rPr lang="en-GB" dirty="0"/>
              <a:t>a technological protection measure circumvention device provides a service to a third party to circumvent a technological protection measure </a:t>
            </a:r>
            <a:r>
              <a:rPr lang="en-GB" dirty="0" smtClean="0"/>
              <a:t>would commit an offence if that </a:t>
            </a:r>
            <a:r>
              <a:rPr lang="en-GB" dirty="0"/>
              <a:t>person should reasonably have known that this service would or is likely to be used to unlawfully so circumvent.</a:t>
            </a:r>
          </a:p>
          <a:p>
            <a:pPr marL="0" indent="0">
              <a:buNone/>
            </a:pPr>
            <a:r>
              <a:rPr lang="en-US" b="1" dirty="0" smtClean="0"/>
              <a:t>Concerns:</a:t>
            </a:r>
          </a:p>
          <a:p>
            <a:r>
              <a:rPr lang="en-US" dirty="0" smtClean="0"/>
              <a:t>Negligence</a:t>
            </a:r>
            <a:r>
              <a:rPr lang="en-US" b="1" dirty="0" smtClean="0"/>
              <a:t> </a:t>
            </a:r>
            <a:r>
              <a:rPr lang="en-US" dirty="0" smtClean="0"/>
              <a:t>is seldom included as an offence (there is a lack of intent to commit a crime) – the Cybercrimes Act for instance requires intent on all offences, and where negligence is made an offence (e.g. culpable homicide), it carries a lesser sanction.</a:t>
            </a:r>
          </a:p>
          <a:p>
            <a:r>
              <a:rPr lang="en-US" dirty="0" smtClean="0"/>
              <a:t>The treaties do not require negligent actions to be made an offence</a:t>
            </a:r>
          </a:p>
          <a:p>
            <a:pPr marL="0" indent="0">
              <a:buNone/>
            </a:pPr>
            <a:r>
              <a:rPr lang="en-US" b="1" dirty="0" smtClean="0"/>
              <a:t>Recommended</a:t>
            </a:r>
            <a:r>
              <a:rPr lang="en-US" dirty="0" smtClean="0"/>
              <a:t> that negligence NOT be included as an offence </a:t>
            </a:r>
          </a:p>
          <a:p>
            <a:r>
              <a:rPr lang="en-US" dirty="0" smtClean="0"/>
              <a:t>the wording of sections 28O and 28S can thus also revert to </a:t>
            </a:r>
            <a:r>
              <a:rPr lang="en-ZA" dirty="0"/>
              <a:t>“has reason to </a:t>
            </a:r>
            <a:r>
              <a:rPr lang="en-ZA" dirty="0" smtClean="0"/>
              <a:t>believe”.</a:t>
            </a:r>
            <a:endParaRPr lang="en-GB"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6</a:t>
            </a:fld>
            <a:endParaRPr lang="en-US"/>
          </a:p>
        </p:txBody>
      </p:sp>
    </p:spTree>
    <p:extLst>
      <p:ext uri="{BB962C8B-B14F-4D97-AF65-F5344CB8AC3E}">
        <p14:creationId xmlns:p14="http://schemas.microsoft.com/office/powerpoint/2010/main" xmlns="" val="476136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448" y="194647"/>
            <a:ext cx="8543925" cy="679850"/>
          </a:xfrm>
        </p:spPr>
        <p:txBody>
          <a:bodyPr/>
          <a:lstStyle/>
          <a:p>
            <a:r>
              <a:rPr lang="en-US" sz="2400" b="1" dirty="0" smtClean="0">
                <a:latin typeface="+mn-lt"/>
              </a:rPr>
              <a:t>Correction </a:t>
            </a:r>
            <a:endParaRPr lang="en-GB" sz="2400" b="1" dirty="0">
              <a:latin typeface="+mn-lt"/>
            </a:endParaRPr>
          </a:p>
        </p:txBody>
      </p:sp>
      <p:sp>
        <p:nvSpPr>
          <p:cNvPr id="3" name="Content Placeholder 2"/>
          <p:cNvSpPr>
            <a:spLocks noGrp="1"/>
          </p:cNvSpPr>
          <p:nvPr>
            <p:ph idx="1"/>
          </p:nvPr>
        </p:nvSpPr>
        <p:spPr>
          <a:xfrm>
            <a:off x="480448" y="1224366"/>
            <a:ext cx="8744516" cy="4952597"/>
          </a:xfrm>
        </p:spPr>
        <p:txBody>
          <a:bodyPr>
            <a:normAutofit fontScale="77500" lnSpcReduction="20000"/>
          </a:bodyPr>
          <a:lstStyle/>
          <a:p>
            <a:pPr marL="0" indent="0" eaLnBrk="0" hangingPunct="0">
              <a:buNone/>
            </a:pPr>
            <a:r>
              <a:rPr lang="en-GB" dirty="0"/>
              <a:t>“</a:t>
            </a:r>
            <a:r>
              <a:rPr lang="en-GB" i="1" dirty="0"/>
              <a:t>(e)	</a:t>
            </a:r>
            <a:r>
              <a:rPr lang="en-GB" dirty="0"/>
              <a:t>the translation of such work by a person giving or receiving instruction: Provided that such translation is—</a:t>
            </a:r>
          </a:p>
          <a:p>
            <a:pPr marL="0" indent="0" eaLnBrk="0" hangingPunct="0">
              <a:buNone/>
            </a:pPr>
            <a:r>
              <a:rPr lang="en-GB" dirty="0"/>
              <a:t>(i)	done for non-commercial purposes;</a:t>
            </a:r>
          </a:p>
          <a:p>
            <a:pPr marL="0" indent="0" eaLnBrk="0" hangingPunct="0">
              <a:buNone/>
            </a:pPr>
            <a:r>
              <a:rPr lang="en-GB" dirty="0"/>
              <a:t>(ii) 	used for personal, educational, teaching, judicial proceedings, research, the furtherance of language and culture, or professional advice purposes only: Provided that such use shall be compatible with fair practice; </a:t>
            </a:r>
            <a:r>
              <a:rPr lang="en-GB" dirty="0" smtClean="0">
                <a:solidFill>
                  <a:srgbClr val="FF0000"/>
                </a:solidFill>
              </a:rPr>
              <a:t>or</a:t>
            </a:r>
            <a:endParaRPr lang="en-GB" dirty="0">
              <a:solidFill>
                <a:srgbClr val="FF0000"/>
              </a:solidFill>
            </a:endParaRPr>
          </a:p>
          <a:p>
            <a:pPr marL="0" indent="0" eaLnBrk="0" hangingPunct="0">
              <a:buNone/>
            </a:pPr>
            <a:r>
              <a:rPr lang="en-GB" dirty="0"/>
              <a:t>(iii) 	communicated to the public for non-commercial purposes.”. </a:t>
            </a:r>
          </a:p>
          <a:p>
            <a:pPr marL="0" indent="0">
              <a:buNone/>
            </a:pPr>
            <a:r>
              <a:rPr lang="en-US" b="1" dirty="0" smtClean="0"/>
              <a:t>Concern:</a:t>
            </a:r>
            <a:r>
              <a:rPr lang="en-US" dirty="0" smtClean="0"/>
              <a:t> The three paragraphs must apply individually</a:t>
            </a:r>
          </a:p>
          <a:p>
            <a:pPr>
              <a:buFontTx/>
              <a:buChar char="-"/>
            </a:pPr>
            <a:r>
              <a:rPr lang="en-US" dirty="0" smtClean="0"/>
              <a:t>This concern was misunderstood to mean each paragraph applies on its own to the exclusion of the others.</a:t>
            </a:r>
          </a:p>
          <a:p>
            <a:pPr>
              <a:buFontTx/>
              <a:buChar char="-"/>
            </a:pPr>
            <a:r>
              <a:rPr lang="en-US" dirty="0" smtClean="0"/>
              <a:t>The concern is actually that all three circumstances </a:t>
            </a:r>
            <a:r>
              <a:rPr lang="en-US" u="sng" dirty="0" smtClean="0"/>
              <a:t>must</a:t>
            </a:r>
            <a:r>
              <a:rPr lang="en-US" dirty="0" smtClean="0"/>
              <a:t> be present before the exception can be valid.</a:t>
            </a:r>
          </a:p>
          <a:p>
            <a:pPr marL="0" indent="0">
              <a:buNone/>
            </a:pPr>
            <a:r>
              <a:rPr lang="en-US" b="1" dirty="0" smtClean="0"/>
              <a:t>Recommendation:</a:t>
            </a:r>
          </a:p>
          <a:p>
            <a:pPr>
              <a:buFontTx/>
              <a:buChar char="-"/>
            </a:pPr>
            <a:r>
              <a:rPr lang="en-US" dirty="0" smtClean="0"/>
              <a:t>Change the “</a:t>
            </a:r>
            <a:r>
              <a:rPr lang="en-US" dirty="0" smtClean="0">
                <a:solidFill>
                  <a:srgbClr val="FF0000"/>
                </a:solidFill>
              </a:rPr>
              <a:t>or</a:t>
            </a:r>
            <a:r>
              <a:rPr lang="en-US" smtClean="0"/>
              <a:t>” to read </a:t>
            </a:r>
            <a:r>
              <a:rPr lang="en-US" dirty="0" smtClean="0"/>
              <a:t>“</a:t>
            </a:r>
            <a:r>
              <a:rPr lang="en-US" dirty="0" smtClean="0">
                <a:solidFill>
                  <a:srgbClr val="FF0000"/>
                </a:solidFill>
              </a:rPr>
              <a:t>and</a:t>
            </a:r>
            <a:r>
              <a:rPr lang="en-US" dirty="0" smtClean="0"/>
              <a:t>” so it is clear all 3 circumstances are required</a:t>
            </a:r>
            <a:r>
              <a:rPr lang="en-US" smtClean="0"/>
              <a:t>; and</a:t>
            </a:r>
            <a:endParaRPr lang="en-US" dirty="0" smtClean="0"/>
          </a:p>
        </p:txBody>
      </p:sp>
      <p:sp>
        <p:nvSpPr>
          <p:cNvPr id="4" name="Slide Number Placeholder 3"/>
          <p:cNvSpPr>
            <a:spLocks noGrp="1"/>
          </p:cNvSpPr>
          <p:nvPr>
            <p:ph type="sldNum" sz="quarter" idx="12"/>
          </p:nvPr>
        </p:nvSpPr>
        <p:spPr/>
        <p:txBody>
          <a:bodyPr/>
          <a:lstStyle/>
          <a:p>
            <a:fld id="{BC72CB22-D7A4-7547-B048-02B7C821FF3F}" type="slidenum">
              <a:rPr lang="en-US" smtClean="0"/>
              <a:pPr/>
              <a:t>7</a:t>
            </a:fld>
            <a:endParaRPr lang="en-US"/>
          </a:p>
        </p:txBody>
      </p:sp>
    </p:spTree>
    <p:extLst>
      <p:ext uri="{BB962C8B-B14F-4D97-AF65-F5344CB8AC3E}">
        <p14:creationId xmlns:p14="http://schemas.microsoft.com/office/powerpoint/2010/main" xmlns="" val="3117875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58190" y="2803161"/>
            <a:ext cx="3570208" cy="1200329"/>
          </a:xfrm>
          <a:prstGeom prst="rect">
            <a:avLst/>
          </a:prstGeom>
          <a:noFill/>
        </p:spPr>
        <p:txBody>
          <a:bodyPr wrap="none" rtlCol="0">
            <a:spAutoFit/>
          </a:bodyPr>
          <a:lstStyle/>
          <a:p>
            <a:r>
              <a:rPr lang="en-ZA" sz="7200" dirty="0" smtClean="0">
                <a:latin typeface="Arial" panose="020B0604020202020204" pitchFamily="34" charset="0"/>
                <a:cs typeface="Arial" panose="020B0604020202020204" pitchFamily="34" charset="0"/>
              </a:rPr>
              <a:t>The end</a:t>
            </a:r>
            <a:endParaRPr lang="en-GB" sz="72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BC72CB22-D7A4-7547-B048-02B7C821FF3F}" type="slidenum">
              <a:rPr lang="en-US" smtClean="0"/>
              <a:pPr/>
              <a:t>8</a:t>
            </a:fld>
            <a:endParaRPr lang="en-US"/>
          </a:p>
        </p:txBody>
      </p:sp>
    </p:spTree>
    <p:extLst>
      <p:ext uri="{BB962C8B-B14F-4D97-AF65-F5344CB8AC3E}">
        <p14:creationId xmlns:p14="http://schemas.microsoft.com/office/powerpoint/2010/main" xmlns="" val="243072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83943</TotalTime>
  <Words>771</Words>
  <Application>Microsoft Office PowerPoint</Application>
  <PresentationFormat>A4 Paper (210x297 mm)</PresentationFormat>
  <Paragraphs>80</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vt:lpstr>
      <vt:lpstr>“technological protection measure” and  “technological protection measure circumvention device”</vt:lpstr>
      <vt:lpstr>The use of “fair practice” as opposed to  “extent justified by the purpose” </vt:lpstr>
      <vt:lpstr>Mentioning the name of the author as far as is practicable: </vt:lpstr>
      <vt:lpstr>Offences: “Commercial” </vt:lpstr>
      <vt:lpstr>Should negligent actions be included in the offences?</vt:lpstr>
      <vt:lpstr>Correction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Monique</cp:lastModifiedBy>
  <cp:revision>830</cp:revision>
  <cp:lastPrinted>2019-01-14T13:21:45Z</cp:lastPrinted>
  <dcterms:created xsi:type="dcterms:W3CDTF">2018-09-19T18:24:14Z</dcterms:created>
  <dcterms:modified xsi:type="dcterms:W3CDTF">2022-05-17T07:30:35Z</dcterms:modified>
</cp:coreProperties>
</file>