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  <p:sldMasterId id="2147483677" r:id="rId3"/>
    <p:sldMasterId id="2147483689" r:id="rId4"/>
    <p:sldMasterId id="2147483701" r:id="rId5"/>
    <p:sldMasterId id="2147483713" r:id="rId6"/>
    <p:sldMasterId id="2147483725" r:id="rId7"/>
    <p:sldMasterId id="2147483737" r:id="rId8"/>
    <p:sldMasterId id="2147483749" r:id="rId9"/>
    <p:sldMasterId id="2147483761" r:id="rId10"/>
    <p:sldMasterId id="2147483773" r:id="rId11"/>
    <p:sldMasterId id="2147483785" r:id="rId12"/>
    <p:sldMasterId id="2147483797" r:id="rId13"/>
    <p:sldMasterId id="2147483808" r:id="rId14"/>
    <p:sldMasterId id="2147483820" r:id="rId15"/>
  </p:sldMasterIdLst>
  <p:notesMasterIdLst>
    <p:notesMasterId r:id="rId73"/>
  </p:notesMasterIdLst>
  <p:sldIdLst>
    <p:sldId id="256" r:id="rId16"/>
    <p:sldId id="1336" r:id="rId17"/>
    <p:sldId id="539" r:id="rId18"/>
    <p:sldId id="558" r:id="rId19"/>
    <p:sldId id="1341" r:id="rId20"/>
    <p:sldId id="1338" r:id="rId21"/>
    <p:sldId id="1356" r:id="rId22"/>
    <p:sldId id="1345" r:id="rId23"/>
    <p:sldId id="1349" r:id="rId24"/>
    <p:sldId id="1346" r:id="rId25"/>
    <p:sldId id="1347" r:id="rId26"/>
    <p:sldId id="1348" r:id="rId27"/>
    <p:sldId id="1339" r:id="rId28"/>
    <p:sldId id="260" r:id="rId29"/>
    <p:sldId id="261" r:id="rId30"/>
    <p:sldId id="1344" r:id="rId31"/>
    <p:sldId id="540" r:id="rId32"/>
    <p:sldId id="552" r:id="rId33"/>
    <p:sldId id="572" r:id="rId34"/>
    <p:sldId id="554" r:id="rId35"/>
    <p:sldId id="564" r:id="rId36"/>
    <p:sldId id="541" r:id="rId37"/>
    <p:sldId id="542" r:id="rId38"/>
    <p:sldId id="551" r:id="rId39"/>
    <p:sldId id="555" r:id="rId40"/>
    <p:sldId id="545" r:id="rId41"/>
    <p:sldId id="546" r:id="rId42"/>
    <p:sldId id="547" r:id="rId43"/>
    <p:sldId id="550" r:id="rId44"/>
    <p:sldId id="549" r:id="rId45"/>
    <p:sldId id="1329" r:id="rId46"/>
    <p:sldId id="565" r:id="rId47"/>
    <p:sldId id="1335" r:id="rId48"/>
    <p:sldId id="1334" r:id="rId49"/>
    <p:sldId id="1327" r:id="rId50"/>
    <p:sldId id="1325" r:id="rId51"/>
    <p:sldId id="1332" r:id="rId52"/>
    <p:sldId id="1328" r:id="rId53"/>
    <p:sldId id="1340" r:id="rId54"/>
    <p:sldId id="573" r:id="rId55"/>
    <p:sldId id="571" r:id="rId56"/>
    <p:sldId id="575" r:id="rId57"/>
    <p:sldId id="1342" r:id="rId58"/>
    <p:sldId id="579" r:id="rId59"/>
    <p:sldId id="1343" r:id="rId60"/>
    <p:sldId id="580" r:id="rId61"/>
    <p:sldId id="582" r:id="rId62"/>
    <p:sldId id="583" r:id="rId63"/>
    <p:sldId id="578" r:id="rId64"/>
    <p:sldId id="1350" r:id="rId65"/>
    <p:sldId id="1351" r:id="rId66"/>
    <p:sldId id="1352" r:id="rId67"/>
    <p:sldId id="1353" r:id="rId68"/>
    <p:sldId id="1354" r:id="rId69"/>
    <p:sldId id="1355" r:id="rId70"/>
    <p:sldId id="559" r:id="rId71"/>
    <p:sldId id="560" r:id="rId72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EC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3"/>
    <p:restoredTop sz="96240"/>
  </p:normalViewPr>
  <p:slideViewPr>
    <p:cSldViewPr snapToGrid="0" snapToObjects="1" showGuides="1">
      <p:cViewPr varScale="1">
        <p:scale>
          <a:sx n="71" d="100"/>
          <a:sy n="71" d="100"/>
        </p:scale>
        <p:origin x="-4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E9C97-85D8-254E-A9D3-62F54A1F5C61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D961C-4DF5-8348-A526-06EAB89268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874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8068D-22B3-48CF-A865-BB4546C1286B}" type="slidenum">
              <a:rPr lang="en-ZA" smtClean="0"/>
              <a:pPr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1248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36C452F-0466-BF45-AABD-8C6B986E14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61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675068">
            <a:off x="7015239" y="810496"/>
            <a:ext cx="8990728" cy="476497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CDEF047D-868F-EA45-BE9D-224645CEB79A}"/>
              </a:ext>
            </a:extLst>
          </p:cNvPr>
          <p:cNvSpPr/>
          <p:nvPr/>
        </p:nvSpPr>
        <p:spPr>
          <a:xfrm rot="1837372">
            <a:off x="6991975" y="2493553"/>
            <a:ext cx="2805583" cy="2533650"/>
          </a:xfrm>
          <a:prstGeom prst="roundRect">
            <a:avLst>
              <a:gd name="adj" fmla="val 0"/>
            </a:avLst>
          </a:prstGeom>
          <a:solidFill>
            <a:srgbClr val="CFB866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B3E9546B-5E50-CB44-916D-A579A103C1DE}"/>
              </a:ext>
            </a:extLst>
          </p:cNvPr>
          <p:cNvSpPr/>
          <p:nvPr/>
        </p:nvSpPr>
        <p:spPr>
          <a:xfrm rot="1800000">
            <a:off x="7066506" y="-1448358"/>
            <a:ext cx="3951789" cy="6302860"/>
          </a:xfrm>
          <a:prstGeom prst="roundRect">
            <a:avLst>
              <a:gd name="adj" fmla="val 0"/>
            </a:avLst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t="3000"/>
            </a:stretch>
          </a:blip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95BD2D4D-B90E-6742-A304-468A56FEDCD7}"/>
              </a:ext>
            </a:extLst>
          </p:cNvPr>
          <p:cNvSpPr/>
          <p:nvPr/>
        </p:nvSpPr>
        <p:spPr>
          <a:xfrm rot="1800000">
            <a:off x="8430865" y="2611536"/>
            <a:ext cx="3247895" cy="2475693"/>
          </a:xfrm>
          <a:prstGeom prst="roundRect">
            <a:avLst>
              <a:gd name="adj" fmla="val 0"/>
            </a:avLst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t="3000"/>
            </a:stretch>
          </a:blip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xmlns="" id="{AB2DA2FC-D21F-C548-8311-AA730F84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218" y="629285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193" y="2286000"/>
            <a:ext cx="3646208" cy="68580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E9781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220804"/>
            <a:ext cx="5181601" cy="1065196"/>
          </a:xfrm>
        </p:spPr>
        <p:txBody>
          <a:bodyPr/>
          <a:lstStyle>
            <a:lvl1pPr algn="l">
              <a:defRPr sz="2600" b="1" i="0" cap="all" baseline="0">
                <a:solidFill>
                  <a:srgbClr val="00592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161276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7504" y="0"/>
            <a:ext cx="12192000" cy="5867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8496" y="4038600"/>
            <a:ext cx="5320704" cy="762000"/>
          </a:xfrm>
          <a:solidFill>
            <a:srgbClr val="216331"/>
          </a:solidFill>
        </p:spPr>
        <p:txBody>
          <a:bodyPr/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496" y="4648200"/>
            <a:ext cx="5320704" cy="381000"/>
          </a:xfrm>
          <a:solidFill>
            <a:srgbClr val="21633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8A4ECB-5303-EA44-863F-69D388C2A5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71065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52D6C2-7DF0-5A4F-9477-0DD798A2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46C69E-5435-044B-898C-5C65FA2B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55A561-2018-374C-B95F-B73A53CC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04364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EBDC9-B85C-974A-9639-5605D9525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C09508-DCAB-7641-85B6-B51B90E03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8819F7-9362-E642-8F1B-20591AB5E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856A71-F41B-DA40-A774-9A207595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54B0A3-22FD-2D4F-A18A-70A31786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53E666-1C50-2B49-A337-B6779B2C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28469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455B9-F8C8-1F46-9053-4E0C79C0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97ED9A1-DD32-BA44-8748-35342EED8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E8CD84-021F-964F-B829-A40999082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C03DA0-5299-D543-BAFF-C80162C0D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A92F8F-709D-D84B-B111-165B252B2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1C40D3-01C6-E647-9D63-D5E25C94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80859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DB5233-B677-7841-89BA-8772BB03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7F0517-40A3-DA41-8E88-9861F0106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D6A127-2E77-CF43-80C6-CF540DD9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E9266B-AE7C-6747-811C-AC4F7460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7ECCBF-E7FF-F446-A6F5-37A36534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62394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E4D911-5F18-FD4F-A2BC-14FBDCA0F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A76B84-5874-A041-B050-FEC4B7795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42B7C-3033-5D4D-85BC-CB78B285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11A9F7-156F-AB4E-B1FF-6C596CFAD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3A52AC-C548-F24C-90C5-F01D4D5C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9250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191999" cy="59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182880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505200"/>
            <a:ext cx="8534400" cy="6858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2057401"/>
            <a:ext cx="10363200" cy="1066800"/>
          </a:xfrm>
        </p:spPr>
        <p:txBody>
          <a:bodyPr/>
          <a:lstStyle>
            <a:lvl1pPr algn="l">
              <a:defRPr sz="30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E76C7AAD-2202-1741-99E7-2E253088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8535A6F-D3EC-2F41-A7FE-1091B115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81C07BEE-47BD-3A4D-AF47-983DB691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AF6-9078-2A4A-98CE-FADE2AB97C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447581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2108BC-5EB9-3145-9CF4-53DFFCDF64C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54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7504" y="0"/>
            <a:ext cx="12192000" cy="5867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8496" y="4038600"/>
            <a:ext cx="5320704" cy="762000"/>
          </a:xfrm>
          <a:solidFill>
            <a:srgbClr val="216331"/>
          </a:solidFill>
        </p:spPr>
        <p:txBody>
          <a:bodyPr/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496" y="4648200"/>
            <a:ext cx="5320704" cy="381000"/>
          </a:xfrm>
          <a:solidFill>
            <a:srgbClr val="21633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3FAAF6-9078-2A4A-98CE-FADE2AB97C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1062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3FAAF6-9078-2A4A-98CE-FADE2AB97C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3046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48B3D-256A-8246-AB0A-26A5B388F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E54395-A860-6146-A5EB-C3E152E15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5DD06A-A09C-CE4A-8BE4-3F36021B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BC1BD2-3658-E647-86D3-1742EBFC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0D2988-3052-3145-97FC-E11374FA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A231-96AE-4647-9417-26F65FE480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1367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8A4ECB-5303-EA44-863F-69D388C2A5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49700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C60E0-889C-FF4F-88ED-C348F39E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C3C471-F5B3-E54E-B070-14364DAD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C39C9-E840-F147-96D3-71EB4E0A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96A3F1-BE47-D346-9E6F-0FF7602D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0D9D-B79E-6A42-A5B6-6D96ED5D1A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78191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CE8D7-5505-6F4A-AB31-9EE416D1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4D1877-2BA4-7A4A-A6F2-9E8398A1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51E44A-7A8F-5547-88FA-2D6F0D00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17EF4C-76A9-7E44-9D36-D0501019A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80CF28-914A-4049-A9B7-671D3C268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70EDFA-1348-2D4B-9760-0226A1D8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A19F59-2F2F-CA41-BB97-48577D54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5FB2C2-60A3-B142-A608-6ED34B2C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947D-F9AA-164A-8565-82721ACC54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46613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16C06-D49A-1744-AD3A-9507B019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A353CF-9A5E-E64D-8331-2DEE5C06C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61F25C-13C5-C948-BCCD-0810C2DF1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2D58B1-F243-324E-AFCF-694632A8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9A1F78-F729-2547-A024-CCDC0472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801CDF-3716-DB4E-9DB2-B8483673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1BE7-B308-F44D-92EC-DF8EFE8584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76238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019AC-B4D5-D949-9163-875C297A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B89C4E-00C0-1E47-A40F-F0BF57566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82DCF8-1F52-6549-B2D6-06BD05115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7CE897-A88E-C641-8C40-56AA212E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43F06F-FE3C-904E-AF60-CA01C0B7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32EDD2-974B-9648-B235-496304A2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4D169-5A7D-D84A-A798-1DF6E6A7C6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624497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1798D-8CD0-B740-A6F2-2FC96CB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C1551A-DD9D-7548-B1B7-4CFDC4D2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5FF0D7-6096-A843-B8DB-D6B8EF73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3831E3-9E25-E94A-AC7D-5EAF04A7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1DA710-A0D6-874D-968B-9F2567B1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F19F-C01D-D040-9D35-4D9BA0FDFF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011833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4A61DA-6E8A-9540-B562-702867635B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031DCB-BD8A-EC45-B517-52DCC752AA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77B6653-E1A8-474C-AA51-0180A86EBC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03FAAF6-9078-2A4A-98CE-FADE2AB97C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663480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191999" cy="59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182880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505200"/>
            <a:ext cx="8534400" cy="6858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2057401"/>
            <a:ext cx="10363200" cy="1066800"/>
          </a:xfrm>
        </p:spPr>
        <p:txBody>
          <a:bodyPr/>
          <a:lstStyle>
            <a:lvl1pPr algn="l">
              <a:defRPr sz="30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E76C7AAD-2202-1741-99E7-2E253088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8535A6F-D3EC-2F41-A7FE-1091B115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81C07BEE-47BD-3A4D-AF47-983DB691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69DE-F7CE-814B-9DFA-295FC103F8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6497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69E269-C355-A44F-80F2-629E7868D3D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231653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7504" y="0"/>
            <a:ext cx="12192000" cy="5867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8496" y="4038600"/>
            <a:ext cx="5320704" cy="762000"/>
          </a:xfrm>
          <a:solidFill>
            <a:srgbClr val="216331"/>
          </a:solidFill>
        </p:spPr>
        <p:txBody>
          <a:bodyPr/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496" y="4648200"/>
            <a:ext cx="5320704" cy="381000"/>
          </a:xfrm>
          <a:solidFill>
            <a:srgbClr val="21633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FDD150-0367-3747-8295-DCE53869A53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8862622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3B54B-A6AD-244D-BD40-C74378A0EA9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3840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C60E0-889C-FF4F-88ED-C348F39E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C3C471-F5B3-E54E-B070-14364DAD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C39C9-E840-F147-96D3-71EB4E0A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96A3F1-BE47-D346-9E6F-0FF7602D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ECB-5303-EA44-863F-69D388C2A5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85534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48B3D-256A-8246-AB0A-26A5B388F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E54395-A860-6146-A5EB-C3E152E15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5DD06A-A09C-CE4A-8BE4-3F36021B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2667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BC1BD2-3658-E647-86D3-1742EBFC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0D2988-3052-3145-97FC-E11374FA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5970-DB31-A04F-A00C-71371090B2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4349126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C60E0-889C-FF4F-88ED-C348F39E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C3C471-F5B3-E54E-B070-14364DAD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C39C9-E840-F147-96D3-71EB4E0A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96A3F1-BE47-D346-9E6F-0FF7602D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0760109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CE8D7-5505-6F4A-AB31-9EE416D1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4D1877-2BA4-7A4A-A6F2-9E8398A1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51E44A-7A8F-5547-88FA-2D6F0D00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17EF4C-76A9-7E44-9D36-D0501019A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80CF28-914A-4049-A9B7-671D3C268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70EDFA-1348-2D4B-9760-0226A1D8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A19F59-2F2F-CA41-BB97-48577D54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5FB2C2-60A3-B142-A608-6ED34B2C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512042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16C06-D49A-1744-AD3A-9507B019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A353CF-9A5E-E64D-8331-2DEE5C06C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61F25C-13C5-C948-BCCD-0810C2DF1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2D58B1-F243-324E-AFCF-694632A8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9A1F78-F729-2547-A024-CCDC0472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801CDF-3716-DB4E-9DB2-B8483673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726324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019AC-B4D5-D949-9163-875C297A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B89C4E-00C0-1E47-A40F-F0BF57566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82DCF8-1F52-6549-B2D6-06BD05115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7CE897-A88E-C641-8C40-56AA212E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43F06F-FE3C-904E-AF60-CA01C0B7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32EDD2-974B-9648-B235-496304A2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32211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1798D-8CD0-B740-A6F2-2FC96CB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C1551A-DD9D-7548-B1B7-4CFDC4D2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5FF0D7-6096-A843-B8DB-D6B8EF73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3831E3-9E25-E94A-AC7D-5EAF04A7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1DA710-A0D6-874D-968B-9F2567B1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175009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4A61DA-6E8A-9540-B562-702867635B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031DCB-BD8A-EC45-B517-52DCC752AA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77B6653-E1A8-474C-AA51-0180A86EBC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DA138A-36CB-A748-96D2-77A2A1358C09}" type="slidenum">
              <a:rPr lang="en-US" altLang="en-US"/>
              <a:pPr/>
              <a:t>‹#›</a:t>
            </a:fld>
            <a:endParaRPr lang="en-US" altLang="en-US" sz="16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5536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191999" cy="59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182880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505200"/>
            <a:ext cx="8534400" cy="6858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2057401"/>
            <a:ext cx="10363200" cy="1066800"/>
          </a:xfrm>
        </p:spPr>
        <p:txBody>
          <a:bodyPr/>
          <a:lstStyle>
            <a:lvl1pPr algn="l">
              <a:defRPr sz="30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E76C7AAD-2202-1741-99E7-2E253088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8535A6F-D3EC-2F41-A7FE-1091B115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81C07BEE-47BD-3A4D-AF47-983DB691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FAAF6-9078-2A4A-98CE-FADE2AB97C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526586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2108BC-5EB9-3145-9CF4-53DFFCDF64C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2683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7504" y="0"/>
            <a:ext cx="12192000" cy="5867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8496" y="4038600"/>
            <a:ext cx="5320704" cy="762000"/>
          </a:xfrm>
          <a:solidFill>
            <a:srgbClr val="216331"/>
          </a:solidFill>
        </p:spPr>
        <p:txBody>
          <a:bodyPr/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496" y="4648200"/>
            <a:ext cx="5320704" cy="381000"/>
          </a:xfrm>
          <a:solidFill>
            <a:srgbClr val="21633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3FAAF6-9078-2A4A-98CE-FADE2AB97C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5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1798D-8CD0-B740-A6F2-2FC96CB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C1551A-DD9D-7548-B1B7-4CFDC4D2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5FF0D7-6096-A843-B8DB-D6B8EF73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3831E3-9E25-E94A-AC7D-5EAF04A7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1DA710-A0D6-874D-968B-9F2567B1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ECB-5303-EA44-863F-69D388C2A5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923225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3FAAF6-9078-2A4A-98CE-FADE2AB97C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23228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C60E0-889C-FF4F-88ED-C348F39E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C3C471-F5B3-E54E-B070-14364DAD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C39C9-E840-F147-96D3-71EB4E0A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96A3F1-BE47-D346-9E6F-0FF7602D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0D9D-B79E-6A42-A5B6-6D96ED5D1AA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436811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CE8D7-5505-6F4A-AB31-9EE416D1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4D1877-2BA4-7A4A-A6F2-9E8398A1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51E44A-7A8F-5547-88FA-2D6F0D00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17EF4C-76A9-7E44-9D36-D0501019A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80CF28-914A-4049-A9B7-671D3C268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70EDFA-1348-2D4B-9760-0226A1D8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A19F59-2F2F-CA41-BB97-48577D54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5FB2C2-60A3-B142-A608-6ED34B2C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0947D-F9AA-164A-8565-82721ACC54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152228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1798D-8CD0-B740-A6F2-2FC96CB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C1551A-DD9D-7548-B1B7-4CFDC4D2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5FF0D7-6096-A843-B8DB-D6B8EF73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3831E3-9E25-E94A-AC7D-5EAF04A7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1DA710-A0D6-874D-968B-9F2567B1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8F19F-C01D-D040-9D35-4D9BA0FDFF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723253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C4B11B8-35F1-3144-A08B-30821D8478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3FAAF6-9078-2A4A-98CE-FADE2AB97C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7645DC-C738-D940-B76E-79AFFED9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516023-068E-DE4D-80B7-C846E08FFC7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DFAA4C54-79BF-4F4F-A796-797C615B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9787"/>
            <a:ext cx="10972800" cy="18153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6211498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98DEC4-2BE0-BF46-9DDD-0F1BEB950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435B4F-CC4F-9E45-B139-62145BCA4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6AECAB-38B0-8F4F-A32C-05429334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484044-2D71-9E42-8C44-9B2D41DE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B647E9-89EA-FE45-8181-0E9EF782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CA231-96AE-4647-9417-26F65FE480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36188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4095DB57-4F33-404A-8884-2AAAD87F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15CD1A6-172A-461E-8DA0-5B496364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6AE925E-195D-42C9-912B-B3E31633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85A94-C0B9-FE4C-91EE-6FD1411318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05827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191999" cy="59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182880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505200"/>
            <a:ext cx="8534400" cy="6858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2057401"/>
            <a:ext cx="10363200" cy="1066800"/>
          </a:xfrm>
        </p:spPr>
        <p:txBody>
          <a:bodyPr/>
          <a:lstStyle>
            <a:lvl1pPr algn="l">
              <a:defRPr sz="30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E76C7AAD-2202-1741-99E7-2E253088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8535A6F-D3EC-2F41-A7FE-1091B115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81C07BEE-47BD-3A4D-AF47-983DB691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FC84-7891-F740-B8A1-EC98BEFAE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10683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42FC84-7891-F740-B8A1-EC98BEFAE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87263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7504" y="0"/>
            <a:ext cx="12192000" cy="5867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8496" y="4038600"/>
            <a:ext cx="5320704" cy="762000"/>
          </a:xfrm>
          <a:solidFill>
            <a:srgbClr val="216331"/>
          </a:solidFill>
        </p:spPr>
        <p:txBody>
          <a:bodyPr/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496" y="4648200"/>
            <a:ext cx="5320704" cy="381000"/>
          </a:xfrm>
          <a:solidFill>
            <a:srgbClr val="21633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2FC84-7891-F740-B8A1-EC98BEFAE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0584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4A61DA-6E8A-9540-B562-702867635B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031DCB-BD8A-EC45-B517-52DCC752AA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77B6653-E1A8-474C-AA51-0180A86EBC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88A4ECB-5303-EA44-863F-69D388C2A5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83842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42FC84-7891-F740-B8A1-EC98BEFAE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12362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C60E0-889C-FF4F-88ED-C348F39E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C3C471-F5B3-E54E-B070-14364DAD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C39C9-E840-F147-96D3-71EB4E0A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96A3F1-BE47-D346-9E6F-0FF7602D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FC84-7891-F740-B8A1-EC98BEFAE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74417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CE8D7-5505-6F4A-AB31-9EE416D1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4D1877-2BA4-7A4A-A6F2-9E8398A1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51E44A-7A8F-5547-88FA-2D6F0D00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17EF4C-76A9-7E44-9D36-D0501019A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80CF28-914A-4049-A9B7-671D3C268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70EDFA-1348-2D4B-9760-0226A1D8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A19F59-2F2F-CA41-BB97-48577D54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5FB2C2-60A3-B142-A608-6ED34B2C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FC84-7891-F740-B8A1-EC98BEFAE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53446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1798D-8CD0-B740-A6F2-2FC96CB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C1551A-DD9D-7548-B1B7-4CFDC4D2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5FF0D7-6096-A843-B8DB-D6B8EF73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3831E3-9E25-E94A-AC7D-5EAF04A7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1DA710-A0D6-874D-968B-9F2567B1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FC84-7891-F740-B8A1-EC98BEFAE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3901202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C4B11B8-35F1-3144-A08B-30821D8478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42FC84-7891-F740-B8A1-EC98BEFAE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7645DC-C738-D940-B76E-79AFFED9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516023-068E-DE4D-80B7-C846E08FFC7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DFAA4C54-79BF-4F4F-A796-797C615B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39787"/>
            <a:ext cx="10972800" cy="18153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561765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4095DB57-4F33-404A-8884-2AAAD87F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15CD1A6-172A-461E-8DA0-5B4963643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6AE925E-195D-42C9-912B-B3E31633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2FC84-7891-F740-B8A1-EC98BEFAE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02273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F82E0-F617-466A-8989-E6F91EEE83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296711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C3B828-2406-0048-B594-6420DCAE2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A8B061-441B-3B4C-A7E1-3035A83B2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C303AC-D829-3943-A9DA-BF6185186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3AC27-B673-CC49-8B57-C2C2740E5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4589240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026AC-D937-494A-8992-DB28407DF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CADB2B-BCE8-E649-9535-7FFC56E11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7DF428-0FDD-184E-9792-C796C1156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3D7108-15C7-1249-9FF1-7B99AAD6B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300E41-90DD-2740-BB99-B0B98C64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50561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51424-7DE7-C040-B56C-0C44CD8C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6E8ADF-59FC-1642-B7CC-688E2E574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BE57AA-6C07-F040-9142-D97D97E1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023C59-914F-624B-B4F5-C64CB4AE9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7AEBD3-D3C3-0D41-8D3F-55C632D0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1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019AC-B4D5-D949-9163-875C297A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B89C4E-00C0-1E47-A40F-F0BF57566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82DCF8-1F52-6549-B2D6-06BD05115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7CE897-A88E-C641-8C40-56AA212E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43F06F-FE3C-904E-AF60-CA01C0B7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32EDD2-974B-9648-B235-496304A2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ECB-5303-EA44-863F-69D388C2A5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13124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65CEA-B2AD-C440-962B-A500EC10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11360E-8C57-4A45-B8B2-363432DC2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115659-7146-CA48-8F13-96223442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A60113-2A23-5A49-97C2-A32954BA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81F09B-8EB7-CC47-81A1-0835793D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49700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150F08-1BA5-9A44-ADD6-F7D7CBD90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9E4EF5-B32F-8A4D-8AC9-F1CDDF120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A40BF5-C0DF-A640-815D-6A4DB11DF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3A80CB-2513-574C-B457-9ADCA6EF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F7217D-EADC-3B45-9FF7-0897FA08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6D6C00-DE3E-0044-B277-A7807AEE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014089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F28E3-6C24-544D-84AE-002D687F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05897F-C72F-2E45-9ADF-E8A2AC787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6D6127-0EF8-3A4B-9460-96D97B51A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371659-B7F7-7942-B8D9-97F7524FD9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5EC1AA5-4947-B247-AFCB-1A47345A7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B21D0E2-42CD-004B-B7F2-AE1DCABD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6CB3853-130F-2A41-81D9-F27378E0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5FF8F9F-22F2-294C-92AB-AEB41009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00134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FA7E1-650E-4741-9B5E-9DF8B473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DBB869-0118-1047-BF66-64EDA7E0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F95D54-09AD-CD4D-AC6F-23D1F041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509AB8-35BB-0B46-A7B8-FBC58006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24335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CA93BB-14DC-B144-9049-A48515CD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7F091E-29D2-A043-B54F-FDA465DB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DBF2ED-6BB3-B646-B858-B88703B1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96677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30A87-48B9-6F4D-8DA5-BC15B04C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A9351E-33C9-6C49-936D-ACD848298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662772-64CE-4842-86BF-5584757E0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55A478-13C9-3143-AF73-F39208020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1ACB77-D15A-9E4A-92F0-DDE63B2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329C91-1EC6-1D4D-99D5-5D85D464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164642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5FAC76-3A0C-9147-8BE5-A9708A46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F3391A7-1AD6-974C-AB80-50FC5FAEF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E86667-1ED4-8D4C-AB87-4C7FB629A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EECDD0-DACA-374E-B8F8-7B6FC355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8D31BA-74A5-924E-A752-C7C20F3F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DE121C-4520-7946-999E-298BCA5A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929021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7A5C17-02D3-FD43-BCA5-E618A52D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BB29AD-DA51-4741-944F-5707527A5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CCF087-B58D-8A43-8E78-0A5D6774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B4A10-15A2-C941-9FF8-81D8F7E5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680979-1CF2-0A4C-94C0-C4E00691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209334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3BCF6BB-9DBD-434A-AA43-39911E4F2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DEE9C7-BE1B-F340-81A3-92C362B96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8D20C9-B496-0743-8B44-BA2FF332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E0E2D-03F5-5744-8CE1-0D8CFC0E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7F5306-7545-4848-8B13-C80616FF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307A1-3EE8-4A4C-A314-E9CC2C94CD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242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6C1D43-1DC0-3F46-9816-8FEF3D66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B3DE7-6E1E-EB4A-A6B9-36AFE1C55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1B6D99-4F13-F640-9150-8CB5BCA55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FC05E5-0312-1C4B-8AD3-FC041068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E78C24-A900-FD43-9F61-FA39E496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CDA5B5-4103-1646-AA09-90DC32AF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ECB-5303-EA44-863F-69D388C2A5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879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8956" indent="0" algn="ctr">
              <a:buNone/>
              <a:defRPr/>
            </a:lvl2pPr>
            <a:lvl3pPr marL="1037915" indent="0" algn="ctr">
              <a:buNone/>
              <a:defRPr/>
            </a:lvl3pPr>
            <a:lvl4pPr marL="1556869" indent="0" algn="ctr">
              <a:buNone/>
              <a:defRPr/>
            </a:lvl4pPr>
            <a:lvl5pPr marL="2075828" indent="0" algn="ctr">
              <a:buNone/>
              <a:defRPr/>
            </a:lvl5pPr>
            <a:lvl6pPr marL="2594783" indent="0" algn="ctr">
              <a:buNone/>
              <a:defRPr/>
            </a:lvl6pPr>
            <a:lvl7pPr marL="3113742" indent="0" algn="ctr">
              <a:buNone/>
              <a:defRPr/>
            </a:lvl7pPr>
            <a:lvl8pPr marL="3632696" indent="0" algn="ctr">
              <a:buNone/>
              <a:defRPr/>
            </a:lvl8pPr>
            <a:lvl9pPr marL="4151652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3CBAF02-4E77-3943-8160-D88941C76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0440B8-2737-BD4A-B073-4D7F3C61B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05BB07C-13EB-414F-988F-7D435B55C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CA231-96AE-4647-9417-26F65FE480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4268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21D6A0D-D9DA-994E-B048-3D9602FE5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F502FEF-C389-9847-9566-BECD7C151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E58DD0-6974-D54A-A8DA-1E064800FB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108BC-5EB9-3145-9CF4-53DFFCDF6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7931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8956" indent="0">
              <a:buNone/>
              <a:defRPr sz="2000"/>
            </a:lvl2pPr>
            <a:lvl3pPr marL="1037915" indent="0">
              <a:buNone/>
              <a:defRPr sz="1867"/>
            </a:lvl3pPr>
            <a:lvl4pPr marL="1556869" indent="0">
              <a:buNone/>
              <a:defRPr sz="1600"/>
            </a:lvl4pPr>
            <a:lvl5pPr marL="2075828" indent="0">
              <a:buNone/>
              <a:defRPr sz="1600"/>
            </a:lvl5pPr>
            <a:lvl6pPr marL="2594783" indent="0">
              <a:buNone/>
              <a:defRPr sz="1600"/>
            </a:lvl6pPr>
            <a:lvl7pPr marL="3113742" indent="0">
              <a:buNone/>
              <a:defRPr sz="1600"/>
            </a:lvl7pPr>
            <a:lvl8pPr marL="3632696" indent="0">
              <a:buNone/>
              <a:defRPr sz="1600"/>
            </a:lvl8pPr>
            <a:lvl9pPr marL="4151652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7D1E04B-126E-7342-B8AF-EC9E91863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7C0F25D-3F61-C64A-A760-999965D79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50C9F8F-73F3-A946-89EC-E2870EEBA8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8F19F-C01D-D040-9D35-4D9BA0FDF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2688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xmlns="" id="{062BB24B-4822-9948-A8EB-B591B91576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1E37CA-96BA-4849-AFC5-5EAB4F15C6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46F0ED8C-2D2F-F747-93CD-7AB6BF7E3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2EA454DC-B33A-A142-A3CC-F3A6EEF971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B1490E6-B2DB-F846-861C-FDD1216472E1}" type="datetimeFigureOut">
              <a:rPr lang="en-GB" smtClean="0"/>
              <a:pPr/>
              <a:t>11/05/2022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260438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C3B828-2406-0048-B594-6420DCAE2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A8B061-441B-3B4C-A7E1-3035A83B28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C303AC-D829-3943-A9DA-BF6185186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3AC27-B673-CC49-8B57-C2C2740E5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98997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956" indent="0">
              <a:buNone/>
              <a:defRPr sz="2267" b="1"/>
            </a:lvl2pPr>
            <a:lvl3pPr marL="1037915" indent="0">
              <a:buNone/>
              <a:defRPr sz="2000" b="1"/>
            </a:lvl3pPr>
            <a:lvl4pPr marL="1556869" indent="0">
              <a:buNone/>
              <a:defRPr sz="1867" b="1"/>
            </a:lvl4pPr>
            <a:lvl5pPr marL="2075828" indent="0">
              <a:buNone/>
              <a:defRPr sz="1867" b="1"/>
            </a:lvl5pPr>
            <a:lvl6pPr marL="2594783" indent="0">
              <a:buNone/>
              <a:defRPr sz="1867" b="1"/>
            </a:lvl6pPr>
            <a:lvl7pPr marL="3113742" indent="0">
              <a:buNone/>
              <a:defRPr sz="1867" b="1"/>
            </a:lvl7pPr>
            <a:lvl8pPr marL="3632696" indent="0">
              <a:buNone/>
              <a:defRPr sz="1867" b="1"/>
            </a:lvl8pPr>
            <a:lvl9pPr marL="4151652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956" indent="0">
              <a:buNone/>
              <a:defRPr sz="2267" b="1"/>
            </a:lvl2pPr>
            <a:lvl3pPr marL="1037915" indent="0">
              <a:buNone/>
              <a:defRPr sz="2000" b="1"/>
            </a:lvl3pPr>
            <a:lvl4pPr marL="1556869" indent="0">
              <a:buNone/>
              <a:defRPr sz="1867" b="1"/>
            </a:lvl4pPr>
            <a:lvl5pPr marL="2075828" indent="0">
              <a:buNone/>
              <a:defRPr sz="1867" b="1"/>
            </a:lvl5pPr>
            <a:lvl6pPr marL="2594783" indent="0">
              <a:buNone/>
              <a:defRPr sz="1867" b="1"/>
            </a:lvl6pPr>
            <a:lvl7pPr marL="3113742" indent="0">
              <a:buNone/>
              <a:defRPr sz="1867" b="1"/>
            </a:lvl7pPr>
            <a:lvl8pPr marL="3632696" indent="0">
              <a:buNone/>
              <a:defRPr sz="1867" b="1"/>
            </a:lvl8pPr>
            <a:lvl9pPr marL="4151652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6095EF4-96B8-2D4A-811C-136FF16CF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FAEF11F1-4199-0249-B862-4884BF34FA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709C8B8-3968-C544-A631-F2BA8092D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0947D-F9AA-164A-8565-82721ACC5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1288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6EFA3B7-E7E9-0B46-9FA5-83DCA7FDA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D57DC34-CA7E-AE41-9667-C2F3709E59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5AE9F09-636F-9347-A0CD-3332912C0E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F0D9D-B79E-6A42-A5B6-6D96ED5D1A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65551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333F81C5-E3CC-154E-BD47-20545BC9DE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140F372A-FA49-0143-8456-45DCC1228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33617E6-637D-AA4C-A0D9-3E8111C20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385A94-C0B9-FE4C-91EE-6FD141131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55891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6"/>
            <a:ext cx="6815667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956" indent="0">
              <a:buNone/>
              <a:defRPr sz="1333"/>
            </a:lvl2pPr>
            <a:lvl3pPr marL="1037915" indent="0">
              <a:buNone/>
              <a:defRPr sz="1200"/>
            </a:lvl3pPr>
            <a:lvl4pPr marL="1556869" indent="0">
              <a:buNone/>
              <a:defRPr sz="1067"/>
            </a:lvl4pPr>
            <a:lvl5pPr marL="2075828" indent="0">
              <a:buNone/>
              <a:defRPr sz="1067"/>
            </a:lvl5pPr>
            <a:lvl6pPr marL="2594783" indent="0">
              <a:buNone/>
              <a:defRPr sz="1067"/>
            </a:lvl6pPr>
            <a:lvl7pPr marL="3113742" indent="0">
              <a:buNone/>
              <a:defRPr sz="1067"/>
            </a:lvl7pPr>
            <a:lvl8pPr marL="3632696" indent="0">
              <a:buNone/>
              <a:defRPr sz="1067"/>
            </a:lvl8pPr>
            <a:lvl9pPr marL="4151652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FC73F3F-6904-2E47-B02E-6EF608C5C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C37C0D8-B19E-0048-A808-6F4307FDC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5B85EB-A5DD-9847-9341-FC7EE9DF94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31BE7-B308-F44D-92EC-DF8EFE858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89787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8956" indent="0">
              <a:buNone/>
              <a:defRPr sz="3200"/>
            </a:lvl2pPr>
            <a:lvl3pPr marL="1037915" indent="0">
              <a:buNone/>
              <a:defRPr sz="2667"/>
            </a:lvl3pPr>
            <a:lvl4pPr marL="1556869" indent="0">
              <a:buNone/>
              <a:defRPr sz="2267"/>
            </a:lvl4pPr>
            <a:lvl5pPr marL="2075828" indent="0">
              <a:buNone/>
              <a:defRPr sz="2267"/>
            </a:lvl5pPr>
            <a:lvl6pPr marL="2594783" indent="0">
              <a:buNone/>
              <a:defRPr sz="2267"/>
            </a:lvl6pPr>
            <a:lvl7pPr marL="3113742" indent="0">
              <a:buNone/>
              <a:defRPr sz="2267"/>
            </a:lvl7pPr>
            <a:lvl8pPr marL="3632696" indent="0">
              <a:buNone/>
              <a:defRPr sz="2267"/>
            </a:lvl8pPr>
            <a:lvl9pPr marL="4151652" indent="0">
              <a:buNone/>
              <a:defRPr sz="2267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1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956" indent="0">
              <a:buNone/>
              <a:defRPr sz="1333"/>
            </a:lvl2pPr>
            <a:lvl3pPr marL="1037915" indent="0">
              <a:buNone/>
              <a:defRPr sz="1200"/>
            </a:lvl3pPr>
            <a:lvl4pPr marL="1556869" indent="0">
              <a:buNone/>
              <a:defRPr sz="1067"/>
            </a:lvl4pPr>
            <a:lvl5pPr marL="2075828" indent="0">
              <a:buNone/>
              <a:defRPr sz="1067"/>
            </a:lvl5pPr>
            <a:lvl6pPr marL="2594783" indent="0">
              <a:buNone/>
              <a:defRPr sz="1067"/>
            </a:lvl6pPr>
            <a:lvl7pPr marL="3113742" indent="0">
              <a:buNone/>
              <a:defRPr sz="1067"/>
            </a:lvl7pPr>
            <a:lvl8pPr marL="3632696" indent="0">
              <a:buNone/>
              <a:defRPr sz="1067"/>
            </a:lvl8pPr>
            <a:lvl9pPr marL="4151652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7F9974-B02F-8143-9585-057F37346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1F96DE-AA05-E441-9862-61EE004E12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F15F15C-3650-8041-9702-9D5D69AF4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4D169-5A7D-D84A-A798-1DF6E6A7C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44000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8D9B2B9-AFF7-7B4A-83B8-19041F5F32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6784A7C-F71F-9D4A-8576-77256D6E9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B49358F-4C0B-CC49-8EA1-0D18908725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94A69-F3EF-0B44-A634-BE1062EFF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19090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E625105-FD82-3346-BE02-756AC1C821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7696643-C965-CB44-AE3B-B01B909D7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A7ECD4C-30F4-A449-A95E-B52F275F2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70202-D4D5-EB4C-9DCD-7D9385C09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70825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8898" indent="0" algn="ctr">
              <a:buNone/>
              <a:defRPr/>
            </a:lvl2pPr>
            <a:lvl3pPr marL="1037797" indent="0" algn="ctr">
              <a:buNone/>
              <a:defRPr/>
            </a:lvl3pPr>
            <a:lvl4pPr marL="1556692" indent="0" algn="ctr">
              <a:buNone/>
              <a:defRPr/>
            </a:lvl4pPr>
            <a:lvl5pPr marL="2075592" indent="0" algn="ctr">
              <a:buNone/>
              <a:defRPr/>
            </a:lvl5pPr>
            <a:lvl6pPr marL="2594487" indent="0" algn="ctr">
              <a:buNone/>
              <a:defRPr/>
            </a:lvl6pPr>
            <a:lvl7pPr marL="3113389" indent="0" algn="ctr">
              <a:buNone/>
              <a:defRPr/>
            </a:lvl7pPr>
            <a:lvl8pPr marL="3632283" indent="0" algn="ctr">
              <a:buNone/>
              <a:defRPr/>
            </a:lvl8pPr>
            <a:lvl9pPr marL="4151179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FC20FE2-BF63-A14A-8399-09214025A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1B297D3-C72A-D24D-9F3D-082CDE2E02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97C896A-67D3-8B4C-A807-0062073A4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AAE17-BB35-5448-8B35-002C76C85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3994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2386FD5-8707-FE41-9FC9-4A8F38A997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0006375-18AA-2344-87B3-A41D855E8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62F4E48-AA81-6C49-A23C-EBAE40CBF6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D29EA-2C21-924D-8FD7-34572882E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6938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867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8496" y="3429000"/>
            <a:ext cx="5320704" cy="1219200"/>
          </a:xfrm>
          <a:solidFill>
            <a:srgbClr val="216331"/>
          </a:solidFill>
        </p:spPr>
        <p:txBody>
          <a:bodyPr/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496" y="4648200"/>
            <a:ext cx="5320704" cy="381000"/>
          </a:xfrm>
          <a:solidFill>
            <a:srgbClr val="21633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xmlns="" id="{E91659F4-7912-4840-A3EE-B14947DCAF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1E37CA-96BA-4849-AFC5-5EAB4F15C6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65949009-5964-0348-BF2F-303C0FFE9B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25E528CC-4D1B-B440-9E4C-2F96A0E7792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3B1490E6-B2DB-F846-861C-FDD1216472E1}" type="datetimeFigureOut">
              <a:rPr lang="en-GB" smtClean="0"/>
              <a:pPr/>
              <a:t>11/05/2022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014057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8898" indent="0">
              <a:buNone/>
              <a:defRPr sz="2000"/>
            </a:lvl2pPr>
            <a:lvl3pPr marL="1037797" indent="0">
              <a:buNone/>
              <a:defRPr sz="1867"/>
            </a:lvl3pPr>
            <a:lvl4pPr marL="1556692" indent="0">
              <a:buNone/>
              <a:defRPr sz="1600"/>
            </a:lvl4pPr>
            <a:lvl5pPr marL="2075592" indent="0">
              <a:buNone/>
              <a:defRPr sz="1600"/>
            </a:lvl5pPr>
            <a:lvl6pPr marL="2594487" indent="0">
              <a:buNone/>
              <a:defRPr sz="1600"/>
            </a:lvl6pPr>
            <a:lvl7pPr marL="3113389" indent="0">
              <a:buNone/>
              <a:defRPr sz="1600"/>
            </a:lvl7pPr>
            <a:lvl8pPr marL="3632283" indent="0">
              <a:buNone/>
              <a:defRPr sz="1600"/>
            </a:lvl8pPr>
            <a:lvl9pPr marL="4151179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24A45C7-ED29-9A40-90DF-61291FAF9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FEF5294-266E-A546-8CCF-7EE1D687D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481CB96-7B88-4647-962E-B32C3C822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47413-C82D-AC4A-BEBC-D5138CEC3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51083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F159A3-1E6A-BD4F-99DA-18B26205A6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CF3EC25-E7C1-AF44-81D3-43E90ECA0F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8A9885-C7E2-0648-BC4B-397B4BE3D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9EFCD-8737-E544-9B88-562887FD2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39827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898" indent="0">
              <a:buNone/>
              <a:defRPr sz="2267" b="1"/>
            </a:lvl2pPr>
            <a:lvl3pPr marL="1037797" indent="0">
              <a:buNone/>
              <a:defRPr sz="2000" b="1"/>
            </a:lvl3pPr>
            <a:lvl4pPr marL="1556692" indent="0">
              <a:buNone/>
              <a:defRPr sz="1867" b="1"/>
            </a:lvl4pPr>
            <a:lvl5pPr marL="2075592" indent="0">
              <a:buNone/>
              <a:defRPr sz="1867" b="1"/>
            </a:lvl5pPr>
            <a:lvl6pPr marL="2594487" indent="0">
              <a:buNone/>
              <a:defRPr sz="1867" b="1"/>
            </a:lvl6pPr>
            <a:lvl7pPr marL="3113389" indent="0">
              <a:buNone/>
              <a:defRPr sz="1867" b="1"/>
            </a:lvl7pPr>
            <a:lvl8pPr marL="3632283" indent="0">
              <a:buNone/>
              <a:defRPr sz="1867" b="1"/>
            </a:lvl8pPr>
            <a:lvl9pPr marL="4151179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898" indent="0">
              <a:buNone/>
              <a:defRPr sz="2267" b="1"/>
            </a:lvl2pPr>
            <a:lvl3pPr marL="1037797" indent="0">
              <a:buNone/>
              <a:defRPr sz="2000" b="1"/>
            </a:lvl3pPr>
            <a:lvl4pPr marL="1556692" indent="0">
              <a:buNone/>
              <a:defRPr sz="1867" b="1"/>
            </a:lvl4pPr>
            <a:lvl5pPr marL="2075592" indent="0">
              <a:buNone/>
              <a:defRPr sz="1867" b="1"/>
            </a:lvl5pPr>
            <a:lvl6pPr marL="2594487" indent="0">
              <a:buNone/>
              <a:defRPr sz="1867" b="1"/>
            </a:lvl6pPr>
            <a:lvl7pPr marL="3113389" indent="0">
              <a:buNone/>
              <a:defRPr sz="1867" b="1"/>
            </a:lvl7pPr>
            <a:lvl8pPr marL="3632283" indent="0">
              <a:buNone/>
              <a:defRPr sz="1867" b="1"/>
            </a:lvl8pPr>
            <a:lvl9pPr marL="4151179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6178F50-3D06-B244-8FF8-816683A824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3D67D7A-8660-564B-A211-85277F8154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F52D000-BB3D-FD4A-AA30-F8AD25D9A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3A8C3-92A5-954F-9B99-4BD9C87B3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05151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F499659-008D-BE41-AA02-37AEECBBF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35D86FE-85F7-494F-BC07-1C60475AA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40D4ED4-D27B-FC46-BB1D-749091EFD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B44CA-6080-0A47-B371-632D8A657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7480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C2A1905-31C7-BF4C-8DC6-93B74770EE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A0036A6-114F-D640-8683-317342942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72A1F2D7-C0CE-3742-B07C-61BD2D89B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1DBD2-740A-664E-A092-F869C7009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68070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8"/>
            <a:ext cx="6815667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898" indent="0">
              <a:buNone/>
              <a:defRPr sz="1333"/>
            </a:lvl2pPr>
            <a:lvl3pPr marL="1037797" indent="0">
              <a:buNone/>
              <a:defRPr sz="1200"/>
            </a:lvl3pPr>
            <a:lvl4pPr marL="1556692" indent="0">
              <a:buNone/>
              <a:defRPr sz="1067"/>
            </a:lvl4pPr>
            <a:lvl5pPr marL="2075592" indent="0">
              <a:buNone/>
              <a:defRPr sz="1067"/>
            </a:lvl5pPr>
            <a:lvl6pPr marL="2594487" indent="0">
              <a:buNone/>
              <a:defRPr sz="1067"/>
            </a:lvl6pPr>
            <a:lvl7pPr marL="3113389" indent="0">
              <a:buNone/>
              <a:defRPr sz="1067"/>
            </a:lvl7pPr>
            <a:lvl8pPr marL="3632283" indent="0">
              <a:buNone/>
              <a:defRPr sz="1067"/>
            </a:lvl8pPr>
            <a:lvl9pPr marL="4151179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4728F85-893F-4747-BBF7-33392C86F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43925DC-B3B2-2F43-8AC4-2630142927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C89EA7-71DD-634E-B148-6E4BBD447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45C2A-FA64-5947-9C8A-DA4EBC62FA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96612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8898" indent="0">
              <a:buNone/>
              <a:defRPr sz="3200"/>
            </a:lvl2pPr>
            <a:lvl3pPr marL="1037797" indent="0">
              <a:buNone/>
              <a:defRPr sz="2667"/>
            </a:lvl3pPr>
            <a:lvl4pPr marL="1556692" indent="0">
              <a:buNone/>
              <a:defRPr sz="2267"/>
            </a:lvl4pPr>
            <a:lvl5pPr marL="2075592" indent="0">
              <a:buNone/>
              <a:defRPr sz="2267"/>
            </a:lvl5pPr>
            <a:lvl6pPr marL="2594487" indent="0">
              <a:buNone/>
              <a:defRPr sz="2267"/>
            </a:lvl6pPr>
            <a:lvl7pPr marL="3113389" indent="0">
              <a:buNone/>
              <a:defRPr sz="2267"/>
            </a:lvl7pPr>
            <a:lvl8pPr marL="3632283" indent="0">
              <a:buNone/>
              <a:defRPr sz="2267"/>
            </a:lvl8pPr>
            <a:lvl9pPr marL="4151179" indent="0">
              <a:buNone/>
              <a:defRPr sz="2267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898" indent="0">
              <a:buNone/>
              <a:defRPr sz="1333"/>
            </a:lvl2pPr>
            <a:lvl3pPr marL="1037797" indent="0">
              <a:buNone/>
              <a:defRPr sz="1200"/>
            </a:lvl3pPr>
            <a:lvl4pPr marL="1556692" indent="0">
              <a:buNone/>
              <a:defRPr sz="1067"/>
            </a:lvl4pPr>
            <a:lvl5pPr marL="2075592" indent="0">
              <a:buNone/>
              <a:defRPr sz="1067"/>
            </a:lvl5pPr>
            <a:lvl6pPr marL="2594487" indent="0">
              <a:buNone/>
              <a:defRPr sz="1067"/>
            </a:lvl6pPr>
            <a:lvl7pPr marL="3113389" indent="0">
              <a:buNone/>
              <a:defRPr sz="1067"/>
            </a:lvl7pPr>
            <a:lvl8pPr marL="3632283" indent="0">
              <a:buNone/>
              <a:defRPr sz="1067"/>
            </a:lvl8pPr>
            <a:lvl9pPr marL="4151179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C2AC5B-7D6B-F443-82D2-8915A58640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2B7E389-3A27-EE42-AA3B-9781DF51C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6AAE07-0A83-1A43-BDBE-9767C0454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EB248-4CBF-E444-94E5-BE5D5EA96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70111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111A509-412C-6D44-A547-58DB5F3629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CD95391-A4E7-5746-9BCD-9509233D86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A1C7B01-FA44-9042-B32A-2956BC6DB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147F3-5F1B-4645-866C-ACB095E59B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539536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730221F-0A25-B249-AAC5-E7EA6C43CE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01F3825-6A7A-0441-B1A8-3C440FF75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6F7F3B4-1E8F-8249-AC91-BEB4ED61C8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BBF5D-B500-BC42-9035-420003CB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42332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8838" indent="0" algn="ctr">
              <a:buNone/>
              <a:defRPr/>
            </a:lvl2pPr>
            <a:lvl3pPr marL="1037678" indent="0" algn="ctr">
              <a:buNone/>
              <a:defRPr/>
            </a:lvl3pPr>
            <a:lvl4pPr marL="1556514" indent="0" algn="ctr">
              <a:buNone/>
              <a:defRPr/>
            </a:lvl4pPr>
            <a:lvl5pPr marL="2075356" indent="0" algn="ctr">
              <a:buNone/>
              <a:defRPr/>
            </a:lvl5pPr>
            <a:lvl6pPr marL="2594192" indent="0" algn="ctr">
              <a:buNone/>
              <a:defRPr/>
            </a:lvl6pPr>
            <a:lvl7pPr marL="3113036" indent="0" algn="ctr">
              <a:buNone/>
              <a:defRPr/>
            </a:lvl7pPr>
            <a:lvl8pPr marL="3631869" indent="0" algn="ctr">
              <a:buNone/>
              <a:defRPr/>
            </a:lvl8pPr>
            <a:lvl9pPr marL="4150707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97D6C2A-EEFA-D94D-BC30-8C46192F8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ED68F77-9773-C646-A8E1-1A3E8EE9E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D6C78BC-5E48-1643-9EF9-3381E4870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1D24-8CC3-5E44-9ABB-63567955B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9741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E352D6A-33DC-7F48-8A51-B1CB07F51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1E37CA-96BA-4849-AFC5-5EAB4F15C6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770352-DE10-EE4F-893E-262BB3A6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AD66A9-19A2-5548-9EBB-05D5A4EFEBF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B1490E6-B2DB-F846-861C-FDD1216472E1}" type="datetimeFigureOut">
              <a:rPr lang="en-GB" smtClean="0"/>
              <a:pPr/>
              <a:t>11/05/2022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17285987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A5652D3-EF3C-3B48-8F6A-569077DA1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044DC8C-2C3E-5241-AAD0-735D09B9F4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868B05A-594D-1844-99A6-11B29171D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B657D-D854-824B-8D24-3973C471D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15673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8838" indent="0">
              <a:buNone/>
              <a:defRPr sz="2000"/>
            </a:lvl2pPr>
            <a:lvl3pPr marL="1037678" indent="0">
              <a:buNone/>
              <a:defRPr sz="1867"/>
            </a:lvl3pPr>
            <a:lvl4pPr marL="1556514" indent="0">
              <a:buNone/>
              <a:defRPr sz="1600"/>
            </a:lvl4pPr>
            <a:lvl5pPr marL="2075356" indent="0">
              <a:buNone/>
              <a:defRPr sz="1600"/>
            </a:lvl5pPr>
            <a:lvl6pPr marL="2594192" indent="0">
              <a:buNone/>
              <a:defRPr sz="1600"/>
            </a:lvl6pPr>
            <a:lvl7pPr marL="3113036" indent="0">
              <a:buNone/>
              <a:defRPr sz="1600"/>
            </a:lvl7pPr>
            <a:lvl8pPr marL="3631869" indent="0">
              <a:buNone/>
              <a:defRPr sz="1600"/>
            </a:lvl8pPr>
            <a:lvl9pPr marL="4150707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0F9FB6E-14C9-AA4C-882D-B6E77176C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41C54A7-2A11-EC44-AF90-52924C1DA2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16BC916-10CF-EE4C-90CD-F2C9C27DB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D28B7-93E3-FE41-ACCC-F49D9B1F0A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72855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3BB6FC-84FE-2043-80DC-A6588F359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406FA5-C40C-6944-9F52-E8F0076AC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03357D-55BA-8742-8F55-2BFF6079F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5A022-C6FB-E64B-9939-CFAA541C6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321221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838" indent="0">
              <a:buNone/>
              <a:defRPr sz="2267" b="1"/>
            </a:lvl2pPr>
            <a:lvl3pPr marL="1037678" indent="0">
              <a:buNone/>
              <a:defRPr sz="2000" b="1"/>
            </a:lvl3pPr>
            <a:lvl4pPr marL="1556514" indent="0">
              <a:buNone/>
              <a:defRPr sz="1867" b="1"/>
            </a:lvl4pPr>
            <a:lvl5pPr marL="2075356" indent="0">
              <a:buNone/>
              <a:defRPr sz="1867" b="1"/>
            </a:lvl5pPr>
            <a:lvl6pPr marL="2594192" indent="0">
              <a:buNone/>
              <a:defRPr sz="1867" b="1"/>
            </a:lvl6pPr>
            <a:lvl7pPr marL="3113036" indent="0">
              <a:buNone/>
              <a:defRPr sz="1867" b="1"/>
            </a:lvl7pPr>
            <a:lvl8pPr marL="3631869" indent="0">
              <a:buNone/>
              <a:defRPr sz="1867" b="1"/>
            </a:lvl8pPr>
            <a:lvl9pPr marL="4150707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838" indent="0">
              <a:buNone/>
              <a:defRPr sz="2267" b="1"/>
            </a:lvl2pPr>
            <a:lvl3pPr marL="1037678" indent="0">
              <a:buNone/>
              <a:defRPr sz="2000" b="1"/>
            </a:lvl3pPr>
            <a:lvl4pPr marL="1556514" indent="0">
              <a:buNone/>
              <a:defRPr sz="1867" b="1"/>
            </a:lvl4pPr>
            <a:lvl5pPr marL="2075356" indent="0">
              <a:buNone/>
              <a:defRPr sz="1867" b="1"/>
            </a:lvl5pPr>
            <a:lvl6pPr marL="2594192" indent="0">
              <a:buNone/>
              <a:defRPr sz="1867" b="1"/>
            </a:lvl6pPr>
            <a:lvl7pPr marL="3113036" indent="0">
              <a:buNone/>
              <a:defRPr sz="1867" b="1"/>
            </a:lvl7pPr>
            <a:lvl8pPr marL="3631869" indent="0">
              <a:buNone/>
              <a:defRPr sz="1867" b="1"/>
            </a:lvl8pPr>
            <a:lvl9pPr marL="4150707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EDDC66F-573D-8949-AD67-6CE611B25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F875426-3CD7-0C40-A0FD-B31FCFBC2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14016B7-8920-F84F-944C-66DF0AC70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6002B2-E3C3-0146-BF64-CCBF09B1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30071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1D63D9E-CB1D-8B4B-85BC-E91A5D016E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A9180B4-1950-B145-A67E-134DD270F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C2D0160-7CE9-4746-AE63-E5E19A99D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C4D6B-8033-AC45-BFCB-19C771EB99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02356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8694CB7-05C0-6447-AF29-52DC794DA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5CAC97E-DA0B-394B-8F87-53CC57EBB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CBDBB4B-9FBA-5B43-B8EC-74DC9D6366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433B1-F79F-BD4A-8D7A-310C39AE6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22183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267" b="1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9"/>
            <a:ext cx="6815667" cy="5853113"/>
          </a:xfrm>
        </p:spPr>
        <p:txBody>
          <a:bodyPr/>
          <a:lstStyle>
            <a:lvl1pPr>
              <a:defRPr sz="3600">
                <a:latin typeface="Century Gothic" panose="020B0502020202020204" pitchFamily="34" charset="0"/>
              </a:defRPr>
            </a:lvl1pPr>
            <a:lvl2pPr>
              <a:defRPr sz="3200">
                <a:latin typeface="Century Gothic" panose="020B0502020202020204" pitchFamily="34" charset="0"/>
              </a:defRPr>
            </a:lvl2pPr>
            <a:lvl3pPr>
              <a:defRPr sz="2667">
                <a:latin typeface="Century Gothic" panose="020B0502020202020204" pitchFamily="34" charset="0"/>
              </a:defRPr>
            </a:lvl3pPr>
            <a:lvl4pPr>
              <a:defRPr sz="2267">
                <a:latin typeface="Century Gothic" panose="020B0502020202020204" pitchFamily="34" charset="0"/>
              </a:defRPr>
            </a:lvl4pPr>
            <a:lvl5pPr>
              <a:defRPr sz="2267">
                <a:latin typeface="Century Gothic" panose="020B0502020202020204" pitchFamily="34" charset="0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518838" indent="0">
              <a:buNone/>
              <a:defRPr sz="1333"/>
            </a:lvl2pPr>
            <a:lvl3pPr marL="1037678" indent="0">
              <a:buNone/>
              <a:defRPr sz="1200"/>
            </a:lvl3pPr>
            <a:lvl4pPr marL="1556514" indent="0">
              <a:buNone/>
              <a:defRPr sz="1067"/>
            </a:lvl4pPr>
            <a:lvl5pPr marL="2075356" indent="0">
              <a:buNone/>
              <a:defRPr sz="1067"/>
            </a:lvl5pPr>
            <a:lvl6pPr marL="2594192" indent="0">
              <a:buNone/>
              <a:defRPr sz="1067"/>
            </a:lvl6pPr>
            <a:lvl7pPr marL="3113036" indent="0">
              <a:buNone/>
              <a:defRPr sz="1067"/>
            </a:lvl7pPr>
            <a:lvl8pPr marL="3631869" indent="0">
              <a:buNone/>
              <a:defRPr sz="1067"/>
            </a:lvl8pPr>
            <a:lvl9pPr marL="4150707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0A15BE-5E1E-D84E-B56E-32387FDB2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D4E76B8-883D-B944-9E3B-E044634A50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4A18CB-EC76-AF42-8B3F-7EDB7435E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F8C23-7856-0B43-A6A4-CCBC6BBAC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48485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8838" indent="0">
              <a:buNone/>
              <a:defRPr sz="3200"/>
            </a:lvl2pPr>
            <a:lvl3pPr marL="1037678" indent="0">
              <a:buNone/>
              <a:defRPr sz="2667"/>
            </a:lvl3pPr>
            <a:lvl4pPr marL="1556514" indent="0">
              <a:buNone/>
              <a:defRPr sz="2267"/>
            </a:lvl4pPr>
            <a:lvl5pPr marL="2075356" indent="0">
              <a:buNone/>
              <a:defRPr sz="2267"/>
            </a:lvl5pPr>
            <a:lvl6pPr marL="2594192" indent="0">
              <a:buNone/>
              <a:defRPr sz="2267"/>
            </a:lvl6pPr>
            <a:lvl7pPr marL="3113036" indent="0">
              <a:buNone/>
              <a:defRPr sz="2267"/>
            </a:lvl7pPr>
            <a:lvl8pPr marL="3631869" indent="0">
              <a:buNone/>
              <a:defRPr sz="2267"/>
            </a:lvl8pPr>
            <a:lvl9pPr marL="4150707" indent="0">
              <a:buNone/>
              <a:defRPr sz="2267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4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838" indent="0">
              <a:buNone/>
              <a:defRPr sz="1333"/>
            </a:lvl2pPr>
            <a:lvl3pPr marL="1037678" indent="0">
              <a:buNone/>
              <a:defRPr sz="1200"/>
            </a:lvl3pPr>
            <a:lvl4pPr marL="1556514" indent="0">
              <a:buNone/>
              <a:defRPr sz="1067"/>
            </a:lvl4pPr>
            <a:lvl5pPr marL="2075356" indent="0">
              <a:buNone/>
              <a:defRPr sz="1067"/>
            </a:lvl5pPr>
            <a:lvl6pPr marL="2594192" indent="0">
              <a:buNone/>
              <a:defRPr sz="1067"/>
            </a:lvl6pPr>
            <a:lvl7pPr marL="3113036" indent="0">
              <a:buNone/>
              <a:defRPr sz="1067"/>
            </a:lvl7pPr>
            <a:lvl8pPr marL="3631869" indent="0">
              <a:buNone/>
              <a:defRPr sz="1067"/>
            </a:lvl8pPr>
            <a:lvl9pPr marL="4150707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F28D72D-4A34-B84C-A112-D1BCC129F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F391A5D-5CE8-C547-8692-D6B1CBDC0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681187-C8A2-154B-8041-7633D6352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A1BEC-F819-3E4B-BF9C-0860F39FF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91477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DC91084-DC92-324D-B440-DC6BCEEA0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1E27B51-28B6-D444-ADE7-D50A6419A9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1F5E7F2-912A-6A45-AB77-D6DCFB683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58719-2AB5-4741-B8CA-41170386F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37929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AEF77FA-B2E4-4A47-BF92-16029F736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3DD7869-4F60-0C4B-926A-FFB8C4D13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1B90BDB-9577-2C4C-BBF4-E9202E1D5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2350B-A9F3-D148-9714-34BEE5A0B6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1225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FA04B1-C2E2-664C-AABC-DAB367A0265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191999" cy="59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7592B-6994-2046-B7E7-F491A5BE53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</a:t>
            </a:r>
            <a:r>
              <a:rPr lang="en-GB" dirty="0" err="1"/>
              <a:t>tothan</a:t>
            </a:r>
            <a:r>
              <a:rPr lang="en-GB" dirty="0"/>
              <a:t> you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2CD057-31A2-954F-B6C8-D9BF00408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FCC00C-5EA7-2B49-A561-FCC4E8D80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90E6-B2DB-F846-861C-FDD1216472E1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FAF929-702C-9A4A-BB80-FD3F8494F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443135-CF6B-2D45-972C-37D70108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37CA-96BA-4849-AFC5-5EAB4F15C6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96863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Century Gothic" panose="020B0502020202020204" pitchFamily="34" charset="0"/>
              </a:defRPr>
            </a:lvl1pPr>
            <a:lvl2pPr marL="518779" indent="0" algn="ctr">
              <a:buNone/>
              <a:defRPr/>
            </a:lvl2pPr>
            <a:lvl3pPr marL="1037561" indent="0" algn="ctr">
              <a:buNone/>
              <a:defRPr/>
            </a:lvl3pPr>
            <a:lvl4pPr marL="1556337" indent="0" algn="ctr">
              <a:buNone/>
              <a:defRPr/>
            </a:lvl4pPr>
            <a:lvl5pPr marL="2075120" indent="0" algn="ctr">
              <a:buNone/>
              <a:defRPr/>
            </a:lvl5pPr>
            <a:lvl6pPr marL="2593898" indent="0" algn="ctr">
              <a:buNone/>
              <a:defRPr/>
            </a:lvl6pPr>
            <a:lvl7pPr marL="3112682" indent="0" algn="ctr">
              <a:buNone/>
              <a:defRPr/>
            </a:lvl7pPr>
            <a:lvl8pPr marL="3631456" indent="0" algn="ctr">
              <a:buNone/>
              <a:defRPr/>
            </a:lvl8pPr>
            <a:lvl9pPr marL="4150235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DE5FCA1-FF82-CB4C-8F18-6930C219B2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4B2BFCB-4DE4-C841-901B-F22C2C0BB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B9A685-377B-2345-80B2-C989F574F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56A87-8719-9F4F-BEB7-BC51F22B6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64620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A488C9D-E16E-0649-AF63-13FAC3237F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491F30-BBED-774D-A159-D005ADE80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C794AA7-65C9-1546-9C7F-E9A12FB01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3F869-D22F-4145-8E12-50B8E432F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14913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33" b="1" cap="all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267">
                <a:latin typeface="Century Gothic" panose="020B0502020202020204" pitchFamily="34" charset="0"/>
              </a:defRPr>
            </a:lvl1pPr>
            <a:lvl2pPr marL="518779" indent="0">
              <a:buNone/>
              <a:defRPr sz="2000"/>
            </a:lvl2pPr>
            <a:lvl3pPr marL="1037561" indent="0">
              <a:buNone/>
              <a:defRPr sz="1867"/>
            </a:lvl3pPr>
            <a:lvl4pPr marL="1556337" indent="0">
              <a:buNone/>
              <a:defRPr sz="1600"/>
            </a:lvl4pPr>
            <a:lvl5pPr marL="2075120" indent="0">
              <a:buNone/>
              <a:defRPr sz="1600"/>
            </a:lvl5pPr>
            <a:lvl6pPr marL="2593898" indent="0">
              <a:buNone/>
              <a:defRPr sz="1600"/>
            </a:lvl6pPr>
            <a:lvl7pPr marL="3112682" indent="0">
              <a:buNone/>
              <a:defRPr sz="1600"/>
            </a:lvl7pPr>
            <a:lvl8pPr marL="3631456" indent="0">
              <a:buNone/>
              <a:defRPr sz="1600"/>
            </a:lvl8pPr>
            <a:lvl9pPr marL="4150235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946E339-47AB-1C43-B2EC-15A5E299D4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6200CEB-43E5-BD47-8FA0-8848FE7DC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D1AD18-0755-754C-94B5-FC753D70C4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ACC0F-E7FE-3A46-857B-09F32AD25D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899319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D535E94-4AB8-E242-A726-90949E9777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DD53909-F6A3-C44A-96A1-6A28B6CA3B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C1F958-B9D0-2A48-A19B-B12EEAD3D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66D71-A9D5-7E41-BC20-C83539317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199239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79" indent="0">
              <a:buNone/>
              <a:defRPr sz="2267" b="1"/>
            </a:lvl2pPr>
            <a:lvl3pPr marL="1037561" indent="0">
              <a:buNone/>
              <a:defRPr sz="2000" b="1"/>
            </a:lvl3pPr>
            <a:lvl4pPr marL="1556337" indent="0">
              <a:buNone/>
              <a:defRPr sz="1867" b="1"/>
            </a:lvl4pPr>
            <a:lvl5pPr marL="2075120" indent="0">
              <a:buNone/>
              <a:defRPr sz="1867" b="1"/>
            </a:lvl5pPr>
            <a:lvl6pPr marL="2593898" indent="0">
              <a:buNone/>
              <a:defRPr sz="1867" b="1"/>
            </a:lvl6pPr>
            <a:lvl7pPr marL="3112682" indent="0">
              <a:buNone/>
              <a:defRPr sz="1867" b="1"/>
            </a:lvl7pPr>
            <a:lvl8pPr marL="3631456" indent="0">
              <a:buNone/>
              <a:defRPr sz="1867" b="1"/>
            </a:lvl8pPr>
            <a:lvl9pPr marL="4150235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79" indent="0">
              <a:buNone/>
              <a:defRPr sz="2267" b="1"/>
            </a:lvl2pPr>
            <a:lvl3pPr marL="1037561" indent="0">
              <a:buNone/>
              <a:defRPr sz="2000" b="1"/>
            </a:lvl3pPr>
            <a:lvl4pPr marL="1556337" indent="0">
              <a:buNone/>
              <a:defRPr sz="1867" b="1"/>
            </a:lvl4pPr>
            <a:lvl5pPr marL="2075120" indent="0">
              <a:buNone/>
              <a:defRPr sz="1867" b="1"/>
            </a:lvl5pPr>
            <a:lvl6pPr marL="2593898" indent="0">
              <a:buNone/>
              <a:defRPr sz="1867" b="1"/>
            </a:lvl6pPr>
            <a:lvl7pPr marL="3112682" indent="0">
              <a:buNone/>
              <a:defRPr sz="1867" b="1"/>
            </a:lvl7pPr>
            <a:lvl8pPr marL="3631456" indent="0">
              <a:buNone/>
              <a:defRPr sz="1867" b="1"/>
            </a:lvl8pPr>
            <a:lvl9pPr marL="4150235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025736E-3D56-3C41-B72E-360F7090B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714A647-5ADF-6941-A431-83FCCFF73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A917535-143B-284C-899C-777D33333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D86DD-BF70-0B48-9A60-261F1F0DB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97813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C7D18E1-ADB7-6044-BDF7-5D9518FFD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CBAFD00-F390-5942-BD25-3C2A8FB0C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BCA1398-9CF0-E449-9B09-7672630A8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1E92B-6411-AB4F-811C-8623E2FF5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97070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790BFBA-0178-8D47-A5B8-636CDA084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41E9FE7-028B-BF4F-8C0A-89753A5952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A2ADD260-43EA-1A44-982A-D34A27BBD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9DB99-F943-A64C-971A-AC49A3CAF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67758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70"/>
            <a:ext cx="6815667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779" indent="0">
              <a:buNone/>
              <a:defRPr sz="1333"/>
            </a:lvl2pPr>
            <a:lvl3pPr marL="1037561" indent="0">
              <a:buNone/>
              <a:defRPr sz="1200"/>
            </a:lvl3pPr>
            <a:lvl4pPr marL="1556337" indent="0">
              <a:buNone/>
              <a:defRPr sz="1067"/>
            </a:lvl4pPr>
            <a:lvl5pPr marL="2075120" indent="0">
              <a:buNone/>
              <a:defRPr sz="1067"/>
            </a:lvl5pPr>
            <a:lvl6pPr marL="2593898" indent="0">
              <a:buNone/>
              <a:defRPr sz="1067"/>
            </a:lvl6pPr>
            <a:lvl7pPr marL="3112682" indent="0">
              <a:buNone/>
              <a:defRPr sz="1067"/>
            </a:lvl7pPr>
            <a:lvl8pPr marL="3631456" indent="0">
              <a:buNone/>
              <a:defRPr sz="1067"/>
            </a:lvl8pPr>
            <a:lvl9pPr marL="4150235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EDCCD7-A5EA-4040-96D1-20C9C80E2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6925714-04D7-C040-8DB9-0A59142384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E75971-7966-0245-865F-66E0688E16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15DF91-64F5-5742-AFD6-815E29AB4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62996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8779" indent="0">
              <a:buNone/>
              <a:defRPr sz="3200"/>
            </a:lvl2pPr>
            <a:lvl3pPr marL="1037561" indent="0">
              <a:buNone/>
              <a:defRPr sz="2667"/>
            </a:lvl3pPr>
            <a:lvl4pPr marL="1556337" indent="0">
              <a:buNone/>
              <a:defRPr sz="2267"/>
            </a:lvl4pPr>
            <a:lvl5pPr marL="2075120" indent="0">
              <a:buNone/>
              <a:defRPr sz="2267"/>
            </a:lvl5pPr>
            <a:lvl6pPr marL="2593898" indent="0">
              <a:buNone/>
              <a:defRPr sz="2267"/>
            </a:lvl6pPr>
            <a:lvl7pPr marL="3112682" indent="0">
              <a:buNone/>
              <a:defRPr sz="2267"/>
            </a:lvl7pPr>
            <a:lvl8pPr marL="3631456" indent="0">
              <a:buNone/>
              <a:defRPr sz="2267"/>
            </a:lvl8pPr>
            <a:lvl9pPr marL="4150235" indent="0">
              <a:buNone/>
              <a:defRPr sz="2267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5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779" indent="0">
              <a:buNone/>
              <a:defRPr sz="1333"/>
            </a:lvl2pPr>
            <a:lvl3pPr marL="1037561" indent="0">
              <a:buNone/>
              <a:defRPr sz="1200"/>
            </a:lvl3pPr>
            <a:lvl4pPr marL="1556337" indent="0">
              <a:buNone/>
              <a:defRPr sz="1067"/>
            </a:lvl4pPr>
            <a:lvl5pPr marL="2075120" indent="0">
              <a:buNone/>
              <a:defRPr sz="1067"/>
            </a:lvl5pPr>
            <a:lvl6pPr marL="2593898" indent="0">
              <a:buNone/>
              <a:defRPr sz="1067"/>
            </a:lvl6pPr>
            <a:lvl7pPr marL="3112682" indent="0">
              <a:buNone/>
              <a:defRPr sz="1067"/>
            </a:lvl7pPr>
            <a:lvl8pPr marL="3631456" indent="0">
              <a:buNone/>
              <a:defRPr sz="1067"/>
            </a:lvl8pPr>
            <a:lvl9pPr marL="4150235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CC53847-413E-8E4D-A4FF-71DFEB55B5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84BDFF0-07B4-F54F-B5B9-C596D501C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0201D0-35C2-9F49-8444-45C949D5B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C88F2-A821-5D4E-8DE4-64128A3D7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944584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9C134DD-F86F-054E-B6F0-0DEEC7A24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31A89F4-8BDB-844A-A8D4-45B59E5D6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B7FF32E-A5B7-6946-BBCC-00D28D831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F62D0-F5B6-CF40-88F1-EF52E0FF6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6705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CE8D7-5505-6F4A-AB31-9EE416D1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4D1877-2BA4-7A4A-A6F2-9E8398A1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51E44A-7A8F-5547-88FA-2D6F0D00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17EF4C-76A9-7E44-9D36-D0501019A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80CF28-914A-4049-A9B7-671D3C268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70EDFA-1348-2D4B-9760-0226A1D8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90E6-B2DB-F846-861C-FDD1216472E1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A19F59-2F2F-CA41-BB97-48577D54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5FB2C2-60A3-B142-A608-6ED34B2C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37CA-96BA-4849-AFC5-5EAB4F15C6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0472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6C52063-E0EE-D84F-956D-D2D174A81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ACD124-F1CD-5D41-98B5-604EA2710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C30560-DC1E-0D40-8E1D-A680139E4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ACCD63-ADF9-9944-A17A-45E9C334B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66289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8720" indent="0" algn="ctr">
              <a:buNone/>
              <a:defRPr/>
            </a:lvl2pPr>
            <a:lvl3pPr marL="1037442" indent="0" algn="ctr">
              <a:buNone/>
              <a:defRPr/>
            </a:lvl3pPr>
            <a:lvl4pPr marL="1556160" indent="0" algn="ctr">
              <a:buNone/>
              <a:defRPr/>
            </a:lvl4pPr>
            <a:lvl5pPr marL="2074884" indent="0" algn="ctr">
              <a:buNone/>
              <a:defRPr/>
            </a:lvl5pPr>
            <a:lvl6pPr marL="2593602" indent="0" algn="ctr">
              <a:buNone/>
              <a:defRPr/>
            </a:lvl6pPr>
            <a:lvl7pPr marL="3112328" indent="0" algn="ctr">
              <a:buNone/>
              <a:defRPr/>
            </a:lvl7pPr>
            <a:lvl8pPr marL="3631043" indent="0" algn="ctr">
              <a:buNone/>
              <a:defRPr/>
            </a:lvl8pPr>
            <a:lvl9pPr marL="4149763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DB39463-34B8-634E-9AEC-513704CFA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E6AD41D-CC98-A94A-B87F-D2C683D98B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2C1795-291F-BD4D-8FF6-B16D46D06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65B8A4-4E44-E541-83B9-C7EB10DC3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710762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F5768A7-E6C1-9249-85AD-E7823F1DBA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4E938B6-B018-5D47-AD02-30C0DB18D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6117466-CF1A-2F44-B512-B9111C13DD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92CA9-8556-614A-AEA2-0CEA1D5618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4512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8720" indent="0">
              <a:buNone/>
              <a:defRPr sz="2000"/>
            </a:lvl2pPr>
            <a:lvl3pPr marL="1037442" indent="0">
              <a:buNone/>
              <a:defRPr sz="1867"/>
            </a:lvl3pPr>
            <a:lvl4pPr marL="1556160" indent="0">
              <a:buNone/>
              <a:defRPr sz="1600"/>
            </a:lvl4pPr>
            <a:lvl5pPr marL="2074884" indent="0">
              <a:buNone/>
              <a:defRPr sz="1600"/>
            </a:lvl5pPr>
            <a:lvl6pPr marL="2593602" indent="0">
              <a:buNone/>
              <a:defRPr sz="1600"/>
            </a:lvl6pPr>
            <a:lvl7pPr marL="3112328" indent="0">
              <a:buNone/>
              <a:defRPr sz="1600"/>
            </a:lvl7pPr>
            <a:lvl8pPr marL="3631043" indent="0">
              <a:buNone/>
              <a:defRPr sz="1600"/>
            </a:lvl8pPr>
            <a:lvl9pPr marL="4149763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CA29A26-E2BA-2A4B-BA05-69B7437DE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1BD7105-1E24-034C-B3CF-85776284E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8016A4D-F6F9-5244-9E58-CCEE4DB05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65C312-3FC7-9A4A-9DD9-6772966E7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58263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706D0E-C28B-2745-B138-C62FEB2E56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D77CB4-CEE7-044B-92D3-11B83F3DB4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1F0387-6937-7841-BCB5-1C01D8DE38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1DA55-0580-9B45-A2F7-C7AA2CA08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50306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20" indent="0">
              <a:buNone/>
              <a:defRPr sz="2267" b="1"/>
            </a:lvl2pPr>
            <a:lvl3pPr marL="1037442" indent="0">
              <a:buNone/>
              <a:defRPr sz="2000" b="1"/>
            </a:lvl3pPr>
            <a:lvl4pPr marL="1556160" indent="0">
              <a:buNone/>
              <a:defRPr sz="1867" b="1"/>
            </a:lvl4pPr>
            <a:lvl5pPr marL="2074884" indent="0">
              <a:buNone/>
              <a:defRPr sz="1867" b="1"/>
            </a:lvl5pPr>
            <a:lvl6pPr marL="2593602" indent="0">
              <a:buNone/>
              <a:defRPr sz="1867" b="1"/>
            </a:lvl6pPr>
            <a:lvl7pPr marL="3112328" indent="0">
              <a:buNone/>
              <a:defRPr sz="1867" b="1"/>
            </a:lvl7pPr>
            <a:lvl8pPr marL="3631043" indent="0">
              <a:buNone/>
              <a:defRPr sz="1867" b="1"/>
            </a:lvl8pPr>
            <a:lvl9pPr marL="4149763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720" indent="0">
              <a:buNone/>
              <a:defRPr sz="2267" b="1"/>
            </a:lvl2pPr>
            <a:lvl3pPr marL="1037442" indent="0">
              <a:buNone/>
              <a:defRPr sz="2000" b="1"/>
            </a:lvl3pPr>
            <a:lvl4pPr marL="1556160" indent="0">
              <a:buNone/>
              <a:defRPr sz="1867" b="1"/>
            </a:lvl4pPr>
            <a:lvl5pPr marL="2074884" indent="0">
              <a:buNone/>
              <a:defRPr sz="1867" b="1"/>
            </a:lvl5pPr>
            <a:lvl6pPr marL="2593602" indent="0">
              <a:buNone/>
              <a:defRPr sz="1867" b="1"/>
            </a:lvl6pPr>
            <a:lvl7pPr marL="3112328" indent="0">
              <a:buNone/>
              <a:defRPr sz="1867" b="1"/>
            </a:lvl7pPr>
            <a:lvl8pPr marL="3631043" indent="0">
              <a:buNone/>
              <a:defRPr sz="1867" b="1"/>
            </a:lvl8pPr>
            <a:lvl9pPr marL="4149763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98453DC-1FC5-4949-9617-2B11B831A8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D391560-8123-FB4E-B1B9-B6196CECB4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7755633-3809-4B49-9C33-81FC25922B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B72BC-BD69-5C44-86A5-F506C023B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70675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B9E67D0-DB8B-4841-879A-25EDFDA6E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4BFB0F3-3014-BE43-BF7C-647A37D213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BAB6070-2919-E040-9A8A-A46515AD6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2DC9B-13BC-3845-9A37-6FBF2E036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296305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174723F5-C8EF-D943-BC4A-730D06D594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CC4EDA8-8007-6347-B65A-1D56D637C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42D2F34-9CE8-C648-BF8B-A6F5465EB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E9C0C-9DDA-0840-B105-771DE6C99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446833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72"/>
            <a:ext cx="6815667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720" indent="0">
              <a:buNone/>
              <a:defRPr sz="1333"/>
            </a:lvl2pPr>
            <a:lvl3pPr marL="1037442" indent="0">
              <a:buNone/>
              <a:defRPr sz="1200"/>
            </a:lvl3pPr>
            <a:lvl4pPr marL="1556160" indent="0">
              <a:buNone/>
              <a:defRPr sz="1067"/>
            </a:lvl4pPr>
            <a:lvl5pPr marL="2074884" indent="0">
              <a:buNone/>
              <a:defRPr sz="1067"/>
            </a:lvl5pPr>
            <a:lvl6pPr marL="2593602" indent="0">
              <a:buNone/>
              <a:defRPr sz="1067"/>
            </a:lvl6pPr>
            <a:lvl7pPr marL="3112328" indent="0">
              <a:buNone/>
              <a:defRPr sz="1067"/>
            </a:lvl7pPr>
            <a:lvl8pPr marL="3631043" indent="0">
              <a:buNone/>
              <a:defRPr sz="1067"/>
            </a:lvl8pPr>
            <a:lvl9pPr marL="4149763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2CB96D-9B8C-2C45-9284-23BE7146A4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AFEC667-D67F-E041-AA59-B2F0C2A83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F7C7767-5BB7-ED4A-BB31-5D3A24B91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1E319-9D1F-3B44-A09E-D5B6C740AC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527111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8720" indent="0">
              <a:buNone/>
              <a:defRPr sz="3200"/>
            </a:lvl2pPr>
            <a:lvl3pPr marL="1037442" indent="0">
              <a:buNone/>
              <a:defRPr sz="2667"/>
            </a:lvl3pPr>
            <a:lvl4pPr marL="1556160" indent="0">
              <a:buNone/>
              <a:defRPr sz="2267"/>
            </a:lvl4pPr>
            <a:lvl5pPr marL="2074884" indent="0">
              <a:buNone/>
              <a:defRPr sz="2267"/>
            </a:lvl5pPr>
            <a:lvl6pPr marL="2593602" indent="0">
              <a:buNone/>
              <a:defRPr sz="2267"/>
            </a:lvl6pPr>
            <a:lvl7pPr marL="3112328" indent="0">
              <a:buNone/>
              <a:defRPr sz="2267"/>
            </a:lvl7pPr>
            <a:lvl8pPr marL="3631043" indent="0">
              <a:buNone/>
              <a:defRPr sz="2267"/>
            </a:lvl8pPr>
            <a:lvl9pPr marL="4149763" indent="0">
              <a:buNone/>
              <a:defRPr sz="2267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720" indent="0">
              <a:buNone/>
              <a:defRPr sz="1333"/>
            </a:lvl2pPr>
            <a:lvl3pPr marL="1037442" indent="0">
              <a:buNone/>
              <a:defRPr sz="1200"/>
            </a:lvl3pPr>
            <a:lvl4pPr marL="1556160" indent="0">
              <a:buNone/>
              <a:defRPr sz="1067"/>
            </a:lvl4pPr>
            <a:lvl5pPr marL="2074884" indent="0">
              <a:buNone/>
              <a:defRPr sz="1067"/>
            </a:lvl5pPr>
            <a:lvl6pPr marL="2593602" indent="0">
              <a:buNone/>
              <a:defRPr sz="1067"/>
            </a:lvl6pPr>
            <a:lvl7pPr marL="3112328" indent="0">
              <a:buNone/>
              <a:defRPr sz="1067"/>
            </a:lvl7pPr>
            <a:lvl8pPr marL="3631043" indent="0">
              <a:buNone/>
              <a:defRPr sz="1067"/>
            </a:lvl8pPr>
            <a:lvl9pPr marL="4149763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4C5844-5FF1-4C4E-8E3B-52C4D2DB6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7E10C33-E806-8545-96F8-2FE91230F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8F8A83-1931-8D46-9F4D-DD289D989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47F01-AC0A-D242-8C7A-7547EBB54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1200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ZA" spc="-25" smtClean="0"/>
              <a:pPr marL="38100">
                <a:lnSpc>
                  <a:spcPts val="1425"/>
                </a:lnSpc>
              </a:pPr>
              <a:t>‹#›</a:t>
            </a:fld>
            <a:endParaRPr lang="en-ZA" spc="-25" dirty="0"/>
          </a:p>
        </p:txBody>
      </p:sp>
    </p:spTree>
    <p:extLst>
      <p:ext uri="{BB962C8B-B14F-4D97-AF65-F5344CB8AC3E}">
        <p14:creationId xmlns:p14="http://schemas.microsoft.com/office/powerpoint/2010/main" xmlns="" val="38323100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0750C48-5D4F-2945-8D3E-5B1821DDD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F69A440-B45A-694E-97F6-9CCA47A79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54CB672-2DF8-B74D-AEA8-D3E8E0DF8C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B8231-9A9F-5D4C-B3FB-7E27F8EEA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00678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93EC3A9-B030-D044-9FC0-CE80E6A29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A6F16F1-AF02-9140-9DE4-2533B8BC2F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06C3775-D1D5-4041-9243-C9FC0CD6C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7DFFF-2B5C-5148-952A-D3253A06C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347855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18660" indent="0" algn="ctr">
              <a:buNone/>
              <a:defRPr/>
            </a:lvl2pPr>
            <a:lvl3pPr marL="1037325" indent="0" algn="ctr">
              <a:buNone/>
              <a:defRPr/>
            </a:lvl3pPr>
            <a:lvl4pPr marL="1555982" indent="0" algn="ctr">
              <a:buNone/>
              <a:defRPr/>
            </a:lvl4pPr>
            <a:lvl5pPr marL="2074648" indent="0" algn="ctr">
              <a:buNone/>
              <a:defRPr/>
            </a:lvl5pPr>
            <a:lvl6pPr marL="2593307" indent="0" algn="ctr">
              <a:buNone/>
              <a:defRPr/>
            </a:lvl6pPr>
            <a:lvl7pPr marL="3111974" indent="0" algn="ctr">
              <a:buNone/>
              <a:defRPr/>
            </a:lvl7pPr>
            <a:lvl8pPr marL="3630631" indent="0" algn="ctr">
              <a:buNone/>
              <a:defRPr/>
            </a:lvl8pPr>
            <a:lvl9pPr marL="4149291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4E4960-14A9-F54E-B711-50B298BE5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51A2923-84A5-204D-B548-61CA82CCF2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FBD7361-60FA-0A4B-804C-FBBE87721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34F1C-F4F1-5144-B258-A49117B54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629182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9ECE3B9-8676-D741-AA53-E905EAAB9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FE227A6-F5E0-8043-8D09-74B3D4A3A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9C47DA9-0815-064A-BF19-DE764B6AC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6537C-DBAC-7446-8F75-FF9C3564B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986350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533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267"/>
            </a:lvl1pPr>
            <a:lvl2pPr marL="518660" indent="0">
              <a:buNone/>
              <a:defRPr sz="2000"/>
            </a:lvl2pPr>
            <a:lvl3pPr marL="1037325" indent="0">
              <a:buNone/>
              <a:defRPr sz="1867"/>
            </a:lvl3pPr>
            <a:lvl4pPr marL="1555982" indent="0">
              <a:buNone/>
              <a:defRPr sz="1600"/>
            </a:lvl4pPr>
            <a:lvl5pPr marL="2074648" indent="0">
              <a:buNone/>
              <a:defRPr sz="1600"/>
            </a:lvl5pPr>
            <a:lvl6pPr marL="2593307" indent="0">
              <a:buNone/>
              <a:defRPr sz="1600"/>
            </a:lvl6pPr>
            <a:lvl7pPr marL="3111974" indent="0">
              <a:buNone/>
              <a:defRPr sz="1600"/>
            </a:lvl7pPr>
            <a:lvl8pPr marL="3630631" indent="0">
              <a:buNone/>
              <a:defRPr sz="1600"/>
            </a:lvl8pPr>
            <a:lvl9pPr marL="4149291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8425B8C-B51D-064C-9DA1-37ADB8AD5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7E22B54-BF6F-7B45-888A-D203EF172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FCEEEA7-1C8C-394D-BAD0-8CCEA6F04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F8C00-F71E-6549-B4FE-2E159B858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158368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FD95F8-FF31-2342-A1A7-1D9F1ACC0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C13947-438F-3D40-8CAC-A6C618F863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999E3A-3C14-9D4B-B89A-6604D8E00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2DFB6-B145-0F4C-983C-C76A1CD89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804882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660" indent="0">
              <a:buNone/>
              <a:defRPr sz="2267" b="1"/>
            </a:lvl2pPr>
            <a:lvl3pPr marL="1037325" indent="0">
              <a:buNone/>
              <a:defRPr sz="2000" b="1"/>
            </a:lvl3pPr>
            <a:lvl4pPr marL="1555982" indent="0">
              <a:buNone/>
              <a:defRPr sz="1867" b="1"/>
            </a:lvl4pPr>
            <a:lvl5pPr marL="2074648" indent="0">
              <a:buNone/>
              <a:defRPr sz="1867" b="1"/>
            </a:lvl5pPr>
            <a:lvl6pPr marL="2593307" indent="0">
              <a:buNone/>
              <a:defRPr sz="1867" b="1"/>
            </a:lvl6pPr>
            <a:lvl7pPr marL="3111974" indent="0">
              <a:buNone/>
              <a:defRPr sz="1867" b="1"/>
            </a:lvl7pPr>
            <a:lvl8pPr marL="3630631" indent="0">
              <a:buNone/>
              <a:defRPr sz="1867" b="1"/>
            </a:lvl8pPr>
            <a:lvl9pPr marL="4149291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18660" indent="0">
              <a:buNone/>
              <a:defRPr sz="2267" b="1"/>
            </a:lvl2pPr>
            <a:lvl3pPr marL="1037325" indent="0">
              <a:buNone/>
              <a:defRPr sz="2000" b="1"/>
            </a:lvl3pPr>
            <a:lvl4pPr marL="1555982" indent="0">
              <a:buNone/>
              <a:defRPr sz="1867" b="1"/>
            </a:lvl4pPr>
            <a:lvl5pPr marL="2074648" indent="0">
              <a:buNone/>
              <a:defRPr sz="1867" b="1"/>
            </a:lvl5pPr>
            <a:lvl6pPr marL="2593307" indent="0">
              <a:buNone/>
              <a:defRPr sz="1867" b="1"/>
            </a:lvl6pPr>
            <a:lvl7pPr marL="3111974" indent="0">
              <a:buNone/>
              <a:defRPr sz="1867" b="1"/>
            </a:lvl7pPr>
            <a:lvl8pPr marL="3630631" indent="0">
              <a:buNone/>
              <a:defRPr sz="1867" b="1"/>
            </a:lvl8pPr>
            <a:lvl9pPr marL="4149291" indent="0">
              <a:buNone/>
              <a:defRPr sz="18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267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C923938-B2BF-9744-8BB9-65B2E5315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AB8E786-8B32-FB4A-AAC7-C9B185CE1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6897086-8FEB-454E-8E7A-1FD68C8CC4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65F0D-6420-E146-A00C-9B750FDF5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38268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03FFD59-AAC3-DA4D-87FC-3A28FD1EF5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ADADAD1-1B98-1E44-8FCF-453AD38A7B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5B86AD7-F6AD-E842-B968-FCA470257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7A0EC-4358-D74E-AFBF-FF1277FEEC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254118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F429107-C957-DC47-AC83-AF4C1FE33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76BFBC4-AC2E-594D-875A-11A44B98B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F800CFC-EB78-AD47-A26F-B50671738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DBFFE8-C608-3243-BA9A-24A21E033B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781404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49"/>
            <a:ext cx="4011084" cy="1162051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73"/>
            <a:ext cx="6815667" cy="58531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18660" indent="0">
              <a:buNone/>
              <a:defRPr sz="1333"/>
            </a:lvl2pPr>
            <a:lvl3pPr marL="1037325" indent="0">
              <a:buNone/>
              <a:defRPr sz="1200"/>
            </a:lvl3pPr>
            <a:lvl4pPr marL="1555982" indent="0">
              <a:buNone/>
              <a:defRPr sz="1067"/>
            </a:lvl4pPr>
            <a:lvl5pPr marL="2074648" indent="0">
              <a:buNone/>
              <a:defRPr sz="1067"/>
            </a:lvl5pPr>
            <a:lvl6pPr marL="2593307" indent="0">
              <a:buNone/>
              <a:defRPr sz="1067"/>
            </a:lvl6pPr>
            <a:lvl7pPr marL="3111974" indent="0">
              <a:buNone/>
              <a:defRPr sz="1067"/>
            </a:lvl7pPr>
            <a:lvl8pPr marL="3630631" indent="0">
              <a:buNone/>
              <a:defRPr sz="1067"/>
            </a:lvl8pPr>
            <a:lvl9pPr marL="4149291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772EBF0-6452-0E4F-B5E7-8BA3349C48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65185B4-1507-A948-91F9-A8D6C63A2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94556D-6A7F-844D-AC2E-F69B2D506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53A0A-C520-0349-8693-591CDC1E3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2197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191999" cy="59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182880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505200"/>
            <a:ext cx="8534400" cy="6858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2057401"/>
            <a:ext cx="10363200" cy="1066800"/>
          </a:xfrm>
        </p:spPr>
        <p:txBody>
          <a:bodyPr/>
          <a:lstStyle>
            <a:lvl1pPr algn="l">
              <a:defRPr sz="30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E76C7AAD-2202-1741-99E7-2E253088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8535A6F-D3EC-2F41-A7FE-1091B115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81C07BEE-47BD-3A4D-AF47-983DB691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ECB-5303-EA44-863F-69D388C2A5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0230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600"/>
            </a:lvl1pPr>
            <a:lvl2pPr marL="518660" indent="0">
              <a:buNone/>
              <a:defRPr sz="3200"/>
            </a:lvl2pPr>
            <a:lvl3pPr marL="1037325" indent="0">
              <a:buNone/>
              <a:defRPr sz="2667"/>
            </a:lvl3pPr>
            <a:lvl4pPr marL="1555982" indent="0">
              <a:buNone/>
              <a:defRPr sz="2267"/>
            </a:lvl4pPr>
            <a:lvl5pPr marL="2074648" indent="0">
              <a:buNone/>
              <a:defRPr sz="2267"/>
            </a:lvl5pPr>
            <a:lvl6pPr marL="2593307" indent="0">
              <a:buNone/>
              <a:defRPr sz="2267"/>
            </a:lvl6pPr>
            <a:lvl7pPr marL="3111974" indent="0">
              <a:buNone/>
              <a:defRPr sz="2267"/>
            </a:lvl7pPr>
            <a:lvl8pPr marL="3630631" indent="0">
              <a:buNone/>
              <a:defRPr sz="2267"/>
            </a:lvl8pPr>
            <a:lvl9pPr marL="4149291" indent="0">
              <a:buNone/>
              <a:defRPr sz="2267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8"/>
            <a:ext cx="73152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18660" indent="0">
              <a:buNone/>
              <a:defRPr sz="1333"/>
            </a:lvl2pPr>
            <a:lvl3pPr marL="1037325" indent="0">
              <a:buNone/>
              <a:defRPr sz="1200"/>
            </a:lvl3pPr>
            <a:lvl4pPr marL="1555982" indent="0">
              <a:buNone/>
              <a:defRPr sz="1067"/>
            </a:lvl4pPr>
            <a:lvl5pPr marL="2074648" indent="0">
              <a:buNone/>
              <a:defRPr sz="1067"/>
            </a:lvl5pPr>
            <a:lvl6pPr marL="2593307" indent="0">
              <a:buNone/>
              <a:defRPr sz="1067"/>
            </a:lvl6pPr>
            <a:lvl7pPr marL="3111974" indent="0">
              <a:buNone/>
              <a:defRPr sz="1067"/>
            </a:lvl7pPr>
            <a:lvl8pPr marL="3630631" indent="0">
              <a:buNone/>
              <a:defRPr sz="1067"/>
            </a:lvl8pPr>
            <a:lvl9pPr marL="4149291" indent="0">
              <a:buNone/>
              <a:defRPr sz="10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EA1283-B870-6448-BDF2-DEE8B76DA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04AD215-3922-5F47-ADA9-2459DE2FC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8A1C8D0-5B25-8245-AF3A-5C75492D8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46385-BE23-014B-AB46-2F2FF6DA3B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901152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4BE0158-474D-A442-AC9B-D8AEE57B6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275C8B2-3658-4A49-AC86-BEEC7E60D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DDD8846-E478-C241-B389-D46FE5A9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57ADF7-E2D9-2240-BE94-E13D2FD35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48025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A10C557-8182-9049-9BE2-F50CE1DB39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405FC0F-2C75-3C4B-AFA4-AE81C69D4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827F907-5AB2-ED4D-B97E-23C90F3F1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DB4E6-5DD3-4A4D-BF24-A1770B6EB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7550417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ER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12191999" cy="597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1828800"/>
            <a:ext cx="12192000" cy="2362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3505200"/>
            <a:ext cx="8534400" cy="6858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2057401"/>
            <a:ext cx="10363200" cy="1066800"/>
          </a:xfrm>
        </p:spPr>
        <p:txBody>
          <a:bodyPr/>
          <a:lstStyle>
            <a:lvl1pPr algn="l">
              <a:defRPr sz="30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E76C7AAD-2202-1741-99E7-2E253088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78535A6F-D3EC-2F41-A7FE-1091B115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81C07BEE-47BD-3A4D-AF47-983DB691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69DE-F7CE-814B-9DFA-295FC103F8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1895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69E269-C355-A44F-80F2-629E7868D3D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518969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37504" y="0"/>
            <a:ext cx="12192000" cy="5867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8496" y="4038600"/>
            <a:ext cx="5320704" cy="762000"/>
          </a:xfrm>
          <a:solidFill>
            <a:srgbClr val="216331"/>
          </a:solidFill>
        </p:spPr>
        <p:txBody>
          <a:bodyPr/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496" y="4648200"/>
            <a:ext cx="5320704" cy="381000"/>
          </a:xfrm>
          <a:solidFill>
            <a:srgbClr val="21633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FDD150-0367-3747-8295-DCE53869A53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6713370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B3B54B-A6AD-244D-BD40-C74378A0EA9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406062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48B3D-256A-8246-AB0A-26A5B388F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E54395-A860-6146-A5EB-C3E152E15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5DD06A-A09C-CE4A-8BE4-3F36021B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2667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BC1BD2-3658-E647-86D3-1742EBFC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0D2988-3052-3145-97FC-E11374FA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D5970-DB31-A04F-A00C-71371090B2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25619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2C60E0-889C-FF4F-88ED-C348F39E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C3C471-F5B3-E54E-B070-14364DAD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C39C9-E840-F147-96D3-71EB4E0A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96A3F1-BE47-D346-9E6F-0FF7602D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678881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CE8D7-5505-6F4A-AB31-9EE416D1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4D1877-2BA4-7A4A-A6F2-9E8398A17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51E44A-7A8F-5547-88FA-2D6F0D002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17EF4C-76A9-7E44-9D36-D0501019A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380CF28-914A-4049-A9B7-671D3C268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770EDFA-1348-2D4B-9760-0226A1D8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A19F59-2F2F-CA41-BB97-48577D54F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45FB2C2-60A3-B142-A608-6ED34B2C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529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8A4ECB-5303-EA44-863F-69D388C2A5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92048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16C06-D49A-1744-AD3A-9507B019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A353CF-9A5E-E64D-8331-2DEE5C06C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61F25C-13C5-C948-BCCD-0810C2DF1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2D58B1-F243-324E-AFCF-694632A8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9A1F78-F729-2547-A024-CCDC0472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801CDF-3716-DB4E-9DB2-B8483673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05326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019AC-B4D5-D949-9163-875C297A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AB89C4E-00C0-1E47-A40F-F0BF57566C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82DCF8-1F52-6549-B2D6-06BD05115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7CE897-A88E-C641-8C40-56AA212E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43F06F-FE3C-904E-AF60-CA01C0B7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32EDD2-974B-9648-B235-496304A2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453394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1798D-8CD0-B740-A6F2-2FC96CB7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C1551A-DD9D-7548-B1B7-4CFDC4D2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5FF0D7-6096-A843-B8DB-D6B8EF73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867">
              <a:solidFill>
                <a:schemeClr val="tx2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3831E3-9E25-E94A-AC7D-5EAF04A7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1DA710-A0D6-874D-968B-9F2567B1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110547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4A61DA-6E8A-9540-B562-702867635B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031DCB-BD8A-EC45-B517-52DCC752AA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77B6653-E1A8-474C-AA51-0180A86EBC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DA138A-36CB-A748-96D2-77A2A1358C09}" type="slidenum">
              <a:rPr lang="en-US" altLang="en-US"/>
              <a:pPr/>
              <a:t>‹#›</a:t>
            </a:fld>
            <a:endParaRPr lang="en-US" altLang="en-US" sz="16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140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36869A-816B-A746-8A50-4F10EBCA9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A64682E-437D-164B-9057-296D00B53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03D0B5-114B-0F4D-BBCE-A1F7BDB3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D6C484-3480-6E40-A8BD-BBB5A1DC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035426-ADDB-8D45-9584-D045C0546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69580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D71883-0EB9-B842-AF1A-7306A2F8B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704C2-42AD-CE45-9357-EEF48DB41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940AB9-7B78-D645-B6B3-52817DF1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95ED9C-776E-6C4A-9568-2459908CF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051C5C-EA0D-D147-9458-9A91C4385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63676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D6FF6-69AF-A047-BD80-9A3275F9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F4BE1F-96FD-1D45-B226-945F62CE8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5940BC-980C-E649-A03B-2DC503A7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7E9FE1-DB07-2C42-ACA2-BA48C9BD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E5395B-D8B9-5E4C-A87A-FA374C0D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39906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0D381E-6832-6448-848C-07E8220D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7B4F1C-9E7C-6F4C-8EBE-36455D0A4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23A62D-58FA-1D4F-B661-EDAD63B73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973517-C04F-E542-BF8F-8284EA34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5F1B84-B657-2846-8AFA-7D42070E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AAF62B-474A-7842-A852-3BE43B39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21965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A6894-82BC-934B-812C-69E726EC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C34993-B6B6-BC40-BE7B-969B4C838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82B996-E78F-6B4C-B434-E5A71B1DC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2415C5-E618-BF42-9BB3-F2CF53002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67B12B-4C46-C44C-B8ED-738E098B0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16A536-EF44-C846-A963-EA6532CB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1D1013-53C1-1C4F-BC52-B329025B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F1FB55-EE05-A346-8121-0F23AE66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88859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77ED34-A4EC-E745-9CBB-9EACF475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F1C33B-EB44-424F-BC52-1261AEBC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6A9099-0C2C-0B4E-86C4-7080E89D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E2966C8-F6CF-AE49-B683-E200AD27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657C2-8157-5A4F-8E7E-3C8E3FF403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85206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A9BB7054-05AC-3F4E-B234-09D425DA36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079519B-4111-064B-94D6-4F86ECD4F9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43F7B22-6779-9F4D-815B-9FCEF898C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1" y="6569076"/>
            <a:ext cx="258656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rgbClr val="898989"/>
                </a:solidFill>
              </a:defRPr>
            </a:lvl1pPr>
          </a:lstStyle>
          <a:p>
            <a:fld id="{721E37CA-96BA-4849-AFC5-5EAB4F15C68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8ECC4-A080-D14F-BC84-3160CEA4A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5200" y="65690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3A9FC8-1B21-FD44-9D97-93E6C3AF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655320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solidFill>
                  <a:srgbClr val="898989"/>
                </a:solidFill>
              </a:defRPr>
            </a:lvl1pPr>
          </a:lstStyle>
          <a:p>
            <a:fld id="{3B1490E6-B2DB-F846-861C-FDD1216472E1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1031" name="TextBox 4">
            <a:extLst>
              <a:ext uri="{FF2B5EF4-FFF2-40B4-BE49-F238E27FC236}">
                <a16:creationId xmlns:a16="http://schemas.microsoft.com/office/drawing/2014/main" xmlns="" id="{2FDAB3B4-3A8F-D64C-9679-E0BFEB0C2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18" y="632618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1032" name="Picture 6">
            <a:extLst>
              <a:ext uri="{FF2B5EF4-FFF2-40B4-BE49-F238E27FC236}">
                <a16:creationId xmlns:a16="http://schemas.microsoft.com/office/drawing/2014/main" xmlns="" id="{BDE30EF0-FAA1-BA4A-9CA6-AA256D53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862638"/>
            <a:ext cx="12192000" cy="690562"/>
          </a:xfrm>
          <a:prstGeom prst="rect">
            <a:avLst/>
          </a:prstGeom>
          <a:blipFill dpi="0" rotWithShape="0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319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832" r:id="rId7"/>
  </p:sldLayoutIdLst>
  <p:transition spd="med">
    <p:fade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panose="020B0502020202020204" pitchFamily="34" charset="0"/>
          <a:ea typeface="ＭＳ Ｐゴシック" pitchFamily="-108" charset="-128"/>
          <a:cs typeface="Century Gothic" panose="020B050202020202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entury Gothic" panose="020B0502020202020204" pitchFamily="34" charset="0"/>
          <a:ea typeface="ＭＳ Ｐゴシック" pitchFamily="-10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ＭＳ Ｐゴシック" pitchFamily="-108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entury Gothic" panose="020B0502020202020204" pitchFamily="34" charset="0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E89C386-D043-2746-917D-1F1932F3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BCC769-F897-E948-9E99-FB52142B8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69223-2EED-4941-AC04-C8FAB7D38A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D676C1-2E1D-774A-9BEF-5B3B58791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141C8B-051C-9740-B1F0-A569DE20D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657C2-8157-5A4F-8E7E-3C8E3FF403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005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9" y="5713415"/>
            <a:ext cx="1217718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26400" y="65690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A88A4ECB-5303-EA44-863F-69D388C2A5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5690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55320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518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9" y="5713415"/>
            <a:ext cx="1217718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26400" y="65690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5690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55320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sz="1867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43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ftr="0" dt="0"/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819" y="5713415"/>
            <a:ext cx="1217718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26400" y="65690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A88A4ECB-5303-EA44-863F-69D388C2A5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5690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55320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178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</p:sldLayoutIdLst>
  <p:hf hdr="0" ftr="0" dt="0"/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819" y="5713415"/>
            <a:ext cx="1217718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26400" y="65690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C242FC84-7891-F740-B8A1-EC98BEFAE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5690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55320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9880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E48B6-2196-F647-A549-3628E06CD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7482A5-FF6C-2E4C-8AAF-1ABBD5A84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47747F-1F48-5548-A7FB-E483ADADC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CB0F31-84DC-B44B-A6D6-000958EF0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44D6C9-4362-7A45-9C8F-FED51F259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307A1-3EE8-4A4C-A314-E9CC2C94CD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050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819" y="5713415"/>
            <a:ext cx="1217718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26400" y="65690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A88A4ECB-5303-EA44-863F-69D388C2A5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5690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55320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79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hf hdr="0" ftr="0" dt="0"/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D97D0020-8481-A640-9022-77D5B5A75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53" tIns="38926" rIns="77853" bIns="38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D4FDE134-EC4C-D549-ABA4-32CBFC32C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53" tIns="38926" rIns="77853" bIns="38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 dirty="0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46EDEB50-FBCF-264A-B1DF-AD3970BB41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53" tIns="38926" rIns="77853" bIns="38926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DE47F140-F9BB-C841-82E8-68376DE0B3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53" tIns="38926" rIns="77853" bIns="3892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A6F54ADE-9E4C-3748-A163-F7E397E7A2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53" tIns="38926" rIns="77853" bIns="38926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803FAAF6-9078-2A4A-98CE-FADE2AB97C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840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519015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8033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7046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6064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5224" indent="-385224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40296" indent="-321725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295368" indent="-256111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ＭＳ Ｐゴシック" charset="0"/>
        </a:defRPr>
      </a:lvl3pPr>
      <a:lvl4pPr marL="1813939" indent="-256111" algn="l" rtl="0" eaLnBrk="1" fontAlgn="base" hangingPunct="1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  <a:ea typeface="ＭＳ Ｐゴシック" charset="0"/>
        </a:defRPr>
      </a:lvl4pPr>
      <a:lvl5pPr marL="2332508" indent="-256111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ＭＳ Ｐゴシック" charset="0"/>
        </a:defRPr>
      </a:lvl5pPr>
      <a:lvl6pPr marL="2854585" indent="-25950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3602" indent="-25950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2617" indent="-25950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1634" indent="-25950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015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033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46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6064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5078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4097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3109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2124" algn="l" defTabSz="103803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BCD439F7-416A-DC4F-B037-A28993E5E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44" tIns="38922" rIns="77844" bIns="38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3F17F7D3-E8B5-7647-9CAC-2BC26AD9A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44" tIns="38922" rIns="77844" bIns="38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 dirty="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CD4E9411-9DC7-614A-B6CB-B716135582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44" tIns="38922" rIns="77844" bIns="38922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24F6F1DD-E78C-CB4A-8EAD-A85458DE90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44" tIns="38922" rIns="77844" bIns="3892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20FB31CE-1BC2-794A-A0D8-449DB27F45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44" tIns="38922" rIns="77844" bIns="38922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8E9E3917-47C6-BD4D-94FB-48BE7EA1BF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245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518956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7915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6869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5828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5224" indent="-385224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40296" indent="-321725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295368" indent="-256111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ＭＳ Ｐゴシック" charset="0"/>
        </a:defRPr>
      </a:lvl3pPr>
      <a:lvl4pPr marL="1813939" indent="-256111" algn="l" rtl="0" eaLnBrk="1" fontAlgn="base" hangingPunct="1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  <a:ea typeface="ＭＳ Ｐゴシック" charset="0"/>
        </a:defRPr>
      </a:lvl4pPr>
      <a:lvl5pPr marL="2332508" indent="-256111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ＭＳ Ｐゴシック" charset="0"/>
        </a:defRPr>
      </a:lvl5pPr>
      <a:lvl6pPr marL="2854261" indent="-25947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3218" indent="-25947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2175" indent="-25947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1131" indent="-25947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956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915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869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828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4783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742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2696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1652" algn="l" defTabSz="10379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D09939A8-F8FD-9144-B5BB-C4615A696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35" tIns="38917" rIns="77835" bIns="389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C9CACE33-2778-F840-AC48-B0F61EA3A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35" tIns="38917" rIns="77835" bIns="38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xmlns="" id="{5F87C0C7-AB98-4F41-BE04-CAA8B3A2A6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35" tIns="38917" rIns="77835" bIns="38917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6063247E-18D9-FB4E-B051-9ED9E81367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35" tIns="38917" rIns="77835" bIns="38917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27846468-C65B-7647-8BF4-2ECD9F2B19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35" tIns="38917" rIns="77835" bIns="38917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0673DE90-D1F0-5C41-998D-43317C844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183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518898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7797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6692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5592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5224" indent="-385224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40296" indent="-321725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295368" indent="-256111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ＭＳ Ｐゴシック" charset="0"/>
        </a:defRPr>
      </a:lvl3pPr>
      <a:lvl4pPr marL="1813939" indent="-256111" algn="l" rtl="0" eaLnBrk="1" fontAlgn="base" hangingPunct="1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  <a:ea typeface="ＭＳ Ｐゴシック" charset="0"/>
        </a:defRPr>
      </a:lvl4pPr>
      <a:lvl5pPr marL="2332508" indent="-256111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ＭＳ Ｐゴシック" charset="0"/>
        </a:defRPr>
      </a:lvl5pPr>
      <a:lvl6pPr marL="2853937" indent="-259447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2834" indent="-259447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1732" indent="-259447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0630" indent="-259447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898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797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692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592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4487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389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2283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1179" algn="l" defTabSz="10377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1ACB8B21-AABA-6A44-AD26-E8D15B154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26" tIns="38912" rIns="77826" bIns="389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1FDFAC95-4D7A-684C-93AB-3F5120EC6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26" tIns="38912" rIns="77826" bIns="38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 dirty="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xmlns="" id="{36BEB341-1070-8C43-97CA-82EB1066AB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26" tIns="38912" rIns="77826" bIns="38912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xmlns="" id="{7925EFF2-1278-3146-81B5-29601E49BC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26" tIns="38912" rIns="77826" bIns="3891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xmlns="" id="{D9BB0B8B-FEA6-3345-A82F-140525F0DE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26" tIns="38912" rIns="77826" bIns="38912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6097CC40-8A2B-0A40-8A09-A9CB9D9B32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954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518838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7678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6514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5356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5224" indent="-385224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Century Gothic" panose="020B0502020202020204" pitchFamily="34" charset="0"/>
          <a:ea typeface="ＭＳ Ｐゴシック" charset="0"/>
          <a:cs typeface="Century Gothic" panose="020B0502020202020204" pitchFamily="34" charset="0"/>
        </a:defRPr>
      </a:lvl1pPr>
      <a:lvl2pPr marL="840296" indent="-321725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Century Gothic" panose="020B0502020202020204" pitchFamily="34" charset="0"/>
          <a:ea typeface="ＭＳ Ｐゴシック" charset="0"/>
        </a:defRPr>
      </a:lvl2pPr>
      <a:lvl3pPr marL="1295368" indent="-256111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Century Gothic" panose="020B0502020202020204" pitchFamily="34" charset="0"/>
          <a:ea typeface="ＭＳ Ｐゴシック" charset="0"/>
        </a:defRPr>
      </a:lvl3pPr>
      <a:lvl4pPr marL="1813939" indent="-256111" algn="l" rtl="0" eaLnBrk="1" fontAlgn="base" hangingPunct="1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Century Gothic" panose="020B0502020202020204" pitchFamily="34" charset="0"/>
          <a:ea typeface="ＭＳ Ｐゴシック" charset="0"/>
        </a:defRPr>
      </a:lvl4pPr>
      <a:lvl5pPr marL="2332508" indent="-256111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Century Gothic" panose="020B0502020202020204" pitchFamily="34" charset="0"/>
          <a:ea typeface="ＭＳ Ｐゴシック" charset="0"/>
        </a:defRPr>
      </a:lvl5pPr>
      <a:lvl6pPr marL="2853613" indent="-25941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2450" indent="-25941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1289" indent="-25941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10128" indent="-25941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838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678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514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356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4192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36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1869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0707" algn="l" defTabSz="10376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5F9B3937-AB1A-7945-855A-4E80AE32C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17" tIns="38907" rIns="77817" bIns="389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C630970E-4461-1240-9019-F0F21B416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17" tIns="38907" rIns="77817" bIns="38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xmlns="" id="{6E8B7A3F-80B9-4241-8169-FEAF2D8DD7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17" tIns="38907" rIns="77817" bIns="38907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xmlns="" id="{972267EC-1984-9C4D-9059-6A2CEFF09D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17" tIns="38907" rIns="77817" bIns="38907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xmlns="" id="{87D0555D-5C31-FB46-9CDC-8F458795598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17" tIns="38907" rIns="77817" bIns="38907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4E072376-AAF6-B847-9F5B-CE9B855DB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7865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518779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7561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6337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5120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5224" indent="-385224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40296" indent="-321725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295368" indent="-256111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ＭＳ Ｐゴシック" charset="0"/>
        </a:defRPr>
      </a:lvl3pPr>
      <a:lvl4pPr marL="1813939" indent="-256111" algn="l" rtl="0" eaLnBrk="1" fontAlgn="base" hangingPunct="1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  <a:ea typeface="ＭＳ Ｐゴシック" charset="0"/>
        </a:defRPr>
      </a:lvl4pPr>
      <a:lvl5pPr marL="2332508" indent="-256111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ＭＳ Ｐゴシック" charset="0"/>
        </a:defRPr>
      </a:lvl5pPr>
      <a:lvl6pPr marL="2853289" indent="-25938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2066" indent="-25938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0847" indent="-25938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09627" indent="-259386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779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561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337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5120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898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682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1456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0235" algn="l" defTabSz="10375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FAE8FD5A-71ED-F14B-B015-AD5AD0811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08" tIns="38903" rIns="77808" bIns="389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45F57067-1C54-574E-AEAA-E06F9A122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808" tIns="38903" rIns="77808" bIns="389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xmlns="" id="{DF93B468-2572-7E49-BA14-B69977FD098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08" tIns="38903" rIns="77808" bIns="38903" numCol="1" anchor="t" anchorCtr="0" compatLnSpc="1">
            <a:prstTxWarp prst="textNoShape">
              <a:avLst/>
            </a:prstTxWarp>
          </a:bodyPr>
          <a:lstStyle>
            <a:lvl1pPr>
              <a:defRPr sz="1600" smtClean="0">
                <a:ea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xmlns="" id="{C3E10D32-2DBA-F342-9BD9-B1B5516349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08" tIns="38903" rIns="77808" bIns="38903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xmlns="" id="{3B94EEA8-B4D8-E149-B2A4-73C666FC45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808" tIns="38903" rIns="77808" bIns="38903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fld id="{B9E2945B-9857-0940-96FA-9414AED3D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22576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518720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6pPr>
      <a:lvl7pPr marL="1037442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7pPr>
      <a:lvl8pPr marL="1556160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8pPr>
      <a:lvl9pPr marL="2074884" algn="ctr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Arial" charset="0"/>
        </a:defRPr>
      </a:lvl9pPr>
    </p:titleStyle>
    <p:bodyStyle>
      <a:lvl1pPr marL="385224" indent="-385224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40296" indent="-321725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ＭＳ Ｐゴシック" charset="0"/>
        </a:defRPr>
      </a:lvl2pPr>
      <a:lvl3pPr marL="1293252" indent="-256111" algn="l" rtl="0" eaLnBrk="1" fontAlgn="base" hangingPunct="1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  <a:ea typeface="ＭＳ Ｐゴシック" charset="0"/>
        </a:defRPr>
      </a:lvl3pPr>
      <a:lvl4pPr marL="1813939" indent="-256111" algn="l" rtl="0" eaLnBrk="1" fontAlgn="base" hangingPunct="1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+mn-lt"/>
          <a:ea typeface="ＭＳ Ｐゴシック" charset="0"/>
        </a:defRPr>
      </a:lvl4pPr>
      <a:lvl5pPr marL="2332508" indent="-256111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  <a:ea typeface="ＭＳ Ｐゴシック" charset="0"/>
        </a:defRPr>
      </a:lvl5pPr>
      <a:lvl6pPr marL="2852963" indent="-259355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6pPr>
      <a:lvl7pPr marL="3371682" indent="-259355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7pPr>
      <a:lvl8pPr marL="3890404" indent="-259355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8pPr>
      <a:lvl9pPr marL="4409126" indent="-259355" algn="l" rtl="0" eaLnBrk="1" fontAlgn="base" hangingPunct="1">
        <a:spcBef>
          <a:spcPct val="20000"/>
        </a:spcBef>
        <a:spcAft>
          <a:spcPct val="0"/>
        </a:spcAft>
        <a:buChar char="»"/>
        <a:defRPr sz="22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720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7442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6160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4884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3602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328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1043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9763" algn="l" defTabSz="10374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819" y="5713415"/>
            <a:ext cx="1217718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ZA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26400" y="656907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fld id="{8EDC2525-D5A5-BC4C-8583-28AEE38A4972}" type="slidenum">
              <a:rPr lang="en-US" altLang="en-US" smtClean="0"/>
              <a:pPr/>
              <a:t>‹#›</a:t>
            </a:fld>
            <a:fld id="{E6498BBB-CBFE-DE43-AEE7-186473A9711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5690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55320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sz="1867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91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 ftr="0" dt="0"/>
  <p:txStyles>
    <p:titleStyle>
      <a:lvl1pPr algn="ctr" defTabSz="457189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hs.gov.za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3911A6C2-D964-9C6D-3159-8E130F81E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68" y="4800785"/>
            <a:ext cx="5665788" cy="708008"/>
          </a:xfrm>
        </p:spPr>
        <p:txBody>
          <a:bodyPr/>
          <a:lstStyle/>
          <a:p>
            <a:pPr algn="ctr"/>
            <a:r>
              <a:rPr lang="en-GB" sz="3600" b="1" dirty="0"/>
              <a:t>HUMAN SETTLEMENTS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084E8A5-3D3B-0480-8A75-ABD43B8D8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513" y="313631"/>
            <a:ext cx="4858431" cy="3115369"/>
          </a:xfrm>
        </p:spPr>
        <p:txBody>
          <a:bodyPr/>
          <a:lstStyle/>
          <a:p>
            <a:pPr algn="ctr"/>
            <a:r>
              <a:rPr lang="en-GB" sz="3600" dirty="0"/>
              <a:t>PROGRESS REPORT ON RESPONSE OF HUMAN SETTLEMENTS TO THE APRIL DISASTER</a:t>
            </a:r>
          </a:p>
        </p:txBody>
      </p:sp>
    </p:spTree>
    <p:extLst>
      <p:ext uri="{BB962C8B-B14F-4D97-AF65-F5344CB8AC3E}">
        <p14:creationId xmlns:p14="http://schemas.microsoft.com/office/powerpoint/2010/main" xmlns="" val="14089774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408AA9-FE70-08DB-3C08-0A88EB30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1635"/>
          </a:xfrm>
          <a:solidFill>
            <a:schemeClr val="accent1"/>
          </a:solidFill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EMERGENCY ASSISTANCE PROGRAMME</a:t>
            </a:r>
            <a:r>
              <a:rPr lang="en-ZA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FF4C1CC-C2F9-FAB2-8B82-AB3512696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4898707"/>
              </p:ext>
            </p:extLst>
          </p:nvPr>
        </p:nvGraphicFramePr>
        <p:xfrm>
          <a:off x="286870" y="1304365"/>
          <a:ext cx="11398623" cy="2877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912">
                  <a:extLst>
                    <a:ext uri="{9D8B030D-6E8A-4147-A177-3AD203B41FA5}">
                      <a16:colId xmlns:a16="http://schemas.microsoft.com/office/drawing/2014/main" xmlns="" val="1889711465"/>
                    </a:ext>
                  </a:extLst>
                </a:gridCol>
                <a:gridCol w="5825033">
                  <a:extLst>
                    <a:ext uri="{9D8B030D-6E8A-4147-A177-3AD203B41FA5}">
                      <a16:colId xmlns:a16="http://schemas.microsoft.com/office/drawing/2014/main" xmlns="" val="1372585359"/>
                    </a:ext>
                  </a:extLst>
                </a:gridCol>
                <a:gridCol w="2239678">
                  <a:extLst>
                    <a:ext uri="{9D8B030D-6E8A-4147-A177-3AD203B41FA5}">
                      <a16:colId xmlns:a16="http://schemas.microsoft.com/office/drawing/2014/main" xmlns="" val="154474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Direct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9115851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Basic Municipal Engineering Services in respect of temporary assistance on a shared basis</a:t>
                      </a:r>
                      <a:endParaRPr lang="en-ZA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(Inc. VAT)</a:t>
                      </a:r>
                      <a:endParaRPr lang="en-ZA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Water reticulation on a  shared basis</a:t>
                      </a: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R1 584</a:t>
                      </a: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76514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Sanitation on a shared basis</a:t>
                      </a: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R1 481</a:t>
                      </a:r>
                      <a:endParaRPr lang="en-Z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986308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Roads (Main access)</a:t>
                      </a: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R1 171</a:t>
                      </a: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8295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Storm Water</a:t>
                      </a: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R413</a:t>
                      </a: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663443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Sub-Total: Direct Cost</a:t>
                      </a:r>
                      <a:endParaRPr lang="en-Z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 4 649</a:t>
                      </a: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13352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STAND COST</a:t>
                      </a:r>
                      <a:r>
                        <a:rPr lang="en-ZA" sz="2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a (portion of an ordinary stand shared between 5 units) (rounded off)</a:t>
                      </a:r>
                      <a:endParaRPr lang="en-Z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R6 655</a:t>
                      </a:r>
                      <a:endParaRPr lang="en-Z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95051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48460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3BF5BD-2B38-7AA2-2C28-4E88B188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1671"/>
          </a:xfrm>
          <a:solidFill>
            <a:schemeClr val="accent1"/>
          </a:solidFill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EMERGENCY ASSISTANCE PROGRAMME: TEMPORAL ASSISTANCE</a:t>
            </a:r>
            <a:r>
              <a:rPr lang="en-ZA" dirty="0">
                <a:solidFill>
                  <a:schemeClr val="bg1"/>
                </a:solidFill>
              </a:rPr>
              <a:t> </a:t>
            </a: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227572D9-F725-0864-6C22-B158CE44A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9971464"/>
              </p:ext>
            </p:extLst>
          </p:nvPr>
        </p:nvGraphicFramePr>
        <p:xfrm>
          <a:off x="497542" y="766482"/>
          <a:ext cx="11196915" cy="4703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579">
                  <a:extLst>
                    <a:ext uri="{9D8B030D-6E8A-4147-A177-3AD203B41FA5}">
                      <a16:colId xmlns:a16="http://schemas.microsoft.com/office/drawing/2014/main" xmlns="" val="2902983092"/>
                    </a:ext>
                  </a:extLst>
                </a:gridCol>
                <a:gridCol w="6838667">
                  <a:extLst>
                    <a:ext uri="{9D8B030D-6E8A-4147-A177-3AD203B41FA5}">
                      <a16:colId xmlns:a16="http://schemas.microsoft.com/office/drawing/2014/main" xmlns="" val="375862496"/>
                    </a:ext>
                  </a:extLst>
                </a:gridCol>
                <a:gridCol w="2496669">
                  <a:extLst>
                    <a:ext uri="{9D8B030D-6E8A-4147-A177-3AD203B41FA5}">
                      <a16:colId xmlns:a16="http://schemas.microsoft.com/office/drawing/2014/main" xmlns="" val="2986649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 COST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ITEM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COST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36073965"/>
                  </a:ext>
                </a:extLst>
              </a:tr>
              <a:tr h="220830">
                <a:tc rowSpan="13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Construction Cost of</a:t>
                      </a:r>
                      <a:endParaRPr lang="en-ZA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Temporary shelter (Inc. VAT).</a:t>
                      </a:r>
                      <a:endParaRPr lang="en-ZA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ZA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ZA" sz="18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Covering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R8 341</a:t>
                      </a:r>
                      <a:endParaRPr lang="en-ZA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5177373"/>
                  </a:ext>
                </a:extLst>
              </a:tr>
              <a:tr h="2420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Side Cladding / Wall Cladding 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R13 737</a:t>
                      </a:r>
                      <a:endParaRPr lang="en-ZA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3140065"/>
                  </a:ext>
                </a:extLst>
              </a:tr>
              <a:tr h="2420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Columns and anchor bolts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R8 145</a:t>
                      </a:r>
                      <a:endParaRPr lang="en-ZA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1834319"/>
                  </a:ext>
                </a:extLst>
              </a:tr>
              <a:tr h="2420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Column footings: Concrete bases for structure posts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R1 960</a:t>
                      </a:r>
                      <a:endParaRPr lang="en-ZA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2864923"/>
                  </a:ext>
                </a:extLst>
              </a:tr>
              <a:tr h="2689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Rafters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R3 778</a:t>
                      </a:r>
                      <a:endParaRPr lang="en-ZA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7197279"/>
                  </a:ext>
                </a:extLst>
              </a:tr>
              <a:tr h="21515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Purlins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R4 904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90111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Door &amp; Window posts and frames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R3 285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4028917"/>
                  </a:ext>
                </a:extLst>
              </a:tr>
              <a:tr h="22949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Construction Cost of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Temporary shelter (Inc. VAT).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Side rails to support side cladding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R4 022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2777050"/>
                  </a:ext>
                </a:extLst>
              </a:tr>
              <a:tr h="201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Flashings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R1 178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526097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Door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R3 031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6079458"/>
                  </a:ext>
                </a:extLst>
              </a:tr>
              <a:tr h="2151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Window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R2 931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322029"/>
                  </a:ext>
                </a:extLst>
              </a:tr>
              <a:tr h="2017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Flooring: Concrete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R9 815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8382782"/>
                  </a:ext>
                </a:extLst>
              </a:tr>
              <a:tr h="2554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Thermal improvement under roof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R3 533</a:t>
                      </a:r>
                      <a:endParaRPr lang="en-ZA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4934815"/>
                  </a:ext>
                </a:extLst>
              </a:tr>
              <a:tr h="2151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Sub-Total: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Sub-Total: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R68 660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2091996"/>
                  </a:ext>
                </a:extLst>
              </a:tr>
              <a:tr h="2151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Rounded Off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Rounded Off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R68 660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7355110"/>
                  </a:ext>
                </a:extLst>
              </a:tr>
              <a:tr h="2151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GRAND TOTAL PER GRANT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GRAND TOTAL PER GRANT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 75 315</a:t>
                      </a:r>
                      <a:endParaRPr lang="en-ZA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5302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802080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C2CBD-965E-15F6-3FB3-411B37E0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2693"/>
          </a:xfrm>
          <a:solidFill>
            <a:schemeClr val="accent1"/>
          </a:solidFill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EMERGENCY ASSISTANCE PROGRAMME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1E3713E7-26A9-730E-EB55-D4540B9D3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56052971"/>
              </p:ext>
            </p:extLst>
          </p:nvPr>
        </p:nvGraphicFramePr>
        <p:xfrm>
          <a:off x="609599" y="1005556"/>
          <a:ext cx="11237259" cy="40799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987971">
                  <a:extLst>
                    <a:ext uri="{9D8B030D-6E8A-4147-A177-3AD203B41FA5}">
                      <a16:colId xmlns:a16="http://schemas.microsoft.com/office/drawing/2014/main" xmlns="" val="4116564129"/>
                    </a:ext>
                  </a:extLst>
                </a:gridCol>
                <a:gridCol w="2249288">
                  <a:extLst>
                    <a:ext uri="{9D8B030D-6E8A-4147-A177-3AD203B41FA5}">
                      <a16:colId xmlns:a16="http://schemas.microsoft.com/office/drawing/2014/main" xmlns="" val="2095189141"/>
                    </a:ext>
                  </a:extLst>
                </a:gridCol>
              </a:tblGrid>
              <a:tr h="433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664299"/>
                  </a:ext>
                </a:extLst>
              </a:tr>
              <a:tr h="769901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400" b="0" dirty="0">
                          <a:solidFill>
                            <a:schemeClr val="tx1"/>
                          </a:solidFill>
                          <a:effectLst/>
                        </a:rPr>
                        <a:t>Repair of services to National Norms and Standards: B Grade Level: Up to a guideline amount of</a:t>
                      </a:r>
                      <a:endParaRPr lang="en-Z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 dirty="0">
                          <a:effectLst/>
                        </a:rPr>
                        <a:t>R43 835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1863583"/>
                  </a:ext>
                </a:extLst>
              </a:tr>
              <a:tr h="83849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400" b="0" dirty="0">
                          <a:solidFill>
                            <a:schemeClr val="tx1"/>
                          </a:solidFill>
                          <a:effectLst/>
                        </a:rPr>
                        <a:t>Repair of services to National Norms and Standards: A Grade Level: Up to a guideline amount of</a:t>
                      </a:r>
                      <a:endParaRPr lang="en-Z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 dirty="0">
                          <a:effectLst/>
                        </a:rPr>
                        <a:t>R 55 594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1050591"/>
                  </a:ext>
                </a:extLst>
              </a:tr>
              <a:tr h="116504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2400" b="0" dirty="0">
                          <a:solidFill>
                            <a:schemeClr val="tx1"/>
                          </a:solidFill>
                          <a:effectLst/>
                        </a:rPr>
                        <a:t>Repair/Replacement of damaged house with a new structure:  (40sqm) 2014 SANS 10400 XA spec up to a maximum amount including </a:t>
                      </a:r>
                    </a:p>
                    <a:p>
                      <a:pPr marL="800100" lvl="1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ZA" sz="2400" b="0" kern="1200" dirty="0">
                          <a:solidFill>
                            <a:schemeClr val="tx1"/>
                          </a:solidFill>
                          <a:effectLst/>
                        </a:rPr>
                        <a:t>Repairs to a 30m</a:t>
                      </a:r>
                      <a:r>
                        <a:rPr lang="en-ZA" sz="2400" b="0" kern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ZA" sz="2400" b="0" kern="1200" dirty="0">
                          <a:solidFill>
                            <a:schemeClr val="tx1"/>
                          </a:solidFill>
                          <a:effectLst/>
                        </a:rPr>
                        <a:t> house includes enlargement to 40m</a:t>
                      </a:r>
                      <a:r>
                        <a:rPr lang="en-ZA" sz="2400" b="0" kern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ZA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ZA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400" b="1" dirty="0">
                          <a:effectLst/>
                        </a:rPr>
                        <a:t>R 140 085</a:t>
                      </a:r>
                      <a:endParaRPr lang="en-Z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51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912486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E5CD936E-923B-9791-7A2F-3C7C8F54A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1658" y="3429000"/>
            <a:ext cx="8534400" cy="685800"/>
          </a:xfrm>
        </p:spPr>
        <p:txBody>
          <a:bodyPr/>
          <a:lstStyle/>
          <a:p>
            <a:pPr algn="ctr"/>
            <a:r>
              <a:rPr lang="en-GB" dirty="0"/>
              <a:t>Overview of disaster &amp; Interventions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82560D9-A7E2-0C46-AEAD-7655D98AF2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KWAZULU-NATAL DISASTER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499EA-21C1-5BC8-B774-D7A2CBD3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ECB-5303-EA44-863F-69D388C2A56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815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3414538"/>
              </p:ext>
            </p:extLst>
          </p:nvPr>
        </p:nvGraphicFramePr>
        <p:xfrm>
          <a:off x="481012" y="171450"/>
          <a:ext cx="11229976" cy="56911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46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8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2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926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2938">
                <a:tc gridSpan="4">
                  <a:txBody>
                    <a:bodyPr/>
                    <a:lstStyle/>
                    <a:p>
                      <a:pPr marL="696595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</a:rPr>
                        <a:t>SUMMARY</a:t>
                      </a:r>
                      <a:r>
                        <a:rPr sz="2800" b="1" spc="-10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</a:rPr>
                        <a:t>OF</a:t>
                      </a:r>
                      <a:r>
                        <a:rPr sz="2800" b="1" spc="-19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</a:rPr>
                        <a:t>AFFECTED</a:t>
                      </a:r>
                      <a:r>
                        <a:rPr sz="2800" b="1" spc="-3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2800" b="1" spc="-10" dirty="0">
                          <a:solidFill>
                            <a:srgbClr val="FFFFFF"/>
                          </a:solidFill>
                        </a:rPr>
                        <a:t>HOUSEHOLDS</a:t>
                      </a:r>
                      <a:endParaRPr sz="2800" dirty="0">
                        <a:latin typeface="+mn-lt"/>
                        <a:cs typeface="Arial"/>
                      </a:endParaRPr>
                    </a:p>
                  </a:txBody>
                  <a:tcPr marL="0" marR="0" marT="136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</a:rPr>
                        <a:t>DISTRICT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NUMBER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OF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</a:rPr>
                        <a:t>HOUSEHOLDS</a:t>
                      </a:r>
                      <a:endParaRPr sz="1800" dirty="0"/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</a:rPr>
                        <a:t>AFFECTED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NUMBER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OF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</a:rPr>
                        <a:t>HOMELESS</a:t>
                      </a:r>
                      <a:endParaRPr sz="1800" dirty="0"/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</a:rPr>
                        <a:t>HOUSEHOLDS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NUMBER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OF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</a:rPr>
                        <a:t>PARTIALLY</a:t>
                      </a:r>
                      <a:endParaRPr sz="1800" dirty="0"/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</a:rPr>
                        <a:t>DESTROYED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b="1" spc="-10" dirty="0"/>
                        <a:t>UMzinyathi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lang="en-ZA" sz="2000" spc="-25" dirty="0"/>
                        <a:t>4</a:t>
                      </a:r>
                      <a:r>
                        <a:rPr sz="2000" spc="-25" dirty="0"/>
                        <a:t>6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spc="-25" dirty="0"/>
                        <a:t>36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spc="-25" dirty="0"/>
                        <a:t>10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spc="-10" dirty="0"/>
                        <a:t>Amajuba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spc="-25" dirty="0"/>
                        <a:t>19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dirty="0"/>
                        <a:t>0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2000" spc="-25" dirty="0"/>
                        <a:t>19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spc="-10" dirty="0"/>
                        <a:t>uMgungundlovu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000" spc="-25" dirty="0"/>
                        <a:t>88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584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000" spc="-25" dirty="0"/>
                        <a:t>28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584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000" spc="-25" dirty="0"/>
                        <a:t>60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584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2000" b="1" spc="-10" dirty="0"/>
                        <a:t>uThukela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2000" spc="-25" dirty="0"/>
                        <a:t>194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590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2000" spc="-25" dirty="0"/>
                        <a:t>132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590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2000" spc="-25" dirty="0"/>
                        <a:t>69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590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spc="-25" dirty="0"/>
                        <a:t>UGu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2000" spc="-25" dirty="0"/>
                        <a:t>601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590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2000" spc="-25" dirty="0"/>
                        <a:t>511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590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2000" spc="-25" dirty="0"/>
                        <a:t>90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590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spc="-10" dirty="0"/>
                        <a:t>Zululand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000" spc="-25" dirty="0"/>
                        <a:t>394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698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000" spc="-25" dirty="0"/>
                        <a:t>108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698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000" spc="-25" dirty="0"/>
                        <a:t>281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698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spc="-10" dirty="0"/>
                        <a:t>uMkhanyakude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000" spc="-25" dirty="0"/>
                        <a:t>21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698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000" spc="-25" dirty="0"/>
                        <a:t>17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698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000" dirty="0"/>
                        <a:t>4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698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2000" b="1" dirty="0"/>
                        <a:t>King</a:t>
                      </a:r>
                      <a:r>
                        <a:rPr sz="2000" b="1" spc="-50" dirty="0"/>
                        <a:t> </a:t>
                      </a:r>
                      <a:r>
                        <a:rPr sz="2000" b="1" spc="-10" dirty="0"/>
                        <a:t>Cetshwayo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-25" dirty="0"/>
                        <a:t>150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704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-25" dirty="0"/>
                        <a:t>49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704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-25" dirty="0"/>
                        <a:t>103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704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b="1" spc="-10" dirty="0"/>
                        <a:t>iLembe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9319" lvl="2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000" dirty="0"/>
                        <a:t>1</a:t>
                      </a:r>
                      <a:r>
                        <a:rPr sz="2000" spc="-20" dirty="0"/>
                        <a:t> </a:t>
                      </a:r>
                      <a:r>
                        <a:rPr sz="2000" spc="-25" dirty="0"/>
                        <a:t>005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698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000" spc="-25" dirty="0"/>
                        <a:t>454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698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000" spc="-25" dirty="0"/>
                        <a:t>252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698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b="1" dirty="0"/>
                        <a:t>Ethekwini</a:t>
                      </a:r>
                      <a:r>
                        <a:rPr sz="2000" b="1" spc="-70" dirty="0"/>
                        <a:t> </a:t>
                      </a:r>
                      <a:r>
                        <a:rPr sz="2000" b="1" spc="-20" dirty="0"/>
                        <a:t>Metro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5505" lvl="2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-20" dirty="0"/>
                        <a:t>11</a:t>
                      </a:r>
                      <a:r>
                        <a:rPr sz="2000" spc="-80" dirty="0"/>
                        <a:t> </a:t>
                      </a:r>
                      <a:r>
                        <a:rPr sz="2000" spc="-25" dirty="0"/>
                        <a:t>492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704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dirty="0"/>
                        <a:t>3</a:t>
                      </a:r>
                      <a:r>
                        <a:rPr sz="2000" spc="-10" dirty="0"/>
                        <a:t> </a:t>
                      </a:r>
                      <a:r>
                        <a:rPr sz="2000" spc="-25" dirty="0"/>
                        <a:t>000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704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dirty="0"/>
                        <a:t>7</a:t>
                      </a:r>
                      <a:r>
                        <a:rPr sz="2000" spc="-5" dirty="0"/>
                        <a:t> </a:t>
                      </a:r>
                      <a:r>
                        <a:rPr sz="2000" spc="-25" dirty="0"/>
                        <a:t>200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704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2000" b="1" dirty="0"/>
                        <a:t>Harry</a:t>
                      </a:r>
                      <a:r>
                        <a:rPr sz="2000" b="1" spc="-25" dirty="0"/>
                        <a:t> </a:t>
                      </a:r>
                      <a:r>
                        <a:rPr sz="2000" b="1" spc="-20" dirty="0"/>
                        <a:t>Gwala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spc="-25" dirty="0"/>
                        <a:t>398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603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spc="-25" dirty="0"/>
                        <a:t>143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603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00" spc="-25" dirty="0"/>
                        <a:t>222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603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000" b="1" spc="-10" dirty="0"/>
                        <a:t>TOTAL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61060" lvl="2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b="1" dirty="0"/>
                        <a:t>14</a:t>
                      </a:r>
                      <a:r>
                        <a:rPr sz="2000" b="1" spc="-30" dirty="0"/>
                        <a:t> </a:t>
                      </a:r>
                      <a:r>
                        <a:rPr sz="2000" b="1" spc="-25" dirty="0"/>
                        <a:t>449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704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b="1" dirty="0"/>
                        <a:t>4</a:t>
                      </a:r>
                      <a:r>
                        <a:rPr sz="2000" b="1" spc="-20" dirty="0"/>
                        <a:t> </a:t>
                      </a:r>
                      <a:r>
                        <a:rPr sz="2000" b="1" spc="-25" dirty="0"/>
                        <a:t>478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704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b="1" dirty="0"/>
                        <a:t>8</a:t>
                      </a:r>
                      <a:r>
                        <a:rPr sz="2000" b="1" spc="-10" dirty="0"/>
                        <a:t> </a:t>
                      </a:r>
                      <a:r>
                        <a:rPr sz="2000" b="1" spc="-25" dirty="0"/>
                        <a:t>310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704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0566402" y="6661870"/>
            <a:ext cx="2586567" cy="179536"/>
          </a:xfrm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pPr marL="38100">
                <a:lnSpc>
                  <a:spcPts val="1425"/>
                </a:lnSpc>
              </a:pPr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9" cy="589264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349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080">
              <a:spcBef>
                <a:spcPts val="275"/>
              </a:spcBef>
            </a:pPr>
            <a:r>
              <a:rPr lang="en-ZA" sz="3600" b="1" dirty="0">
                <a:solidFill>
                  <a:schemeClr val="bg1"/>
                </a:solidFill>
              </a:rPr>
              <a:t>FINANCIAL</a:t>
            </a:r>
            <a:r>
              <a:rPr lang="en-ZA" sz="3600" b="1" spc="-15" dirty="0">
                <a:solidFill>
                  <a:schemeClr val="bg1"/>
                </a:solidFill>
              </a:rPr>
              <a:t> </a:t>
            </a:r>
            <a:r>
              <a:rPr lang="en-ZA" sz="3600" b="1" spc="-10" dirty="0">
                <a:solidFill>
                  <a:schemeClr val="bg1"/>
                </a:solidFill>
              </a:rPr>
              <a:t>IMPLICATIONS</a:t>
            </a:r>
            <a:endParaRPr lang="en-ZA" sz="3600" b="1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8900" y="6538743"/>
            <a:ext cx="2565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ZA" spc="-25" smtClean="0"/>
              <a:pPr marL="38100">
                <a:lnSpc>
                  <a:spcPts val="1425"/>
                </a:lnSpc>
              </a:pPr>
              <a:t>15</a:t>
            </a:fld>
            <a:endParaRPr spc="-25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0354629"/>
              </p:ext>
            </p:extLst>
          </p:nvPr>
        </p:nvGraphicFramePr>
        <p:xfrm>
          <a:off x="531018" y="839140"/>
          <a:ext cx="11129963" cy="490029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81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28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274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97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 dirty="0"/>
                    </a:p>
                    <a:p>
                      <a:pPr marL="4984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Activity/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</a:rPr>
                        <a:t>Milestone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</a:rPr>
                        <a:t>Number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/>
                    </a:p>
                    <a:p>
                      <a:pPr marL="67437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</a:rPr>
                        <a:t>Unit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</a:rPr>
                        <a:t>Cost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/>
                    </a:p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</a:rPr>
                        <a:t>Budget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33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/>
                        <a:t>TEMPORARY</a:t>
                      </a:r>
                      <a:r>
                        <a:rPr sz="1800" b="1" spc="-25" dirty="0"/>
                        <a:t> </a:t>
                      </a:r>
                      <a:r>
                        <a:rPr sz="1800" b="1" spc="-10" dirty="0"/>
                        <a:t>SERVICES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25" dirty="0"/>
                        <a:t>788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/>
                        <a:t>R12</a:t>
                      </a:r>
                      <a:r>
                        <a:rPr sz="1800" spc="-35" dirty="0"/>
                        <a:t> </a:t>
                      </a:r>
                      <a:r>
                        <a:rPr sz="1800" spc="-10" dirty="0"/>
                        <a:t>656,23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/>
                        <a:t>R</a:t>
                      </a:r>
                      <a:r>
                        <a:rPr sz="1800" spc="-20" dirty="0"/>
                        <a:t> </a:t>
                      </a:r>
                      <a:r>
                        <a:rPr sz="1800" dirty="0"/>
                        <a:t>9</a:t>
                      </a:r>
                      <a:r>
                        <a:rPr sz="1800" spc="-25" dirty="0"/>
                        <a:t> </a:t>
                      </a:r>
                      <a:r>
                        <a:rPr sz="1800" dirty="0"/>
                        <a:t>973</a:t>
                      </a:r>
                      <a:r>
                        <a:rPr sz="1800" spc="-25" dirty="0"/>
                        <a:t> </a:t>
                      </a:r>
                      <a:r>
                        <a:rPr sz="1800" spc="-10" dirty="0"/>
                        <a:t>109,24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829">
                <a:tc>
                  <a:txBody>
                    <a:bodyPr/>
                    <a:lstStyle/>
                    <a:p>
                      <a:pPr marL="91440" marR="2000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20" dirty="0"/>
                        <a:t>TEMPORARY</a:t>
                      </a:r>
                      <a:r>
                        <a:rPr sz="1800" b="1" spc="5" dirty="0"/>
                        <a:t> </a:t>
                      </a:r>
                      <a:r>
                        <a:rPr sz="1800" b="1" spc="-20" dirty="0"/>
                        <a:t>ACCOMODATION </a:t>
                      </a:r>
                      <a:r>
                        <a:rPr sz="1800" b="1" spc="-10" dirty="0"/>
                        <a:t>(TRUs)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dirty="0"/>
                        <a:t>4</a:t>
                      </a:r>
                      <a:r>
                        <a:rPr sz="1800" spc="-20" dirty="0"/>
                        <a:t> </a:t>
                      </a:r>
                      <a:r>
                        <a:rPr sz="1800" spc="-25" dirty="0"/>
                        <a:t>478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1168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150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dirty="0"/>
                        <a:t>R68</a:t>
                      </a:r>
                      <a:r>
                        <a:rPr sz="1800" spc="-35" dirty="0"/>
                        <a:t> </a:t>
                      </a:r>
                      <a:r>
                        <a:rPr sz="1800" spc="-10" dirty="0"/>
                        <a:t>659,00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1168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800" dirty="0"/>
                        <a:t>R307</a:t>
                      </a:r>
                      <a:r>
                        <a:rPr sz="1800" spc="-60" dirty="0"/>
                        <a:t> </a:t>
                      </a:r>
                      <a:r>
                        <a:rPr sz="1800" dirty="0"/>
                        <a:t>455</a:t>
                      </a:r>
                      <a:r>
                        <a:rPr sz="1800" spc="-35" dirty="0"/>
                        <a:t> </a:t>
                      </a:r>
                      <a:r>
                        <a:rPr sz="1800" spc="-10" dirty="0"/>
                        <a:t>002,00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11683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98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/>
                        <a:t>REPLACEMENT</a:t>
                      </a:r>
                      <a:r>
                        <a:rPr sz="1800" b="1" spc="-80" dirty="0"/>
                        <a:t> </a:t>
                      </a:r>
                      <a:r>
                        <a:rPr sz="1800" b="1" spc="-10" dirty="0"/>
                        <a:t>HOUSES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dirty="0"/>
                        <a:t>4</a:t>
                      </a:r>
                      <a:r>
                        <a:rPr sz="1800" spc="-20" dirty="0"/>
                        <a:t> </a:t>
                      </a:r>
                      <a:r>
                        <a:rPr sz="1800" spc="-25" dirty="0"/>
                        <a:t>478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632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dirty="0"/>
                        <a:t>R139</a:t>
                      </a:r>
                      <a:r>
                        <a:rPr sz="1800" spc="-60" dirty="0"/>
                        <a:t> </a:t>
                      </a:r>
                      <a:r>
                        <a:rPr sz="1800" spc="-10" dirty="0"/>
                        <a:t>722,00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dirty="0"/>
                        <a:t>R625</a:t>
                      </a:r>
                      <a:r>
                        <a:rPr sz="1800" spc="-60" dirty="0"/>
                        <a:t> </a:t>
                      </a:r>
                      <a:r>
                        <a:rPr sz="1800" dirty="0"/>
                        <a:t>675</a:t>
                      </a:r>
                      <a:r>
                        <a:rPr sz="1800" spc="-35" dirty="0"/>
                        <a:t> </a:t>
                      </a:r>
                      <a:r>
                        <a:rPr sz="1800" spc="-10" dirty="0"/>
                        <a:t>116,00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7175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8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dirty="0"/>
                        <a:t>HOUSE</a:t>
                      </a:r>
                      <a:r>
                        <a:rPr sz="1800" b="1" spc="-50" dirty="0"/>
                        <a:t> </a:t>
                      </a:r>
                      <a:r>
                        <a:rPr sz="1800" b="1" spc="-10" dirty="0"/>
                        <a:t>REPAIRS</a:t>
                      </a:r>
                      <a:r>
                        <a:rPr sz="1800" b="1" spc="-15" dirty="0"/>
                        <a:t> </a:t>
                      </a:r>
                      <a:r>
                        <a:rPr sz="1800" b="1" spc="-10" dirty="0"/>
                        <a:t>(PARTIALLY</a:t>
                      </a:r>
                      <a:endParaRPr sz="1800"/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10" dirty="0"/>
                        <a:t>DAMAGED)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/>
                        <a:t>8</a:t>
                      </a:r>
                      <a:r>
                        <a:rPr sz="1800" spc="-10" dirty="0"/>
                        <a:t> </a:t>
                      </a:r>
                      <a:r>
                        <a:rPr sz="1800" spc="-25" dirty="0"/>
                        <a:t>199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/>
                        <a:t>R89</a:t>
                      </a:r>
                      <a:r>
                        <a:rPr sz="1800" spc="-5" dirty="0"/>
                        <a:t> </a:t>
                      </a:r>
                      <a:r>
                        <a:rPr sz="1800" spc="-10" dirty="0"/>
                        <a:t>000,00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/>
                        <a:t>R</a:t>
                      </a:r>
                      <a:r>
                        <a:rPr sz="1800" spc="-20" dirty="0"/>
                        <a:t> </a:t>
                      </a:r>
                      <a:r>
                        <a:rPr sz="1800" dirty="0"/>
                        <a:t>729</a:t>
                      </a:r>
                      <a:r>
                        <a:rPr sz="1800" spc="-25" dirty="0"/>
                        <a:t> </a:t>
                      </a:r>
                      <a:r>
                        <a:rPr sz="1800" spc="-20" dirty="0"/>
                        <a:t>711</a:t>
                      </a:r>
                      <a:r>
                        <a:rPr sz="1800" spc="-40" dirty="0"/>
                        <a:t> </a:t>
                      </a:r>
                      <a:r>
                        <a:rPr sz="1800" spc="-10" dirty="0"/>
                        <a:t>000,00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b="1" spc="-10" dirty="0"/>
                        <a:t>REPAIRS</a:t>
                      </a:r>
                      <a:r>
                        <a:rPr sz="1800" b="1" spc="-30" dirty="0"/>
                        <a:t> </a:t>
                      </a:r>
                      <a:r>
                        <a:rPr sz="1800" b="1" dirty="0"/>
                        <a:t>TO</a:t>
                      </a:r>
                      <a:r>
                        <a:rPr sz="1800" b="1" spc="-70" dirty="0"/>
                        <a:t> </a:t>
                      </a:r>
                      <a:r>
                        <a:rPr sz="1800" b="1" spc="-10" dirty="0"/>
                        <a:t>SERVICES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/>
                        <a:t>2</a:t>
                      </a:r>
                      <a:r>
                        <a:rPr sz="1800" spc="-20" dirty="0"/>
                        <a:t> </a:t>
                      </a:r>
                      <a:r>
                        <a:rPr sz="1800" spc="-25" dirty="0"/>
                        <a:t>500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/>
                        <a:t>R55</a:t>
                      </a:r>
                      <a:r>
                        <a:rPr sz="1800" spc="-35" dirty="0"/>
                        <a:t> </a:t>
                      </a:r>
                      <a:r>
                        <a:rPr sz="1800" spc="-10" dirty="0"/>
                        <a:t>596,00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dirty="0"/>
                        <a:t>R138</a:t>
                      </a:r>
                      <a:r>
                        <a:rPr sz="1800" spc="-60" dirty="0"/>
                        <a:t> </a:t>
                      </a:r>
                      <a:r>
                        <a:rPr sz="1800" dirty="0"/>
                        <a:t>990</a:t>
                      </a:r>
                      <a:r>
                        <a:rPr sz="1800" spc="-35" dirty="0"/>
                        <a:t> </a:t>
                      </a:r>
                      <a:r>
                        <a:rPr sz="1800" spc="-10" dirty="0"/>
                        <a:t>000,00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b="1" spc="-10" dirty="0"/>
                        <a:t>RETAINING</a:t>
                      </a:r>
                      <a:r>
                        <a:rPr sz="1800" b="1" spc="-70" dirty="0"/>
                        <a:t> </a:t>
                      </a:r>
                      <a:r>
                        <a:rPr sz="1800" b="1" spc="-20" dirty="0"/>
                        <a:t>WALLS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spc="-20" dirty="0"/>
                        <a:t>2000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dirty="0"/>
                        <a:t>R55</a:t>
                      </a:r>
                      <a:r>
                        <a:rPr sz="1800" spc="-35" dirty="0"/>
                        <a:t> </a:t>
                      </a:r>
                      <a:r>
                        <a:rPr sz="1800" spc="-10" dirty="0"/>
                        <a:t>000,00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dirty="0"/>
                        <a:t>R</a:t>
                      </a:r>
                      <a:r>
                        <a:rPr sz="1800" spc="-25" dirty="0"/>
                        <a:t> </a:t>
                      </a:r>
                      <a:r>
                        <a:rPr sz="1800" spc="-35" dirty="0"/>
                        <a:t>110</a:t>
                      </a:r>
                      <a:r>
                        <a:rPr sz="1800" spc="-45" dirty="0"/>
                        <a:t> </a:t>
                      </a:r>
                      <a:r>
                        <a:rPr sz="1800" dirty="0"/>
                        <a:t>000</a:t>
                      </a:r>
                      <a:r>
                        <a:rPr sz="1800" spc="-30" dirty="0"/>
                        <a:t> </a:t>
                      </a:r>
                      <a:r>
                        <a:rPr sz="1800" spc="-10" dirty="0"/>
                        <a:t>000,00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60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800" b="1" spc="-10" dirty="0"/>
                        <a:t>MATERIAL</a:t>
                      </a:r>
                      <a:r>
                        <a:rPr sz="1800" b="1" spc="-70" dirty="0"/>
                        <a:t> </a:t>
                      </a:r>
                      <a:r>
                        <a:rPr sz="1800" b="1" spc="-10" dirty="0"/>
                        <a:t>SUPPLY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425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dirty="0"/>
                        <a:t>8</a:t>
                      </a:r>
                      <a:r>
                        <a:rPr sz="1800" spc="-20" dirty="0"/>
                        <a:t> </a:t>
                      </a:r>
                      <a:r>
                        <a:rPr sz="1800" spc="-25" dirty="0"/>
                        <a:t>310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596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dirty="0"/>
                        <a:t>R9</a:t>
                      </a:r>
                      <a:r>
                        <a:rPr sz="1800" spc="-25" dirty="0"/>
                        <a:t> </a:t>
                      </a:r>
                      <a:r>
                        <a:rPr sz="1800" spc="-10" dirty="0"/>
                        <a:t>100,00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596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dirty="0"/>
                        <a:t>R75</a:t>
                      </a:r>
                      <a:r>
                        <a:rPr sz="1800" spc="-35" dirty="0"/>
                        <a:t> </a:t>
                      </a:r>
                      <a:r>
                        <a:rPr sz="1800" dirty="0"/>
                        <a:t>621</a:t>
                      </a:r>
                      <a:r>
                        <a:rPr sz="1800" spc="-50" dirty="0"/>
                        <a:t> </a:t>
                      </a:r>
                      <a:r>
                        <a:rPr sz="1800" spc="-10" dirty="0"/>
                        <a:t>000,00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596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6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/>
                        <a:t>REPAIRS</a:t>
                      </a:r>
                      <a:r>
                        <a:rPr sz="1800" b="1" spc="-30" dirty="0"/>
                        <a:t> </a:t>
                      </a:r>
                      <a:r>
                        <a:rPr sz="1800" b="1" dirty="0"/>
                        <a:t>TO</a:t>
                      </a:r>
                      <a:r>
                        <a:rPr sz="1800" b="1" spc="-70" dirty="0"/>
                        <a:t> </a:t>
                      </a:r>
                      <a:r>
                        <a:rPr sz="1800" b="1" spc="-20" dirty="0"/>
                        <a:t>FLATS</a:t>
                      </a:r>
                      <a:r>
                        <a:rPr lang="en-US" sz="1800" b="1" spc="-20" dirty="0"/>
                        <a:t> &amp; HOSTELS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25" dirty="0"/>
                        <a:t>200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08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/>
                        <a:t>R22</a:t>
                      </a:r>
                      <a:r>
                        <a:rPr sz="1800" spc="-35" dirty="0"/>
                        <a:t> </a:t>
                      </a:r>
                      <a:r>
                        <a:rPr sz="1800" spc="-10" dirty="0"/>
                        <a:t>000,00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/>
                        <a:t>R4</a:t>
                      </a:r>
                      <a:r>
                        <a:rPr sz="1800" spc="-30" dirty="0"/>
                        <a:t> </a:t>
                      </a:r>
                      <a:r>
                        <a:rPr sz="1800" dirty="0"/>
                        <a:t>400</a:t>
                      </a:r>
                      <a:r>
                        <a:rPr sz="1800" spc="-50" dirty="0"/>
                        <a:t> </a:t>
                      </a:r>
                      <a:r>
                        <a:rPr sz="1800" spc="-10" dirty="0"/>
                        <a:t>000,00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66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b="1" spc="-10" dirty="0"/>
                        <a:t>TOTAL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425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b="1" dirty="0"/>
                        <a:t>R2</a:t>
                      </a:r>
                      <a:r>
                        <a:rPr sz="1800" b="1" spc="-10" dirty="0"/>
                        <a:t> </a:t>
                      </a:r>
                      <a:r>
                        <a:rPr sz="1800" b="1" dirty="0"/>
                        <a:t>001</a:t>
                      </a:r>
                      <a:r>
                        <a:rPr sz="1800" b="1" spc="-30" dirty="0"/>
                        <a:t> </a:t>
                      </a:r>
                      <a:r>
                        <a:rPr sz="1800" b="1" dirty="0"/>
                        <a:t>825</a:t>
                      </a:r>
                      <a:r>
                        <a:rPr sz="1800" b="1" spc="-5" dirty="0"/>
                        <a:t> </a:t>
                      </a:r>
                      <a:r>
                        <a:rPr sz="1800" b="1" spc="-10" dirty="0"/>
                        <a:t>227,24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7048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16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16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8685" y="613664"/>
          <a:ext cx="11654973" cy="51766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7019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232453">
                  <a:extLst>
                    <a:ext uri="{9D8B030D-6E8A-4147-A177-3AD203B41FA5}">
                      <a16:colId xmlns:a16="http://schemas.microsoft.com/office/drawing/2014/main" xmlns="" val="2546393356"/>
                    </a:ext>
                  </a:extLst>
                </a:gridCol>
                <a:gridCol w="1616765">
                  <a:extLst>
                    <a:ext uri="{9D8B030D-6E8A-4147-A177-3AD203B41FA5}">
                      <a16:colId xmlns:a16="http://schemas.microsoft.com/office/drawing/2014/main" xmlns="" val="126435173"/>
                    </a:ext>
                  </a:extLst>
                </a:gridCol>
                <a:gridCol w="2690191">
                  <a:extLst>
                    <a:ext uri="{9D8B030D-6E8A-4147-A177-3AD203B41FA5}">
                      <a16:colId xmlns:a16="http://schemas.microsoft.com/office/drawing/2014/main" xmlns="" val="1013622342"/>
                    </a:ext>
                  </a:extLst>
                </a:gridCol>
                <a:gridCol w="1868557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577008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64051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MUNICIPALITY 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WARD</a:t>
                      </a:r>
                      <a:r>
                        <a:rPr lang="en-US" sz="11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ISIGODI/AREA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HOUSEHOLDS AFFECTED 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HOMELESS HOUSEHOLDS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PARTIALLY DESTROYED 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216812">
                <a:tc rowSpan="12">
                  <a:txBody>
                    <a:bodyPr/>
                    <a:lstStyle/>
                    <a:p>
                      <a:pPr algn="ctr"/>
                      <a:endParaRPr lang="en-ZA" sz="1100" b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100" b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100" b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sz="11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UMZINYATHI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algn="ctr"/>
                      <a:endParaRPr lang="en-ZA" sz="1100" b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100" b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100" b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sz="1100" b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Nquthu</a:t>
                      </a:r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KwaQwabe</a:t>
                      </a:r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2881795"/>
                  </a:ext>
                </a:extLst>
              </a:tr>
              <a:tr h="293569">
                <a:tc vMerge="1">
                  <a:txBody>
                    <a:bodyPr/>
                    <a:lstStyle/>
                    <a:p>
                      <a:endParaRPr lang="en-ZA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en-ZA" sz="11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1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1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Ethula</a:t>
                      </a:r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3237192"/>
                  </a:ext>
                </a:extLst>
              </a:tr>
              <a:tr h="2935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EMhosheni</a:t>
                      </a:r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0313604"/>
                  </a:ext>
                </a:extLst>
              </a:tr>
              <a:tr h="266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EMangweni</a:t>
                      </a:r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00418721"/>
                  </a:ext>
                </a:extLst>
              </a:tr>
              <a:tr h="266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Embokodo</a:t>
                      </a:r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99575723"/>
                  </a:ext>
                </a:extLst>
              </a:tr>
              <a:tr h="266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Ndwalane</a:t>
                      </a:r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17392357"/>
                  </a:ext>
                </a:extLst>
              </a:tr>
              <a:tr h="266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KwaMngxangala</a:t>
                      </a:r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76818267"/>
                  </a:ext>
                </a:extLst>
              </a:tr>
              <a:tr h="266881">
                <a:tc vMerge="1">
                  <a:txBody>
                    <a:bodyPr/>
                    <a:lstStyle/>
                    <a:p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KwaNyezi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0349966"/>
                  </a:ext>
                </a:extLst>
              </a:tr>
              <a:tr h="266881">
                <a:tc vMerge="1">
                  <a:txBody>
                    <a:bodyPr/>
                    <a:lstStyle/>
                    <a:p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Battleside</a:t>
                      </a:r>
                      <a:endParaRPr lang="en-GB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8969054"/>
                  </a:ext>
                </a:extLst>
              </a:tr>
              <a:tr h="266881">
                <a:tc vMerge="1">
                  <a:txBody>
                    <a:bodyPr/>
                    <a:lstStyle/>
                    <a:p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Endumeni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Wasbank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6589641"/>
                  </a:ext>
                </a:extLst>
              </a:tr>
              <a:tr h="266881">
                <a:tc vMerge="1">
                  <a:txBody>
                    <a:bodyPr/>
                    <a:lstStyle/>
                    <a:p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uMvoti</a:t>
                      </a:r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Ematimatolo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2298787"/>
                  </a:ext>
                </a:extLst>
              </a:tr>
              <a:tr h="2668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Msinga</a:t>
                      </a:r>
                      <a:r>
                        <a:rPr lang="en-US" sz="1100" b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3,16,19,20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Ngcengeni</a:t>
                      </a:r>
                      <a:r>
                        <a:rPr lang="en-US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Gxobanyawo</a:t>
                      </a:r>
                      <a:endParaRPr lang="en-ZA" sz="11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Bahulazi</a:t>
                      </a:r>
                      <a:r>
                        <a:rPr lang="en-US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Mahlaba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ZA" sz="11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1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1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97948910"/>
                  </a:ext>
                </a:extLst>
              </a:tr>
              <a:tr h="26688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6208401"/>
                  </a:ext>
                </a:extLst>
              </a:tr>
              <a:tr h="560903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AMAJUBA</a:t>
                      </a:r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Newcastle </a:t>
                      </a:r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Ward</a:t>
                      </a:r>
                      <a:r>
                        <a:rPr lang="en-GB" sz="1100" baseline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6; 25;31&amp;15</a:t>
                      </a:r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Masondeza</a:t>
                      </a:r>
                      <a:r>
                        <a:rPr lang="en-GB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 Fairleigh,</a:t>
                      </a:r>
                      <a:r>
                        <a:rPr lang="en-GB" sz="1100" baseline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aseline="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Lennoxton</a:t>
                      </a:r>
                      <a:r>
                        <a:rPr lang="en-GB" sz="1100" baseline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100" baseline="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Maskraal</a:t>
                      </a:r>
                      <a:r>
                        <a:rPr lang="en-GB" sz="1100" baseline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GB" sz="1100" baseline="0" dirty="0" err="1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Blaaubosch</a:t>
                      </a:r>
                      <a:endParaRPr lang="en-ZA" sz="11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60 people (1 person reported missing)</a:t>
                      </a:r>
                      <a:endParaRPr lang="en-ZA" sz="11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1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19 (18 destroyed by the rains</a:t>
                      </a:r>
                      <a:r>
                        <a:rPr lang="en-GB" sz="1100" baseline="0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and 1 by fire)</a:t>
                      </a:r>
                      <a:endParaRPr lang="en-ZA" sz="11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7627826"/>
                  </a:ext>
                </a:extLst>
              </a:tr>
              <a:tr h="26688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ZA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78719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4623"/>
            <a:ext cx="12003314" cy="569041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3" name="Picture 12" descr="Human Settlements Logo.jpg">
            <a:extLst>
              <a:ext uri="{FF2B5EF4-FFF2-40B4-BE49-F238E27FC236}">
                <a16:creationId xmlns:a16="http://schemas.microsoft.com/office/drawing/2014/main" xmlns="" id="{7433C4F7-901C-24A6-9870-52F98EBDA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536" y="6017746"/>
            <a:ext cx="2304256" cy="5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608800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17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17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49728" y="794103"/>
          <a:ext cx="11150599" cy="47090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25072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xmlns="" val="144733882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xmlns="" val="3848067479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xmlns="" val="1537458693"/>
                    </a:ext>
                  </a:extLst>
                </a:gridCol>
                <a:gridCol w="1580243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721757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464127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709891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DISTRICT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LOCAL MUNICIPALITY 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WARD</a:t>
                      </a:r>
                      <a:r>
                        <a:rPr lang="en-US" sz="1600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ISIGODI/AREA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NUMBER OF HOUSEHOLDS AFFECTED 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NUMBER OF TOTALLY DISTROYED 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NUMBER OF PARTIALLY DESTROYED 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502839">
                <a:tc rowSpan="5">
                  <a:txBody>
                    <a:bodyPr/>
                    <a:lstStyle/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Century Gothic" panose="020B0502020202020204" pitchFamily="34" charset="0"/>
                        </a:rPr>
                        <a:t>                                    </a:t>
                      </a: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UMGUNGUNDLOVU</a:t>
                      </a: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  <a:p>
                      <a:endParaRPr lang="en-US" sz="1800" dirty="0"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Msunduzi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35 &amp; 39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Sobantu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&amp;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Vulindlela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en-ZA" sz="16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10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0313604"/>
                  </a:ext>
                </a:extLst>
              </a:tr>
              <a:tr h="29578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Impendle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5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Khamndeni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3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2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7039616"/>
                  </a:ext>
                </a:extLst>
              </a:tr>
              <a:tr h="114653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Mkhambathini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1,3, 5 &amp;7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John Crookes farm, Mandalay,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Mavulandlela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Informal settlements,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Maqogqo,Nkanyezini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&amp;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Njobokazi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35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17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7901500"/>
                  </a:ext>
                </a:extLst>
              </a:tr>
              <a:tr h="788398"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Richmond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1,2,3 &amp; 4 W1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Ndlaveni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Endongeni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esgcakini,townland</a:t>
                      </a:r>
                      <a:r>
                        <a:rPr lang="en-US" sz="1600" dirty="0">
                          <a:latin typeface="Century Gothic" panose="020B0502020202020204" pitchFamily="34" charset="0"/>
                        </a:rPr>
                        <a:t> &amp; </a:t>
                      </a:r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Khenana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7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6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3498089"/>
                  </a:ext>
                </a:extLst>
              </a:tr>
              <a:tr h="295788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Mpofana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1, 2 &amp;4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32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07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25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645875"/>
                  </a:ext>
                </a:extLst>
              </a:tr>
              <a:tr h="295788">
                <a:tc gridSpan="4"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88</a:t>
                      </a:r>
                      <a:endParaRPr lang="en-ZA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28</a:t>
                      </a:r>
                      <a:endParaRPr lang="en-ZA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entury Gothic" panose="020B0502020202020204" pitchFamily="34" charset="0"/>
                        </a:rPr>
                        <a:t>60</a:t>
                      </a:r>
                      <a:endParaRPr lang="en-ZA" sz="16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4505318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44623"/>
            <a:ext cx="11901715" cy="644531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Human Settlements Logo.jpg">
            <a:extLst>
              <a:ext uri="{FF2B5EF4-FFF2-40B4-BE49-F238E27FC236}">
                <a16:creationId xmlns:a16="http://schemas.microsoft.com/office/drawing/2014/main" xmlns="" id="{F3A0CE2B-97CF-FC2D-45BA-371225617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536" y="6017746"/>
            <a:ext cx="2304256" cy="5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322306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18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18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6744" y="797644"/>
          <a:ext cx="11457577" cy="38370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75057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885727">
                  <a:extLst>
                    <a:ext uri="{9D8B030D-6E8A-4147-A177-3AD203B41FA5}">
                      <a16:colId xmlns:a16="http://schemas.microsoft.com/office/drawing/2014/main" xmlns="" val="1447338822"/>
                    </a:ext>
                  </a:extLst>
                </a:gridCol>
                <a:gridCol w="985330">
                  <a:extLst>
                    <a:ext uri="{9D8B030D-6E8A-4147-A177-3AD203B41FA5}">
                      <a16:colId xmlns:a16="http://schemas.microsoft.com/office/drawing/2014/main" xmlns="" val="3848067479"/>
                    </a:ext>
                  </a:extLst>
                </a:gridCol>
                <a:gridCol w="1872126">
                  <a:extLst>
                    <a:ext uri="{9D8B030D-6E8A-4147-A177-3AD203B41FA5}">
                      <a16:colId xmlns:a16="http://schemas.microsoft.com/office/drawing/2014/main" xmlns="" val="1537458693"/>
                    </a:ext>
                  </a:extLst>
                </a:gridCol>
                <a:gridCol w="1797781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620778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620778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83268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DISTRICT</a:t>
                      </a:r>
                      <a:r>
                        <a:rPr lang="en-US" sz="1400" baseline="0" dirty="0">
                          <a:latin typeface="+mn-lt"/>
                        </a:rPr>
                        <a:t> 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LOCAL MUNICIPALITY 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WARD</a:t>
                      </a:r>
                      <a:r>
                        <a:rPr lang="en-US" sz="1400" baseline="0" dirty="0">
                          <a:latin typeface="+mn-lt"/>
                        </a:rPr>
                        <a:t> 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ISIGODI/AREA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NUMBER OF HOUSEHOLDS AFFECTED 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NUMBER OF TOTALLY DISTROYED 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NUMBER OF PARTIALLY DESTROYED 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392782">
                <a:tc rowSpan="8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  <a:p>
                      <a:r>
                        <a:rPr lang="en-US" sz="1600" dirty="0">
                          <a:latin typeface="+mn-lt"/>
                        </a:rPr>
                        <a:t>                                    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  <a:p>
                      <a:endParaRPr lang="en-US" sz="1600" dirty="0">
                        <a:latin typeface="+mn-lt"/>
                      </a:endParaRPr>
                    </a:p>
                    <a:p>
                      <a:endParaRPr lang="en-US" sz="1600" dirty="0">
                        <a:latin typeface="+mn-lt"/>
                      </a:endParaRPr>
                    </a:p>
                    <a:p>
                      <a:endParaRPr lang="en-US" sz="1600" dirty="0">
                        <a:latin typeface="+mn-lt"/>
                      </a:endParaRPr>
                    </a:p>
                    <a:p>
                      <a:endParaRPr lang="en-US" sz="1600" dirty="0">
                        <a:latin typeface="+mn-lt"/>
                      </a:endParaRPr>
                    </a:p>
                    <a:p>
                      <a:r>
                        <a:rPr lang="en-US" sz="1400" b="1" dirty="0">
                          <a:latin typeface="+mn-lt"/>
                        </a:rPr>
                        <a:t>UTHUKELA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latin typeface="+mn-lt"/>
                        </a:rPr>
                        <a:t>Alfred Duma </a:t>
                      </a:r>
                    </a:p>
                    <a:p>
                      <a:endParaRPr lang="en-ZA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>
                          <a:latin typeface="+mn-lt"/>
                        </a:rPr>
                        <a:t>Emachibini</a:t>
                      </a:r>
                      <a:endParaRPr lang="en-ZA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0313604"/>
                  </a:ext>
                </a:extLst>
              </a:tr>
              <a:tr h="3358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+mn-lt"/>
                        </a:rPr>
                        <a:t>Umbulwane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603671"/>
                  </a:ext>
                </a:extLst>
              </a:tr>
              <a:tr h="416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10/21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>
                          <a:latin typeface="+mn-lt"/>
                        </a:rPr>
                        <a:t>Steadville</a:t>
                      </a:r>
                      <a:r>
                        <a:rPr lang="en-ZA" sz="160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240933"/>
                  </a:ext>
                </a:extLst>
              </a:tr>
              <a:tr h="3816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>
                          <a:latin typeface="+mn-lt"/>
                        </a:rPr>
                        <a:t>Roosboom</a:t>
                      </a:r>
                      <a:r>
                        <a:rPr lang="en-ZA" sz="160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7039616"/>
                  </a:ext>
                </a:extLst>
              </a:tr>
              <a:tr h="272342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+mn-lt"/>
                        </a:rPr>
                        <a:t>Burford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7901500"/>
                  </a:ext>
                </a:extLst>
              </a:tr>
              <a:tr h="379495"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>
                          <a:latin typeface="+mn-lt"/>
                        </a:rPr>
                        <a:t>Peacetown</a:t>
                      </a:r>
                      <a:r>
                        <a:rPr lang="en-ZA" sz="1600" dirty="0">
                          <a:latin typeface="+mn-lt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3498089"/>
                  </a:ext>
                </a:extLst>
              </a:tr>
              <a:tr h="381647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>
                          <a:latin typeface="+mn-lt"/>
                        </a:rPr>
                        <a:t>Mathondwane</a:t>
                      </a:r>
                      <a:endParaRPr lang="en-ZA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645875"/>
                  </a:ext>
                </a:extLst>
              </a:tr>
              <a:tr h="381647">
                <a:tc vMerge="1"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+mn-lt"/>
                        </a:rPr>
                        <a:t>Watersmeet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4505318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164"/>
            <a:ext cx="12090400" cy="644531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Human Settlements Logo.jpg">
            <a:extLst>
              <a:ext uri="{FF2B5EF4-FFF2-40B4-BE49-F238E27FC236}">
                <a16:creationId xmlns:a16="http://schemas.microsoft.com/office/drawing/2014/main" xmlns="" id="{945168B4-930B-EB05-3B73-A3AB87428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536" y="6017746"/>
            <a:ext cx="2304256" cy="5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882272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19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19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Human Settlements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8257" y="6052580"/>
            <a:ext cx="2304256" cy="5796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88515" y="688048"/>
          <a:ext cx="11273426" cy="493621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65545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678488">
                  <a:extLst>
                    <a:ext uri="{9D8B030D-6E8A-4147-A177-3AD203B41FA5}">
                      <a16:colId xmlns:a16="http://schemas.microsoft.com/office/drawing/2014/main" xmlns="" val="1447338822"/>
                    </a:ext>
                  </a:extLst>
                </a:gridCol>
                <a:gridCol w="1327759">
                  <a:extLst>
                    <a:ext uri="{9D8B030D-6E8A-4147-A177-3AD203B41FA5}">
                      <a16:colId xmlns:a16="http://schemas.microsoft.com/office/drawing/2014/main" xmlns="" val="3848067479"/>
                    </a:ext>
                  </a:extLst>
                </a:gridCol>
                <a:gridCol w="2314337">
                  <a:extLst>
                    <a:ext uri="{9D8B030D-6E8A-4147-A177-3AD203B41FA5}">
                      <a16:colId xmlns:a16="http://schemas.microsoft.com/office/drawing/2014/main" xmlns="" val="1537458693"/>
                    </a:ext>
                  </a:extLst>
                </a:gridCol>
                <a:gridCol w="1527638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516431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443228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7200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DISTRICT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LOCAL MUNICIPALITY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WARD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ISIGODI/AREA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HOUSEHOLDS AFFECTED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NUMBER OF</a:t>
                      </a:r>
                      <a:r>
                        <a:rPr lang="en-US" sz="1400" baseline="0" dirty="0"/>
                        <a:t> HOMELESS HOUSEHOLDS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PARTIALLY DESTROYED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343505">
                <a:tc rowSpan="9"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                                    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400" b="1" dirty="0"/>
                        <a:t>UTHUKELA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endParaRPr lang="en-ZA" sz="1200" dirty="0"/>
                    </a:p>
                    <a:p>
                      <a:endParaRPr lang="en-ZA" sz="1200" dirty="0"/>
                    </a:p>
                    <a:p>
                      <a:endParaRPr lang="en-ZA" sz="1200" dirty="0"/>
                    </a:p>
                    <a:p>
                      <a:endParaRPr lang="en-ZA" sz="1200" dirty="0"/>
                    </a:p>
                    <a:p>
                      <a:endParaRPr lang="en-ZA" sz="1200" dirty="0"/>
                    </a:p>
                    <a:p>
                      <a:endParaRPr lang="en-ZA" sz="1200" dirty="0"/>
                    </a:p>
                    <a:p>
                      <a:endParaRPr lang="en-ZA" sz="1200" dirty="0"/>
                    </a:p>
                    <a:p>
                      <a:endParaRPr lang="en-ZA" sz="1200" dirty="0"/>
                    </a:p>
                    <a:p>
                      <a:r>
                        <a:rPr lang="en-ZA" sz="1200" dirty="0"/>
                        <a:t>Alfred</a:t>
                      </a:r>
                      <a:r>
                        <a:rPr lang="en-ZA" sz="1200" baseline="0" dirty="0"/>
                        <a:t> Duma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23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err="1"/>
                        <a:t>Matiwane</a:t>
                      </a:r>
                      <a:r>
                        <a:rPr lang="en-ZA" sz="1200" dirty="0"/>
                        <a:t>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2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313604"/>
                  </a:ext>
                </a:extLst>
              </a:tr>
              <a:tr h="343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24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err="1"/>
                        <a:t>Nkunzi</a:t>
                      </a:r>
                      <a:r>
                        <a:rPr lang="en-ZA" sz="1200" dirty="0"/>
                        <a:t>/</a:t>
                      </a:r>
                      <a:r>
                        <a:rPr lang="en-ZA" sz="1200" dirty="0" err="1"/>
                        <a:t>Baldaskraal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6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7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4015864"/>
                  </a:ext>
                </a:extLst>
              </a:tr>
              <a:tr h="34350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/>
                        <a:t>26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/>
                        <a:t>Blue bank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6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6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7039616"/>
                  </a:ext>
                </a:extLst>
              </a:tr>
              <a:tr h="34350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Acaciavale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7901500"/>
                  </a:ext>
                </a:extLst>
              </a:tr>
              <a:tr h="353127"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Egoqweni</a:t>
                      </a:r>
                      <a:r>
                        <a:rPr lang="en-US" sz="1200" dirty="0"/>
                        <a:t>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63498089"/>
                  </a:ext>
                </a:extLst>
              </a:tr>
              <a:tr h="34350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KwaHlathi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645875"/>
                  </a:ext>
                </a:extLst>
              </a:tr>
              <a:tr h="343505">
                <a:tc vMerge="1"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7/27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 Chads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4505318"/>
                  </a:ext>
                </a:extLst>
              </a:tr>
              <a:tr h="655782"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Okhahlamba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1,2,4,9,11&amp;12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Woodford, </a:t>
                      </a:r>
                      <a:r>
                        <a:rPr lang="en-US" sz="1200" dirty="0" err="1"/>
                        <a:t>Emaus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Winterton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Kwamaye</a:t>
                      </a:r>
                      <a:r>
                        <a:rPr lang="en-US" sz="1200" dirty="0"/>
                        <a:t>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Zwelisha</a:t>
                      </a:r>
                      <a:r>
                        <a:rPr lang="en-US" sz="1200" baseline="0" dirty="0"/>
                        <a:t>, </a:t>
                      </a:r>
                      <a:r>
                        <a:rPr lang="en-US" sz="1200" baseline="0" dirty="0" err="1"/>
                        <a:t>Hambrook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4494694"/>
                  </a:ext>
                </a:extLst>
              </a:tr>
              <a:tr h="733846">
                <a:tc vMerge="1">
                  <a:txBody>
                    <a:bodyPr/>
                    <a:lstStyle/>
                    <a:p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Inkosi</a:t>
                      </a:r>
                      <a:r>
                        <a:rPr lang="en-US" sz="1200" dirty="0"/>
                        <a:t> Langa </a:t>
                      </a:r>
                      <a:r>
                        <a:rPr lang="en-US" sz="1200" dirty="0" err="1"/>
                        <a:t>Libalele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1,4,20,21&amp;</a:t>
                      </a:r>
                      <a:r>
                        <a:rPr lang="en-US" sz="1200" baseline="0" dirty="0"/>
                        <a:t> 24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Emakekeni</a:t>
                      </a:r>
                      <a:r>
                        <a:rPr lang="en-US" sz="1200" dirty="0"/>
                        <a:t>,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Enkomakazini</a:t>
                      </a:r>
                      <a:r>
                        <a:rPr lang="en-US" sz="1200" baseline="0" dirty="0"/>
                        <a:t>, </a:t>
                      </a:r>
                      <a:r>
                        <a:rPr lang="en-US" sz="1200" baseline="0" dirty="0" err="1"/>
                        <a:t>Mngwamama</a:t>
                      </a:r>
                      <a:r>
                        <a:rPr lang="en-US" sz="1200" baseline="0" dirty="0"/>
                        <a:t>, </a:t>
                      </a:r>
                      <a:r>
                        <a:rPr lang="en-US" sz="1200" baseline="0" dirty="0" err="1"/>
                        <a:t>Nhliwe</a:t>
                      </a:r>
                      <a:r>
                        <a:rPr lang="en-US" sz="1200" baseline="0" dirty="0"/>
                        <a:t>, </a:t>
                      </a:r>
                      <a:r>
                        <a:rPr lang="en-US" sz="1200" baseline="0" dirty="0" err="1"/>
                        <a:t>ePhangweni</a:t>
                      </a:r>
                      <a:r>
                        <a:rPr lang="en-US" sz="1200" baseline="0" dirty="0"/>
                        <a:t>, </a:t>
                      </a:r>
                      <a:r>
                        <a:rPr lang="en-US" sz="1200" baseline="0" dirty="0" err="1"/>
                        <a:t>eMkholombe</a:t>
                      </a:r>
                      <a:r>
                        <a:rPr lang="en-US" sz="1200" baseline="0" dirty="0"/>
                        <a:t> 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5949900"/>
                  </a:ext>
                </a:extLst>
              </a:tr>
              <a:tr h="400909">
                <a:tc gridSpan="4"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194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2348959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34" y="136464"/>
            <a:ext cx="11887200" cy="446635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332369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AB736-F9C2-52E4-58BF-2BF9A2A23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8663"/>
          </a:xfrm>
          <a:solidFill>
            <a:schemeClr val="accent1"/>
          </a:solidFill>
        </p:spPr>
        <p:txBody>
          <a:bodyPr/>
          <a:lstStyle/>
          <a:p>
            <a:r>
              <a:rPr lang="en-GB" sz="4400" b="1" dirty="0">
                <a:solidFill>
                  <a:schemeClr val="bg1"/>
                </a:solidFill>
              </a:rPr>
              <a:t>KEY AREAS OF FOCUS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83D61C-0ACA-4938-FA24-E9A4203EF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928688"/>
            <a:ext cx="10972800" cy="4114800"/>
          </a:xfrm>
        </p:spPr>
        <p:txBody>
          <a:bodyPr/>
          <a:lstStyle/>
          <a:p>
            <a:r>
              <a:rPr lang="en-US" dirty="0"/>
              <a:t>Overview of the situation</a:t>
            </a:r>
          </a:p>
          <a:p>
            <a:r>
              <a:rPr lang="en-US" dirty="0"/>
              <a:t>Financial implications</a:t>
            </a:r>
          </a:p>
          <a:p>
            <a:r>
              <a:rPr lang="en-US" dirty="0"/>
              <a:t>Key interventions </a:t>
            </a:r>
          </a:p>
          <a:p>
            <a:r>
              <a:rPr lang="en-US" dirty="0"/>
              <a:t>Implementation of emergency housing assistance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4003605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20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20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8344" y="1016001"/>
          <a:ext cx="11466286" cy="423958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2742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2206171">
                  <a:extLst>
                    <a:ext uri="{9D8B030D-6E8A-4147-A177-3AD203B41FA5}">
                      <a16:colId xmlns:a16="http://schemas.microsoft.com/office/drawing/2014/main" xmlns="" val="1447338822"/>
                    </a:ext>
                  </a:extLst>
                </a:gridCol>
                <a:gridCol w="1286516">
                  <a:extLst>
                    <a:ext uri="{9D8B030D-6E8A-4147-A177-3AD203B41FA5}">
                      <a16:colId xmlns:a16="http://schemas.microsoft.com/office/drawing/2014/main" xmlns="" val="3848067479"/>
                    </a:ext>
                  </a:extLst>
                </a:gridCol>
                <a:gridCol w="1667690">
                  <a:extLst>
                    <a:ext uri="{9D8B030D-6E8A-4147-A177-3AD203B41FA5}">
                      <a16:colId xmlns:a16="http://schemas.microsoft.com/office/drawing/2014/main" xmlns="" val="1537458693"/>
                    </a:ext>
                  </a:extLst>
                </a:gridCol>
                <a:gridCol w="1799149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622009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622009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748405">
                <a:tc>
                  <a:txBody>
                    <a:bodyPr/>
                    <a:lstStyle/>
                    <a:p>
                      <a:r>
                        <a:rPr lang="en-US" sz="1400" dirty="0"/>
                        <a:t>DISTRICT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LOCAL MUNICIPALITY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WARD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ISIGODI/AREA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HOUSEHOLDS AFFECTED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TOTALLY DISTROYED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PARTIALLY DESTROYED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476930">
                <a:tc rowSpan="4"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                                    </a:t>
                      </a:r>
                    </a:p>
                    <a:p>
                      <a:endParaRPr lang="en-US" sz="1600" dirty="0"/>
                    </a:p>
                    <a:p>
                      <a:endParaRPr lang="en-US" sz="1600" dirty="0"/>
                    </a:p>
                    <a:p>
                      <a:r>
                        <a:rPr lang="en-US" sz="1400" b="1" dirty="0"/>
                        <a:t>UGU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0" dirty="0"/>
                        <a:t>Ray Nkonyeni</a:t>
                      </a:r>
                      <a:endParaRPr lang="en-ZA" sz="16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8,13,16,23,25,26,28,35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Fairview,Echibini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,</a:t>
                      </a:r>
                    </a:p>
                    <a:p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Godloza,Hlakazela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Skhonkwana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Dunjaneni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Goso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Sgedleni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Bethani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126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36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90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313604"/>
                  </a:ext>
                </a:extLst>
              </a:tr>
              <a:tr h="462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0" dirty="0" err="1"/>
                        <a:t>uMzumbe</a:t>
                      </a:r>
                      <a:endParaRPr lang="en-ZA" sz="16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1,3,5,6,8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Esibanini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Ngoza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Gumatana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Zibulale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Century Gothic" panose="020B0502020202020204" pitchFamily="34" charset="0"/>
                        </a:rPr>
                        <a:t>Phongolo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200" baseline="0" dirty="0" err="1">
                          <a:latin typeface="Century Gothic" panose="020B0502020202020204" pitchFamily="34" charset="0"/>
                        </a:rPr>
                        <a:t>Thafeni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200" baseline="0" dirty="0" err="1">
                          <a:latin typeface="Century Gothic" panose="020B0502020202020204" pitchFamily="34" charset="0"/>
                        </a:rPr>
                        <a:t>Ediphini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  50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50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4015864"/>
                  </a:ext>
                </a:extLst>
              </a:tr>
              <a:tr h="483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err="1"/>
                        <a:t>uMuziwabantu</a:t>
                      </a:r>
                      <a:endParaRPr lang="en-US" sz="16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3,4,5,6,7,8,9,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Harding,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Century Gothic" panose="020B0502020202020204" pitchFamily="34" charset="0"/>
                        </a:rPr>
                        <a:t>KwaMbotho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200" baseline="0" dirty="0" err="1">
                          <a:latin typeface="Century Gothic" panose="020B0502020202020204" pitchFamily="34" charset="0"/>
                        </a:rPr>
                        <a:t>KwaMachi,KwaJali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,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  11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7483940"/>
                  </a:ext>
                </a:extLst>
              </a:tr>
              <a:tr h="531910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0" dirty="0" err="1"/>
                        <a:t>uMdoni</a:t>
                      </a:r>
                      <a:endParaRPr lang="en-ZA" sz="16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2,4,7,9,11,13,14,18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entury Gothic" panose="020B0502020202020204" pitchFamily="34" charset="0"/>
                        </a:rPr>
                        <a:t>Malangeni</a:t>
                      </a:r>
                      <a:r>
                        <a:rPr lang="en-US" sz="1200" dirty="0">
                          <a:latin typeface="Century Gothic" panose="020B0502020202020204" pitchFamily="34" charset="0"/>
                        </a:rPr>
                        <a:t>,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200" baseline="0" dirty="0" err="1">
                          <a:latin typeface="Century Gothic" panose="020B0502020202020204" pitchFamily="34" charset="0"/>
                        </a:rPr>
                        <a:t>Umzinto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US" sz="1200" baseline="0" dirty="0" err="1">
                          <a:latin typeface="Century Gothic" panose="020B0502020202020204" pitchFamily="34" charset="0"/>
                        </a:rPr>
                        <a:t>kenterton</a:t>
                      </a:r>
                      <a:r>
                        <a:rPr lang="en-US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endParaRPr lang="en-ZA" sz="12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414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414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7901500"/>
                  </a:ext>
                </a:extLst>
              </a:tr>
              <a:tr h="443178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/>
                        <a:t>601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/>
                        <a:t>511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/>
                        <a:t>90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2348959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90399" cy="781972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Human Settlements Logo.jpg">
            <a:extLst>
              <a:ext uri="{FF2B5EF4-FFF2-40B4-BE49-F238E27FC236}">
                <a16:creationId xmlns:a16="http://schemas.microsoft.com/office/drawing/2014/main" xmlns="" id="{8D985A50-E606-9B32-0243-1DE5087B9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536" y="6017746"/>
            <a:ext cx="2304256" cy="5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870182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21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21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Human Settlements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0132" y="5973596"/>
            <a:ext cx="2304256" cy="5796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8619" y="1002082"/>
          <a:ext cx="11135639" cy="303208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91934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741447">
                  <a:extLst>
                    <a:ext uri="{9D8B030D-6E8A-4147-A177-3AD203B41FA5}">
                      <a16:colId xmlns:a16="http://schemas.microsoft.com/office/drawing/2014/main" xmlns="" val="1447338822"/>
                    </a:ext>
                  </a:extLst>
                </a:gridCol>
                <a:gridCol w="1177472">
                  <a:extLst>
                    <a:ext uri="{9D8B030D-6E8A-4147-A177-3AD203B41FA5}">
                      <a16:colId xmlns:a16="http://schemas.microsoft.com/office/drawing/2014/main" xmlns="" val="3848067479"/>
                    </a:ext>
                  </a:extLst>
                </a:gridCol>
                <a:gridCol w="1848649">
                  <a:extLst>
                    <a:ext uri="{9D8B030D-6E8A-4147-A177-3AD203B41FA5}">
                      <a16:colId xmlns:a16="http://schemas.microsoft.com/office/drawing/2014/main" xmlns="" val="1537458693"/>
                    </a:ext>
                  </a:extLst>
                </a:gridCol>
                <a:gridCol w="1643930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731756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600451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309394">
                <a:tc>
                  <a:txBody>
                    <a:bodyPr/>
                    <a:lstStyle/>
                    <a:p>
                      <a:r>
                        <a:rPr lang="en-US" sz="1400" dirty="0"/>
                        <a:t>DISTRICT</a:t>
                      </a:r>
                      <a:r>
                        <a:rPr lang="en-US" sz="1400" baseline="0" dirty="0"/>
                        <a:t> 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LOCAL MUNICIPALITY 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WARD</a:t>
                      </a:r>
                      <a:r>
                        <a:rPr lang="en-US" sz="1400" baseline="0" dirty="0"/>
                        <a:t> 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ISIGODI/AREA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HOUSEHOLDS AFFECTED 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NUMBER OF</a:t>
                      </a:r>
                      <a:r>
                        <a:rPr lang="en-US" sz="1400" baseline="0" dirty="0"/>
                        <a:t> HOMELESS HOUSEHOLDS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PARTIALLY DESTROYED 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2300569">
                <a:tc>
                  <a:txBody>
                    <a:bodyPr/>
                    <a:lstStyle/>
                    <a:p>
                      <a:r>
                        <a:rPr lang="en-ZA" sz="1400" b="1" dirty="0"/>
                        <a:t>Harry </a:t>
                      </a:r>
                      <a:r>
                        <a:rPr lang="en-ZA" sz="1400" b="1" dirty="0" err="1"/>
                        <a:t>Gwala</a:t>
                      </a:r>
                      <a:endParaRPr lang="en-Z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err="1"/>
                        <a:t>UBuhlebezwe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2, 3, 4, 5, 7, 9, 10 and 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err="1"/>
                        <a:t>Ofafa</a:t>
                      </a:r>
                      <a:r>
                        <a:rPr lang="en-ZA" sz="1400" dirty="0"/>
                        <a:t> </a:t>
                      </a:r>
                    </a:p>
                    <a:p>
                      <a:r>
                        <a:rPr lang="en-ZA" sz="1400" dirty="0"/>
                        <a:t>Fairview rank</a:t>
                      </a:r>
                    </a:p>
                    <a:p>
                      <a:r>
                        <a:rPr lang="en-ZA" sz="1400" dirty="0" err="1"/>
                        <a:t>Shayamoya</a:t>
                      </a:r>
                      <a:endParaRPr lang="en-ZA" sz="1400" dirty="0"/>
                    </a:p>
                    <a:p>
                      <a:r>
                        <a:rPr lang="en-ZA" sz="1400" dirty="0" err="1"/>
                        <a:t>Springvalley</a:t>
                      </a:r>
                      <a:endParaRPr lang="en-ZA" sz="1400" dirty="0"/>
                    </a:p>
                    <a:p>
                      <a:r>
                        <a:rPr lang="en-ZA" sz="1400" dirty="0" err="1"/>
                        <a:t>Umhlabashane</a:t>
                      </a:r>
                      <a:endParaRPr lang="en-ZA" sz="1400" dirty="0"/>
                    </a:p>
                    <a:p>
                      <a:r>
                        <a:rPr lang="en-ZA" sz="1400" dirty="0" err="1"/>
                        <a:t>Nokweja</a:t>
                      </a:r>
                      <a:endParaRPr lang="en-ZA" sz="1400" dirty="0"/>
                    </a:p>
                    <a:p>
                      <a:r>
                        <a:rPr lang="en-ZA" sz="1400" dirty="0"/>
                        <a:t>Jolivet</a:t>
                      </a:r>
                    </a:p>
                    <a:p>
                      <a:r>
                        <a:rPr lang="en-ZA" sz="1400" dirty="0" err="1"/>
                        <a:t>Hluthankungu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341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313604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41563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368023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22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22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7731" y="809996"/>
          <a:ext cx="11495927" cy="484641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97275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797118">
                  <a:extLst>
                    <a:ext uri="{9D8B030D-6E8A-4147-A177-3AD203B41FA5}">
                      <a16:colId xmlns:a16="http://schemas.microsoft.com/office/drawing/2014/main" xmlns="" val="1447338822"/>
                    </a:ext>
                  </a:extLst>
                </a:gridCol>
                <a:gridCol w="949269">
                  <a:extLst>
                    <a:ext uri="{9D8B030D-6E8A-4147-A177-3AD203B41FA5}">
                      <a16:colId xmlns:a16="http://schemas.microsoft.com/office/drawing/2014/main" xmlns="" val="3848067479"/>
                    </a:ext>
                  </a:extLst>
                </a:gridCol>
                <a:gridCol w="1946089">
                  <a:extLst>
                    <a:ext uri="{9D8B030D-6E8A-4147-A177-3AD203B41FA5}">
                      <a16:colId xmlns:a16="http://schemas.microsoft.com/office/drawing/2014/main" xmlns="" val="1537458693"/>
                    </a:ext>
                  </a:extLst>
                </a:gridCol>
                <a:gridCol w="1821626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642275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642275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625217">
                <a:tc>
                  <a:txBody>
                    <a:bodyPr/>
                    <a:lstStyle/>
                    <a:p>
                      <a:r>
                        <a:rPr lang="en-US" sz="1400" dirty="0"/>
                        <a:t>DISTRICT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LOCAL MUNICIPALITY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WARD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ISIGODI/AREA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HOUSEHOLDS AFFECTED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TOTALLY DISTROYED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PARTIALLY DESTROYED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703392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/>
                        <a:t>ZULULAND</a:t>
                      </a:r>
                    </a:p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r>
                        <a:rPr lang="en-ZA" sz="1600" dirty="0"/>
                        <a:t>eDumbe LM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/>
                        <a:t>Khombela</a:t>
                      </a:r>
                      <a:r>
                        <a:rPr lang="en-ZA" sz="1600" dirty="0"/>
                        <a:t>,</a:t>
                      </a:r>
                      <a:r>
                        <a:rPr lang="en-ZA" sz="1600" baseline="0" dirty="0"/>
                        <a:t> </a:t>
                      </a:r>
                      <a:r>
                        <a:rPr lang="en-ZA" sz="1600" baseline="0" dirty="0" err="1"/>
                        <a:t>Breche</a:t>
                      </a:r>
                      <a:r>
                        <a:rPr lang="en-ZA" sz="1600" baseline="0" dirty="0"/>
                        <a:t>, </a:t>
                      </a:r>
                      <a:r>
                        <a:rPr lang="en-ZA" sz="1600" baseline="0" dirty="0" err="1"/>
                        <a:t>Bazangoma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20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17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313604"/>
                  </a:ext>
                </a:extLst>
              </a:tr>
              <a:tr h="703392"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6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/>
                        <a:t>Bhadeni</a:t>
                      </a:r>
                      <a:r>
                        <a:rPr lang="en-ZA" sz="1600" dirty="0"/>
                        <a:t>, </a:t>
                      </a:r>
                      <a:r>
                        <a:rPr lang="en-ZA" sz="1600" dirty="0" err="1"/>
                        <a:t>Lujojwna</a:t>
                      </a:r>
                      <a:r>
                        <a:rPr lang="en-ZA" sz="1600" dirty="0"/>
                        <a:t> &amp; </a:t>
                      </a:r>
                      <a:r>
                        <a:rPr lang="en-ZA" sz="1600" dirty="0" err="1"/>
                        <a:t>KwaNyosi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6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7039616"/>
                  </a:ext>
                </a:extLst>
              </a:tr>
              <a:tr h="911798"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7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/>
                        <a:t>Mahloni</a:t>
                      </a:r>
                      <a:r>
                        <a:rPr lang="en-ZA" sz="1600" dirty="0"/>
                        <a:t>, </a:t>
                      </a:r>
                      <a:r>
                        <a:rPr lang="en-ZA" sz="1600" dirty="0" err="1"/>
                        <a:t>Mbambasi</a:t>
                      </a:r>
                      <a:r>
                        <a:rPr lang="en-ZA" sz="1600" dirty="0"/>
                        <a:t>, </a:t>
                      </a:r>
                      <a:r>
                        <a:rPr lang="en-ZA" sz="1600" dirty="0" err="1"/>
                        <a:t>Mahlalothini</a:t>
                      </a:r>
                      <a:r>
                        <a:rPr lang="en-ZA" sz="1600" dirty="0"/>
                        <a:t>, </a:t>
                      </a:r>
                      <a:r>
                        <a:rPr lang="en-ZA" sz="1600" dirty="0" err="1"/>
                        <a:t>Khambule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2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8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7901500"/>
                  </a:ext>
                </a:extLst>
              </a:tr>
              <a:tr h="312609">
                <a:tc vMerge="1">
                  <a:txBody>
                    <a:bodyPr/>
                    <a:lstStyle/>
                    <a:p>
                      <a:endParaRPr lang="en-ZA" sz="1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/>
                        <a:t>Lindelani</a:t>
                      </a:r>
                      <a:r>
                        <a:rPr lang="en-ZA" sz="1600" dirty="0"/>
                        <a:t> </a:t>
                      </a:r>
                      <a:r>
                        <a:rPr lang="en-ZA" sz="1600" dirty="0" err="1"/>
                        <a:t>Madelakufa</a:t>
                      </a:r>
                      <a:r>
                        <a:rPr lang="en-ZA" sz="1600" dirty="0"/>
                        <a:t> </a:t>
                      </a:r>
                      <a:r>
                        <a:rPr lang="en-ZA" sz="1600" dirty="0" err="1"/>
                        <a:t>Phoqukhalo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8046660"/>
                  </a:ext>
                </a:extLst>
              </a:tr>
              <a:tr h="312609">
                <a:tc vMerge="1">
                  <a:txBody>
                    <a:bodyPr/>
                    <a:lstStyle/>
                    <a:p>
                      <a:endParaRPr lang="en-ZA" sz="1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/>
                        <a:t>Emaxhambozini</a:t>
                      </a:r>
                      <a:r>
                        <a:rPr lang="en-ZA" sz="1600" dirty="0"/>
                        <a:t>, </a:t>
                      </a:r>
                      <a:r>
                        <a:rPr lang="en-ZA" sz="1600" dirty="0" err="1"/>
                        <a:t>Nhlakanipho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2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8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8518713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158"/>
            <a:ext cx="12192000" cy="686889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Human Settlements Logo.jpg">
            <a:extLst>
              <a:ext uri="{FF2B5EF4-FFF2-40B4-BE49-F238E27FC236}">
                <a16:creationId xmlns:a16="http://schemas.microsoft.com/office/drawing/2014/main" xmlns="" id="{8566373A-2A4E-5E87-2747-DCAE644F6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536" y="6017746"/>
            <a:ext cx="2304256" cy="5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475176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23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23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Human Settlements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5776" y="5996444"/>
            <a:ext cx="2304256" cy="5796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5599" y="890941"/>
          <a:ext cx="11480801" cy="476547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95042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794754">
                  <a:extLst>
                    <a:ext uri="{9D8B030D-6E8A-4147-A177-3AD203B41FA5}">
                      <a16:colId xmlns:a16="http://schemas.microsoft.com/office/drawing/2014/main" xmlns="" val="1447338822"/>
                    </a:ext>
                  </a:extLst>
                </a:gridCol>
                <a:gridCol w="997086">
                  <a:extLst>
                    <a:ext uri="{9D8B030D-6E8A-4147-A177-3AD203B41FA5}">
                      <a16:colId xmlns:a16="http://schemas.microsoft.com/office/drawing/2014/main" xmlns="" val="3848067479"/>
                    </a:ext>
                  </a:extLst>
                </a:gridCol>
                <a:gridCol w="1894462">
                  <a:extLst>
                    <a:ext uri="{9D8B030D-6E8A-4147-A177-3AD203B41FA5}">
                      <a16:colId xmlns:a16="http://schemas.microsoft.com/office/drawing/2014/main" xmlns="" val="1537458693"/>
                    </a:ext>
                  </a:extLst>
                </a:gridCol>
                <a:gridCol w="1819229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640114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640114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757415">
                <a:tc>
                  <a:txBody>
                    <a:bodyPr/>
                    <a:lstStyle/>
                    <a:p>
                      <a:r>
                        <a:rPr lang="en-US" sz="1400" dirty="0"/>
                        <a:t>DISTRICT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LOCAL MUNICIPALITY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WARD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ISIGODI/AREA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HOUSEHOLDS AFFECTED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TOTALLY DISTROYED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PARTIALLY DESTROYED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852103">
                <a:tc rowSpan="6">
                  <a:txBody>
                    <a:bodyPr/>
                    <a:lstStyle/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r>
                        <a:rPr lang="en-ZA" sz="1600" b="1" dirty="0"/>
                        <a:t>ZULULAND</a:t>
                      </a:r>
                    </a:p>
                    <a:p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r>
                        <a:rPr lang="en-ZA" sz="1600" dirty="0"/>
                        <a:t>eDumbe LM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9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/>
                        <a:t>Nkonkotho</a:t>
                      </a:r>
                      <a:r>
                        <a:rPr lang="en-ZA" sz="1600" dirty="0"/>
                        <a:t>,</a:t>
                      </a:r>
                      <a:r>
                        <a:rPr lang="en-ZA" sz="1600" baseline="0" dirty="0"/>
                        <a:t> </a:t>
                      </a:r>
                      <a:r>
                        <a:rPr lang="en-ZA" sz="1600" baseline="0" dirty="0" err="1"/>
                        <a:t>Sbewuzane</a:t>
                      </a:r>
                      <a:r>
                        <a:rPr lang="en-ZA" sz="1600" baseline="0" dirty="0"/>
                        <a:t>, </a:t>
                      </a:r>
                      <a:r>
                        <a:rPr lang="en-ZA" sz="1600" baseline="0" dirty="0" err="1"/>
                        <a:t>Madanyini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3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12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313604"/>
                  </a:ext>
                </a:extLst>
              </a:tr>
              <a:tr h="852103"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8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/>
                        <a:t>Mahangini</a:t>
                      </a:r>
                      <a:r>
                        <a:rPr lang="en-ZA" sz="1600" dirty="0"/>
                        <a:t>, </a:t>
                      </a:r>
                      <a:r>
                        <a:rPr lang="en-ZA" sz="1600" dirty="0" err="1"/>
                        <a:t>Paddafontein</a:t>
                      </a:r>
                      <a:r>
                        <a:rPr lang="en-ZA" sz="1600" dirty="0"/>
                        <a:t>, </a:t>
                      </a:r>
                      <a:r>
                        <a:rPr lang="en-ZA" sz="1600" dirty="0" err="1"/>
                        <a:t>Ophuzane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0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7039616"/>
                  </a:ext>
                </a:extLst>
              </a:tr>
              <a:tr h="599631"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/>
                        <a:t>NdondokaZulu</a:t>
                      </a:r>
                      <a:r>
                        <a:rPr lang="en-ZA" sz="1600" dirty="0"/>
                        <a:t>, </a:t>
                      </a:r>
                      <a:r>
                        <a:rPr lang="en-ZA" sz="1600" dirty="0" err="1"/>
                        <a:t>Makhalibethe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12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7901500"/>
                  </a:ext>
                </a:extLst>
              </a:tr>
              <a:tr h="347159"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/>
                </a:tc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4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/>
                        <a:t>Mbizeni</a:t>
                      </a:r>
                      <a:r>
                        <a:rPr lang="en-ZA" sz="1600" dirty="0"/>
                        <a:t> 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7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2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8046660"/>
                  </a:ext>
                </a:extLst>
              </a:tr>
              <a:tr h="599647">
                <a:tc vMerge="1">
                  <a:txBody>
                    <a:bodyPr/>
                    <a:lstStyle/>
                    <a:p>
                      <a:endParaRPr lang="en-ZA" sz="1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/>
                        <a:t>NdondokaZulu</a:t>
                      </a:r>
                      <a:r>
                        <a:rPr lang="en-ZA" sz="1600" dirty="0"/>
                        <a:t>, </a:t>
                      </a:r>
                      <a:r>
                        <a:rPr lang="en-ZA" sz="1600" dirty="0" err="1"/>
                        <a:t>Makhalibethe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12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8518713"/>
                  </a:ext>
                </a:extLst>
              </a:tr>
              <a:tr h="378707">
                <a:tc vMerge="1">
                  <a:txBody>
                    <a:bodyPr/>
                    <a:lstStyle/>
                    <a:p>
                      <a:endParaRPr lang="en-ZA" sz="18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4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/>
                        <a:t>Mbizeni</a:t>
                      </a:r>
                      <a:r>
                        <a:rPr lang="en-ZA" sz="1600" dirty="0"/>
                        <a:t> 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7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2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5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5317904"/>
                  </a:ext>
                </a:extLst>
              </a:tr>
              <a:tr h="378707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TOTAL</a:t>
                      </a:r>
                      <a:endParaRPr lang="en-US" sz="1600" b="1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119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26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93</a:t>
                      </a:r>
                      <a:endParaRPr lang="en-ZA" sz="1600" b="1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174634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44623"/>
            <a:ext cx="11887200" cy="741369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736873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24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24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Human Settlements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536" y="6017746"/>
            <a:ext cx="2304256" cy="5796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3485" y="921938"/>
          <a:ext cx="11146971" cy="378473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45755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742567">
                  <a:extLst>
                    <a:ext uri="{9D8B030D-6E8A-4147-A177-3AD203B41FA5}">
                      <a16:colId xmlns:a16="http://schemas.microsoft.com/office/drawing/2014/main" xmlns="" val="1447338822"/>
                    </a:ext>
                  </a:extLst>
                </a:gridCol>
                <a:gridCol w="968093">
                  <a:extLst>
                    <a:ext uri="{9D8B030D-6E8A-4147-A177-3AD203B41FA5}">
                      <a16:colId xmlns:a16="http://schemas.microsoft.com/office/drawing/2014/main" xmlns="" val="3848067479"/>
                    </a:ext>
                  </a:extLst>
                </a:gridCol>
                <a:gridCol w="1839376">
                  <a:extLst>
                    <a:ext uri="{9D8B030D-6E8A-4147-A177-3AD203B41FA5}">
                      <a16:colId xmlns:a16="http://schemas.microsoft.com/office/drawing/2014/main" xmlns="" val="1537458693"/>
                    </a:ext>
                  </a:extLst>
                </a:gridCol>
                <a:gridCol w="1766330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592425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592425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780376">
                <a:tc>
                  <a:txBody>
                    <a:bodyPr/>
                    <a:lstStyle/>
                    <a:p>
                      <a:r>
                        <a:rPr lang="en-US" sz="1400" dirty="0"/>
                        <a:t>DISTRICT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LOCAL MUNICIPALITY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WARD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ISIGODI/AREA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HOUSEHOLDS AFFECTED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TOTALLY DISTROYED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NUMBER OF PARTIALLY DESTROYED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3004355">
                <a:tc>
                  <a:txBody>
                    <a:bodyPr/>
                    <a:lstStyle/>
                    <a:p>
                      <a:endParaRPr lang="en-ZA" sz="1600" dirty="0"/>
                    </a:p>
                    <a:p>
                      <a:r>
                        <a:rPr lang="en-ZA" sz="1600" dirty="0"/>
                        <a:t>      </a:t>
                      </a:r>
                      <a:r>
                        <a:rPr lang="en-ZA" sz="1600" baseline="0" dirty="0"/>
                        <a:t>           </a:t>
                      </a:r>
                      <a:r>
                        <a:rPr lang="en-ZA" sz="1600" dirty="0"/>
                        <a:t> </a:t>
                      </a:r>
                      <a:r>
                        <a:rPr lang="en-ZA" sz="1600" b="1" dirty="0"/>
                        <a:t>UMKHANYAKUDE</a:t>
                      </a:r>
                    </a:p>
                    <a:p>
                      <a:endParaRPr lang="en-ZA" sz="1600" dirty="0"/>
                    </a:p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endParaRPr lang="en-ZA" sz="1600" dirty="0"/>
                    </a:p>
                    <a:p>
                      <a:r>
                        <a:rPr lang="en-ZA" sz="1600" dirty="0" err="1"/>
                        <a:t>Mtubatuba</a:t>
                      </a:r>
                      <a:r>
                        <a:rPr lang="en-ZA" sz="1600" dirty="0"/>
                        <a:t> LM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1; 2; 3; 5; 8; 9; 10; 17; 19; 21; 23.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/>
                        <a:t>Dukuduku</a:t>
                      </a:r>
                      <a:r>
                        <a:rPr lang="en-ZA" sz="1600" dirty="0"/>
                        <a:t> D1; </a:t>
                      </a:r>
                      <a:r>
                        <a:rPr lang="en-ZA" sz="1600" dirty="0" err="1"/>
                        <a:t>Ndonyana</a:t>
                      </a:r>
                      <a:r>
                        <a:rPr lang="en-ZA" sz="1600" dirty="0"/>
                        <a:t>; </a:t>
                      </a:r>
                      <a:r>
                        <a:rPr lang="en-ZA" sz="1600" dirty="0" err="1"/>
                        <a:t>Khayelisha</a:t>
                      </a:r>
                      <a:r>
                        <a:rPr lang="en-ZA" sz="1600" dirty="0"/>
                        <a:t>; </a:t>
                      </a:r>
                      <a:r>
                        <a:rPr lang="en-ZA" sz="1600" dirty="0" err="1"/>
                        <a:t>Indlovu</a:t>
                      </a:r>
                      <a:r>
                        <a:rPr lang="en-ZA" sz="1600" dirty="0"/>
                        <a:t> village; Nkombose; </a:t>
                      </a:r>
                      <a:r>
                        <a:rPr lang="en-ZA" sz="1600" dirty="0" err="1"/>
                        <a:t>KwaMshaya</a:t>
                      </a:r>
                      <a:r>
                        <a:rPr lang="en-ZA" sz="1600" dirty="0"/>
                        <a:t>; </a:t>
                      </a:r>
                      <a:r>
                        <a:rPr lang="en-ZA" sz="1600" dirty="0" err="1"/>
                        <a:t>Nkolokotho</a:t>
                      </a:r>
                      <a:r>
                        <a:rPr lang="en-ZA" sz="1600" dirty="0"/>
                        <a:t>; </a:t>
                      </a:r>
                      <a:r>
                        <a:rPr lang="en-ZA" sz="1600" dirty="0" err="1"/>
                        <a:t>Shikishela</a:t>
                      </a:r>
                      <a:r>
                        <a:rPr lang="en-ZA" sz="1600" dirty="0"/>
                        <a:t>; </a:t>
                      </a:r>
                      <a:r>
                        <a:rPr lang="en-ZA" sz="1600" dirty="0" err="1"/>
                        <a:t>Nsabalele</a:t>
                      </a:r>
                      <a:r>
                        <a:rPr lang="en-ZA" sz="1600" dirty="0"/>
                        <a:t>; </a:t>
                      </a:r>
                      <a:r>
                        <a:rPr lang="en-ZA" sz="1600" dirty="0" err="1"/>
                        <a:t>Mfekayi</a:t>
                      </a:r>
                      <a:r>
                        <a:rPr lang="en-ZA" sz="1600" dirty="0"/>
                        <a:t>; </a:t>
                      </a:r>
                      <a:r>
                        <a:rPr lang="en-ZA" sz="1600" dirty="0" err="1"/>
                        <a:t>Nkundusi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21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17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4</a:t>
                      </a:r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313604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3"/>
            <a:ext cx="12192000" cy="644531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143246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25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25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Human Settlements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87744" y="5909621"/>
            <a:ext cx="2304256" cy="5796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3135" y="718168"/>
          <a:ext cx="11760178" cy="498083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342597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551007">
                  <a:extLst>
                    <a:ext uri="{9D8B030D-6E8A-4147-A177-3AD203B41FA5}">
                      <a16:colId xmlns:a16="http://schemas.microsoft.com/office/drawing/2014/main" xmlns="" val="1447338822"/>
                    </a:ext>
                  </a:extLst>
                </a:gridCol>
                <a:gridCol w="1365813">
                  <a:extLst>
                    <a:ext uri="{9D8B030D-6E8A-4147-A177-3AD203B41FA5}">
                      <a16:colId xmlns:a16="http://schemas.microsoft.com/office/drawing/2014/main" xmlns="" val="3848067479"/>
                    </a:ext>
                  </a:extLst>
                </a:gridCol>
                <a:gridCol w="2277211">
                  <a:extLst>
                    <a:ext uri="{9D8B030D-6E8A-4147-A177-3AD203B41FA5}">
                      <a16:colId xmlns:a16="http://schemas.microsoft.com/office/drawing/2014/main" xmlns="" val="1537458693"/>
                    </a:ext>
                  </a:extLst>
                </a:gridCol>
                <a:gridCol w="1863498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680026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680026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7803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DISTRICT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LOCAL MUNICIPALITY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WARD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ISIGODI/AREA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HOUSEHOLDS AFFECTED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TOTALLY DISTROYED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PARTIALLY DESTROYED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731791">
                <a:tc rowSpan="2">
                  <a:txBody>
                    <a:bodyPr/>
                    <a:lstStyle/>
                    <a:p>
                      <a:endParaRPr lang="en-ZA" sz="1400" dirty="0"/>
                    </a:p>
                    <a:p>
                      <a:r>
                        <a:rPr lang="en-ZA" sz="1400" dirty="0"/>
                        <a:t>      </a:t>
                      </a:r>
                      <a:r>
                        <a:rPr lang="en-ZA" sz="1400" baseline="0" dirty="0"/>
                        <a:t>           </a:t>
                      </a:r>
                      <a:r>
                        <a:rPr lang="en-ZA" sz="1400" dirty="0"/>
                        <a:t> </a:t>
                      </a:r>
                      <a:r>
                        <a:rPr lang="en-ZA" sz="1400" b="1" dirty="0"/>
                        <a:t>KING</a:t>
                      </a:r>
                      <a:r>
                        <a:rPr lang="en-ZA" sz="1400" b="1" baseline="0" dirty="0"/>
                        <a:t> CETSHWAYO</a:t>
                      </a:r>
                      <a:endParaRPr lang="en-ZA" sz="1400" b="1" dirty="0"/>
                    </a:p>
                    <a:p>
                      <a:endParaRPr lang="en-ZA" sz="1400" dirty="0"/>
                    </a:p>
                    <a:p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err="1"/>
                        <a:t>Mthonjaneni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9,11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err="1"/>
                        <a:t>Wambaza,KwaMbhensa,Gobihlahla</a:t>
                      </a:r>
                      <a:r>
                        <a:rPr lang="en-ZA" sz="1400" baseline="0" dirty="0"/>
                        <a:t> &amp;</a:t>
                      </a:r>
                      <a:r>
                        <a:rPr lang="en-ZA" sz="1400" baseline="0" dirty="0" err="1"/>
                        <a:t>Eqhude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13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6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313604"/>
                  </a:ext>
                </a:extLst>
              </a:tr>
              <a:tr h="731791">
                <a:tc v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 vert="vert270"/>
                </a:tc>
                <a:tc>
                  <a:txBody>
                    <a:bodyPr/>
                    <a:lstStyle/>
                    <a:p>
                      <a:r>
                        <a:rPr lang="en-ZA" sz="1400" dirty="0" err="1"/>
                        <a:t>Mlalazi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1,4,5,6,7,8,10,11,13,14,15,16,17,18,19</a:t>
                      </a:r>
                      <a:r>
                        <a:rPr lang="en-ZA" sz="1400" baseline="0" dirty="0"/>
                        <a:t> &amp; 28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 err="1"/>
                        <a:t>Mvuzane,Gobhotane,Ezingwenya,Gedlesi,Ndanyani</a:t>
                      </a:r>
                      <a:r>
                        <a:rPr lang="en-ZA" sz="1400" dirty="0"/>
                        <a:t>,</a:t>
                      </a:r>
                      <a:r>
                        <a:rPr lang="en-ZA" sz="1400" baseline="0" dirty="0"/>
                        <a:t> </a:t>
                      </a:r>
                      <a:r>
                        <a:rPr lang="en-ZA" sz="1400" baseline="0" dirty="0" err="1"/>
                        <a:t>EmaNkwanyaneni,Ngonje,KwaNogqeke,KwaSanusi,Emankenganeni</a:t>
                      </a:r>
                      <a:r>
                        <a:rPr lang="en-ZA" sz="1400" baseline="0" dirty="0"/>
                        <a:t>, </a:t>
                      </a:r>
                      <a:r>
                        <a:rPr lang="en-ZA" sz="1400" baseline="0" dirty="0" err="1"/>
                        <a:t>Mphendle,Mathibelana,Mawusheni</a:t>
                      </a:r>
                      <a:r>
                        <a:rPr lang="en-ZA" sz="1400" baseline="0" dirty="0"/>
                        <a:t>, Ntumeni,Nsukazi,KwaMfana,Mabhokweni,Ematibovana,Thafeni,Gingindlovu </a:t>
                      </a:r>
                      <a:r>
                        <a:rPr lang="en-ZA" sz="1400" baseline="0" dirty="0" err="1"/>
                        <a:t>Township,Ward</a:t>
                      </a:r>
                      <a:r>
                        <a:rPr lang="en-ZA" sz="1400" baseline="0" dirty="0"/>
                        <a:t> 19 </a:t>
                      </a:r>
                      <a:r>
                        <a:rPr lang="en-ZA" sz="1400" baseline="0" dirty="0" err="1"/>
                        <a:t>Bhade</a:t>
                      </a:r>
                      <a:r>
                        <a:rPr lang="en-ZA" sz="1400" baseline="0" dirty="0"/>
                        <a:t> River &amp; </a:t>
                      </a:r>
                      <a:r>
                        <a:rPr lang="en-ZA" sz="1400" baseline="0" dirty="0" err="1"/>
                        <a:t>KwaKhoza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137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43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/>
                        <a:t>94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9855620"/>
                  </a:ext>
                </a:extLst>
              </a:tr>
              <a:tr h="390188">
                <a:tc gridSpan="4"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TOTAL</a:t>
                      </a:r>
                      <a:endParaRPr lang="en-ZA" sz="1400" b="1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25" marB="45725"/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/>
                </a:tc>
                <a:tc hMerge="1">
                  <a:txBody>
                    <a:bodyPr/>
                    <a:lstStyle/>
                    <a:p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150</a:t>
                      </a:r>
                      <a:endParaRPr lang="en-ZA" sz="1400" b="1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49</a:t>
                      </a:r>
                      <a:endParaRPr lang="en-ZA" sz="1400" b="1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/>
                        <a:t>103</a:t>
                      </a:r>
                      <a:endParaRPr lang="en-ZA" sz="1400" b="1" dirty="0">
                        <a:latin typeface="Arial Narrow" panose="020B0606020202030204" pitchFamily="34" charset="0"/>
                      </a:endParaRPr>
                    </a:p>
                  </a:txBody>
                  <a:tcPr marL="91443" marR="91443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174634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35" y="46508"/>
            <a:ext cx="11760179" cy="644531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Human Settlements Logo.jpg">
            <a:extLst>
              <a:ext uri="{FF2B5EF4-FFF2-40B4-BE49-F238E27FC236}">
                <a16:creationId xmlns:a16="http://schemas.microsoft.com/office/drawing/2014/main" xmlns="" id="{0C0D9B31-E203-EEAC-6CAD-270659BA4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536" y="6017746"/>
            <a:ext cx="2304256" cy="5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05171"/>
      </p:ext>
    </p:extLst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uman Settlements Logo.jpg">
            <a:extLst>
              <a:ext uri="{FF2B5EF4-FFF2-40B4-BE49-F238E27FC236}">
                <a16:creationId xmlns:a16="http://schemas.microsoft.com/office/drawing/2014/main" xmlns="" id="{8504C549-99B9-85BF-04E0-A9280CED7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1601" y="6079065"/>
            <a:ext cx="2304256" cy="57960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26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26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Human Settlements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0800" y="6079065"/>
            <a:ext cx="2304256" cy="5796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0913" y="727462"/>
          <a:ext cx="11292116" cy="510231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199543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759352">
                  <a:extLst>
                    <a:ext uri="{9D8B030D-6E8A-4147-A177-3AD203B41FA5}">
                      <a16:colId xmlns:a16="http://schemas.microsoft.com/office/drawing/2014/main" xmlns="" val="1447338822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xmlns="" val="3848067479"/>
                    </a:ext>
                  </a:extLst>
                </a:gridCol>
                <a:gridCol w="2090655">
                  <a:extLst>
                    <a:ext uri="{9D8B030D-6E8A-4147-A177-3AD203B41FA5}">
                      <a16:colId xmlns:a16="http://schemas.microsoft.com/office/drawing/2014/main" xmlns="" val="1537458693"/>
                    </a:ext>
                  </a:extLst>
                </a:gridCol>
                <a:gridCol w="1789330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613160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613160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66713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DISTRICT</a:t>
                      </a:r>
                      <a:r>
                        <a:rPr lang="en-US" sz="1400" baseline="0" dirty="0">
                          <a:latin typeface="+mn-lt"/>
                        </a:rPr>
                        <a:t> 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LOCAL MUNICIPALITY 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WARD</a:t>
                      </a:r>
                      <a:r>
                        <a:rPr lang="en-US" sz="1400" baseline="0" dirty="0">
                          <a:latin typeface="+mn-lt"/>
                        </a:rPr>
                        <a:t> 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ISIGODI/AREA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NUMBER OF HOUSEHOLDS AFFECTED 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NUMBER OF TOTALLY DISTROYED 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</a:rPr>
                        <a:t>NUMBER OF PARTIALLY DESTROYED </a:t>
                      </a:r>
                      <a:endParaRPr lang="en-ZA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20847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600" b="1" kern="1200" dirty="0">
                          <a:solidFill>
                            <a:schemeClr val="dk1"/>
                          </a:solidFill>
                          <a:latin typeface="+mn-lt"/>
                        </a:rPr>
                        <a:t>iLembe </a:t>
                      </a:r>
                      <a:endParaRPr lang="en-Z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+mn-lt"/>
                        </a:rPr>
                        <a:t>KwaDukuza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+mn-lt"/>
                        </a:rPr>
                        <a:t>Charlotedale (KwaMyeza /Mbonambi)</a:t>
                      </a:r>
                    </a:p>
                    <a:p>
                      <a:r>
                        <a:rPr lang="en-ZA" sz="1600" dirty="0">
                          <a:latin typeface="+mn-lt"/>
                        </a:rPr>
                        <a:t>Dube Village (Nonhlevu)</a:t>
                      </a:r>
                    </a:p>
                    <a:p>
                      <a:r>
                        <a:rPr lang="en-ZA" sz="1600" dirty="0">
                          <a:latin typeface="+mn-lt"/>
                        </a:rPr>
                        <a:t>Dube Village (C/Hall)</a:t>
                      </a:r>
                    </a:p>
                    <a:p>
                      <a:r>
                        <a:rPr lang="en-ZA" sz="1600" dirty="0">
                          <a:latin typeface="+mn-lt"/>
                        </a:rPr>
                        <a:t>Mthethwa Area</a:t>
                      </a:r>
                    </a:p>
                    <a:p>
                      <a:r>
                        <a:rPr lang="en-ZA" sz="1600" dirty="0">
                          <a:latin typeface="+mn-lt"/>
                        </a:rPr>
                        <a:t>10 Arca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313604"/>
                  </a:ext>
                </a:extLst>
              </a:tr>
              <a:tr h="20847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600" b="1" kern="1200" dirty="0">
                          <a:solidFill>
                            <a:schemeClr val="dk1"/>
                          </a:solidFill>
                          <a:latin typeface="+mn-lt"/>
                        </a:rPr>
                        <a:t>iLembe</a:t>
                      </a:r>
                      <a:endParaRPr lang="en-Z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+mn-lt"/>
                        </a:rPr>
                        <a:t>KwaDukuza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>
                          <a:latin typeface="+mn-lt"/>
                        </a:rPr>
                        <a:t>Mnyundwini</a:t>
                      </a:r>
                    </a:p>
                    <a:p>
                      <a:r>
                        <a:rPr lang="en-ZA" sz="1600" dirty="0">
                          <a:latin typeface="+mn-lt"/>
                        </a:rPr>
                        <a:t>Hangoes</a:t>
                      </a:r>
                    </a:p>
                    <a:p>
                      <a:r>
                        <a:rPr lang="en-ZA" sz="1600" dirty="0" err="1">
                          <a:latin typeface="+mn-lt"/>
                        </a:rPr>
                        <a:t>Malende</a:t>
                      </a:r>
                      <a:endParaRPr lang="en-ZA" sz="1600" dirty="0">
                        <a:latin typeface="+mn-lt"/>
                      </a:endParaRPr>
                    </a:p>
                    <a:p>
                      <a:r>
                        <a:rPr lang="en-ZA" sz="1600" dirty="0">
                          <a:latin typeface="+mn-lt"/>
                        </a:rPr>
                        <a:t>New </a:t>
                      </a:r>
                      <a:r>
                        <a:rPr lang="en-ZA" sz="1600" dirty="0" err="1">
                          <a:latin typeface="+mn-lt"/>
                        </a:rPr>
                        <a:t>Groute</a:t>
                      </a:r>
                      <a:endParaRPr lang="en-ZA" sz="1600" dirty="0">
                        <a:latin typeface="+mn-lt"/>
                      </a:endParaRPr>
                    </a:p>
                    <a:p>
                      <a:r>
                        <a:rPr lang="en-ZA" sz="1600" dirty="0" err="1">
                          <a:latin typeface="+mn-lt"/>
                        </a:rPr>
                        <a:t>KwaG</a:t>
                      </a:r>
                      <a:endParaRPr lang="en-ZA" sz="1600" dirty="0">
                        <a:latin typeface="+mn-lt"/>
                      </a:endParaRPr>
                    </a:p>
                    <a:p>
                      <a:r>
                        <a:rPr lang="en-ZA" sz="1600" dirty="0">
                          <a:latin typeface="+mn-lt"/>
                        </a:rPr>
                        <a:t>Upper </a:t>
                      </a:r>
                      <a:r>
                        <a:rPr lang="en-ZA" sz="1600" dirty="0" err="1">
                          <a:latin typeface="+mn-lt"/>
                        </a:rPr>
                        <a:t>Malende</a:t>
                      </a:r>
                      <a:endParaRPr lang="en-ZA" sz="1600" dirty="0">
                        <a:latin typeface="+mn-lt"/>
                      </a:endParaRPr>
                    </a:p>
                    <a:p>
                      <a:r>
                        <a:rPr lang="en-ZA" sz="1600" dirty="0" err="1">
                          <a:latin typeface="+mn-lt"/>
                        </a:rPr>
                        <a:t>KwaMaNtuli</a:t>
                      </a:r>
                      <a:r>
                        <a:rPr lang="en-ZA" sz="1600" dirty="0">
                          <a:latin typeface="+mn-lt"/>
                        </a:rPr>
                        <a:t> Area</a:t>
                      </a:r>
                    </a:p>
                    <a:p>
                      <a:r>
                        <a:rPr lang="en-ZA" sz="1600" dirty="0" err="1">
                          <a:latin typeface="+mn-lt"/>
                        </a:rPr>
                        <a:t>Mgigimbe</a:t>
                      </a:r>
                      <a:endParaRPr lang="en-ZA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7039616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13" y="34848"/>
            <a:ext cx="11292116" cy="644531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043496"/>
      </p:ext>
    </p:extLst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27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27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Human Settlements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8050" y="6122608"/>
            <a:ext cx="2304256" cy="5796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10817" y="869519"/>
          <a:ext cx="11345754" cy="483773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78032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763612">
                  <a:extLst>
                    <a:ext uri="{9D8B030D-6E8A-4147-A177-3AD203B41FA5}">
                      <a16:colId xmlns:a16="http://schemas.microsoft.com/office/drawing/2014/main" xmlns="" val="1447338822"/>
                    </a:ext>
                  </a:extLst>
                </a:gridCol>
                <a:gridCol w="1192459">
                  <a:extLst>
                    <a:ext uri="{9D8B030D-6E8A-4147-A177-3AD203B41FA5}">
                      <a16:colId xmlns:a16="http://schemas.microsoft.com/office/drawing/2014/main" xmlns="" val="3848067479"/>
                    </a:ext>
                  </a:extLst>
                </a:gridCol>
                <a:gridCol w="1872177">
                  <a:extLst>
                    <a:ext uri="{9D8B030D-6E8A-4147-A177-3AD203B41FA5}">
                      <a16:colId xmlns:a16="http://schemas.microsoft.com/office/drawing/2014/main" xmlns="" val="1537458693"/>
                    </a:ext>
                  </a:extLst>
                </a:gridCol>
                <a:gridCol w="1797830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620822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620822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8419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DISTRICT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LOCAL MUNICIPALITY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WARD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ISIGODI/AREA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HOUSEHOLDS AFFECTED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TOTALLY DISTROYED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PARTIALLY DESTROYED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426395">
                <a:tc>
                  <a:txBody>
                    <a:bodyPr/>
                    <a:lstStyle/>
                    <a:p>
                      <a:r>
                        <a:rPr lang="en-Z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iLembe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KwaDukuza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Shayamoya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313604"/>
                  </a:ext>
                </a:extLst>
              </a:tr>
              <a:tr h="426395">
                <a:tc>
                  <a:txBody>
                    <a:bodyPr/>
                    <a:lstStyle/>
                    <a:p>
                      <a:r>
                        <a:rPr lang="en-Z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iLembe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KwaDukuza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Steve </a:t>
                      </a:r>
                      <a:r>
                        <a:rPr lang="en-ZA" sz="1400" dirty="0" err="1">
                          <a:latin typeface="+mn-lt"/>
                          <a:cs typeface="Arial" panose="020B0604020202020204" pitchFamily="34" charset="0"/>
                        </a:rPr>
                        <a:t>Biko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Glen</a:t>
                      </a:r>
                      <a:r>
                        <a:rPr lang="en-ZA" sz="1400" baseline="0" dirty="0">
                          <a:latin typeface="+mn-lt"/>
                          <a:cs typeface="Arial" panose="020B0604020202020204" pitchFamily="34" charset="0"/>
                        </a:rPr>
                        <a:t> H</a:t>
                      </a:r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ills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2651770"/>
                  </a:ext>
                </a:extLst>
              </a:tr>
              <a:tr h="617605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iLembe</a:t>
                      </a:r>
                      <a:endParaRPr lang="en-ZA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KwaDukuza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+mn-lt"/>
                          <a:cs typeface="Arial" panose="020B0604020202020204" pitchFamily="34" charset="0"/>
                        </a:rPr>
                        <a:t>Charlottedale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err="1">
                          <a:latin typeface="+mn-lt"/>
                          <a:cs typeface="Arial" panose="020B0604020202020204" pitchFamily="34" charset="0"/>
                        </a:rPr>
                        <a:t>Charlottedale</a:t>
                      </a: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400" dirty="0" err="1">
                          <a:latin typeface="+mn-lt"/>
                          <a:cs typeface="Arial" panose="020B0604020202020204" pitchFamily="34" charset="0"/>
                        </a:rPr>
                        <a:t>Oqalweni</a:t>
                      </a: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sz="1400" dirty="0" err="1">
                          <a:latin typeface="+mn-lt"/>
                          <a:cs typeface="Arial" panose="020B0604020202020204" pitchFamily="34" charset="0"/>
                        </a:rPr>
                        <a:t>Khulukuthu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err="1">
                          <a:latin typeface="+mn-lt"/>
                          <a:cs typeface="Arial" panose="020B0604020202020204" pitchFamily="34" charset="0"/>
                        </a:rPr>
                        <a:t>Manqomfini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err="1">
                          <a:latin typeface="+mn-lt"/>
                          <a:cs typeface="Arial" panose="020B0604020202020204" pitchFamily="34" charset="0"/>
                        </a:rPr>
                        <a:t>Njekane</a:t>
                      </a:r>
                      <a:endParaRPr lang="en-US"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err="1">
                          <a:latin typeface="+mn-lt"/>
                          <a:cs typeface="Arial" panose="020B0604020202020204" pitchFamily="34" charset="0"/>
                        </a:rPr>
                        <a:t>Etsheni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25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7039616"/>
                  </a:ext>
                </a:extLst>
              </a:tr>
              <a:tr h="313813">
                <a:tc>
                  <a:txBody>
                    <a:bodyPr/>
                    <a:lstStyle/>
                    <a:p>
                      <a:r>
                        <a:rPr lang="en-Z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iLembe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KwaDukuza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err="1">
                          <a:latin typeface="+mn-lt"/>
                          <a:cs typeface="Arial" panose="020B0604020202020204" pitchFamily="34" charset="0"/>
                        </a:rPr>
                        <a:t>Shakaville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7901500"/>
                  </a:ext>
                </a:extLst>
              </a:tr>
              <a:tr h="420962">
                <a:tc>
                  <a:txBody>
                    <a:bodyPr/>
                    <a:lstStyle/>
                    <a:p>
                      <a:r>
                        <a:rPr lang="en-ZA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ILembe</a:t>
                      </a:r>
                      <a:endParaRPr lang="en-ZA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KwaDukuza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Etete - </a:t>
                      </a:r>
                      <a:r>
                        <a:rPr lang="en-ZA" sz="1400" dirty="0" err="1">
                          <a:latin typeface="+mn-lt"/>
                          <a:cs typeface="Arial" panose="020B0604020202020204" pitchFamily="34" charset="0"/>
                        </a:rPr>
                        <a:t>Beruit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8046660"/>
                  </a:ext>
                </a:extLst>
              </a:tr>
              <a:tr h="420962">
                <a:tc>
                  <a:txBody>
                    <a:bodyPr/>
                    <a:lstStyle/>
                    <a:p>
                      <a:r>
                        <a:rPr lang="en-ZA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ILembe</a:t>
                      </a:r>
                      <a:endParaRPr lang="en-ZA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KwaDukuza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+mn-lt"/>
                          <a:cs typeface="Arial" panose="020B0604020202020204" pitchFamily="34" charset="0"/>
                        </a:rPr>
                        <a:t>Nodunga,Oqaqeni,Jabula,Zola,Nyongo</a:t>
                      </a: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latin typeface="+mn-lt"/>
                          <a:cs typeface="Arial" panose="020B0604020202020204" pitchFamily="34" charset="0"/>
                        </a:rPr>
                        <a:t>Gungu</a:t>
                      </a: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latin typeface="+mn-lt"/>
                          <a:cs typeface="Arial" panose="020B0604020202020204" pitchFamily="34" charset="0"/>
                        </a:rPr>
                        <a:t>Kotshi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8518713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165"/>
            <a:ext cx="12191999" cy="644531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316384"/>
      </p:ext>
    </p:extLst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28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28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Human Settlements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5245" y="6073808"/>
            <a:ext cx="2304256" cy="5796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8686" y="864479"/>
          <a:ext cx="11683998" cy="425965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04496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930291">
                  <a:extLst>
                    <a:ext uri="{9D8B030D-6E8A-4147-A177-3AD203B41FA5}">
                      <a16:colId xmlns:a16="http://schemas.microsoft.com/office/drawing/2014/main" xmlns="" val="1447338822"/>
                    </a:ext>
                  </a:extLst>
                </a:gridCol>
                <a:gridCol w="1213809">
                  <a:extLst>
                    <a:ext uri="{9D8B030D-6E8A-4147-A177-3AD203B41FA5}">
                      <a16:colId xmlns:a16="http://schemas.microsoft.com/office/drawing/2014/main" xmlns="" val="3848067479"/>
                    </a:ext>
                  </a:extLst>
                </a:gridCol>
                <a:gridCol w="1905699">
                  <a:extLst>
                    <a:ext uri="{9D8B030D-6E8A-4147-A177-3AD203B41FA5}">
                      <a16:colId xmlns:a16="http://schemas.microsoft.com/office/drawing/2014/main" xmlns="" val="1537458693"/>
                    </a:ext>
                  </a:extLst>
                </a:gridCol>
                <a:gridCol w="1830019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649842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649842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7894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DISTRICT</a:t>
                      </a:r>
                      <a:r>
                        <a:rPr lang="en-US" sz="1400" baseline="0" dirty="0"/>
                        <a:t> 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LOCAL MUNICIPALITY 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WARD</a:t>
                      </a:r>
                      <a:r>
                        <a:rPr lang="en-US" sz="1400" baseline="0" dirty="0"/>
                        <a:t> 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ISIGODI/AREA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HOUSEHOLDS AFFECTED 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TOTALLY DISTROYED 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PARTIALLY DESTROYED </a:t>
                      </a:r>
                      <a:endParaRPr lang="en-Z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394731">
                <a:tc rowSpan="4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</a:rPr>
                        <a:t>iLembe</a:t>
                      </a:r>
                      <a:endParaRPr lang="en-ZA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anose="020B0502020202020204" pitchFamily="34" charset="0"/>
                        </a:rPr>
                        <a:t>KwaDukuza LM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01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KwaKhumalo</a:t>
                      </a:r>
                    </a:p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Ndalazini</a:t>
                      </a:r>
                    </a:p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Sakhamkhanya</a:t>
                      </a:r>
                    </a:p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Sokesimbone</a:t>
                      </a:r>
                    </a:p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Nkwezane</a:t>
                      </a:r>
                    </a:p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Zinkwazi</a:t>
                      </a:r>
                    </a:p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Sadloko</a:t>
                      </a:r>
                    </a:p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Ogunqu</a:t>
                      </a:r>
                    </a:p>
                    <a:p>
                      <a:pPr algn="ctr"/>
                      <a:r>
                        <a:rPr lang="en-US" sz="1600" dirty="0" err="1">
                          <a:latin typeface="Century Gothic" panose="020B0502020202020204" pitchFamily="34" charset="0"/>
                        </a:rPr>
                        <a:t>Nonoti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412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83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anose="020B0502020202020204" pitchFamily="34" charset="0"/>
                        </a:rPr>
                        <a:t>120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3715513"/>
                  </a:ext>
                </a:extLst>
              </a:tr>
              <a:tr h="394731">
                <a:tc vMerge="1">
                  <a:txBody>
                    <a:bodyPr/>
                    <a:lstStyle/>
                    <a:p>
                      <a:pPr algn="r"/>
                      <a:endParaRPr lang="en-ZA" sz="1400" b="1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ZA" sz="1600" dirty="0">
                        <a:latin typeface="Century Gothic" panose="020B0502020202020204" pitchFamily="34" charset="0"/>
                      </a:endParaRPr>
                    </a:p>
                    <a:p>
                      <a:endParaRPr lang="en-ZA" sz="16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ZA" sz="1600" dirty="0">
                          <a:latin typeface="Century Gothic" panose="020B0502020202020204" pitchFamily="34" charset="0"/>
                        </a:rPr>
                        <a:t>Mandeni LM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 err="1">
                          <a:latin typeface="Century Gothic" panose="020B0502020202020204" pitchFamily="34" charset="0"/>
                        </a:rPr>
                        <a:t>Ngulule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7579900"/>
                  </a:ext>
                </a:extLst>
              </a:tr>
              <a:tr h="394731">
                <a:tc vMerge="1">
                  <a:txBody>
                    <a:bodyPr/>
                    <a:lstStyle/>
                    <a:p>
                      <a:pPr algn="r"/>
                      <a:endParaRPr lang="en-ZA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High View Park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9332625"/>
                  </a:ext>
                </a:extLst>
              </a:tr>
              <a:tr h="394731">
                <a:tc vMerge="1">
                  <a:txBody>
                    <a:bodyPr/>
                    <a:lstStyle/>
                    <a:p>
                      <a:pPr algn="r"/>
                      <a:endParaRPr lang="en-ZA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Hlomendlini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3843592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87" y="39450"/>
            <a:ext cx="11858170" cy="644531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868120"/>
      </p:ext>
    </p:extLst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29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29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Human Settlements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096" y="6067969"/>
            <a:ext cx="2304256" cy="5796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62857" y="794103"/>
          <a:ext cx="11480801" cy="4633263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78331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896722">
                  <a:extLst>
                    <a:ext uri="{9D8B030D-6E8A-4147-A177-3AD203B41FA5}">
                      <a16:colId xmlns:a16="http://schemas.microsoft.com/office/drawing/2014/main" xmlns="" val="1447338822"/>
                    </a:ext>
                  </a:extLst>
                </a:gridCol>
                <a:gridCol w="1192700">
                  <a:extLst>
                    <a:ext uri="{9D8B030D-6E8A-4147-A177-3AD203B41FA5}">
                      <a16:colId xmlns:a16="http://schemas.microsoft.com/office/drawing/2014/main" xmlns="" val="3848067479"/>
                    </a:ext>
                  </a:extLst>
                </a:gridCol>
                <a:gridCol w="1872557">
                  <a:extLst>
                    <a:ext uri="{9D8B030D-6E8A-4147-A177-3AD203B41FA5}">
                      <a16:colId xmlns:a16="http://schemas.microsoft.com/office/drawing/2014/main" xmlns="" val="1537458693"/>
                    </a:ext>
                  </a:extLst>
                </a:gridCol>
                <a:gridCol w="1798193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621149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621149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69315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DISTRICT</a:t>
                      </a:r>
                      <a:r>
                        <a:rPr lang="en-US" sz="1600" b="1" baseline="0" dirty="0">
                          <a:latin typeface="+mn-lt"/>
                        </a:rPr>
                        <a:t> 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LOCAL MUNICIPALITY 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WARD</a:t>
                      </a:r>
                      <a:r>
                        <a:rPr lang="en-US" sz="1600" b="1" baseline="0" dirty="0">
                          <a:latin typeface="+mn-lt"/>
                        </a:rPr>
                        <a:t> 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ISIGODI/AREA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NUMBER OF HOUSEHOLDS AFFECTED 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NUMBER OF TOTALLY DISTROYED 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NUMBER OF PARTIALLY DESTROYED 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933236">
                <a:tc rowSpan="6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</a:rPr>
                        <a:t>iLembe</a:t>
                      </a:r>
                      <a:endParaRPr lang="en-Z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Mandeni</a:t>
                      </a: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Matsheketsheni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       </a:t>
                      </a:r>
                      <a:r>
                        <a:rPr lang="en-GB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Dendethu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Okhovithi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Othini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GB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Lugede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3715513"/>
                  </a:ext>
                </a:extLst>
              </a:tr>
              <a:tr h="326536">
                <a:tc vMerge="1">
                  <a:txBody>
                    <a:bodyPr/>
                    <a:lstStyle/>
                    <a:p>
                      <a:pPr algn="r"/>
                      <a:endParaRPr lang="en-ZA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Ndulinde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7579900"/>
                  </a:ext>
                </a:extLst>
              </a:tr>
              <a:tr h="326536">
                <a:tc vMerge="1">
                  <a:txBody>
                    <a:bodyPr/>
                    <a:lstStyle/>
                    <a:p>
                      <a:pPr algn="r"/>
                      <a:endParaRPr lang="en-ZA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Nsunduzana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9332625"/>
                  </a:ext>
                </a:extLst>
              </a:tr>
              <a:tr h="553248">
                <a:tc vMerge="1">
                  <a:txBody>
                    <a:bodyPr/>
                    <a:lstStyle/>
                    <a:p>
                      <a:pPr algn="r"/>
                      <a:endParaRPr lang="en-ZA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>
                          <a:latin typeface="+mn-lt"/>
                        </a:rPr>
                        <a:t>Ngeqeni</a:t>
                      </a:r>
                      <a:r>
                        <a:rPr lang="en-ZA" sz="1600" dirty="0">
                          <a:latin typeface="+mn-lt"/>
                        </a:rPr>
                        <a:t> and </a:t>
                      </a:r>
                      <a:r>
                        <a:rPr lang="en-ZA" sz="1600" dirty="0" err="1">
                          <a:latin typeface="+mn-lt"/>
                        </a:rPr>
                        <a:t>Bambinkunzi</a:t>
                      </a:r>
                      <a:endParaRPr lang="en-ZA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3843592"/>
                  </a:ext>
                </a:extLst>
              </a:tr>
              <a:tr h="493760">
                <a:tc vMerge="1">
                  <a:txBody>
                    <a:bodyPr/>
                    <a:lstStyle/>
                    <a:p>
                      <a:pPr algn="r"/>
                      <a:endParaRPr lang="en-ZA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dirty="0" err="1">
                          <a:latin typeface="+mn-lt"/>
                        </a:rPr>
                        <a:t>Ezavutha</a:t>
                      </a:r>
                      <a:r>
                        <a:rPr lang="en-ZA" sz="1600" dirty="0">
                          <a:latin typeface="+mn-lt"/>
                        </a:rPr>
                        <a:t>, </a:t>
                      </a:r>
                      <a:r>
                        <a:rPr lang="en-ZA" sz="1600" dirty="0" err="1">
                          <a:latin typeface="+mn-lt"/>
                        </a:rPr>
                        <a:t>Ejikeni</a:t>
                      </a:r>
                      <a:r>
                        <a:rPr lang="en-ZA" sz="1600" baseline="0" dirty="0">
                          <a:latin typeface="+mn-lt"/>
                        </a:rPr>
                        <a:t> and </a:t>
                      </a:r>
                      <a:r>
                        <a:rPr lang="en-ZA" sz="1600" baseline="0" dirty="0" err="1">
                          <a:latin typeface="+mn-lt"/>
                        </a:rPr>
                        <a:t>Othini</a:t>
                      </a:r>
                      <a:endParaRPr lang="en-ZA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3412417"/>
                  </a:ext>
                </a:extLst>
              </a:tr>
              <a:tr h="498309">
                <a:tc vMerge="1">
                  <a:txBody>
                    <a:bodyPr/>
                    <a:lstStyle/>
                    <a:p>
                      <a:pPr algn="r"/>
                      <a:endParaRPr lang="en-ZA" sz="14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Isithebe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Makhempini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1113611"/>
                  </a:ext>
                </a:extLst>
              </a:tr>
              <a:tr h="498309">
                <a:tc gridSpan="4"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+mn-lt"/>
                        </a:rPr>
                        <a:t>TOTAL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6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ZA" sz="1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latin typeface="+mn-lt"/>
                        </a:rPr>
                        <a:t>921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latin typeface="+mn-lt"/>
                        </a:rPr>
                        <a:t>412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latin typeface="+mn-lt"/>
                        </a:rPr>
                        <a:t>210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0076801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3"/>
            <a:ext cx="12192000" cy="644531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04998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14399"/>
          </a:xfrm>
          <a:solidFill>
            <a:schemeClr val="accent1"/>
          </a:solidFill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endParaRPr lang="en-Z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2168BD3-FF05-488F-BF03-ED197060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82" y="1057276"/>
            <a:ext cx="11050234" cy="4634706"/>
          </a:xfrm>
        </p:spPr>
        <p:txBody>
          <a:bodyPr/>
          <a:lstStyle/>
          <a:p>
            <a:r>
              <a:rPr lang="en-US" dirty="0"/>
              <a:t>To provide an update on the impact  floods experienced in the KZN Eastern Cape and North West Province Provinces and subsequent interventions</a:t>
            </a:r>
          </a:p>
          <a:p>
            <a:endParaRPr lang="en-ZA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3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3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5507168"/>
      </p:ext>
    </p:extLst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30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30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Human Settlements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3096" y="6111699"/>
            <a:ext cx="2289924" cy="576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2229" y="855846"/>
          <a:ext cx="11718471" cy="457315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70992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765190">
                  <a:extLst>
                    <a:ext uri="{9D8B030D-6E8A-4147-A177-3AD203B41FA5}">
                      <a16:colId xmlns:a16="http://schemas.microsoft.com/office/drawing/2014/main" xmlns="" val="1447338822"/>
                    </a:ext>
                  </a:extLst>
                </a:gridCol>
                <a:gridCol w="1137464">
                  <a:extLst>
                    <a:ext uri="{9D8B030D-6E8A-4147-A177-3AD203B41FA5}">
                      <a16:colId xmlns:a16="http://schemas.microsoft.com/office/drawing/2014/main" xmlns="" val="3848067479"/>
                    </a:ext>
                  </a:extLst>
                </a:gridCol>
                <a:gridCol w="2019089">
                  <a:extLst>
                    <a:ext uri="{9D8B030D-6E8A-4147-A177-3AD203B41FA5}">
                      <a16:colId xmlns:a16="http://schemas.microsoft.com/office/drawing/2014/main" xmlns="" val="1537458693"/>
                    </a:ext>
                  </a:extLst>
                </a:gridCol>
                <a:gridCol w="1809211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652250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864275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6571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ETHEKWINI</a:t>
                      </a:r>
                    </a:p>
                    <a:p>
                      <a:pPr algn="ctr"/>
                      <a:r>
                        <a:rPr lang="en-US" sz="1400" baseline="0" dirty="0"/>
                        <a:t>METRO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ETHEKWINI  REGION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WARDS</a:t>
                      </a:r>
                      <a:r>
                        <a:rPr lang="en-US" sz="1400" baseline="0" dirty="0"/>
                        <a:t>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IZIGODI/AREAS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HOUSEHOLDS AFFECTED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TOTALLY DISTROYED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NUMBER OF PARTIALLY DESTROYED 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74297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ETHEKWINI</a:t>
                      </a: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endParaRPr kumimoji="0" lang="en-ZA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NORTHEN REGION 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Various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Nanda, </a:t>
                      </a:r>
                      <a:r>
                        <a:rPr lang="en-US" sz="1400" dirty="0" err="1"/>
                        <a:t>Ntuzuma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Kamashu</a:t>
                      </a:r>
                      <a:r>
                        <a:rPr lang="en-US" sz="1400" dirty="0"/>
                        <a:t>, Verulam and  Tongaat areas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3400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984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1940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2471537"/>
                  </a:ext>
                </a:extLst>
              </a:tr>
              <a:tr h="1182659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WESTERN REGION </a:t>
                      </a:r>
                      <a:endParaRPr kumimoji="0" lang="en-ZA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algn="ctr"/>
                      <a:endParaRPr lang="en-ZA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Various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Inchanga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Molweni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Kwadabeka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Ngcolosi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KwaXimba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Marrianhill</a:t>
                      </a:r>
                      <a:r>
                        <a:rPr lang="en-US" sz="1400" dirty="0"/>
                        <a:t>, Clermont, </a:t>
                      </a:r>
                      <a:r>
                        <a:rPr lang="en-US" sz="1400" dirty="0" err="1"/>
                        <a:t>Ndengezi</a:t>
                      </a:r>
                      <a:r>
                        <a:rPr lang="en-US" sz="1400" dirty="0"/>
                        <a:t>, Cato ridge, </a:t>
                      </a:r>
                      <a:r>
                        <a:rPr lang="en-US" sz="1400" dirty="0" err="1"/>
                        <a:t>Hammersdale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2897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1019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1460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7039616"/>
                  </a:ext>
                </a:extLst>
              </a:tr>
              <a:tr h="1422265">
                <a:tc v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SOUTHERN REGION </a:t>
                      </a:r>
                      <a:endParaRPr kumimoji="0" lang="en-ZA" sz="1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algn="ctr"/>
                      <a:endParaRPr lang="en-ZA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Various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Umlazi, Philani , </a:t>
                      </a:r>
                      <a:r>
                        <a:rPr lang="en-US" sz="1400" dirty="0" err="1"/>
                        <a:t>Malukuazi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Folweni</a:t>
                      </a:r>
                      <a:r>
                        <a:rPr lang="en-US" sz="1400" dirty="0"/>
                        <a:t>, Isipingo, Adams, </a:t>
                      </a:r>
                      <a:r>
                        <a:rPr lang="en-US" sz="1400" dirty="0" err="1"/>
                        <a:t>Umbumbulu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Umgababa</a:t>
                      </a:r>
                      <a:r>
                        <a:rPr lang="en-US" sz="1400" dirty="0"/>
                        <a:t>, Mfume, </a:t>
                      </a:r>
                      <a:r>
                        <a:rPr lang="en-US" sz="1400" dirty="0" err="1"/>
                        <a:t>Mnini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Lovu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5195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997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3800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8046660"/>
                  </a:ext>
                </a:extLst>
              </a:tr>
              <a:tr h="281649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TOTAL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11492</a:t>
                      </a:r>
                      <a:endParaRPr lang="en-ZA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3000</a:t>
                      </a:r>
                      <a:endParaRPr lang="en-ZA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7200</a:t>
                      </a:r>
                      <a:endParaRPr lang="en-ZA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8518713"/>
                  </a:ext>
                </a:extLst>
              </a:tr>
            </a:tbl>
          </a:graphicData>
        </a:graphic>
      </p:graphicFrame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68600"/>
            <a:ext cx="11901713" cy="682297"/>
          </a:xfrm>
          <a:solidFill>
            <a:schemeClr val="accent1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26713"/>
      </p:ext>
    </p:extLst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31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31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531"/>
          </a:xfrm>
          <a:solidFill>
            <a:schemeClr val="accent1"/>
          </a:solidFill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</a:rPr>
              <a:t>IMPLEMENTATION OF THE EMERGENCY HOUSING RESPONSES</a:t>
            </a:r>
            <a:endParaRPr lang="en-ZA" sz="32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7562061"/>
              </p:ext>
            </p:extLst>
          </p:nvPr>
        </p:nvGraphicFramePr>
        <p:xfrm>
          <a:off x="672353" y="644531"/>
          <a:ext cx="11107271" cy="452092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05351">
                  <a:extLst>
                    <a:ext uri="{9D8B030D-6E8A-4147-A177-3AD203B41FA5}">
                      <a16:colId xmlns:a16="http://schemas.microsoft.com/office/drawing/2014/main" xmlns="" val="1685486963"/>
                    </a:ext>
                  </a:extLst>
                </a:gridCol>
                <a:gridCol w="8301920">
                  <a:extLst>
                    <a:ext uri="{9D8B030D-6E8A-4147-A177-3AD203B41FA5}">
                      <a16:colId xmlns:a16="http://schemas.microsoft.com/office/drawing/2014/main" xmlns="" val="2963581770"/>
                    </a:ext>
                  </a:extLst>
                </a:gridCol>
              </a:tblGrid>
              <a:tr h="30059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ACTION</a:t>
                      </a:r>
                      <a:r>
                        <a:rPr lang="en-US" sz="1600" baseline="0" dirty="0"/>
                        <a:t> PLAN FOR IMMEDIATE INTERVENTION  ( 18-30 April)</a:t>
                      </a: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96850942"/>
                  </a:ext>
                </a:extLst>
              </a:tr>
              <a:tr h="30059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/>
                        <a:t>ACTION 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/>
                        <a:t>COMMENTARY </a:t>
                      </a:r>
                      <a:endParaRPr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3829745"/>
                  </a:ext>
                </a:extLst>
              </a:tr>
              <a:tr h="4525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Emergency housing grant application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Application</a:t>
                      </a:r>
                      <a:r>
                        <a:rPr lang="en-GB" sz="1600" baseline="0" dirty="0"/>
                        <a:t> have been packaged to be submitted at NDHS by end of 6</a:t>
                      </a:r>
                      <a:r>
                        <a:rPr lang="en-GB" sz="1600" baseline="30000" dirty="0"/>
                        <a:t>th</a:t>
                      </a:r>
                      <a:r>
                        <a:rPr lang="en-GB" sz="1600" baseline="0" dirty="0"/>
                        <a:t> May 2022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8296133"/>
                  </a:ext>
                </a:extLst>
              </a:tr>
              <a:tr h="13882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Reprioritisation of funds </a:t>
                      </a:r>
                      <a:r>
                        <a:rPr lang="en-US" sz="1600" baseline="0" dirty="0"/>
                        <a:t> 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Reprioritisation has been done within existing financial resources in compliance with grant frameworks and the National Housing Code.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The adjustments made are as follows:</a:t>
                      </a:r>
                    </a:p>
                    <a:p>
                      <a:pPr marL="800100" lvl="1" indent="-342900">
                        <a:buFont typeface="Courier New" panose="02070309020205020404" pitchFamily="49" charset="0"/>
                        <a:buChar char="o"/>
                      </a:pPr>
                      <a:r>
                        <a:rPr lang="en-GB" sz="1600" baseline="0" dirty="0"/>
                        <a:t>Revision of cashflows  by increasing a first quarter  drawdown  from </a:t>
                      </a:r>
                      <a:r>
                        <a:rPr lang="en-GB" sz="1600" baseline="0" dirty="0">
                          <a:solidFill>
                            <a:schemeClr val="tx1"/>
                          </a:solidFill>
                        </a:rPr>
                        <a:t>R552 million of R922 million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2904308"/>
                  </a:ext>
                </a:extLst>
              </a:tr>
              <a:tr h="4765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Site</a:t>
                      </a:r>
                      <a:r>
                        <a:rPr lang="en-US" sz="1600" baseline="0" dirty="0"/>
                        <a:t> assessment in preparation for construction </a:t>
                      </a:r>
                      <a:endParaRPr lang="en-ZA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21 April 2022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3343087"/>
                  </a:ext>
                </a:extLst>
              </a:tr>
              <a:tr h="37949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Issuing</a:t>
                      </a:r>
                      <a:r>
                        <a:rPr lang="en-US" sz="1600" baseline="0" dirty="0"/>
                        <a:t> of Material Vouchers </a:t>
                      </a:r>
                      <a:endParaRPr lang="en-ZA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Procurement</a:t>
                      </a:r>
                      <a:r>
                        <a:rPr lang="en-GB" sz="1600" baseline="0" dirty="0"/>
                        <a:t> of service providers for Material supply to be finalised by </a:t>
                      </a:r>
                      <a:r>
                        <a:rPr lang="en-GB" sz="1600" dirty="0"/>
                        <a:t>04 May</a:t>
                      </a:r>
                      <a:r>
                        <a:rPr lang="en-GB" sz="1600" baseline="0" dirty="0"/>
                        <a:t> 2022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6945047"/>
                  </a:ext>
                </a:extLst>
              </a:tr>
              <a:tr h="5952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Commence</a:t>
                      </a:r>
                      <a:r>
                        <a:rPr lang="en-US" sz="1600" baseline="0" dirty="0"/>
                        <a:t> with construction of TRA’s </a:t>
                      </a:r>
                      <a:endParaRPr lang="en-ZA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Construction</a:t>
                      </a:r>
                      <a:r>
                        <a:rPr lang="en-GB" sz="1600" baseline="0" dirty="0"/>
                        <a:t> commenced on the 22 April 2022 </a:t>
                      </a:r>
                      <a:endParaRPr lang="en-GB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8560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0089613"/>
      </p:ext>
    </p:extLst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38BF5C-66FE-5E17-8A53-EA250C99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8145"/>
          </a:xfrm>
          <a:solidFill>
            <a:schemeClr val="accent1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IMPLEMENTATION OF THE EMERGENCY HOUSING RESPONSES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2AA71-99A0-9D7A-2AB6-D6F8AFF6E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513" y="995081"/>
            <a:ext cx="11447812" cy="4719919"/>
          </a:xfrm>
        </p:spPr>
        <p:txBody>
          <a:bodyPr/>
          <a:lstStyle/>
          <a:p>
            <a:r>
              <a:rPr lang="en-GB" dirty="0"/>
              <a:t>Established a Joint Coordinating Committee (JOC) to manage the interventions </a:t>
            </a:r>
          </a:p>
          <a:p>
            <a:r>
              <a:rPr lang="en-GB" dirty="0"/>
              <a:t>The Housing Development Agency is acting as secretariate </a:t>
            </a:r>
          </a:p>
          <a:p>
            <a:r>
              <a:rPr lang="en-GB" dirty="0"/>
              <a:t>Work completed through work streams focusing on… </a:t>
            </a:r>
          </a:p>
          <a:p>
            <a:pPr lvl="1"/>
            <a:r>
              <a:rPr lang="en-US" dirty="0"/>
              <a:t>Housing &amp; Land</a:t>
            </a:r>
          </a:p>
          <a:p>
            <a:pPr lvl="1"/>
            <a:r>
              <a:rPr lang="en-US" dirty="0"/>
              <a:t>Infrastructure &amp; Services </a:t>
            </a:r>
          </a:p>
          <a:p>
            <a:pPr lvl="1"/>
            <a:r>
              <a:rPr lang="en-US" dirty="0"/>
              <a:t>Governance</a:t>
            </a:r>
            <a:endParaRPr lang="en-ZA" dirty="0"/>
          </a:p>
          <a:p>
            <a:pPr lvl="1"/>
            <a:endParaRPr lang="en-ZA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74448503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5D65B-F4FF-14A8-7191-9986C944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1273"/>
          </a:xfrm>
          <a:solidFill>
            <a:schemeClr val="accent1"/>
          </a:solidFill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</a:rPr>
              <a:t>IMPLEMENTATION OF THE EMERGENCY HOUSING RESPONSES</a:t>
            </a:r>
            <a:endParaRPr lang="en-GB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F9BA1C-545D-BEFA-A9ED-CD21BD69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85" y="831273"/>
            <a:ext cx="11530940" cy="4883728"/>
          </a:xfrm>
        </p:spPr>
        <p:txBody>
          <a:bodyPr/>
          <a:lstStyle/>
          <a:p>
            <a:pPr marL="285750" indent="-285750">
              <a:spcBef>
                <a:spcPts val="0"/>
              </a:spcBef>
            </a:pPr>
            <a:r>
              <a:rPr lang="en-US" sz="2400" dirty="0">
                <a:cs typeface="Arial" panose="020B0604020202020204" pitchFamily="34" charset="0"/>
              </a:rPr>
              <a:t>Phase 1 procurement has been </a:t>
            </a:r>
            <a:r>
              <a:rPr lang="en-US" sz="2400" dirty="0" err="1">
                <a:cs typeface="Arial" panose="020B0604020202020204" pitchFamily="34" charset="0"/>
              </a:rPr>
              <a:t>finalised</a:t>
            </a:r>
            <a:r>
              <a:rPr lang="en-US" sz="2400" dirty="0">
                <a:cs typeface="Arial" panose="020B0604020202020204" pitchFamily="34" charset="0"/>
              </a:rPr>
              <a:t> for the construction of TRUs in all affected Districts</a:t>
            </a:r>
          </a:p>
          <a:p>
            <a:pPr marL="285750" indent="-285750">
              <a:spcBef>
                <a:spcPts val="0"/>
              </a:spcBef>
            </a:pPr>
            <a:r>
              <a:rPr lang="en-US" sz="2400" dirty="0">
                <a:cs typeface="Arial" panose="020B0604020202020204" pitchFamily="34" charset="0"/>
              </a:rPr>
              <a:t>Construction of 1000 units has started in eThekwini, uGu and iLembe districts. Other districts to commence on the 3</a:t>
            </a:r>
            <a:r>
              <a:rPr lang="en-US" sz="2400" baseline="30000" dirty="0">
                <a:cs typeface="Arial" panose="020B0604020202020204" pitchFamily="34" charset="0"/>
              </a:rPr>
              <a:t>rd</a:t>
            </a:r>
            <a:r>
              <a:rPr lang="en-US" sz="2400" dirty="0">
                <a:cs typeface="Arial" panose="020B0604020202020204" pitchFamily="34" charset="0"/>
              </a:rPr>
              <a:t> May 2022</a:t>
            </a:r>
          </a:p>
          <a:p>
            <a:pPr marL="285750" indent="-285750">
              <a:spcBef>
                <a:spcPts val="0"/>
              </a:spcBef>
            </a:pPr>
            <a:r>
              <a:rPr lang="en-US" sz="2400" dirty="0">
                <a:cs typeface="Arial" panose="020B0604020202020204" pitchFamily="34" charset="0"/>
              </a:rPr>
              <a:t>Beneficiary profiling and assessments has commenced in all districts</a:t>
            </a:r>
          </a:p>
          <a:p>
            <a:pPr marL="285750" indent="-285750">
              <a:spcBef>
                <a:spcPts val="0"/>
              </a:spcBef>
            </a:pPr>
            <a:r>
              <a:rPr lang="en-ZA" sz="2400" dirty="0" err="1">
                <a:cs typeface="Arial" panose="020B0604020202020204" pitchFamily="34" charset="0"/>
              </a:rPr>
              <a:t>NHFC</a:t>
            </a:r>
            <a:r>
              <a:rPr lang="en-ZA" sz="2400" dirty="0">
                <a:cs typeface="Arial" panose="020B0604020202020204" pitchFamily="34" charset="0"/>
              </a:rPr>
              <a:t> and </a:t>
            </a:r>
            <a:r>
              <a:rPr lang="en-ZA" sz="2400" dirty="0" err="1">
                <a:cs typeface="Arial" panose="020B0604020202020204" pitchFamily="34" charset="0"/>
              </a:rPr>
              <a:t>NHBRC</a:t>
            </a:r>
            <a:r>
              <a:rPr lang="en-ZA" sz="2400" dirty="0">
                <a:cs typeface="Arial" panose="020B0604020202020204" pitchFamily="34" charset="0"/>
              </a:rPr>
              <a:t> refining and operationalising the voucher system to repair partially damaged units</a:t>
            </a:r>
          </a:p>
          <a:p>
            <a:pPr marL="285750" indent="-285750">
              <a:spcBef>
                <a:spcPts val="0"/>
              </a:spcBef>
            </a:pPr>
            <a:r>
              <a:rPr lang="en-ZA" sz="2400" dirty="0" err="1">
                <a:cs typeface="Arial" panose="020B0604020202020204" pitchFamily="34" charset="0"/>
              </a:rPr>
              <a:t>NHBRC</a:t>
            </a:r>
            <a:r>
              <a:rPr lang="en-ZA" sz="2400" dirty="0">
                <a:cs typeface="Arial" panose="020B0604020202020204" pitchFamily="34" charset="0"/>
              </a:rPr>
              <a:t> has completed the development of an assessment tool for damaged houses in order to ensure uniformity in assessment</a:t>
            </a:r>
          </a:p>
          <a:p>
            <a:pPr marL="285750" indent="-285750">
              <a:spcBef>
                <a:spcPts val="0"/>
              </a:spcBef>
            </a:pPr>
            <a:r>
              <a:rPr lang="en-ZA" sz="2400" dirty="0">
                <a:cs typeface="Arial" panose="020B0604020202020204" pitchFamily="34" charset="0"/>
              </a:rPr>
              <a:t>Vouchers will be categorised according to severity of damage and work order will be issued to contractors on the database</a:t>
            </a:r>
          </a:p>
          <a:p>
            <a:pPr marL="285750" indent="-285750">
              <a:spcBef>
                <a:spcPts val="0"/>
              </a:spcBef>
            </a:pPr>
            <a:r>
              <a:rPr lang="en-ZA" sz="2400" dirty="0" err="1">
                <a:cs typeface="Arial" panose="020B0604020202020204" pitchFamily="34" charset="0"/>
              </a:rPr>
              <a:t>NHFC</a:t>
            </a:r>
            <a:r>
              <a:rPr lang="en-ZA" sz="2400" dirty="0">
                <a:cs typeface="Arial" panose="020B0604020202020204" pitchFamily="34" charset="0"/>
              </a:rPr>
              <a:t> will manage the payments for completed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14304868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96C385E-311F-4E24-BFF2-EEBDBD8B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242"/>
            <a:ext cx="12192000" cy="584775"/>
          </a:xfrm>
          <a:solidFill>
            <a:schemeClr val="accent1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IMPLEMENTATION OF THE EMERGENCY HOUSING RESPONSES</a:t>
            </a:r>
            <a:endParaRPr lang="en-ZA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5D312F24-582A-4117-A0B2-A1DD2489FD11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788644" y="2028617"/>
            <a:ext cx="7200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3200" b="1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algn="ctr" eaLnBrk="1" hangingPunct="1"/>
            <a:endParaRPr lang="en-ZA" altLang="en-US" sz="2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algn="ctr" eaLnBrk="1" hangingPunct="1"/>
            <a:endParaRPr lang="en-ZA" altLang="en-US" sz="24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1504" y="2397950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7568" y="2276873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3200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3752" y="6176338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GROWING KWAZULU-NATAL TOGETHER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16034CA-B698-4DDF-8E75-9479EDD27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7777949"/>
              </p:ext>
            </p:extLst>
          </p:nvPr>
        </p:nvGraphicFramePr>
        <p:xfrm>
          <a:off x="293358" y="878908"/>
          <a:ext cx="11546341" cy="3610617"/>
        </p:xfrm>
        <a:graphic>
          <a:graphicData uri="http://schemas.openxmlformats.org/drawingml/2006/table">
            <a:tbl>
              <a:tblPr/>
              <a:tblGrid>
                <a:gridCol w="1437565">
                  <a:extLst>
                    <a:ext uri="{9D8B030D-6E8A-4147-A177-3AD203B41FA5}">
                      <a16:colId xmlns:a16="http://schemas.microsoft.com/office/drawing/2014/main" xmlns="" val="1292570765"/>
                    </a:ext>
                  </a:extLst>
                </a:gridCol>
                <a:gridCol w="1379510">
                  <a:extLst>
                    <a:ext uri="{9D8B030D-6E8A-4147-A177-3AD203B41FA5}">
                      <a16:colId xmlns:a16="http://schemas.microsoft.com/office/drawing/2014/main" xmlns="" val="946553132"/>
                    </a:ext>
                  </a:extLst>
                </a:gridCol>
                <a:gridCol w="1379510">
                  <a:extLst>
                    <a:ext uri="{9D8B030D-6E8A-4147-A177-3AD203B41FA5}">
                      <a16:colId xmlns:a16="http://schemas.microsoft.com/office/drawing/2014/main" xmlns="" val="2869844771"/>
                    </a:ext>
                  </a:extLst>
                </a:gridCol>
                <a:gridCol w="7349756">
                  <a:extLst>
                    <a:ext uri="{9D8B030D-6E8A-4147-A177-3AD203B41FA5}">
                      <a16:colId xmlns:a16="http://schemas.microsoft.com/office/drawing/2014/main" xmlns="" val="1562627855"/>
                    </a:ext>
                  </a:extLst>
                </a:gridCol>
              </a:tblGrid>
              <a:tr h="41307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Activity/ Milestone</a:t>
                      </a: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DISTRICT MUNICIPALITY</a:t>
                      </a: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ALLOCATED UNITS</a:t>
                      </a: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Progress to date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1588204"/>
                  </a:ext>
                </a:extLst>
              </a:tr>
              <a:tr h="16418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TEMPORARY ACCOMODATION (TRUs)</a:t>
                      </a:r>
                    </a:p>
                  </a:txBody>
                  <a:tcPr marL="6313" marR="6313" marT="6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ILembe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313" marR="6313" marT="6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Construction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commenced on the 22 April 2022, due to rains experienced construction was delayed. To date 10 TRA’s have been completed. The contractor is progressing well,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8208848"/>
                  </a:ext>
                </a:extLst>
              </a:tr>
              <a:tr h="1641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313" marR="6313" marT="6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Procurement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of the additional contractor finalized on the 28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April 2022. Construction to commence on the 3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of May 2022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4855120"/>
                  </a:ext>
                </a:extLst>
              </a:tr>
              <a:tr h="1641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UGu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313" marR="6313" marT="6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Construction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commenced on the 22 April 2022, due to rains experienced construction was delayed. To date 3 TRA’s have been completed. The contractor is progressing well,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018118"/>
                  </a:ext>
                </a:extLst>
              </a:tr>
              <a:tr h="28586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EThekwini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6313" marR="6313" marT="6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+mn-lt"/>
                        </a:rPr>
                        <a:t>Three contractors appointed and</a:t>
                      </a:r>
                      <a:r>
                        <a:rPr lang="en-US" sz="1200" baseline="0" dirty="0">
                          <a:latin typeface="+mn-lt"/>
                        </a:rPr>
                        <a:t> allocated to each Region to construct 200 TRA’s, construction commenced at various stages. To date  4 TRA’s have been completed</a:t>
                      </a:r>
                      <a:endParaRPr lang="en-ZA" sz="1200" dirty="0">
                        <a:latin typeface="+mn-lt"/>
                      </a:endParaRPr>
                    </a:p>
                  </a:txBody>
                  <a:tcPr marL="6313" marR="6313" marT="6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3624171"/>
                  </a:ext>
                </a:extLst>
              </a:tr>
              <a:tr h="1641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King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Cetshwayo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Procurement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finalized on the 28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April 2022. Construction to commence on the 3</a:t>
                      </a:r>
                      <a:r>
                        <a:rPr lang="en-US" sz="12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of May 2022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7245338"/>
                  </a:ext>
                </a:extLst>
              </a:tr>
              <a:tr h="1641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uMkhanyakude</a:t>
                      </a:r>
                    </a:p>
                  </a:txBody>
                  <a:tcPr marL="6313" marR="6313" marT="6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Procurement finalized on the 28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April 2022. Construction to commence on the 3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rd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May 2022</a:t>
                      </a:r>
                      <a:endParaRPr kumimoji="0" lang="en-ZA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4457413"/>
                  </a:ext>
                </a:extLst>
              </a:tr>
              <a:tr h="1641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Zululand</a:t>
                      </a:r>
                    </a:p>
                  </a:txBody>
                  <a:tcPr marL="6313" marR="6313" marT="6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Procurement finalized on the 28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April 2022. Construction to commence on the 3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rd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May 2022</a:t>
                      </a:r>
                      <a:endParaRPr kumimoji="0" lang="en-ZA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5703484"/>
                  </a:ext>
                </a:extLst>
              </a:tr>
              <a:tr h="1641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Harry </a:t>
                      </a:r>
                      <a:r>
                        <a:rPr lang="en-Z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Gwala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6313" marR="6313" marT="6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Procurement finalized on the 28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April 2022. Construction to commence on the 3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rd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May 2022</a:t>
                      </a:r>
                      <a:endParaRPr kumimoji="0" lang="en-ZA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1643751"/>
                  </a:ext>
                </a:extLst>
              </a:tr>
              <a:tr h="1641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Amajuba</a:t>
                      </a:r>
                    </a:p>
                  </a:txBody>
                  <a:tcPr marL="6313" marR="6313" marT="6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Procurement finalized on the 28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April 2022. Construction to commence on the 3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rd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May 2022</a:t>
                      </a:r>
                      <a:endParaRPr kumimoji="0" lang="en-ZA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9026209"/>
                  </a:ext>
                </a:extLst>
              </a:tr>
              <a:tr h="1641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uThukela</a:t>
                      </a:r>
                    </a:p>
                  </a:txBody>
                  <a:tcPr marL="6313" marR="6313" marT="6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Procurement finalized on the 28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April 2022. Construction to commence on the 3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rd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May 2022</a:t>
                      </a:r>
                      <a:endParaRPr kumimoji="0" lang="en-ZA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0150864"/>
                  </a:ext>
                </a:extLst>
              </a:tr>
              <a:tr h="1641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uMzinyathi </a:t>
                      </a:r>
                    </a:p>
                  </a:txBody>
                  <a:tcPr marL="6313" marR="6313" marT="6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Procurement finalized on the 28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April 2022. Construction to commence on the 3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rd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May 2022</a:t>
                      </a:r>
                      <a:endParaRPr kumimoji="0" lang="en-ZA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7743025"/>
                  </a:ext>
                </a:extLst>
              </a:tr>
              <a:tr h="1641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UMgungundlovu</a:t>
                      </a:r>
                    </a:p>
                  </a:txBody>
                  <a:tcPr marL="6313" marR="6313" marT="6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6313" marR="6313" marT="6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Procurement finalized on the 28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th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April 2022. Construction to commence on the 3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rd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of May 2022</a:t>
                      </a:r>
                      <a:endParaRPr kumimoji="0" lang="en-ZA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13" marR="6313" marT="6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7314563"/>
                  </a:ext>
                </a:extLst>
              </a:tr>
              <a:tr h="1957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</a:t>
                      </a:r>
                    </a:p>
                  </a:txBody>
                  <a:tcPr marL="6313" marR="6313" marT="6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1810</a:t>
                      </a:r>
                    </a:p>
                  </a:txBody>
                  <a:tcPr marL="6313" marR="6313" marT="6313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13" marR="6313" marT="631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829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4459503"/>
      </p:ext>
    </p:extLst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-57398"/>
            <a:ext cx="12192000" cy="60208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1695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20750">
              <a:spcBef>
                <a:spcPts val="1335"/>
              </a:spcBef>
            </a:pPr>
            <a:r>
              <a:rPr lang="en-GB" b="1" dirty="0">
                <a:solidFill>
                  <a:schemeClr val="bg1"/>
                </a:solidFill>
              </a:rPr>
              <a:t>IMPLEMENTATION OF THE EMERGENCY HOUSING RESPONSES</a:t>
            </a:r>
            <a:endParaRPr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88900" y="6538743"/>
            <a:ext cx="25654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ZA" spc="-25" smtClean="0"/>
              <a:pPr marL="38100">
                <a:lnSpc>
                  <a:spcPts val="1425"/>
                </a:lnSpc>
              </a:pPr>
              <a:t>35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45440" y="957262"/>
            <a:ext cx="11358561" cy="4715650"/>
          </a:xfrm>
          <a:prstGeom prst="rect">
            <a:avLst/>
          </a:prstGeo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55600">
              <a:spcBef>
                <a:spcPts val="100"/>
              </a:spcBef>
              <a:buAutoNum type="arabicPeriod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Temporary Residential Units/ TRU’s </a:t>
            </a:r>
          </a:p>
          <a:p>
            <a:pPr lvl="1">
              <a:spcBef>
                <a:spcPts val="5"/>
              </a:spcBef>
            </a:pPr>
            <a:r>
              <a:rPr lang="en-ZA" sz="2400" b="0" dirty="0">
                <a:latin typeface="+mn-lt"/>
                <a:cs typeface="Arial" panose="020B0604020202020204" pitchFamily="34" charset="0"/>
              </a:rPr>
              <a:t>A</a:t>
            </a:r>
            <a:r>
              <a:rPr sz="2400" b="0" dirty="0" err="1">
                <a:latin typeface="+mn-lt"/>
                <a:cs typeface="Arial" panose="020B0604020202020204" pitchFamily="34" charset="0"/>
              </a:rPr>
              <a:t>ll</a:t>
            </a:r>
            <a:r>
              <a:rPr lang="en-US" sz="2400" b="0" dirty="0">
                <a:latin typeface="+mn-lt"/>
                <a:cs typeface="Arial" panose="020B0604020202020204" pitchFamily="34" charset="0"/>
              </a:rPr>
              <a:t> </a:t>
            </a:r>
            <a:r>
              <a:rPr sz="2400" b="0" dirty="0">
                <a:latin typeface="+mn-lt"/>
                <a:cs typeface="Arial" panose="020B0604020202020204" pitchFamily="34" charset="0"/>
              </a:rPr>
              <a:t>allocations</a:t>
            </a:r>
            <a:r>
              <a:rPr sz="2400" spc="345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b="0" dirty="0">
                <a:latin typeface="+mn-lt"/>
                <a:cs typeface="Arial" panose="020B0604020202020204" pitchFamily="34" charset="0"/>
              </a:rPr>
              <a:t>are within </a:t>
            </a:r>
            <a:r>
              <a:rPr sz="2400" b="0" dirty="0">
                <a:latin typeface="+mn-lt"/>
                <a:cs typeface="Arial" panose="020B0604020202020204" pitchFamily="34" charset="0"/>
              </a:rPr>
              <a:t>the</a:t>
            </a:r>
            <a:r>
              <a:rPr sz="2400" spc="340" dirty="0">
                <a:latin typeface="+mn-lt"/>
                <a:cs typeface="Arial" panose="020B0604020202020204" pitchFamily="34" charset="0"/>
              </a:rPr>
              <a:t> </a:t>
            </a:r>
            <a:r>
              <a:rPr sz="2400" b="0" dirty="0">
                <a:latin typeface="+mn-lt"/>
                <a:cs typeface="Arial" panose="020B0604020202020204" pitchFamily="34" charset="0"/>
              </a:rPr>
              <a:t>subsidy</a:t>
            </a:r>
            <a:r>
              <a:rPr sz="2400" spc="345" dirty="0">
                <a:latin typeface="+mn-lt"/>
                <a:cs typeface="Arial" panose="020B0604020202020204" pitchFamily="34" charset="0"/>
              </a:rPr>
              <a:t> </a:t>
            </a:r>
            <a:r>
              <a:rPr sz="2400" b="0" dirty="0">
                <a:latin typeface="+mn-lt"/>
                <a:cs typeface="Arial" panose="020B0604020202020204" pitchFamily="34" charset="0"/>
              </a:rPr>
              <a:t>quantum</a:t>
            </a:r>
            <a:endParaRPr sz="2400" spc="-10" dirty="0">
              <a:latin typeface="+mn-lt"/>
              <a:cs typeface="Arial" panose="020B0604020202020204" pitchFamily="34" charset="0"/>
            </a:endParaRPr>
          </a:p>
          <a:p>
            <a:pPr lvl="1"/>
            <a:r>
              <a:rPr lang="en-US" sz="2400" spc="-10" dirty="0">
                <a:latin typeface="+mn-lt"/>
                <a:cs typeface="Arial" panose="020B0604020202020204" pitchFamily="34" charset="0"/>
              </a:rPr>
              <a:t>Procurement finalized on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5</a:t>
            </a:r>
            <a:r>
              <a:rPr sz="2400" spc="30" dirty="0">
                <a:latin typeface="+mn-lt"/>
                <a:cs typeface="Arial" panose="020B0604020202020204" pitchFamily="34" charset="0"/>
              </a:rPr>
              <a:t> </a:t>
            </a:r>
            <a:r>
              <a:rPr sz="2400" dirty="0">
                <a:latin typeface="+mn-lt"/>
                <a:cs typeface="Arial" panose="020B0604020202020204" pitchFamily="34" charset="0"/>
              </a:rPr>
              <a:t>May</a:t>
            </a:r>
            <a:r>
              <a:rPr sz="2400" spc="30" dirty="0">
                <a:latin typeface="+mn-lt"/>
                <a:cs typeface="Arial" panose="020B0604020202020204" pitchFamily="34" charset="0"/>
              </a:rPr>
              <a:t> </a:t>
            </a:r>
            <a:r>
              <a:rPr sz="2400" spc="-10" dirty="0">
                <a:latin typeface="+mn-lt"/>
                <a:cs typeface="Arial" panose="020B0604020202020204" pitchFamily="34" charset="0"/>
              </a:rPr>
              <a:t>2022.</a:t>
            </a:r>
            <a:endParaRPr lang="en-US" sz="2400" spc="-10" dirty="0">
              <a:latin typeface="+mn-lt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400" spc="-10" dirty="0">
              <a:latin typeface="+mn-lt"/>
              <a:cs typeface="Arial" panose="020B0604020202020204" pitchFamily="34" charset="0"/>
            </a:endParaRPr>
          </a:p>
          <a:p>
            <a:pPr marL="0" marR="5080" indent="0" algn="just">
              <a:spcBef>
                <a:spcPts val="5"/>
              </a:spcBef>
              <a:buNone/>
            </a:pPr>
            <a:r>
              <a:rPr lang="en-US" sz="2800" b="1" spc="-10" dirty="0">
                <a:latin typeface="+mn-lt"/>
                <a:cs typeface="Arial" panose="020B0604020202020204" pitchFamily="34" charset="0"/>
              </a:rPr>
              <a:t>2. Material Vouchers </a:t>
            </a:r>
          </a:p>
          <a:p>
            <a:pPr marR="5080" lvl="1" algn="just">
              <a:spcBef>
                <a:spcPts val="5"/>
              </a:spcBef>
            </a:pPr>
            <a:r>
              <a:rPr lang="en-US" sz="2400" b="0" dirty="0">
                <a:latin typeface="+mn-lt"/>
                <a:cs typeface="Arial" panose="020B0604020202020204" pitchFamily="34" charset="0"/>
              </a:rPr>
              <a:t>Two options will be used</a:t>
            </a:r>
          </a:p>
          <a:p>
            <a:pPr marR="5080" lvl="2" algn="just">
              <a:spcBef>
                <a:spcPts val="5"/>
              </a:spcBef>
            </a:pPr>
            <a:r>
              <a:rPr lang="en-US" b="0" dirty="0">
                <a:latin typeface="+mn-lt"/>
                <a:cs typeface="Arial" panose="020B0604020202020204" pitchFamily="34" charset="0"/>
              </a:rPr>
              <a:t>standard</a:t>
            </a:r>
            <a:r>
              <a:rPr lang="en-US" spc="75" dirty="0">
                <a:latin typeface="+mn-lt"/>
                <a:cs typeface="Arial" panose="020B0604020202020204" pitchFamily="34" charset="0"/>
              </a:rPr>
              <a:t>  </a:t>
            </a:r>
            <a:r>
              <a:rPr lang="en-US" b="0" dirty="0">
                <a:latin typeface="+mn-lt"/>
                <a:cs typeface="Arial" panose="020B0604020202020204" pitchFamily="34" charset="0"/>
              </a:rPr>
              <a:t>pack</a:t>
            </a:r>
            <a:r>
              <a:rPr lang="en-US" spc="65" dirty="0">
                <a:latin typeface="+mn-lt"/>
                <a:cs typeface="Arial" panose="020B0604020202020204" pitchFamily="34" charset="0"/>
              </a:rPr>
              <a:t>  </a:t>
            </a:r>
            <a:endParaRPr lang="en-US" spc="75" dirty="0">
              <a:latin typeface="+mn-lt"/>
              <a:cs typeface="Arial" panose="020B0604020202020204" pitchFamily="34" charset="0"/>
            </a:endParaRPr>
          </a:p>
          <a:p>
            <a:pPr marR="5080" lvl="2" algn="just">
              <a:spcBef>
                <a:spcPts val="5"/>
              </a:spcBef>
            </a:pPr>
            <a:r>
              <a:rPr lang="en-US" b="0" dirty="0">
                <a:latin typeface="+mn-lt"/>
                <a:cs typeface="Arial" panose="020B0604020202020204" pitchFamily="34" charset="0"/>
              </a:rPr>
              <a:t>catalogue</a:t>
            </a:r>
            <a:r>
              <a:rPr lang="en-US" spc="70" dirty="0">
                <a:latin typeface="+mn-lt"/>
                <a:cs typeface="Arial" panose="020B0604020202020204" pitchFamily="34" charset="0"/>
              </a:rPr>
              <a:t>  </a:t>
            </a:r>
            <a:r>
              <a:rPr lang="en-US" b="0" dirty="0">
                <a:latin typeface="+mn-lt"/>
                <a:cs typeface="Arial" panose="020B0604020202020204" pitchFamily="34" charset="0"/>
              </a:rPr>
              <a:t>system</a:t>
            </a:r>
            <a:r>
              <a:rPr lang="en-US" spc="70" dirty="0">
                <a:latin typeface="+mn-lt"/>
                <a:cs typeface="Arial" panose="020B0604020202020204" pitchFamily="34" charset="0"/>
              </a:rPr>
              <a:t>  </a:t>
            </a:r>
          </a:p>
          <a:p>
            <a:pPr marR="5080" lvl="1" algn="just">
              <a:spcBef>
                <a:spcPts val="5"/>
              </a:spcBef>
            </a:pPr>
            <a:r>
              <a:rPr lang="en-US" sz="2400" spc="-10" dirty="0">
                <a:latin typeface="+mn-lt"/>
                <a:cs typeface="Arial" panose="020B0604020202020204" pitchFamily="34" charset="0"/>
              </a:rPr>
              <a:t>Procurement finalized on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5</a:t>
            </a:r>
            <a:r>
              <a:rPr lang="en-US" sz="2400" spc="3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May</a:t>
            </a:r>
            <a:r>
              <a:rPr lang="en-US" sz="2400" spc="3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400" spc="-10" dirty="0">
                <a:latin typeface="+mn-lt"/>
                <a:cs typeface="Arial" panose="020B0604020202020204" pitchFamily="34" charset="0"/>
              </a:rPr>
              <a:t>2022.</a:t>
            </a:r>
          </a:p>
          <a:p>
            <a:pPr marL="457200" marR="5080" lvl="1" indent="0" algn="just">
              <a:spcBef>
                <a:spcPts val="5"/>
              </a:spcBef>
              <a:buNone/>
            </a:pPr>
            <a:endParaRPr lang="en-US" sz="2400" spc="-10" dirty="0">
              <a:latin typeface="+mn-lt"/>
              <a:cs typeface="Arial" panose="020B0604020202020204" pitchFamily="34" charset="0"/>
            </a:endParaRPr>
          </a:p>
          <a:p>
            <a:pPr marR="5080" lvl="1" algn="just">
              <a:spcBef>
                <a:spcPts val="5"/>
              </a:spcBef>
            </a:pPr>
            <a:endParaRPr lang="en-US" sz="1600" spc="-10" dirty="0">
              <a:latin typeface="+mn-lt"/>
              <a:cs typeface="Arial" panose="020B0604020202020204" pitchFamily="34" charset="0"/>
            </a:endParaRPr>
          </a:p>
          <a:p>
            <a:pPr marL="12700" marR="5080" algn="just">
              <a:spcBef>
                <a:spcPts val="5"/>
              </a:spcBef>
            </a:pPr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xmlns="" val="1387316019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4542236" y="2089549"/>
            <a:ext cx="4393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b="1" dirty="0">
              <a:solidFill>
                <a:prstClr val="black"/>
              </a:solidFill>
              <a:latin typeface="Tahoma" panose="020B0604030504040204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1513"/>
            <a:ext cx="12072938" cy="369332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ZA" sz="2400" b="1" dirty="0"/>
              <a:t> </a:t>
            </a:r>
            <a:r>
              <a:rPr lang="en-ZA" sz="2400" b="1" dirty="0">
                <a:solidFill>
                  <a:schemeClr val="bg1"/>
                </a:solidFill>
                <a:latin typeface="+mn-lt"/>
              </a:rPr>
              <a:t>Work Stream : </a:t>
            </a:r>
            <a:r>
              <a:rPr lang="en-GB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Land assembly </a:t>
            </a:r>
            <a:endParaRPr lang="en-ZA" sz="225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312F24-582A-4117-A0B2-A1DD2489FD11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xmlns="" id="{E1BE5BBD-3B8C-4ECF-B828-08C1A3BFA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8590724"/>
              </p:ext>
            </p:extLst>
          </p:nvPr>
        </p:nvGraphicFramePr>
        <p:xfrm>
          <a:off x="227007" y="532901"/>
          <a:ext cx="11618926" cy="5457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071592">
                  <a:extLst>
                    <a:ext uri="{9D8B030D-6E8A-4147-A177-3AD203B41FA5}">
                      <a16:colId xmlns:a16="http://schemas.microsoft.com/office/drawing/2014/main" xmlns="" val="3581760831"/>
                    </a:ext>
                  </a:extLst>
                </a:gridCol>
                <a:gridCol w="1051243">
                  <a:extLst>
                    <a:ext uri="{9D8B030D-6E8A-4147-A177-3AD203B41FA5}">
                      <a16:colId xmlns:a16="http://schemas.microsoft.com/office/drawing/2014/main" xmlns="" val="11547966"/>
                    </a:ext>
                  </a:extLst>
                </a:gridCol>
                <a:gridCol w="1201791">
                  <a:extLst>
                    <a:ext uri="{9D8B030D-6E8A-4147-A177-3AD203B41FA5}">
                      <a16:colId xmlns:a16="http://schemas.microsoft.com/office/drawing/2014/main" xmlns="" val="3773137874"/>
                    </a:ext>
                  </a:extLst>
                </a:gridCol>
                <a:gridCol w="5294300">
                  <a:extLst>
                    <a:ext uri="{9D8B030D-6E8A-4147-A177-3AD203B41FA5}">
                      <a16:colId xmlns:a16="http://schemas.microsoft.com/office/drawing/2014/main" xmlns="" val="2902395652"/>
                    </a:ext>
                  </a:extLst>
                </a:gridCol>
              </a:tblGrid>
              <a:tr h="42868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Process</a:t>
                      </a:r>
                      <a:endParaRPr lang="en-GB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Progress</a:t>
                      </a:r>
                      <a:endParaRPr lang="en-GB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</a:rPr>
                        <a:t>Deadline</a:t>
                      </a:r>
                      <a:endParaRPr lang="en-GB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Comment</a:t>
                      </a:r>
                      <a:endParaRPr lang="en-GB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1105945"/>
                  </a:ext>
                </a:extLst>
              </a:tr>
              <a:tr h="6171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Identify areas affected by floods such as informal settlements and halls and schools where people were relocated to.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 process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29 April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Most areas were located on spatial databases.</a:t>
                      </a:r>
                    </a:p>
                    <a:p>
                      <a:r>
                        <a:rPr lang="en-US" sz="1200" dirty="0"/>
                        <a:t>Not all areas exist on databases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3828988"/>
                  </a:ext>
                </a:extLst>
              </a:tr>
              <a:tr h="4408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Identify vacant land through satellite imagery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Complete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77 766 properties were identified in eThekwini Metro</a:t>
                      </a:r>
                    </a:p>
                    <a:p>
                      <a:r>
                        <a:rPr lang="en-US" sz="1200" dirty="0"/>
                        <a:t>- This equates to 17 780 hectares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6348431"/>
                  </a:ext>
                </a:extLst>
              </a:tr>
              <a:tr h="6171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Receive asset registers from government departments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 process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15 May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616 properties received from NDPWI across the province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614 were located, of which bulk (258) were in eThekwini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200" dirty="0"/>
                        <a:t>193 properties received from PDPWI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1094513"/>
                  </a:ext>
                </a:extLst>
              </a:tr>
              <a:tr h="4408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Identify vacant land within 5 km from affected areas and people housed in community facilities</a:t>
                      </a:r>
                      <a:endParaRPr lang="en-US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 process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29 May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Example selected in Tongaat area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4328447"/>
                  </a:ext>
                </a:extLst>
              </a:tr>
              <a:tr h="440812">
                <a:tc>
                  <a:txBody>
                    <a:bodyPr/>
                    <a:lstStyle/>
                    <a:p>
                      <a:r>
                        <a:rPr lang="en-US" sz="1200" dirty="0"/>
                        <a:t>Verify whether the land is vacant or not by using building layers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 process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26 April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Data set received from eThekwini in 2020.</a:t>
                      </a:r>
                    </a:p>
                    <a:p>
                      <a:r>
                        <a:rPr lang="en-US" sz="1200" dirty="0"/>
                        <a:t>- Eliminate land parcels with buildings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2291379"/>
                  </a:ext>
                </a:extLst>
              </a:tr>
              <a:tr h="1851409">
                <a:tc>
                  <a:txBody>
                    <a:bodyPr/>
                    <a:lstStyle/>
                    <a:p>
                      <a:r>
                        <a:rPr lang="en-US" sz="1200" dirty="0"/>
                        <a:t>Assess land </a:t>
                      </a:r>
                      <a:r>
                        <a:rPr lang="en-US" sz="1200" dirty="0" err="1"/>
                        <a:t>i.t.o</a:t>
                      </a:r>
                      <a:r>
                        <a:rPr lang="en-US" sz="1200" dirty="0"/>
                        <a:t> geophysical constraints such as: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Slope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1 in 100-year flood plain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Intersected by river/streams and/or wetlands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 Critical Biodiversity Area (CBA)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 Ecological Support Area (ESA)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 Protected Area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Affected by Geohazards (active land slide, flood risk, high water table, highly erodible, steep, unstable, etc.)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 process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31 May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Of the 616 NDPWI land parcels across the province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258 land parcels (41.88%) do not have geophysical constraints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15 (5.8%) out of the 258 land parcels in eThekwini do not have geophysical constraints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193 PDPWI properties need to be assessed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44 properties (22.79%) do not have geophysical constraints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Of the 77 766 vacant land parcels identified in eThekwini</a:t>
                      </a:r>
                    </a:p>
                    <a:p>
                      <a:pPr marL="285750" marR="0" lvl="0" indent="-2857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 17 931 properties (23.05%) do not have geophysical constraints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0227166"/>
                  </a:ext>
                </a:extLst>
              </a:tr>
              <a:tr h="440812">
                <a:tc>
                  <a:txBody>
                    <a:bodyPr/>
                    <a:lstStyle/>
                    <a:p>
                      <a:r>
                        <a:rPr lang="en-US" sz="1200" dirty="0"/>
                        <a:t>Confirm land ownership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 started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31 May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Verify ownership against existing databases and confirm with user departments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3052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1943712"/>
      </p:ext>
    </p:extLst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D312F24-582A-4117-A0B2-A1DD2489FD11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0" y="0"/>
            <a:ext cx="12192000" cy="73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000" b="1" cap="all" dirty="0">
                <a:ln w="9000" cmpd="sng">
                  <a:solidFill>
                    <a:srgbClr val="4E854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4E8542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anose="020B0502020202020204" pitchFamily="34" charset="0"/>
                <a:cs typeface="Arial" charset="0"/>
              </a:rPr>
              <a:t>slab FOR TEMPORARY SHELTERS</a:t>
            </a:r>
            <a:endParaRPr lang="en-ZA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09906358-5B3C-4117-9FAC-BA59B90E00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1" y="731836"/>
            <a:ext cx="11458574" cy="4997452"/>
          </a:xfrm>
        </p:spPr>
      </p:pic>
    </p:spTree>
    <p:extLst>
      <p:ext uri="{BB962C8B-B14F-4D97-AF65-F5344CB8AC3E}">
        <p14:creationId xmlns:p14="http://schemas.microsoft.com/office/powerpoint/2010/main" xmlns="" val="367122681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 txBox="1"/>
          <p:nvPr/>
        </p:nvSpPr>
        <p:spPr>
          <a:xfrm>
            <a:off x="8077203" y="6356352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81D8BF-3C48-4248-9BD3-848777D316EC}" type="slidenum">
              <a:rPr/>
              <a:pPr algn="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38</a:t>
            </a:fld>
            <a:endParaRPr lang="en-US" sz="1200">
              <a:solidFill>
                <a:srgbClr val="898989"/>
              </a:solidFill>
              <a:latin typeface="Calibri" pitchFamily="34"/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145" y="382999"/>
            <a:ext cx="3729910" cy="2133600"/>
          </a:xfr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947" y="380998"/>
            <a:ext cx="3729909" cy="21356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057" y="2760252"/>
            <a:ext cx="5370326" cy="3124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483" y="380998"/>
            <a:ext cx="2772637" cy="2135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45" y="2779302"/>
            <a:ext cx="547385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757031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6861B965-024F-7BBA-4D13-F51D10E5B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/>
              <a:t>Overview of disaster &amp; Interventions </a:t>
            </a:r>
          </a:p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B69A6E-B4B3-FB80-F779-D22DD1D5A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EASTERN CAPE DISASTER</a:t>
            </a:r>
          </a:p>
        </p:txBody>
      </p:sp>
    </p:spTree>
    <p:extLst>
      <p:ext uri="{BB962C8B-B14F-4D97-AF65-F5344CB8AC3E}">
        <p14:creationId xmlns:p14="http://schemas.microsoft.com/office/powerpoint/2010/main" xmlns="" val="1227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27471"/>
          </a:xfrm>
          <a:solidFill>
            <a:schemeClr val="accent1"/>
          </a:solidFill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OVERVIEW OF THE SITUATION </a:t>
            </a:r>
            <a:endParaRPr lang="en-ZA" sz="3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B2168BD3-FF05-488F-BF03-ED197060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73" y="847966"/>
            <a:ext cx="11391252" cy="4970943"/>
          </a:xfrm>
        </p:spPr>
        <p:txBody>
          <a:bodyPr/>
          <a:lstStyle/>
          <a:p>
            <a:r>
              <a:rPr lang="en-ZA" sz="2800" dirty="0"/>
              <a:t>Extensive rains in April severely affected households in both KwaZulu-Natal, Eastern Cape and North West Provinces </a:t>
            </a:r>
          </a:p>
          <a:p>
            <a:r>
              <a:rPr lang="en-ZA" sz="2800" dirty="0"/>
              <a:t>Informal settlements were among the most affected especially those located in poor terrain</a:t>
            </a:r>
          </a:p>
          <a:p>
            <a:r>
              <a:rPr lang="en-ZA" sz="2800" dirty="0"/>
              <a:t>Mud houses were also badly affected </a:t>
            </a:r>
          </a:p>
          <a:p>
            <a:r>
              <a:rPr lang="en-ZA" sz="2800" dirty="0"/>
              <a:t>Assessment of damages is ongoing, as some areas continue to be inaccessible due to damages to roads and bridges </a:t>
            </a:r>
          </a:p>
          <a:p>
            <a:r>
              <a:rPr lang="en-ZA" sz="2800" dirty="0"/>
              <a:t>Reconstruction and redevelopment work has begun in all three provinces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4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4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8316532"/>
      </p:ext>
    </p:extLst>
  </p:cSld>
  <p:clrMapOvr>
    <a:masterClrMapping/>
  </p:clrMapOvr>
  <p:transition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68458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AFFECTED HOUSEHOLDS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40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40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99E8744D-3082-FEAB-373D-B826E33FA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0587430"/>
              </p:ext>
            </p:extLst>
          </p:nvPr>
        </p:nvGraphicFramePr>
        <p:xfrm>
          <a:off x="428625" y="890602"/>
          <a:ext cx="11201400" cy="270277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86567">
                  <a:extLst>
                    <a:ext uri="{9D8B030D-6E8A-4147-A177-3AD203B41FA5}">
                      <a16:colId xmlns:a16="http://schemas.microsoft.com/office/drawing/2014/main" xmlns="" val="1510725027"/>
                    </a:ext>
                  </a:extLst>
                </a:gridCol>
                <a:gridCol w="2957989">
                  <a:extLst>
                    <a:ext uri="{9D8B030D-6E8A-4147-A177-3AD203B41FA5}">
                      <a16:colId xmlns:a16="http://schemas.microsoft.com/office/drawing/2014/main" xmlns="" val="3347042966"/>
                    </a:ext>
                  </a:extLst>
                </a:gridCol>
                <a:gridCol w="3225283">
                  <a:extLst>
                    <a:ext uri="{9D8B030D-6E8A-4147-A177-3AD203B41FA5}">
                      <a16:colId xmlns:a16="http://schemas.microsoft.com/office/drawing/2014/main" xmlns="" val="692506776"/>
                    </a:ext>
                  </a:extLst>
                </a:gridCol>
                <a:gridCol w="2931561">
                  <a:extLst>
                    <a:ext uri="{9D8B030D-6E8A-4147-A177-3AD203B41FA5}">
                      <a16:colId xmlns:a16="http://schemas.microsoft.com/office/drawing/2014/main" xmlns="" val="641624930"/>
                    </a:ext>
                  </a:extLst>
                </a:gridCol>
              </a:tblGrid>
              <a:tr h="5412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DISTRICT</a:t>
                      </a:r>
                      <a:r>
                        <a:rPr lang="en-US" sz="1600" baseline="0" dirty="0"/>
                        <a:t> </a:t>
                      </a:r>
                      <a:endParaRPr lang="en-ZA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NUMBER OF HOUSEHOLDS AFFECTED </a:t>
                      </a:r>
                      <a:endParaRPr lang="en-ZA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NUMBER OF</a:t>
                      </a:r>
                      <a:r>
                        <a:rPr lang="en-US" sz="1600" baseline="0" dirty="0"/>
                        <a:t> HOMELESS HOUSEHOLDS</a:t>
                      </a:r>
                      <a:endParaRPr lang="en-ZA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NUMBER OF PARTIALLY DESTROYED HOUSES</a:t>
                      </a:r>
                      <a:endParaRPr lang="en-ZA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1465043"/>
                  </a:ext>
                </a:extLst>
              </a:tr>
              <a:tr h="36756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Alfred Nzo</a:t>
                      </a:r>
                    </a:p>
                  </a:txBody>
                  <a:tcPr marL="22562" marR="22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620</a:t>
                      </a:r>
                      <a:endParaRPr lang="en-ZA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435</a:t>
                      </a:r>
                      <a:endParaRPr lang="en-ZA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185</a:t>
                      </a:r>
                      <a:endParaRPr lang="en-ZA" sz="1600" b="1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0506175"/>
                  </a:ext>
                </a:extLst>
              </a:tr>
              <a:tr h="36756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 Tambo</a:t>
                      </a:r>
                    </a:p>
                  </a:txBody>
                  <a:tcPr marL="22562" marR="22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2842</a:t>
                      </a:r>
                    </a:p>
                  </a:txBody>
                  <a:tcPr marL="22562" marR="22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1256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1586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6341298"/>
                  </a:ext>
                </a:extLst>
              </a:tr>
              <a:tr h="341882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Joe </a:t>
                      </a:r>
                      <a:r>
                        <a:rPr lang="en-US" sz="16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Gqabi</a:t>
                      </a:r>
                      <a:r>
                        <a:rPr lang="en-US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2562" marR="22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22562" marR="22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4362080"/>
                  </a:ext>
                </a:extLst>
              </a:tr>
              <a:tr h="34188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Amatole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282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282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7481580"/>
                  </a:ext>
                </a:extLst>
              </a:tr>
              <a:tr h="34188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Chris Hani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8403611"/>
                  </a:ext>
                </a:extLst>
              </a:tr>
              <a:tr h="362882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3846</a:t>
                      </a:r>
                      <a:endParaRPr lang="en-Z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2075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1771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641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3920051"/>
      </p:ext>
    </p:extLst>
  </p:cSld>
  <p:clrMapOvr>
    <a:masterClrMapping/>
  </p:clrMapOvr>
  <p:transition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915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IMPLICATIONS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41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41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F4C79268-850D-4BF3-AEE1-4C0C5B924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9900482"/>
              </p:ext>
            </p:extLst>
          </p:nvPr>
        </p:nvGraphicFramePr>
        <p:xfrm>
          <a:off x="304801" y="887897"/>
          <a:ext cx="11476382" cy="32678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15117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2649070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2312894">
                  <a:extLst>
                    <a:ext uri="{9D8B030D-6E8A-4147-A177-3AD203B41FA5}">
                      <a16:colId xmlns:a16="http://schemas.microsoft.com/office/drawing/2014/main" xmlns="" val="380517383"/>
                    </a:ext>
                  </a:extLst>
                </a:gridCol>
                <a:gridCol w="2099301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</a:tblGrid>
              <a:tr h="3590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ACTIVITY/ MILESTONE</a:t>
                      </a:r>
                      <a:endParaRPr lang="en-ZA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NUMBER </a:t>
                      </a:r>
                      <a:endParaRPr lang="en-ZA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UNIT COST</a:t>
                      </a:r>
                      <a:endParaRPr lang="en-ZA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BUDGET</a:t>
                      </a:r>
                      <a:endParaRPr lang="en-ZA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391656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Temporary Services</a:t>
                      </a:r>
                      <a:endParaRPr lang="en-ZA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3846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43 835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168 589 410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51818415"/>
                  </a:ext>
                </a:extLst>
              </a:tr>
              <a:tr h="340541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Temporary Accommodation (TRUs)</a:t>
                      </a:r>
                      <a:endParaRPr lang="en-ZA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2075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68 680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142 511 000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0313604"/>
                  </a:ext>
                </a:extLst>
              </a:tr>
              <a:tr h="418983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Replacement Houses</a:t>
                      </a:r>
                      <a:endParaRPr lang="en-ZA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2075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140 085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290 676 375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0778984"/>
                  </a:ext>
                </a:extLst>
              </a:tr>
              <a:tr h="395209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House Repairs (Partially Damaged)</a:t>
                      </a:r>
                      <a:endParaRPr lang="en-ZA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1771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75 315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133 382 865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7039616"/>
                  </a:ext>
                </a:extLst>
              </a:tr>
              <a:tr h="391656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Repairs to Services</a:t>
                      </a:r>
                      <a:endParaRPr lang="en-ZA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3846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43 835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+mn-lt"/>
                        </a:rPr>
                        <a:t>168 589 410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3394529"/>
                  </a:ext>
                </a:extLst>
              </a:tr>
              <a:tr h="391656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Material Supply</a:t>
                      </a:r>
                      <a:endParaRPr lang="en-ZA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1771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0693501"/>
                  </a:ext>
                </a:extLst>
              </a:tr>
              <a:tr h="42429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 TOTAL ESTIMATED BUDGET</a:t>
                      </a:r>
                      <a:endParaRPr lang="en-ZA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903 749 060</a:t>
                      </a:r>
                      <a:endParaRPr lang="en-ZA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7579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7446316"/>
      </p:ext>
    </p:extLst>
  </p:cSld>
  <p:clrMapOvr>
    <a:masterClrMapping/>
  </p:clrMapOvr>
  <p:transition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1366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42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42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6080004"/>
              </p:ext>
            </p:extLst>
          </p:nvPr>
        </p:nvGraphicFramePr>
        <p:xfrm>
          <a:off x="158748" y="739588"/>
          <a:ext cx="11874501" cy="46526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93053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573306">
                  <a:extLst>
                    <a:ext uri="{9D8B030D-6E8A-4147-A177-3AD203B41FA5}">
                      <a16:colId xmlns:a16="http://schemas.microsoft.com/office/drawing/2014/main" xmlns="" val="2546393356"/>
                    </a:ext>
                  </a:extLst>
                </a:gridCol>
                <a:gridCol w="1707776">
                  <a:extLst>
                    <a:ext uri="{9D8B030D-6E8A-4147-A177-3AD203B41FA5}">
                      <a16:colId xmlns:a16="http://schemas.microsoft.com/office/drawing/2014/main" xmlns="" val="126435173"/>
                    </a:ext>
                  </a:extLst>
                </a:gridCol>
                <a:gridCol w="3630706">
                  <a:extLst>
                    <a:ext uri="{9D8B030D-6E8A-4147-A177-3AD203B41FA5}">
                      <a16:colId xmlns:a16="http://schemas.microsoft.com/office/drawing/2014/main" xmlns="" val="1013622342"/>
                    </a:ext>
                  </a:extLst>
                </a:gridCol>
                <a:gridCol w="1374963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318570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076127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13785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DISTRICT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LOCAL MUNICIPALITY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WARD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AREA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 HOUSEHOLDS AFFECTED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HOMELESS HOUSEHOLDS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 PARTIALLY DESTROYED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15583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ALFRED NZO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ZA" sz="1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atatiele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2" marR="22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02, 03,,04,15,18,23,25,25,27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+mn-lt"/>
                          <a:cs typeface="Arial" panose="020B0604020202020204" pitchFamily="34" charset="0"/>
                        </a:rPr>
                        <a:t>Mdeni,Masakala</a:t>
                      </a:r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, Kwa Qili,Mnyameni,Kwakhesa,Sidakeni,Bhubesi,Mangoloanemg,Bhethesda,Ramafole, Moriting,Magogoweni,Jalubane,Madimong,Hebron,Tiping,Tsitsong,Zikhalini,Rockville,Maluti,Maritseng,Kwamasakala &amp; </a:t>
                      </a:r>
                      <a:r>
                        <a:rPr lang="en-US" sz="1400" b="0" dirty="0" err="1">
                          <a:latin typeface="+mn-lt"/>
                          <a:cs typeface="Arial" panose="020B0604020202020204" pitchFamily="34" charset="0"/>
                        </a:rPr>
                        <a:t>Paballong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102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2881795"/>
                  </a:ext>
                </a:extLst>
              </a:tr>
              <a:tr h="1715756">
                <a:tc vMerge="1"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Winnie </a:t>
                      </a:r>
                      <a:r>
                        <a:rPr lang="en-US" sz="1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Madikizela</a:t>
                      </a:r>
                      <a:r>
                        <a:rPr lang="en-US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Mandela</a:t>
                      </a:r>
                    </a:p>
                  </a:txBody>
                  <a:tcPr marL="22562" marR="22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01.03,04,05,06,07,14,15,20,22,30,32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+mn-lt"/>
                          <a:cs typeface="Arial" panose="020B0604020202020204" pitchFamily="34" charset="0"/>
                        </a:rPr>
                        <a:t>Downtown,Dumsi,Nkantswini,Ndayingana,KwaJali,Majazi,Polar</a:t>
                      </a:r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+mn-lt"/>
                          <a:cs typeface="Arial" panose="020B0604020202020204" pitchFamily="34" charset="0"/>
                        </a:rPr>
                        <a:t>Park,Meje,Nontlanga,Reformed,Labane,Lower</a:t>
                      </a:r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+mn-lt"/>
                          <a:cs typeface="Arial" panose="020B0604020202020204" pitchFamily="34" charset="0"/>
                        </a:rPr>
                        <a:t>Madadana,Mamcakweni,Lower</a:t>
                      </a:r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+mn-lt"/>
                          <a:cs typeface="Arial" panose="020B0604020202020204" pitchFamily="34" charset="0"/>
                        </a:rPr>
                        <a:t>Ethridge,Lindokuhle,Stanford,Upper</a:t>
                      </a:r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latin typeface="+mn-lt"/>
                          <a:cs typeface="Arial" panose="020B0604020202020204" pitchFamily="34" charset="0"/>
                        </a:rPr>
                        <a:t>Etridge,Quza,Marhazula,Lugwijini,Dutch,Mxinga</a:t>
                      </a:r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400" b="0" dirty="0" err="1">
                          <a:latin typeface="+mn-lt"/>
                          <a:cs typeface="Arial" panose="020B0604020202020204" pitchFamily="34" charset="0"/>
                        </a:rPr>
                        <a:t>Dindini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258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214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6735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4382959"/>
      </p:ext>
    </p:extLst>
  </p:cSld>
  <p:clrMapOvr>
    <a:masterClrMapping/>
  </p:clrMapOvr>
  <p:transition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1366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43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43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5178605"/>
              </p:ext>
            </p:extLst>
          </p:nvPr>
        </p:nvGraphicFramePr>
        <p:xfrm>
          <a:off x="228600" y="742950"/>
          <a:ext cx="11774714" cy="34709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94787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532444">
                  <a:extLst>
                    <a:ext uri="{9D8B030D-6E8A-4147-A177-3AD203B41FA5}">
                      <a16:colId xmlns:a16="http://schemas.microsoft.com/office/drawing/2014/main" xmlns="" val="2546393356"/>
                    </a:ext>
                  </a:extLst>
                </a:gridCol>
                <a:gridCol w="1519458">
                  <a:extLst>
                    <a:ext uri="{9D8B030D-6E8A-4147-A177-3AD203B41FA5}">
                      <a16:colId xmlns:a16="http://schemas.microsoft.com/office/drawing/2014/main" xmlns="" val="126435173"/>
                    </a:ext>
                  </a:extLst>
                </a:gridCol>
                <a:gridCol w="3610336">
                  <a:extLst>
                    <a:ext uri="{9D8B030D-6E8A-4147-A177-3AD203B41FA5}">
                      <a16:colId xmlns:a16="http://schemas.microsoft.com/office/drawing/2014/main" xmlns="" val="1013622342"/>
                    </a:ext>
                  </a:extLst>
                </a:gridCol>
                <a:gridCol w="1428549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324655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164485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DISTRICT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LOCAL MUNICIPALITY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WARD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AREA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 HOUSEHOLDS AFFECTED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HOMELESS HOUSEHOLDS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 PARTIALLY DESTROYED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1324984">
                <a:tc rowSpan="2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ALFRED NZO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Ntabankulu</a:t>
                      </a:r>
                    </a:p>
                  </a:txBody>
                  <a:tcPr marL="22562" marR="22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02,08,15,11.18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Dumsi,Zinyosini,Chibini,Kungqina,Manaleni,Ludeke,Lalashe,Nkonkoni,Bomvini,Ntlambashe,Dambeni,KuBhonga,Ndlantaka,Mzalwaneni,Lucingweni,Zanokhanyo,Jakuja,Gcwaleni,Zola,Dedelo,&amp; </a:t>
                      </a:r>
                      <a:r>
                        <a:rPr lang="en-US" sz="1400" b="0" dirty="0" err="1">
                          <a:latin typeface="+mn-lt"/>
                          <a:cs typeface="Arial" panose="020B0604020202020204" pitchFamily="34" charset="0"/>
                        </a:rPr>
                        <a:t>Mkhomanzi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127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73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9800814"/>
                  </a:ext>
                </a:extLst>
              </a:tr>
              <a:tr h="885150">
                <a:tc vMerge="1"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Umzimvubu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2" marR="2256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03,10,12 &amp;26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Ntlangwini,Gugwini,Msukeni,Manzana,Siqhingeni,Mtsila,Nomkholokothi,umgugundlovu,Mmangweni,Mrholweni,Bhobhodla,Nyuswa,Nyantungo &amp; </a:t>
                      </a:r>
                      <a:r>
                        <a:rPr lang="en-US" sz="1400" b="0" dirty="0" err="1">
                          <a:latin typeface="+mn-lt"/>
                          <a:cs typeface="Arial" panose="020B0604020202020204" pitchFamily="34" charset="0"/>
                        </a:rPr>
                        <a:t>Trustin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>
                          <a:latin typeface="+mn-lt"/>
                          <a:cs typeface="Arial" panose="020B0604020202020204" pitchFamily="34" charset="0"/>
                        </a:rPr>
                        <a:t>133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96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6018123"/>
                  </a:ext>
                </a:extLst>
              </a:tr>
              <a:tr h="3159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620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435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185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7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0573156"/>
      </p:ext>
    </p:extLst>
  </p:cSld>
  <p:clrMapOvr>
    <a:masterClrMapping/>
  </p:clrMapOvr>
  <p:transition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3"/>
            <a:ext cx="12191999" cy="56904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44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44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5758022"/>
              </p:ext>
            </p:extLst>
          </p:nvPr>
        </p:nvGraphicFramePr>
        <p:xfrm>
          <a:off x="215900" y="1020064"/>
          <a:ext cx="11571515" cy="44709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4615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471432">
                  <a:extLst>
                    <a:ext uri="{9D8B030D-6E8A-4147-A177-3AD203B41FA5}">
                      <a16:colId xmlns:a16="http://schemas.microsoft.com/office/drawing/2014/main" xmlns="" val="2546393356"/>
                    </a:ext>
                  </a:extLst>
                </a:gridCol>
                <a:gridCol w="1840071">
                  <a:extLst>
                    <a:ext uri="{9D8B030D-6E8A-4147-A177-3AD203B41FA5}">
                      <a16:colId xmlns:a16="http://schemas.microsoft.com/office/drawing/2014/main" xmlns="" val="126435173"/>
                    </a:ext>
                  </a:extLst>
                </a:gridCol>
                <a:gridCol w="2817902">
                  <a:extLst>
                    <a:ext uri="{9D8B030D-6E8A-4147-A177-3AD203B41FA5}">
                      <a16:colId xmlns:a16="http://schemas.microsoft.com/office/drawing/2014/main" xmlns="" val="1013622342"/>
                    </a:ext>
                  </a:extLst>
                </a:gridCol>
                <a:gridCol w="1308934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623204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235357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7644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DISTRICT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LOCAL MUNICIPALITY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WARD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AREA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 HOUSEHOLDS AFFECTED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HOMELESS HOUSEHOLDS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 PARTIALLY DESTROYED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987453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OR TAMBO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King Sabatha Dalindyebo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01,02,03,04,06,08,10,11,13,14,15,16,17,18,20,21,22,23,24,25,26,27,28,29,30,31,32,34,35,36,37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 err="1">
                          <a:latin typeface="+mn-lt"/>
                        </a:rPr>
                        <a:t>Bongweni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Bhongweni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Khambi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Khambkhambii</a:t>
                      </a:r>
                      <a:r>
                        <a:rPr lang="en-ZA" sz="1400" b="0" dirty="0">
                          <a:latin typeface="+mn-lt"/>
                        </a:rPr>
                        <a:t>, Link, </a:t>
                      </a:r>
                      <a:r>
                        <a:rPr lang="en-ZA" sz="1400" b="0" dirty="0" err="1">
                          <a:latin typeface="+mn-lt"/>
                        </a:rPr>
                        <a:t>Sheshegu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Luxeni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Makhumsheni</a:t>
                      </a:r>
                      <a:r>
                        <a:rPr lang="en-ZA" sz="1400" b="0" dirty="0">
                          <a:latin typeface="+mn-lt"/>
                        </a:rPr>
                        <a:t> 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2881795"/>
                  </a:ext>
                </a:extLst>
              </a:tr>
              <a:tr h="987453">
                <a:tc vMerge="1"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Ingquza Hill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03,04,06,08,12,13,14,15,16,17,1921,22,23,24,26,30,31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 err="1">
                          <a:latin typeface="+mn-lt"/>
                        </a:rPr>
                        <a:t>Ntsimbi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Gabajana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Mpoza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Dubana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Siwali</a:t>
                      </a:r>
                      <a:r>
                        <a:rPr lang="en-ZA" sz="1400" b="0" dirty="0">
                          <a:latin typeface="+mn-lt"/>
                        </a:rPr>
                        <a:t>, (</a:t>
                      </a:r>
                      <a:r>
                        <a:rPr lang="en-ZA" sz="1400" b="0" dirty="0" err="1">
                          <a:latin typeface="+mn-lt"/>
                        </a:rPr>
                        <a:t>KwaNene</a:t>
                      </a:r>
                      <a:r>
                        <a:rPr lang="en-ZA" sz="1400" b="0" dirty="0">
                          <a:latin typeface="+mn-lt"/>
                        </a:rPr>
                        <a:t>)</a:t>
                      </a:r>
                      <a:r>
                        <a:rPr lang="en-ZA" sz="1400" b="0" dirty="0" err="1">
                          <a:latin typeface="+mn-lt"/>
                        </a:rPr>
                        <a:t>Sirhetshe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Tshandatsha</a:t>
                      </a:r>
                      <a:r>
                        <a:rPr lang="en-ZA" sz="1400" b="0" dirty="0">
                          <a:latin typeface="+mn-lt"/>
                        </a:rPr>
                        <a:t> 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6735258"/>
                  </a:ext>
                </a:extLst>
              </a:tr>
              <a:tr h="1560812">
                <a:tc vMerge="1"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Mhlontlo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03,04,05,07,08,09,10,11,13,14,15,20,22,23,24,25,26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 err="1">
                          <a:latin typeface="+mn-lt"/>
                        </a:rPr>
                        <a:t>Bele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Gqeyane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Ngcolosi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Malongwe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Manka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Mahlubini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Mngceleni</a:t>
                      </a:r>
                      <a:r>
                        <a:rPr lang="en-ZA" sz="1400" b="0" dirty="0">
                          <a:latin typeface="+mn-lt"/>
                        </a:rPr>
                        <a:t>,  </a:t>
                      </a:r>
                      <a:r>
                        <a:rPr lang="en-ZA" sz="1400" b="0" dirty="0" err="1">
                          <a:latin typeface="+mn-lt"/>
                        </a:rPr>
                        <a:t>Matyeba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Mdibanisweni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Ntibane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Mayaluleni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Ntshiqo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Ntshiqo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Mayaluleni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Ntshiqo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Holtin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Mhlabathi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Gomeni</a:t>
                      </a:r>
                      <a:r>
                        <a:rPr lang="en-ZA" sz="1400" b="0" dirty="0">
                          <a:latin typeface="+mn-lt"/>
                        </a:rPr>
                        <a:t>   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9800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4662835"/>
      </p:ext>
    </p:extLst>
  </p:cSld>
  <p:clrMapOvr>
    <a:masterClrMapping/>
  </p:clrMapOvr>
  <p:transition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747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45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45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6673913"/>
              </p:ext>
            </p:extLst>
          </p:nvPr>
        </p:nvGraphicFramePr>
        <p:xfrm>
          <a:off x="240392" y="1027514"/>
          <a:ext cx="11711215" cy="32167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4315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436454">
                  <a:extLst>
                    <a:ext uri="{9D8B030D-6E8A-4147-A177-3AD203B41FA5}">
                      <a16:colId xmlns:a16="http://schemas.microsoft.com/office/drawing/2014/main" xmlns="" val="2546393356"/>
                    </a:ext>
                  </a:extLst>
                </a:gridCol>
                <a:gridCol w="1796330">
                  <a:extLst>
                    <a:ext uri="{9D8B030D-6E8A-4147-A177-3AD203B41FA5}">
                      <a16:colId xmlns:a16="http://schemas.microsoft.com/office/drawing/2014/main" xmlns="" val="126435173"/>
                    </a:ext>
                  </a:extLst>
                </a:gridCol>
                <a:gridCol w="2750916">
                  <a:extLst>
                    <a:ext uri="{9D8B030D-6E8A-4147-A177-3AD203B41FA5}">
                      <a16:colId xmlns:a16="http://schemas.microsoft.com/office/drawing/2014/main" xmlns="" val="1013622342"/>
                    </a:ext>
                  </a:extLst>
                </a:gridCol>
                <a:gridCol w="1277819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584618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620763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7644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DISTRICT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LOCAL MUNICIPALITY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WARD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AREA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 HOUSEHOLDS AFFECTED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HOMELESS HOUSEHOLDS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 PARTIALLY DESTROYED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1034586">
                <a:tc rowSpan="2"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OR TAMBO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Nyandeni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01,02,05,06,07,08,09,10,12,13,14,15,1</a:t>
                      </a:r>
                    </a:p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6,17,18,19,20,2123,24,25,26,28,29,30,31,32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 err="1"/>
                        <a:t>Mdumazulu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Hamsini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Thekwini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Lutoli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Ntilini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Mahoyana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Zandukwana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Thembeni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Gqwarhu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Ngcoya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Zibungu</a:t>
                      </a:r>
                      <a:r>
                        <a:rPr lang="en-ZA" sz="1400" b="0" dirty="0"/>
                        <a:t>, Marubeni, </a:t>
                      </a:r>
                      <a:r>
                        <a:rPr lang="en-ZA" sz="1400" b="0" dirty="0" err="1"/>
                        <a:t>Makhotyana</a:t>
                      </a:r>
                      <a:r>
                        <a:rPr lang="en-ZA" sz="1400" b="0" dirty="0"/>
                        <a:t>     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739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455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6018123"/>
                  </a:ext>
                </a:extLst>
              </a:tr>
              <a:tr h="975531">
                <a:tc vMerge="1"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Port St Johns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01,03,04,05,06,07,08,09,10,11,13,14,15,16,17,18,19,20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 err="1"/>
                        <a:t>Mdumazulu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Hamsini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Thekwini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Lutoli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Ntilini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Ntilini</a:t>
                      </a:r>
                      <a:r>
                        <a:rPr lang="en-ZA" sz="1400" b="0" dirty="0"/>
                        <a:t>, Marubeni, </a:t>
                      </a:r>
                      <a:r>
                        <a:rPr lang="en-ZA" sz="1400" b="0" dirty="0" err="1"/>
                        <a:t>Ngojini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KwaGreen</a:t>
                      </a:r>
                      <a:r>
                        <a:rPr lang="en-ZA" sz="1400" b="0" dirty="0"/>
                        <a:t>, </a:t>
                      </a:r>
                      <a:r>
                        <a:rPr lang="en-ZA" sz="1400" b="0" dirty="0" err="1"/>
                        <a:t>eMajola</a:t>
                      </a:r>
                      <a:r>
                        <a:rPr lang="en-ZA" sz="1400" b="0" dirty="0"/>
                        <a:t> 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918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639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2576783"/>
                  </a:ext>
                </a:extLst>
              </a:tr>
              <a:tr h="318533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2471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885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1586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7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4453238"/>
      </p:ext>
    </p:extLst>
  </p:cSld>
  <p:clrMapOvr>
    <a:masterClrMapping/>
  </p:clrMapOvr>
  <p:transition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3"/>
            <a:ext cx="12191999" cy="56904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46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46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8468379"/>
              </p:ext>
            </p:extLst>
          </p:nvPr>
        </p:nvGraphicFramePr>
        <p:xfrm>
          <a:off x="268941" y="936393"/>
          <a:ext cx="11560203" cy="1554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7797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453812">
                  <a:extLst>
                    <a:ext uri="{9D8B030D-6E8A-4147-A177-3AD203B41FA5}">
                      <a16:colId xmlns:a16="http://schemas.microsoft.com/office/drawing/2014/main" xmlns="" val="2546393356"/>
                    </a:ext>
                  </a:extLst>
                </a:gridCol>
                <a:gridCol w="1360447">
                  <a:extLst>
                    <a:ext uri="{9D8B030D-6E8A-4147-A177-3AD203B41FA5}">
                      <a16:colId xmlns:a16="http://schemas.microsoft.com/office/drawing/2014/main" xmlns="" val="126435173"/>
                    </a:ext>
                  </a:extLst>
                </a:gridCol>
                <a:gridCol w="2781353">
                  <a:extLst>
                    <a:ext uri="{9D8B030D-6E8A-4147-A177-3AD203B41FA5}">
                      <a16:colId xmlns:a16="http://schemas.microsoft.com/office/drawing/2014/main" xmlns="" val="1013622342"/>
                    </a:ext>
                  </a:extLst>
                </a:gridCol>
                <a:gridCol w="1292745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564185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599864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6405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DISTRICT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LOCAL MUNICIPALITY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WARD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AREA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 HOUSEHOLDS AFFECTED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HOMELESS HOUSEHOLDS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 PARTIALLY DESTROYED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2168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JOE GQABI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Senqu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1, 2, 6, 8, 9, 10, 11, 12, 13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>
                          <a:latin typeface="+mn-lt"/>
                        </a:rPr>
                        <a:t>Naledi, Fela, </a:t>
                      </a:r>
                      <a:r>
                        <a:rPr lang="en-ZA" sz="1400" b="0" dirty="0" err="1">
                          <a:latin typeface="+mn-lt"/>
                        </a:rPr>
                        <a:t>Kwagquba</a:t>
                      </a:r>
                      <a:r>
                        <a:rPr lang="en-ZA" sz="1400" b="0" dirty="0">
                          <a:latin typeface="+mn-lt"/>
                        </a:rPr>
                        <a:t>, </a:t>
                      </a:r>
                      <a:r>
                        <a:rPr lang="en-ZA" sz="1400" b="0" dirty="0" err="1">
                          <a:latin typeface="+mn-lt"/>
                        </a:rPr>
                        <a:t>Mkhunyazo</a:t>
                      </a:r>
                      <a:r>
                        <a:rPr lang="en-ZA" sz="1400" b="0" dirty="0">
                          <a:latin typeface="+mn-lt"/>
                        </a:rPr>
                        <a:t>,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2881795"/>
                  </a:ext>
                </a:extLst>
              </a:tr>
              <a:tr h="26688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7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3595690"/>
      </p:ext>
    </p:extLst>
  </p:cSld>
  <p:clrMapOvr>
    <a:masterClrMapping/>
  </p:clrMapOvr>
  <p:transition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4623"/>
            <a:ext cx="12003314" cy="56904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47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47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4759846"/>
              </p:ext>
            </p:extLst>
          </p:nvPr>
        </p:nvGraphicFramePr>
        <p:xfrm>
          <a:off x="268941" y="936393"/>
          <a:ext cx="11560203" cy="3596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7797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453812">
                  <a:extLst>
                    <a:ext uri="{9D8B030D-6E8A-4147-A177-3AD203B41FA5}">
                      <a16:colId xmlns:a16="http://schemas.microsoft.com/office/drawing/2014/main" xmlns="" val="2546393356"/>
                    </a:ext>
                  </a:extLst>
                </a:gridCol>
                <a:gridCol w="1360447">
                  <a:extLst>
                    <a:ext uri="{9D8B030D-6E8A-4147-A177-3AD203B41FA5}">
                      <a16:colId xmlns:a16="http://schemas.microsoft.com/office/drawing/2014/main" xmlns="" val="126435173"/>
                    </a:ext>
                  </a:extLst>
                </a:gridCol>
                <a:gridCol w="2781353">
                  <a:extLst>
                    <a:ext uri="{9D8B030D-6E8A-4147-A177-3AD203B41FA5}">
                      <a16:colId xmlns:a16="http://schemas.microsoft.com/office/drawing/2014/main" xmlns="" val="1013622342"/>
                    </a:ext>
                  </a:extLst>
                </a:gridCol>
                <a:gridCol w="1292745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564185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599864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6405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DISTRICT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LOCAL MUNICIPALITY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WARD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AREA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 HOUSEHOLDS AFFECTED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HOMELESS HOUSEHOLDS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 PARTIALLY DESTROYED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216812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CHRIS HANI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Sakhisizwe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+mn-lt"/>
                          <a:cs typeface="Arial" panose="020B0604020202020204" pitchFamily="34" charset="0"/>
                        </a:rPr>
                        <a:t>5,6,7,8,9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>
                          <a:latin typeface="+mn-lt"/>
                          <a:cs typeface="Arial" panose="020B0604020202020204" pitchFamily="34" charset="0"/>
                        </a:rPr>
                        <a:t>Cala </a:t>
                      </a:r>
                      <a:r>
                        <a:rPr lang="en-ZA" sz="1400" b="0" dirty="0" err="1">
                          <a:latin typeface="+mn-lt"/>
                          <a:cs typeface="Arial" panose="020B0604020202020204" pitchFamily="34" charset="0"/>
                        </a:rPr>
                        <a:t>Pass,Mchewula,Sifononondile,Manzana,Manzimdaka,Upper</a:t>
                      </a:r>
                      <a:r>
                        <a:rPr lang="en-ZA" sz="1400" b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b="0" dirty="0" err="1">
                          <a:latin typeface="+mn-lt"/>
                          <a:cs typeface="Arial" panose="020B0604020202020204" pitchFamily="34" charset="0"/>
                        </a:rPr>
                        <a:t>Mnxe</a:t>
                      </a:r>
                      <a:r>
                        <a:rPr lang="en-ZA" sz="1400" b="0" dirty="0">
                          <a:latin typeface="+mn-lt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n-ZA" sz="1400" b="0" dirty="0" err="1">
                          <a:latin typeface="+mn-lt"/>
                          <a:cs typeface="Arial" panose="020B0604020202020204" pitchFamily="34" charset="0"/>
                        </a:rPr>
                        <a:t>Mgwalana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2881795"/>
                  </a:ext>
                </a:extLst>
              </a:tr>
              <a:tr h="216812">
                <a:tc vMerge="1"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Engcobo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>
                          <a:latin typeface="+mn-lt"/>
                          <a:cs typeface="Arial" panose="020B0604020202020204" pitchFamily="34" charset="0"/>
                        </a:rPr>
                        <a:t>01,02,03,04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>
                          <a:latin typeface="+mn-lt"/>
                          <a:cs typeface="Arial" panose="020B0604020202020204" pitchFamily="34" charset="0"/>
                        </a:rPr>
                        <a:t>Quluqu-Ncityana,Tora,Cwecweni,Nqaneni,Jinginja,Mqonci-Siqikwi,Xhonya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6735258"/>
                  </a:ext>
                </a:extLst>
              </a:tr>
              <a:tr h="216812">
                <a:tc vMerge="1"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Intsikayethu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>
                          <a:latin typeface="+mn-lt"/>
                          <a:cs typeface="Arial" panose="020B0604020202020204" pitchFamily="34" charset="0"/>
                        </a:rPr>
                        <a:t>04,05,06,07,12,15,18,21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>
                          <a:latin typeface="+mn-lt"/>
                          <a:cs typeface="Arial" panose="020B0604020202020204" pitchFamily="34" charset="0"/>
                        </a:rPr>
                        <a:t>Great </a:t>
                      </a:r>
                      <a:r>
                        <a:rPr lang="en-ZA" sz="1400" b="0" dirty="0" err="1">
                          <a:latin typeface="+mn-lt"/>
                          <a:cs typeface="Arial" panose="020B0604020202020204" pitchFamily="34" charset="0"/>
                        </a:rPr>
                        <a:t>Place,Chamama,Kwa</a:t>
                      </a:r>
                      <a:r>
                        <a:rPr lang="en-ZA" sz="1400" b="0" dirty="0">
                          <a:latin typeface="+mn-lt"/>
                          <a:cs typeface="Arial" panose="020B0604020202020204" pitchFamily="34" charset="0"/>
                        </a:rPr>
                        <a:t> –</a:t>
                      </a:r>
                      <a:r>
                        <a:rPr lang="en-ZA" sz="1400" b="0" dirty="0" err="1">
                          <a:latin typeface="+mn-lt"/>
                          <a:cs typeface="Arial" panose="020B0604020202020204" pitchFamily="34" charset="0"/>
                        </a:rPr>
                        <a:t>Tshatshu,Thaleni,Magwala,Mcungco,Mgwala,Mbulu,Tsomo</a:t>
                      </a:r>
                      <a:r>
                        <a:rPr lang="en-ZA" sz="1400" b="0" dirty="0">
                          <a:latin typeface="+mn-lt"/>
                          <a:cs typeface="Arial" panose="020B0604020202020204" pitchFamily="34" charset="0"/>
                        </a:rPr>
                        <a:t> &amp; Kwa </a:t>
                      </a:r>
                      <a:r>
                        <a:rPr lang="en-ZA" sz="1400" b="0" dirty="0" err="1">
                          <a:latin typeface="+mn-lt"/>
                          <a:cs typeface="Arial" panose="020B0604020202020204" pitchFamily="34" charset="0"/>
                        </a:rPr>
                        <a:t>Ntsume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59800814"/>
                  </a:ext>
                </a:extLst>
              </a:tr>
              <a:tr h="26688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76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76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7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4253341"/>
      </p:ext>
    </p:extLst>
  </p:cSld>
  <p:clrMapOvr>
    <a:masterClrMapping/>
  </p:clrMapOvr>
  <p:transition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xmlns="" id="{C7D52FF0-4258-4538-A318-B6AAFE87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4623"/>
            <a:ext cx="12003314" cy="569041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DETAILS OF AFFECTED HOUSEHOLDS </a:t>
            </a:r>
            <a:endParaRPr lang="en-ZA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82E0-F617-466A-8989-E6F91EEE8384}" type="slidenum">
              <a:rPr lang="en-US" altLang="en-US" sz="1600">
                <a:solidFill>
                  <a:prstClr val="white"/>
                </a:solidFill>
              </a:rPr>
              <a:pPr/>
              <a:t>48</a:t>
            </a:fld>
            <a:endParaRPr lang="en-US" altLang="en-US" sz="1600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1559496" y="64482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/>
            <a:fld id="{5D312F24-582A-4117-A0B2-A1DD2489FD11}" type="slidenum">
              <a:rPr lang="en-US" altLang="en-US">
                <a:solidFill>
                  <a:schemeClr val="tx1"/>
                </a:solidFill>
                <a:latin typeface="Arial"/>
                <a:cs typeface="Arial"/>
              </a:rPr>
              <a:pPr algn="l"/>
              <a:t>48</a:t>
            </a:fld>
            <a:endParaRPr lang="en-US" alt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9B7DF1F-7501-43D6-939F-2C16E235C4E5}"/>
              </a:ext>
            </a:extLst>
          </p:cNvPr>
          <p:cNvSpPr/>
          <p:nvPr/>
        </p:nvSpPr>
        <p:spPr>
          <a:xfrm rot="16200001">
            <a:off x="2882058" y="1923231"/>
            <a:ext cx="46723" cy="1879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ZA" sz="1000" b="1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00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C3D7AA2-8533-4EB4-9556-3A1DC568172A}"/>
              </a:ext>
            </a:extLst>
          </p:cNvPr>
          <p:cNvGrpSpPr/>
          <p:nvPr/>
        </p:nvGrpSpPr>
        <p:grpSpPr>
          <a:xfrm>
            <a:off x="2811464" y="2005417"/>
            <a:ext cx="141287" cy="34925"/>
            <a:chOff x="0" y="0"/>
            <a:chExt cx="141039" cy="3516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D83E2282-AC42-4255-959C-706B3A6F987A}"/>
                </a:ext>
              </a:extLst>
            </p:cNvPr>
            <p:cNvSpPr/>
            <p:nvPr/>
          </p:nvSpPr>
          <p:spPr>
            <a:xfrm rot="-5399999">
              <a:off x="70406" y="-82010"/>
              <a:ext cx="46769" cy="18758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ZA" sz="1000" b="1" i="1"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ZA" sz="100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0273320"/>
              </p:ext>
            </p:extLst>
          </p:nvPr>
        </p:nvGraphicFramePr>
        <p:xfrm>
          <a:off x="268941" y="936393"/>
          <a:ext cx="11560203" cy="2255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7797">
                  <a:extLst>
                    <a:ext uri="{9D8B030D-6E8A-4147-A177-3AD203B41FA5}">
                      <a16:colId xmlns:a16="http://schemas.microsoft.com/office/drawing/2014/main" xmlns="" val="3899969902"/>
                    </a:ext>
                  </a:extLst>
                </a:gridCol>
                <a:gridCol w="1453812">
                  <a:extLst>
                    <a:ext uri="{9D8B030D-6E8A-4147-A177-3AD203B41FA5}">
                      <a16:colId xmlns:a16="http://schemas.microsoft.com/office/drawing/2014/main" xmlns="" val="2546393356"/>
                    </a:ext>
                  </a:extLst>
                </a:gridCol>
                <a:gridCol w="1360447">
                  <a:extLst>
                    <a:ext uri="{9D8B030D-6E8A-4147-A177-3AD203B41FA5}">
                      <a16:colId xmlns:a16="http://schemas.microsoft.com/office/drawing/2014/main" xmlns="" val="126435173"/>
                    </a:ext>
                  </a:extLst>
                </a:gridCol>
                <a:gridCol w="2781353">
                  <a:extLst>
                    <a:ext uri="{9D8B030D-6E8A-4147-A177-3AD203B41FA5}">
                      <a16:colId xmlns:a16="http://schemas.microsoft.com/office/drawing/2014/main" xmlns="" val="1013622342"/>
                    </a:ext>
                  </a:extLst>
                </a:gridCol>
                <a:gridCol w="1292745">
                  <a:extLst>
                    <a:ext uri="{9D8B030D-6E8A-4147-A177-3AD203B41FA5}">
                      <a16:colId xmlns:a16="http://schemas.microsoft.com/office/drawing/2014/main" xmlns="" val="3385314938"/>
                    </a:ext>
                  </a:extLst>
                </a:gridCol>
                <a:gridCol w="1564185">
                  <a:extLst>
                    <a:ext uri="{9D8B030D-6E8A-4147-A177-3AD203B41FA5}">
                      <a16:colId xmlns:a16="http://schemas.microsoft.com/office/drawing/2014/main" xmlns="" val="111575412"/>
                    </a:ext>
                  </a:extLst>
                </a:gridCol>
                <a:gridCol w="1599864">
                  <a:extLst>
                    <a:ext uri="{9D8B030D-6E8A-4147-A177-3AD203B41FA5}">
                      <a16:colId xmlns:a16="http://schemas.microsoft.com/office/drawing/2014/main" xmlns="" val="3774845470"/>
                    </a:ext>
                  </a:extLst>
                </a:gridCol>
              </a:tblGrid>
              <a:tr h="6405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DISTRICT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LOCAL MUNICIPALITY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WARD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AREA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 HOUSEHOLDS AFFECTED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</a:t>
                      </a:r>
                      <a:r>
                        <a:rPr lang="en-US" sz="1400" baseline="0" dirty="0">
                          <a:latin typeface="+mn-lt"/>
                          <a:cs typeface="Arial" panose="020B0604020202020204" pitchFamily="34" charset="0"/>
                        </a:rPr>
                        <a:t> HOMELESS HOUSEHOLDS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  <a:cs typeface="Arial" panose="020B0604020202020204" pitchFamily="34" charset="0"/>
                        </a:rPr>
                        <a:t>NUMBER OF PARTIALLY DESTROYED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9511342"/>
                  </a:ext>
                </a:extLst>
              </a:tr>
              <a:tr h="216812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latin typeface="+mn-lt"/>
                          <a:cs typeface="Arial" panose="020B0604020202020204" pitchFamily="34" charset="0"/>
                        </a:rPr>
                        <a:t>Amathole</a:t>
                      </a:r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Mbashe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2881795"/>
                  </a:ext>
                </a:extLst>
              </a:tr>
              <a:tr h="216812">
                <a:tc vMerge="1"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Mnquma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6735258"/>
                  </a:ext>
                </a:extLst>
              </a:tr>
              <a:tr h="216812">
                <a:tc vMerge="1"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6018123"/>
                  </a:ext>
                </a:extLst>
              </a:tr>
              <a:tr h="216812">
                <a:tc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4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92576783"/>
                  </a:ext>
                </a:extLst>
              </a:tr>
              <a:tr h="26688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282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282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lang="en-ZA"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7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19314955"/>
      </p:ext>
    </p:extLst>
  </p:cSld>
  <p:clrMapOvr>
    <a:masterClrMapping/>
  </p:clrMapOvr>
  <p:transition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375E3-F5AD-1E48-658B-ED2E35BAA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"/>
          </a:xfrm>
          <a:solidFill>
            <a:schemeClr val="accent1"/>
          </a:solidFill>
        </p:spPr>
        <p:txBody>
          <a:bodyPr/>
          <a:lstStyle/>
          <a:p>
            <a:r>
              <a:rPr lang="en-GB" sz="3200" b="1" dirty="0">
                <a:solidFill>
                  <a:schemeClr val="bg1"/>
                </a:solidFill>
              </a:rPr>
              <a:t>IMPLEMENTATION OF THE EMERGENCY HOUSING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8F5232-FF89-7CDF-714F-9B56C9E20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763" y="812801"/>
            <a:ext cx="11425237" cy="5102224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National Department has transferred R115 million to the Province to assist with response to the disaster.</a:t>
            </a:r>
          </a:p>
          <a:p>
            <a:pPr algn="l"/>
            <a:r>
              <a:rPr lang="en-US" sz="2000" b="0" i="0" dirty="0">
                <a:solidFill>
                  <a:srgbClr val="000000"/>
                </a:solidFill>
                <a:effectLst/>
              </a:rPr>
              <a:t>A contractor has been appointed to erect temporary shelters in Alfred Nzo and OR Tambo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</a:rPr>
              <a:t>Alfred Nzo </a:t>
            </a:r>
            <a:r>
              <a:rPr lang="en-US" sz="2000" dirty="0">
                <a:solidFill>
                  <a:srgbClr val="000000"/>
                </a:solidFill>
              </a:rPr>
              <a:t> - 435 TRUs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</a:rPr>
              <a:t>O.R. Tambo district municipalities - </a:t>
            </a:r>
            <a:r>
              <a:rPr lang="en-US" sz="2000" dirty="0">
                <a:solidFill>
                  <a:srgbClr val="000000"/>
                </a:solidFill>
              </a:rPr>
              <a:t>565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TRUs</a:t>
            </a:r>
            <a:endParaRPr lang="en-US" sz="2000" dirty="0">
              <a:solidFill>
                <a:srgbClr val="000000"/>
              </a:solidFill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On 03 May the Eastern Cape DHS appointed the HDA to erect 1141 TRUs in OR Tambo, Chris Hani, Joe </a:t>
            </a:r>
            <a:r>
              <a:rPr lang="en-US" sz="2000" dirty="0" err="1">
                <a:solidFill>
                  <a:srgbClr val="000000"/>
                </a:solidFill>
              </a:rPr>
              <a:t>Gqabi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dirty="0" err="1">
                <a:solidFill>
                  <a:srgbClr val="000000"/>
                </a:solidFill>
              </a:rPr>
              <a:t>Amathole</a:t>
            </a:r>
            <a:r>
              <a:rPr lang="en-US" sz="2000" dirty="0">
                <a:solidFill>
                  <a:srgbClr val="000000"/>
                </a:solidFill>
              </a:rPr>
              <a:t> District Municipalities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HDA is on site conducting the assessment of Partially Damaged Houses to determine the need for permanent solution and remedial works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 province is exploring the voucher system for the repair or rebuilding of houses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Beneficiary administration has engaged the Department of Home Affairs to assist with those families that have lost their Identity documents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8591C3-82A1-FB3E-719A-639FEC8277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F919-66FE-834D-AAA3-D75BAA12B79D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335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8CBC8-A991-DEAC-1820-5A73EE92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647"/>
          </a:xfrm>
          <a:solidFill>
            <a:schemeClr val="accent1"/>
          </a:solidFill>
        </p:spPr>
        <p:txBody>
          <a:bodyPr/>
          <a:lstStyle/>
          <a:p>
            <a:r>
              <a:rPr lang="en-GB" sz="3600" b="1" dirty="0">
                <a:solidFill>
                  <a:schemeClr val="bg1"/>
                </a:solidFill>
              </a:rPr>
              <a:t>KEY INTERVENTIONS 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3FB946-A1F6-E504-84BC-E3A5A2C4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59" y="795647"/>
            <a:ext cx="11554690" cy="5169055"/>
          </a:xfrm>
        </p:spPr>
        <p:txBody>
          <a:bodyPr/>
          <a:lstStyle/>
          <a:p>
            <a:r>
              <a:rPr lang="en-GB" sz="2000" dirty="0"/>
              <a:t>TRUs</a:t>
            </a:r>
          </a:p>
          <a:p>
            <a:pPr lvl="1"/>
            <a:r>
              <a:rPr lang="en-GB" sz="1800" dirty="0"/>
              <a:t>Manufacturers of Temporal Residential Units (TRUs) have been requested to increase capacity in KZN </a:t>
            </a:r>
          </a:p>
          <a:p>
            <a:pPr lvl="1"/>
            <a:r>
              <a:rPr lang="en-GB" sz="1800" dirty="0"/>
              <a:t>HDA has been appointed by EC to manage the construction of TRUs in affected districts </a:t>
            </a:r>
          </a:p>
          <a:p>
            <a:r>
              <a:rPr lang="en-GB" sz="2000" dirty="0"/>
              <a:t>Building material</a:t>
            </a:r>
          </a:p>
          <a:p>
            <a:pPr lvl="1"/>
            <a:r>
              <a:rPr lang="en-GB" sz="1800" dirty="0"/>
              <a:t>The material suppliers has been requested to increase capacity</a:t>
            </a:r>
          </a:p>
          <a:p>
            <a:r>
              <a:rPr lang="en-GB" sz="2000" dirty="0"/>
              <a:t>Land </a:t>
            </a:r>
          </a:p>
          <a:p>
            <a:pPr lvl="1"/>
            <a:r>
              <a:rPr lang="en-GB" sz="1800" dirty="0"/>
              <a:t>Land needed to relocate the people has bee identified but more is still required </a:t>
            </a:r>
          </a:p>
          <a:p>
            <a:r>
              <a:rPr lang="en-GB" sz="2000" dirty="0"/>
              <a:t>Technical capacity </a:t>
            </a:r>
          </a:p>
          <a:p>
            <a:pPr lvl="1"/>
            <a:r>
              <a:rPr lang="en-GB" sz="1800" dirty="0"/>
              <a:t>Support is provided to provinces in conducting technical assessments to determine the extent of structural damage to homes</a:t>
            </a:r>
          </a:p>
          <a:p>
            <a:r>
              <a:rPr lang="en-GB" sz="2000" dirty="0"/>
              <a:t>Replacement of mud houses </a:t>
            </a:r>
          </a:p>
          <a:p>
            <a:pPr lvl="1"/>
            <a:r>
              <a:rPr lang="en-GB" sz="1800" dirty="0"/>
              <a:t>Replacement of mud houses through Rural Housing Programme </a:t>
            </a:r>
          </a:p>
          <a:p>
            <a:pPr lvl="1"/>
            <a:r>
              <a:rPr lang="en-GB" sz="1800" dirty="0"/>
              <a:t>Directives on expediting responses for repair of housing units damaged during natural disasters</a:t>
            </a:r>
            <a:endParaRPr lang="en-ZA" sz="1800" dirty="0"/>
          </a:p>
          <a:p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93248590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FC151713-F03C-084A-6DA3-5AEE39C3B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EEB8766-7F95-0568-B18E-60F91A668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NORTH WEST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C33C21-07F5-5E97-D4B9-9A0396578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ECB-5303-EA44-863F-69D388C2A56E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7288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7EF1C-6398-40A2-84BD-024ACA3DE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8200"/>
          </a:xfrm>
          <a:solidFill>
            <a:schemeClr val="accent1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NATURE OF DISASTER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EFE801-1DBF-4405-5CEF-B7C148612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059365"/>
          </a:xfrm>
        </p:spPr>
        <p:txBody>
          <a:bodyPr/>
          <a:lstStyle/>
          <a:p>
            <a:r>
              <a:rPr lang="en-US" dirty="0"/>
              <a:t>Heavy rains in April affected the communities residing in </a:t>
            </a:r>
            <a:r>
              <a:rPr lang="en-US" dirty="0" err="1"/>
              <a:t>Deelpan</a:t>
            </a:r>
            <a:r>
              <a:rPr lang="en-US" dirty="0"/>
              <a:t> and several adjacent villages such as </a:t>
            </a:r>
            <a:r>
              <a:rPr lang="en-US" dirty="0" err="1"/>
              <a:t>Witpan</a:t>
            </a:r>
            <a:r>
              <a:rPr lang="en-US" dirty="0"/>
              <a:t> 1 and 2 which are within </a:t>
            </a:r>
            <a:r>
              <a:rPr lang="en-US" dirty="0" err="1"/>
              <a:t>Tswaing</a:t>
            </a:r>
            <a:r>
              <a:rPr lang="en-US" dirty="0"/>
              <a:t> Local Municipality</a:t>
            </a:r>
            <a:r>
              <a:rPr lang="en-ZA" dirty="0"/>
              <a:t> </a:t>
            </a:r>
          </a:p>
          <a:p>
            <a:r>
              <a:rPr lang="en-US" dirty="0"/>
              <a:t>There are 250 households that are homeless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35DE91-2D48-76CA-A7C5-865D895AF2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4ECB-5303-EA44-863F-69D388C2A56E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68801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D85CB6-A753-19DB-C14F-2678958E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03100" cy="1003300"/>
          </a:xfrm>
          <a:solidFill>
            <a:schemeClr val="accent1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MAIN INTERVENTIONS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5463E2-8E86-51B2-82B0-D5DCAAF5A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3801"/>
            <a:ext cx="10972800" cy="4932364"/>
          </a:xfrm>
        </p:spPr>
        <p:txBody>
          <a:bodyPr/>
          <a:lstStyle/>
          <a:p>
            <a:r>
              <a:rPr lang="en-GB" sz="3600" dirty="0"/>
              <a:t>Reprioritisation of </a:t>
            </a:r>
            <a:r>
              <a:rPr lang="en-GB" sz="3600" dirty="0" err="1"/>
              <a:t>HSDG</a:t>
            </a:r>
            <a:r>
              <a:rPr lang="en-GB" sz="3600" dirty="0"/>
              <a:t> funding for the disaster </a:t>
            </a:r>
          </a:p>
          <a:p>
            <a:r>
              <a:rPr lang="en-GB" sz="3600" dirty="0"/>
              <a:t>Provision of TRUs for destitute communities </a:t>
            </a:r>
          </a:p>
          <a:p>
            <a:r>
              <a:rPr lang="en-GB" sz="3600" dirty="0"/>
              <a:t>Securing of land for relocation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5B2B48E-76A0-43D3-A03A-681D8E6896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4ECB-5303-EA44-863F-69D388C2A56E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325559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54C053-9B74-25C4-08F2-0BEF22CF0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963400" cy="876300"/>
          </a:xfrm>
          <a:solidFill>
            <a:schemeClr val="accent1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IMPLEMENTATION OF INTERVENTIONS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195D0-0B8C-6721-77AF-B86B2142D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1"/>
            <a:ext cx="10972800" cy="5059364"/>
          </a:xfrm>
        </p:spPr>
        <p:txBody>
          <a:bodyPr/>
          <a:lstStyle/>
          <a:p>
            <a:r>
              <a:rPr lang="en-GB" dirty="0"/>
              <a:t>The Province requested the utilisation of </a:t>
            </a:r>
            <a:r>
              <a:rPr lang="en-GB" dirty="0" err="1"/>
              <a:t>HSDG</a:t>
            </a:r>
            <a:r>
              <a:rPr lang="en-GB" dirty="0"/>
              <a:t> towards the Emergency Housing Programme to assist affected households </a:t>
            </a:r>
          </a:p>
          <a:p>
            <a:r>
              <a:rPr lang="en-GB" dirty="0"/>
              <a:t>DHS approved an amount of R54 928 000.00 to address emergency housing needs of the community of </a:t>
            </a:r>
            <a:r>
              <a:rPr lang="en-GB" dirty="0" err="1"/>
              <a:t>Deelpan</a:t>
            </a:r>
            <a:r>
              <a:rPr lang="en-GB" dirty="0"/>
              <a:t> Village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B922BC-3540-AF63-82DC-37A8B8078F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4ECB-5303-EA44-863F-69D388C2A56E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85630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ACE29-A7DD-E951-9E4B-0D306369D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25499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chemeClr val="bg1"/>
                </a:solidFill>
              </a:rPr>
              <a:t>IMPLEMENTATION OF INTERVENTIONS </a:t>
            </a:r>
            <a:r>
              <a:rPr lang="en-ZA" dirty="0"/>
              <a:t/>
            </a:r>
            <a:br>
              <a:rPr lang="en-ZA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69B342-7E75-D892-DEDB-949D40CBE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1"/>
            <a:ext cx="10972800" cy="4787900"/>
          </a:xfrm>
        </p:spPr>
        <p:txBody>
          <a:bodyPr/>
          <a:lstStyle/>
          <a:p>
            <a:pPr lvl="0"/>
            <a:r>
              <a:rPr lang="en-US" dirty="0"/>
              <a:t>The Tribal Authority has identified as parcel of land where people can be relocated</a:t>
            </a:r>
            <a:endParaRPr lang="en-ZA" dirty="0"/>
          </a:p>
          <a:p>
            <a:pPr lvl="0"/>
            <a:r>
              <a:rPr lang="en-US" dirty="0"/>
              <a:t>The NW Department and </a:t>
            </a:r>
            <a:r>
              <a:rPr lang="en-US" dirty="0" err="1"/>
              <a:t>NHBRC</a:t>
            </a:r>
            <a:r>
              <a:rPr lang="en-US" dirty="0"/>
              <a:t> has finalized specifications of the Temporary Structure in line with prescribed norms and standard of Emergency Housing </a:t>
            </a:r>
            <a:r>
              <a:rPr lang="en-US" dirty="0" err="1"/>
              <a:t>Programme</a:t>
            </a:r>
            <a:endParaRPr lang="en-ZA" dirty="0"/>
          </a:p>
          <a:p>
            <a:r>
              <a:rPr lang="en-US" dirty="0"/>
              <a:t>Procurement Process to appoint Service Providers has already started to provide about 250 temporary structures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6EC77C3-4197-9C19-EBFC-F3599E1E03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4ECB-5303-EA44-863F-69D388C2A56E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8390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D532D6-F88E-6B7D-063C-8FEC0980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8199"/>
          </a:xfrm>
          <a:solidFill>
            <a:schemeClr val="accent1"/>
          </a:solidFill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Project Delivery timeline</a:t>
            </a:r>
            <a:r>
              <a:rPr lang="en-ZA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0951A7EC-BCE6-5855-93BB-AA2FE2D19F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109728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7800">
                  <a:extLst>
                    <a:ext uri="{9D8B030D-6E8A-4147-A177-3AD203B41FA5}">
                      <a16:colId xmlns:a16="http://schemas.microsoft.com/office/drawing/2014/main" xmlns="" val="234460610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xmlns="" val="4150737088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ACTIVITY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TIMELINE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1225412"/>
                  </a:ext>
                </a:extLst>
              </a:tr>
              <a:tr h="937260">
                <a:tc>
                  <a:txBody>
                    <a:bodyPr/>
                    <a:lstStyle/>
                    <a:p>
                      <a:r>
                        <a:rPr lang="en-US" sz="2400" dirty="0" err="1"/>
                        <a:t>Tswaing</a:t>
                      </a:r>
                      <a:r>
                        <a:rPr lang="en-US" sz="2400" dirty="0"/>
                        <a:t> Local Municipality to submit list of beneficiaries to the Department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06 May 2022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4581153"/>
                  </a:ext>
                </a:extLst>
              </a:tr>
              <a:tr h="1770380">
                <a:tc>
                  <a:txBody>
                    <a:bodyPr/>
                    <a:lstStyle/>
                    <a:p>
                      <a:r>
                        <a:rPr lang="en-US" sz="2400" dirty="0"/>
                        <a:t>Briefing of the Service Providers by the Department, finalization of the contractual agreement between the Department and Service Providers and handing-over of site to Service Provider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Monday,09 May –  Wednesday, 12 May 2022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8809286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r>
                        <a:rPr lang="en-GB" sz="2400" dirty="0"/>
                        <a:t>Completion of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30 May 2022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102645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019EAAA-883C-6F85-D59D-987D49861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A4ECB-5303-EA44-863F-69D388C2A56E}" type="slidenum">
              <a:rPr lang="en-GB" smtClean="0"/>
              <a:pPr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54356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4D35FC-C232-D1F3-BBB5-99440FAE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RECOMMENDATION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6A40EE-7F5F-5A12-B255-4AFED48AA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note the progress report  </a:t>
            </a:r>
          </a:p>
        </p:txBody>
      </p:sp>
    </p:spTree>
    <p:extLst>
      <p:ext uri="{BB962C8B-B14F-4D97-AF65-F5344CB8AC3E}">
        <p14:creationId xmlns:p14="http://schemas.microsoft.com/office/powerpoint/2010/main" xmlns="" val="1229067501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DC021EAB-2FB3-0062-096C-44D541E94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999" y="3505200"/>
            <a:ext cx="10363199" cy="6858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www.dhs.gov.za</a:t>
            </a:r>
            <a:r>
              <a:rPr lang="en-GB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A52C45D-8AAF-81A6-08A7-21E250FB2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EBACC8-7591-E52F-B892-2D3FDE7D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4ECB-5303-EA44-863F-69D388C2A56E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364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4B9E1-6409-829A-744F-2F5BF63A0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7238"/>
          </a:xfrm>
          <a:solidFill>
            <a:schemeClr val="accent1"/>
          </a:solidFill>
        </p:spPr>
        <p:txBody>
          <a:bodyPr/>
          <a:lstStyle/>
          <a:p>
            <a:r>
              <a:rPr lang="en-GB" sz="4400" b="1" dirty="0">
                <a:solidFill>
                  <a:schemeClr val="bg1"/>
                </a:solidFill>
              </a:rPr>
              <a:t>KEY INTERVENTIONS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D90942-3490-90A5-FCBF-CD4B0A0E6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878774"/>
            <a:ext cx="11654517" cy="4879089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Funding Reprioritisation </a:t>
            </a:r>
          </a:p>
          <a:p>
            <a:pPr lvl="1"/>
            <a:r>
              <a:rPr lang="en-GB" sz="1800" dirty="0">
                <a:latin typeface="+mn-lt"/>
              </a:rPr>
              <a:t>Reprioritisation of Human Settlements Grants based on Section 6 (a) of DORA, 2022</a:t>
            </a:r>
            <a:endParaRPr lang="en-ZA" sz="900" dirty="0">
              <a:latin typeface="+mn-lt"/>
            </a:endParaRPr>
          </a:p>
          <a:p>
            <a:pPr lvl="2" algn="just">
              <a:spcAft>
                <a:spcPts val="0"/>
              </a:spcAft>
            </a:pPr>
            <a:r>
              <a:rPr lang="en-ZA" sz="105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Allocations (Province)</a:t>
            </a:r>
          </a:p>
          <a:p>
            <a:pPr marL="1657350" lvl="3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1050" dirty="0" err="1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HSDG</a:t>
            </a:r>
            <a:r>
              <a:rPr lang="en-ZA" sz="105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= R2.9 billion</a:t>
            </a:r>
          </a:p>
          <a:p>
            <a:pPr marL="1657350" lvl="3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105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ISUPG = R756 million</a:t>
            </a:r>
          </a:p>
          <a:p>
            <a:pPr lvl="2" algn="just">
              <a:spcAft>
                <a:spcPts val="0"/>
              </a:spcAft>
            </a:pPr>
            <a:r>
              <a:rPr lang="en-ZA" sz="105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Metro Allocations ( 01 July 2022)</a:t>
            </a:r>
          </a:p>
          <a:p>
            <a:pPr marL="1657350" lvl="3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1050" dirty="0" err="1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USDG</a:t>
            </a:r>
            <a:r>
              <a:rPr lang="en-ZA" sz="105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= R1.3 billion</a:t>
            </a:r>
          </a:p>
          <a:p>
            <a:pPr marL="1657350" lvl="3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105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ISUPG = R727 million</a:t>
            </a:r>
          </a:p>
          <a:p>
            <a:pPr lvl="2" algn="just">
              <a:spcAft>
                <a:spcPts val="0"/>
              </a:spcAft>
            </a:pPr>
            <a:r>
              <a:rPr lang="en-ZA" sz="1050" b="1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Emergency Housing Grants</a:t>
            </a:r>
          </a:p>
          <a:p>
            <a:pPr marL="1657350" lvl="3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1050" dirty="0" err="1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PEHG</a:t>
            </a:r>
            <a:r>
              <a:rPr lang="en-ZA" sz="105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= R326 million</a:t>
            </a:r>
          </a:p>
          <a:p>
            <a:pPr marL="1657350" lvl="3" indent="-34290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ZA" sz="1050" dirty="0" err="1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MEHG</a:t>
            </a:r>
            <a:r>
              <a:rPr lang="en-ZA" sz="1050" dirty="0"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= R175 million</a:t>
            </a:r>
            <a:endParaRPr lang="en-ZA" sz="1800" dirty="0">
              <a:latin typeface="+mn-lt"/>
            </a:endParaRPr>
          </a:p>
          <a:p>
            <a:pPr lvl="1"/>
            <a:r>
              <a:rPr lang="en-ZA" sz="1800" dirty="0">
                <a:latin typeface="+mn-lt"/>
              </a:rPr>
              <a:t>R992m provided to KZN and R115 provided to EC Provinces </a:t>
            </a:r>
          </a:p>
          <a:p>
            <a:pPr lvl="1"/>
            <a:r>
              <a:rPr lang="en-ZA" sz="1800" dirty="0">
                <a:latin typeface="+mn-lt"/>
              </a:rPr>
              <a:t>The Provinces were requested to reprioritised the disaster in their business plan</a:t>
            </a:r>
          </a:p>
          <a:p>
            <a:pPr lvl="1"/>
            <a:r>
              <a:rPr lang="en-ZA" sz="1800" dirty="0">
                <a:latin typeface="+mn-lt"/>
              </a:rPr>
              <a:t>The payment schedule were revised to accommodate emergency housing requirements </a:t>
            </a:r>
          </a:p>
          <a:p>
            <a:pPr lvl="1"/>
            <a:r>
              <a:rPr lang="en-ZA" sz="1800" dirty="0">
                <a:latin typeface="+mn-lt"/>
              </a:rPr>
              <a:t>Funds have been transferred to both KwaZulu-Natal and Eastern Cape</a:t>
            </a:r>
          </a:p>
          <a:p>
            <a:pPr lvl="1"/>
            <a:r>
              <a:rPr lang="en-ZA" sz="1800" dirty="0">
                <a:latin typeface="+mn-lt"/>
              </a:rPr>
              <a:t>Both provinces are being assisted to complete emergency housing grant applications </a:t>
            </a:r>
          </a:p>
          <a:p>
            <a:pPr lvl="1"/>
            <a:r>
              <a:rPr lang="en-GB" sz="1800" dirty="0"/>
              <a:t>Mobilisation of National DHS entities to use retained surpluses and CSI allocations for some relief interventions</a:t>
            </a:r>
            <a:endParaRPr lang="en-GB" sz="18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4113953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DAE65-00EE-F883-0570-6B6022D9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8188"/>
          </a:xfrm>
          <a:solidFill>
            <a:schemeClr val="accent1"/>
          </a:solidFill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IMPACT OF APPROACH TO HUMAN SETTLEMENTS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104736-F4B4-0E92-1913-5D2A9C81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9553"/>
            <a:ext cx="10972800" cy="4585447"/>
          </a:xfrm>
        </p:spPr>
        <p:txBody>
          <a:bodyPr/>
          <a:lstStyle/>
          <a:p>
            <a:r>
              <a:rPr lang="en-GB" dirty="0"/>
              <a:t>Revision downwards of </a:t>
            </a:r>
            <a:r>
              <a:rPr lang="en-GB" dirty="0" err="1"/>
              <a:t>MTSF</a:t>
            </a:r>
            <a:r>
              <a:rPr lang="en-GB" dirty="0"/>
              <a:t> and APP targets </a:t>
            </a:r>
          </a:p>
          <a:p>
            <a:r>
              <a:rPr lang="en-GB" dirty="0"/>
              <a:t>Revision (downward) of project performance targets </a:t>
            </a:r>
            <a:r>
              <a:rPr lang="en-GB" dirty="0" err="1"/>
              <a:t>ISRDP</a:t>
            </a:r>
            <a:r>
              <a:rPr lang="en-GB" dirty="0"/>
              <a:t> Sites, </a:t>
            </a:r>
            <a:r>
              <a:rPr lang="en-GB" dirty="0" err="1"/>
              <a:t>ISRDP</a:t>
            </a:r>
            <a:r>
              <a:rPr lang="en-GB" dirty="0"/>
              <a:t> Units &amp; Rural Housing Subsidy Units, UISP, etc., to make provision for more TRUs and Material Supply vouchers </a:t>
            </a:r>
          </a:p>
          <a:p>
            <a:r>
              <a:rPr lang="en-GB" dirty="0"/>
              <a:t>The exact revised performance figures have not yet been finalised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8130958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1BFB8-6FBD-94B1-8E62-483AA4E7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591"/>
            <a:ext cx="12191999" cy="491844"/>
          </a:xfrm>
          <a:solidFill>
            <a:schemeClr val="accent1"/>
          </a:solidFill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EMERGENCY ASSISTANCE PROGRAMME</a:t>
            </a:r>
            <a:r>
              <a:rPr lang="en-ZA" dirty="0">
                <a:solidFill>
                  <a:schemeClr val="bg1"/>
                </a:solidFill>
              </a:rPr>
              <a:t> 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5555AFE-36D0-3A24-D70A-E734466F5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5447153"/>
              </p:ext>
            </p:extLst>
          </p:nvPr>
        </p:nvGraphicFramePr>
        <p:xfrm>
          <a:off x="233082" y="699247"/>
          <a:ext cx="11725836" cy="4272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4799">
                  <a:extLst>
                    <a:ext uri="{9D8B030D-6E8A-4147-A177-3AD203B41FA5}">
                      <a16:colId xmlns:a16="http://schemas.microsoft.com/office/drawing/2014/main" xmlns="" val="3704320202"/>
                    </a:ext>
                  </a:extLst>
                </a:gridCol>
                <a:gridCol w="9426655">
                  <a:extLst>
                    <a:ext uri="{9D8B030D-6E8A-4147-A177-3AD203B41FA5}">
                      <a16:colId xmlns:a16="http://schemas.microsoft.com/office/drawing/2014/main" xmlns="" val="4049993738"/>
                    </a:ext>
                  </a:extLst>
                </a:gridCol>
                <a:gridCol w="1154382">
                  <a:extLst>
                    <a:ext uri="{9D8B030D-6E8A-4147-A177-3AD203B41FA5}">
                      <a16:colId xmlns:a16="http://schemas.microsoft.com/office/drawing/2014/main" xmlns="" val="2856927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Key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Amount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2928150"/>
                  </a:ext>
                </a:extLst>
              </a:tr>
              <a:tr h="193339">
                <a:tc rowSpan="8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Indirect Cost for Temporal Assistance 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/>
                        <a:t>Beneficiary 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R382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2009147"/>
                  </a:ext>
                </a:extLst>
              </a:tr>
              <a:tr h="205591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Safety inspector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7163264"/>
                  </a:ext>
                </a:extLst>
              </a:tr>
              <a:tr h="20379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Environmental Control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6918510"/>
                  </a:ext>
                </a:extLst>
              </a:tr>
              <a:tr h="255793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Preplanning Studies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R590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4536018"/>
                  </a:ext>
                </a:extLst>
              </a:tr>
              <a:tr h="255494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Project management 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</a:rPr>
                        <a:t>If the Municipality cannot manage the project</a:t>
                      </a:r>
                      <a:r>
                        <a:rPr lang="en-ZA" sz="1600" dirty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6127128"/>
                  </a:ext>
                </a:extLst>
              </a:tr>
              <a:tr h="188259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Geotechnical investigations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5798781"/>
                  </a:ext>
                </a:extLst>
              </a:tr>
              <a:tr h="267148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Contour survey 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</a:rPr>
                        <a:t>Only if the site is to be used for temporary settlement with a permanent housing solution or for scoping study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022898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/>
                        <a:t>Land surveying and site pegging 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dk1"/>
                          </a:solidFill>
                          <a:effectLst/>
                        </a:rPr>
                        <a:t>Only if the site is to be used for temporary settlement with a permanent housing solution, or where the topography necessitates for services planning purposes.</a:t>
                      </a:r>
                      <a:r>
                        <a:rPr lang="en-ZA" sz="1600" dirty="0">
                          <a:effectLst/>
                        </a:rPr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2342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364290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1BFB8-6FBD-94B1-8E62-483AA4E7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5" y="32591"/>
            <a:ext cx="11681010" cy="491844"/>
          </a:xfrm>
          <a:solidFill>
            <a:schemeClr val="accent1"/>
          </a:solidFill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EMERGENCY ASSISTANCE PROGRAMME</a:t>
            </a:r>
            <a:r>
              <a:rPr lang="en-ZA" dirty="0">
                <a:solidFill>
                  <a:schemeClr val="bg1"/>
                </a:solidFill>
              </a:rPr>
              <a:t> </a:t>
            </a: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55555AFE-36D0-3A24-D70A-E734466F5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05465066"/>
              </p:ext>
            </p:extLst>
          </p:nvPr>
        </p:nvGraphicFramePr>
        <p:xfrm>
          <a:off x="255495" y="524435"/>
          <a:ext cx="11725836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199">
                  <a:extLst>
                    <a:ext uri="{9D8B030D-6E8A-4147-A177-3AD203B41FA5}">
                      <a16:colId xmlns:a16="http://schemas.microsoft.com/office/drawing/2014/main" xmlns="" val="3704320202"/>
                    </a:ext>
                  </a:extLst>
                </a:gridCol>
                <a:gridCol w="8619565">
                  <a:extLst>
                    <a:ext uri="{9D8B030D-6E8A-4147-A177-3AD203B41FA5}">
                      <a16:colId xmlns:a16="http://schemas.microsoft.com/office/drawing/2014/main" xmlns="" val="4049993738"/>
                    </a:ext>
                  </a:extLst>
                </a:gridCol>
                <a:gridCol w="1506072">
                  <a:extLst>
                    <a:ext uri="{9D8B030D-6E8A-4147-A177-3AD203B41FA5}">
                      <a16:colId xmlns:a16="http://schemas.microsoft.com/office/drawing/2014/main" xmlns="" val="2856927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Key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Amount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2928150"/>
                  </a:ext>
                </a:extLst>
              </a:tr>
              <a:tr h="267149">
                <a:tc row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Indirect Cost for Temporal Assistance </a:t>
                      </a:r>
                    </a:p>
                    <a:p>
                      <a:pPr algn="ctr"/>
                      <a:endParaRPr lang="en-GB" sz="18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/>
                        <a:t>Land survey (Surveyor-General examination fee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</a:rPr>
                        <a:t>Site pegging only for the site to be used for temporary settlement with a permanent solution or permanent temporary area</a:t>
                      </a:r>
                      <a:r>
                        <a:rPr lang="en-ZA" sz="18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47162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/>
                        <a:t>Town Planning 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800" dirty="0"/>
                        <a:t>Layout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1800" dirty="0"/>
                        <a:t>Township Establishment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  <a:p>
                      <a:pPr algn="ctr"/>
                      <a:r>
                        <a:rPr lang="en-GB" sz="1800" dirty="0"/>
                        <a:t>R61</a:t>
                      </a:r>
                    </a:p>
                    <a:p>
                      <a:pPr algn="ctr"/>
                      <a:r>
                        <a:rPr lang="en-GB" sz="1800" dirty="0"/>
                        <a:t>R88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5333283"/>
                  </a:ext>
                </a:extLst>
              </a:tr>
              <a:tr h="204395"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/>
                        <a:t>Environmental Impact 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2009688"/>
                  </a:ext>
                </a:extLst>
              </a:tr>
              <a:tr h="269837"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/>
                        <a:t>Civil Engineer: Services design &amp; site supervision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R181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4130226"/>
                  </a:ext>
                </a:extLst>
              </a:tr>
              <a:tr h="242047"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/>
                        <a:t>Social facilitation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2218743"/>
                  </a:ext>
                </a:extLst>
              </a:tr>
              <a:tr h="242047"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/>
                        <a:t>Lega; fees 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applicable</a:t>
                      </a:r>
                      <a:r>
                        <a:rPr lang="en-ZA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3021182"/>
                  </a:ext>
                </a:extLst>
              </a:tr>
              <a:tr h="242047">
                <a:tc vMerge="1"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/>
                        <a:t>Mediation 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ZA" sz="1800" kern="1200" dirty="0">
                          <a:solidFill>
                            <a:schemeClr val="dk1"/>
                          </a:solidFill>
                          <a:effectLst/>
                        </a:rPr>
                        <a:t>When applicable</a:t>
                      </a:r>
                      <a:r>
                        <a:rPr lang="en-ZA" sz="1800" dirty="0"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0532905"/>
                  </a:ext>
                </a:extLst>
              </a:tr>
              <a:tr h="24204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Subtotal – Indirect cost per stand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Subtotal – Indirect cost per stand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ysClr val="windowText" lastClr="000000"/>
                          </a:solidFill>
                        </a:rPr>
                        <a:t>R2 006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15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837408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2019_GENERIC PRESENTATIO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7C6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HS_GENERIC 2019 TEMPLATE2" id="{396FC376-5433-B14D-BA34-9231D790ED96}" vid="{AA9C3A99-0327-4449-B70B-2A3712119EA8}"/>
    </a:ext>
  </a:extLst>
</a:theme>
</file>

<file path=ppt/theme/theme10.xml><?xml version="1.0" encoding="utf-8"?>
<a:theme xmlns:a="http://schemas.openxmlformats.org/drawingml/2006/main" name="7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7C6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Presentation to Technical MinMec as at 31 Dec 2018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7C6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3_Presentation to Technical MinMec as at 31 Dec 2018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7C6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4_Presentation to Technical MinMec as at 31 Dec 2018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7C6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6_Presentation to Technical MinMec as at 31 Dec 2018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7C6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o Technical MinMec as at 31 Dec 2018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7C6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Presentation to Technical MinMec as at 31 Dec 2018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7C6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GRANT frsmeork</Template>
  <TotalTime>783</TotalTime>
  <Words>4167</Words>
  <Application>Microsoft Office PowerPoint</Application>
  <PresentationFormat>Custom</PresentationFormat>
  <Paragraphs>1533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2019_GENERIC PRESENTATION</vt:lpstr>
      <vt:lpstr>Presentation to Technical MinMec as at 31 Dec 2018</vt:lpstr>
      <vt:lpstr>1_Custom Design</vt:lpstr>
      <vt:lpstr>Custom Design</vt:lpstr>
      <vt:lpstr>2_Custom Design</vt:lpstr>
      <vt:lpstr>3_Custom Design</vt:lpstr>
      <vt:lpstr>4_Custom Design</vt:lpstr>
      <vt:lpstr>5_Custom Design</vt:lpstr>
      <vt:lpstr>1_Presentation to Technical MinMec as at 31 Dec 2018</vt:lpstr>
      <vt:lpstr>7_Custom Design</vt:lpstr>
      <vt:lpstr>2_Presentation to Technical MinMec as at 31 Dec 2018</vt:lpstr>
      <vt:lpstr>3_Presentation to Technical MinMec as at 31 Dec 2018</vt:lpstr>
      <vt:lpstr>4_Presentation to Technical MinMec as at 31 Dec 2018</vt:lpstr>
      <vt:lpstr>6_Presentation to Technical MinMec as at 31 Dec 2018</vt:lpstr>
      <vt:lpstr>14_Custom Design</vt:lpstr>
      <vt:lpstr>PROGRESS REPORT ON RESPONSE OF HUMAN SETTLEMENTS TO THE APRIL DISASTER</vt:lpstr>
      <vt:lpstr>KEY AREAS OF FOCUS </vt:lpstr>
      <vt:lpstr> PURPOSE</vt:lpstr>
      <vt:lpstr> OVERVIEW OF THE SITUATION </vt:lpstr>
      <vt:lpstr>KEY INTERVENTIONS </vt:lpstr>
      <vt:lpstr>KEY INTERVENTIONS (2)</vt:lpstr>
      <vt:lpstr>IMPACT OF APPROACH TO HUMAN SETTLEMENTS PROGRAMME</vt:lpstr>
      <vt:lpstr>EMERGENCY ASSISTANCE PROGRAMME </vt:lpstr>
      <vt:lpstr>EMERGENCY ASSISTANCE PROGRAMME </vt:lpstr>
      <vt:lpstr>EMERGENCY ASSISTANCE PROGRAMME </vt:lpstr>
      <vt:lpstr>EMERGENCY ASSISTANCE PROGRAMME: TEMPORAL ASSISTANCE </vt:lpstr>
      <vt:lpstr>EMERGENCY ASSISTANCE PROGRAMME</vt:lpstr>
      <vt:lpstr>KWAZULU-NATAL DISASTER</vt:lpstr>
      <vt:lpstr>Slide 14</vt:lpstr>
      <vt:lpstr>FINANCIAL IMPLICATIONS</vt:lpstr>
      <vt:lpstr> DETAILS OF AFFECTED HOUSEHOLDS </vt:lpstr>
      <vt:lpstr> DETAILS OF AFFECTED HOUSEHOLDS </vt:lpstr>
      <vt:lpstr> DETAILS OF AFFECTED HOUSEHOLDS </vt:lpstr>
      <vt:lpstr> DETAILS OF AFFECTED HOUSEHOLDS </vt:lpstr>
      <vt:lpstr> DETAILS OF AFFECTED HOUSEHOLDS </vt:lpstr>
      <vt:lpstr> DETAILS OF AFFECTED HOUSEHOLDS </vt:lpstr>
      <vt:lpstr> DETAILS OF AFFECTED HOUSEHOLDS </vt:lpstr>
      <vt:lpstr> DETAILS OF AFFECTED HOUSEHOLDS </vt:lpstr>
      <vt:lpstr> DETAILS OF AFFECTED HOUSEHOLDS </vt:lpstr>
      <vt:lpstr> DETAILS OF AFFECTED HOUSEHOLDS </vt:lpstr>
      <vt:lpstr> DETAILS OF AFFECTED HOUSEHOLDS </vt:lpstr>
      <vt:lpstr> DETAILS OF AFFECTED HOUSEHOLDS </vt:lpstr>
      <vt:lpstr> DETAILS OF AFFECTED HOUSEHOLDS </vt:lpstr>
      <vt:lpstr> DETAILS OF AFFECTED HOUSEHOLDS </vt:lpstr>
      <vt:lpstr> DETAILS OF AFFECTED HOUSEHOLDS </vt:lpstr>
      <vt:lpstr>IMPLEMENTATION OF THE EMERGENCY HOUSING RESPONSES</vt:lpstr>
      <vt:lpstr> IMPLEMENTATION OF THE EMERGENCY HOUSING RESPONSES </vt:lpstr>
      <vt:lpstr>IMPLEMENTATION OF THE EMERGENCY HOUSING RESPONSES</vt:lpstr>
      <vt:lpstr>IMPLEMENTATION OF THE EMERGENCY HOUSING RESPONSES</vt:lpstr>
      <vt:lpstr>IMPLEMENTATION OF THE EMERGENCY HOUSING RESPONSES</vt:lpstr>
      <vt:lpstr> Work Stream : Land assembly </vt:lpstr>
      <vt:lpstr>Slide 37</vt:lpstr>
      <vt:lpstr>Slide 38</vt:lpstr>
      <vt:lpstr>EASTERN CAPE DISASTER</vt:lpstr>
      <vt:lpstr> SUMMARY OF AFFECTED HOUSEHOLDS </vt:lpstr>
      <vt:lpstr>FINANCIAL IMPLICATIONS </vt:lpstr>
      <vt:lpstr> DETAILS OF AFFECTED HOUSEHOLDS </vt:lpstr>
      <vt:lpstr> DETAILS OF AFFECTED HOUSEHOLDS </vt:lpstr>
      <vt:lpstr> DETAILS OF AFFECTED HOUSEHOLDS </vt:lpstr>
      <vt:lpstr> DETAILS OF AFFECTED HOUSEHOLDS </vt:lpstr>
      <vt:lpstr> DETAILS OF AFFECTED HOUSEHOLDS </vt:lpstr>
      <vt:lpstr> DETAILS OF AFFECTED HOUSEHOLDS </vt:lpstr>
      <vt:lpstr> DETAILS OF AFFECTED HOUSEHOLDS </vt:lpstr>
      <vt:lpstr>IMPLEMENTATION OF THE EMERGENCY HOUSING RESPONSES</vt:lpstr>
      <vt:lpstr>NORTH WEST</vt:lpstr>
      <vt:lpstr>NATURE OF DISASTER </vt:lpstr>
      <vt:lpstr>MAIN INTERVENTIONS </vt:lpstr>
      <vt:lpstr>IMPLEMENTATION OF INTERVENTIONS </vt:lpstr>
      <vt:lpstr> IMPLEMENTATION OF INTERVENTIONS  </vt:lpstr>
      <vt:lpstr>Project Delivery timeline </vt:lpstr>
      <vt:lpstr>RECOMMENDATION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report on Kzn disaster</dc:title>
  <dc:creator>Dr Zoleka Sokopo</dc:creator>
  <cp:lastModifiedBy>USER</cp:lastModifiedBy>
  <cp:revision>132</cp:revision>
  <dcterms:created xsi:type="dcterms:W3CDTF">2022-04-17T08:51:15Z</dcterms:created>
  <dcterms:modified xsi:type="dcterms:W3CDTF">2022-05-11T12:02:22Z</dcterms:modified>
</cp:coreProperties>
</file>