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471" r:id="rId2"/>
    <p:sldId id="528" r:id="rId3"/>
    <p:sldId id="530" r:id="rId4"/>
    <p:sldId id="529" r:id="rId5"/>
    <p:sldId id="554" r:id="rId6"/>
    <p:sldId id="556" r:id="rId7"/>
    <p:sldId id="560" r:id="rId8"/>
    <p:sldId id="561" r:id="rId9"/>
    <p:sldId id="532" r:id="rId10"/>
    <p:sldId id="562" r:id="rId11"/>
    <p:sldId id="564" r:id="rId12"/>
    <p:sldId id="565" r:id="rId13"/>
    <p:sldId id="563" r:id="rId14"/>
    <p:sldId id="507" r:id="rId1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1E"/>
    <a:srgbClr val="009644"/>
    <a:srgbClr val="008000"/>
    <a:srgbClr val="FFFF66"/>
    <a:srgbClr val="FFCC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94586" autoAdjust="0"/>
  </p:normalViewPr>
  <p:slideViewPr>
    <p:cSldViewPr>
      <p:cViewPr varScale="1">
        <p:scale>
          <a:sx n="69" d="100"/>
          <a:sy n="69"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2022/05/09</a:t>
            </a:fld>
            <a:endParaRPr lang="en-ZA"/>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5/9/2022</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7</a:t>
            </a:fld>
            <a:endParaRPr lang="en-US" altLang="en-US" dirty="0"/>
          </a:p>
        </p:txBody>
      </p:sp>
    </p:spTree>
    <p:extLst>
      <p:ext uri="{BB962C8B-B14F-4D97-AF65-F5344CB8AC3E}">
        <p14:creationId xmlns:p14="http://schemas.microsoft.com/office/powerpoint/2010/main" val="3651884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8</a:t>
            </a:fld>
            <a:endParaRPr lang="en-US" altLang="en-US" dirty="0"/>
          </a:p>
        </p:txBody>
      </p:sp>
    </p:spTree>
    <p:extLst>
      <p:ext uri="{BB962C8B-B14F-4D97-AF65-F5344CB8AC3E}">
        <p14:creationId xmlns:p14="http://schemas.microsoft.com/office/powerpoint/2010/main" val="1517078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253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14</a:t>
            </a:fld>
            <a:endParaRPr lang="en-ZA" altLang="en-US"/>
          </a:p>
        </p:txBody>
      </p:sp>
    </p:spTree>
    <p:extLst>
      <p:ext uri="{BB962C8B-B14F-4D97-AF65-F5344CB8AC3E}">
        <p14:creationId xmlns:p14="http://schemas.microsoft.com/office/powerpoint/2010/main" val="136123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2022/05/09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2022/05/09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2022/05/09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2" y="6309320"/>
            <a:ext cx="9035988" cy="346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6414955"/>
            <a:ext cx="575048"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8532440" y="6309320"/>
            <a:ext cx="54006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9144000" cy="2539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01215950"/>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2022/05/09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2022/05/09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2022/05/09</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2022/05/09</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2022/05/09</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2022/05/09</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2022/05/09</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2022/05/09</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2022/05/09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1043608" y="1772816"/>
            <a:ext cx="720090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ectangle 8"/>
          <p:cNvSpPr/>
          <p:nvPr/>
        </p:nvSpPr>
        <p:spPr>
          <a:xfrm>
            <a:off x="683568" y="2276872"/>
            <a:ext cx="7920880" cy="1569660"/>
          </a:xfrm>
          <a:prstGeom prst="rect">
            <a:avLst/>
          </a:prstGeom>
        </p:spPr>
        <p:txBody>
          <a:bodyPr wrap="square">
            <a:spAutoFit/>
          </a:bodyPr>
          <a:lstStyle/>
          <a:p>
            <a:pPr algn="ctr"/>
            <a:r>
              <a:rPr lang="en-ZA" sz="2400" b="1" dirty="0">
                <a:solidFill>
                  <a:srgbClr val="FFD21E"/>
                </a:solidFill>
              </a:rPr>
              <a:t>DSD PRESENTATION TO THE NATIONAL ASSEMBLY’S  PORTFOLIO COMMITTEE ON CO-OPERATIVE GOVERNANCE AND TRADITIONAL AFFAIRS (COGTA)</a:t>
            </a:r>
          </a:p>
        </p:txBody>
      </p:sp>
      <p:sp>
        <p:nvSpPr>
          <p:cNvPr id="10" name="Title 5"/>
          <p:cNvSpPr txBox="1">
            <a:spLocks/>
          </p:cNvSpPr>
          <p:nvPr/>
        </p:nvSpPr>
        <p:spPr bwMode="auto">
          <a:xfrm>
            <a:off x="2339752" y="4077072"/>
            <a:ext cx="4464496" cy="719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eaLnBrk="1" hangingPunct="1"/>
            <a:r>
              <a:rPr lang="en-US" altLang="en-US" sz="2800" dirty="0">
                <a:solidFill>
                  <a:schemeClr val="bg1"/>
                </a:solidFill>
              </a:rPr>
              <a:t>11 MAY 2022</a:t>
            </a:r>
            <a:endParaRPr lang="en-US" altLang="en-US" sz="2800" i="1" dirty="0">
              <a:solidFill>
                <a:schemeClr val="bg1"/>
              </a:solidFill>
              <a:latin typeface="Arial" panose="020B0604020202020204" pitchFamily="34" charset="0"/>
              <a:cs typeface="Arial" panose="020B0604020202020204" pitchFamily="34" charset="0"/>
            </a:endParaRPr>
          </a:p>
        </p:txBody>
      </p:sp>
      <p:pic>
        <p:nvPicPr>
          <p:cNvPr id="13" name="Picture 12"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620688"/>
            <a:ext cx="869208" cy="800457"/>
          </a:xfrm>
          <a:prstGeom prst="rect">
            <a:avLst/>
          </a:prstGeom>
        </p:spPr>
      </p:pic>
      <p:sp>
        <p:nvSpPr>
          <p:cNvPr id="15" name="TextBox 14"/>
          <p:cNvSpPr txBox="1"/>
          <p:nvPr/>
        </p:nvSpPr>
        <p:spPr>
          <a:xfrm>
            <a:off x="2339752" y="6176337"/>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3" name="Picture 2" descr="Social Development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548680"/>
            <a:ext cx="2858804" cy="720080"/>
          </a:xfrm>
          <a:prstGeom prst="rect">
            <a:avLst/>
          </a:prstGeom>
        </p:spPr>
      </p:pic>
    </p:spTree>
    <p:extLst>
      <p:ext uri="{BB962C8B-B14F-4D97-AF65-F5344CB8AC3E}">
        <p14:creationId xmlns:p14="http://schemas.microsoft.com/office/powerpoint/2010/main" val="2188969008"/>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3423" y="1052736"/>
            <a:ext cx="8229600" cy="4896544"/>
          </a:xfrm>
        </p:spPr>
        <p:txBody>
          <a:bodyPr/>
          <a:lstStyle/>
          <a:p>
            <a:pPr marL="0" lvl="0" indent="0">
              <a:buNone/>
            </a:pPr>
            <a:r>
              <a:rPr lang="en-US" sz="2000" b="1" dirty="0">
                <a:solidFill>
                  <a:prstClr val="black"/>
                </a:solidFill>
                <a:latin typeface="Arial" panose="020B0604020202020204" pitchFamily="34" charset="0"/>
                <a:cs typeface="Arial" panose="020B0604020202020204" pitchFamily="34" charset="0"/>
              </a:rPr>
              <a:t>PROGRESS ON CRIMINAL INVESTIGATIONS CONT</a:t>
            </a:r>
            <a:r>
              <a:rPr lang="en-US" sz="2000" b="1" dirty="0" smtClean="0">
                <a:solidFill>
                  <a:prstClr val="black"/>
                </a:solidFill>
                <a:latin typeface="Arial" panose="020B0604020202020204" pitchFamily="34" charset="0"/>
                <a:cs typeface="Arial" panose="020B0604020202020204" pitchFamily="34" charset="0"/>
              </a:rPr>
              <a:t>…</a:t>
            </a:r>
          </a:p>
          <a:p>
            <a:pPr marL="0" lvl="0" indent="0">
              <a:buNone/>
            </a:pPr>
            <a:endParaRPr lang="en-US" sz="2000" b="1" dirty="0">
              <a:solidFill>
                <a:prstClr val="black"/>
              </a:solidFill>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In respect of Blankets, the following companies indicated willingness to refund the Department as follows:</a:t>
            </a:r>
            <a:endParaRPr lang="en-ZA"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Zain Brothers an amount of </a:t>
            </a:r>
            <a:r>
              <a:rPr lang="en-US" sz="2400" b="1" dirty="0">
                <a:latin typeface="Arial" panose="020B0604020202020204" pitchFamily="34" charset="0"/>
                <a:cs typeface="Arial" panose="020B0604020202020204" pitchFamily="34" charset="0"/>
              </a:rPr>
              <a:t>R718 550.00</a:t>
            </a:r>
            <a:r>
              <a:rPr lang="en-US" sz="2400" dirty="0">
                <a:latin typeface="Arial" panose="020B0604020202020204" pitchFamily="34" charset="0"/>
                <a:cs typeface="Arial" panose="020B0604020202020204" pitchFamily="34" charset="0"/>
              </a:rPr>
              <a:t>.</a:t>
            </a:r>
            <a:endParaRPr lang="en-ZA"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Rosette Investments an amount of </a:t>
            </a:r>
            <a:r>
              <a:rPr lang="en-US" sz="2400" b="1" dirty="0">
                <a:latin typeface="Arial" panose="020B0604020202020204" pitchFamily="34" charset="0"/>
                <a:cs typeface="Arial" panose="020B0604020202020204" pitchFamily="34" charset="0"/>
              </a:rPr>
              <a:t>R864 000.00</a:t>
            </a:r>
            <a:r>
              <a:rPr lang="en-US" sz="2400" dirty="0">
                <a:latin typeface="Arial" panose="020B0604020202020204" pitchFamily="34" charset="0"/>
                <a:cs typeface="Arial" panose="020B0604020202020204" pitchFamily="34" charset="0"/>
              </a:rPr>
              <a:t>.</a:t>
            </a:r>
            <a:endParaRPr lang="en-ZA"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Money has been paid to the SIU but has not been transferred to the Department yet.</a:t>
            </a:r>
            <a:endParaRPr lang="en-US" sz="2200" dirty="0">
              <a:solidFill>
                <a:prstClr val="black"/>
              </a:solidFill>
              <a:latin typeface="Arial" panose="020B0604020202020204" pitchFamily="34" charset="0"/>
              <a:cs typeface="Arial" panose="020B0604020202020204" pitchFamily="34" charset="0"/>
            </a:endParaRPr>
          </a:p>
          <a:p>
            <a:pPr marL="0" lvl="0" indent="0" algn="just">
              <a:buNone/>
            </a:pPr>
            <a:endParaRPr lang="en-US" sz="24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10</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10</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2847494125"/>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3423" y="1052736"/>
            <a:ext cx="8229600" cy="4896544"/>
          </a:xfrm>
        </p:spPr>
        <p:txBody>
          <a:bodyPr/>
          <a:lstStyle/>
          <a:p>
            <a:pPr marL="0" lvl="0" indent="0">
              <a:buNone/>
            </a:pPr>
            <a:r>
              <a:rPr lang="en-US" sz="2000" b="1" dirty="0">
                <a:solidFill>
                  <a:prstClr val="black"/>
                </a:solidFill>
                <a:latin typeface="Arial" panose="020B0604020202020204" pitchFamily="34" charset="0"/>
                <a:cs typeface="Arial" panose="020B0604020202020204" pitchFamily="34" charset="0"/>
              </a:rPr>
              <a:t>PROGRESS REGARDING REFUNDS BY COMPAINIES FOR OVER-CHARGING</a:t>
            </a:r>
          </a:p>
          <a:p>
            <a:r>
              <a:rPr lang="en-US" sz="2400" dirty="0">
                <a:latin typeface="Arial" panose="020B0604020202020204" pitchFamily="34" charset="0"/>
                <a:cs typeface="Arial" panose="020B0604020202020204" pitchFamily="34" charset="0"/>
              </a:rPr>
              <a:t>In respect of Blankets, the following companies indicated willingness to refund the Department as follows:</a:t>
            </a:r>
            <a:endParaRPr lang="en-ZA"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Zain Brothers an amount of </a:t>
            </a:r>
            <a:r>
              <a:rPr lang="en-US" sz="2400" b="1" dirty="0">
                <a:latin typeface="Arial" panose="020B0604020202020204" pitchFamily="34" charset="0"/>
                <a:cs typeface="Arial" panose="020B0604020202020204" pitchFamily="34" charset="0"/>
              </a:rPr>
              <a:t>R718 550.00</a:t>
            </a:r>
            <a:r>
              <a:rPr lang="en-US" sz="2400" dirty="0">
                <a:latin typeface="Arial" panose="020B0604020202020204" pitchFamily="34" charset="0"/>
                <a:cs typeface="Arial" panose="020B0604020202020204" pitchFamily="34" charset="0"/>
              </a:rPr>
              <a:t>.</a:t>
            </a:r>
            <a:endParaRPr lang="en-ZA"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Rosette Investments an amount of </a:t>
            </a:r>
            <a:r>
              <a:rPr lang="en-US" sz="2400" b="1" dirty="0">
                <a:latin typeface="Arial" panose="020B0604020202020204" pitchFamily="34" charset="0"/>
                <a:cs typeface="Arial" panose="020B0604020202020204" pitchFamily="34" charset="0"/>
              </a:rPr>
              <a:t>R864 000.00</a:t>
            </a:r>
            <a:r>
              <a:rPr lang="en-US" sz="2400" dirty="0">
                <a:latin typeface="Arial" panose="020B0604020202020204" pitchFamily="34" charset="0"/>
                <a:cs typeface="Arial" panose="020B0604020202020204" pitchFamily="34" charset="0"/>
              </a:rPr>
              <a:t>.</a:t>
            </a:r>
            <a:endParaRPr lang="en-ZA"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Money has been paid to the SIU but has not been transferred to the Department yet.</a:t>
            </a:r>
          </a:p>
          <a:p>
            <a:r>
              <a:rPr lang="en-US" sz="2400" dirty="0">
                <a:solidFill>
                  <a:prstClr val="black"/>
                </a:solidFill>
                <a:latin typeface="Arial" panose="020B0604020202020204" pitchFamily="34" charset="0"/>
                <a:cs typeface="Arial" panose="020B0604020202020204" pitchFamily="34" charset="0"/>
              </a:rPr>
              <a:t>Other companies mentioned in the next slide are being pursued through Civil Process by SIU and matters are in Court in respect of the following;</a:t>
            </a:r>
            <a:endParaRPr lang="en-US" sz="2200" dirty="0">
              <a:solidFill>
                <a:prstClr val="black"/>
              </a:solidFill>
              <a:latin typeface="Arial" panose="020B0604020202020204" pitchFamily="34" charset="0"/>
              <a:cs typeface="Arial" panose="020B0604020202020204" pitchFamily="34" charset="0"/>
            </a:endParaRPr>
          </a:p>
          <a:p>
            <a:pPr marL="0" lvl="0" indent="0" algn="just">
              <a:buNone/>
            </a:pPr>
            <a:endParaRPr lang="en-US" sz="24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11</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11</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522280057"/>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3423" y="1052736"/>
            <a:ext cx="8229600" cy="4896544"/>
          </a:xfrm>
        </p:spPr>
        <p:txBody>
          <a:bodyPr/>
          <a:lstStyle/>
          <a:p>
            <a:pPr marL="0" lvl="0" indent="0">
              <a:buNone/>
            </a:pPr>
            <a:r>
              <a:rPr lang="en-US" sz="2000" b="1" dirty="0">
                <a:solidFill>
                  <a:prstClr val="black"/>
                </a:solidFill>
                <a:latin typeface="Arial"/>
                <a:cs typeface="Arial"/>
              </a:rPr>
              <a:t>PROGRESS REGARDING REFUNDS BY COMPANIES FOR OVER-CHARGING</a:t>
            </a:r>
          </a:p>
          <a:p>
            <a:pPr marL="0" lvl="0" indent="0">
              <a:buNone/>
            </a:pPr>
            <a:endParaRPr lang="en-US" sz="2000" b="1" dirty="0">
              <a:solidFill>
                <a:prstClr val="black"/>
              </a:solidFill>
              <a:latin typeface="Arial"/>
              <a:cs typeface="Arial"/>
            </a:endParaRPr>
          </a:p>
          <a:p>
            <a:pPr marL="0" lvl="0" indent="0">
              <a:buNone/>
            </a:pPr>
            <a:endParaRPr lang="en-US" sz="2000" b="1"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12</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524450935"/>
              </p:ext>
            </p:extLst>
          </p:nvPr>
        </p:nvGraphicFramePr>
        <p:xfrm>
          <a:off x="1619672" y="1916841"/>
          <a:ext cx="6408713" cy="4447455"/>
        </p:xfrm>
        <a:graphic>
          <a:graphicData uri="http://schemas.openxmlformats.org/drawingml/2006/table">
            <a:tbl>
              <a:tblPr firstRow="1" firstCol="1" bandRow="1">
                <a:tableStyleId>{5C22544A-7EE6-4342-B048-85BDC9FD1C3A}</a:tableStyleId>
              </a:tblPr>
              <a:tblGrid>
                <a:gridCol w="766462">
                  <a:extLst>
                    <a:ext uri="{9D8B030D-6E8A-4147-A177-3AD203B41FA5}">
                      <a16:colId xmlns:a16="http://schemas.microsoft.com/office/drawing/2014/main" val="1792190412"/>
                    </a:ext>
                  </a:extLst>
                </a:gridCol>
                <a:gridCol w="4133010">
                  <a:extLst>
                    <a:ext uri="{9D8B030D-6E8A-4147-A177-3AD203B41FA5}">
                      <a16:colId xmlns:a16="http://schemas.microsoft.com/office/drawing/2014/main" val="1120026072"/>
                    </a:ext>
                  </a:extLst>
                </a:gridCol>
                <a:gridCol w="1509241">
                  <a:extLst>
                    <a:ext uri="{9D8B030D-6E8A-4147-A177-3AD203B41FA5}">
                      <a16:colId xmlns:a16="http://schemas.microsoft.com/office/drawing/2014/main" val="2721297322"/>
                    </a:ext>
                  </a:extLst>
                </a:gridCol>
              </a:tblGrid>
              <a:tr h="202157">
                <a:tc>
                  <a:txBody>
                    <a:bodyPr/>
                    <a:lstStyle/>
                    <a:p>
                      <a:pPr>
                        <a:spcAft>
                          <a:spcPts val="0"/>
                        </a:spcAft>
                      </a:pPr>
                      <a:r>
                        <a:rPr lang="en-US" sz="1100">
                          <a:effectLst/>
                        </a:rPr>
                        <a:t>Number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Name of Company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Amount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2865960"/>
                  </a:ext>
                </a:extLst>
              </a:tr>
              <a:tr h="202157">
                <a:tc>
                  <a:txBody>
                    <a:bodyPr/>
                    <a:lstStyle/>
                    <a:p>
                      <a:pPr>
                        <a:spcAft>
                          <a:spcPts val="0"/>
                        </a:spcAft>
                      </a:pPr>
                      <a:r>
                        <a:rPr lang="en-US" sz="1100">
                          <a:effectLst/>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Beyond Hospitality Solutions (PTY) 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37 120.00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0798772"/>
                  </a:ext>
                </a:extLst>
              </a:tr>
              <a:tr h="202157">
                <a:tc>
                  <a:txBody>
                    <a:bodyPr/>
                    <a:lstStyle/>
                    <a:p>
                      <a:pPr>
                        <a:spcAft>
                          <a:spcPts val="0"/>
                        </a:spcAft>
                      </a:pPr>
                      <a:r>
                        <a:rPr lang="en-US" sz="1100">
                          <a:effectLst/>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Beyond Hospitality Solutions (PTY) 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19 989.50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543038"/>
                  </a:ext>
                </a:extLst>
              </a:tr>
              <a:tr h="202157">
                <a:tc>
                  <a:txBody>
                    <a:bodyPr/>
                    <a:lstStyle/>
                    <a:p>
                      <a:pPr>
                        <a:spcAft>
                          <a:spcPts val="0"/>
                        </a:spcAft>
                      </a:pPr>
                      <a:r>
                        <a:rPr lang="en-US" sz="1100">
                          <a:effectLst/>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Bhomela General Trading Enterprise (PYY) 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129 000.00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2996617"/>
                  </a:ext>
                </a:extLst>
              </a:tr>
              <a:tr h="202157">
                <a:tc>
                  <a:txBody>
                    <a:bodyPr/>
                    <a:lstStyle/>
                    <a:p>
                      <a:pPr>
                        <a:spcAft>
                          <a:spcPts val="0"/>
                        </a:spcAft>
                      </a:pPr>
                      <a:r>
                        <a:rPr lang="en-US" sz="1100">
                          <a:effectLst/>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Ibusaphi Trading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R1 184 908.00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002165"/>
                  </a:ext>
                </a:extLst>
              </a:tr>
              <a:tr h="202157">
                <a:tc>
                  <a:txBody>
                    <a:bodyPr/>
                    <a:lstStyle/>
                    <a:p>
                      <a:pPr>
                        <a:spcAft>
                          <a:spcPts val="0"/>
                        </a:spcAft>
                      </a:pPr>
                      <a:r>
                        <a:rPr lang="en-US" sz="1100">
                          <a:effectLst/>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Info Tech Evolution (PTY) Ltd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R1 335 380.00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3618535"/>
                  </a:ext>
                </a:extLst>
              </a:tr>
              <a:tr h="202157">
                <a:tc>
                  <a:txBody>
                    <a:bodyPr/>
                    <a:lstStyle/>
                    <a:p>
                      <a:pPr>
                        <a:spcAft>
                          <a:spcPts val="0"/>
                        </a:spcAft>
                      </a:pPr>
                      <a:r>
                        <a:rPr lang="en-US" sz="1100">
                          <a:effectLst/>
                        </a:rPr>
                        <a:t>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Inqikithi Trading Enterprise CC</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307 100.00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5442494"/>
                  </a:ext>
                </a:extLst>
              </a:tr>
              <a:tr h="202157">
                <a:tc>
                  <a:txBody>
                    <a:bodyPr/>
                    <a:lstStyle/>
                    <a:p>
                      <a:pPr>
                        <a:spcAft>
                          <a:spcPts val="0"/>
                        </a:spcAft>
                      </a:pPr>
                      <a:r>
                        <a:rPr lang="en-US" sz="1100">
                          <a:effectLst/>
                        </a:rPr>
                        <a:t>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King K Trading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308 300.00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3269147"/>
                  </a:ext>
                </a:extLst>
              </a:tr>
              <a:tr h="202157">
                <a:tc>
                  <a:txBody>
                    <a:bodyPr/>
                    <a:lstStyle/>
                    <a:p>
                      <a:pPr>
                        <a:spcAft>
                          <a:spcPts val="0"/>
                        </a:spcAft>
                      </a:pPr>
                      <a:r>
                        <a:rPr lang="en-US" sz="1100">
                          <a:effectLst/>
                        </a:rPr>
                        <a:t>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Mabungana Group CC</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567 617.00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1798147"/>
                  </a:ext>
                </a:extLst>
              </a:tr>
              <a:tr h="202157">
                <a:tc>
                  <a:txBody>
                    <a:bodyPr/>
                    <a:lstStyle/>
                    <a:p>
                      <a:pPr>
                        <a:spcAft>
                          <a:spcPts val="0"/>
                        </a:spcAft>
                      </a:pPr>
                      <a:r>
                        <a:rPr lang="en-US" sz="1100">
                          <a:effectLst/>
                        </a:rPr>
                        <a:t>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Mpumelelo Dladla (PTY) 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232 200.00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8554046"/>
                  </a:ext>
                </a:extLst>
              </a:tr>
              <a:tr h="202157">
                <a:tc>
                  <a:txBody>
                    <a:bodyPr/>
                    <a:lstStyle/>
                    <a:p>
                      <a:pPr>
                        <a:spcAft>
                          <a:spcPts val="0"/>
                        </a:spcAft>
                      </a:pPr>
                      <a:r>
                        <a:rPr lang="en-US" sz="1100">
                          <a:effectLst/>
                        </a:rPr>
                        <a:t>10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Ngezolusha Trading (PTY) 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428 .96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0061013"/>
                  </a:ext>
                </a:extLst>
              </a:tr>
              <a:tr h="202157">
                <a:tc>
                  <a:txBody>
                    <a:bodyPr/>
                    <a:lstStyle/>
                    <a:p>
                      <a:pPr>
                        <a:spcAft>
                          <a:spcPts val="0"/>
                        </a:spcAft>
                      </a:pPr>
                      <a:r>
                        <a:rPr lang="en-US" sz="1100">
                          <a:effectLst/>
                        </a:rPr>
                        <a:t>11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Ngome Steam POT (PTY) 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123 000.00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9441292"/>
                  </a:ext>
                </a:extLst>
              </a:tr>
              <a:tr h="202157">
                <a:tc>
                  <a:txBody>
                    <a:bodyPr/>
                    <a:lstStyle/>
                    <a:p>
                      <a:pPr>
                        <a:spcAft>
                          <a:spcPts val="0"/>
                        </a:spcAft>
                      </a:pPr>
                      <a:r>
                        <a:rPr lang="en-US" sz="1100">
                          <a:effectLst/>
                        </a:rPr>
                        <a:t>12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Ntethe Trading (PTY)Ltd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135 000.00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2355087"/>
                  </a:ext>
                </a:extLst>
              </a:tr>
              <a:tr h="404315">
                <a:tc>
                  <a:txBody>
                    <a:bodyPr/>
                    <a:lstStyle/>
                    <a:p>
                      <a:pPr>
                        <a:spcAft>
                          <a:spcPts val="0"/>
                        </a:spcAft>
                      </a:pPr>
                      <a:r>
                        <a:rPr lang="en-US" sz="1100">
                          <a:effectLst/>
                        </a:rPr>
                        <a:t>13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Ntethe Trading (PTY)Ltd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44 856 .00 or</a:t>
                      </a:r>
                      <a:endParaRPr lang="en-ZA" sz="1100">
                        <a:effectLst/>
                      </a:endParaRPr>
                    </a:p>
                    <a:p>
                      <a:pPr>
                        <a:spcAft>
                          <a:spcPts val="0"/>
                        </a:spcAft>
                      </a:pPr>
                      <a:r>
                        <a:rPr lang="en-US" sz="1100">
                          <a:effectLst/>
                        </a:rPr>
                        <a:t>R   83 159 .90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1838141"/>
                  </a:ext>
                </a:extLst>
              </a:tr>
              <a:tr h="202157">
                <a:tc>
                  <a:txBody>
                    <a:bodyPr/>
                    <a:lstStyle/>
                    <a:p>
                      <a:pPr>
                        <a:spcAft>
                          <a:spcPts val="0"/>
                        </a:spcAft>
                      </a:pPr>
                      <a:r>
                        <a:rPr lang="en-US" sz="1100">
                          <a:effectLst/>
                        </a:rPr>
                        <a:t>14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Siphiwenonkosi Trading (PTY) 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31 284.00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7577343"/>
                  </a:ext>
                </a:extLst>
              </a:tr>
              <a:tr h="202157">
                <a:tc>
                  <a:txBody>
                    <a:bodyPr/>
                    <a:lstStyle/>
                    <a:p>
                      <a:pPr>
                        <a:spcAft>
                          <a:spcPts val="0"/>
                        </a:spcAft>
                      </a:pPr>
                      <a:r>
                        <a:rPr lang="en-US" sz="1100">
                          <a:effectLst/>
                        </a:rPr>
                        <a:t>15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Velakabusha General Trading Enterprise (PTY) 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135 000.00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2188695"/>
                  </a:ext>
                </a:extLst>
              </a:tr>
              <a:tr h="202157">
                <a:tc>
                  <a:txBody>
                    <a:bodyPr/>
                    <a:lstStyle/>
                    <a:p>
                      <a:pPr>
                        <a:spcAft>
                          <a:spcPts val="0"/>
                        </a:spcAft>
                      </a:pPr>
                      <a:r>
                        <a:rPr lang="en-US" sz="1100">
                          <a:effectLst/>
                        </a:rPr>
                        <a:t>16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Youth Development 12 (PTY) 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227 222.08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5625837"/>
                  </a:ext>
                </a:extLst>
              </a:tr>
              <a:tr h="202157">
                <a:tc>
                  <a:txBody>
                    <a:bodyPr/>
                    <a:lstStyle/>
                    <a:p>
                      <a:pPr>
                        <a:spcAft>
                          <a:spcPts val="0"/>
                        </a:spcAft>
                      </a:pPr>
                      <a:r>
                        <a:rPr lang="en-US" sz="1100">
                          <a:effectLst/>
                        </a:rPr>
                        <a:t>17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Zama Trading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59 284.80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0458884"/>
                  </a:ext>
                </a:extLst>
              </a:tr>
              <a:tr h="202157">
                <a:tc>
                  <a:txBody>
                    <a:bodyPr/>
                    <a:lstStyle/>
                    <a:p>
                      <a:pPr>
                        <a:spcAft>
                          <a:spcPts val="0"/>
                        </a:spcAft>
                      </a:pPr>
                      <a:r>
                        <a:rPr lang="en-US" sz="1100">
                          <a:effectLst/>
                        </a:rPr>
                        <a:t>18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Umunyeovuo Trading (PTY) 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373 507.93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3662922"/>
                  </a:ext>
                </a:extLst>
              </a:tr>
              <a:tr h="202157">
                <a:tc>
                  <a:txBody>
                    <a:bodyPr/>
                    <a:lstStyle/>
                    <a:p>
                      <a:pPr>
                        <a:spcAft>
                          <a:spcPts val="0"/>
                        </a:spcAft>
                      </a:pPr>
                      <a:r>
                        <a:rPr lang="en-US" sz="1100">
                          <a:effectLst/>
                        </a:rPr>
                        <a:t>19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Umunyeovuo Trading (PTY) Ltd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R  373 507.93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6780227"/>
                  </a:ext>
                </a:extLst>
              </a:tr>
              <a:tr h="202157">
                <a:tc>
                  <a:txBody>
                    <a:bodyPr/>
                    <a:lstStyle/>
                    <a:p>
                      <a:pPr>
                        <a:spcAft>
                          <a:spcPts val="0"/>
                        </a:spcAft>
                      </a:pPr>
                      <a:r>
                        <a:rPr lang="en-US"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a:effectLst/>
                        </a:rPr>
                        <a:t>TOTAL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b="1" dirty="0">
                          <a:effectLst/>
                        </a:rPr>
                        <a:t>R 4 624 706.20</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2958808"/>
                  </a:ext>
                </a:extLst>
              </a:tr>
            </a:tbl>
          </a:graphicData>
        </a:graphic>
      </p:graphicFrame>
      <p:sp>
        <p:nvSpPr>
          <p:cNvPr id="4" name="Rectangle 1"/>
          <p:cNvSpPr>
            <a:spLocks noChangeArrowheads="1"/>
          </p:cNvSpPr>
          <p:nvPr/>
        </p:nvSpPr>
        <p:spPr bwMode="auto">
          <a:xfrm>
            <a:off x="1592080" y="2013578"/>
            <a:ext cx="10334317" cy="551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4050817962"/>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3423" y="1052736"/>
            <a:ext cx="8229600" cy="4896544"/>
          </a:xfrm>
        </p:spPr>
        <p:txBody>
          <a:bodyPr/>
          <a:lstStyle/>
          <a:p>
            <a:pPr marL="0" lvl="0" indent="0">
              <a:buNone/>
            </a:pPr>
            <a:r>
              <a:rPr lang="en-US" sz="2000" b="1" dirty="0">
                <a:solidFill>
                  <a:prstClr val="black"/>
                </a:solidFill>
                <a:latin typeface="Arial"/>
                <a:cs typeface="Arial"/>
              </a:rPr>
              <a:t> CONCLUSION</a:t>
            </a:r>
          </a:p>
          <a:p>
            <a:r>
              <a:rPr lang="en-US" sz="2400" dirty="0"/>
              <a:t>The Department </a:t>
            </a:r>
            <a:r>
              <a:rPr lang="en-US" sz="2400" dirty="0" smtClean="0"/>
              <a:t>requests </a:t>
            </a:r>
            <a:r>
              <a:rPr lang="en-US" sz="2400" dirty="0"/>
              <a:t>the Portfolio Committee to note the progress made in the Blanket and PPEs cases in respect of Misconduct Hearings, Criminal Matters and Civil litigations.</a:t>
            </a:r>
            <a:endParaRPr lang="en-US" sz="24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13</a:t>
            </a:fld>
            <a:endParaRPr lang="en-US" altLang="en-US" sz="1600" dirty="0">
              <a:solidFill>
                <a:prstClr val="white"/>
              </a:solidFill>
            </a:endParaRPr>
          </a:p>
        </p:txBody>
      </p:sp>
      <p:sp>
        <p:nvSpPr>
          <p:cNvPr id="11" name="Rectangle 10"/>
          <p:cNvSpPr/>
          <p:nvPr/>
        </p:nvSpPr>
        <p:spPr>
          <a:xfrm>
            <a:off x="6354040" y="312992"/>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13</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2719301151"/>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p:cNvSpPr/>
          <p:nvPr/>
        </p:nvSpPr>
        <p:spPr>
          <a:xfrm>
            <a:off x="611560" y="2132856"/>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3284984"/>
            <a:ext cx="2736304" cy="1737923"/>
          </a:xfrm>
          <a:prstGeom prst="rect">
            <a:avLst/>
          </a:prstGeom>
        </p:spPr>
      </p:pic>
    </p:spTree>
    <p:extLst>
      <p:ext uri="{BB962C8B-B14F-4D97-AF65-F5344CB8AC3E}">
        <p14:creationId xmlns:p14="http://schemas.microsoft.com/office/powerpoint/2010/main" val="1113835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3384376"/>
          </a:xfrm>
        </p:spPr>
        <p:txBody>
          <a:bodyPr/>
          <a:lstStyle/>
          <a:p>
            <a:pPr marL="0" lvl="0" indent="0" algn="ctr">
              <a:buNone/>
            </a:pPr>
            <a:r>
              <a:rPr lang="en-US" sz="2000" b="1" dirty="0">
                <a:solidFill>
                  <a:prstClr val="black"/>
                </a:solidFill>
                <a:latin typeface="Arial"/>
                <a:cs typeface="Arial"/>
              </a:rPr>
              <a:t>TABLE OF CONTENT</a:t>
            </a:r>
          </a:p>
          <a:p>
            <a:pPr marL="0" lvl="0" indent="0" algn="ctr">
              <a:buNone/>
            </a:pPr>
            <a:endParaRPr lang="en-US" sz="2000" b="1" dirty="0">
              <a:solidFill>
                <a:prstClr val="black"/>
              </a:solidFill>
              <a:latin typeface="Arial"/>
              <a:cs typeface="Arial"/>
            </a:endParaRPr>
          </a:p>
          <a:p>
            <a:pPr marL="0" lvl="0" indent="0">
              <a:buNone/>
            </a:pPr>
            <a:r>
              <a:rPr lang="en-US" sz="2000" dirty="0">
                <a:solidFill>
                  <a:prstClr val="black"/>
                </a:solidFill>
                <a:latin typeface="Arial"/>
                <a:cs typeface="Arial"/>
              </a:rPr>
              <a:t>PURPOSE</a:t>
            </a:r>
          </a:p>
          <a:p>
            <a:pPr marL="0" lvl="0" indent="0">
              <a:buNone/>
            </a:pPr>
            <a:r>
              <a:rPr lang="en-US" sz="2000" dirty="0">
                <a:solidFill>
                  <a:prstClr val="black"/>
                </a:solidFill>
                <a:latin typeface="Arial"/>
                <a:cs typeface="Arial"/>
              </a:rPr>
              <a:t>BACKGROUND </a:t>
            </a:r>
            <a:r>
              <a:rPr lang="en-US" sz="2000" dirty="0" smtClean="0">
                <a:solidFill>
                  <a:prstClr val="black"/>
                </a:solidFill>
                <a:latin typeface="Arial"/>
                <a:cs typeface="Arial"/>
              </a:rPr>
              <a:t>INFORMATION</a:t>
            </a:r>
            <a:endParaRPr lang="en-US" sz="2000" dirty="0">
              <a:solidFill>
                <a:prstClr val="black"/>
              </a:solidFill>
              <a:latin typeface="Arial"/>
              <a:cs typeface="Arial"/>
            </a:endParaRPr>
          </a:p>
          <a:p>
            <a:pPr marL="0" lvl="0" indent="0">
              <a:buNone/>
            </a:pPr>
            <a:r>
              <a:rPr lang="en-US" sz="2000" dirty="0">
                <a:solidFill>
                  <a:prstClr val="black"/>
                </a:solidFill>
                <a:latin typeface="Arial"/>
                <a:cs typeface="Arial"/>
              </a:rPr>
              <a:t>CONSEQUENCE MANAGEMENT INITIATIVES </a:t>
            </a:r>
            <a:r>
              <a:rPr lang="en-US" sz="2000" dirty="0" smtClean="0">
                <a:solidFill>
                  <a:prstClr val="black"/>
                </a:solidFill>
                <a:latin typeface="Arial"/>
                <a:cs typeface="Arial"/>
              </a:rPr>
              <a:t>TAKEN</a:t>
            </a:r>
            <a:endParaRPr lang="en-US" sz="2000" dirty="0">
              <a:solidFill>
                <a:prstClr val="black"/>
              </a:solidFill>
              <a:latin typeface="Arial"/>
              <a:cs typeface="Arial"/>
            </a:endParaRPr>
          </a:p>
          <a:p>
            <a:pPr marL="0" lvl="0" indent="0">
              <a:buNone/>
            </a:pPr>
            <a:r>
              <a:rPr lang="en-US" sz="2000" dirty="0" smtClean="0">
                <a:solidFill>
                  <a:prstClr val="black"/>
                </a:solidFill>
                <a:latin typeface="Arial"/>
                <a:cs typeface="Arial"/>
              </a:rPr>
              <a:t>PROGRESS </a:t>
            </a:r>
            <a:r>
              <a:rPr lang="en-US" sz="2000" dirty="0">
                <a:solidFill>
                  <a:prstClr val="black"/>
                </a:solidFill>
                <a:latin typeface="Arial"/>
                <a:cs typeface="Arial"/>
              </a:rPr>
              <a:t>IN CRIMINAL </a:t>
            </a:r>
            <a:r>
              <a:rPr lang="en-US" sz="2000" dirty="0" smtClean="0">
                <a:solidFill>
                  <a:prstClr val="black"/>
                </a:solidFill>
                <a:latin typeface="Arial"/>
                <a:cs typeface="Arial"/>
              </a:rPr>
              <a:t>CASES </a:t>
            </a:r>
            <a:endParaRPr lang="en-US" sz="2000" dirty="0">
              <a:solidFill>
                <a:prstClr val="black"/>
              </a:solidFill>
              <a:latin typeface="Arial"/>
              <a:cs typeface="Arial"/>
            </a:endParaRPr>
          </a:p>
          <a:p>
            <a:pPr marL="0" lvl="0" indent="0">
              <a:buNone/>
            </a:pPr>
            <a:r>
              <a:rPr lang="en-US" sz="2000" dirty="0">
                <a:solidFill>
                  <a:prstClr val="black"/>
                </a:solidFill>
                <a:latin typeface="Arial"/>
                <a:cs typeface="Arial"/>
              </a:rPr>
              <a:t>PROGRESS WITH REGARD TO </a:t>
            </a:r>
            <a:r>
              <a:rPr lang="en-US" sz="2000" dirty="0" smtClean="0">
                <a:solidFill>
                  <a:prstClr val="black"/>
                </a:solidFill>
                <a:latin typeface="Arial"/>
                <a:cs typeface="Arial"/>
              </a:rPr>
              <a:t>REFUNDS</a:t>
            </a:r>
            <a:endParaRPr lang="en-US" sz="2000" dirty="0">
              <a:solidFill>
                <a:prstClr val="black"/>
              </a:solidFill>
              <a:latin typeface="Arial"/>
              <a:cs typeface="Arial"/>
            </a:endParaRPr>
          </a:p>
          <a:p>
            <a:pPr marL="0" lvl="0" indent="0">
              <a:buNone/>
            </a:pPr>
            <a:r>
              <a:rPr lang="en-US" sz="2000" dirty="0">
                <a:solidFill>
                  <a:prstClr val="black"/>
                </a:solidFill>
                <a:latin typeface="Arial"/>
                <a:cs typeface="Arial"/>
              </a:rPr>
              <a:t>CONCLUSION</a:t>
            </a:r>
          </a:p>
          <a:p>
            <a:pPr marL="514350" lvl="0" indent="-514350">
              <a:buAutoNum type="arabicPeriod"/>
            </a:pPr>
            <a:endParaRPr lang="en-US" sz="3000" dirty="0">
              <a:solidFill>
                <a:prstClr val="black"/>
              </a:solidFill>
              <a:latin typeface="Arial"/>
              <a:cs typeface="Arial"/>
            </a:endParaRPr>
          </a:p>
          <a:p>
            <a:pPr marL="514350" lvl="0" indent="-514350">
              <a:buAutoNum type="arabicPeriod"/>
            </a:pPr>
            <a:endParaRPr lang="en-US" sz="3000" dirty="0">
              <a:solidFill>
                <a:prstClr val="black"/>
              </a:solidFill>
              <a:latin typeface="Arial"/>
              <a:cs typeface="Arial"/>
            </a:endParaRPr>
          </a:p>
          <a:p>
            <a:pPr marL="0" lvl="0" indent="0">
              <a:buNone/>
            </a:pPr>
            <a:endParaRPr lang="en-US" sz="30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559228990"/>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3879140"/>
          </a:xfrm>
        </p:spPr>
        <p:txBody>
          <a:bodyPr/>
          <a:lstStyle/>
          <a:p>
            <a:pPr marL="0" lvl="0" indent="0" algn="ctr">
              <a:buNone/>
            </a:pPr>
            <a:endParaRPr lang="en-US" sz="2000" b="1" dirty="0">
              <a:solidFill>
                <a:prstClr val="black"/>
              </a:solidFill>
              <a:latin typeface="Arial"/>
              <a:cs typeface="Arial"/>
            </a:endParaRPr>
          </a:p>
          <a:p>
            <a:pPr marL="0" lvl="0" indent="0" algn="just">
              <a:buNone/>
            </a:pPr>
            <a:r>
              <a:rPr lang="en-US" sz="2000" b="1" dirty="0">
                <a:solidFill>
                  <a:prstClr val="black"/>
                </a:solidFill>
                <a:latin typeface="Arial"/>
                <a:cs typeface="Arial"/>
              </a:rPr>
              <a:t> PURPOSE</a:t>
            </a:r>
          </a:p>
          <a:p>
            <a:pPr marL="0" lvl="0" indent="0" algn="just">
              <a:lnSpc>
                <a:spcPct val="150000"/>
              </a:lnSpc>
              <a:buNone/>
            </a:pPr>
            <a:r>
              <a:rPr lang="en-US" sz="2300" dirty="0">
                <a:solidFill>
                  <a:prstClr val="black"/>
                </a:solidFill>
                <a:latin typeface="Arial"/>
                <a:cs typeface="Arial"/>
              </a:rPr>
              <a:t>To brief the GOGTA Portfolio Committee on the progress made in respect of recommendations made on the irregular procurement of blankets and PPE’s in the Department of Social Development in the Kwa Zulu – Natal Province. </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3</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2644814689"/>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482332"/>
          </a:xfrm>
        </p:spPr>
        <p:txBody>
          <a:bodyPr/>
          <a:lstStyle/>
          <a:p>
            <a:pPr marL="0" indent="0">
              <a:buNone/>
            </a:pPr>
            <a:endParaRPr lang="en-US" sz="2000" b="1" dirty="0">
              <a:solidFill>
                <a:prstClr val="black"/>
              </a:solidFill>
              <a:latin typeface="Arial"/>
              <a:cs typeface="Arial"/>
            </a:endParaRPr>
          </a:p>
          <a:p>
            <a:pPr marL="0" indent="0">
              <a:buNone/>
            </a:pPr>
            <a:r>
              <a:rPr lang="en-US" sz="2000" b="1" dirty="0">
                <a:solidFill>
                  <a:prstClr val="black"/>
                </a:solidFill>
                <a:latin typeface="Arial"/>
                <a:cs typeface="Arial"/>
              </a:rPr>
              <a:t> BACKGROUND INFORMATION.</a:t>
            </a:r>
            <a:endParaRPr lang="en-US" sz="2400" b="1" dirty="0">
              <a:solidFill>
                <a:prstClr val="black"/>
              </a:solidFill>
              <a:latin typeface="Arial"/>
              <a:cs typeface="Arial"/>
            </a:endParaRPr>
          </a:p>
          <a:p>
            <a:pPr algn="just"/>
            <a:r>
              <a:rPr lang="en-ZA" sz="2000" dirty="0">
                <a:solidFill>
                  <a:prstClr val="black"/>
                </a:solidFill>
                <a:latin typeface="Arial" panose="020B0604020202020204" pitchFamily="34" charset="0"/>
                <a:cs typeface="Arial" panose="020B0604020202020204" pitchFamily="34" charset="0"/>
              </a:rPr>
              <a:t>The forensic report for Blankets was received on 15 June 2020 and for the Personnel Protective </a:t>
            </a:r>
            <a:r>
              <a:rPr lang="en-ZA" sz="2000" dirty="0" smtClean="0">
                <a:solidFill>
                  <a:prstClr val="black"/>
                </a:solidFill>
                <a:latin typeface="Arial" panose="020B0604020202020204" pitchFamily="34" charset="0"/>
                <a:cs typeface="Arial" panose="020B0604020202020204" pitchFamily="34" charset="0"/>
              </a:rPr>
              <a:t>Equipment (PPE) </a:t>
            </a:r>
            <a:r>
              <a:rPr lang="en-ZA" sz="2000" dirty="0">
                <a:solidFill>
                  <a:prstClr val="black"/>
                </a:solidFill>
                <a:latin typeface="Arial" panose="020B0604020202020204" pitchFamily="34" charset="0"/>
                <a:cs typeface="Arial" panose="020B0604020202020204" pitchFamily="34" charset="0"/>
              </a:rPr>
              <a:t>on 10 July 2020.</a:t>
            </a:r>
          </a:p>
          <a:p>
            <a:pPr algn="just"/>
            <a:r>
              <a:rPr lang="en-ZA" sz="2000" dirty="0">
                <a:solidFill>
                  <a:prstClr val="black"/>
                </a:solidFill>
                <a:latin typeface="Arial" panose="020B0604020202020204" pitchFamily="34" charset="0"/>
                <a:cs typeface="Arial" panose="020B0604020202020204" pitchFamily="34" charset="0"/>
              </a:rPr>
              <a:t>The forensic report had recommended that 12 be charged with misconduct.</a:t>
            </a:r>
          </a:p>
          <a:p>
            <a:pPr algn="just"/>
            <a:r>
              <a:rPr lang="en-ZA" sz="2000" dirty="0">
                <a:solidFill>
                  <a:prstClr val="black"/>
                </a:solidFill>
                <a:latin typeface="Arial" panose="020B0604020202020204" pitchFamily="34" charset="0"/>
                <a:cs typeface="Arial" panose="020B0604020202020204" pitchFamily="34" charset="0"/>
              </a:rPr>
              <a:t>Before the report was received some officials named in the report had exited employment due to </a:t>
            </a:r>
            <a:r>
              <a:rPr lang="en-ZA" sz="2000" dirty="0" smtClean="0">
                <a:solidFill>
                  <a:prstClr val="black"/>
                </a:solidFill>
                <a:latin typeface="Arial" panose="020B0604020202020204" pitchFamily="34" charset="0"/>
                <a:cs typeface="Arial" panose="020B0604020202020204" pitchFamily="34" charset="0"/>
              </a:rPr>
              <a:t>the following </a:t>
            </a:r>
            <a:r>
              <a:rPr lang="en-ZA" sz="2000" dirty="0">
                <a:solidFill>
                  <a:prstClr val="black"/>
                </a:solidFill>
                <a:latin typeface="Arial" panose="020B0604020202020204" pitchFamily="34" charset="0"/>
                <a:cs typeface="Arial" panose="020B0604020202020204" pitchFamily="34" charset="0"/>
              </a:rPr>
              <a:t>reasons:</a:t>
            </a:r>
          </a:p>
          <a:p>
            <a:pPr lvl="0">
              <a:buFont typeface="Wingdings" panose="05000000000000000000" pitchFamily="2" charset="2"/>
              <a:buChar char="q"/>
            </a:pPr>
            <a:r>
              <a:rPr lang="en-US" sz="2000" dirty="0">
                <a:latin typeface="Arial" panose="020B0604020202020204" pitchFamily="34" charset="0"/>
                <a:cs typeface="Arial" panose="020B0604020202020204" pitchFamily="34" charset="0"/>
              </a:rPr>
              <a:t>	1 Official who was </a:t>
            </a:r>
            <a:r>
              <a:rPr lang="en-US" sz="2000" dirty="0" smtClean="0">
                <a:latin typeface="Arial" panose="020B0604020202020204" pitchFamily="34" charset="0"/>
                <a:cs typeface="Arial" panose="020B0604020202020204" pitchFamily="34" charset="0"/>
              </a:rPr>
              <a:t>an </a:t>
            </a:r>
            <a:r>
              <a:rPr lang="en-US" sz="2000" dirty="0">
                <a:latin typeface="Arial" panose="020B0604020202020204" pitchFamily="34" charset="0"/>
                <a:cs typeface="Arial" panose="020B0604020202020204" pitchFamily="34" charset="0"/>
              </a:rPr>
              <a:t>SMS member resigned before the 	forensic report was issued.</a:t>
            </a:r>
            <a:endParaRPr lang="en-ZA" sz="20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	1 Official who was </a:t>
            </a:r>
            <a:r>
              <a:rPr lang="en-US" sz="2000" dirty="0" smtClean="0">
                <a:latin typeface="Arial" panose="020B0604020202020204" pitchFamily="34" charset="0"/>
                <a:cs typeface="Arial" panose="020B0604020202020204" pitchFamily="34" charset="0"/>
              </a:rPr>
              <a:t>an </a:t>
            </a:r>
            <a:r>
              <a:rPr lang="en-US" sz="2000" dirty="0">
                <a:latin typeface="Arial" panose="020B0604020202020204" pitchFamily="34" charset="0"/>
                <a:cs typeface="Arial" panose="020B0604020202020204" pitchFamily="34" charset="0"/>
              </a:rPr>
              <a:t>SMS member was hospitalized and 	passed away in 	August 2020. </a:t>
            </a:r>
          </a:p>
          <a:p>
            <a:pPr lvl="0"/>
            <a:r>
              <a:rPr lang="en-US" sz="2000" dirty="0">
                <a:latin typeface="Arial" panose="020B0604020202020204" pitchFamily="34" charset="0"/>
                <a:cs typeface="Arial" panose="020B0604020202020204" pitchFamily="34" charset="0"/>
              </a:rPr>
              <a:t>There were 2 officials who could not be charged with misconduct because the was no evidence linking them to wrongful actions or omissions.</a:t>
            </a:r>
          </a:p>
          <a:p>
            <a:pPr lvl="0"/>
            <a:r>
              <a:rPr lang="en-US" sz="2000" dirty="0">
                <a:latin typeface="Arial" panose="020B0604020202020204" pitchFamily="34" charset="0"/>
                <a:cs typeface="Arial" panose="020B0604020202020204" pitchFamily="34" charset="0"/>
              </a:rPr>
              <a:t>This left 8 officials that the Department had to discipline.</a:t>
            </a:r>
            <a:endParaRPr lang="en-ZA" sz="2000" dirty="0">
              <a:latin typeface="Arial" panose="020B0604020202020204" pitchFamily="34" charset="0"/>
              <a:cs typeface="Arial" panose="020B0604020202020204" pitchFamily="34" charset="0"/>
            </a:endParaRPr>
          </a:p>
          <a:p>
            <a:endParaRPr lang="en-ZA" sz="2000" dirty="0">
              <a:latin typeface="Arial" panose="020B0604020202020204" pitchFamily="34" charset="0"/>
              <a:cs typeface="Arial" panose="020B0604020202020204" pitchFamily="34" charset="0"/>
            </a:endParaRPr>
          </a:p>
          <a:p>
            <a:pPr marL="0" indent="0" algn="just">
              <a:buNone/>
            </a:pPr>
            <a:endParaRPr lang="en-US" sz="2300" dirty="0">
              <a:solidFill>
                <a:prstClr val="black"/>
              </a:solidFill>
              <a:latin typeface="Arial"/>
              <a:cs typeface="Arial"/>
            </a:endParaRPr>
          </a:p>
          <a:p>
            <a:endParaRPr lang="en-US" sz="2300" dirty="0">
              <a:solidFill>
                <a:prstClr val="black"/>
              </a:solidFill>
              <a:latin typeface="Arial"/>
              <a:cs typeface="Arial"/>
            </a:endParaRPr>
          </a:p>
          <a:p>
            <a:pPr algn="just"/>
            <a:endParaRPr lang="en-US" sz="2300" dirty="0">
              <a:solidFill>
                <a:prstClr val="black"/>
              </a:solidFill>
              <a:latin typeface="Arial"/>
              <a:cs typeface="Arial"/>
            </a:endParaRPr>
          </a:p>
          <a:p>
            <a:pPr marL="0" indent="0" algn="just">
              <a:buNone/>
            </a:pPr>
            <a:endParaRPr lang="en-US" sz="23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4</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68975"/>
            <a:ext cx="2287042" cy="576064"/>
          </a:xfrm>
          <a:prstGeom prst="rect">
            <a:avLst/>
          </a:prstGeom>
        </p:spPr>
      </p:pic>
    </p:spTree>
    <p:extLst>
      <p:ext uri="{BB962C8B-B14F-4D97-AF65-F5344CB8AC3E}">
        <p14:creationId xmlns:p14="http://schemas.microsoft.com/office/powerpoint/2010/main" val="2054773397"/>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482332"/>
          </a:xfrm>
        </p:spPr>
        <p:txBody>
          <a:bodyPr/>
          <a:lstStyle/>
          <a:p>
            <a:pPr marL="0" indent="0">
              <a:buNone/>
            </a:pPr>
            <a:r>
              <a:rPr lang="en-US" sz="2000" b="1" dirty="0" smtClean="0">
                <a:solidFill>
                  <a:prstClr val="black"/>
                </a:solidFill>
                <a:latin typeface="Arial"/>
                <a:cs typeface="Arial"/>
              </a:rPr>
              <a:t>CONSEQUENCE </a:t>
            </a:r>
            <a:r>
              <a:rPr lang="en-US" sz="2000" b="1" dirty="0">
                <a:solidFill>
                  <a:prstClr val="black"/>
                </a:solidFill>
                <a:latin typeface="Arial"/>
                <a:cs typeface="Arial"/>
              </a:rPr>
              <a:t>MANAGEMENT </a:t>
            </a:r>
            <a:endParaRPr lang="en-US" sz="2000" b="1" dirty="0" smtClean="0">
              <a:solidFill>
                <a:prstClr val="black"/>
              </a:solidFill>
              <a:latin typeface="Arial"/>
              <a:cs typeface="Arial"/>
            </a:endParaRPr>
          </a:p>
          <a:p>
            <a:pPr marL="0" indent="0">
              <a:buNone/>
            </a:pPr>
            <a:endParaRPr lang="en-US" sz="2400" b="1" dirty="0">
              <a:solidFill>
                <a:prstClr val="black"/>
              </a:solidFill>
              <a:latin typeface="Arial"/>
              <a:cs typeface="Arial"/>
            </a:endParaRPr>
          </a:p>
          <a:p>
            <a:pPr algn="just"/>
            <a:r>
              <a:rPr lang="en-ZA" sz="2300" dirty="0">
                <a:solidFill>
                  <a:prstClr val="black"/>
                </a:solidFill>
                <a:latin typeface="Arial"/>
                <a:cs typeface="Arial"/>
              </a:rPr>
              <a:t>On 31 July 2020, </a:t>
            </a:r>
            <a:r>
              <a:rPr lang="en-ZA" sz="2300" b="1" dirty="0">
                <a:solidFill>
                  <a:prstClr val="black"/>
                </a:solidFill>
                <a:latin typeface="Arial"/>
                <a:cs typeface="Arial"/>
              </a:rPr>
              <a:t>eight (8) officials were suspended </a:t>
            </a:r>
            <a:r>
              <a:rPr lang="en-ZA" sz="2300" dirty="0">
                <a:solidFill>
                  <a:prstClr val="black"/>
                </a:solidFill>
                <a:latin typeface="Arial"/>
                <a:cs typeface="Arial"/>
              </a:rPr>
              <a:t>of    which 5 were SMS members.</a:t>
            </a:r>
          </a:p>
          <a:p>
            <a:pPr lvl="0"/>
            <a:r>
              <a:rPr lang="en-US" sz="2400" b="1" dirty="0">
                <a:latin typeface="Arial" panose="020B0604020202020204" pitchFamily="34" charset="0"/>
                <a:cs typeface="Arial" panose="020B0604020202020204" pitchFamily="34" charset="0"/>
              </a:rPr>
              <a:t>1 Official was found guilty </a:t>
            </a:r>
            <a:r>
              <a:rPr lang="en-US" sz="2400" dirty="0">
                <a:latin typeface="Arial" panose="020B0604020202020204" pitchFamily="34" charset="0"/>
                <a:cs typeface="Arial" panose="020B0604020202020204" pitchFamily="34" charset="0"/>
              </a:rPr>
              <a:t>on 18 November 2020. A sanction of final written warning was pronounced. The official was transferred to another section where she will not deal with finance related matters.</a:t>
            </a:r>
            <a:endParaRPr lang="en-ZA" sz="2400" dirty="0">
              <a:latin typeface="Arial" panose="020B0604020202020204" pitchFamily="34" charset="0"/>
              <a:cs typeface="Arial" panose="020B0604020202020204" pitchFamily="34" charset="0"/>
            </a:endParaRPr>
          </a:p>
          <a:p>
            <a:pPr lvl="0"/>
            <a:r>
              <a:rPr lang="en-US" sz="2400" b="1" dirty="0">
                <a:latin typeface="Arial" panose="020B0604020202020204" pitchFamily="34" charset="0"/>
                <a:cs typeface="Arial" panose="020B0604020202020204" pitchFamily="34" charset="0"/>
              </a:rPr>
              <a:t>1 Official was found guilty </a:t>
            </a:r>
            <a:r>
              <a:rPr lang="en-US" sz="2400" dirty="0">
                <a:latin typeface="Arial" panose="020B0604020202020204" pitchFamily="34" charset="0"/>
                <a:cs typeface="Arial" panose="020B0604020202020204" pitchFamily="34" charset="0"/>
              </a:rPr>
              <a:t>on 10 May 2021. A sanction of demotion from Salary Level 7 to Salary Level 6 was pronounced. </a:t>
            </a:r>
            <a:r>
              <a:rPr lang="en-US" sz="2400" b="1" dirty="0">
                <a:latin typeface="Arial" panose="020B0604020202020204" pitchFamily="34" charset="0"/>
                <a:cs typeface="Arial" panose="020B0604020202020204" pitchFamily="34" charset="0"/>
              </a:rPr>
              <a:t>The total savings by the state equals to R 45 795.00. </a:t>
            </a:r>
            <a:r>
              <a:rPr lang="en-US" sz="2400" dirty="0">
                <a:latin typeface="Arial" panose="020B0604020202020204" pitchFamily="34" charset="0"/>
                <a:cs typeface="Arial" panose="020B0604020202020204" pitchFamily="34" charset="0"/>
              </a:rPr>
              <a:t>The official was transferred to another section where she will not deal with finance related matters.</a:t>
            </a:r>
            <a:endParaRPr lang="en-ZA" sz="2400" dirty="0">
              <a:latin typeface="Arial" panose="020B0604020202020204" pitchFamily="34" charset="0"/>
              <a:cs typeface="Arial" panose="020B0604020202020204" pitchFamily="34" charset="0"/>
            </a:endParaRPr>
          </a:p>
          <a:p>
            <a:pPr marL="0" indent="0" algn="just">
              <a:buNone/>
            </a:pPr>
            <a:r>
              <a:rPr lang="en-US" sz="2300" dirty="0">
                <a:solidFill>
                  <a:prstClr val="black"/>
                </a:solidFill>
                <a:latin typeface="Arial"/>
                <a:cs typeface="Arial"/>
              </a:rPr>
              <a:t> </a:t>
            </a:r>
          </a:p>
          <a:p>
            <a:pPr marL="0" indent="0" algn="just">
              <a:buNone/>
            </a:pPr>
            <a:endParaRPr lang="en-US" sz="2300" dirty="0">
              <a:solidFill>
                <a:prstClr val="black"/>
              </a:solidFill>
              <a:latin typeface="Arial"/>
              <a:cs typeface="Arial"/>
            </a:endParaRPr>
          </a:p>
          <a:p>
            <a:endParaRPr lang="en-US" sz="2300" dirty="0">
              <a:solidFill>
                <a:prstClr val="black"/>
              </a:solidFill>
              <a:latin typeface="Arial"/>
              <a:cs typeface="Arial"/>
            </a:endParaRPr>
          </a:p>
          <a:p>
            <a:pPr algn="just"/>
            <a:endParaRPr lang="en-US" sz="2300" dirty="0">
              <a:solidFill>
                <a:prstClr val="black"/>
              </a:solidFill>
              <a:latin typeface="Arial"/>
              <a:cs typeface="Arial"/>
            </a:endParaRPr>
          </a:p>
          <a:p>
            <a:pPr marL="0" indent="0" algn="just">
              <a:buNone/>
            </a:pPr>
            <a:endParaRPr lang="en-US" sz="23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5</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5</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3904678460"/>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482332"/>
          </a:xfrm>
        </p:spPr>
        <p:txBody>
          <a:bodyPr/>
          <a:lstStyle/>
          <a:p>
            <a:pPr marL="0" indent="0">
              <a:buNone/>
            </a:pPr>
            <a:endParaRPr lang="en-US" sz="2000" b="1" dirty="0">
              <a:solidFill>
                <a:prstClr val="black"/>
              </a:solidFill>
              <a:latin typeface="Arial"/>
              <a:cs typeface="Arial"/>
            </a:endParaRPr>
          </a:p>
          <a:p>
            <a:pPr marL="0" indent="0">
              <a:buNone/>
            </a:pPr>
            <a:r>
              <a:rPr lang="en-US" sz="2000" b="1" dirty="0">
                <a:solidFill>
                  <a:prstClr val="black"/>
                </a:solidFill>
                <a:latin typeface="Arial"/>
                <a:cs typeface="Arial"/>
              </a:rPr>
              <a:t>CONSEQUENCE MANAGEMENT  CONT</a:t>
            </a:r>
            <a:r>
              <a:rPr lang="en-US" sz="2000" b="1" dirty="0" smtClean="0">
                <a:solidFill>
                  <a:prstClr val="black"/>
                </a:solidFill>
                <a:latin typeface="Arial"/>
                <a:cs typeface="Arial"/>
              </a:rPr>
              <a:t>…</a:t>
            </a:r>
          </a:p>
          <a:p>
            <a:pPr marL="0" indent="0">
              <a:buNone/>
            </a:pPr>
            <a:endParaRPr lang="en-US" sz="2400" b="1" dirty="0">
              <a:solidFill>
                <a:prstClr val="black"/>
              </a:solidFill>
              <a:latin typeface="Arial"/>
              <a:cs typeface="Arial"/>
            </a:endParaRPr>
          </a:p>
          <a:p>
            <a:pPr lvl="0"/>
            <a:r>
              <a:rPr lang="en-US" sz="2000" b="1" dirty="0">
                <a:latin typeface="Arial" panose="020B0604020202020204" pitchFamily="34" charset="0"/>
                <a:cs typeface="Arial" panose="020B0604020202020204" pitchFamily="34" charset="0"/>
              </a:rPr>
              <a:t>1 Official was found guilty </a:t>
            </a:r>
            <a:r>
              <a:rPr lang="en-US" sz="2000" dirty="0">
                <a:latin typeface="Arial" panose="020B0604020202020204" pitchFamily="34" charset="0"/>
                <a:cs typeface="Arial" panose="020B0604020202020204" pitchFamily="34" charset="0"/>
              </a:rPr>
              <a:t>on  31 May 2021. A sanction of demotion from Assistant Director, Salary Level 9 to Senior Administration Officer Salary Level 8 was pronounced. The Official was further sanctioned to 2 months’ suspension without pay.  </a:t>
            </a:r>
            <a:r>
              <a:rPr lang="en-US" sz="2000" b="1" dirty="0">
                <a:latin typeface="Arial" panose="020B0604020202020204" pitchFamily="34" charset="0"/>
                <a:cs typeface="Arial" panose="020B0604020202020204" pitchFamily="34" charset="0"/>
              </a:rPr>
              <a:t>The total savings by the State  is R 144 765 .50  and that includes the salary for two months that was not paid due to suspension.  </a:t>
            </a:r>
            <a:r>
              <a:rPr lang="en-US" sz="2000" dirty="0">
                <a:latin typeface="Arial" panose="020B0604020202020204" pitchFamily="34" charset="0"/>
                <a:cs typeface="Arial" panose="020B0604020202020204" pitchFamily="34" charset="0"/>
              </a:rPr>
              <a:t>The official was transferred to another office where she will not deal with finance related matters.</a:t>
            </a:r>
            <a:endParaRPr lang="en-ZA" sz="2000" dirty="0">
              <a:latin typeface="Arial" panose="020B0604020202020204" pitchFamily="34" charset="0"/>
              <a:cs typeface="Arial" panose="020B0604020202020204" pitchFamily="34" charset="0"/>
            </a:endParaRPr>
          </a:p>
          <a:p>
            <a:pPr lvl="0"/>
            <a:r>
              <a:rPr lang="en-US" sz="2000" b="1" dirty="0">
                <a:latin typeface="Arial" panose="020B0604020202020204" pitchFamily="34" charset="0"/>
                <a:cs typeface="Arial" panose="020B0604020202020204" pitchFamily="34" charset="0"/>
              </a:rPr>
              <a:t>1 official who was </a:t>
            </a:r>
            <a:r>
              <a:rPr lang="en-US" sz="2000" b="1" dirty="0" smtClean="0">
                <a:latin typeface="Arial" panose="020B0604020202020204" pitchFamily="34" charset="0"/>
                <a:cs typeface="Arial" panose="020B0604020202020204" pitchFamily="34" charset="0"/>
              </a:rPr>
              <a:t>an SMS </a:t>
            </a:r>
            <a:r>
              <a:rPr lang="en-US" sz="2000" b="1" dirty="0">
                <a:latin typeface="Arial" panose="020B0604020202020204" pitchFamily="34" charset="0"/>
                <a:cs typeface="Arial" panose="020B0604020202020204" pitchFamily="34" charset="0"/>
              </a:rPr>
              <a:t>member resigned </a:t>
            </a:r>
            <a:r>
              <a:rPr lang="en-US" sz="2000" dirty="0">
                <a:latin typeface="Arial" panose="020B0604020202020204" pitchFamily="34" charset="0"/>
                <a:cs typeface="Arial" panose="020B0604020202020204" pitchFamily="34" charset="0"/>
              </a:rPr>
              <a:t>on 29 June 2021 before his disciplinary matter was finalized.</a:t>
            </a:r>
          </a:p>
          <a:p>
            <a:pPr lvl="0"/>
            <a:r>
              <a:rPr lang="en-US" sz="2000" dirty="0">
                <a:solidFill>
                  <a:prstClr val="black"/>
                </a:solidFill>
                <a:latin typeface="Arial" panose="020B0604020202020204" pitchFamily="34" charset="0"/>
                <a:cs typeface="Arial" panose="020B0604020202020204" pitchFamily="34" charset="0"/>
              </a:rPr>
              <a:t>Currently there </a:t>
            </a:r>
            <a:r>
              <a:rPr lang="en-US" sz="2000" b="1" dirty="0">
                <a:solidFill>
                  <a:prstClr val="black"/>
                </a:solidFill>
                <a:latin typeface="Arial" panose="020B0604020202020204" pitchFamily="34" charset="0"/>
                <a:cs typeface="Arial" panose="020B0604020202020204" pitchFamily="34" charset="0"/>
              </a:rPr>
              <a:t>are 4 misconduct hearings that have not been finalized</a:t>
            </a:r>
            <a:r>
              <a:rPr lang="en-US" sz="2000" dirty="0">
                <a:solidFill>
                  <a:prstClr val="black"/>
                </a:solidFill>
                <a:latin typeface="Arial" panose="020B0604020202020204" pitchFamily="34" charset="0"/>
                <a:cs typeface="Arial" panose="020B0604020202020204" pitchFamily="34" charset="0"/>
              </a:rPr>
              <a:t>. They all </a:t>
            </a:r>
            <a:r>
              <a:rPr lang="en-US" sz="2000" dirty="0" smtClean="0">
                <a:solidFill>
                  <a:prstClr val="black"/>
                </a:solidFill>
                <a:latin typeface="Arial" panose="020B0604020202020204" pitchFamily="34" charset="0"/>
                <a:cs typeface="Arial" panose="020B0604020202020204" pitchFamily="34" charset="0"/>
              </a:rPr>
              <a:t>relate </a:t>
            </a:r>
            <a:r>
              <a:rPr lang="en-US" sz="2000" dirty="0">
                <a:solidFill>
                  <a:prstClr val="black"/>
                </a:solidFill>
                <a:latin typeface="Arial" panose="020B0604020202020204" pitchFamily="34" charset="0"/>
                <a:cs typeface="Arial" panose="020B0604020202020204" pitchFamily="34" charset="0"/>
              </a:rPr>
              <a:t>to SMS Members. All are currently on suspension.</a:t>
            </a:r>
            <a:endParaRPr lang="en-US" sz="2300" dirty="0">
              <a:solidFill>
                <a:prstClr val="black"/>
              </a:solidFill>
              <a:latin typeface="Arial"/>
              <a:cs typeface="Arial"/>
            </a:endParaRPr>
          </a:p>
          <a:p>
            <a:pPr algn="just"/>
            <a:endParaRPr lang="en-US" sz="2300" dirty="0">
              <a:solidFill>
                <a:prstClr val="black"/>
              </a:solidFill>
              <a:latin typeface="Arial"/>
              <a:cs typeface="Arial"/>
            </a:endParaRPr>
          </a:p>
          <a:p>
            <a:pPr marL="0" indent="0" algn="just">
              <a:buNone/>
            </a:pPr>
            <a:endParaRPr lang="en-US" sz="23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6</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3717592330"/>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482332"/>
          </a:xfrm>
        </p:spPr>
        <p:txBody>
          <a:bodyPr/>
          <a:lstStyle/>
          <a:p>
            <a:pPr marL="0" indent="0">
              <a:buNone/>
            </a:pPr>
            <a:r>
              <a:rPr lang="en-US" sz="2000" b="1" dirty="0">
                <a:solidFill>
                  <a:prstClr val="black"/>
                </a:solidFill>
                <a:latin typeface="Arial"/>
                <a:cs typeface="Arial"/>
              </a:rPr>
              <a:t> CONSEQUENT MANAGEMENT  CONT…</a:t>
            </a:r>
            <a:endParaRPr lang="en-US" sz="2400" b="1" dirty="0">
              <a:solidFill>
                <a:prstClr val="black"/>
              </a:solidFill>
              <a:latin typeface="Arial"/>
              <a:cs typeface="Arial"/>
            </a:endParaRPr>
          </a:p>
          <a:p>
            <a:pPr lvl="0" algn="just"/>
            <a:r>
              <a:rPr lang="en-US" sz="2400" b="1" dirty="0">
                <a:latin typeface="Arial" panose="020B0604020202020204" pitchFamily="34" charset="0"/>
                <a:cs typeface="Arial" panose="020B0604020202020204" pitchFamily="34" charset="0"/>
              </a:rPr>
              <a:t>3 x SMS Members </a:t>
            </a:r>
            <a:r>
              <a:rPr lang="en-US" sz="2400" dirty="0">
                <a:latin typeface="Arial" panose="020B0604020202020204" pitchFamily="34" charset="0"/>
                <a:cs typeface="Arial" panose="020B0604020202020204" pitchFamily="34" charset="0"/>
              </a:rPr>
              <a:t>misconduct hearing last sitting was on 28 March 2022 to 05 April 2022. Further information is as follows:</a:t>
            </a:r>
          </a:p>
          <a:p>
            <a:pPr marL="0" lvl="0" indent="0" algn="just">
              <a:buNone/>
            </a:pPr>
            <a:endParaRPr lang="en-US" sz="2400" dirty="0">
              <a:latin typeface="Arial" panose="020B0604020202020204" pitchFamily="34" charset="0"/>
              <a:cs typeface="Arial" panose="020B0604020202020204" pitchFamily="34" charset="0"/>
            </a:endParaRPr>
          </a:p>
          <a:p>
            <a:pPr marL="0" lvl="0" indent="0" algn="just">
              <a:buNone/>
            </a:pPr>
            <a:endParaRPr lang="en-US" sz="2400" dirty="0">
              <a:latin typeface="Arial" panose="020B0604020202020204" pitchFamily="34" charset="0"/>
              <a:cs typeface="Arial" panose="020B0604020202020204" pitchFamily="34" charset="0"/>
            </a:endParaRPr>
          </a:p>
          <a:p>
            <a:pPr marL="0" lvl="0" indent="0" algn="just">
              <a:buNone/>
            </a:pPr>
            <a:endParaRPr lang="en-US" sz="2400" dirty="0">
              <a:latin typeface="Arial" panose="020B0604020202020204" pitchFamily="34" charset="0"/>
              <a:cs typeface="Arial" panose="020B0604020202020204" pitchFamily="34" charset="0"/>
            </a:endParaRPr>
          </a:p>
          <a:p>
            <a:pPr marL="0" indent="0" algn="just">
              <a:buNone/>
            </a:pPr>
            <a:endParaRPr lang="en-US" sz="23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1" name="Rectangle 10"/>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pic>
        <p:nvPicPr>
          <p:cNvPr id="8" name="Picture 7" descr="Social Development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888095993"/>
              </p:ext>
            </p:extLst>
          </p:nvPr>
        </p:nvGraphicFramePr>
        <p:xfrm>
          <a:off x="258040" y="2348881"/>
          <a:ext cx="8428761" cy="4023360"/>
        </p:xfrm>
        <a:graphic>
          <a:graphicData uri="http://schemas.openxmlformats.org/drawingml/2006/table">
            <a:tbl>
              <a:tblPr firstRow="1" bandRow="1">
                <a:tableStyleId>{5C22544A-7EE6-4342-B048-85BDC9FD1C3A}</a:tableStyleId>
              </a:tblPr>
              <a:tblGrid>
                <a:gridCol w="1793680">
                  <a:extLst>
                    <a:ext uri="{9D8B030D-6E8A-4147-A177-3AD203B41FA5}">
                      <a16:colId xmlns:a16="http://schemas.microsoft.com/office/drawing/2014/main" val="2893821974"/>
                    </a:ext>
                  </a:extLst>
                </a:gridCol>
                <a:gridCol w="2016224">
                  <a:extLst>
                    <a:ext uri="{9D8B030D-6E8A-4147-A177-3AD203B41FA5}">
                      <a16:colId xmlns:a16="http://schemas.microsoft.com/office/drawing/2014/main" val="1856835105"/>
                    </a:ext>
                  </a:extLst>
                </a:gridCol>
                <a:gridCol w="4618857">
                  <a:extLst>
                    <a:ext uri="{9D8B030D-6E8A-4147-A177-3AD203B41FA5}">
                      <a16:colId xmlns:a16="http://schemas.microsoft.com/office/drawing/2014/main" val="1567276885"/>
                    </a:ext>
                  </a:extLst>
                </a:gridCol>
              </a:tblGrid>
              <a:tr h="340401">
                <a:tc>
                  <a:txBody>
                    <a:bodyPr/>
                    <a:lstStyle/>
                    <a:p>
                      <a:r>
                        <a:rPr lang="en-US" dirty="0"/>
                        <a:t>Officials</a:t>
                      </a:r>
                      <a:endParaRPr lang="en-ZA" dirty="0"/>
                    </a:p>
                  </a:txBody>
                  <a:tcPr/>
                </a:tc>
                <a:tc>
                  <a:txBody>
                    <a:bodyPr/>
                    <a:lstStyle/>
                    <a:p>
                      <a:r>
                        <a:rPr lang="en-US" dirty="0"/>
                        <a:t>Next Hearing Dates</a:t>
                      </a:r>
                      <a:endParaRPr lang="en-ZA" dirty="0"/>
                    </a:p>
                  </a:txBody>
                  <a:tcPr/>
                </a:tc>
                <a:tc>
                  <a:txBody>
                    <a:bodyPr/>
                    <a:lstStyle/>
                    <a:p>
                      <a:r>
                        <a:rPr lang="en-US" dirty="0"/>
                        <a:t>Comments</a:t>
                      </a:r>
                      <a:endParaRPr lang="en-ZA" dirty="0"/>
                    </a:p>
                  </a:txBody>
                  <a:tcPr/>
                </a:tc>
                <a:extLst>
                  <a:ext uri="{0D108BD9-81ED-4DB2-BD59-A6C34878D82A}">
                    <a16:rowId xmlns:a16="http://schemas.microsoft.com/office/drawing/2014/main" val="2046570525"/>
                  </a:ext>
                </a:extLst>
              </a:tr>
              <a:tr h="3404015">
                <a:tc>
                  <a:txBody>
                    <a:bodyPr/>
                    <a:lstStyle/>
                    <a:p>
                      <a:r>
                        <a:rPr lang="en-US" dirty="0"/>
                        <a:t>3 x</a:t>
                      </a:r>
                      <a:r>
                        <a:rPr lang="en-US" baseline="0" dirty="0"/>
                        <a:t> SMS Members</a:t>
                      </a:r>
                      <a:endParaRPr lang="en-ZA" dirty="0"/>
                    </a:p>
                  </a:txBody>
                  <a:tcPr/>
                </a:tc>
                <a:tc>
                  <a:txBody>
                    <a:bodyPr/>
                    <a:lstStyle/>
                    <a:p>
                      <a:r>
                        <a:rPr lang="en-US" dirty="0"/>
                        <a:t>04-09July</a:t>
                      </a:r>
                      <a:r>
                        <a:rPr lang="en-US" baseline="0" dirty="0"/>
                        <a:t> 2022</a:t>
                      </a:r>
                      <a:endParaRPr lang="en-ZA"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a:t>Evidence has been led and the</a:t>
                      </a:r>
                      <a:r>
                        <a:rPr lang="en-US" sz="1800" baseline="0" dirty="0"/>
                        <a:t> case </a:t>
                      </a:r>
                      <a:r>
                        <a:rPr lang="en-US" sz="1800" dirty="0"/>
                        <a:t>will be completed soon. There</a:t>
                      </a:r>
                      <a:r>
                        <a:rPr lang="en-US" sz="1800" baseline="0" dirty="0"/>
                        <a:t> has been  delays due to the fact that the officials were struggling to secure legal representation.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a:t>There were also challenges relating to coordinating diaries of legal representatives owing to matters that were set prior.</a:t>
                      </a:r>
                    </a:p>
                    <a:p>
                      <a:pPr marL="0" marR="0" indent="0" algn="just"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dk1"/>
                          </a:solidFill>
                          <a:effectLst/>
                          <a:latin typeface="+mn-lt"/>
                          <a:ea typeface="+mn-ea"/>
                          <a:cs typeface="+mn-cs"/>
                        </a:rPr>
                        <a:t>The Presiding Officer is a Senior Council</a:t>
                      </a:r>
                      <a:r>
                        <a:rPr lang="en-ZA" sz="1800" kern="1200" baseline="0" dirty="0">
                          <a:solidFill>
                            <a:schemeClr val="dk1"/>
                          </a:solidFill>
                          <a:effectLst/>
                          <a:latin typeface="+mn-lt"/>
                          <a:ea typeface="+mn-ea"/>
                          <a:cs typeface="+mn-cs"/>
                        </a:rPr>
                        <a:t> in the High Court. Th</a:t>
                      </a:r>
                      <a:r>
                        <a:rPr lang="en-ZA" sz="1800" kern="1200" dirty="0">
                          <a:solidFill>
                            <a:schemeClr val="dk1"/>
                          </a:solidFill>
                          <a:effectLst/>
                          <a:latin typeface="+mn-lt"/>
                          <a:ea typeface="+mn-ea"/>
                          <a:cs typeface="+mn-cs"/>
                        </a:rPr>
                        <a:t>e earliest dates could not be secured due to the fact that the Presiding Officer is engaged other matters which are set down for three months. </a:t>
                      </a:r>
                      <a:endParaRPr lang="en-US" sz="1800" kern="1200" dirty="0">
                        <a:solidFill>
                          <a:schemeClr val="dk1"/>
                        </a:solidFill>
                        <a:effectLst/>
                        <a:latin typeface="+mn-lt"/>
                        <a:ea typeface="+mn-ea"/>
                        <a:cs typeface="+mn-cs"/>
                      </a:endParaRPr>
                    </a:p>
                    <a:p>
                      <a:endParaRPr lang="en-ZA" dirty="0"/>
                    </a:p>
                  </a:txBody>
                  <a:tcPr/>
                </a:tc>
                <a:extLst>
                  <a:ext uri="{0D108BD9-81ED-4DB2-BD59-A6C34878D82A}">
                    <a16:rowId xmlns:a16="http://schemas.microsoft.com/office/drawing/2014/main" val="4077232183"/>
                  </a:ext>
                </a:extLst>
              </a:tr>
            </a:tbl>
          </a:graphicData>
        </a:graphic>
      </p:graphicFrame>
    </p:spTree>
    <p:extLst>
      <p:ext uri="{BB962C8B-B14F-4D97-AF65-F5344CB8AC3E}">
        <p14:creationId xmlns:p14="http://schemas.microsoft.com/office/powerpoint/2010/main" val="1910544890"/>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482332"/>
          </a:xfrm>
        </p:spPr>
        <p:txBody>
          <a:bodyPr/>
          <a:lstStyle/>
          <a:p>
            <a:pPr marL="0" indent="0">
              <a:buNone/>
            </a:pPr>
            <a:r>
              <a:rPr lang="en-US" sz="2000" b="1" dirty="0">
                <a:solidFill>
                  <a:prstClr val="black"/>
                </a:solidFill>
                <a:latin typeface="Arial"/>
                <a:cs typeface="Arial"/>
              </a:rPr>
              <a:t>CONSEQUENT MANAGEMENT INITIATIVES CONT…</a:t>
            </a:r>
            <a:endParaRPr lang="en-US" sz="2400" b="1" dirty="0">
              <a:solidFill>
                <a:prstClr val="black"/>
              </a:solidFill>
              <a:latin typeface="Arial"/>
              <a:cs typeface="Arial"/>
            </a:endParaRPr>
          </a:p>
          <a:p>
            <a:pPr lvl="0" algn="just"/>
            <a:r>
              <a:rPr lang="en-US" sz="2400" b="1" dirty="0">
                <a:latin typeface="Arial" panose="020B0604020202020204" pitchFamily="34" charset="0"/>
                <a:cs typeface="Arial" panose="020B0604020202020204" pitchFamily="34" charset="0"/>
              </a:rPr>
              <a:t>1 x SMS Member </a:t>
            </a:r>
            <a:r>
              <a:rPr lang="en-US" sz="2400" dirty="0">
                <a:latin typeface="Arial" panose="020B0604020202020204" pitchFamily="34" charset="0"/>
                <a:cs typeface="Arial" panose="020B0604020202020204" pitchFamily="34" charset="0"/>
              </a:rPr>
              <a:t>misconduct hearing last sitting was on 28 March 2022 to 05 April 2022. Further information is as follows:</a:t>
            </a:r>
          </a:p>
          <a:p>
            <a:pPr marL="0" lvl="0" indent="0" algn="just">
              <a:buNone/>
            </a:pPr>
            <a:endParaRPr lang="en-US" sz="2400" dirty="0">
              <a:latin typeface="Arial" panose="020B0604020202020204" pitchFamily="34" charset="0"/>
              <a:cs typeface="Arial" panose="020B0604020202020204" pitchFamily="34" charset="0"/>
            </a:endParaRPr>
          </a:p>
          <a:p>
            <a:pPr marL="0" lvl="0" indent="0" algn="just">
              <a:buNone/>
            </a:pPr>
            <a:endParaRPr lang="en-US" sz="2400" dirty="0">
              <a:latin typeface="Arial" panose="020B0604020202020204" pitchFamily="34" charset="0"/>
              <a:cs typeface="Arial" panose="020B0604020202020204" pitchFamily="34" charset="0"/>
            </a:endParaRPr>
          </a:p>
          <a:p>
            <a:pPr marL="0" lvl="0" indent="0" algn="just">
              <a:buNone/>
            </a:pPr>
            <a:endParaRPr lang="en-US" sz="2400" dirty="0">
              <a:latin typeface="Arial" panose="020B0604020202020204" pitchFamily="34" charset="0"/>
              <a:cs typeface="Arial" panose="020B0604020202020204" pitchFamily="34" charset="0"/>
            </a:endParaRPr>
          </a:p>
          <a:p>
            <a:pPr marL="0" indent="0" algn="just">
              <a:buNone/>
            </a:pPr>
            <a:endParaRPr lang="en-US" sz="23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1" name="Rectangle 10"/>
          <p:cNvSpPr/>
          <p:nvPr/>
        </p:nvSpPr>
        <p:spPr>
          <a:xfrm>
            <a:off x="6354040" y="332656"/>
            <a:ext cx="2754464"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pic>
        <p:nvPicPr>
          <p:cNvPr id="8" name="Picture 7" descr="Social Development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848549897"/>
              </p:ext>
            </p:extLst>
          </p:nvPr>
        </p:nvGraphicFramePr>
        <p:xfrm>
          <a:off x="258040" y="2348881"/>
          <a:ext cx="8428761" cy="3769775"/>
        </p:xfrm>
        <a:graphic>
          <a:graphicData uri="http://schemas.openxmlformats.org/drawingml/2006/table">
            <a:tbl>
              <a:tblPr firstRow="1" bandRow="1">
                <a:tableStyleId>{5C22544A-7EE6-4342-B048-85BDC9FD1C3A}</a:tableStyleId>
              </a:tblPr>
              <a:tblGrid>
                <a:gridCol w="1793680">
                  <a:extLst>
                    <a:ext uri="{9D8B030D-6E8A-4147-A177-3AD203B41FA5}">
                      <a16:colId xmlns:a16="http://schemas.microsoft.com/office/drawing/2014/main" val="2893821974"/>
                    </a:ext>
                  </a:extLst>
                </a:gridCol>
                <a:gridCol w="2016224">
                  <a:extLst>
                    <a:ext uri="{9D8B030D-6E8A-4147-A177-3AD203B41FA5}">
                      <a16:colId xmlns:a16="http://schemas.microsoft.com/office/drawing/2014/main" val="1856835105"/>
                    </a:ext>
                  </a:extLst>
                </a:gridCol>
                <a:gridCol w="4618857">
                  <a:extLst>
                    <a:ext uri="{9D8B030D-6E8A-4147-A177-3AD203B41FA5}">
                      <a16:colId xmlns:a16="http://schemas.microsoft.com/office/drawing/2014/main" val="1567276885"/>
                    </a:ext>
                  </a:extLst>
                </a:gridCol>
              </a:tblGrid>
              <a:tr h="340401">
                <a:tc>
                  <a:txBody>
                    <a:bodyPr/>
                    <a:lstStyle/>
                    <a:p>
                      <a:r>
                        <a:rPr lang="en-US" dirty="0"/>
                        <a:t>Officials</a:t>
                      </a:r>
                      <a:endParaRPr lang="en-ZA" dirty="0"/>
                    </a:p>
                  </a:txBody>
                  <a:tcPr/>
                </a:tc>
                <a:tc>
                  <a:txBody>
                    <a:bodyPr/>
                    <a:lstStyle/>
                    <a:p>
                      <a:r>
                        <a:rPr lang="en-US" dirty="0"/>
                        <a:t>Next Hearing Dates</a:t>
                      </a:r>
                      <a:endParaRPr lang="en-ZA" dirty="0"/>
                    </a:p>
                  </a:txBody>
                  <a:tcPr/>
                </a:tc>
                <a:tc>
                  <a:txBody>
                    <a:bodyPr/>
                    <a:lstStyle/>
                    <a:p>
                      <a:r>
                        <a:rPr lang="en-US" dirty="0"/>
                        <a:t>Comments</a:t>
                      </a:r>
                      <a:endParaRPr lang="en-ZA" dirty="0"/>
                    </a:p>
                  </a:txBody>
                  <a:tcPr/>
                </a:tc>
                <a:extLst>
                  <a:ext uri="{0D108BD9-81ED-4DB2-BD59-A6C34878D82A}">
                    <a16:rowId xmlns:a16="http://schemas.microsoft.com/office/drawing/2014/main" val="2046570525"/>
                  </a:ext>
                </a:extLst>
              </a:tr>
              <a:tr h="3404015">
                <a:tc>
                  <a:txBody>
                    <a:bodyPr/>
                    <a:lstStyle/>
                    <a:p>
                      <a:r>
                        <a:rPr lang="en-US" dirty="0"/>
                        <a:t>1</a:t>
                      </a:r>
                      <a:r>
                        <a:rPr lang="en-US" baseline="0" dirty="0"/>
                        <a:t> </a:t>
                      </a:r>
                      <a:r>
                        <a:rPr lang="en-US" dirty="0"/>
                        <a:t>x</a:t>
                      </a:r>
                      <a:r>
                        <a:rPr lang="en-US" baseline="0" dirty="0"/>
                        <a:t> SMS Member</a:t>
                      </a:r>
                      <a:endParaRPr lang="en-ZA" dirty="0"/>
                    </a:p>
                  </a:txBody>
                  <a:tcPr/>
                </a:tc>
                <a:tc>
                  <a:txBody>
                    <a:bodyPr/>
                    <a:lstStyle/>
                    <a:p>
                      <a:r>
                        <a:rPr lang="en-US" dirty="0"/>
                        <a:t>05 -16 September </a:t>
                      </a:r>
                      <a:r>
                        <a:rPr lang="en-US" baseline="0" dirty="0"/>
                        <a:t> 2022</a:t>
                      </a:r>
                      <a:endParaRPr lang="en-ZA"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The matter had challenges relating to the official failing to secure legal representatives, however that has been resolved and the matter to proceed on the dates mentioned.</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dk1"/>
                          </a:solidFill>
                          <a:effectLst/>
                          <a:latin typeface="+mn-lt"/>
                          <a:ea typeface="+mn-ea"/>
                          <a:cs typeface="+mn-cs"/>
                        </a:rPr>
                        <a:t>Another cause for delay is that the Presiding Officer is engaged in another matter which is set down for three months. It is for that reason that the matter has been postponed to </a:t>
                      </a:r>
                      <a:r>
                        <a:rPr lang="en-ZA" sz="1800" kern="1200" baseline="0" dirty="0">
                          <a:solidFill>
                            <a:schemeClr val="dk1"/>
                          </a:solidFill>
                          <a:effectLst/>
                          <a:latin typeface="+mn-lt"/>
                          <a:ea typeface="+mn-ea"/>
                          <a:cs typeface="+mn-cs"/>
                        </a:rPr>
                        <a:t> September 2022. </a:t>
                      </a:r>
                      <a:endParaRPr lang="en-US" sz="1800" kern="1200" dirty="0">
                        <a:solidFill>
                          <a:schemeClr val="dk1"/>
                        </a:solidFill>
                        <a:effectLst/>
                        <a:latin typeface="+mn-lt"/>
                        <a:ea typeface="+mn-ea"/>
                        <a:cs typeface="+mn-cs"/>
                      </a:endParaRPr>
                    </a:p>
                    <a:p>
                      <a:endParaRPr lang="en-ZA" dirty="0"/>
                    </a:p>
                  </a:txBody>
                  <a:tcPr/>
                </a:tc>
                <a:extLst>
                  <a:ext uri="{0D108BD9-81ED-4DB2-BD59-A6C34878D82A}">
                    <a16:rowId xmlns:a16="http://schemas.microsoft.com/office/drawing/2014/main" val="4077232183"/>
                  </a:ext>
                </a:extLst>
              </a:tr>
            </a:tbl>
          </a:graphicData>
        </a:graphic>
      </p:graphicFrame>
    </p:spTree>
    <p:extLst>
      <p:ext uri="{BB962C8B-B14F-4D97-AF65-F5344CB8AC3E}">
        <p14:creationId xmlns:p14="http://schemas.microsoft.com/office/powerpoint/2010/main" val="96265965"/>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3423" y="1052736"/>
            <a:ext cx="8229600" cy="4896544"/>
          </a:xfrm>
        </p:spPr>
        <p:txBody>
          <a:bodyPr/>
          <a:lstStyle/>
          <a:p>
            <a:pPr marL="0" lvl="0" indent="0">
              <a:buNone/>
            </a:pPr>
            <a:r>
              <a:rPr lang="en-US" sz="2000" b="1" dirty="0">
                <a:solidFill>
                  <a:prstClr val="black"/>
                </a:solidFill>
                <a:latin typeface="Arial"/>
                <a:cs typeface="Arial"/>
              </a:rPr>
              <a:t> </a:t>
            </a:r>
            <a:r>
              <a:rPr lang="en-US" sz="2000" b="1" dirty="0">
                <a:solidFill>
                  <a:prstClr val="black"/>
                </a:solidFill>
                <a:latin typeface="Arial" panose="020B0604020202020204" pitchFamily="34" charset="0"/>
                <a:cs typeface="Arial" panose="020B0604020202020204" pitchFamily="34" charset="0"/>
              </a:rPr>
              <a:t>PROGRESS ON CRIMINAL </a:t>
            </a:r>
            <a:r>
              <a:rPr lang="en-US" sz="2000" b="1" dirty="0" smtClean="0">
                <a:solidFill>
                  <a:prstClr val="black"/>
                </a:solidFill>
                <a:latin typeface="Arial" panose="020B0604020202020204" pitchFamily="34" charset="0"/>
                <a:cs typeface="Arial" panose="020B0604020202020204" pitchFamily="34" charset="0"/>
              </a:rPr>
              <a:t>INVESTIGATIONS</a:t>
            </a:r>
          </a:p>
          <a:p>
            <a:pPr marL="0" lvl="0" indent="0">
              <a:buNone/>
            </a:pPr>
            <a:endParaRPr lang="en-US" sz="2000" b="1" dirty="0">
              <a:solidFill>
                <a:prstClr val="black"/>
              </a:solidFill>
              <a:latin typeface="Arial" panose="020B0604020202020204" pitchFamily="34" charset="0"/>
              <a:cs typeface="Arial" panose="020B0604020202020204" pitchFamily="34" charset="0"/>
            </a:endParaRPr>
          </a:p>
          <a:p>
            <a:pPr lvl="0"/>
            <a:r>
              <a:rPr lang="en-US" sz="2000" dirty="0">
                <a:solidFill>
                  <a:prstClr val="black"/>
                </a:solidFill>
                <a:latin typeface="Arial" panose="020B0604020202020204" pitchFamily="34" charset="0"/>
                <a:cs typeface="Arial" panose="020B0604020202020204" pitchFamily="34" charset="0"/>
              </a:rPr>
              <a:t>The case for Blankets and PPEs were opened in  Pietermaritzburg per CAS Numbers.</a:t>
            </a:r>
            <a:r>
              <a:rPr lang="en-US" sz="2000" dirty="0">
                <a:latin typeface="Arial" panose="020B0604020202020204" pitchFamily="34" charset="0"/>
                <a:cs typeface="Arial" panose="020B0604020202020204" pitchFamily="34" charset="0"/>
              </a:rPr>
              <a:t> CAS 228/7/2020 and CAS 227/7/2020- respectively</a:t>
            </a:r>
            <a:r>
              <a:rPr lang="en-US" sz="2000" dirty="0" smtClean="0">
                <a:latin typeface="Arial" panose="020B0604020202020204" pitchFamily="34" charset="0"/>
                <a:cs typeface="Arial" panose="020B0604020202020204" pitchFamily="34" charset="0"/>
              </a:rPr>
              <a:t>.</a:t>
            </a:r>
            <a:endParaRPr lang="en-US" sz="2000" dirty="0">
              <a:solidFill>
                <a:prstClr val="black"/>
              </a:solidFill>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On 21 December 2021, the SAPS informed the Department that Blankets case has been closed based on the decision of the National Prosecuting Authority not to prosecute. </a:t>
            </a:r>
          </a:p>
          <a:p>
            <a:r>
              <a:rPr lang="en-US" sz="2000" dirty="0">
                <a:latin typeface="Arial" panose="020B0604020202020204" pitchFamily="34" charset="0"/>
                <a:cs typeface="Arial" panose="020B0604020202020204" pitchFamily="34" charset="0"/>
              </a:rPr>
              <a:t>On 3 February 2022, SAPS informed the  Department that the PPE’s case  has been closed  based on the decision by the National Prosecuting Authority note to prosecute. </a:t>
            </a:r>
          </a:p>
          <a:p>
            <a:r>
              <a:rPr lang="en-US" sz="2000" dirty="0">
                <a:latin typeface="Arial" panose="020B0604020202020204" pitchFamily="34" charset="0"/>
                <a:cs typeface="Arial" panose="020B0604020202020204" pitchFamily="34" charset="0"/>
              </a:rPr>
              <a:t>The NPA has </a:t>
            </a:r>
            <a:r>
              <a:rPr lang="en-US" sz="2000" dirty="0" smtClean="0">
                <a:latin typeface="Arial" panose="020B0604020202020204" pitchFamily="34" charset="0"/>
                <a:cs typeface="Arial" panose="020B0604020202020204" pitchFamily="34" charset="0"/>
              </a:rPr>
              <a:t>declined </a:t>
            </a:r>
            <a:r>
              <a:rPr lang="en-US" sz="2000" dirty="0">
                <a:latin typeface="Arial" panose="020B0604020202020204" pitchFamily="34" charset="0"/>
                <a:cs typeface="Arial" panose="020B0604020202020204" pitchFamily="34" charset="0"/>
              </a:rPr>
              <a:t>to prosecute  and reason provided is </a:t>
            </a:r>
            <a:r>
              <a:rPr lang="en-US" sz="2000" i="1" dirty="0" err="1">
                <a:latin typeface="Arial" panose="020B0604020202020204" pitchFamily="34" charset="0"/>
                <a:cs typeface="Arial" panose="020B0604020202020204" pitchFamily="34" charset="0"/>
              </a:rPr>
              <a:t>Nolle</a:t>
            </a:r>
            <a:r>
              <a:rPr lang="en-US" sz="2000" i="1" dirty="0">
                <a:latin typeface="Arial" panose="020B0604020202020204" pitchFamily="34" charset="0"/>
                <a:cs typeface="Arial" panose="020B0604020202020204" pitchFamily="34" charset="0"/>
              </a:rPr>
              <a:t> </a:t>
            </a:r>
            <a:r>
              <a:rPr lang="en-US" sz="2000" i="1" dirty="0" smtClean="0">
                <a:latin typeface="Arial" panose="020B0604020202020204" pitchFamily="34" charset="0"/>
                <a:cs typeface="Arial" panose="020B0604020202020204" pitchFamily="34" charset="0"/>
              </a:rPr>
              <a:t>prosecute. </a:t>
            </a:r>
            <a:endParaRPr lang="en-ZA" sz="2000" b="1" dirty="0">
              <a:latin typeface="Arial" panose="020B0604020202020204" pitchFamily="34" charset="0"/>
              <a:cs typeface="Arial" panose="020B0604020202020204" pitchFamily="34" charset="0"/>
            </a:endParaRPr>
          </a:p>
          <a:p>
            <a:pPr marL="0" indent="0" algn="just">
              <a:buNone/>
            </a:pPr>
            <a:endParaRPr lang="en-US" sz="2000" dirty="0">
              <a:solidFill>
                <a:prstClr val="black"/>
              </a:solidFill>
              <a:latin typeface="Arial" panose="020B0604020202020204" pitchFamily="34" charset="0"/>
              <a:cs typeface="Arial" panose="020B0604020202020204" pitchFamily="34" charset="0"/>
            </a:endParaRPr>
          </a:p>
          <a:p>
            <a:pPr marL="0" lvl="0" indent="0" algn="just">
              <a:buNone/>
            </a:pPr>
            <a:endParaRPr lang="en-US" sz="2200" dirty="0">
              <a:solidFill>
                <a:prstClr val="black"/>
              </a:solidFill>
              <a:latin typeface="Arial"/>
              <a:cs typeface="Arial"/>
            </a:endParaRPr>
          </a:p>
          <a:p>
            <a:pPr marL="0" lvl="0" indent="0" algn="just">
              <a:buNone/>
            </a:pPr>
            <a:endParaRPr lang="en-US" sz="24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9</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9</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4210054502"/>
      </p:ext>
    </p:extLst>
  </p:cSld>
  <p:clrMapOvr>
    <a:masterClrMapping/>
  </p:clrMapOvr>
  <p:transition>
    <p:wipe/>
  </p:transition>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19409</TotalTime>
  <Words>1057</Words>
  <Application>Microsoft Office PowerPoint</Application>
  <PresentationFormat>On-screen Show (4:3)</PresentationFormat>
  <Paragraphs>193</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Black</vt:lpstr>
      <vt:lpstr>Calibri</vt:lpstr>
      <vt:lpstr>Times New Roman</vt:lpstr>
      <vt:lpstr>Verdana</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Shereen Cassiem</cp:lastModifiedBy>
  <cp:revision>1386</cp:revision>
  <cp:lastPrinted>2020-03-17T19:37:08Z</cp:lastPrinted>
  <dcterms:created xsi:type="dcterms:W3CDTF">2011-10-05T05:43:47Z</dcterms:created>
  <dcterms:modified xsi:type="dcterms:W3CDTF">2022-05-09T16:00:38Z</dcterms:modified>
</cp:coreProperties>
</file>