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425645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242499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2092460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1307481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3006695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737276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3566722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4098960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416534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777028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2675683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67523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280516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84024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876351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267928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3E584E-4857-496E-A216-9C910946DFBF}" type="datetimeFigureOut">
              <a:rPr lang="en-GB" smtClean="0"/>
              <a:pPr/>
              <a:t>07/06/2022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277397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43E584E-4857-496E-A216-9C910946DFBF}" type="datetimeFigureOut">
              <a:rPr lang="en-GB" smtClean="0"/>
              <a:pPr/>
              <a:t>07/06/2022</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92B961F-2AAA-4993-8F1A-C75AF73866B6}" type="slidenum">
              <a:rPr lang="en-GB" smtClean="0"/>
              <a:pPr/>
              <a:t>‹#›</a:t>
            </a:fld>
            <a:endParaRPr lang="en-GB"/>
          </a:p>
        </p:txBody>
      </p:sp>
    </p:spTree>
    <p:extLst>
      <p:ext uri="{BB962C8B-B14F-4D97-AF65-F5344CB8AC3E}">
        <p14:creationId xmlns:p14="http://schemas.microsoft.com/office/powerpoint/2010/main" xmlns="" val="20043990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BA4EBD-8671-0E0C-F05E-737331615C9B}"/>
              </a:ext>
            </a:extLst>
          </p:cNvPr>
          <p:cNvSpPr>
            <a:spLocks noGrp="1"/>
          </p:cNvSpPr>
          <p:nvPr>
            <p:ph type="ctrTitle"/>
          </p:nvPr>
        </p:nvSpPr>
        <p:spPr/>
        <p:txBody>
          <a:bodyPr/>
          <a:lstStyle/>
          <a:p>
            <a:r>
              <a:rPr lang="en-GB" sz="6600" dirty="0"/>
              <a:t>WSU ACCREDITATION</a:t>
            </a:r>
          </a:p>
        </p:txBody>
      </p:sp>
      <p:sp>
        <p:nvSpPr>
          <p:cNvPr id="3" name="Subtitle 2">
            <a:extLst>
              <a:ext uri="{FF2B5EF4-FFF2-40B4-BE49-F238E27FC236}">
                <a16:creationId xmlns:a16="http://schemas.microsoft.com/office/drawing/2014/main" xmlns="" id="{0E54F692-3002-336D-0271-C30B25309EDD}"/>
              </a:ext>
            </a:extLst>
          </p:cNvPr>
          <p:cNvSpPr>
            <a:spLocks noGrp="1"/>
          </p:cNvSpPr>
          <p:nvPr>
            <p:ph type="subTitle" idx="1"/>
          </p:nvPr>
        </p:nvSpPr>
        <p:spPr>
          <a:xfrm>
            <a:off x="1154955" y="4777380"/>
            <a:ext cx="5609829" cy="389424"/>
          </a:xfrm>
          <a:solidFill>
            <a:schemeClr val="accent1"/>
          </a:solidFill>
        </p:spPr>
        <p:txBody>
          <a:bodyPr>
            <a:normAutofit lnSpcReduction="10000"/>
          </a:bodyPr>
          <a:lstStyle/>
          <a:p>
            <a:r>
              <a:rPr lang="en-GB" dirty="0"/>
              <a:t>SRC PRESIDENT INPUT- batandwa mangisa</a:t>
            </a:r>
          </a:p>
        </p:txBody>
      </p:sp>
    </p:spTree>
    <p:extLst>
      <p:ext uri="{BB962C8B-B14F-4D97-AF65-F5344CB8AC3E}">
        <p14:creationId xmlns:p14="http://schemas.microsoft.com/office/powerpoint/2010/main" xmlns="" val="2398501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A8D2D1-7836-5783-FBEE-964152B2897F}"/>
              </a:ext>
            </a:extLst>
          </p:cNvPr>
          <p:cNvSpPr>
            <a:spLocks noGrp="1"/>
          </p:cNvSpPr>
          <p:nvPr>
            <p:ph type="title"/>
          </p:nvPr>
        </p:nvSpPr>
        <p:spPr>
          <a:xfrm flipH="1">
            <a:off x="14874624" y="2947916"/>
            <a:ext cx="424515" cy="603666"/>
          </a:xfrm>
        </p:spPr>
        <p:txBody>
          <a:bodyPr/>
          <a:lstStyle/>
          <a:p>
            <a:endParaRPr lang="en-GB" dirty="0"/>
          </a:p>
        </p:txBody>
      </p:sp>
      <p:sp>
        <p:nvSpPr>
          <p:cNvPr id="3" name="Content Placeholder 2">
            <a:extLst>
              <a:ext uri="{FF2B5EF4-FFF2-40B4-BE49-F238E27FC236}">
                <a16:creationId xmlns:a16="http://schemas.microsoft.com/office/drawing/2014/main" xmlns="" id="{B2986ABB-5C01-0E8D-4EFD-CBEAD041ACE1}"/>
              </a:ext>
            </a:extLst>
          </p:cNvPr>
          <p:cNvSpPr>
            <a:spLocks noGrp="1"/>
          </p:cNvSpPr>
          <p:nvPr>
            <p:ph idx="1"/>
          </p:nvPr>
        </p:nvSpPr>
        <p:spPr>
          <a:xfrm>
            <a:off x="1076998" y="850175"/>
            <a:ext cx="8946541" cy="4195481"/>
          </a:xfrm>
        </p:spPr>
        <p:txBody>
          <a:bodyPr>
            <a:noAutofit/>
          </a:bodyPr>
          <a:lstStyle/>
          <a:p>
            <a:pPr marL="0" indent="0">
              <a:buNone/>
            </a:pPr>
            <a:r>
              <a:rPr lang="en-GB" sz="1400" dirty="0"/>
              <a:t>-Following meetings of the Institutional management that sat on the 8th of April 2022 (Friday) where ISRC President and ISRC Secretary General attended as well to represent the students, it was discovered and confirmed that indeed Walter Sisulu University have courses that have been offered and are still offered by the University even today but they do not have accreditation.</a:t>
            </a:r>
            <a:br>
              <a:rPr lang="en-GB" sz="1400" dirty="0"/>
            </a:br>
            <a:endParaRPr lang="en-GB" sz="1400" dirty="0"/>
          </a:p>
          <a:p>
            <a:r>
              <a:rPr lang="en-GB" sz="1400" dirty="0"/>
              <a:t>Here are the courses that have been offered by WSU and are still offered without accreditation:</a:t>
            </a:r>
          </a:p>
          <a:p>
            <a:r>
              <a:rPr lang="en-GB" sz="1400" dirty="0"/>
              <a:t>(a). Advanced Diploma in Internal Auditing </a:t>
            </a:r>
          </a:p>
          <a:p>
            <a:r>
              <a:rPr lang="en-GB" sz="1400" dirty="0"/>
              <a:t>(b). Advanced Diploma in Journalism</a:t>
            </a:r>
          </a:p>
          <a:p>
            <a:r>
              <a:rPr lang="en-GB" sz="1400" dirty="0"/>
              <a:t>(c). Master of Nursing</a:t>
            </a:r>
          </a:p>
          <a:p>
            <a:r>
              <a:rPr lang="en-GB" sz="1400" dirty="0"/>
              <a:t>(d) MMED in Medicine</a:t>
            </a:r>
          </a:p>
          <a:p>
            <a:r>
              <a:rPr lang="en-GB" sz="1400" dirty="0"/>
              <a:t>(e) MMED in Ophthalmology</a:t>
            </a:r>
          </a:p>
          <a:p>
            <a:r>
              <a:rPr lang="en-GB" sz="1400" dirty="0"/>
              <a:t>(f) MMED in Gynae and OBS</a:t>
            </a:r>
          </a:p>
          <a:p>
            <a:r>
              <a:rPr lang="en-GB" sz="1400" dirty="0"/>
              <a:t>(g)  MMED in Internal medicine</a:t>
            </a:r>
          </a:p>
          <a:p>
            <a:r>
              <a:rPr lang="en-GB" sz="1400" dirty="0"/>
              <a:t>(h) MMED in ENT</a:t>
            </a:r>
          </a:p>
          <a:p>
            <a:r>
              <a:rPr lang="en-GB" sz="1400" dirty="0"/>
              <a:t>(</a:t>
            </a:r>
            <a:r>
              <a:rPr lang="en-GB" sz="1400" dirty="0" err="1"/>
              <a:t>i</a:t>
            </a:r>
            <a:r>
              <a:rPr lang="en-GB" sz="1400" dirty="0"/>
              <a:t>) MMED in Anaesthesiology </a:t>
            </a:r>
          </a:p>
          <a:p>
            <a:r>
              <a:rPr lang="en-GB" sz="1400" dirty="0"/>
              <a:t>(j) BSc Zoology</a:t>
            </a:r>
          </a:p>
          <a:p>
            <a:r>
              <a:rPr lang="en-GB" sz="1400" dirty="0"/>
              <a:t>(k) PGDip in LIS </a:t>
            </a:r>
          </a:p>
          <a:p>
            <a:r>
              <a:rPr lang="en-GB" sz="1400" dirty="0"/>
              <a:t>(l) PGDip in Chemical Pathology </a:t>
            </a:r>
          </a:p>
          <a:p>
            <a:pPr marL="0" indent="0">
              <a:buNone/>
            </a:pPr>
            <a:r>
              <a:rPr lang="en-GB" sz="1400" dirty="0"/>
              <a:t/>
            </a:r>
            <a:br>
              <a:rPr lang="en-GB" sz="1400" dirty="0"/>
            </a:br>
            <a:endParaRPr lang="en-GB" sz="1400" dirty="0"/>
          </a:p>
        </p:txBody>
      </p:sp>
    </p:spTree>
    <p:extLst>
      <p:ext uri="{BB962C8B-B14F-4D97-AF65-F5344CB8AC3E}">
        <p14:creationId xmlns:p14="http://schemas.microsoft.com/office/powerpoint/2010/main" xmlns="" val="214378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F439CF-99C0-FF58-C986-1D4A656B7B14}"/>
              </a:ext>
            </a:extLst>
          </p:cNvPr>
          <p:cNvSpPr>
            <a:spLocks noGrp="1"/>
          </p:cNvSpPr>
          <p:nvPr>
            <p:ph type="title"/>
          </p:nvPr>
        </p:nvSpPr>
        <p:spPr>
          <a:xfrm flipH="1">
            <a:off x="12847043" y="996057"/>
            <a:ext cx="219601" cy="527943"/>
          </a:xfrm>
        </p:spPr>
        <p:txBody>
          <a:bodyPr/>
          <a:lstStyle/>
          <a:p>
            <a:endParaRPr lang="en-GB"/>
          </a:p>
        </p:txBody>
      </p:sp>
      <p:sp>
        <p:nvSpPr>
          <p:cNvPr id="3" name="Content Placeholder 2">
            <a:extLst>
              <a:ext uri="{FF2B5EF4-FFF2-40B4-BE49-F238E27FC236}">
                <a16:creationId xmlns:a16="http://schemas.microsoft.com/office/drawing/2014/main" xmlns="" id="{5090B167-2458-E1D6-5FE1-B853600E2C63}"/>
              </a:ext>
            </a:extLst>
          </p:cNvPr>
          <p:cNvSpPr>
            <a:spLocks noGrp="1"/>
          </p:cNvSpPr>
          <p:nvPr>
            <p:ph idx="1"/>
          </p:nvPr>
        </p:nvSpPr>
        <p:spPr>
          <a:xfrm>
            <a:off x="1103312" y="793961"/>
            <a:ext cx="8946541" cy="4195481"/>
          </a:xfrm>
        </p:spPr>
        <p:txBody>
          <a:bodyPr>
            <a:noAutofit/>
          </a:bodyPr>
          <a:lstStyle/>
          <a:p>
            <a:r>
              <a:rPr lang="en-GB" sz="1400" dirty="0"/>
              <a:t>As the Institutional SRC we believed that these were not the only courses that are offered without accreditation in WSU as the management have been quiet and allowing students to register and eventually graduate in courses that are not accredited for the past years. In February 2022 students were told that they are not going to register for Advanced Diploma in Human Resources management  and Advanced Diploma in Public Management in Butterworth campus and Queenstown as these programs had issues of accreditation regarding sites but within a week we were told that these programs are no longer having issues and students were allowed to register in these two courses.</a:t>
            </a:r>
          </a:p>
          <a:p>
            <a:r>
              <a:rPr lang="en-GB" sz="1400" dirty="0"/>
              <a:t>This is the same thing which happened to Advanced Diploma in Internal Auditing and Advanced Diploma in Journalism where students were told that they have to register in Advanced Diploma in Cost and Management Accounting because Advanced Diploma in Internal Auditing is not accredited, in a space of a month students were told  that the issue is fixed and now students can deregister from Advanced Diploma in Cost and Management Accounting and register to Advanced Diploma in Internal Auditing because it got back it's accreditation from CHE, and also Advanced Diploma in Journalism got it's accreditation back . Through these engagement platforms with the University we learnt that these courses were not accredited or rather had problems with their accreditation statuses.</a:t>
            </a:r>
          </a:p>
        </p:txBody>
      </p:sp>
    </p:spTree>
    <p:extLst>
      <p:ext uri="{BB962C8B-B14F-4D97-AF65-F5344CB8AC3E}">
        <p14:creationId xmlns:p14="http://schemas.microsoft.com/office/powerpoint/2010/main" xmlns="" val="221953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8CA092-0D5D-CB04-BF7B-BA6E576548FA}"/>
              </a:ext>
            </a:extLst>
          </p:cNvPr>
          <p:cNvSpPr>
            <a:spLocks noGrp="1"/>
          </p:cNvSpPr>
          <p:nvPr>
            <p:ph type="title"/>
          </p:nvPr>
        </p:nvSpPr>
        <p:spPr>
          <a:xfrm flipH="1">
            <a:off x="12522366" y="996057"/>
            <a:ext cx="1153878" cy="1400530"/>
          </a:xfrm>
        </p:spPr>
        <p:txBody>
          <a:bodyPr/>
          <a:lstStyle/>
          <a:p>
            <a:endParaRPr lang="en-GB"/>
          </a:p>
        </p:txBody>
      </p:sp>
      <p:sp>
        <p:nvSpPr>
          <p:cNvPr id="3" name="Content Placeholder 2">
            <a:extLst>
              <a:ext uri="{FF2B5EF4-FFF2-40B4-BE49-F238E27FC236}">
                <a16:creationId xmlns:a16="http://schemas.microsoft.com/office/drawing/2014/main" xmlns="" id="{17FA4C64-D0A1-D01F-4294-142F3C27B25B}"/>
              </a:ext>
            </a:extLst>
          </p:cNvPr>
          <p:cNvSpPr>
            <a:spLocks noGrp="1"/>
          </p:cNvSpPr>
          <p:nvPr>
            <p:ph idx="1"/>
          </p:nvPr>
        </p:nvSpPr>
        <p:spPr>
          <a:xfrm>
            <a:off x="1262338" y="1021392"/>
            <a:ext cx="8946541" cy="4195481"/>
          </a:xfrm>
        </p:spPr>
        <p:txBody>
          <a:bodyPr/>
          <a:lstStyle/>
          <a:p>
            <a:r>
              <a:rPr lang="en-GB" dirty="0"/>
              <a:t>We asked the Management in terms of what will happen regarding these students who are already in the system for 2022, the management said they were waiting for CHE to give them a response if is there anything that can be done to fix this mess but up to this far the CHE has not responded with anything tangible to assist in the process. </a:t>
            </a:r>
            <a:r>
              <a:rPr lang="en-GB"/>
              <a:t>It was also discovered that  some of WSU courses are appearing on SAQA  as WSU qualifications but are not offered by the University.</a:t>
            </a:r>
          </a:p>
        </p:txBody>
      </p:sp>
    </p:spTree>
    <p:extLst>
      <p:ext uri="{BB962C8B-B14F-4D97-AF65-F5344CB8AC3E}">
        <p14:creationId xmlns:p14="http://schemas.microsoft.com/office/powerpoint/2010/main" xmlns="" val="402336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D98B40-D9A6-A7DD-D18B-B8D2B3F7AF94}"/>
              </a:ext>
            </a:extLst>
          </p:cNvPr>
          <p:cNvSpPr>
            <a:spLocks noGrp="1"/>
          </p:cNvSpPr>
          <p:nvPr>
            <p:ph type="title"/>
          </p:nvPr>
        </p:nvSpPr>
        <p:spPr>
          <a:xfrm>
            <a:off x="13041298" y="1352653"/>
            <a:ext cx="152232" cy="112163"/>
          </a:xfrm>
        </p:spPr>
        <p:txBody>
          <a:bodyPr/>
          <a:lstStyle/>
          <a:p>
            <a:r>
              <a:rPr lang="en-GB" dirty="0"/>
              <a:t> </a:t>
            </a:r>
            <a:endParaRPr lang="en-ZA" dirty="0"/>
          </a:p>
        </p:txBody>
      </p:sp>
      <p:sp>
        <p:nvSpPr>
          <p:cNvPr id="3" name="Content Placeholder 2">
            <a:extLst>
              <a:ext uri="{FF2B5EF4-FFF2-40B4-BE49-F238E27FC236}">
                <a16:creationId xmlns:a16="http://schemas.microsoft.com/office/drawing/2014/main" xmlns="" id="{32491088-DD1C-169E-0C2D-1B8B0F2394C4}"/>
              </a:ext>
            </a:extLst>
          </p:cNvPr>
          <p:cNvSpPr>
            <a:spLocks noGrp="1"/>
          </p:cNvSpPr>
          <p:nvPr>
            <p:ph idx="1"/>
          </p:nvPr>
        </p:nvSpPr>
        <p:spPr>
          <a:xfrm>
            <a:off x="1482571" y="834500"/>
            <a:ext cx="8700116" cy="5113539"/>
          </a:xfrm>
        </p:spPr>
        <p:txBody>
          <a:bodyPr>
            <a:normAutofit/>
          </a:bodyPr>
          <a:lstStyle/>
          <a:p>
            <a:endParaRPr lang="en-GB" dirty="0"/>
          </a:p>
          <a:p>
            <a:r>
              <a:rPr lang="en-GB" dirty="0"/>
              <a:t>Currently the University has students that are registered in the courses that are not accredited, and also there are students who have completed these qualifications who are suppose to graduate in May 2022.</a:t>
            </a:r>
          </a:p>
          <a:p>
            <a:r>
              <a:rPr lang="en-GB" dirty="0"/>
              <a:t>- We asked the Management in terms of what will happen regarding these students who are already in the system for 2022, the management said they were waiting for CHE to give them a response if is there anything that can be done to fix this mess and the response expected from CHE is the one that we are expecting on the 12 May 2022</a:t>
            </a:r>
            <a:br>
              <a:rPr lang="en-GB" dirty="0"/>
            </a:br>
            <a:endParaRPr lang="en-ZA" dirty="0"/>
          </a:p>
        </p:txBody>
      </p:sp>
    </p:spTree>
    <p:extLst>
      <p:ext uri="{BB962C8B-B14F-4D97-AF65-F5344CB8AC3E}">
        <p14:creationId xmlns:p14="http://schemas.microsoft.com/office/powerpoint/2010/main" xmlns="" val="3847927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384FE7-2B16-56B6-792D-87ED87B9B41D}"/>
              </a:ext>
            </a:extLst>
          </p:cNvPr>
          <p:cNvSpPr>
            <a:spLocks noGrp="1"/>
          </p:cNvSpPr>
          <p:nvPr>
            <p:ph type="title"/>
          </p:nvPr>
        </p:nvSpPr>
        <p:spPr>
          <a:xfrm>
            <a:off x="12490863" y="701292"/>
            <a:ext cx="45719" cy="156883"/>
          </a:xfrm>
        </p:spPr>
        <p:txBody>
          <a:bodyPr/>
          <a:lstStyle/>
          <a:p>
            <a:r>
              <a:rPr lang="en-GB" dirty="0"/>
              <a:t> </a:t>
            </a:r>
            <a:endParaRPr lang="en-ZA" dirty="0"/>
          </a:p>
        </p:txBody>
      </p:sp>
      <p:sp>
        <p:nvSpPr>
          <p:cNvPr id="3" name="Content Placeholder 2">
            <a:extLst>
              <a:ext uri="{FF2B5EF4-FFF2-40B4-BE49-F238E27FC236}">
                <a16:creationId xmlns:a16="http://schemas.microsoft.com/office/drawing/2014/main" xmlns="" id="{13D5C84F-0F8F-33A0-2444-105C10481B6A}"/>
              </a:ext>
            </a:extLst>
          </p:cNvPr>
          <p:cNvSpPr>
            <a:spLocks noGrp="1"/>
          </p:cNvSpPr>
          <p:nvPr>
            <p:ph idx="1"/>
          </p:nvPr>
        </p:nvSpPr>
        <p:spPr>
          <a:xfrm>
            <a:off x="1094434" y="701292"/>
            <a:ext cx="9655094" cy="5557465"/>
          </a:xfrm>
        </p:spPr>
        <p:txBody>
          <a:bodyPr>
            <a:normAutofit/>
          </a:bodyPr>
          <a:lstStyle/>
          <a:p>
            <a:r>
              <a:rPr lang="en-GB" dirty="0"/>
              <a:t>We then decided to take this to the general student populace of WSU where students expressed their concerns regarding the matter.</a:t>
            </a:r>
          </a:p>
          <a:p>
            <a:r>
              <a:rPr lang="en-GB" dirty="0"/>
              <a:t> These are one of the reasons the University delayed to issue out graduation lists as it is clear and unequivocal that the students on these questionable programmes were not going to graduate for May 2022.</a:t>
            </a:r>
          </a:p>
          <a:p>
            <a:r>
              <a:rPr lang="en-GB" dirty="0"/>
              <a:t>As things were, the University carried on with their graduation plans for May 2022 knowing that there is a cohort of students that were due to graduate but cannot due to the questions around their courses.</a:t>
            </a:r>
          </a:p>
          <a:p>
            <a:pPr marL="0" indent="0">
              <a:buNone/>
            </a:pPr>
            <a:r>
              <a:rPr lang="en-ZA" dirty="0"/>
              <a:t>FOLLOWING ON THE NEXT SLIDE ARE DEMANDS THAT WERE PUT IN PLACE BY THE STUDENTS</a:t>
            </a:r>
          </a:p>
        </p:txBody>
      </p:sp>
    </p:spTree>
    <p:extLst>
      <p:ext uri="{BB962C8B-B14F-4D97-AF65-F5344CB8AC3E}">
        <p14:creationId xmlns:p14="http://schemas.microsoft.com/office/powerpoint/2010/main" xmlns="" val="2190877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8B3B3-2CAD-E52A-0062-1069A1D79D40}"/>
              </a:ext>
            </a:extLst>
          </p:cNvPr>
          <p:cNvSpPr>
            <a:spLocks noGrp="1"/>
          </p:cNvSpPr>
          <p:nvPr>
            <p:ph type="title"/>
          </p:nvPr>
        </p:nvSpPr>
        <p:spPr>
          <a:xfrm>
            <a:off x="-967410" y="399710"/>
            <a:ext cx="265044" cy="1400530"/>
          </a:xfrm>
        </p:spPr>
        <p:txBody>
          <a:bodyPr/>
          <a:lstStyle/>
          <a:p>
            <a:endParaRPr lang="en-GB" dirty="0"/>
          </a:p>
        </p:txBody>
      </p:sp>
      <p:sp>
        <p:nvSpPr>
          <p:cNvPr id="3" name="Content Placeholder 2">
            <a:extLst>
              <a:ext uri="{FF2B5EF4-FFF2-40B4-BE49-F238E27FC236}">
                <a16:creationId xmlns:a16="http://schemas.microsoft.com/office/drawing/2014/main" xmlns="" id="{06A0176B-8B76-F771-F577-29DB8CDAE5EB}"/>
              </a:ext>
            </a:extLst>
          </p:cNvPr>
          <p:cNvSpPr>
            <a:spLocks noGrp="1"/>
          </p:cNvSpPr>
          <p:nvPr>
            <p:ph idx="1"/>
          </p:nvPr>
        </p:nvSpPr>
        <p:spPr>
          <a:xfrm>
            <a:off x="92766" y="344557"/>
            <a:ext cx="11860696" cy="6513443"/>
          </a:xfrm>
        </p:spPr>
        <p:txBody>
          <a:bodyPr>
            <a:normAutofit fontScale="92500" lnSpcReduction="20000"/>
          </a:bodyPr>
          <a:lstStyle/>
          <a:p>
            <a:pPr marL="0" indent="0" algn="l">
              <a:buNone/>
            </a:pPr>
            <a:endParaRPr lang="en-GB" dirty="0"/>
          </a:p>
          <a:p>
            <a:pPr algn="l"/>
            <a:r>
              <a:rPr lang="en-GB" dirty="0">
                <a:effectLst/>
              </a:rPr>
              <a:t>1. Students will not go to classes until all issues regarding accreditation are resolved. There must be no tests, no assignments, nothing until all issues regarding accreditation are resolved. </a:t>
            </a:r>
            <a:endParaRPr lang="en-GB" dirty="0"/>
          </a:p>
          <a:p>
            <a:pPr algn="l"/>
            <a:r>
              <a:rPr lang="en-GB" dirty="0">
                <a:effectLst/>
              </a:rPr>
              <a:t>2. Students are not happy with the responses of WSU management, the management does have any plan for students who are currently enrolled in unaccredited courses, instead the management is just hoping for CHE or DHET to help, only hopes but no plans in place to deal with the crisis.</a:t>
            </a:r>
            <a:endParaRPr lang="en-GB" dirty="0"/>
          </a:p>
          <a:p>
            <a:pPr algn="l"/>
            <a:r>
              <a:rPr lang="en-GB" dirty="0">
                <a:effectLst/>
              </a:rPr>
              <a:t>3. Students are saying there must be no graduation until there are implemented solutions regarding students that are registered in unaccredited courses and the solutions must be in favour of students, there must be no graduation until all students that are due to graduate are allowed to graduate.</a:t>
            </a:r>
            <a:endParaRPr lang="en-GB" dirty="0"/>
          </a:p>
          <a:p>
            <a:pPr algn="l"/>
            <a:r>
              <a:rPr lang="en-GB" dirty="0">
                <a:effectLst/>
              </a:rPr>
              <a:t>4. Students are demanding a forensic investigation regarding accreditation issue and they want the ISRC to be involved in all meetings that the management is sitting with CHE, DHET and SAQA to address the issue. </a:t>
            </a:r>
            <a:endParaRPr lang="en-GB" dirty="0"/>
          </a:p>
          <a:p>
            <a:pPr algn="l"/>
            <a:r>
              <a:rPr lang="en-GB" dirty="0">
                <a:effectLst/>
              </a:rPr>
              <a:t>5. Students are demanding Minister of Higher Education  to come to Walter Sisulu University and intervene as they have lost hope because currently there is no plan to deal with accreditation issue in WSU instead the management is relying on hopes but no solutions.</a:t>
            </a:r>
            <a:endParaRPr lang="en-GB" dirty="0"/>
          </a:p>
          <a:p>
            <a:pPr algn="l"/>
            <a:r>
              <a:rPr lang="en-GB" dirty="0">
                <a:effectLst/>
              </a:rPr>
              <a:t>6. Students are fully rejecting rationalisation and they are demanding the Vice Chancellor to do away with rationalisation and consolidation of faculties.</a:t>
            </a:r>
            <a:endParaRPr lang="en-GB" dirty="0"/>
          </a:p>
          <a:p>
            <a:pPr algn="l"/>
            <a:r>
              <a:rPr lang="en-GB" dirty="0">
                <a:effectLst/>
              </a:rPr>
              <a:t>7.Students are demanding that people who are the reason for this issue of accreditation must be suspended as they are bringing WSU into disrepute</a:t>
            </a:r>
            <a:endParaRPr lang="en-GB" dirty="0"/>
          </a:p>
          <a:p>
            <a:pPr algn="l"/>
            <a:r>
              <a:rPr lang="en-GB" dirty="0">
                <a:effectLst/>
              </a:rPr>
              <a:t>8. Campuses will be on Shutdown until all these issues are resolved in favour of students.</a:t>
            </a:r>
          </a:p>
          <a:p>
            <a:pPr marL="0" indent="0">
              <a:buNone/>
            </a:pPr>
            <a:endParaRPr lang="en-GB" dirty="0"/>
          </a:p>
        </p:txBody>
      </p:sp>
    </p:spTree>
    <p:extLst>
      <p:ext uri="{BB962C8B-B14F-4D97-AF65-F5344CB8AC3E}">
        <p14:creationId xmlns:p14="http://schemas.microsoft.com/office/powerpoint/2010/main" xmlns="" val="1534300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C4B2-802C-6392-BD19-944E68A83D49}"/>
              </a:ext>
            </a:extLst>
          </p:cNvPr>
          <p:cNvSpPr>
            <a:spLocks noGrp="1"/>
          </p:cNvSpPr>
          <p:nvPr>
            <p:ph type="title"/>
          </p:nvPr>
        </p:nvSpPr>
        <p:spPr>
          <a:xfrm>
            <a:off x="12761841" y="452718"/>
            <a:ext cx="1086680" cy="2423004"/>
          </a:xfrm>
        </p:spPr>
        <p:txBody>
          <a:bodyPr/>
          <a:lstStyle/>
          <a:p>
            <a:endParaRPr lang="en-GB" dirty="0"/>
          </a:p>
        </p:txBody>
      </p:sp>
      <p:sp>
        <p:nvSpPr>
          <p:cNvPr id="3" name="Content Placeholder 2">
            <a:extLst>
              <a:ext uri="{FF2B5EF4-FFF2-40B4-BE49-F238E27FC236}">
                <a16:creationId xmlns:a16="http://schemas.microsoft.com/office/drawing/2014/main" xmlns="" id="{5EC89132-7525-8D9A-B056-3BAE59E1FF85}"/>
              </a:ext>
            </a:extLst>
          </p:cNvPr>
          <p:cNvSpPr>
            <a:spLocks noGrp="1"/>
          </p:cNvSpPr>
          <p:nvPr>
            <p:ph idx="1"/>
          </p:nvPr>
        </p:nvSpPr>
        <p:spPr>
          <a:xfrm>
            <a:off x="516835" y="452718"/>
            <a:ext cx="9519765" cy="5811077"/>
          </a:xfrm>
        </p:spPr>
        <p:txBody>
          <a:bodyPr/>
          <a:lstStyle/>
          <a:p>
            <a:r>
              <a:rPr lang="en-GB" dirty="0"/>
              <a:t>With all these demands put, we then resolved that no student must graduate up until the university rectifies these issues.</a:t>
            </a:r>
          </a:p>
          <a:p>
            <a:r>
              <a:rPr lang="en-GB" dirty="0"/>
              <a:t>This was informed by the fact that the university said they will need only 3 weeks to resolve and students saw no rush , as to say </a:t>
            </a:r>
          </a:p>
          <a:p>
            <a:r>
              <a:rPr lang="en-GB" dirty="0"/>
              <a:t>Instead of isolating and excluding a certain cohort, allow all students to graduate at same time, when the issue is resolved.</a:t>
            </a:r>
          </a:p>
          <a:p>
            <a:endParaRPr lang="en-GB" dirty="0"/>
          </a:p>
          <a:p>
            <a:pPr marL="0" indent="0">
              <a:buNone/>
            </a:pPr>
            <a:r>
              <a:rPr lang="en-GB" dirty="0"/>
              <a:t>                    -------------------------------E N D--------------------------------</a:t>
            </a:r>
          </a:p>
        </p:txBody>
      </p:sp>
    </p:spTree>
    <p:extLst>
      <p:ext uri="{BB962C8B-B14F-4D97-AF65-F5344CB8AC3E}">
        <p14:creationId xmlns:p14="http://schemas.microsoft.com/office/powerpoint/2010/main" xmlns="" val="710264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123</TotalTime>
  <Words>555</Words>
  <Application>Microsoft Office PowerPoint</Application>
  <PresentationFormat>Custom</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Ion</vt:lpstr>
      <vt:lpstr>WSU ACCREDITATION</vt:lpstr>
      <vt:lpstr>Slide 2</vt:lpstr>
      <vt:lpstr>Slide 3</vt:lpstr>
      <vt:lpstr>Slide 4</vt:lpstr>
      <vt:lpstr> </vt:lpstr>
      <vt:lpstr> </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dc:title>
  <dc:creator>BATHANDWA MANGISA</dc:creator>
  <cp:lastModifiedBy>USER</cp:lastModifiedBy>
  <cp:revision>3</cp:revision>
  <dcterms:created xsi:type="dcterms:W3CDTF">2022-05-10T14:38:58Z</dcterms:created>
  <dcterms:modified xsi:type="dcterms:W3CDTF">2022-06-07T07:27:00Z</dcterms:modified>
</cp:coreProperties>
</file>