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95" r:id="rId4"/>
    <p:sldId id="377" r:id="rId5"/>
    <p:sldId id="330" r:id="rId6"/>
    <p:sldId id="369" r:id="rId7"/>
    <p:sldId id="383" r:id="rId8"/>
    <p:sldId id="384" r:id="rId9"/>
    <p:sldId id="382" r:id="rId10"/>
    <p:sldId id="386" r:id="rId11"/>
    <p:sldId id="381" r:id="rId12"/>
    <p:sldId id="389" r:id="rId13"/>
    <p:sldId id="270" r:id="rId14"/>
    <p:sldId id="337" r:id="rId15"/>
    <p:sldId id="318" r:id="rId16"/>
    <p:sldId id="320" r:id="rId17"/>
    <p:sldId id="321" r:id="rId18"/>
    <p:sldId id="324" r:id="rId19"/>
    <p:sldId id="326" r:id="rId20"/>
    <p:sldId id="327" r:id="rId21"/>
    <p:sldId id="328" r:id="rId22"/>
    <p:sldId id="332" r:id="rId23"/>
    <p:sldId id="298" r:id="rId24"/>
    <p:sldId id="390" r:id="rId25"/>
    <p:sldId id="391" r:id="rId26"/>
    <p:sldId id="371" r:id="rId27"/>
    <p:sldId id="392" r:id="rId28"/>
    <p:sldId id="372" r:id="rId29"/>
    <p:sldId id="393" r:id="rId30"/>
    <p:sldId id="394" r:id="rId31"/>
    <p:sldId id="395" r:id="rId32"/>
    <p:sldId id="396" r:id="rId33"/>
    <p:sldId id="334" r:id="rId34"/>
    <p:sldId id="387" r:id="rId35"/>
    <p:sldId id="388" r:id="rId36"/>
    <p:sldId id="331" r:id="rId37"/>
    <p:sldId id="302" r:id="rId38"/>
    <p:sldId id="264" r:id="rId39"/>
    <p:sldId id="266"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5"/>
    <a:srgbClr val="F8AA69"/>
    <a:srgbClr val="F68B32"/>
    <a:srgbClr val="EB1F03"/>
    <a:srgbClr val="EBEF39"/>
    <a:srgbClr val="FF9966"/>
    <a:srgbClr val="FBAB15"/>
    <a:srgbClr val="81B096"/>
    <a:srgbClr val="ED6C00"/>
    <a:srgbClr val="F6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2" autoAdjust="0"/>
    <p:restoredTop sz="93979" autoAdjust="0"/>
  </p:normalViewPr>
  <p:slideViewPr>
    <p:cSldViewPr>
      <p:cViewPr varScale="1">
        <p:scale>
          <a:sx n="57" d="100"/>
          <a:sy n="57" d="100"/>
        </p:scale>
        <p:origin x="1210" y="4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mj-lt"/>
                <a:ea typeface="+mj-ea"/>
                <a:cs typeface="+mj-cs"/>
              </a:defRPr>
            </a:pPr>
            <a:r>
              <a:rPr lang="en-ZA" sz="1400"/>
              <a:t>Seda Clients Business Location </a:t>
            </a:r>
          </a:p>
        </c:rich>
      </c:tx>
      <c:layout>
        <c:manualLayout>
          <c:xMode val="edge"/>
          <c:yMode val="edge"/>
          <c:x val="0.37836763222969116"/>
          <c:y val="0"/>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6.6435124193525416E-2"/>
          <c:y val="0.15827007109288121"/>
          <c:w val="0.58582344971728884"/>
          <c:h val="0.84172992890711884"/>
        </c:manualLayout>
      </c:layout>
      <c:pieChart>
        <c:varyColors val="1"/>
        <c:ser>
          <c:idx val="0"/>
          <c:order val="0"/>
          <c:dPt>
            <c:idx val="0"/>
            <c:bubble3D val="0"/>
            <c:explosion val="5"/>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8FD1-4F54-947C-DFDE21FAF837}"/>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8FD1-4F54-947C-DFDE21FAF837}"/>
              </c:ext>
            </c:extLst>
          </c:dPt>
          <c:dLbls>
            <c:dLbl>
              <c:idx val="0"/>
              <c:tx>
                <c:rich>
                  <a:bodyPr/>
                  <a:lstStyle/>
                  <a:p>
                    <a:r>
                      <a:rPr lang="en-US" dirty="0"/>
                      <a:t>58%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D1-4F54-947C-DFDE21FAF837}"/>
                </c:ext>
              </c:extLst>
            </c:dLbl>
            <c:dLbl>
              <c:idx val="1"/>
              <c:tx>
                <c:rich>
                  <a:bodyPr/>
                  <a:lstStyle/>
                  <a:p>
                    <a:r>
                      <a:rPr lang="en-US" dirty="0"/>
                      <a:t>42%</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D1-4F54-947C-DFDE21FAF83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Sheet1!$A$8:$A$9</c:f>
              <c:strCache>
                <c:ptCount val="2"/>
                <c:pt idx="0">
                  <c:v>Rural &amp; Township</c:v>
                </c:pt>
                <c:pt idx="1">
                  <c:v>Urban </c:v>
                </c:pt>
              </c:strCache>
            </c:strRef>
          </c:cat>
          <c:val>
            <c:numRef>
              <c:f>Sheet1!$B$8:$B$9</c:f>
              <c:numCache>
                <c:formatCode>General</c:formatCode>
                <c:ptCount val="2"/>
                <c:pt idx="0">
                  <c:v>4023</c:v>
                </c:pt>
                <c:pt idx="1">
                  <c:v>2827</c:v>
                </c:pt>
              </c:numCache>
            </c:numRef>
          </c:val>
          <c:extLst>
            <c:ext xmlns:c16="http://schemas.microsoft.com/office/drawing/2014/chart" uri="{C3380CC4-5D6E-409C-BE32-E72D297353CC}">
              <c16:uniqueId val="{00000004-8FD1-4F54-947C-DFDE21FAF8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184785188641831"/>
          <c:y val="0.57615633034580593"/>
          <c:w val="0.25271610270065703"/>
          <c:h val="0.31974814364557896"/>
        </c:manualLayout>
      </c:layout>
      <c:overlay val="0"/>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ZA" sz="1600"/>
              <a:t>Client Profile </a:t>
            </a:r>
          </a:p>
        </c:rich>
      </c:tx>
      <c:layout>
        <c:manualLayout>
          <c:xMode val="edge"/>
          <c:yMode val="edge"/>
          <c:x val="0.6669304461942257"/>
          <c:y val="2.7777777777777776E-2"/>
        </c:manualLayout>
      </c:layout>
      <c:overlay val="0"/>
      <c:spPr>
        <a:solidFill>
          <a:schemeClr val="bg1"/>
        </a:solidFill>
        <a:ln>
          <a:solidFill>
            <a:schemeClr val="bg1"/>
          </a:solid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5106014873140858"/>
          <c:y val="0.13414370078740157"/>
          <c:w val="0.51951377952755906"/>
          <c:h val="0.86585629921259843"/>
        </c:manualLayout>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05A7-43D0-8580-203994486AF2}"/>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05A7-43D0-8580-203994486AF2}"/>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05A7-43D0-8580-203994486AF2}"/>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Sheet1!$A$30:$A$32</c:f>
              <c:strCache>
                <c:ptCount val="3"/>
                <c:pt idx="0">
                  <c:v>Disabled Persons  </c:v>
                </c:pt>
                <c:pt idx="1">
                  <c:v>Female </c:v>
                </c:pt>
                <c:pt idx="2">
                  <c:v>Youth </c:v>
                </c:pt>
              </c:strCache>
            </c:strRef>
          </c:cat>
          <c:val>
            <c:numRef>
              <c:f>Sheet1!$B$30:$B$32</c:f>
              <c:numCache>
                <c:formatCode>General</c:formatCode>
                <c:ptCount val="3"/>
                <c:pt idx="0">
                  <c:v>190</c:v>
                </c:pt>
                <c:pt idx="1">
                  <c:v>3666</c:v>
                </c:pt>
                <c:pt idx="2">
                  <c:v>2846</c:v>
                </c:pt>
              </c:numCache>
            </c:numRef>
          </c:val>
          <c:extLst>
            <c:ext xmlns:c16="http://schemas.microsoft.com/office/drawing/2014/chart" uri="{C3380CC4-5D6E-409C-BE32-E72D297353CC}">
              <c16:uniqueId val="{00000006-05A7-43D0-8580-203994486AF2}"/>
            </c:ext>
          </c:extLst>
        </c:ser>
        <c:ser>
          <c:idx val="1"/>
          <c:order val="1"/>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8-05A7-43D0-8580-203994486AF2}"/>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A-05A7-43D0-8580-203994486AF2}"/>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C-05A7-43D0-8580-203994486A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Sheet1!$A$30:$A$32</c:f>
              <c:strCache>
                <c:ptCount val="3"/>
                <c:pt idx="0">
                  <c:v>Disabled Persons  </c:v>
                </c:pt>
                <c:pt idx="1">
                  <c:v>Female </c:v>
                </c:pt>
                <c:pt idx="2">
                  <c:v>Youth </c:v>
                </c:pt>
              </c:strCache>
            </c:strRef>
          </c:cat>
          <c:val>
            <c:numRef>
              <c:f>Sheet1!$C$30:$C$32</c:f>
              <c:numCache>
                <c:formatCode>0%</c:formatCode>
                <c:ptCount val="3"/>
                <c:pt idx="0">
                  <c:v>2.8273809523809524E-2</c:v>
                </c:pt>
                <c:pt idx="1">
                  <c:v>0.54553571428571423</c:v>
                </c:pt>
                <c:pt idx="2">
                  <c:v>0.42351190476190476</c:v>
                </c:pt>
              </c:numCache>
            </c:numRef>
          </c:val>
          <c:extLst>
            <c:ext xmlns:c16="http://schemas.microsoft.com/office/drawing/2014/chart" uri="{C3380CC4-5D6E-409C-BE32-E72D297353CC}">
              <c16:uniqueId val="{0000000D-05A7-43D0-8580-203994486AF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tx1">
                    <a:lumMod val="50000"/>
                    <a:lumOff val="50000"/>
                  </a:schemeClr>
                </a:solidFill>
                <a:latin typeface="+mn-lt"/>
                <a:ea typeface="+mn-ea"/>
                <a:cs typeface="+mn-cs"/>
              </a:defRPr>
            </a:pPr>
            <a:r>
              <a:rPr lang="en-ZA" sz="1600" b="1" dirty="0"/>
              <a:t>Client business Type </a:t>
            </a:r>
          </a:p>
        </c:rich>
      </c:tx>
      <c:overlay val="0"/>
      <c:spPr>
        <a:noFill/>
        <a:ln>
          <a:noFill/>
        </a:ln>
        <a:effectLst/>
      </c:spPr>
      <c:txPr>
        <a:bodyPr rot="0" spcFirstLastPara="1" vertOverflow="ellipsis" vert="horz" wrap="square" anchor="ctr" anchorCtr="1"/>
        <a:lstStyle/>
        <a:p>
          <a:pPr>
            <a:defRPr sz="16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Sheet2!$A$3</c:f>
              <c:strCache>
                <c:ptCount val="1"/>
                <c:pt idx="0">
                  <c:v>SMME</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4-46CC-A3B4-C2BF46BB581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Sheet2!$B$3</c:f>
              <c:numCache>
                <c:formatCode>0%</c:formatCode>
                <c:ptCount val="1"/>
                <c:pt idx="0">
                  <c:v>0.95488275452656579</c:v>
                </c:pt>
              </c:numCache>
            </c:numRef>
          </c:val>
          <c:extLst>
            <c:ext xmlns:c16="http://schemas.microsoft.com/office/drawing/2014/chart" uri="{C3380CC4-5D6E-409C-BE32-E72D297353CC}">
              <c16:uniqueId val="{00000001-B374-46CC-A3B4-C2BF46BB5814}"/>
            </c:ext>
          </c:extLst>
        </c:ser>
        <c:ser>
          <c:idx val="1"/>
          <c:order val="1"/>
          <c:tx>
            <c:strRef>
              <c:f>Sheet2!$A$4</c:f>
              <c:strCache>
                <c:ptCount val="1"/>
                <c:pt idx="0">
                  <c:v>Cooperatives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Sheet2!$B$4</c:f>
              <c:numCache>
                <c:formatCode>0%</c:formatCode>
                <c:ptCount val="1"/>
                <c:pt idx="0">
                  <c:v>4.511724547343425E-2</c:v>
                </c:pt>
              </c:numCache>
            </c:numRef>
          </c:val>
          <c:extLst>
            <c:ext xmlns:c16="http://schemas.microsoft.com/office/drawing/2014/chart" uri="{C3380CC4-5D6E-409C-BE32-E72D297353CC}">
              <c16:uniqueId val="{00000002-B374-46CC-A3B4-C2BF46BB5814}"/>
            </c:ext>
          </c:extLst>
        </c:ser>
        <c:dLbls>
          <c:showLegendKey val="0"/>
          <c:showVal val="0"/>
          <c:showCatName val="0"/>
          <c:showSerName val="0"/>
          <c:showPercent val="0"/>
          <c:showBubbleSize val="0"/>
        </c:dLbls>
        <c:gapWidth val="100"/>
        <c:overlap val="-24"/>
        <c:axId val="650335552"/>
        <c:axId val="650334896"/>
      </c:barChart>
      <c:catAx>
        <c:axId val="6503355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650334896"/>
        <c:crosses val="autoZero"/>
        <c:auto val="1"/>
        <c:lblAlgn val="ctr"/>
        <c:lblOffset val="100"/>
        <c:noMultiLvlLbl val="0"/>
      </c:catAx>
      <c:valAx>
        <c:axId val="65033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65033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20" baseline="0">
                <a:solidFill>
                  <a:schemeClr val="tx1"/>
                </a:solidFill>
                <a:latin typeface="+mn-lt"/>
                <a:ea typeface="+mn-ea"/>
                <a:cs typeface="+mn-cs"/>
              </a:defRPr>
            </a:pPr>
            <a:r>
              <a:rPr lang="en-ZA" sz="2000" b="1" dirty="0">
                <a:solidFill>
                  <a:schemeClr val="tx1"/>
                </a:solidFill>
                <a:latin typeface="Trebuchet MS" panose="020B0603020202020204" pitchFamily="34" charset="0"/>
              </a:rPr>
              <a:t>Seda Quarter 4 Performance Comparison</a:t>
            </a:r>
          </a:p>
        </c:rich>
      </c:tx>
      <c:overlay val="0"/>
      <c:spPr>
        <a:noFill/>
        <a:ln>
          <a:noFill/>
        </a:ln>
        <a:effectLst/>
      </c:spPr>
      <c:txPr>
        <a:bodyPr rot="0" spcFirstLastPara="1" vertOverflow="ellipsis" vert="horz" wrap="square" anchor="ctr" anchorCtr="1"/>
        <a:lstStyle/>
        <a:p>
          <a:pPr>
            <a:defRPr sz="2000"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4.2865528948225005E-2"/>
          <c:y val="0.10458801777092333"/>
          <c:w val="0.94601886799223589"/>
          <c:h val="0.73685801663176154"/>
        </c:manualLayout>
      </c:layout>
      <c:barChart>
        <c:barDir val="col"/>
        <c:grouping val="clustered"/>
        <c:varyColors val="0"/>
        <c:ser>
          <c:idx val="0"/>
          <c:order val="0"/>
          <c:tx>
            <c:strRef>
              <c:f>Sheet1!$C$3</c:f>
              <c:strCache>
                <c:ptCount val="1"/>
                <c:pt idx="0">
                  <c:v>2020-21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Sheet1!$C$4:$C$7</c:f>
              <c:numCache>
                <c:formatCode>General</c:formatCode>
                <c:ptCount val="4"/>
                <c:pt idx="0">
                  <c:v>23</c:v>
                </c:pt>
                <c:pt idx="1">
                  <c:v>10</c:v>
                </c:pt>
                <c:pt idx="2">
                  <c:v>13</c:v>
                </c:pt>
                <c:pt idx="3" formatCode="0%">
                  <c:v>0.43</c:v>
                </c:pt>
              </c:numCache>
            </c:numRef>
          </c:val>
          <c:extLst>
            <c:ext xmlns:c16="http://schemas.microsoft.com/office/drawing/2014/chart" uri="{C3380CC4-5D6E-409C-BE32-E72D297353CC}">
              <c16:uniqueId val="{00000000-BA41-4691-AB8E-B6D1E9E24D0D}"/>
            </c:ext>
          </c:extLst>
        </c:ser>
        <c:ser>
          <c:idx val="1"/>
          <c:order val="1"/>
          <c:tx>
            <c:strRef>
              <c:f>Sheet1!$D$3</c:f>
              <c:strCache>
                <c:ptCount val="1"/>
                <c:pt idx="0">
                  <c:v>2021-22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Sheet1!$D$4:$D$7</c:f>
              <c:numCache>
                <c:formatCode>General</c:formatCode>
                <c:ptCount val="4"/>
                <c:pt idx="0">
                  <c:v>29</c:v>
                </c:pt>
                <c:pt idx="1">
                  <c:v>24</c:v>
                </c:pt>
                <c:pt idx="2">
                  <c:v>5</c:v>
                </c:pt>
                <c:pt idx="3" formatCode="0%">
                  <c:v>0.83</c:v>
                </c:pt>
              </c:numCache>
            </c:numRef>
          </c:val>
          <c:extLst>
            <c:ext xmlns:c16="http://schemas.microsoft.com/office/drawing/2014/chart" uri="{C3380CC4-5D6E-409C-BE32-E72D297353CC}">
              <c16:uniqueId val="{00000001-BA41-4691-AB8E-B6D1E9E24D0D}"/>
            </c:ext>
          </c:extLst>
        </c:ser>
        <c:dLbls>
          <c:dLblPos val="outEnd"/>
          <c:showLegendKey val="0"/>
          <c:showVal val="1"/>
          <c:showCatName val="0"/>
          <c:showSerName val="0"/>
          <c:showPercent val="0"/>
          <c:showBubbleSize val="0"/>
        </c:dLbls>
        <c:gapWidth val="100"/>
        <c:overlap val="-24"/>
        <c:axId val="485228288"/>
        <c:axId val="485225992"/>
      </c:barChart>
      <c:catAx>
        <c:axId val="4852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85225992"/>
        <c:crosses val="autoZero"/>
        <c:auto val="1"/>
        <c:lblAlgn val="ctr"/>
        <c:lblOffset val="100"/>
        <c:noMultiLvlLbl val="0"/>
      </c:catAx>
      <c:valAx>
        <c:axId val="485225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5228288"/>
        <c:crosses val="autoZero"/>
        <c:crossBetween val="between"/>
      </c:valAx>
      <c:spPr>
        <a:noFill/>
        <a:ln>
          <a:noFill/>
        </a:ln>
        <a:effectLst/>
      </c:spPr>
    </c:plotArea>
    <c:legend>
      <c:legendPos val="b"/>
      <c:layout>
        <c:manualLayout>
          <c:xMode val="edge"/>
          <c:yMode val="edge"/>
          <c:x val="0.15534227000974596"/>
          <c:y val="0.94680650562635893"/>
          <c:w val="0.24480748751493736"/>
          <c:h val="5.319349437364102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50" baseline="0">
                <a:solidFill>
                  <a:schemeClr val="tx1"/>
                </a:solidFill>
                <a:latin typeface="+mn-lt"/>
                <a:ea typeface="+mn-ea"/>
                <a:cs typeface="+mn-cs"/>
              </a:defRPr>
            </a:pPr>
            <a:r>
              <a:rPr lang="en-ZA" sz="2400" dirty="0">
                <a:solidFill>
                  <a:schemeClr val="tx1"/>
                </a:solidFill>
              </a:rPr>
              <a:t>Performance Comparison </a:t>
            </a:r>
          </a:p>
          <a:p>
            <a:pPr>
              <a:defRPr sz="2400">
                <a:solidFill>
                  <a:schemeClr val="tx1"/>
                </a:solidFill>
              </a:defRPr>
            </a:pPr>
            <a:r>
              <a:rPr lang="en-ZA" sz="2400" dirty="0">
                <a:solidFill>
                  <a:schemeClr val="tx1"/>
                </a:solidFill>
              </a:rPr>
              <a:t>2020/21 vs 2021/22 </a:t>
            </a:r>
          </a:p>
        </c:rich>
      </c:tx>
      <c:layout>
        <c:manualLayout>
          <c:xMode val="edge"/>
          <c:yMode val="edge"/>
          <c:x val="0.26053331061210294"/>
          <c:y val="1.1628744547309151E-2"/>
        </c:manualLayout>
      </c:layout>
      <c:overlay val="0"/>
      <c:spPr>
        <a:noFill/>
        <a:ln w="38100">
          <a:solidFill>
            <a:srgbClr val="00B050"/>
          </a:solidFill>
        </a:ln>
        <a:effectLst/>
      </c:spPr>
      <c:txPr>
        <a:bodyPr rot="0" spcFirstLastPara="1" vertOverflow="ellipsis" vert="horz" wrap="square" anchor="ctr" anchorCtr="1"/>
        <a:lstStyle/>
        <a:p>
          <a:pPr>
            <a:defRPr sz="24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Sheet2!$B$3</c:f>
              <c:strCache>
                <c:ptCount val="1"/>
                <c:pt idx="0">
                  <c:v>2020-21</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Sheet2!$A$4:$A$7</c:f>
              <c:strCache>
                <c:ptCount val="4"/>
                <c:pt idx="0">
                  <c:v>Quarter 1</c:v>
                </c:pt>
                <c:pt idx="1">
                  <c:v>Quarter 2</c:v>
                </c:pt>
                <c:pt idx="2">
                  <c:v>Quarter 3</c:v>
                </c:pt>
                <c:pt idx="3">
                  <c:v>Quarter 4</c:v>
                </c:pt>
              </c:strCache>
            </c:strRef>
          </c:cat>
          <c:val>
            <c:numRef>
              <c:f>Sheet2!$B$4:$B$7</c:f>
              <c:numCache>
                <c:formatCode>0%</c:formatCode>
                <c:ptCount val="4"/>
                <c:pt idx="0">
                  <c:v>0.5</c:v>
                </c:pt>
                <c:pt idx="1">
                  <c:v>0.56999999999999995</c:v>
                </c:pt>
                <c:pt idx="2">
                  <c:v>0.48</c:v>
                </c:pt>
                <c:pt idx="3">
                  <c:v>0.43</c:v>
                </c:pt>
              </c:numCache>
            </c:numRef>
          </c:val>
          <c:extLst>
            <c:ext xmlns:c16="http://schemas.microsoft.com/office/drawing/2014/chart" uri="{C3380CC4-5D6E-409C-BE32-E72D297353CC}">
              <c16:uniqueId val="{00000000-3152-4955-8943-862EE6F690D3}"/>
            </c:ext>
          </c:extLst>
        </c:ser>
        <c:ser>
          <c:idx val="1"/>
          <c:order val="1"/>
          <c:tx>
            <c:strRef>
              <c:f>Sheet2!$C$3</c:f>
              <c:strCache>
                <c:ptCount val="1"/>
                <c:pt idx="0">
                  <c:v>2021-22</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Sheet2!$A$4:$A$7</c:f>
              <c:strCache>
                <c:ptCount val="4"/>
                <c:pt idx="0">
                  <c:v>Quarter 1</c:v>
                </c:pt>
                <c:pt idx="1">
                  <c:v>Quarter 2</c:v>
                </c:pt>
                <c:pt idx="2">
                  <c:v>Quarter 3</c:v>
                </c:pt>
                <c:pt idx="3">
                  <c:v>Quarter 4</c:v>
                </c:pt>
              </c:strCache>
            </c:strRef>
          </c:cat>
          <c:val>
            <c:numRef>
              <c:f>Sheet2!$C$4:$C$7</c:f>
              <c:numCache>
                <c:formatCode>0%</c:formatCode>
                <c:ptCount val="4"/>
                <c:pt idx="0">
                  <c:v>0.64</c:v>
                </c:pt>
                <c:pt idx="1">
                  <c:v>0.84</c:v>
                </c:pt>
                <c:pt idx="2">
                  <c:v>0.69</c:v>
                </c:pt>
                <c:pt idx="3">
                  <c:v>0.83</c:v>
                </c:pt>
              </c:numCache>
            </c:numRef>
          </c:val>
          <c:extLst>
            <c:ext xmlns:c16="http://schemas.microsoft.com/office/drawing/2014/chart" uri="{C3380CC4-5D6E-409C-BE32-E72D297353CC}">
              <c16:uniqueId val="{00000001-3152-4955-8943-862EE6F690D3}"/>
            </c:ext>
          </c:extLst>
        </c:ser>
        <c:dLbls>
          <c:showLegendKey val="0"/>
          <c:showVal val="0"/>
          <c:showCatName val="0"/>
          <c:showSerName val="0"/>
          <c:showPercent val="0"/>
          <c:showBubbleSize val="0"/>
        </c:dLbls>
        <c:gapWidth val="164"/>
        <c:overlap val="-22"/>
        <c:axId val="605340632"/>
        <c:axId val="605349488"/>
      </c:barChart>
      <c:catAx>
        <c:axId val="6053406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05349488"/>
        <c:crosses val="autoZero"/>
        <c:auto val="1"/>
        <c:lblAlgn val="ctr"/>
        <c:lblOffset val="100"/>
        <c:noMultiLvlLbl val="0"/>
      </c:catAx>
      <c:valAx>
        <c:axId val="6053494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05340632"/>
        <c:crosses val="autoZero"/>
        <c:crossBetween val="between"/>
      </c:valAx>
      <c:spPr>
        <a:noFill/>
        <a:ln>
          <a:noFill/>
        </a:ln>
        <a:effectLst/>
      </c:spPr>
    </c:plotArea>
    <c:legend>
      <c:legendPos val="t"/>
      <c:layout>
        <c:manualLayout>
          <c:xMode val="edge"/>
          <c:yMode val="edge"/>
          <c:x val="0.79723519811390364"/>
          <c:y val="0.13123038221638378"/>
          <c:w val="0.20276480188609636"/>
          <c:h val="4.441982026417089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ZA" sz="2400" b="1"/>
              <a:t>Annual Performance</a:t>
            </a:r>
            <a:r>
              <a:rPr lang="en-ZA" sz="2400" b="1" baseline="0"/>
              <a:t> Comparison </a:t>
            </a:r>
            <a:endParaRPr lang="en-ZA"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Sheet2!$B$1:$B$2</c:f>
              <c:strCache>
                <c:ptCount val="2"/>
                <c:pt idx="0">
                  <c:v>Annual Performance </c:v>
                </c:pt>
                <c:pt idx="1">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Indicators Monitored </c:v>
                </c:pt>
                <c:pt idx="1">
                  <c:v>Indicators Achieved </c:v>
                </c:pt>
                <c:pt idx="2">
                  <c:v>Indicators Underachieved </c:v>
                </c:pt>
                <c:pt idx="3">
                  <c:v>Percentage Achievement </c:v>
                </c:pt>
              </c:strCache>
            </c:strRef>
          </c:cat>
          <c:val>
            <c:numRef>
              <c:f>Sheet2!$B$3:$B$6</c:f>
              <c:numCache>
                <c:formatCode>General</c:formatCode>
                <c:ptCount val="4"/>
                <c:pt idx="0">
                  <c:v>23</c:v>
                </c:pt>
                <c:pt idx="1">
                  <c:v>12</c:v>
                </c:pt>
                <c:pt idx="2">
                  <c:v>11</c:v>
                </c:pt>
                <c:pt idx="3" formatCode="0%">
                  <c:v>0.52</c:v>
                </c:pt>
              </c:numCache>
            </c:numRef>
          </c:val>
          <c:extLst>
            <c:ext xmlns:c16="http://schemas.microsoft.com/office/drawing/2014/chart" uri="{C3380CC4-5D6E-409C-BE32-E72D297353CC}">
              <c16:uniqueId val="{00000000-9B8C-48F4-A5AE-292BBBD179D7}"/>
            </c:ext>
          </c:extLst>
        </c:ser>
        <c:ser>
          <c:idx val="1"/>
          <c:order val="1"/>
          <c:tx>
            <c:strRef>
              <c:f>Sheet2!$C$1:$C$2</c:f>
              <c:strCache>
                <c:ptCount val="2"/>
                <c:pt idx="0">
                  <c:v>Annual Performance </c:v>
                </c:pt>
                <c:pt idx="1">
                  <c:v>21/22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Indicators Monitored </c:v>
                </c:pt>
                <c:pt idx="1">
                  <c:v>Indicators Achieved </c:v>
                </c:pt>
                <c:pt idx="2">
                  <c:v>Indicators Underachieved </c:v>
                </c:pt>
                <c:pt idx="3">
                  <c:v>Percentage Achievement </c:v>
                </c:pt>
              </c:strCache>
            </c:strRef>
          </c:cat>
          <c:val>
            <c:numRef>
              <c:f>Sheet2!$C$3:$C$6</c:f>
              <c:numCache>
                <c:formatCode>General</c:formatCode>
                <c:ptCount val="4"/>
                <c:pt idx="0">
                  <c:v>30</c:v>
                </c:pt>
                <c:pt idx="1">
                  <c:v>24</c:v>
                </c:pt>
                <c:pt idx="2">
                  <c:v>6</c:v>
                </c:pt>
                <c:pt idx="3" formatCode="0%">
                  <c:v>0.8</c:v>
                </c:pt>
              </c:numCache>
            </c:numRef>
          </c:val>
          <c:extLst>
            <c:ext xmlns:c16="http://schemas.microsoft.com/office/drawing/2014/chart" uri="{C3380CC4-5D6E-409C-BE32-E72D297353CC}">
              <c16:uniqueId val="{00000001-9B8C-48F4-A5AE-292BBBD179D7}"/>
            </c:ext>
          </c:extLst>
        </c:ser>
        <c:dLbls>
          <c:showLegendKey val="0"/>
          <c:showVal val="0"/>
          <c:showCatName val="0"/>
          <c:showSerName val="0"/>
          <c:showPercent val="0"/>
          <c:showBubbleSize val="0"/>
        </c:dLbls>
        <c:gapWidth val="219"/>
        <c:overlap val="-27"/>
        <c:axId val="468019888"/>
        <c:axId val="468015952"/>
      </c:barChart>
      <c:catAx>
        <c:axId val="46801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68015952"/>
        <c:crosses val="autoZero"/>
        <c:auto val="1"/>
        <c:lblAlgn val="ctr"/>
        <c:lblOffset val="100"/>
        <c:noMultiLvlLbl val="0"/>
      </c:catAx>
      <c:valAx>
        <c:axId val="46801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6801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3" name="Rectangle 2"/>
        <cdr:cNvSpPr/>
      </cdr:nvSpPr>
      <cdr:spPr>
        <a:xfrm xmlns:a="http://schemas.openxmlformats.org/drawingml/2006/main">
          <a:off x="0" y="0"/>
          <a:ext cx="2826060" cy="2600452"/>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DB3E6-57A2-4EC3-967F-05D23A7F802C}" type="datetimeFigureOut">
              <a:rPr lang="en-ZA" smtClean="0"/>
              <a:t>2022/05/10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CA188-866A-4AB9-AE58-BD5D9307C53E}" type="slidenum">
              <a:rPr lang="en-ZA" smtClean="0"/>
              <a:t>‹#›</a:t>
            </a:fld>
            <a:endParaRPr lang="en-ZA"/>
          </a:p>
        </p:txBody>
      </p:sp>
    </p:spTree>
    <p:extLst>
      <p:ext uri="{BB962C8B-B14F-4D97-AF65-F5344CB8AC3E}">
        <p14:creationId xmlns:p14="http://schemas.microsoft.com/office/powerpoint/2010/main" val="201777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2EC1EF7-8F42-42C6-AAA0-F77AB9E442DC}" type="datetimeFigureOut">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DE11894-7526-468E-874B-9D686D0687C5}" type="datetimeFigureOut">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BC9731B-68B3-4A68-9CA0-9D7D151A5CA9}" type="datetimeFigureOut">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FFE1F29-7279-48EF-A80D-EEAAC2383AEC}" type="datetimeFigureOut">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FAE97F87-8DDE-4A7D-BF20-923B4BC4286E}" type="datetimeFigureOut">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F2C11BD-FE1C-42AD-AAF7-AE4863A6D17E}" type="datetimeFigureOut">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FF5F6AB-3758-449D-BA11-7C993F684BD8}" type="datetimeFigureOut">
              <a:rPr lang="en-US" smtClean="0"/>
              <a:t>5/10/2022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F1DFE5-55DE-43B1-88B3-A92B2F9D49D0}" type="datetimeFigureOut">
              <a:rPr lang="en-US" smtClean="0"/>
              <a:t>5/10/2022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EC252C1-4C42-46ED-A26B-19A89AFD943B}" type="datetimeFigureOut">
              <a:rPr lang="en-US" smtClean="0"/>
              <a:t>5/10/2022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CDF78C9-BCD0-4C3E-A4F9-4751AE2A962D}" type="datetimeFigureOut">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E1CAC45-777F-4F01-AE53-E430A305C0B7}" type="datetimeFigureOut">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a:solidFill>
            <a:srgbClr val="C8994B"/>
          </a:solidFill>
        </p:spPr>
      </p:pic>
      <p:sp>
        <p:nvSpPr>
          <p:cNvPr id="3" name="Rectangle 2"/>
          <p:cNvSpPr/>
          <p:nvPr/>
        </p:nvSpPr>
        <p:spPr>
          <a:xfrm>
            <a:off x="4932040" y="279473"/>
            <a:ext cx="4176464" cy="1569660"/>
          </a:xfrm>
          <a:prstGeom prst="rect">
            <a:avLst/>
          </a:prstGeom>
          <a:solidFill>
            <a:schemeClr val="bg1"/>
          </a:solidFill>
        </p:spPr>
        <p:txBody>
          <a:bodyPr wrap="square">
            <a:spAutoFit/>
          </a:bodyPr>
          <a:lstStyle/>
          <a:p>
            <a:pPr algn="ctr"/>
            <a:r>
              <a:rPr lang="en-ZA" sz="4800" b="1" dirty="0">
                <a:solidFill>
                  <a:srgbClr val="00682F"/>
                </a:solidFill>
              </a:rPr>
              <a:t>Seda Quarter 4 Report</a:t>
            </a:r>
            <a:endParaRPr lang="en-ZA" sz="11500" b="1" dirty="0">
              <a:solidFill>
                <a:srgbClr val="00682F"/>
              </a:solidFill>
            </a:endParaRPr>
          </a:p>
        </p:txBody>
      </p:sp>
      <p:sp>
        <p:nvSpPr>
          <p:cNvPr id="5" name="Rectangle 4"/>
          <p:cNvSpPr/>
          <p:nvPr/>
        </p:nvSpPr>
        <p:spPr>
          <a:xfrm>
            <a:off x="5724128" y="4258161"/>
            <a:ext cx="3024336" cy="400110"/>
          </a:xfrm>
          <a:prstGeom prst="rect">
            <a:avLst/>
          </a:prstGeom>
          <a:solidFill>
            <a:srgbClr val="C8994B"/>
          </a:solidFill>
        </p:spPr>
        <p:txBody>
          <a:bodyPr wrap="square">
            <a:spAutoFit/>
          </a:bodyPr>
          <a:lstStyle/>
          <a:p>
            <a:r>
              <a:rPr lang="en-ZA" sz="2000" b="1" dirty="0">
                <a:solidFill>
                  <a:schemeClr val="bg1"/>
                </a:solidFill>
              </a:rPr>
              <a:t>11 May 2022</a:t>
            </a:r>
            <a:endParaRPr lang="en-ZA" sz="6600" b="1" dirty="0">
              <a:solidFill>
                <a:schemeClr val="bg1"/>
              </a:solidFill>
            </a:endParaRPr>
          </a:p>
        </p:txBody>
      </p:sp>
      <p:sp>
        <p:nvSpPr>
          <p:cNvPr id="6" name="Rectangle 5"/>
          <p:cNvSpPr/>
          <p:nvPr/>
        </p:nvSpPr>
        <p:spPr>
          <a:xfrm>
            <a:off x="6177602" y="4869160"/>
            <a:ext cx="2952327" cy="400110"/>
          </a:xfrm>
          <a:prstGeom prst="rect">
            <a:avLst/>
          </a:prstGeom>
          <a:solidFill>
            <a:srgbClr val="C8994B"/>
          </a:solidFill>
        </p:spPr>
        <p:txBody>
          <a:bodyPr wrap="square">
            <a:spAutoFit/>
          </a:bodyPr>
          <a:lstStyle/>
          <a:p>
            <a:r>
              <a:rPr lang="en-ZA" sz="2000" b="1" dirty="0">
                <a:solidFill>
                  <a:schemeClr val="bg1"/>
                </a:solidFill>
              </a:rPr>
              <a:t>N Mbatha: CEO (Acting)</a:t>
            </a:r>
            <a:endParaRPr lang="en-ZA" sz="6600" b="1" dirty="0">
              <a:solidFill>
                <a:schemeClr val="bg1"/>
              </a:solidFill>
            </a:endParaRPr>
          </a:p>
        </p:txBody>
      </p:sp>
      <p:sp>
        <p:nvSpPr>
          <p:cNvPr id="7" name="Rectangle 6"/>
          <p:cNvSpPr/>
          <p:nvPr/>
        </p:nvSpPr>
        <p:spPr>
          <a:xfrm>
            <a:off x="6361715" y="2788876"/>
            <a:ext cx="2742132" cy="523220"/>
          </a:xfrm>
          <a:prstGeom prst="rect">
            <a:avLst/>
          </a:prstGeom>
          <a:solidFill>
            <a:srgbClr val="146C38"/>
          </a:solidFill>
        </p:spPr>
        <p:txBody>
          <a:bodyPr wrap="square">
            <a:spAutoFit/>
          </a:bodyPr>
          <a:lstStyle/>
          <a:p>
            <a:pPr algn="ctr"/>
            <a:r>
              <a:rPr lang="en-ZA" sz="2400" dirty="0">
                <a:solidFill>
                  <a:schemeClr val="bg1"/>
                </a:solidFill>
              </a:rPr>
              <a:t>Portfolio</a:t>
            </a:r>
            <a:r>
              <a:rPr lang="en-ZA" sz="2800" dirty="0">
                <a:solidFill>
                  <a:schemeClr val="bg1"/>
                </a:solidFill>
              </a:rPr>
              <a:t> </a:t>
            </a:r>
            <a:r>
              <a:rPr lang="en-ZA" sz="2400" dirty="0">
                <a:solidFill>
                  <a:schemeClr val="bg1"/>
                </a:solidFill>
              </a:rPr>
              <a:t>Committee</a:t>
            </a:r>
            <a:endParaRPr lang="en-ZA" sz="6600" b="1"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1691680" y="-27384"/>
            <a:ext cx="531199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Comparison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18157932"/>
              </p:ext>
            </p:extLst>
          </p:nvPr>
        </p:nvGraphicFramePr>
        <p:xfrm>
          <a:off x="35496" y="1268760"/>
          <a:ext cx="9036496" cy="4896543"/>
        </p:xfrm>
        <a:graphic>
          <a:graphicData uri="http://schemas.openxmlformats.org/drawingml/2006/table">
            <a:tbl>
              <a:tblPr firstRow="1" bandRow="1">
                <a:tableStyleId>{93296810-A885-4BE3-A3E7-6D5BEEA58F35}</a:tableStyleId>
              </a:tblPr>
              <a:tblGrid>
                <a:gridCol w="1388535">
                  <a:extLst>
                    <a:ext uri="{9D8B030D-6E8A-4147-A177-3AD203B41FA5}">
                      <a16:colId xmlns:a16="http://schemas.microsoft.com/office/drawing/2014/main" val="1822333919"/>
                    </a:ext>
                  </a:extLst>
                </a:gridCol>
                <a:gridCol w="793448">
                  <a:extLst>
                    <a:ext uri="{9D8B030D-6E8A-4147-A177-3AD203B41FA5}">
                      <a16:colId xmlns:a16="http://schemas.microsoft.com/office/drawing/2014/main" val="223568877"/>
                    </a:ext>
                  </a:extLst>
                </a:gridCol>
                <a:gridCol w="793448">
                  <a:extLst>
                    <a:ext uri="{9D8B030D-6E8A-4147-A177-3AD203B41FA5}">
                      <a16:colId xmlns:a16="http://schemas.microsoft.com/office/drawing/2014/main" val="2751207441"/>
                    </a:ext>
                  </a:extLst>
                </a:gridCol>
                <a:gridCol w="705287">
                  <a:extLst>
                    <a:ext uri="{9D8B030D-6E8A-4147-A177-3AD203B41FA5}">
                      <a16:colId xmlns:a16="http://schemas.microsoft.com/office/drawing/2014/main" val="1121555181"/>
                    </a:ext>
                  </a:extLst>
                </a:gridCol>
                <a:gridCol w="705287">
                  <a:extLst>
                    <a:ext uri="{9D8B030D-6E8A-4147-A177-3AD203B41FA5}">
                      <a16:colId xmlns:a16="http://schemas.microsoft.com/office/drawing/2014/main" val="3145797220"/>
                    </a:ext>
                  </a:extLst>
                </a:gridCol>
                <a:gridCol w="694267">
                  <a:extLst>
                    <a:ext uri="{9D8B030D-6E8A-4147-A177-3AD203B41FA5}">
                      <a16:colId xmlns:a16="http://schemas.microsoft.com/office/drawing/2014/main" val="3229815051"/>
                    </a:ext>
                  </a:extLst>
                </a:gridCol>
                <a:gridCol w="672227">
                  <a:extLst>
                    <a:ext uri="{9D8B030D-6E8A-4147-A177-3AD203B41FA5}">
                      <a16:colId xmlns:a16="http://schemas.microsoft.com/office/drawing/2014/main" val="4193421568"/>
                    </a:ext>
                  </a:extLst>
                </a:gridCol>
                <a:gridCol w="727328">
                  <a:extLst>
                    <a:ext uri="{9D8B030D-6E8A-4147-A177-3AD203B41FA5}">
                      <a16:colId xmlns:a16="http://schemas.microsoft.com/office/drawing/2014/main" val="2271931051"/>
                    </a:ext>
                  </a:extLst>
                </a:gridCol>
                <a:gridCol w="859570">
                  <a:extLst>
                    <a:ext uri="{9D8B030D-6E8A-4147-A177-3AD203B41FA5}">
                      <a16:colId xmlns:a16="http://schemas.microsoft.com/office/drawing/2014/main" val="1545226240"/>
                    </a:ext>
                  </a:extLst>
                </a:gridCol>
                <a:gridCol w="859570">
                  <a:extLst>
                    <a:ext uri="{9D8B030D-6E8A-4147-A177-3AD203B41FA5}">
                      <a16:colId xmlns:a16="http://schemas.microsoft.com/office/drawing/2014/main" val="67166069"/>
                    </a:ext>
                  </a:extLst>
                </a:gridCol>
                <a:gridCol w="837529">
                  <a:extLst>
                    <a:ext uri="{9D8B030D-6E8A-4147-A177-3AD203B41FA5}">
                      <a16:colId xmlns:a16="http://schemas.microsoft.com/office/drawing/2014/main" val="1577092853"/>
                    </a:ext>
                  </a:extLst>
                </a:gridCol>
              </a:tblGrid>
              <a:tr h="792773">
                <a:tc rowSpan="2">
                  <a:txBody>
                    <a:bodyPr/>
                    <a:lstStyle/>
                    <a:p>
                      <a:pPr algn="ctr" rtl="0" fontAlgn="ctr"/>
                      <a:r>
                        <a:rPr lang="en-ZA" sz="2000" u="none" strike="noStrike" dirty="0">
                          <a:effectLst/>
                        </a:rPr>
                        <a:t>Indicators </a:t>
                      </a:r>
                      <a:endParaRPr lang="en-ZA" sz="2000" b="1" i="0" u="none" strike="noStrike" dirty="0">
                        <a:solidFill>
                          <a:srgbClr val="FFFFFF"/>
                        </a:solidFill>
                        <a:effectLst/>
                        <a:latin typeface="Calibri" panose="020F0502020204030204" pitchFamily="34" charset="0"/>
                      </a:endParaRPr>
                    </a:p>
                  </a:txBody>
                  <a:tcPr marL="5195" marR="5195" marT="5195" marB="0" anchor="ctr"/>
                </a:tc>
                <a:tc gridSpan="2">
                  <a:txBody>
                    <a:bodyPr/>
                    <a:lstStyle/>
                    <a:p>
                      <a:pPr algn="ctr" rtl="0" fontAlgn="ctr"/>
                      <a:r>
                        <a:rPr lang="en-ZA" sz="1600" u="none" strike="noStrike" dirty="0">
                          <a:effectLst/>
                        </a:rPr>
                        <a:t>Quarter 1</a:t>
                      </a:r>
                      <a:endParaRPr lang="en-ZA" sz="1600" b="1" i="0" u="none" strike="noStrike" dirty="0">
                        <a:solidFill>
                          <a:srgbClr val="FFFFFF"/>
                        </a:solidFill>
                        <a:effectLst/>
                        <a:latin typeface="Calibri" panose="020F0502020204030204" pitchFamily="34" charset="0"/>
                      </a:endParaRPr>
                    </a:p>
                  </a:txBody>
                  <a:tcPr marL="5195" marR="5195" marT="5195" marB="0" anchor="ctr"/>
                </a:tc>
                <a:tc hMerge="1">
                  <a:txBody>
                    <a:bodyPr/>
                    <a:lstStyle/>
                    <a:p>
                      <a:endParaRPr lang="en-ZA"/>
                    </a:p>
                  </a:txBody>
                  <a:tcPr/>
                </a:tc>
                <a:tc gridSpan="2">
                  <a:txBody>
                    <a:bodyPr/>
                    <a:lstStyle/>
                    <a:p>
                      <a:pPr algn="ctr" rtl="0" fontAlgn="ctr"/>
                      <a:r>
                        <a:rPr lang="en-ZA" sz="1600" u="none" strike="noStrike" dirty="0">
                          <a:effectLst/>
                        </a:rPr>
                        <a:t>Quarter 2</a:t>
                      </a:r>
                      <a:endParaRPr lang="en-ZA" sz="1600" b="1" i="0" u="none" strike="noStrike" dirty="0">
                        <a:solidFill>
                          <a:srgbClr val="FFFFFF"/>
                        </a:solidFill>
                        <a:effectLst/>
                        <a:latin typeface="Calibri" panose="020F0502020204030204" pitchFamily="34" charset="0"/>
                      </a:endParaRPr>
                    </a:p>
                  </a:txBody>
                  <a:tcPr marL="5195" marR="5195" marT="5195" marB="0" anchor="ctr"/>
                </a:tc>
                <a:tc hMerge="1">
                  <a:txBody>
                    <a:bodyPr/>
                    <a:lstStyle/>
                    <a:p>
                      <a:endParaRPr lang="en-ZA"/>
                    </a:p>
                  </a:txBody>
                  <a:tcPr/>
                </a:tc>
                <a:tc gridSpan="2">
                  <a:txBody>
                    <a:bodyPr/>
                    <a:lstStyle/>
                    <a:p>
                      <a:pPr algn="ctr" rtl="0" fontAlgn="ctr"/>
                      <a:r>
                        <a:rPr lang="en-ZA" sz="1600" u="none" strike="noStrike" dirty="0">
                          <a:effectLst/>
                        </a:rPr>
                        <a:t>Quarter 3</a:t>
                      </a:r>
                      <a:endParaRPr lang="en-ZA" sz="1600" b="1" i="0" u="none" strike="noStrike" dirty="0">
                        <a:solidFill>
                          <a:srgbClr val="FFFFFF"/>
                        </a:solidFill>
                        <a:effectLst/>
                        <a:latin typeface="Calibri" panose="020F0502020204030204" pitchFamily="34" charset="0"/>
                      </a:endParaRPr>
                    </a:p>
                  </a:txBody>
                  <a:tcPr marL="5195" marR="5195" marT="5195" marB="0" anchor="ctr"/>
                </a:tc>
                <a:tc hMerge="1">
                  <a:txBody>
                    <a:bodyPr/>
                    <a:lstStyle/>
                    <a:p>
                      <a:endParaRPr lang="en-ZA"/>
                    </a:p>
                  </a:txBody>
                  <a:tcPr/>
                </a:tc>
                <a:tc gridSpan="2">
                  <a:txBody>
                    <a:bodyPr/>
                    <a:lstStyle/>
                    <a:p>
                      <a:pPr algn="ctr" rtl="0" fontAlgn="ctr"/>
                      <a:r>
                        <a:rPr lang="en-ZA" sz="1600" u="none" strike="noStrike" dirty="0">
                          <a:effectLst/>
                        </a:rPr>
                        <a:t>Quarter 4</a:t>
                      </a:r>
                      <a:endParaRPr lang="en-ZA" sz="1600" b="1" i="0" u="none" strike="noStrike" dirty="0">
                        <a:solidFill>
                          <a:srgbClr val="FFFFFF"/>
                        </a:solidFill>
                        <a:effectLst/>
                        <a:latin typeface="Calibri" panose="020F0502020204030204" pitchFamily="34" charset="0"/>
                      </a:endParaRPr>
                    </a:p>
                  </a:txBody>
                  <a:tcPr marL="5195" marR="5195" marT="5195" marB="0" anchor="ctr"/>
                </a:tc>
                <a:tc hMerge="1">
                  <a:txBody>
                    <a:bodyPr/>
                    <a:lstStyle/>
                    <a:p>
                      <a:endParaRPr lang="en-ZA"/>
                    </a:p>
                  </a:txBody>
                  <a:tcPr/>
                </a:tc>
                <a:tc gridSpan="2">
                  <a:txBody>
                    <a:bodyPr/>
                    <a:lstStyle/>
                    <a:p>
                      <a:pPr algn="ctr" rtl="0" fontAlgn="ctr"/>
                      <a:r>
                        <a:rPr lang="en-ZA" sz="1400" b="1" u="none" strike="noStrike" dirty="0">
                          <a:effectLst/>
                        </a:rPr>
                        <a:t>Annual Performance </a:t>
                      </a:r>
                      <a:endParaRPr lang="en-ZA" sz="1400" b="1" i="0" u="none" strike="noStrike" dirty="0">
                        <a:solidFill>
                          <a:srgbClr val="FFFFFF"/>
                        </a:solidFill>
                        <a:effectLst/>
                        <a:latin typeface="Calibri" panose="020F0502020204030204" pitchFamily="34" charset="0"/>
                      </a:endParaRPr>
                    </a:p>
                  </a:txBody>
                  <a:tcPr marL="5195" marR="5195" marT="5195" marB="0" anchor="ctr"/>
                </a:tc>
                <a:tc hMerge="1">
                  <a:txBody>
                    <a:bodyPr/>
                    <a:lstStyle/>
                    <a:p>
                      <a:endParaRPr lang="en-ZA"/>
                    </a:p>
                  </a:txBody>
                  <a:tcPr/>
                </a:tc>
                <a:extLst>
                  <a:ext uri="{0D108BD9-81ED-4DB2-BD59-A6C34878D82A}">
                    <a16:rowId xmlns:a16="http://schemas.microsoft.com/office/drawing/2014/main" val="482472565"/>
                  </a:ext>
                </a:extLst>
              </a:tr>
              <a:tr h="711168">
                <a:tc vMerge="1">
                  <a:txBody>
                    <a:bodyPr/>
                    <a:lstStyle/>
                    <a:p>
                      <a:endParaRPr lang="en-ZA"/>
                    </a:p>
                  </a:txBody>
                  <a:tcPr/>
                </a:tc>
                <a:tc>
                  <a:txBody>
                    <a:bodyPr/>
                    <a:lstStyle/>
                    <a:p>
                      <a:pPr algn="ctr" rtl="0" fontAlgn="ctr"/>
                      <a:r>
                        <a:rPr lang="en-ZA" sz="1600" u="none" strike="noStrike" dirty="0">
                          <a:effectLst/>
                        </a:rPr>
                        <a:t>20/21</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rtl="0" fontAlgn="ctr"/>
                      <a:r>
                        <a:rPr lang="en-ZA" sz="1600" u="none" strike="noStrike" dirty="0">
                          <a:effectLst/>
                        </a:rPr>
                        <a:t>21/22</a:t>
                      </a:r>
                      <a:endParaRPr lang="en-ZA" sz="1600" b="1" i="0" u="none" strike="noStrike" dirty="0">
                        <a:solidFill>
                          <a:srgbClr val="000000"/>
                        </a:solidFill>
                        <a:effectLst/>
                        <a:latin typeface="Calibri" panose="020F0502020204030204" pitchFamily="34" charset="0"/>
                      </a:endParaRPr>
                    </a:p>
                  </a:txBody>
                  <a:tcPr marL="5195" marR="5195" marT="5195" marB="0" anchor="ctr">
                    <a:solidFill>
                      <a:schemeClr val="accent3">
                        <a:lumMod val="40000"/>
                        <a:lumOff val="60000"/>
                      </a:schemeClr>
                    </a:solidFill>
                  </a:tcPr>
                </a:tc>
                <a:tc>
                  <a:txBody>
                    <a:bodyPr/>
                    <a:lstStyle/>
                    <a:p>
                      <a:pPr algn="ctr" rtl="0" fontAlgn="ctr"/>
                      <a:r>
                        <a:rPr lang="en-ZA" sz="1600" u="none" strike="noStrike" dirty="0">
                          <a:effectLst/>
                        </a:rPr>
                        <a:t>20/21</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rtl="0" fontAlgn="ctr"/>
                      <a:r>
                        <a:rPr lang="en-ZA" sz="1600" u="none" strike="noStrike" dirty="0">
                          <a:effectLst/>
                        </a:rPr>
                        <a:t>21/22</a:t>
                      </a:r>
                      <a:endParaRPr lang="en-ZA" sz="1600" b="1" i="0" u="none" strike="noStrike" dirty="0">
                        <a:solidFill>
                          <a:srgbClr val="000000"/>
                        </a:solidFill>
                        <a:effectLst/>
                        <a:latin typeface="Calibri" panose="020F0502020204030204" pitchFamily="34" charset="0"/>
                      </a:endParaRPr>
                    </a:p>
                  </a:txBody>
                  <a:tcPr marL="5195" marR="5195" marT="5195" marB="0" anchor="ctr">
                    <a:solidFill>
                      <a:schemeClr val="accent3">
                        <a:lumMod val="40000"/>
                        <a:lumOff val="60000"/>
                      </a:schemeClr>
                    </a:solidFill>
                  </a:tcPr>
                </a:tc>
                <a:tc>
                  <a:txBody>
                    <a:bodyPr/>
                    <a:lstStyle/>
                    <a:p>
                      <a:pPr algn="ctr" rtl="0" fontAlgn="ctr"/>
                      <a:r>
                        <a:rPr lang="en-ZA" sz="1600" u="none" strike="noStrike" dirty="0">
                          <a:effectLst/>
                        </a:rPr>
                        <a:t>20/21</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rtl="0" fontAlgn="ctr"/>
                      <a:r>
                        <a:rPr lang="en-ZA" sz="1600" u="none" strike="noStrike" dirty="0">
                          <a:effectLst/>
                        </a:rPr>
                        <a:t>21/22</a:t>
                      </a:r>
                      <a:endParaRPr lang="en-ZA" sz="1600" b="1" i="0" u="none" strike="noStrike" dirty="0">
                        <a:solidFill>
                          <a:srgbClr val="000000"/>
                        </a:solidFill>
                        <a:effectLst/>
                        <a:latin typeface="Calibri" panose="020F0502020204030204" pitchFamily="34" charset="0"/>
                      </a:endParaRPr>
                    </a:p>
                  </a:txBody>
                  <a:tcPr marL="5195" marR="5195" marT="5195" marB="0" anchor="ctr">
                    <a:solidFill>
                      <a:schemeClr val="accent3">
                        <a:lumMod val="40000"/>
                        <a:lumOff val="60000"/>
                      </a:schemeClr>
                    </a:solidFill>
                  </a:tcPr>
                </a:tc>
                <a:tc>
                  <a:txBody>
                    <a:bodyPr/>
                    <a:lstStyle/>
                    <a:p>
                      <a:pPr algn="ctr" rtl="0" fontAlgn="ctr"/>
                      <a:r>
                        <a:rPr lang="en-ZA" sz="1600" u="none" strike="noStrike" dirty="0">
                          <a:effectLst/>
                        </a:rPr>
                        <a:t>20/21</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rtl="0" fontAlgn="ctr"/>
                      <a:r>
                        <a:rPr lang="en-ZA" sz="1600" u="none" strike="noStrike" dirty="0">
                          <a:effectLst/>
                        </a:rPr>
                        <a:t>21/22</a:t>
                      </a:r>
                      <a:endParaRPr lang="en-ZA" sz="1600" b="1" i="0" u="none" strike="noStrike" dirty="0">
                        <a:solidFill>
                          <a:srgbClr val="000000"/>
                        </a:solidFill>
                        <a:effectLst/>
                        <a:latin typeface="Calibri" panose="020F0502020204030204" pitchFamily="34" charset="0"/>
                      </a:endParaRPr>
                    </a:p>
                  </a:txBody>
                  <a:tcPr marL="5195" marR="5195" marT="5195" marB="0" anchor="ctr">
                    <a:solidFill>
                      <a:schemeClr val="accent3">
                        <a:lumMod val="40000"/>
                        <a:lumOff val="60000"/>
                      </a:schemeClr>
                    </a:solidFill>
                  </a:tcPr>
                </a:tc>
                <a:tc>
                  <a:txBody>
                    <a:bodyPr/>
                    <a:lstStyle/>
                    <a:p>
                      <a:pPr algn="ctr" rtl="0" fontAlgn="ctr"/>
                      <a:r>
                        <a:rPr lang="en-ZA" sz="1800" b="1" u="none" strike="noStrike" dirty="0">
                          <a:effectLst/>
                        </a:rPr>
                        <a:t>20/21</a:t>
                      </a:r>
                      <a:endParaRPr lang="en-ZA" sz="1800" b="1" i="0" u="none" strike="noStrike" dirty="0">
                        <a:solidFill>
                          <a:srgbClr val="000000"/>
                        </a:solidFill>
                        <a:effectLst/>
                        <a:latin typeface="Calibri" panose="020F0502020204030204" pitchFamily="34" charset="0"/>
                      </a:endParaRPr>
                    </a:p>
                  </a:txBody>
                  <a:tcPr marL="5195" marR="5195" marT="5195" marB="0" anchor="ctr">
                    <a:solidFill>
                      <a:schemeClr val="accent1">
                        <a:lumMod val="20000"/>
                        <a:lumOff val="80000"/>
                      </a:schemeClr>
                    </a:solidFill>
                  </a:tcPr>
                </a:tc>
                <a:tc>
                  <a:txBody>
                    <a:bodyPr/>
                    <a:lstStyle/>
                    <a:p>
                      <a:pPr algn="ctr" rtl="0" fontAlgn="ctr"/>
                      <a:r>
                        <a:rPr lang="en-ZA" sz="1800" b="1" u="none" strike="noStrike">
                          <a:effectLst/>
                        </a:rPr>
                        <a:t>21/22</a:t>
                      </a:r>
                      <a:endParaRPr lang="en-ZA" sz="1800" b="1" i="0" u="none" strike="noStrike">
                        <a:solidFill>
                          <a:srgbClr val="000000"/>
                        </a:solidFill>
                        <a:effectLst/>
                        <a:latin typeface="Calibri" panose="020F0502020204030204" pitchFamily="34" charset="0"/>
                      </a:endParaRPr>
                    </a:p>
                  </a:txBody>
                  <a:tcPr marL="5195" marR="5195" marT="5195" marB="0" anchor="ctr">
                    <a:solidFill>
                      <a:schemeClr val="accent1">
                        <a:lumMod val="20000"/>
                        <a:lumOff val="80000"/>
                      </a:schemeClr>
                    </a:solidFill>
                  </a:tcPr>
                </a:tc>
                <a:extLst>
                  <a:ext uri="{0D108BD9-81ED-4DB2-BD59-A6C34878D82A}">
                    <a16:rowId xmlns:a16="http://schemas.microsoft.com/office/drawing/2014/main" val="799432762"/>
                  </a:ext>
                </a:extLst>
              </a:tr>
              <a:tr h="886040">
                <a:tc>
                  <a:txBody>
                    <a:bodyPr/>
                    <a:lstStyle/>
                    <a:p>
                      <a:pPr algn="ctr" rtl="0" fontAlgn="ctr"/>
                      <a:r>
                        <a:rPr lang="en-ZA" sz="1600" b="1" u="none" strike="noStrike" dirty="0">
                          <a:effectLst/>
                        </a:rPr>
                        <a:t>Indicators Monitored </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fontAlgn="ctr"/>
                      <a:r>
                        <a:rPr lang="en-ZA" sz="1600" u="none" strike="noStrike">
                          <a:effectLst/>
                        </a:rPr>
                        <a:t>24</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25</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23</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25</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23</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26</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a:effectLst/>
                        </a:rPr>
                        <a:t>23</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29</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800" b="1" u="none" strike="noStrike" dirty="0">
                          <a:effectLst/>
                        </a:rPr>
                        <a:t>23</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tc>
                  <a:txBody>
                    <a:bodyPr/>
                    <a:lstStyle/>
                    <a:p>
                      <a:pPr algn="ctr" fontAlgn="ctr"/>
                      <a:r>
                        <a:rPr lang="en-ZA" sz="1800" b="1" u="none" strike="noStrike" dirty="0">
                          <a:effectLst/>
                        </a:rPr>
                        <a:t>30</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extLst>
                  <a:ext uri="{0D108BD9-81ED-4DB2-BD59-A6C34878D82A}">
                    <a16:rowId xmlns:a16="http://schemas.microsoft.com/office/drawing/2014/main" val="3893656740"/>
                  </a:ext>
                </a:extLst>
              </a:tr>
              <a:tr h="757796">
                <a:tc>
                  <a:txBody>
                    <a:bodyPr/>
                    <a:lstStyle/>
                    <a:p>
                      <a:pPr algn="ctr" rtl="0" fontAlgn="ctr"/>
                      <a:r>
                        <a:rPr lang="en-ZA" sz="1600" b="1" u="none" strike="noStrike" dirty="0">
                          <a:effectLst/>
                        </a:rPr>
                        <a:t>Indicators Achieved </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fontAlgn="ctr"/>
                      <a:r>
                        <a:rPr lang="en-ZA" sz="1600" u="none" strike="noStrike">
                          <a:effectLst/>
                        </a:rPr>
                        <a:t>12</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16</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13</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21</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11</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18</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10</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24</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800" b="1" u="none" strike="noStrike" dirty="0">
                          <a:effectLst/>
                        </a:rPr>
                        <a:t>12</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tc>
                  <a:txBody>
                    <a:bodyPr/>
                    <a:lstStyle/>
                    <a:p>
                      <a:pPr algn="ctr" fontAlgn="ctr"/>
                      <a:r>
                        <a:rPr lang="en-ZA" sz="1800" b="1" u="none" strike="noStrike" dirty="0">
                          <a:effectLst/>
                        </a:rPr>
                        <a:t>24</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extLst>
                  <a:ext uri="{0D108BD9-81ED-4DB2-BD59-A6C34878D82A}">
                    <a16:rowId xmlns:a16="http://schemas.microsoft.com/office/drawing/2014/main" val="735869827"/>
                  </a:ext>
                </a:extLst>
              </a:tr>
              <a:tr h="874383">
                <a:tc>
                  <a:txBody>
                    <a:bodyPr/>
                    <a:lstStyle/>
                    <a:p>
                      <a:pPr algn="ctr" rtl="0" fontAlgn="ctr"/>
                      <a:r>
                        <a:rPr lang="en-ZA" sz="1600" b="1" u="none" strike="noStrike" dirty="0">
                          <a:effectLst/>
                        </a:rPr>
                        <a:t>Indicators Underachieved </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fontAlgn="ctr"/>
                      <a:r>
                        <a:rPr lang="en-ZA" sz="1600" u="none" strike="noStrike">
                          <a:effectLst/>
                        </a:rPr>
                        <a:t>12</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9</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a:effectLst/>
                        </a:rPr>
                        <a:t>10</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4</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12</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8</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dirty="0">
                          <a:effectLst/>
                        </a:rPr>
                        <a:t>13</a:t>
                      </a:r>
                      <a:endParaRPr lang="en-ZA" sz="1600" b="0" i="0" u="none" strike="noStrike" dirty="0">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5</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800" b="1" i="0" u="none" strike="noStrike" dirty="0">
                          <a:solidFill>
                            <a:schemeClr val="dk1"/>
                          </a:solidFill>
                          <a:effectLst/>
                          <a:latin typeface="+mn-lt"/>
                        </a:rPr>
                        <a:t>11</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tc>
                  <a:txBody>
                    <a:bodyPr/>
                    <a:lstStyle/>
                    <a:p>
                      <a:pPr algn="ctr" fontAlgn="ctr"/>
                      <a:r>
                        <a:rPr lang="en-ZA" sz="1800" b="1" u="none" strike="noStrike" dirty="0">
                          <a:effectLst/>
                        </a:rPr>
                        <a:t>6</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extLst>
                  <a:ext uri="{0D108BD9-81ED-4DB2-BD59-A6C34878D82A}">
                    <a16:rowId xmlns:a16="http://schemas.microsoft.com/office/drawing/2014/main" val="2616907100"/>
                  </a:ext>
                </a:extLst>
              </a:tr>
              <a:tr h="874383">
                <a:tc>
                  <a:txBody>
                    <a:bodyPr/>
                    <a:lstStyle/>
                    <a:p>
                      <a:pPr algn="ctr" rtl="0" fontAlgn="ctr"/>
                      <a:r>
                        <a:rPr lang="en-ZA" sz="1600" b="1" u="none" strike="noStrike" dirty="0">
                          <a:effectLst/>
                        </a:rPr>
                        <a:t>Percentage Achievement </a:t>
                      </a:r>
                      <a:endParaRPr lang="en-ZA" sz="1600" b="1" i="0" u="none" strike="noStrike" dirty="0">
                        <a:solidFill>
                          <a:srgbClr val="000000"/>
                        </a:solidFill>
                        <a:effectLst/>
                        <a:latin typeface="Calibri" panose="020F0502020204030204" pitchFamily="34" charset="0"/>
                      </a:endParaRPr>
                    </a:p>
                  </a:txBody>
                  <a:tcPr marL="5195" marR="5195" marT="5195" marB="0" anchor="ctr"/>
                </a:tc>
                <a:tc>
                  <a:txBody>
                    <a:bodyPr/>
                    <a:lstStyle/>
                    <a:p>
                      <a:pPr algn="ctr" fontAlgn="ctr"/>
                      <a:r>
                        <a:rPr lang="en-ZA" sz="1600" u="none" strike="noStrike">
                          <a:effectLst/>
                        </a:rPr>
                        <a:t>50%</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64%</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a:effectLst/>
                        </a:rPr>
                        <a:t>57%</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84%</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a:effectLst/>
                        </a:rPr>
                        <a:t>48%</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69%</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600" u="none" strike="noStrike">
                          <a:effectLst/>
                        </a:rPr>
                        <a:t>43%</a:t>
                      </a:r>
                      <a:endParaRPr lang="en-ZA" sz="1600" b="0" i="0" u="none" strike="noStrike">
                        <a:solidFill>
                          <a:srgbClr val="000000"/>
                        </a:solidFill>
                        <a:effectLst/>
                        <a:latin typeface="Arial" panose="020B0604020202020204" pitchFamily="34" charset="0"/>
                      </a:endParaRPr>
                    </a:p>
                  </a:txBody>
                  <a:tcPr marL="5195" marR="5195" marT="5195" marB="0" anchor="ctr"/>
                </a:tc>
                <a:tc>
                  <a:txBody>
                    <a:bodyPr/>
                    <a:lstStyle/>
                    <a:p>
                      <a:pPr algn="ctr" fontAlgn="ctr"/>
                      <a:r>
                        <a:rPr lang="en-ZA" sz="1600" u="none" strike="noStrike" dirty="0">
                          <a:effectLst/>
                        </a:rPr>
                        <a:t>83%</a:t>
                      </a:r>
                      <a:endParaRPr lang="en-ZA" sz="1600" b="0" i="0" u="none" strike="noStrike" dirty="0">
                        <a:solidFill>
                          <a:srgbClr val="000000"/>
                        </a:solidFill>
                        <a:effectLst/>
                        <a:latin typeface="Arial" panose="020B0604020202020204" pitchFamily="34" charset="0"/>
                      </a:endParaRPr>
                    </a:p>
                  </a:txBody>
                  <a:tcPr marL="5195" marR="5195" marT="5195" marB="0" anchor="ctr">
                    <a:solidFill>
                      <a:schemeClr val="accent3">
                        <a:lumMod val="40000"/>
                        <a:lumOff val="60000"/>
                      </a:schemeClr>
                    </a:solidFill>
                  </a:tcPr>
                </a:tc>
                <a:tc>
                  <a:txBody>
                    <a:bodyPr/>
                    <a:lstStyle/>
                    <a:p>
                      <a:pPr algn="ctr" fontAlgn="ctr"/>
                      <a:r>
                        <a:rPr lang="en-ZA" sz="1800" b="1" i="0" u="none" strike="noStrike" dirty="0">
                          <a:solidFill>
                            <a:schemeClr val="dk1"/>
                          </a:solidFill>
                          <a:effectLst/>
                          <a:latin typeface="+mn-lt"/>
                        </a:rPr>
                        <a:t>52%</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tc>
                  <a:txBody>
                    <a:bodyPr/>
                    <a:lstStyle/>
                    <a:p>
                      <a:pPr algn="ctr" fontAlgn="ctr"/>
                      <a:r>
                        <a:rPr lang="en-ZA" sz="1800" b="1" u="none" strike="noStrike" dirty="0">
                          <a:effectLst/>
                        </a:rPr>
                        <a:t>80%</a:t>
                      </a:r>
                      <a:endParaRPr lang="en-ZA" sz="1800" b="1" i="0" u="none" strike="noStrike" dirty="0">
                        <a:solidFill>
                          <a:srgbClr val="000000"/>
                        </a:solidFill>
                        <a:effectLst/>
                        <a:latin typeface="Arial" panose="020B0604020202020204" pitchFamily="34" charset="0"/>
                      </a:endParaRPr>
                    </a:p>
                  </a:txBody>
                  <a:tcPr marL="5195" marR="5195" marT="5195" marB="0" anchor="ctr">
                    <a:solidFill>
                      <a:schemeClr val="accent1">
                        <a:lumMod val="20000"/>
                        <a:lumOff val="80000"/>
                      </a:schemeClr>
                    </a:solidFill>
                  </a:tcPr>
                </a:tc>
                <a:extLst>
                  <a:ext uri="{0D108BD9-81ED-4DB2-BD59-A6C34878D82A}">
                    <a16:rowId xmlns:a16="http://schemas.microsoft.com/office/drawing/2014/main" val="3721075306"/>
                  </a:ext>
                </a:extLst>
              </a:tr>
            </a:tbl>
          </a:graphicData>
        </a:graphic>
      </p:graphicFrame>
    </p:spTree>
    <p:extLst>
      <p:ext uri="{BB962C8B-B14F-4D97-AF65-F5344CB8AC3E}">
        <p14:creationId xmlns:p14="http://schemas.microsoft.com/office/powerpoint/2010/main" val="23543725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36513" y="188640"/>
          <a:ext cx="9107488"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140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1691680" y="-27384"/>
            <a:ext cx="531199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Comparison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832412323"/>
              </p:ext>
            </p:extLst>
          </p:nvPr>
        </p:nvGraphicFramePr>
        <p:xfrm>
          <a:off x="181650" y="692696"/>
          <a:ext cx="8854846" cy="604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6735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00631756"/>
              </p:ext>
            </p:extLst>
          </p:nvPr>
        </p:nvGraphicFramePr>
        <p:xfrm>
          <a:off x="35497" y="548680"/>
          <a:ext cx="9108502" cy="6285640"/>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656184">
                  <a:extLst>
                    <a:ext uri="{9D8B030D-6E8A-4147-A177-3AD203B41FA5}">
                      <a16:colId xmlns:a16="http://schemas.microsoft.com/office/drawing/2014/main" val="2406577313"/>
                    </a:ext>
                  </a:extLst>
                </a:gridCol>
                <a:gridCol w="720080">
                  <a:extLst>
                    <a:ext uri="{9D8B030D-6E8A-4147-A177-3AD203B41FA5}">
                      <a16:colId xmlns:a16="http://schemas.microsoft.com/office/drawing/2014/main" val="1954622974"/>
                    </a:ext>
                  </a:extLst>
                </a:gridCol>
                <a:gridCol w="648072">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720080">
                  <a:extLst>
                    <a:ext uri="{9D8B030D-6E8A-4147-A177-3AD203B41FA5}">
                      <a16:colId xmlns:a16="http://schemas.microsoft.com/office/drawing/2014/main" val="3171171659"/>
                    </a:ext>
                  </a:extLst>
                </a:gridCol>
                <a:gridCol w="1440160">
                  <a:extLst>
                    <a:ext uri="{9D8B030D-6E8A-4147-A177-3AD203B41FA5}">
                      <a16:colId xmlns:a16="http://schemas.microsoft.com/office/drawing/2014/main" val="2644008093"/>
                    </a:ext>
                  </a:extLst>
                </a:gridCol>
                <a:gridCol w="905876">
                  <a:extLst>
                    <a:ext uri="{9D8B030D-6E8A-4147-A177-3AD203B41FA5}">
                      <a16:colId xmlns:a16="http://schemas.microsoft.com/office/drawing/2014/main" val="1112253853"/>
                    </a:ext>
                  </a:extLst>
                </a:gridCol>
                <a:gridCol w="678300">
                  <a:extLst>
                    <a:ext uri="{9D8B030D-6E8A-4147-A177-3AD203B41FA5}">
                      <a16:colId xmlns:a16="http://schemas.microsoft.com/office/drawing/2014/main" val="573764063"/>
                    </a:ext>
                  </a:extLst>
                </a:gridCol>
                <a:gridCol w="611559">
                  <a:extLst>
                    <a:ext uri="{9D8B030D-6E8A-4147-A177-3AD203B41FA5}">
                      <a16:colId xmlns:a16="http://schemas.microsoft.com/office/drawing/2014/main" val="124914493"/>
                    </a:ext>
                  </a:extLst>
                </a:gridCol>
              </a:tblGrid>
              <a:tr h="718806">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446597">
                <a:tc>
                  <a:txBody>
                    <a:bodyPr/>
                    <a:lstStyle/>
                    <a:p>
                      <a:pPr algn="ctr">
                        <a:lnSpc>
                          <a:spcPct val="115000"/>
                        </a:lnSpc>
                        <a:spcAft>
                          <a:spcPts val="0"/>
                        </a:spcAft>
                      </a:pPr>
                      <a:r>
                        <a:rPr lang="en-ZA" sz="1400" b="1" dirty="0">
                          <a:solidFill>
                            <a:schemeClr val="bg1"/>
                          </a:solidFill>
                          <a:effectLst/>
                          <a:latin typeface="+mn-lt"/>
                          <a:ea typeface="Calibri" panose="020F0502020204030204" pitchFamily="34" charset="0"/>
                          <a:cs typeface="Times New Roman" panose="02020603050405020304" pitchFamily="18" charset="0"/>
                        </a:rPr>
                        <a:t>1.1</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&amp; Cooperatives reached through entrepreneurship awareness sessions</a:t>
                      </a:r>
                      <a:endParaRPr lang="en-ZA"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US" sz="1400" b="1" dirty="0">
                          <a:effectLst/>
                          <a:latin typeface="+mn-lt"/>
                          <a:ea typeface="Trebuchet MS" panose="020B0603020202020204" pitchFamily="34" charset="0"/>
                          <a:cs typeface="Times New Roman" panose="02020603050405020304" pitchFamily="18" charset="0"/>
                        </a:rPr>
                        <a:t>37 104</a:t>
                      </a:r>
                      <a:endParaRPr lang="en-ZA" sz="1400" dirty="0">
                        <a:effectLst/>
                        <a:latin typeface="+mn-lt"/>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9 276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19 966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10 690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215%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Target exceeded due to focus on outreach campaigns and information sharing. Performance enablers such as virtual platforms were also used.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37 104</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67 029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575840"/>
                  </a:ext>
                </a:extLst>
              </a:tr>
              <a:tr h="247988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1.2</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Number of </a:t>
                      </a:r>
                      <a:r>
                        <a:rPr lang="en-US" sz="1400" b="1" dirty="0" err="1">
                          <a:effectLst/>
                          <a:latin typeface="Trebuchet MS" panose="020B0603020202020204" pitchFamily="34" charset="0"/>
                          <a:ea typeface="Trebuchet MS" panose="020B0603020202020204" pitchFamily="34" charset="0"/>
                          <a:cs typeface="Times New Roman" panose="02020603050405020304" pitchFamily="18" charset="0"/>
                        </a:rPr>
                        <a:t>Spaza</a:t>
                      </a: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 shops and general dealer supported</a:t>
                      </a:r>
                      <a:endParaRPr lang="en-ZA"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US" sz="1400" b="1" dirty="0">
                          <a:effectLst/>
                          <a:latin typeface="+mn-lt"/>
                          <a:ea typeface="Trebuchet MS" panose="020B0603020202020204" pitchFamily="34" charset="0"/>
                          <a:cs typeface="Times New Roman" panose="02020603050405020304" pitchFamily="18" charset="0"/>
                        </a:rPr>
                        <a:t>9 276</a:t>
                      </a:r>
                      <a:endParaRPr lang="en-ZA" sz="1400" dirty="0">
                        <a:effectLst/>
                        <a:latin typeface="+mn-lt"/>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2 319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2 034</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1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-285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Seda branches were experiencing several challenges with the conversion of informal Spaza shops to formal, as these are mostly owned by foreigners. In addition, the turnaround time for applications for accessing funding from DSBD is hampering the uptake of this support.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organisation will continue to support SMMEs who are in this sector in the new financial year, working with various associations to improve the uptake</a:t>
                      </a:r>
                      <a:r>
                        <a:rPr lang="en-ZA" sz="1000">
                          <a:effectLst/>
                          <a:latin typeface="Trebuchet MS" panose="020B0603020202020204" pitchFamily="34" charset="0"/>
                          <a:ea typeface="Trebuchet MS" panose="020B0603020202020204" pitchFamily="34" charset="0"/>
                          <a:cs typeface="Times New Roman" panose="02020603050405020304" pitchFamily="18" charset="0"/>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9 276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6 694</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163528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1.3</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Number of Personal Care businesses supported</a:t>
                      </a:r>
                      <a:endParaRPr lang="en-ZA"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US" sz="1400" b="1">
                          <a:effectLst/>
                          <a:latin typeface="+mn-lt"/>
                          <a:ea typeface="Trebuchet MS" panose="020B0603020202020204" pitchFamily="34" charset="0"/>
                          <a:cs typeface="Times New Roman" panose="02020603050405020304" pitchFamily="18" charset="0"/>
                        </a:rPr>
                        <a:t>2 000</a:t>
                      </a:r>
                      <a:endParaRPr lang="en-ZA" sz="1400">
                        <a:effectLst/>
                        <a:latin typeface="+mn-lt"/>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500</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981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481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196%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Marketing initiatives improve</a:t>
                      </a:r>
                      <a:r>
                        <a:rPr lang="en-US"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d</a:t>
                      </a: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the uptake of the programme.</a:t>
                      </a:r>
                      <a:r>
                        <a:rPr lang="en-ZA" sz="10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2 738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4931636"/>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PROGRAMME 1: Township, Rural and Informal Business </a:t>
            </a:r>
          </a:p>
        </p:txBody>
      </p:sp>
    </p:spTree>
    <p:extLst>
      <p:ext uri="{BB962C8B-B14F-4D97-AF65-F5344CB8AC3E}">
        <p14:creationId xmlns:p14="http://schemas.microsoft.com/office/powerpoint/2010/main" val="27347802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14654782"/>
              </p:ext>
            </p:extLst>
          </p:nvPr>
        </p:nvGraphicFramePr>
        <p:xfrm>
          <a:off x="35497" y="548681"/>
          <a:ext cx="9108502" cy="6397412"/>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656184">
                  <a:extLst>
                    <a:ext uri="{9D8B030D-6E8A-4147-A177-3AD203B41FA5}">
                      <a16:colId xmlns:a16="http://schemas.microsoft.com/office/drawing/2014/main" val="2406577313"/>
                    </a:ext>
                  </a:extLst>
                </a:gridCol>
                <a:gridCol w="792088">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720080">
                  <a:extLst>
                    <a:ext uri="{9D8B030D-6E8A-4147-A177-3AD203B41FA5}">
                      <a16:colId xmlns:a16="http://schemas.microsoft.com/office/drawing/2014/main" val="3171171659"/>
                    </a:ext>
                  </a:extLst>
                </a:gridCol>
                <a:gridCol w="1152128">
                  <a:extLst>
                    <a:ext uri="{9D8B030D-6E8A-4147-A177-3AD203B41FA5}">
                      <a16:colId xmlns:a16="http://schemas.microsoft.com/office/drawing/2014/main" val="2644008093"/>
                    </a:ext>
                  </a:extLst>
                </a:gridCol>
                <a:gridCol w="1049892">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662662">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a:t>
                      </a:r>
                      <a:r>
                        <a:rPr lang="en-ZA" sz="1200" b="1" baseline="0" dirty="0">
                          <a:effectLst/>
                          <a:latin typeface="+mn-lt"/>
                          <a:ea typeface="Times New Roman" panose="02020603050405020304" pitchFamily="18" charset="0"/>
                          <a:cs typeface="Times New Roman" panose="02020603050405020304" pitchFamily="18" charset="0"/>
                        </a:rPr>
                        <a:t>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16324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1.4</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Number of Informal and Micro Restaurants and </a:t>
                      </a:r>
                      <a:r>
                        <a:rPr lang="en-US" sz="1400" b="1" dirty="0" err="1">
                          <a:effectLst/>
                          <a:latin typeface="Trebuchet MS" panose="020B0603020202020204" pitchFamily="34" charset="0"/>
                          <a:ea typeface="Trebuchet MS" panose="020B0603020202020204" pitchFamily="34" charset="0"/>
                          <a:cs typeface="Times New Roman" panose="02020603050405020304" pitchFamily="18" charset="0"/>
                        </a:rPr>
                        <a:t>Tshisanyama</a:t>
                      </a:r>
                      <a:r>
                        <a:rPr lang="en-US" sz="1400" b="1" dirty="0">
                          <a:effectLst/>
                          <a:latin typeface="Trebuchet MS" panose="020B0603020202020204" pitchFamily="34" charset="0"/>
                          <a:ea typeface="Trebuchet MS" panose="020B0603020202020204" pitchFamily="34" charset="0"/>
                          <a:cs typeface="Times New Roman" panose="02020603050405020304" pitchFamily="18" charset="0"/>
                        </a:rPr>
                        <a:t> supported</a:t>
                      </a:r>
                      <a:endParaRPr lang="en-ZA"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US" sz="1400" b="1" dirty="0">
                          <a:effectLst/>
                          <a:latin typeface="+mn-lt"/>
                          <a:ea typeface="Trebuchet MS" panose="020B0603020202020204" pitchFamily="34" charset="0"/>
                          <a:cs typeface="Times New Roman" panose="02020603050405020304" pitchFamily="18" charset="0"/>
                        </a:rPr>
                        <a:t>1 500</a:t>
                      </a:r>
                      <a:endParaRPr lang="en-ZA" sz="1400" dirty="0">
                        <a:effectLst/>
                        <a:latin typeface="+mn-lt"/>
                        <a:ea typeface="Calibri" panose="020F0502020204030204" pitchFamily="34"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750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1 186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436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158%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Target exceeded due to referrals and collaboration with existing stakeholders.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1 500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3 425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0235200"/>
                  </a:ext>
                </a:extLst>
              </a:tr>
              <a:tr h="2352393">
                <a:tc>
                  <a:txBody>
                    <a:bodyPr/>
                    <a:lstStyle/>
                    <a:p>
                      <a:pPr algn="ctr">
                        <a:lnSpc>
                          <a:spcPct val="115000"/>
                        </a:lnSpc>
                        <a:spcAft>
                          <a:spcPts val="0"/>
                        </a:spcAft>
                      </a:pPr>
                      <a:r>
                        <a:rPr lang="en-ZA" sz="1400" b="1" dirty="0">
                          <a:solidFill>
                            <a:schemeClr val="bg1"/>
                          </a:solidFill>
                          <a:effectLst/>
                          <a:latin typeface="+mn-lt"/>
                          <a:ea typeface="Calibri" panose="020F0502020204030204" pitchFamily="34" charset="0"/>
                          <a:cs typeface="Times New Roman" panose="02020603050405020304" pitchFamily="18" charset="0"/>
                        </a:rPr>
                        <a:t>1.5</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Fruit and vegetable vendors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4 638</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1 159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1 083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1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-76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93%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 recruitment of fruit and vegetable vendors was reduced because the financial support offered by DSBD and sefa was reallocated to support informal businesses that were affected by riots in KZN.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The organisation will continue to support SMMEs who are in this sector in the new financial year, working with various associations to improve the uptake.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4 638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4 333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8833807"/>
                  </a:ext>
                </a:extLst>
              </a:tr>
              <a:tr h="20143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1.6</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Panel beaters, motor mechanics, auto spares and auto-fitment businesses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a:effectLst/>
                          <a:latin typeface="Trebuchet MS" panose="020B0603020202020204" pitchFamily="34" charset="0"/>
                          <a:ea typeface="Trebuchet MS" panose="020B0603020202020204" pitchFamily="34" charset="0"/>
                          <a:cs typeface="Times New Roman" panose="02020603050405020304" pitchFamily="18" charset="0"/>
                        </a:rPr>
                        <a:t>4 638</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1 159</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993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1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-166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Bef>
                          <a:spcPts val="600"/>
                        </a:spcBef>
                        <a:spcAft>
                          <a:spcPts val="60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85%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Underperformance is largely due to low uptake of the programme. The scheme was restructured to address the needs of the small businesses that are in this sector.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Sefa has increased the upper limit of the scheme to R1 million, which should improve the uptake.  The partnership with ABSA has also been finalised.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4 638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2 305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0836813"/>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PROGRAMME 1: Township, Rural and Informal Business </a:t>
            </a:r>
          </a:p>
        </p:txBody>
      </p:sp>
    </p:spTree>
    <p:extLst>
      <p:ext uri="{BB962C8B-B14F-4D97-AF65-F5344CB8AC3E}">
        <p14:creationId xmlns:p14="http://schemas.microsoft.com/office/powerpoint/2010/main" val="26866988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70422834"/>
              </p:ext>
            </p:extLst>
          </p:nvPr>
        </p:nvGraphicFramePr>
        <p:xfrm>
          <a:off x="35496" y="548679"/>
          <a:ext cx="9108502" cy="6304905"/>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656184">
                  <a:extLst>
                    <a:ext uri="{9D8B030D-6E8A-4147-A177-3AD203B41FA5}">
                      <a16:colId xmlns:a16="http://schemas.microsoft.com/office/drawing/2014/main" val="2406577313"/>
                    </a:ext>
                  </a:extLst>
                </a:gridCol>
                <a:gridCol w="792088">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576064">
                  <a:extLst>
                    <a:ext uri="{9D8B030D-6E8A-4147-A177-3AD203B41FA5}">
                      <a16:colId xmlns:a16="http://schemas.microsoft.com/office/drawing/2014/main" val="3171171659"/>
                    </a:ext>
                  </a:extLst>
                </a:gridCol>
                <a:gridCol w="1296145">
                  <a:extLst>
                    <a:ext uri="{9D8B030D-6E8A-4147-A177-3AD203B41FA5}">
                      <a16:colId xmlns:a16="http://schemas.microsoft.com/office/drawing/2014/main" val="2644008093"/>
                    </a:ext>
                  </a:extLst>
                </a:gridCol>
                <a:gridCol w="1049891">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522742">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48939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1.7</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Small scale bakeries and confectionaries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500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828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328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166%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Relationships with key stakeholders and the appointment of Service Providers to augment internal capacity assisted with improving performance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2 546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4931636"/>
                  </a:ext>
                </a:extLst>
              </a:tr>
              <a:tr h="132240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1.8</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Clothing, leather and textile businesses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500</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866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386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173%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There is a large number of Seamstresses who needs equipment, working capital and further business development support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3 631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90235200"/>
                  </a:ext>
                </a:extLst>
              </a:tr>
              <a:tr h="1489391">
                <a:tc>
                  <a:txBody>
                    <a:bodyPr/>
                    <a:lstStyle/>
                    <a:p>
                      <a:pPr algn="ctr">
                        <a:lnSpc>
                          <a:spcPct val="115000"/>
                        </a:lnSpc>
                        <a:spcAft>
                          <a:spcPts val="0"/>
                        </a:spcAft>
                      </a:pPr>
                      <a:r>
                        <a:rPr lang="en-ZA" sz="1400" b="1" dirty="0">
                          <a:solidFill>
                            <a:schemeClr val="bg1"/>
                          </a:solidFill>
                          <a:effectLst/>
                          <a:latin typeface="+mn-lt"/>
                          <a:ea typeface="Calibri" panose="020F0502020204030204" pitchFamily="34" charset="0"/>
                          <a:cs typeface="Times New Roman" panose="02020603050405020304" pitchFamily="18" charset="0"/>
                        </a:rPr>
                        <a:t>1.9</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Butcheries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500</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661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161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132%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Businesses in this sector cannot compete with supermarkets on price and most have closed down. Most butcheries in the township operate as Tshisanyamas.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2 216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738864"/>
                  </a:ext>
                </a:extLst>
              </a:tr>
              <a:tr h="12419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1.10</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jobs created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4 638</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1 159</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3 503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2 267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302%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Businesses that were evaluated in this quarter showed an improvement in the number of jobs created.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imes New Roman" panose="02020603050405020304" pitchFamily="18" charset="0"/>
                          <a:cs typeface="Times New Roman" panose="02020603050405020304" pitchFamily="18" charset="0"/>
                        </a:rPr>
                        <a:t>4 683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4 865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93937062"/>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PROGRAMME 1: Township, Rural and Informal Business </a:t>
            </a:r>
          </a:p>
        </p:txBody>
      </p:sp>
    </p:spTree>
    <p:extLst>
      <p:ext uri="{BB962C8B-B14F-4D97-AF65-F5344CB8AC3E}">
        <p14:creationId xmlns:p14="http://schemas.microsoft.com/office/powerpoint/2010/main" val="25280121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27361297"/>
              </p:ext>
            </p:extLst>
          </p:nvPr>
        </p:nvGraphicFramePr>
        <p:xfrm>
          <a:off x="35497" y="548681"/>
          <a:ext cx="9108502" cy="6258187"/>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100811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576064">
                  <a:extLst>
                    <a:ext uri="{9D8B030D-6E8A-4147-A177-3AD203B41FA5}">
                      <a16:colId xmlns:a16="http://schemas.microsoft.com/office/drawing/2014/main" val="3171171659"/>
                    </a:ext>
                  </a:extLst>
                </a:gridCol>
                <a:gridCol w="1512168">
                  <a:extLst>
                    <a:ext uri="{9D8B030D-6E8A-4147-A177-3AD203B41FA5}">
                      <a16:colId xmlns:a16="http://schemas.microsoft.com/office/drawing/2014/main" val="2644008093"/>
                    </a:ext>
                  </a:extLst>
                </a:gridCol>
                <a:gridCol w="833868">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501665">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a:t>
                      </a:r>
                      <a:r>
                        <a:rPr lang="en-ZA" sz="1200" b="1" baseline="0" dirty="0">
                          <a:effectLst/>
                          <a:latin typeface="+mn-lt"/>
                          <a:ea typeface="Times New Roman" panose="02020603050405020304" pitchFamily="18" charset="0"/>
                          <a:cs typeface="Times New Roman" panose="02020603050405020304" pitchFamily="18" charset="0"/>
                        </a:rPr>
                        <a:t>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551737">
                <a:tc>
                  <a:txBody>
                    <a:bodyPr/>
                    <a:lstStyle/>
                    <a:p>
                      <a:pPr algn="ctr">
                        <a:lnSpc>
                          <a:spcPct val="115000"/>
                        </a:lnSpc>
                        <a:spcAft>
                          <a:spcPts val="0"/>
                        </a:spcAft>
                      </a:pPr>
                      <a:r>
                        <a:rPr lang="en-ZA" sz="1400" b="1" dirty="0">
                          <a:solidFill>
                            <a:schemeClr val="bg1"/>
                          </a:solidFill>
                          <a:effectLst/>
                          <a:latin typeface="+mn-lt"/>
                          <a:ea typeface="Calibri" panose="020F0502020204030204" pitchFamily="34" charset="0"/>
                          <a:cs typeface="Times New Roman" panose="02020603050405020304" pitchFamily="18" charset="0"/>
                        </a:rPr>
                        <a:t>2.1</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SMMEs &amp; Cooperatives supported to be competitive in local markets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2 500</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1 249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2 033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784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163%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Access to Local market interventions like mall activation, pop-up markets &amp; capacity building contributed to this achievement.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2 500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5 546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575840"/>
                  </a:ext>
                </a:extLst>
              </a:tr>
              <a:tr h="178189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2.2</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SMMEs and</a:t>
                      </a:r>
                    </a:p>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Cooperatives listed to supply</a:t>
                      </a:r>
                    </a:p>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wholesalers and retailers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1 000</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200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220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Most of the targeted clients are being supported to meet the required retail listing standards.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1 000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651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223061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2.3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&amp; Cooperatives exposed to international markets</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1 000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1 037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837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519%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Since the lifting of the </a:t>
                      </a:r>
                      <a:r>
                        <a:rPr lang="en-ZA" sz="1000" dirty="0" err="1">
                          <a:effectLst/>
                          <a:latin typeface="Trebuchet MS" panose="020B0603020202020204" pitchFamily="34" charset="0"/>
                          <a:ea typeface="Trebuchet MS" panose="020B0603020202020204" pitchFamily="34" charset="0"/>
                          <a:cs typeface="Times New Roman" panose="02020603050405020304" pitchFamily="18" charset="0"/>
                        </a:rPr>
                        <a:t>Covid</a:t>
                      </a: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 19 restrictions, Seda was able to support a significant number of clients to participate in many tradeshows that were previously postponed.</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1 000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1 989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718583"/>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2: Business Competitiveness and Viability</a:t>
            </a:r>
          </a:p>
        </p:txBody>
      </p:sp>
    </p:spTree>
    <p:extLst>
      <p:ext uri="{BB962C8B-B14F-4D97-AF65-F5344CB8AC3E}">
        <p14:creationId xmlns:p14="http://schemas.microsoft.com/office/powerpoint/2010/main" val="40064665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26030504"/>
              </p:ext>
            </p:extLst>
          </p:nvPr>
        </p:nvGraphicFramePr>
        <p:xfrm>
          <a:off x="35497" y="548681"/>
          <a:ext cx="9108502" cy="6264696"/>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100811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576064">
                  <a:extLst>
                    <a:ext uri="{9D8B030D-6E8A-4147-A177-3AD203B41FA5}">
                      <a16:colId xmlns:a16="http://schemas.microsoft.com/office/drawing/2014/main" val="3171171659"/>
                    </a:ext>
                  </a:extLst>
                </a:gridCol>
                <a:gridCol w="1440160">
                  <a:extLst>
                    <a:ext uri="{9D8B030D-6E8A-4147-A177-3AD203B41FA5}">
                      <a16:colId xmlns:a16="http://schemas.microsoft.com/office/drawing/2014/main" val="2644008093"/>
                    </a:ext>
                  </a:extLst>
                </a:gridCol>
                <a:gridCol w="905876">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604732">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62269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2.4</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15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SMMEs &amp; Cooperatives registered on export platforms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2 000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281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141%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Seda was able to register more clients through conducting Webinars and localised workshops.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1 000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1 170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201863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2.5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assisted with incubation programme</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3 247</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812</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588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-244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72%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Some of the incubated SMMEs graduated in the third quarter.</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 new intake of incubates will be enrolled in the new financial year.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3 247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3 269</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20178239"/>
                  </a:ext>
                </a:extLst>
              </a:tr>
              <a:tr h="201863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2.6</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assisted with productivity improvement</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862</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166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124%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 increase in performance was due to the increased demand of Technology assistance services.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3 430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51886361"/>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2: Business Competitiveness and Viability</a:t>
            </a:r>
          </a:p>
        </p:txBody>
      </p:sp>
    </p:spTree>
    <p:extLst>
      <p:ext uri="{BB962C8B-B14F-4D97-AF65-F5344CB8AC3E}">
        <p14:creationId xmlns:p14="http://schemas.microsoft.com/office/powerpoint/2010/main" val="3772290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29939379"/>
              </p:ext>
            </p:extLst>
          </p:nvPr>
        </p:nvGraphicFramePr>
        <p:xfrm>
          <a:off x="35497" y="548679"/>
          <a:ext cx="9108502" cy="6309320"/>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64807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576064">
                  <a:extLst>
                    <a:ext uri="{9D8B030D-6E8A-4147-A177-3AD203B41FA5}">
                      <a16:colId xmlns:a16="http://schemas.microsoft.com/office/drawing/2014/main" val="267378021"/>
                    </a:ext>
                  </a:extLst>
                </a:gridCol>
                <a:gridCol w="720080">
                  <a:extLst>
                    <a:ext uri="{9D8B030D-6E8A-4147-A177-3AD203B41FA5}">
                      <a16:colId xmlns:a16="http://schemas.microsoft.com/office/drawing/2014/main" val="3171171659"/>
                    </a:ext>
                  </a:extLst>
                </a:gridCol>
                <a:gridCol w="1368152">
                  <a:extLst>
                    <a:ext uri="{9D8B030D-6E8A-4147-A177-3AD203B41FA5}">
                      <a16:colId xmlns:a16="http://schemas.microsoft.com/office/drawing/2014/main" val="2644008093"/>
                    </a:ext>
                  </a:extLst>
                </a:gridCol>
                <a:gridCol w="1265916">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562948">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a:t>
                      </a:r>
                      <a:r>
                        <a:rPr lang="en-ZA" sz="1200" b="1" baseline="0" dirty="0">
                          <a:effectLst/>
                          <a:latin typeface="+mn-lt"/>
                          <a:ea typeface="Times New Roman" panose="02020603050405020304" pitchFamily="18" charset="0"/>
                          <a:cs typeface="Times New Roman" panose="02020603050405020304" pitchFamily="18" charset="0"/>
                        </a:rPr>
                        <a:t>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97813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2.7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assisted with quality improvement</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2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2 780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2 084</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399%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Seda conducted webinars and assisted SMMEs and Cooperatives with interventions and training to improve the quality of their products and to meet the standards for supplier development.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5 254</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575840"/>
                  </a:ext>
                </a:extLst>
              </a:tr>
              <a:tr h="188411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2.8</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&amp; Cooperatives assisted through the ecosystem</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200" b="1">
                          <a:effectLst/>
                          <a:latin typeface="Trebuchet MS" panose="020B0603020202020204" pitchFamily="34" charset="0"/>
                          <a:ea typeface="Trebuchet MS" panose="020B0603020202020204" pitchFamily="34" charset="0"/>
                          <a:cs typeface="Times New Roman" panose="02020603050405020304" pitchFamily="18" charset="0"/>
                        </a:rPr>
                        <a:t>70 000</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25 000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14 707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-10 293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59%</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 number of clients supported by ecosystem partners were below the anticipated performance.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 relationship between Seda and ecosystem partners will be reviewed to improve client support.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1" dirty="0">
                          <a:effectLst/>
                          <a:latin typeface="Trebuchet MS" panose="020B0603020202020204" pitchFamily="34" charset="0"/>
                          <a:ea typeface="Trebuchet MS" panose="020B0603020202020204" pitchFamily="34" charset="0"/>
                          <a:cs typeface="Trebuchet MS" panose="020B0603020202020204" pitchFamily="34" charset="0"/>
                        </a:rPr>
                        <a:t>70 </a:t>
                      </a:r>
                      <a:r>
                        <a:rPr lang="en-ZA" sz="1000" b="1" dirty="0">
                          <a:effectLst/>
                          <a:latin typeface="Trebuchet MS" panose="020B0603020202020204" pitchFamily="34" charset="0"/>
                          <a:ea typeface="Trebuchet MS" panose="020B0603020202020204" pitchFamily="34" charset="0"/>
                          <a:cs typeface="Trebuchet MS" panose="020B0603020202020204" pitchFamily="34" charset="0"/>
                        </a:rPr>
                        <a:t>000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62 240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188411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2.9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Identified Stakeholders Participating in the Ecosystem</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200" b="1" dirty="0">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133%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All targeted stakeholders participated in the ecosystem support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1" dirty="0">
                          <a:effectLst/>
                          <a:latin typeface="Trebuchet MS" panose="020B0603020202020204" pitchFamily="34" charset="0"/>
                          <a:ea typeface="Trebuchet MS" panose="020B0603020202020204" pitchFamily="34" charset="0"/>
                          <a:cs typeface="Trebuchet MS" panose="020B0603020202020204" pitchFamily="34" charset="0"/>
                        </a:rPr>
                        <a:t>75%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100%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58277650"/>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2: Business Competitiveness and Viability</a:t>
            </a:r>
          </a:p>
        </p:txBody>
      </p:sp>
    </p:spTree>
    <p:extLst>
      <p:ext uri="{BB962C8B-B14F-4D97-AF65-F5344CB8AC3E}">
        <p14:creationId xmlns:p14="http://schemas.microsoft.com/office/powerpoint/2010/main" val="9862329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10301802"/>
              </p:ext>
            </p:extLst>
          </p:nvPr>
        </p:nvGraphicFramePr>
        <p:xfrm>
          <a:off x="35497" y="548681"/>
          <a:ext cx="9108502" cy="6278880"/>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64807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576064">
                  <a:extLst>
                    <a:ext uri="{9D8B030D-6E8A-4147-A177-3AD203B41FA5}">
                      <a16:colId xmlns:a16="http://schemas.microsoft.com/office/drawing/2014/main" val="267378021"/>
                    </a:ext>
                  </a:extLst>
                </a:gridCol>
                <a:gridCol w="720080">
                  <a:extLst>
                    <a:ext uri="{9D8B030D-6E8A-4147-A177-3AD203B41FA5}">
                      <a16:colId xmlns:a16="http://schemas.microsoft.com/office/drawing/2014/main" val="3171171659"/>
                    </a:ext>
                  </a:extLst>
                </a:gridCol>
                <a:gridCol w="1944216">
                  <a:extLst>
                    <a:ext uri="{9D8B030D-6E8A-4147-A177-3AD203B41FA5}">
                      <a16:colId xmlns:a16="http://schemas.microsoft.com/office/drawing/2014/main" val="2644008093"/>
                    </a:ext>
                  </a:extLst>
                </a:gridCol>
                <a:gridCol w="689852">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709864">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26994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2.10</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00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whose turnover has increased</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200" b="1">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1 531</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818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220%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Businesses that were evaluated in this quarter showed improvement in turnover reported.</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r>
                        <a:rPr lang="en-ZA" sz="1000" b="1">
                          <a:effectLst/>
                          <a:latin typeface="Trebuchet MS" panose="020B0603020202020204" pitchFamily="34" charset="0"/>
                          <a:ea typeface="Trebuchet MS" panose="020B0603020202020204" pitchFamily="34" charset="0"/>
                          <a:cs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3 320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144930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2.11</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00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supported in the manufacturing sector</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200" b="1">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3 398</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2702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There was a great demand expressed by SMMEs in the manufacturing sector and the organisation structured more interventions targeting SMMEs in this sector.</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9 397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462054"/>
                  </a:ext>
                </a:extLst>
              </a:tr>
              <a:tr h="144930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2.12</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00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supported through Sector specific training</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1 894</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1 198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272%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Seda structured its offerings to provide support to clients who were grouped according to specific sectors.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4 476</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04613860"/>
                  </a:ext>
                </a:extLst>
              </a:tr>
              <a:tr h="124226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2.13</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marL="0" algn="ctr" defTabSz="914400" rtl="0" eaLnBrk="1" latinLnBrk="0" hangingPunct="1">
                        <a:lnSpc>
                          <a:spcPct val="100000"/>
                        </a:lnSpc>
                        <a:spcAft>
                          <a:spcPts val="0"/>
                        </a:spcAft>
                      </a:pPr>
                      <a:r>
                        <a:rPr lang="en-ZA" sz="1400" b="1"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Number of SMMEs and Co-operatives supported enterprise Coaching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000"/>
                        </a:lnSpc>
                        <a:spcAft>
                          <a:spcPts val="0"/>
                        </a:spcAft>
                      </a:pPr>
                      <a:r>
                        <a:rPr lang="en-ZA" sz="1000" b="1">
                          <a:effectLst/>
                          <a:latin typeface="Trebuchet MS" panose="020B0603020202020204" pitchFamily="34" charset="0"/>
                          <a:ea typeface="Trebuchet MS" panose="020B0603020202020204" pitchFamily="34" charset="0"/>
                          <a:cs typeface="Times New Roman" panose="02020603050405020304" pitchFamily="18" charset="0"/>
                        </a:rPr>
                        <a:t>696</a:t>
                      </a:r>
                      <a:endParaRPr lang="en-ZA"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1 943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1 247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279%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There was a good uptake for this programme in various Provinces.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2 783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2 910</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2528381"/>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2: Business Competitiveness and Viability</a:t>
            </a:r>
          </a:p>
        </p:txBody>
      </p:sp>
    </p:spTree>
    <p:extLst>
      <p:ext uri="{BB962C8B-B14F-4D97-AF65-F5344CB8AC3E}">
        <p14:creationId xmlns:p14="http://schemas.microsoft.com/office/powerpoint/2010/main" val="27602873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41114484"/>
              </p:ext>
            </p:extLst>
          </p:nvPr>
        </p:nvGraphicFramePr>
        <p:xfrm>
          <a:off x="0" y="1"/>
          <a:ext cx="9144000" cy="5733255"/>
        </p:xfrm>
        <a:graphic>
          <a:graphicData uri="http://schemas.openxmlformats.org/drawingml/2006/table">
            <a:tbl>
              <a:tblPr/>
              <a:tblGrid>
                <a:gridCol w="982064">
                  <a:extLst>
                    <a:ext uri="{9D8B030D-6E8A-4147-A177-3AD203B41FA5}">
                      <a16:colId xmlns:a16="http://schemas.microsoft.com/office/drawing/2014/main" val="2375809082"/>
                    </a:ext>
                  </a:extLst>
                </a:gridCol>
                <a:gridCol w="8161936">
                  <a:extLst>
                    <a:ext uri="{9D8B030D-6E8A-4147-A177-3AD203B41FA5}">
                      <a16:colId xmlns:a16="http://schemas.microsoft.com/office/drawing/2014/main" val="1459576875"/>
                    </a:ext>
                  </a:extLst>
                </a:gridCol>
              </a:tblGrid>
              <a:tr h="1082574">
                <a:tc gridSpan="2">
                  <a:txBody>
                    <a:bodyPr/>
                    <a:lstStyle/>
                    <a:p>
                      <a:pPr algn="ctr">
                        <a:lnSpc>
                          <a:spcPct val="107000"/>
                        </a:lnSpc>
                        <a:spcAft>
                          <a:spcPts val="0"/>
                        </a:spcAft>
                      </a:pPr>
                      <a:r>
                        <a:rPr lang="en-US" sz="1600" kern="1200" cap="small"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SEDA</a:t>
                      </a:r>
                      <a:r>
                        <a:rPr lang="en-US" sz="19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PRESENTATION</a:t>
                      </a:r>
                      <a:r>
                        <a:rPr lang="en-US" sz="20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OUTLINE</a:t>
                      </a:r>
                      <a:r>
                        <a:rPr lang="en-ZA"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02B"/>
                    </a:solidFill>
                  </a:tcPr>
                </a:tc>
                <a:tc hMerge="1">
                  <a:txBody>
                    <a:bodyPr/>
                    <a:lstStyle/>
                    <a:p>
                      <a:endParaRPr lang="en-ZA"/>
                    </a:p>
                  </a:txBody>
                  <a:tcPr/>
                </a:tc>
                <a:extLst>
                  <a:ext uri="{0D108BD9-81ED-4DB2-BD59-A6C34878D82A}">
                    <a16:rowId xmlns:a16="http://schemas.microsoft.com/office/drawing/2014/main" val="1249254495"/>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Introduction</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8769083"/>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Performance Information</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733009"/>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Performance Comparison</a:t>
                      </a:r>
                      <a:r>
                        <a:rPr lang="en-ZA"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3979094"/>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Human Resources Report</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1225155"/>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Draft</a:t>
                      </a:r>
                      <a:r>
                        <a:rPr lang="en-ZA"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Financial Report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879110"/>
                  </a:ext>
                </a:extLst>
              </a:tr>
              <a:tr h="701421">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Governance &amp; Compliance</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42102663"/>
                  </a:ext>
                </a:extLst>
              </a:tr>
              <a:tr h="658210">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Key Projects</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0631289"/>
                  </a:ext>
                </a:extLst>
              </a:tr>
            </a:tbl>
          </a:graphicData>
        </a:graphic>
      </p:graphicFrame>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8058257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71014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94958767"/>
              </p:ext>
            </p:extLst>
          </p:nvPr>
        </p:nvGraphicFramePr>
        <p:xfrm>
          <a:off x="35497" y="548681"/>
          <a:ext cx="9108502" cy="6268427"/>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64807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576064">
                  <a:extLst>
                    <a:ext uri="{9D8B030D-6E8A-4147-A177-3AD203B41FA5}">
                      <a16:colId xmlns:a16="http://schemas.microsoft.com/office/drawing/2014/main" val="267378021"/>
                    </a:ext>
                  </a:extLst>
                </a:gridCol>
                <a:gridCol w="576064">
                  <a:extLst>
                    <a:ext uri="{9D8B030D-6E8A-4147-A177-3AD203B41FA5}">
                      <a16:colId xmlns:a16="http://schemas.microsoft.com/office/drawing/2014/main" val="3171171659"/>
                    </a:ext>
                  </a:extLst>
                </a:gridCol>
                <a:gridCol w="1512168">
                  <a:extLst>
                    <a:ext uri="{9D8B030D-6E8A-4147-A177-3AD203B41FA5}">
                      <a16:colId xmlns:a16="http://schemas.microsoft.com/office/drawing/2014/main" val="2644008093"/>
                    </a:ext>
                  </a:extLst>
                </a:gridCol>
                <a:gridCol w="1265916">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720079">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No. </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Achievement</a:t>
                      </a:r>
                      <a:r>
                        <a:rPr lang="en-ZA" sz="1200" b="1" baseline="0" dirty="0">
                          <a:effectLst/>
                          <a:latin typeface="+mn-lt"/>
                          <a:ea typeface="Times New Roman" panose="02020603050405020304" pitchFamily="18" charset="0"/>
                          <a:cs typeface="Times New Roman" panose="02020603050405020304" pitchFamily="18" charset="0"/>
                        </a:rPr>
                        <a:t>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79208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3.1</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innovative ideas implemented </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dirty="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132%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One third of the approved innovative ideas were implemented in this financial year</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n-ZA" sz="1000" b="1" dirty="0">
                          <a:solidFill>
                            <a:srgbClr val="0070C0"/>
                          </a:solidFill>
                          <a:effectLst/>
                          <a:latin typeface="Trebuchet MS" panose="020B0603020202020204" pitchFamily="34" charset="0"/>
                          <a:ea typeface="Trebuchet MS" panose="020B0603020202020204" pitchFamily="34" charset="0"/>
                          <a:cs typeface="Times New Roman" panose="02020603050405020304" pitchFamily="18" charset="0"/>
                        </a:rPr>
                        <a:t>33%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136649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3.2</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staff recognized for excellence</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67%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42%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0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268%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67% of the evaluated employees were rated above 311 and the balance was rated below.</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dirty="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00" b="1" dirty="0">
                          <a:effectLst/>
                          <a:latin typeface="Trebuchet MS" panose="020B0603020202020204" pitchFamily="34" charset="0"/>
                          <a:ea typeface="Trebuchet MS" panose="020B0603020202020204" pitchFamily="34" charset="0"/>
                          <a:cs typeface="Times New Roman" panose="02020603050405020304" pitchFamily="18" charset="0"/>
                        </a:rPr>
                        <a:t>25%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0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67%</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462054"/>
                  </a:ext>
                </a:extLst>
              </a:tr>
              <a:tr h="137859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3.3</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staff satisfaction</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tabLst>
                          <a:tab pos="239395" algn="l"/>
                        </a:tabLst>
                      </a:pPr>
                      <a:r>
                        <a:rPr lang="en-ZA" sz="12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b="1"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Z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1760" algn="ctr">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employee participation rate in 2021 was 43% compared to 38% in 2019. Majority of employees are dissatisfied with; Leadership &amp; Management, Remuneration and, Resources. Overall employees are satisfied with;</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11760" algn="ctr">
                        <a:spcAft>
                          <a:spcPts val="0"/>
                        </a:spcAft>
                      </a:pPr>
                      <a:r>
                        <a:rPr lang="en-ZA" sz="100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Strategy alignment, Training and Development, Empowerment/Autonomy, Communication, Employee Engagement and Recognition.</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 Management will review the developed action plan to respond to the areas of weaknesses identified in the employee satisfaction survey.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ZA" sz="100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00" b="1"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ts val="1000"/>
                        </a:lnSpc>
                        <a:spcAft>
                          <a:spcPts val="0"/>
                        </a:spcAft>
                      </a:pPr>
                      <a:r>
                        <a:rPr lang="en-ZA" sz="1000" b="1" dirty="0">
                          <a:solidFill>
                            <a:srgbClr val="FF0000"/>
                          </a:solidFill>
                          <a:effectLst/>
                          <a:latin typeface="Trebuchet MS" panose="020B0603020202020204" pitchFamily="34" charset="0"/>
                          <a:ea typeface="Trebuchet MS" panose="020B0603020202020204" pitchFamily="34" charset="0"/>
                          <a:cs typeface="Times New Roman" panose="02020603050405020304" pitchFamily="18" charset="0"/>
                        </a:rPr>
                        <a:t>43%</a:t>
                      </a:r>
                      <a:endPar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3246329"/>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3: Administration </a:t>
            </a:r>
          </a:p>
        </p:txBody>
      </p:sp>
    </p:spTree>
    <p:extLst>
      <p:ext uri="{BB962C8B-B14F-4D97-AF65-F5344CB8AC3E}">
        <p14:creationId xmlns:p14="http://schemas.microsoft.com/office/powerpoint/2010/main" val="37710798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243408"/>
            <a:ext cx="9144000" cy="71014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11263968"/>
              </p:ext>
            </p:extLst>
          </p:nvPr>
        </p:nvGraphicFramePr>
        <p:xfrm>
          <a:off x="35497" y="548681"/>
          <a:ext cx="9108502" cy="6264694"/>
        </p:xfrm>
        <a:graphic>
          <a:graphicData uri="http://schemas.openxmlformats.org/drawingml/2006/table">
            <a:tbl>
              <a:tblPr firstRow="1" firstCol="1" bandRow="1"/>
              <a:tblGrid>
                <a:gridCol w="432047">
                  <a:extLst>
                    <a:ext uri="{9D8B030D-6E8A-4147-A177-3AD203B41FA5}">
                      <a16:colId xmlns:a16="http://schemas.microsoft.com/office/drawing/2014/main" val="819933489"/>
                    </a:ext>
                  </a:extLst>
                </a:gridCol>
                <a:gridCol w="1440160">
                  <a:extLst>
                    <a:ext uri="{9D8B030D-6E8A-4147-A177-3AD203B41FA5}">
                      <a16:colId xmlns:a16="http://schemas.microsoft.com/office/drawing/2014/main" val="2406577313"/>
                    </a:ext>
                  </a:extLst>
                </a:gridCol>
                <a:gridCol w="648072">
                  <a:extLst>
                    <a:ext uri="{9D8B030D-6E8A-4147-A177-3AD203B41FA5}">
                      <a16:colId xmlns:a16="http://schemas.microsoft.com/office/drawing/2014/main" val="1954622974"/>
                    </a:ext>
                  </a:extLst>
                </a:gridCol>
                <a:gridCol w="720080">
                  <a:extLst>
                    <a:ext uri="{9D8B030D-6E8A-4147-A177-3AD203B41FA5}">
                      <a16:colId xmlns:a16="http://schemas.microsoft.com/office/drawing/2014/main" val="4076265291"/>
                    </a:ext>
                  </a:extLst>
                </a:gridCol>
                <a:gridCol w="648072">
                  <a:extLst>
                    <a:ext uri="{9D8B030D-6E8A-4147-A177-3AD203B41FA5}">
                      <a16:colId xmlns:a16="http://schemas.microsoft.com/office/drawing/2014/main" val="2039551805"/>
                    </a:ext>
                  </a:extLst>
                </a:gridCol>
                <a:gridCol w="648072">
                  <a:extLst>
                    <a:ext uri="{9D8B030D-6E8A-4147-A177-3AD203B41FA5}">
                      <a16:colId xmlns:a16="http://schemas.microsoft.com/office/drawing/2014/main" val="267378021"/>
                    </a:ext>
                  </a:extLst>
                </a:gridCol>
                <a:gridCol w="648072">
                  <a:extLst>
                    <a:ext uri="{9D8B030D-6E8A-4147-A177-3AD203B41FA5}">
                      <a16:colId xmlns:a16="http://schemas.microsoft.com/office/drawing/2014/main" val="3171171659"/>
                    </a:ext>
                  </a:extLst>
                </a:gridCol>
                <a:gridCol w="1512168">
                  <a:extLst>
                    <a:ext uri="{9D8B030D-6E8A-4147-A177-3AD203B41FA5}">
                      <a16:colId xmlns:a16="http://schemas.microsoft.com/office/drawing/2014/main" val="2644008093"/>
                    </a:ext>
                  </a:extLst>
                </a:gridCol>
                <a:gridCol w="1121900">
                  <a:extLst>
                    <a:ext uri="{9D8B030D-6E8A-4147-A177-3AD203B41FA5}">
                      <a16:colId xmlns:a16="http://schemas.microsoft.com/office/drawing/2014/main" val="1112253853"/>
                    </a:ext>
                  </a:extLst>
                </a:gridCol>
                <a:gridCol w="606292">
                  <a:extLst>
                    <a:ext uri="{9D8B030D-6E8A-4147-A177-3AD203B41FA5}">
                      <a16:colId xmlns:a16="http://schemas.microsoft.com/office/drawing/2014/main" val="573764063"/>
                    </a:ext>
                  </a:extLst>
                </a:gridCol>
                <a:gridCol w="683567">
                  <a:extLst>
                    <a:ext uri="{9D8B030D-6E8A-4147-A177-3AD203B41FA5}">
                      <a16:colId xmlns:a16="http://schemas.microsoft.com/office/drawing/2014/main" val="124914493"/>
                    </a:ext>
                  </a:extLst>
                </a:gridCol>
              </a:tblGrid>
              <a:tr h="961765">
                <a:tc>
                  <a:txBody>
                    <a:bodyPr/>
                    <a:lstStyle/>
                    <a:p>
                      <a:pPr algn="ctr">
                        <a:spcAft>
                          <a:spcPts val="0"/>
                        </a:spcAft>
                      </a:pP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Output indicator</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Annual Targets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 4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Achievement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Q4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Reason for Variance</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Corrective Measures</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Target</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ZA" sz="1200" b="1" dirty="0">
                          <a:effectLst/>
                          <a:latin typeface="+mn-lt"/>
                          <a:ea typeface="Times New Roman" panose="02020603050405020304" pitchFamily="18" charset="0"/>
                          <a:cs typeface="Times New Roman" panose="02020603050405020304" pitchFamily="18" charset="0"/>
                        </a:rPr>
                        <a:t>YTD Achieve-</a:t>
                      </a:r>
                    </a:p>
                    <a:p>
                      <a:pPr algn="ctr">
                        <a:spcAft>
                          <a:spcPts val="0"/>
                        </a:spcAft>
                      </a:pPr>
                      <a:r>
                        <a:rPr lang="en-ZA" sz="1200" b="1" dirty="0" err="1">
                          <a:effectLst/>
                          <a:latin typeface="+mn-lt"/>
                          <a:ea typeface="Times New Roman" panose="02020603050405020304" pitchFamily="18" charset="0"/>
                          <a:cs typeface="Times New Roman" panose="02020603050405020304" pitchFamily="18" charset="0"/>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8189981"/>
                  </a:ext>
                </a:extLst>
              </a:tr>
              <a:tr h="115258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3.4</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customer satisfaction</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dirty="0">
                          <a:effectLst/>
                          <a:latin typeface="Trebuchet MS" panose="020B0603020202020204" pitchFamily="34" charset="0"/>
                          <a:ea typeface="Trebuchet MS" panose="020B0603020202020204" pitchFamily="34" charset="0"/>
                          <a:cs typeface="Times New Roman" panose="02020603050405020304" pitchFamily="18" charset="0"/>
                        </a:rPr>
                        <a:t>80%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80%</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95%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ZA" sz="105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15%</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5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119%</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a:effectLst/>
                          <a:latin typeface="Trebuchet MS" panose="020B0603020202020204" pitchFamily="34" charset="0"/>
                          <a:ea typeface="Trebuchet MS" panose="020B0603020202020204" pitchFamily="34" charset="0"/>
                          <a:cs typeface="Times New Roman" panose="02020603050405020304" pitchFamily="18" charset="0"/>
                        </a:rPr>
                        <a:t>The target was exceeded due to the quality of service rendered.</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dirty="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80%</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95%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6250419"/>
                  </a:ext>
                </a:extLst>
              </a:tr>
              <a:tr h="115258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3.5</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stakeholder satisfaction</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dirty="0">
                          <a:effectLst/>
                          <a:latin typeface="Trebuchet MS" panose="020B0603020202020204" pitchFamily="34" charset="0"/>
                          <a:ea typeface="Trebuchet MS" panose="020B0603020202020204" pitchFamily="34" charset="0"/>
                          <a:cs typeface="Times New Roman" panose="02020603050405020304" pitchFamily="18" charset="0"/>
                        </a:rPr>
                        <a:t>80%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80%</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86%</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tabLst>
                          <a:tab pos="239395" algn="l"/>
                        </a:tabLst>
                      </a:pPr>
                      <a:r>
                        <a:rPr lang="en-ZA" sz="105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6%</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108%</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050" dirty="0">
                          <a:effectLst/>
                          <a:latin typeface="Trebuchet MS" panose="020B0603020202020204" pitchFamily="34" charset="0"/>
                          <a:ea typeface="Times New Roman" panose="02020603050405020304" pitchFamily="18" charset="0"/>
                          <a:cs typeface="Times New Roman" panose="02020603050405020304" pitchFamily="18" charset="0"/>
                        </a:rPr>
                        <a:t>Stakeholders are satisfied with Seda’s partnership</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None</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86%</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0391553"/>
                  </a:ext>
                </a:extLst>
              </a:tr>
              <a:tr h="149227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3.6</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vacancy rate </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dirty="0">
                          <a:effectLst/>
                          <a:latin typeface="Trebuchet MS" panose="020B0603020202020204" pitchFamily="34" charset="0"/>
                          <a:ea typeface="Trebuchet MS" panose="020B0603020202020204" pitchFamily="34" charset="0"/>
                          <a:cs typeface="Times New Roman" panose="02020603050405020304" pitchFamily="18" charset="0"/>
                        </a:rPr>
                        <a:t>10%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b="1">
                          <a:effectLst/>
                          <a:latin typeface="Trebuchet MS" panose="020B0603020202020204" pitchFamily="34" charset="0"/>
                          <a:ea typeface="Trebuchet MS" panose="020B0603020202020204" pitchFamily="34" charset="0"/>
                          <a:cs typeface="Times New Roman" panose="02020603050405020304" pitchFamily="18" charset="0"/>
                        </a:rPr>
                        <a:t>10%</a:t>
                      </a:r>
                      <a:endParaRPr lang="en-ZA"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7%</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tabLst>
                          <a:tab pos="239395" algn="l"/>
                        </a:tabLst>
                      </a:pPr>
                      <a:r>
                        <a:rPr lang="en-ZA" sz="105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3%</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143%</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050" dirty="0">
                          <a:effectLst/>
                          <a:latin typeface="Trebuchet MS" panose="020B0603020202020204" pitchFamily="34" charset="0"/>
                          <a:ea typeface="Times New Roman" panose="02020603050405020304" pitchFamily="18" charset="0"/>
                          <a:cs typeface="Times New Roman" panose="02020603050405020304" pitchFamily="18" charset="0"/>
                        </a:rPr>
                        <a:t>Continuous engagements and </a:t>
                      </a:r>
                      <a:r>
                        <a:rPr lang="en-ZA" sz="1050" dirty="0">
                          <a:effectLst/>
                          <a:latin typeface="Trebuchet MS" panose="020B0603020202020204" pitchFamily="34" charset="0"/>
                          <a:ea typeface="Trebuchet MS" panose="020B0603020202020204" pitchFamily="34" charset="0"/>
                          <a:cs typeface="Times New Roman" panose="02020603050405020304" pitchFamily="18" charset="0"/>
                        </a:rPr>
                        <a:t>follow-ups made to accelerate the filling of approved critical vacant positions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dirty="0">
                          <a:effectLst/>
                          <a:latin typeface="Trebuchet MS" panose="020B0603020202020204" pitchFamily="34" charset="0"/>
                          <a:ea typeface="Times New Roman" panose="02020603050405020304" pitchFamily="18" charset="0"/>
                          <a:cs typeface="Times New Roman" panose="02020603050405020304" pitchFamily="18" charset="0"/>
                        </a:rPr>
                        <a:t>None</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10%</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7%</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462054"/>
                  </a:ext>
                </a:extLst>
              </a:tr>
              <a:tr h="150549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3.7</a:t>
                      </a:r>
                    </a:p>
                  </a:txBody>
                  <a:tcPr marL="49681" marR="49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245"/>
                    </a:solidFill>
                  </a:tcPr>
                </a:tc>
                <a:tc>
                  <a:txBody>
                    <a:bodyPr/>
                    <a:lstStyle/>
                    <a:p>
                      <a:pPr algn="ctr">
                        <a:lnSpc>
                          <a:spcPct val="115000"/>
                        </a:lnSpc>
                        <a:spcAft>
                          <a:spcPts val="0"/>
                        </a:spcAft>
                      </a:pPr>
                      <a:r>
                        <a:rPr lang="en-ZA" sz="1400" b="1" dirty="0">
                          <a:effectLst/>
                          <a:latin typeface="Trebuchet MS" panose="020B0603020202020204" pitchFamily="34" charset="0"/>
                          <a:ea typeface="Trebuchet MS" panose="020B0603020202020204" pitchFamily="34" charset="0"/>
                          <a:cs typeface="Times New Roman" panose="02020603050405020304" pitchFamily="18" charset="0"/>
                        </a:rPr>
                        <a:t>Percentage of funds allocated to core delivery </a:t>
                      </a: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39395" algn="l"/>
                        </a:tabLst>
                      </a:pPr>
                      <a:r>
                        <a:rPr lang="en-ZA" sz="1200">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88.5%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tabLst>
                          <a:tab pos="239395" algn="l"/>
                        </a:tabLst>
                      </a:pPr>
                      <a:r>
                        <a:rPr lang="en-ZA" sz="105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13.5%</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39395" algn="l"/>
                        </a:tabLst>
                      </a:pPr>
                      <a:r>
                        <a:rPr lang="en-ZA" sz="105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118%</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a:effectLst/>
                          <a:latin typeface="Trebuchet MS" panose="020B0603020202020204" pitchFamily="34" charset="0"/>
                          <a:ea typeface="Trebuchet MS" panose="020B0603020202020204" pitchFamily="34" charset="0"/>
                          <a:cs typeface="Times New Roman" panose="02020603050405020304" pitchFamily="18" charset="0"/>
                        </a:rPr>
                        <a:t>Most of the organisations budget is allocated to support clients.</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a:effectLst/>
                          <a:latin typeface="Trebuchet MS" panose="020B0603020202020204" pitchFamily="34" charset="0"/>
                          <a:ea typeface="Times New Roman" panose="02020603050405020304" pitchFamily="18" charset="0"/>
                          <a:cs typeface="Times New Roman" panose="02020603050405020304" pitchFamily="18" charset="0"/>
                        </a:rPr>
                        <a:t>None</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050" b="1" dirty="0">
                          <a:effectLst/>
                          <a:latin typeface="Trebuchet MS" panose="020B0603020202020204" pitchFamily="34" charset="0"/>
                          <a:ea typeface="Trebuchet MS" panose="020B0603020202020204" pitchFamily="34" charset="0"/>
                          <a:cs typeface="Times New Roman" panose="02020603050405020304" pitchFamily="18" charset="0"/>
                        </a:rPr>
                        <a:t>75%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en-ZA" sz="1050" b="1" dirty="0">
                          <a:solidFill>
                            <a:srgbClr val="00B0F0"/>
                          </a:solidFill>
                          <a:effectLst/>
                          <a:latin typeface="Trebuchet MS" panose="020B0603020202020204" pitchFamily="34" charset="0"/>
                          <a:ea typeface="Trebuchet MS" panose="020B0603020202020204" pitchFamily="34" charset="0"/>
                          <a:cs typeface="Times New Roman" panose="02020603050405020304" pitchFamily="18" charset="0"/>
                        </a:rPr>
                        <a:t>88.5%</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3246329"/>
                  </a:ext>
                </a:extLst>
              </a:tr>
            </a:tbl>
          </a:graphicData>
        </a:graphic>
      </p:graphicFrame>
      <p:sp>
        <p:nvSpPr>
          <p:cNvPr id="8" name="Rectangle 7"/>
          <p:cNvSpPr/>
          <p:nvPr/>
        </p:nvSpPr>
        <p:spPr>
          <a:xfrm>
            <a:off x="35496" y="-243408"/>
            <a:ext cx="9108504" cy="792088"/>
          </a:xfrm>
          <a:prstGeom prst="rect">
            <a:avLst/>
          </a:prstGeom>
          <a:solidFill>
            <a:srgbClr val="146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ZA" dirty="0"/>
              <a:t>PROGRAMME 3: Administration </a:t>
            </a:r>
          </a:p>
        </p:txBody>
      </p:sp>
      <p:sp>
        <p:nvSpPr>
          <p:cNvPr id="5" name="TextBox 4"/>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6301710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0"/>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5. HUMAN RESOURCE REPORT</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2712114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6" name="Rectangle 5"/>
          <p:cNvSpPr/>
          <p:nvPr/>
        </p:nvSpPr>
        <p:spPr>
          <a:xfrm>
            <a:off x="0" y="116632"/>
            <a:ext cx="9144000" cy="584775"/>
          </a:xfrm>
          <a:prstGeom prst="rect">
            <a:avLst/>
          </a:prstGeom>
          <a:solidFill>
            <a:srgbClr val="146C38"/>
          </a:solidFill>
        </p:spPr>
        <p:txBody>
          <a:bodyPr wrap="square">
            <a:spAutoFit/>
          </a:bodyPr>
          <a:lstStyle/>
          <a:p>
            <a:pPr algn="ctr"/>
            <a:r>
              <a:rPr lang="en-ZA" sz="3200" b="1" dirty="0">
                <a:solidFill>
                  <a:schemeClr val="bg1"/>
                </a:solidFill>
              </a:rPr>
              <a:t>HUMAN RESOURCE VACANCIES</a:t>
            </a:r>
          </a:p>
        </p:txBody>
      </p:sp>
      <p:sp>
        <p:nvSpPr>
          <p:cNvPr id="7" name="TextBox 6"/>
          <p:cNvSpPr txBox="1"/>
          <p:nvPr/>
        </p:nvSpPr>
        <p:spPr>
          <a:xfrm>
            <a:off x="179512" y="4869160"/>
            <a:ext cx="8784976" cy="1061829"/>
          </a:xfrm>
          <a:prstGeom prst="rect">
            <a:avLst/>
          </a:prstGeom>
          <a:solidFill>
            <a:schemeClr val="bg1">
              <a:lumMod val="95000"/>
            </a:schemeClr>
          </a:solidFill>
        </p:spPr>
        <p:txBody>
          <a:bodyPr wrap="square" rtlCol="0">
            <a:spAutoFit/>
          </a:bodyPr>
          <a:lstStyle/>
          <a:p>
            <a:pPr marL="285750" indent="-285750">
              <a:lnSpc>
                <a:spcPct val="150000"/>
              </a:lnSpc>
              <a:buFont typeface="Arial" panose="020B0604020202020204" pitchFamily="34" charset="0"/>
              <a:buChar char="•"/>
            </a:pPr>
            <a:r>
              <a:rPr lang="en-ZA" sz="1400" dirty="0">
                <a:latin typeface="Trebuchet MS" panose="020B0603020202020204" pitchFamily="34" charset="0"/>
              </a:rPr>
              <a:t>Total number employees as per approved structure -713</a:t>
            </a:r>
          </a:p>
          <a:p>
            <a:pPr marL="285750" indent="-285750">
              <a:lnSpc>
                <a:spcPct val="150000"/>
              </a:lnSpc>
              <a:buFont typeface="Arial" panose="020B0604020202020204" pitchFamily="34" charset="0"/>
              <a:buChar char="•"/>
            </a:pPr>
            <a:r>
              <a:rPr lang="en-ZA" sz="1400" dirty="0">
                <a:latin typeface="Trebuchet MS" panose="020B0603020202020204" pitchFamily="34" charset="0"/>
              </a:rPr>
              <a:t>Number of staff as at end March 2022 was 664</a:t>
            </a:r>
          </a:p>
          <a:p>
            <a:pPr marL="285750" indent="-285750">
              <a:lnSpc>
                <a:spcPct val="150000"/>
              </a:lnSpc>
              <a:buFont typeface="Arial" panose="020B0604020202020204" pitchFamily="34" charset="0"/>
              <a:buChar char="•"/>
            </a:pPr>
            <a:r>
              <a:rPr lang="en-ZA" sz="1400" dirty="0">
                <a:latin typeface="Trebuchet MS" panose="020B0603020202020204" pitchFamily="34" charset="0"/>
              </a:rPr>
              <a:t>The vacancy rate as end March 2022 : 7%</a:t>
            </a:r>
          </a:p>
        </p:txBody>
      </p:sp>
      <p:sp>
        <p:nvSpPr>
          <p:cNvPr id="9" name="TextBox 8"/>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pic>
        <p:nvPicPr>
          <p:cNvPr id="10" name="Picture 9"/>
          <p:cNvPicPr>
            <a:picLocks noChangeAspect="1"/>
          </p:cNvPicPr>
          <p:nvPr/>
        </p:nvPicPr>
        <p:blipFill>
          <a:blip r:embed="rId3"/>
          <a:stretch>
            <a:fillRect/>
          </a:stretch>
        </p:blipFill>
        <p:spPr>
          <a:xfrm>
            <a:off x="153686" y="818039"/>
            <a:ext cx="8727906" cy="3979113"/>
          </a:xfrm>
          <a:prstGeom prst="rect">
            <a:avLst/>
          </a:prstGeom>
        </p:spPr>
      </p:pic>
    </p:spTree>
    <p:extLst>
      <p:ext uri="{BB962C8B-B14F-4D97-AF65-F5344CB8AC3E}">
        <p14:creationId xmlns:p14="http://schemas.microsoft.com/office/powerpoint/2010/main" val="14119067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11228"/>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5. DRAFT FINANCIAL REPORT</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9570775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36041"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ANNUAL APPROVED FUNDING vs FUND RECEIVED 2021/22</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5" name="TextBox 4"/>
          <p:cNvSpPr txBox="1"/>
          <p:nvPr/>
        </p:nvSpPr>
        <p:spPr>
          <a:xfrm>
            <a:off x="-92438" y="4074456"/>
            <a:ext cx="91440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Note</a:t>
            </a:r>
          </a:p>
          <a:p>
            <a:pPr marL="285750" lvl="0" indent="-285750">
              <a:buFont typeface="Arial" panose="020B0604020202020204" pitchFamily="34" charset="0"/>
              <a:buChar char="•"/>
              <a:defRPr/>
            </a:pPr>
            <a:r>
              <a:rPr lang="en-US" dirty="0">
                <a:solidFill>
                  <a:prstClr val="black"/>
                </a:solidFill>
              </a:rPr>
              <a:t>Seda received the budget cut during the year, amount of R29,3 million for the Gazelles project was not received. </a:t>
            </a:r>
          </a:p>
          <a:p>
            <a:pPr marL="285750" lvl="0" indent="-285750">
              <a:buFont typeface="Arial" panose="020B0604020202020204" pitchFamily="34" charset="0"/>
              <a:buChar char="•"/>
              <a:defRPr/>
            </a:pPr>
            <a:r>
              <a:rPr lang="en-US" dirty="0">
                <a:solidFill>
                  <a:prstClr val="black"/>
                </a:solidFill>
              </a:rPr>
              <a:t>External earning exceeded target by R34,2 million due to funding received from Provincial government, Local government  and other Specific projects. </a:t>
            </a:r>
          </a:p>
          <a:p>
            <a:pPr marL="285750" lvl="0" indent="-285750">
              <a:buFont typeface="Arial" panose="020B0604020202020204" pitchFamily="34" charset="0"/>
              <a:buChar char="•"/>
              <a:defRPr/>
            </a:pPr>
            <a:r>
              <a:rPr lang="en-US" dirty="0">
                <a:solidFill>
                  <a:prstClr val="black"/>
                </a:solidFill>
              </a:rPr>
              <a:t>Other Income exceeded target by R6,7 million due higher Interest received from bank and Sundry Income.</a:t>
            </a:r>
          </a:p>
        </p:txBody>
      </p:sp>
      <p:sp>
        <p:nvSpPr>
          <p:cNvPr id="6" name="TextBox 5"/>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14" name="Table 13">
            <a:extLst>
              <a:ext uri="{FF2B5EF4-FFF2-40B4-BE49-F238E27FC236}">
                <a16:creationId xmlns:a16="http://schemas.microsoft.com/office/drawing/2014/main" id="{BACA54EB-EB65-4BF4-96A4-413E5BEE00C2}"/>
              </a:ext>
            </a:extLst>
          </p:cNvPr>
          <p:cNvGraphicFramePr>
            <a:graphicFrameLocks noGrp="1"/>
          </p:cNvGraphicFramePr>
          <p:nvPr/>
        </p:nvGraphicFramePr>
        <p:xfrm>
          <a:off x="-36042" y="717555"/>
          <a:ext cx="9180043" cy="3344400"/>
        </p:xfrm>
        <a:graphic>
          <a:graphicData uri="http://schemas.openxmlformats.org/drawingml/2006/table">
            <a:tbl>
              <a:tblPr/>
              <a:tblGrid>
                <a:gridCol w="3643289">
                  <a:extLst>
                    <a:ext uri="{9D8B030D-6E8A-4147-A177-3AD203B41FA5}">
                      <a16:colId xmlns:a16="http://schemas.microsoft.com/office/drawing/2014/main" val="3271313561"/>
                    </a:ext>
                  </a:extLst>
                </a:gridCol>
                <a:gridCol w="1619240">
                  <a:extLst>
                    <a:ext uri="{9D8B030D-6E8A-4147-A177-3AD203B41FA5}">
                      <a16:colId xmlns:a16="http://schemas.microsoft.com/office/drawing/2014/main" val="4107011300"/>
                    </a:ext>
                  </a:extLst>
                </a:gridCol>
                <a:gridCol w="1397247">
                  <a:extLst>
                    <a:ext uri="{9D8B030D-6E8A-4147-A177-3AD203B41FA5}">
                      <a16:colId xmlns:a16="http://schemas.microsoft.com/office/drawing/2014/main" val="4265918791"/>
                    </a:ext>
                  </a:extLst>
                </a:gridCol>
                <a:gridCol w="1253604">
                  <a:extLst>
                    <a:ext uri="{9D8B030D-6E8A-4147-A177-3AD203B41FA5}">
                      <a16:colId xmlns:a16="http://schemas.microsoft.com/office/drawing/2014/main" val="909387733"/>
                    </a:ext>
                  </a:extLst>
                </a:gridCol>
                <a:gridCol w="1266663">
                  <a:extLst>
                    <a:ext uri="{9D8B030D-6E8A-4147-A177-3AD203B41FA5}">
                      <a16:colId xmlns:a16="http://schemas.microsoft.com/office/drawing/2014/main" val="410952984"/>
                    </a:ext>
                  </a:extLst>
                </a:gridCol>
              </a:tblGrid>
              <a:tr h="980728">
                <a:tc>
                  <a:txBody>
                    <a:bodyPr/>
                    <a:lstStyle/>
                    <a:p>
                      <a:pPr algn="ctr" fontAlgn="ctr"/>
                      <a:r>
                        <a:rPr lang="en-ZA" sz="3200" b="1" i="0" u="none" strike="noStrike" dirty="0">
                          <a:solidFill>
                            <a:srgbClr val="FFFFFF"/>
                          </a:solidFill>
                          <a:effectLst/>
                          <a:latin typeface="Calibri" panose="020F0502020204030204" pitchFamily="34" charset="0"/>
                        </a:rPr>
                        <a:t>Details</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000" b="1" i="0" u="none" strike="noStrike" dirty="0">
                          <a:solidFill>
                            <a:srgbClr val="FFFFFF"/>
                          </a:solidFill>
                          <a:effectLst/>
                          <a:latin typeface="Calibri" panose="020F0502020204030204" pitchFamily="34" charset="0"/>
                        </a:rPr>
                        <a:t>Annual Approved  </a:t>
                      </a:r>
                      <a:br>
                        <a:rPr lang="en-ZA" sz="2000" b="1" i="0" u="none" strike="noStrike" dirty="0">
                          <a:solidFill>
                            <a:srgbClr val="FFFFFF"/>
                          </a:solidFill>
                          <a:effectLst/>
                          <a:latin typeface="Calibri" panose="020F0502020204030204" pitchFamily="34" charset="0"/>
                        </a:rPr>
                      </a:br>
                      <a:r>
                        <a:rPr lang="en-ZA" sz="2000" b="1" i="0" u="none" strike="noStrike" dirty="0">
                          <a:solidFill>
                            <a:srgbClr val="FFFFFF"/>
                          </a:solidFill>
                          <a:effectLst/>
                          <a:latin typeface="Calibri" panose="020F0502020204030204" pitchFamily="34" charset="0"/>
                        </a:rPr>
                        <a:t>Rm</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000" b="1" i="0" u="none" strike="noStrike" dirty="0">
                          <a:solidFill>
                            <a:srgbClr val="FFFFFF"/>
                          </a:solidFill>
                          <a:effectLst/>
                          <a:latin typeface="Calibri" panose="020F0502020204030204" pitchFamily="34" charset="0"/>
                        </a:rPr>
                        <a:t>Funding received </a:t>
                      </a:r>
                      <a:br>
                        <a:rPr lang="en-ZA" sz="2000" b="1" i="0" u="none" strike="noStrike" dirty="0">
                          <a:solidFill>
                            <a:srgbClr val="FFFFFF"/>
                          </a:solidFill>
                          <a:effectLst/>
                          <a:latin typeface="Calibri" panose="020F0502020204030204" pitchFamily="34" charset="0"/>
                        </a:rPr>
                      </a:br>
                      <a:r>
                        <a:rPr lang="en-ZA" sz="2000" b="1" i="0" u="none" strike="noStrike" dirty="0">
                          <a:solidFill>
                            <a:srgbClr val="FFFFFF"/>
                          </a:solidFill>
                          <a:effectLst/>
                          <a:latin typeface="Calibri" panose="020F0502020204030204" pitchFamily="34" charset="0"/>
                        </a:rPr>
                        <a:t>Rm</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000" b="1" i="0" u="none" strike="noStrike" dirty="0">
                          <a:solidFill>
                            <a:srgbClr val="FFFFFF"/>
                          </a:solidFill>
                          <a:effectLst/>
                          <a:latin typeface="Calibri" panose="020F0502020204030204" pitchFamily="34" charset="0"/>
                        </a:rPr>
                        <a:t>Variance </a:t>
                      </a:r>
                      <a:br>
                        <a:rPr lang="en-ZA" sz="2000" b="1" i="0" u="none" strike="noStrike" dirty="0">
                          <a:solidFill>
                            <a:srgbClr val="FFFFFF"/>
                          </a:solidFill>
                          <a:effectLst/>
                          <a:latin typeface="Calibri" panose="020F0502020204030204" pitchFamily="34" charset="0"/>
                        </a:rPr>
                      </a:br>
                      <a:r>
                        <a:rPr lang="en-ZA" sz="2000" b="1" i="0" u="none" strike="noStrike" dirty="0">
                          <a:solidFill>
                            <a:srgbClr val="FFFFFF"/>
                          </a:solidFill>
                          <a:effectLst/>
                          <a:latin typeface="Calibri" panose="020F0502020204030204" pitchFamily="34" charset="0"/>
                        </a:rPr>
                        <a:t>Rm</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000" b="1" i="0" u="none" strike="noStrike" dirty="0">
                          <a:solidFill>
                            <a:srgbClr val="FFFFFF"/>
                          </a:solidFill>
                          <a:effectLst/>
                          <a:latin typeface="Calibri" panose="020F0502020204030204" pitchFamily="34" charset="0"/>
                        </a:rPr>
                        <a:t>% (under)/ Over</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extLst>
                  <a:ext uri="{0D108BD9-81ED-4DB2-BD59-A6C34878D82A}">
                    <a16:rowId xmlns:a16="http://schemas.microsoft.com/office/drawing/2014/main" val="1897989325"/>
                  </a:ext>
                </a:extLst>
              </a:tr>
              <a:tr h="295459">
                <a:tc>
                  <a:txBody>
                    <a:bodyPr/>
                    <a:lstStyle/>
                    <a:p>
                      <a:pPr algn="l" fontAlgn="b"/>
                      <a:r>
                        <a:rPr lang="en-ZA" sz="1600" b="1" i="0" u="none" strike="noStrike" dirty="0">
                          <a:solidFill>
                            <a:srgbClr val="000000"/>
                          </a:solidFill>
                          <a:effectLst/>
                          <a:latin typeface="Calibri" panose="020F0502020204030204" pitchFamily="34" charset="0"/>
                        </a:rPr>
                        <a:t> Seda – baseline</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606,5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606,5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0%</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49846"/>
                  </a:ext>
                </a:extLst>
              </a:tr>
              <a:tr h="295459">
                <a:tc>
                  <a:txBody>
                    <a:bodyPr/>
                    <a:lstStyle/>
                    <a:p>
                      <a:pPr algn="l" fontAlgn="b"/>
                      <a:r>
                        <a:rPr lang="en-ZA" sz="1600" b="1" i="0" u="none" strike="noStrike" dirty="0">
                          <a:solidFill>
                            <a:srgbClr val="000000"/>
                          </a:solidFill>
                          <a:effectLst/>
                          <a:latin typeface="Calibri" panose="020F0502020204030204" pitchFamily="34" charset="0"/>
                        </a:rPr>
                        <a:t> STP – baseline</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156,5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156,5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0%</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9636"/>
                  </a:ext>
                </a:extLst>
              </a:tr>
              <a:tr h="295459">
                <a:tc>
                  <a:txBody>
                    <a:bodyPr/>
                    <a:lstStyle/>
                    <a:p>
                      <a:pPr algn="l" fontAlgn="b"/>
                      <a:r>
                        <a:rPr lang="en-US" sz="1600" b="1" i="0" u="none" strike="noStrike" dirty="0">
                          <a:solidFill>
                            <a:srgbClr val="000000"/>
                          </a:solidFill>
                          <a:effectLst/>
                          <a:latin typeface="Calibri" panose="020F0502020204030204" pitchFamily="34" charset="0"/>
                        </a:rPr>
                        <a:t> STP - Capacity Building </a:t>
                      </a:r>
                      <a:r>
                        <a:rPr lang="en-US" sz="1600" b="1" i="0" u="none" strike="noStrike" dirty="0" err="1">
                          <a:solidFill>
                            <a:srgbClr val="000000"/>
                          </a:solidFill>
                          <a:effectLst/>
                          <a:latin typeface="Calibri" panose="020F0502020204030204" pitchFamily="34" charset="0"/>
                        </a:rPr>
                        <a:t>programme</a:t>
                      </a:r>
                      <a:r>
                        <a:rPr lang="en-US" sz="1600" b="1" i="0" u="none" strike="noStrike" dirty="0">
                          <a:solidFill>
                            <a:srgbClr val="000000"/>
                          </a:solidFill>
                          <a:effectLst/>
                          <a:latin typeface="Calibri" panose="020F0502020204030204" pitchFamily="34" charset="0"/>
                        </a:rPr>
                        <a:t> – CFEs</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15,9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15,9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0%</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709023"/>
                  </a:ext>
                </a:extLst>
              </a:tr>
              <a:tr h="295459">
                <a:tc>
                  <a:txBody>
                    <a:bodyPr/>
                    <a:lstStyle/>
                    <a:p>
                      <a:pPr algn="l" fontAlgn="b"/>
                      <a:r>
                        <a:rPr lang="en-ZA" sz="1600" b="1" i="0" u="none" strike="noStrike" dirty="0">
                          <a:solidFill>
                            <a:srgbClr val="000000"/>
                          </a:solidFill>
                          <a:effectLst/>
                          <a:latin typeface="Calibri" panose="020F0502020204030204" pitchFamily="34" charset="0"/>
                        </a:rPr>
                        <a:t> STP Enterprise Incubation</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59,6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59,6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0%</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566397"/>
                  </a:ext>
                </a:extLst>
              </a:tr>
              <a:tr h="295459">
                <a:tc>
                  <a:txBody>
                    <a:bodyPr/>
                    <a:lstStyle/>
                    <a:p>
                      <a:pPr algn="l" fontAlgn="b"/>
                      <a:r>
                        <a:rPr lang="en-ZA" sz="1600" b="1" i="0" u="none" strike="noStrike" dirty="0">
                          <a:solidFill>
                            <a:srgbClr val="000000"/>
                          </a:solidFill>
                          <a:effectLst/>
                          <a:latin typeface="Calibri" panose="020F0502020204030204" pitchFamily="34" charset="0"/>
                        </a:rPr>
                        <a:t> Seda - </a:t>
                      </a:r>
                      <a:r>
                        <a:rPr lang="en-ZA" sz="1600" b="1" i="0" u="none" strike="noStrike" dirty="0" err="1">
                          <a:solidFill>
                            <a:srgbClr val="000000"/>
                          </a:solidFill>
                          <a:effectLst/>
                          <a:latin typeface="Calibri" panose="020F0502020204030204" pitchFamily="34" charset="0"/>
                        </a:rPr>
                        <a:t>Dsbd</a:t>
                      </a:r>
                      <a:r>
                        <a:rPr lang="en-ZA" sz="1600" b="1" i="0" u="none" strike="noStrike" dirty="0">
                          <a:solidFill>
                            <a:srgbClr val="000000"/>
                          </a:solidFill>
                          <a:effectLst/>
                          <a:latin typeface="Calibri" panose="020F0502020204030204" pitchFamily="34" charset="0"/>
                        </a:rPr>
                        <a:t> Specific Project – Gazelles</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29,3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29,3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-100%</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399032"/>
                  </a:ext>
                </a:extLst>
              </a:tr>
              <a:tr h="295459">
                <a:tc>
                  <a:txBody>
                    <a:bodyPr/>
                    <a:lstStyle/>
                    <a:p>
                      <a:pPr algn="l" fontAlgn="b"/>
                      <a:r>
                        <a:rPr lang="en-ZA" sz="1600" b="1" i="0" u="none" strike="noStrike" dirty="0">
                          <a:solidFill>
                            <a:srgbClr val="000000"/>
                          </a:solidFill>
                          <a:effectLst/>
                          <a:latin typeface="Calibri" panose="020F0502020204030204" pitchFamily="34" charset="0"/>
                        </a:rPr>
                        <a:t> External earning</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6,9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41,1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34,2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495%</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930917"/>
                  </a:ext>
                </a:extLst>
              </a:tr>
              <a:tr h="295459">
                <a:tc>
                  <a:txBody>
                    <a:bodyPr/>
                    <a:lstStyle/>
                    <a:p>
                      <a:pPr algn="l" fontAlgn="b"/>
                      <a:r>
                        <a:rPr lang="en-ZA" sz="1600" b="1" i="0" u="none" strike="noStrike" dirty="0">
                          <a:solidFill>
                            <a:srgbClr val="000000"/>
                          </a:solidFill>
                          <a:effectLst/>
                          <a:latin typeface="Calibri" panose="020F0502020204030204" pitchFamily="34" charset="0"/>
                        </a:rPr>
                        <a:t> Other income</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11,5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18,2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6,7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58%</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732708"/>
                  </a:ext>
                </a:extLst>
              </a:tr>
              <a:tr h="295459">
                <a:tc>
                  <a:txBody>
                    <a:bodyPr/>
                    <a:lstStyle/>
                    <a:p>
                      <a:pPr algn="l" fontAlgn="b"/>
                      <a:r>
                        <a:rPr lang="en-ZA" sz="1600" b="1" i="0" u="none" strike="noStrike" dirty="0">
                          <a:solidFill>
                            <a:srgbClr val="000000"/>
                          </a:solidFill>
                          <a:effectLst/>
                          <a:latin typeface="Calibri" panose="020F0502020204030204" pitchFamily="34" charset="0"/>
                        </a:rPr>
                        <a:t>  Total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886,2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600" b="1" i="0" u="none" strike="noStrike" dirty="0">
                          <a:solidFill>
                            <a:srgbClr val="000000"/>
                          </a:solidFill>
                          <a:effectLst/>
                          <a:latin typeface="Calibri" panose="020F0502020204030204" pitchFamily="34" charset="0"/>
                        </a:rPr>
                        <a:t>                  897,7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600" b="1" i="0" u="none" strike="noStrike" dirty="0">
                          <a:solidFill>
                            <a:srgbClr val="000000"/>
                          </a:solidFill>
                          <a:effectLst/>
                          <a:latin typeface="Calibri" panose="020F0502020204030204" pitchFamily="34" charset="0"/>
                        </a:rPr>
                        <a:t>                 11,6 </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600" b="1" i="0" u="none" strike="noStrike" dirty="0">
                          <a:solidFill>
                            <a:srgbClr val="000000"/>
                          </a:solidFill>
                          <a:effectLst/>
                          <a:latin typeface="Calibri" panose="020F0502020204030204" pitchFamily="34" charset="0"/>
                        </a:rPr>
                        <a:t>1%</a:t>
                      </a:r>
                    </a:p>
                  </a:txBody>
                  <a:tcPr marL="5853" marR="5853" marT="58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3504038"/>
                  </a:ext>
                </a:extLst>
              </a:tr>
            </a:tbl>
          </a:graphicData>
        </a:graphic>
      </p:graphicFrame>
    </p:spTree>
    <p:extLst>
      <p:ext uri="{BB962C8B-B14F-4D97-AF65-F5344CB8AC3E}">
        <p14:creationId xmlns:p14="http://schemas.microsoft.com/office/powerpoint/2010/main" val="3068264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REVISED BUDGET 2021/2022 </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5" name="TextBox 4"/>
          <p:cNvSpPr txBox="1"/>
          <p:nvPr/>
        </p:nvSpPr>
        <p:spPr>
          <a:xfrm>
            <a:off x="123152" y="786120"/>
            <a:ext cx="885698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Revised Budget for 2021/22 due to Surplus approved</a:t>
            </a:r>
          </a:p>
          <a:p>
            <a:pPr lvl="0" algn="just">
              <a:defRPr/>
            </a:pPr>
            <a:r>
              <a:rPr lang="en-US" dirty="0">
                <a:solidFill>
                  <a:prstClr val="black"/>
                </a:solidFill>
              </a:rPr>
              <a:t>Seda received approval for their 2020/21 surplus retention from National Treasury in quarter three. This surplus funding was added to the expenditure side of the budget. Seda needed to budget for a deficit for the remainder of the financial year 2021/22 in order to utilize the surplus budget. </a:t>
            </a:r>
            <a:r>
              <a:rPr lang="en-US" b="1" dirty="0">
                <a:solidFill>
                  <a:prstClr val="black"/>
                </a:solidFill>
              </a:rPr>
              <a:t>The expenditure budget is now R1 147,55 million against the income of R878,35 million, therefore budgeted deficit is R269,2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6" name="TextBox 5"/>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pic>
        <p:nvPicPr>
          <p:cNvPr id="8" name="Picture 7">
            <a:extLst>
              <a:ext uri="{FF2B5EF4-FFF2-40B4-BE49-F238E27FC236}">
                <a16:creationId xmlns:a16="http://schemas.microsoft.com/office/drawing/2014/main" id="{4F043B6F-3233-4235-897F-F013690A75C4}"/>
              </a:ext>
            </a:extLst>
          </p:cNvPr>
          <p:cNvPicPr>
            <a:picLocks noChangeAspect="1"/>
          </p:cNvPicPr>
          <p:nvPr/>
        </p:nvPicPr>
        <p:blipFill>
          <a:blip r:embed="rId3"/>
          <a:stretch>
            <a:fillRect/>
          </a:stretch>
        </p:blipFill>
        <p:spPr>
          <a:xfrm>
            <a:off x="-20356" y="2451316"/>
            <a:ext cx="9144000" cy="4772813"/>
          </a:xfrm>
          <a:prstGeom prst="rect">
            <a:avLst/>
          </a:prstGeom>
        </p:spPr>
      </p:pic>
    </p:spTree>
    <p:extLst>
      <p:ext uri="{BB962C8B-B14F-4D97-AF65-F5344CB8AC3E}">
        <p14:creationId xmlns:p14="http://schemas.microsoft.com/office/powerpoint/2010/main" val="12388805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0178" y="-21836"/>
            <a:ext cx="9123644" cy="6858000"/>
          </a:xfrm>
          <a:prstGeom prst="rect">
            <a:avLst/>
          </a:prstGeom>
        </p:spPr>
      </p:pic>
      <p:sp>
        <p:nvSpPr>
          <p:cNvPr id="4" name="Rectangle 3"/>
          <p:cNvSpPr/>
          <p:nvPr/>
        </p:nvSpPr>
        <p:spPr>
          <a:xfrm>
            <a:off x="179512" y="-17735"/>
            <a:ext cx="8856984"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SPLIT PER PROVINCES &amp; NATIONAL OFFICE 2021/2022</a:t>
            </a:r>
          </a:p>
        </p:txBody>
      </p:sp>
      <p:sp>
        <p:nvSpPr>
          <p:cNvPr id="8" name="TextBox 7"/>
          <p:cNvSpPr txBox="1"/>
          <p:nvPr/>
        </p:nvSpPr>
        <p:spPr>
          <a:xfrm>
            <a:off x="0" y="4613276"/>
            <a:ext cx="9026318" cy="196977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dirty="0">
                <a:solidFill>
                  <a:prstClr val="black"/>
                </a:solidFill>
                <a:latin typeface="Calibri"/>
                <a:cs typeface="Arial" pitchFamily="34" charset="0"/>
              </a:rPr>
              <a:t>The surplus of R101,98 million is a preliminary as at April 2022, the commitments and accruals are estimated to be R250 million. </a:t>
            </a:r>
          </a:p>
          <a:p>
            <a:pPr marR="0" lvl="0" algn="just" defTabSz="914400" rtl="0" eaLnBrk="1" fontAlgn="auto" latinLnBrk="0" hangingPunct="1">
              <a:lnSpc>
                <a:spcPct val="100000"/>
              </a:lnSpc>
              <a:spcBef>
                <a:spcPts val="0"/>
              </a:spcBef>
              <a:spcAft>
                <a:spcPts val="0"/>
              </a:spcAft>
              <a:buClrTx/>
              <a:buSzTx/>
              <a:tabLst/>
              <a:defRPr/>
            </a:pPr>
            <a:endParaRPr lang="en-ZA" sz="600" b="1" dirty="0">
              <a:solidFill>
                <a:prstClr val="black"/>
              </a:solidFill>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dirty="0">
                <a:solidFill>
                  <a:prstClr val="black"/>
                </a:solidFill>
                <a:latin typeface="Calibri"/>
                <a:cs typeface="Arial" pitchFamily="34" charset="0"/>
              </a:rPr>
              <a:t>The expenditure is above the original budget of R886,2 million, the underspending is on the surplus received in quarter 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prstClr val="black"/>
              </a:solidFill>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prstClr val="black"/>
                </a:solidFill>
                <a:latin typeface="Calibri"/>
                <a:cs typeface="Arial" pitchFamily="34" charset="0"/>
              </a:rPr>
              <a:t> </a:t>
            </a: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 name="TextBox 2"/>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pic>
        <p:nvPicPr>
          <p:cNvPr id="5" name="Picture 4">
            <a:extLst>
              <a:ext uri="{FF2B5EF4-FFF2-40B4-BE49-F238E27FC236}">
                <a16:creationId xmlns:a16="http://schemas.microsoft.com/office/drawing/2014/main" id="{E07CAD41-EF63-4CF6-8D34-207253CFC3C7}"/>
              </a:ext>
            </a:extLst>
          </p:cNvPr>
          <p:cNvPicPr>
            <a:picLocks noChangeAspect="1"/>
          </p:cNvPicPr>
          <p:nvPr/>
        </p:nvPicPr>
        <p:blipFill>
          <a:blip r:embed="rId3"/>
          <a:stretch>
            <a:fillRect/>
          </a:stretch>
        </p:blipFill>
        <p:spPr>
          <a:xfrm>
            <a:off x="10178" y="505485"/>
            <a:ext cx="9123643" cy="4032448"/>
          </a:xfrm>
          <a:prstGeom prst="rect">
            <a:avLst/>
          </a:prstGeom>
        </p:spPr>
      </p:pic>
    </p:spTree>
    <p:extLst>
      <p:ext uri="{BB962C8B-B14F-4D97-AF65-F5344CB8AC3E}">
        <p14:creationId xmlns:p14="http://schemas.microsoft.com/office/powerpoint/2010/main" val="17579826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0178" y="-21836"/>
            <a:ext cx="9123644" cy="6858000"/>
          </a:xfrm>
          <a:prstGeom prst="rect">
            <a:avLst/>
          </a:prstGeom>
        </p:spPr>
      </p:pic>
      <p:sp>
        <p:nvSpPr>
          <p:cNvPr id="4" name="Rectangle 3"/>
          <p:cNvSpPr/>
          <p:nvPr/>
        </p:nvSpPr>
        <p:spPr>
          <a:xfrm>
            <a:off x="179512" y="-17735"/>
            <a:ext cx="8856984"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BREAKDOWN OF NATIONAL OFFICE BUDGET 2021/22</a:t>
            </a:r>
          </a:p>
        </p:txBody>
      </p:sp>
      <p:sp>
        <p:nvSpPr>
          <p:cNvPr id="8" name="TextBox 7"/>
          <p:cNvSpPr txBox="1"/>
          <p:nvPr/>
        </p:nvSpPr>
        <p:spPr>
          <a:xfrm>
            <a:off x="0" y="2146603"/>
            <a:ext cx="9026318" cy="378565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Personnel cost – R141m;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Administrative -  R34m;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Capital expenditure - R8m;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General expenses - R20m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b="1" dirty="0">
                <a:solidFill>
                  <a:prstClr val="black"/>
                </a:solidFill>
                <a:latin typeface="Calibri"/>
                <a:cs typeface="Arial" pitchFamily="34" charset="0"/>
              </a:rPr>
              <a:t>Centralised costs for all Provinces: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Incubators – R288m;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Projects (TTA, QS, PAD, LA) - R130m;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Point of sales devices - R35m;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prstClr val="black"/>
                </a:solidFill>
                <a:latin typeface="Calibri"/>
                <a:cs typeface="Arial" pitchFamily="34" charset="0"/>
              </a:rPr>
              <a:t>Computer licenses; Internet &amp; Professional services - R33m.</a:t>
            </a:r>
          </a:p>
          <a:p>
            <a:pPr marR="0" lvl="0" algn="just" defTabSz="914400" rtl="0" eaLnBrk="1" fontAlgn="auto" latinLnBrk="0" hangingPunct="1">
              <a:lnSpc>
                <a:spcPct val="100000"/>
              </a:lnSpc>
              <a:spcBef>
                <a:spcPts val="0"/>
              </a:spcBef>
              <a:spcAft>
                <a:spcPts val="0"/>
              </a:spcAft>
              <a:buClrTx/>
              <a:buSzTx/>
              <a:tabLst/>
              <a:defRPr/>
            </a:pPr>
            <a:r>
              <a:rPr lang="en-ZA" sz="2400" dirty="0">
                <a:solidFill>
                  <a:prstClr val="black"/>
                </a:solidFill>
                <a:latin typeface="Calibri"/>
                <a:cs typeface="Arial" pitchFamily="34" charset="0"/>
              </a:rPr>
              <a:t> </a:t>
            </a:r>
            <a:endParaRPr kumimoji="0" lang="en-ZA" sz="24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 name="TextBox 2"/>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6" name="Table 5">
            <a:extLst>
              <a:ext uri="{FF2B5EF4-FFF2-40B4-BE49-F238E27FC236}">
                <a16:creationId xmlns:a16="http://schemas.microsoft.com/office/drawing/2014/main" id="{DDEDD048-1C22-4D7C-B2C5-7C881EA5E0E4}"/>
              </a:ext>
            </a:extLst>
          </p:cNvPr>
          <p:cNvGraphicFramePr>
            <a:graphicFrameLocks noGrp="1"/>
          </p:cNvGraphicFramePr>
          <p:nvPr/>
        </p:nvGraphicFramePr>
        <p:xfrm>
          <a:off x="10178" y="764704"/>
          <a:ext cx="9123646" cy="1183640"/>
        </p:xfrm>
        <a:graphic>
          <a:graphicData uri="http://schemas.openxmlformats.org/drawingml/2006/table">
            <a:tbl>
              <a:tblPr/>
              <a:tblGrid>
                <a:gridCol w="2020236">
                  <a:extLst>
                    <a:ext uri="{9D8B030D-6E8A-4147-A177-3AD203B41FA5}">
                      <a16:colId xmlns:a16="http://schemas.microsoft.com/office/drawing/2014/main" val="2875064985"/>
                    </a:ext>
                  </a:extLst>
                </a:gridCol>
                <a:gridCol w="1976790">
                  <a:extLst>
                    <a:ext uri="{9D8B030D-6E8A-4147-A177-3AD203B41FA5}">
                      <a16:colId xmlns:a16="http://schemas.microsoft.com/office/drawing/2014/main" val="3119837686"/>
                    </a:ext>
                  </a:extLst>
                </a:gridCol>
                <a:gridCol w="1716114">
                  <a:extLst>
                    <a:ext uri="{9D8B030D-6E8A-4147-A177-3AD203B41FA5}">
                      <a16:colId xmlns:a16="http://schemas.microsoft.com/office/drawing/2014/main" val="1983887134"/>
                    </a:ext>
                  </a:extLst>
                </a:gridCol>
                <a:gridCol w="1889898">
                  <a:extLst>
                    <a:ext uri="{9D8B030D-6E8A-4147-A177-3AD203B41FA5}">
                      <a16:colId xmlns:a16="http://schemas.microsoft.com/office/drawing/2014/main" val="3251772515"/>
                    </a:ext>
                  </a:extLst>
                </a:gridCol>
                <a:gridCol w="1520608">
                  <a:extLst>
                    <a:ext uri="{9D8B030D-6E8A-4147-A177-3AD203B41FA5}">
                      <a16:colId xmlns:a16="http://schemas.microsoft.com/office/drawing/2014/main" val="2372588255"/>
                    </a:ext>
                  </a:extLst>
                </a:gridCol>
              </a:tblGrid>
              <a:tr h="222250">
                <a:tc rowSpan="2">
                  <a:txBody>
                    <a:bodyPr/>
                    <a:lstStyle/>
                    <a:p>
                      <a:pPr algn="ctr" fontAlgn="ctr"/>
                      <a:r>
                        <a:rPr lang="en-ZA" sz="1800" b="1" i="0" u="none" strike="noStrike" dirty="0">
                          <a:solidFill>
                            <a:srgbClr val="FFFFFF"/>
                          </a:solidFill>
                          <a:effectLst/>
                          <a:latin typeface="Calibri" panose="020F0502020204030204" pitchFamily="34" charset="0"/>
                        </a:rPr>
                        <a:t>Details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ZA" sz="1800" b="1" i="0" u="none" strike="noStrike" dirty="0">
                          <a:solidFill>
                            <a:srgbClr val="FFFFFF"/>
                          </a:solidFill>
                          <a:effectLst/>
                          <a:latin typeface="Calibri" panose="020F0502020204030204" pitchFamily="34" charset="0"/>
                        </a:rPr>
                        <a:t>Revenue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ZA" sz="1800" b="1" i="0" u="none" strike="noStrike">
                          <a:solidFill>
                            <a:srgbClr val="FFFFFF"/>
                          </a:solidFill>
                          <a:effectLst/>
                          <a:latin typeface="Calibri" panose="020F0502020204030204" pitchFamily="34" charset="0"/>
                        </a:rPr>
                        <a:t>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ZA" sz="1800" b="1" i="0" u="none" strike="noStrike">
                          <a:solidFill>
                            <a:srgbClr val="FFFFFF"/>
                          </a:solidFill>
                          <a:effectLst/>
                          <a:latin typeface="Calibri" panose="020F0502020204030204" pitchFamily="34" charset="0"/>
                        </a:rPr>
                        <a:t>Net Surplus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rowSpan="2">
                  <a:txBody>
                    <a:bodyPr/>
                    <a:lstStyle/>
                    <a:p>
                      <a:pPr algn="ctr" fontAlgn="auto"/>
                      <a:r>
                        <a:rPr lang="en-ZA" sz="1800" b="1" i="0" u="none" strike="noStrike" dirty="0">
                          <a:solidFill>
                            <a:srgbClr val="FFFFFF"/>
                          </a:solidFill>
                          <a:effectLst/>
                          <a:latin typeface="Calibri" panose="020F0502020204030204" pitchFamily="34" charset="0"/>
                        </a:rPr>
                        <a:t>% Over/ (Under) spend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097738905"/>
                  </a:ext>
                </a:extLst>
              </a:tr>
              <a:tr h="184150">
                <a:tc vMerge="1">
                  <a:txBody>
                    <a:bodyPr/>
                    <a:lstStyle/>
                    <a:p>
                      <a:endParaRPr lang="en-ZA"/>
                    </a:p>
                  </a:txBody>
                  <a:tcPr/>
                </a:tc>
                <a:tc>
                  <a:txBody>
                    <a:bodyPr/>
                    <a:lstStyle/>
                    <a:p>
                      <a:pPr algn="ctr" fontAlgn="b"/>
                      <a:r>
                        <a:rPr lang="en-ZA" sz="1800" b="1" i="0" u="none" strike="noStrike" dirty="0">
                          <a:solidFill>
                            <a:srgbClr val="FFFFFF"/>
                          </a:solidFill>
                          <a:effectLst/>
                          <a:latin typeface="Calibri" panose="020F050202020403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ZA" sz="1800" b="1" i="0" u="none" strike="noStrike" dirty="0">
                          <a:solidFill>
                            <a:srgbClr val="FFFFFF"/>
                          </a:solidFill>
                          <a:effectLst/>
                          <a:latin typeface="Calibri" panose="020F050202020403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b"/>
                      <a:r>
                        <a:rPr lang="en-ZA" sz="1800" b="1" i="0" u="none" strike="noStrike" dirty="0">
                          <a:solidFill>
                            <a:srgbClr val="FFFFFF"/>
                          </a:solidFill>
                          <a:effectLst/>
                          <a:latin typeface="Calibri" panose="020F0502020204030204" pitchFamily="34" charset="0"/>
                        </a:rPr>
                        <a:t>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vMerge="1">
                  <a:txBody>
                    <a:bodyPr/>
                    <a:lstStyle/>
                    <a:p>
                      <a:endParaRPr lang="en-ZA"/>
                    </a:p>
                  </a:txBody>
                  <a:tcPr/>
                </a:tc>
                <a:extLst>
                  <a:ext uri="{0D108BD9-81ED-4DB2-BD59-A6C34878D82A}">
                    <a16:rowId xmlns:a16="http://schemas.microsoft.com/office/drawing/2014/main" val="365218905"/>
                  </a:ext>
                </a:extLst>
              </a:tr>
              <a:tr h="184150">
                <a:tc>
                  <a:txBody>
                    <a:bodyPr/>
                    <a:lstStyle/>
                    <a:p>
                      <a:pPr algn="l" fontAlgn="b"/>
                      <a:r>
                        <a:rPr lang="en-ZA" sz="2000" b="1" i="0" u="none" strike="noStrike" dirty="0">
                          <a:solidFill>
                            <a:srgbClr val="000000"/>
                          </a:solidFill>
                          <a:effectLst/>
                          <a:latin typeface="Calibri" panose="020F0502020204030204" pitchFamily="34" charset="0"/>
                        </a:rPr>
                        <a:t> National Office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688 280 579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601 184 654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87 095 925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711427"/>
                  </a:ext>
                </a:extLst>
              </a:tr>
              <a:tr h="190500">
                <a:tc>
                  <a:txBody>
                    <a:bodyPr/>
                    <a:lstStyle/>
                    <a:p>
                      <a:pPr algn="l" fontAlgn="b"/>
                      <a:r>
                        <a:rPr lang="en-ZA" sz="2000" b="1" i="0" u="none" strike="noStrike" dirty="0">
                          <a:solidFill>
                            <a:srgbClr val="000000"/>
                          </a:solidFill>
                          <a:effectLst/>
                          <a:latin typeface="Calibri" panose="020F0502020204030204" pitchFamily="34" charset="0"/>
                        </a:rPr>
                        <a:t> 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FFFFFF"/>
                          </a:solidFill>
                          <a:effectLst/>
                          <a:latin typeface="Calibri" panose="020F0502020204030204" pitchFamily="34" charset="0"/>
                        </a:rPr>
                        <a:t>            688 280 579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548235"/>
                    </a:solidFill>
                  </a:tcPr>
                </a:tc>
                <a:tc>
                  <a:txBody>
                    <a:bodyPr/>
                    <a:lstStyle/>
                    <a:p>
                      <a:pPr algn="l" fontAlgn="b"/>
                      <a:r>
                        <a:rPr lang="en-ZA" sz="2000" b="1" i="0" u="none" strike="noStrike">
                          <a:solidFill>
                            <a:srgbClr val="FFFFFF"/>
                          </a:solidFill>
                          <a:effectLst/>
                          <a:latin typeface="Calibri" panose="020F0502020204030204" pitchFamily="34" charset="0"/>
                        </a:rPr>
                        <a:t>       601 184 654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548235"/>
                    </a:solidFill>
                  </a:tcPr>
                </a:tc>
                <a:tc>
                  <a:txBody>
                    <a:bodyPr/>
                    <a:lstStyle/>
                    <a:p>
                      <a:pPr algn="l" fontAlgn="b"/>
                      <a:r>
                        <a:rPr lang="en-ZA" sz="2000" b="1" i="0" u="none" strike="noStrike" dirty="0">
                          <a:solidFill>
                            <a:srgbClr val="FFFFFF"/>
                          </a:solidFill>
                          <a:effectLst/>
                          <a:latin typeface="Calibri" panose="020F0502020204030204" pitchFamily="34" charset="0"/>
                        </a:rPr>
                        <a:t>            87 095 925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548235"/>
                    </a:solidFill>
                  </a:tcPr>
                </a:tc>
                <a:tc>
                  <a:txBody>
                    <a:bodyPr/>
                    <a:lstStyle/>
                    <a:p>
                      <a:pPr algn="r" fontAlgn="b"/>
                      <a:r>
                        <a:rPr lang="en-ZA" sz="2000" b="1" i="0" u="none" strike="noStrike" dirty="0">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5998669"/>
                  </a:ext>
                </a:extLst>
              </a:tr>
            </a:tbl>
          </a:graphicData>
        </a:graphic>
      </p:graphicFrame>
    </p:spTree>
    <p:extLst>
      <p:ext uri="{BB962C8B-B14F-4D97-AF65-F5344CB8AC3E}">
        <p14:creationId xmlns:p14="http://schemas.microsoft.com/office/powerpoint/2010/main" val="18411611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1"/>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EXPENDITURE SPLIT OF CORE VS SUPPORT FUNCTIONS</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7" name="TextBox 6"/>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11" name="Rectangle 2">
            <a:extLst>
              <a:ext uri="{FF2B5EF4-FFF2-40B4-BE49-F238E27FC236}">
                <a16:creationId xmlns:a16="http://schemas.microsoft.com/office/drawing/2014/main" id="{02EAFEC9-71C7-4421-B415-0A18912F5E41}"/>
              </a:ext>
            </a:extLst>
          </p:cNvPr>
          <p:cNvSpPr>
            <a:spLocks noChangeArrowheads="1"/>
          </p:cNvSpPr>
          <p:nvPr/>
        </p:nvSpPr>
        <p:spPr bwMode="auto">
          <a:xfrm>
            <a:off x="899592" y="13151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Rectangle 3">
            <a:extLst>
              <a:ext uri="{FF2B5EF4-FFF2-40B4-BE49-F238E27FC236}">
                <a16:creationId xmlns:a16="http://schemas.microsoft.com/office/drawing/2014/main" id="{AF3EF2E5-EB94-4BBC-AA6E-97CDFC5A5648}"/>
              </a:ext>
            </a:extLst>
          </p:cNvPr>
          <p:cNvSpPr>
            <a:spLocks noChangeArrowheads="1"/>
          </p:cNvSpPr>
          <p:nvPr/>
        </p:nvSpPr>
        <p:spPr bwMode="auto">
          <a:xfrm>
            <a:off x="-227579" y="3198813"/>
            <a:ext cx="12658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8" name="Table 17">
            <a:extLst>
              <a:ext uri="{FF2B5EF4-FFF2-40B4-BE49-F238E27FC236}">
                <a16:creationId xmlns:a16="http://schemas.microsoft.com/office/drawing/2014/main" id="{AB2EDD51-D2B3-44F3-A6E5-9AD4CEAE74FA}"/>
              </a:ext>
            </a:extLst>
          </p:cNvPr>
          <p:cNvGraphicFramePr>
            <a:graphicFrameLocks noGrp="1"/>
          </p:cNvGraphicFramePr>
          <p:nvPr/>
        </p:nvGraphicFramePr>
        <p:xfrm>
          <a:off x="0" y="671375"/>
          <a:ext cx="9143999" cy="2590258"/>
        </p:xfrm>
        <a:graphic>
          <a:graphicData uri="http://schemas.openxmlformats.org/drawingml/2006/table">
            <a:tbl>
              <a:tblPr firstRow="1" firstCol="1" bandRow="1"/>
              <a:tblGrid>
                <a:gridCol w="3347864">
                  <a:extLst>
                    <a:ext uri="{9D8B030D-6E8A-4147-A177-3AD203B41FA5}">
                      <a16:colId xmlns:a16="http://schemas.microsoft.com/office/drawing/2014/main" val="2123019193"/>
                    </a:ext>
                  </a:extLst>
                </a:gridCol>
                <a:gridCol w="2747510">
                  <a:extLst>
                    <a:ext uri="{9D8B030D-6E8A-4147-A177-3AD203B41FA5}">
                      <a16:colId xmlns:a16="http://schemas.microsoft.com/office/drawing/2014/main" val="2936519189"/>
                    </a:ext>
                  </a:extLst>
                </a:gridCol>
                <a:gridCol w="3048625">
                  <a:extLst>
                    <a:ext uri="{9D8B030D-6E8A-4147-A177-3AD203B41FA5}">
                      <a16:colId xmlns:a16="http://schemas.microsoft.com/office/drawing/2014/main" val="3038618795"/>
                    </a:ext>
                  </a:extLst>
                </a:gridCol>
              </a:tblGrid>
              <a:tr h="750154">
                <a:tc>
                  <a:txBody>
                    <a:bodyPr/>
                    <a:lstStyle/>
                    <a:p>
                      <a:pPr marL="0" marR="0">
                        <a:lnSpc>
                          <a:spcPct val="115000"/>
                        </a:lnSpc>
                        <a:spcBef>
                          <a:spcPts val="0"/>
                        </a:spcBef>
                        <a:spcAft>
                          <a:spcPts val="1000"/>
                        </a:spcAft>
                      </a:pPr>
                      <a:r>
                        <a:rPr lang="en-US" sz="1600" b="1">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20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Core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1000"/>
                        </a:spcAft>
                      </a:pPr>
                      <a:r>
                        <a:rPr lang="en-US" sz="20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Support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476410869"/>
                  </a:ext>
                </a:extLst>
              </a:tr>
              <a:tr h="613368">
                <a:tc>
                  <a:txBody>
                    <a:bodyPr/>
                    <a:lstStyle/>
                    <a:p>
                      <a:pPr marL="0" marR="0">
                        <a:lnSpc>
                          <a:spcPct val="115000"/>
                        </a:lnSpc>
                        <a:spcBef>
                          <a:spcPts val="0"/>
                        </a:spcBef>
                        <a:spcAft>
                          <a:spcPts val="1000"/>
                        </a:spcAft>
                      </a:pPr>
                      <a:r>
                        <a:rPr lang="en-US" sz="2000" b="1">
                          <a:effectLst/>
                          <a:latin typeface="Trebuchet MS" panose="020B0603020202020204" pitchFamily="34" charset="0"/>
                          <a:ea typeface="Calibri" panose="020F0502020204030204" pitchFamily="34" charset="0"/>
                          <a:cs typeface="Times New Roman" panose="02020603050405020304" pitchFamily="18" charset="0"/>
                        </a:rPr>
                        <a:t>Draft Actual expenditure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R954,64 million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R90,93 million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280408"/>
                  </a:ext>
                </a:extLst>
              </a:tr>
              <a:tr h="613368">
                <a:tc>
                  <a:txBody>
                    <a:bodyPr/>
                    <a:lstStyle/>
                    <a:p>
                      <a:pPr marL="0" marR="0">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Target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a:effectLst/>
                          <a:latin typeface="Trebuchet MS" panose="020B0603020202020204" pitchFamily="34" charset="0"/>
                          <a:ea typeface="Calibri" panose="020F0502020204030204" pitchFamily="34" charset="0"/>
                          <a:cs typeface="Times New Roman" panose="02020603050405020304" pitchFamily="18" charset="0"/>
                        </a:rPr>
                        <a:t>75%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a:effectLst/>
                          <a:latin typeface="Trebuchet MS" panose="020B0603020202020204" pitchFamily="34" charset="0"/>
                          <a:ea typeface="Calibri" panose="020F0502020204030204" pitchFamily="34" charset="0"/>
                          <a:cs typeface="Times New Roman" panose="02020603050405020304" pitchFamily="18" charset="0"/>
                        </a:rPr>
                        <a:t>25%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231870"/>
                  </a:ext>
                </a:extLst>
              </a:tr>
              <a:tr h="613368">
                <a:tc>
                  <a:txBody>
                    <a:bodyPr/>
                    <a:lstStyle/>
                    <a:p>
                      <a:pPr marL="0" marR="0">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Achieved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91%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149161"/>
                  </a:ext>
                </a:extLst>
              </a:tr>
            </a:tbl>
          </a:graphicData>
        </a:graphic>
      </p:graphicFrame>
      <p:sp>
        <p:nvSpPr>
          <p:cNvPr id="19" name="Rectangle 6">
            <a:extLst>
              <a:ext uri="{FF2B5EF4-FFF2-40B4-BE49-F238E27FC236}">
                <a16:creationId xmlns:a16="http://schemas.microsoft.com/office/drawing/2014/main" id="{A9DF007E-7BA9-4922-A987-5593DE8FC5AE}"/>
              </a:ext>
            </a:extLst>
          </p:cNvPr>
          <p:cNvSpPr>
            <a:spLocks noChangeArrowheads="1"/>
          </p:cNvSpPr>
          <p:nvPr/>
        </p:nvSpPr>
        <p:spPr bwMode="auto">
          <a:xfrm>
            <a:off x="0" y="3072348"/>
            <a:ext cx="898218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From the approved Surplus of R294 million, an amount of R236 million (80%) was allocated to the Core, i.e</a:t>
            </a: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a:t>
            </a:r>
            <a:endParaRPr kumimoji="0" lang="en-US" altLang="en-US" sz="2000" b="1" i="0" u="none"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Pop-up Markets, Incubators &amp; TTA committed, </a:t>
            </a:r>
            <a:r>
              <a:rPr lang="en-US" altLang="en-US" sz="2000" b="1" dirty="0">
                <a:latin typeface="Trebuchet MS" panose="020B0603020202020204" pitchFamily="34" charset="0"/>
                <a:cs typeface="Times New Roman" panose="02020603050405020304" pitchFamily="18" charset="0"/>
              </a:rPr>
              <a:t>New incubators &amp; TTA, Point of sale devices,  EDF, other projects and Capital expenditure for Provinces.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Trebuchet MS" panose="020B0603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Trebuchet MS" panose="020B0603020202020204" pitchFamily="34" charset="0"/>
                <a:cs typeface="Times New Roman" panose="02020603050405020304" pitchFamily="18" charset="0"/>
              </a:rPr>
              <a:t>Due to the additional funding allocated to the Core, the target of 75% was over exceeded.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rebuchet MS" panose="020B0603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07103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0"/>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1. INTRODUCTION</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40807142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a:cs typeface="Arial" pitchFamily="34" charset="0"/>
              </a:rPr>
              <a:t>PRELIMINARY</a:t>
            </a:r>
            <a:r>
              <a:rPr kumimoji="0" lang="en-US" sz="2800" b="1" i="0" u="none" strike="noStrike" kern="1200" cap="none" spc="0" normalizeH="0" baseline="0" noProof="0" dirty="0">
                <a:ln>
                  <a:noFill/>
                </a:ln>
                <a:solidFill>
                  <a:prstClr val="white"/>
                </a:solidFill>
                <a:effectLst/>
                <a:uLnTx/>
                <a:uFillTx/>
                <a:latin typeface="Calibri"/>
                <a:cs typeface="Arial" pitchFamily="34" charset="0"/>
              </a:rPr>
              <a:t> SPENDING END OF QUARTER 4</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6" name="TextBox 5"/>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
        <p:nvSpPr>
          <p:cNvPr id="7" name="TextBox 6"/>
          <p:cNvSpPr txBox="1"/>
          <p:nvPr/>
        </p:nvSpPr>
        <p:spPr>
          <a:xfrm>
            <a:off x="20356" y="818039"/>
            <a:ext cx="9123644" cy="5832366"/>
          </a:xfrm>
          <a:prstGeom prst="rect">
            <a:avLst/>
          </a:prstGeom>
          <a:noFill/>
        </p:spPr>
        <p:txBody>
          <a:bodyPr wrap="square" rtlCol="0">
            <a:spAutoFit/>
          </a:bodyPr>
          <a:lstStyle/>
          <a:p>
            <a:pPr algn="just"/>
            <a:r>
              <a:rPr lang="en-GB" sz="2300" dirty="0"/>
              <a:t>The expenditure for the forth quarter (Jan – Mar 2022), amounted to R388,32 million against the budget of R430,75 million, resulting in underspending of R42,43 million. </a:t>
            </a:r>
          </a:p>
          <a:p>
            <a:pPr algn="just"/>
            <a:endParaRPr lang="en-GB" sz="2300" dirty="0"/>
          </a:p>
          <a:p>
            <a:pPr algn="just"/>
            <a:r>
              <a:rPr lang="en-GB" sz="2300" dirty="0"/>
              <a:t>The actual expenditure for the YTD period April to March 2022 amounted to R1 045, 57 million resulting in the underspending of R101,99 million, against the budget of R1 147,55 million. </a:t>
            </a:r>
          </a:p>
          <a:p>
            <a:endParaRPr lang="en-GB" sz="1400" dirty="0"/>
          </a:p>
          <a:p>
            <a:r>
              <a:rPr lang="en-GB" sz="2400" dirty="0"/>
              <a:t> </a:t>
            </a:r>
            <a:endParaRPr lang="en-GB" sz="1600" dirty="0"/>
          </a:p>
          <a:p>
            <a:pPr algn="just"/>
            <a:r>
              <a:rPr lang="en-US" sz="2300" dirty="0"/>
              <a:t>Overall </a:t>
            </a:r>
            <a:r>
              <a:rPr lang="en-US" sz="2300" b="1" dirty="0"/>
              <a:t>Total spending </a:t>
            </a:r>
            <a:r>
              <a:rPr lang="en-US" sz="2300" dirty="0"/>
              <a:t>as at March 2022 is 91% of the annual budget. Accrual are in progress and the % underspending may be lower.</a:t>
            </a:r>
            <a:endParaRPr lang="en-ZA" sz="2300" dirty="0"/>
          </a:p>
          <a:p>
            <a:pPr algn="just"/>
            <a:endParaRPr lang="en-GB" sz="2400" dirty="0"/>
          </a:p>
          <a:p>
            <a:pPr algn="just"/>
            <a:r>
              <a:rPr lang="en-GB" sz="2400" dirty="0"/>
              <a:t>99,8% of the invoices were paid within 30 days.</a:t>
            </a:r>
          </a:p>
          <a:p>
            <a:pPr algn="just"/>
            <a:endParaRPr lang="en-GB" sz="2400" dirty="0"/>
          </a:p>
          <a:p>
            <a:pPr algn="just"/>
            <a:endParaRPr lang="en-US" sz="2400" dirty="0"/>
          </a:p>
          <a:p>
            <a:endParaRPr lang="en-ZA" b="1" dirty="0"/>
          </a:p>
        </p:txBody>
      </p:sp>
    </p:spTree>
    <p:extLst>
      <p:ext uri="{BB962C8B-B14F-4D97-AF65-F5344CB8AC3E}">
        <p14:creationId xmlns:p14="http://schemas.microsoft.com/office/powerpoint/2010/main" val="24292593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FINANCIAL REPORT end of Quarter 4 </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6" name="TextBox 5"/>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graphicFrame>
        <p:nvGraphicFramePr>
          <p:cNvPr id="9" name="Table 8">
            <a:extLst>
              <a:ext uri="{FF2B5EF4-FFF2-40B4-BE49-F238E27FC236}">
                <a16:creationId xmlns:a16="http://schemas.microsoft.com/office/drawing/2014/main" id="{DBE70E7E-E47A-4D59-8582-8806E4AE3804}"/>
              </a:ext>
            </a:extLst>
          </p:cNvPr>
          <p:cNvGraphicFramePr>
            <a:graphicFrameLocks noGrp="1"/>
          </p:cNvGraphicFramePr>
          <p:nvPr/>
        </p:nvGraphicFramePr>
        <p:xfrm>
          <a:off x="0" y="756484"/>
          <a:ext cx="9144000" cy="4425670"/>
        </p:xfrm>
        <a:graphic>
          <a:graphicData uri="http://schemas.openxmlformats.org/drawingml/2006/table">
            <a:tbl>
              <a:tblPr/>
              <a:tblGrid>
                <a:gridCol w="2443190">
                  <a:extLst>
                    <a:ext uri="{9D8B030D-6E8A-4147-A177-3AD203B41FA5}">
                      <a16:colId xmlns:a16="http://schemas.microsoft.com/office/drawing/2014/main" val="3070385022"/>
                    </a:ext>
                  </a:extLst>
                </a:gridCol>
                <a:gridCol w="1922216">
                  <a:extLst>
                    <a:ext uri="{9D8B030D-6E8A-4147-A177-3AD203B41FA5}">
                      <a16:colId xmlns:a16="http://schemas.microsoft.com/office/drawing/2014/main" val="2295987112"/>
                    </a:ext>
                  </a:extLst>
                </a:gridCol>
                <a:gridCol w="1922216">
                  <a:extLst>
                    <a:ext uri="{9D8B030D-6E8A-4147-A177-3AD203B41FA5}">
                      <a16:colId xmlns:a16="http://schemas.microsoft.com/office/drawing/2014/main" val="114520409"/>
                    </a:ext>
                  </a:extLst>
                </a:gridCol>
                <a:gridCol w="1724606">
                  <a:extLst>
                    <a:ext uri="{9D8B030D-6E8A-4147-A177-3AD203B41FA5}">
                      <a16:colId xmlns:a16="http://schemas.microsoft.com/office/drawing/2014/main" val="4096282400"/>
                    </a:ext>
                  </a:extLst>
                </a:gridCol>
                <a:gridCol w="1131772">
                  <a:extLst>
                    <a:ext uri="{9D8B030D-6E8A-4147-A177-3AD203B41FA5}">
                      <a16:colId xmlns:a16="http://schemas.microsoft.com/office/drawing/2014/main" val="2953976264"/>
                    </a:ext>
                  </a:extLst>
                </a:gridCol>
              </a:tblGrid>
              <a:tr h="1248989">
                <a:tc>
                  <a:txBody>
                    <a:bodyPr/>
                    <a:lstStyle/>
                    <a:p>
                      <a:pPr algn="ctr" fontAlgn="ctr"/>
                      <a:r>
                        <a:rPr lang="en-ZA" sz="2400" b="1" i="0" u="none" strike="noStrike" dirty="0">
                          <a:solidFill>
                            <a:srgbClr val="FFFFFF"/>
                          </a:solidFill>
                          <a:effectLst/>
                          <a:latin typeface="Calibri" panose="020F0502020204030204" pitchFamily="34" charset="0"/>
                        </a:rPr>
                        <a:t>Details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400" b="1" i="0" u="none" strike="noStrike" dirty="0">
                          <a:solidFill>
                            <a:srgbClr val="FFFFFF"/>
                          </a:solidFill>
                          <a:effectLst/>
                          <a:latin typeface="Calibri" panose="020F0502020204030204" pitchFamily="34" charset="0"/>
                        </a:rPr>
                        <a:t>Annual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400" b="1" i="0" u="none" strike="noStrike" dirty="0">
                          <a:solidFill>
                            <a:srgbClr val="FFFFFF"/>
                          </a:solidFill>
                          <a:effectLst/>
                          <a:latin typeface="Calibri" panose="020F0502020204030204" pitchFamily="34" charset="0"/>
                        </a:rPr>
                        <a:t>Actual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400" b="1" i="0" u="none" strike="noStrike" dirty="0">
                          <a:solidFill>
                            <a:srgbClr val="FFFFFF"/>
                          </a:solidFill>
                          <a:effectLst/>
                          <a:latin typeface="Calibri" panose="020F0502020204030204" pitchFamily="34" charset="0"/>
                        </a:rPr>
                        <a:t>Variance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tc>
                  <a:txBody>
                    <a:bodyPr/>
                    <a:lstStyle/>
                    <a:p>
                      <a:pPr algn="ctr" fontAlgn="ctr"/>
                      <a:r>
                        <a:rPr lang="en-ZA" sz="2400" b="1" i="0" u="none" strike="noStrike" dirty="0">
                          <a:solidFill>
                            <a:srgbClr val="FFFFFF"/>
                          </a:solidFill>
                          <a:effectLst/>
                          <a:latin typeface="Calibri" panose="020F0502020204030204" pitchFamily="34" charset="0"/>
                        </a:rPr>
                        <a:t>% under/ (Over)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732F"/>
                    </a:solidFill>
                  </a:tcPr>
                </a:tc>
                <a:extLst>
                  <a:ext uri="{0D108BD9-81ED-4DB2-BD59-A6C34878D82A}">
                    <a16:rowId xmlns:a16="http://schemas.microsoft.com/office/drawing/2014/main" val="43808984"/>
                  </a:ext>
                </a:extLst>
              </a:tr>
              <a:tr h="451442">
                <a:tc>
                  <a:txBody>
                    <a:bodyPr/>
                    <a:lstStyle/>
                    <a:p>
                      <a:pPr algn="l" fontAlgn="b"/>
                      <a:r>
                        <a:rPr lang="en-ZA" sz="2000" b="1" i="0" u="none" strike="noStrike" dirty="0">
                          <a:solidFill>
                            <a:srgbClr val="000000"/>
                          </a:solidFill>
                          <a:effectLst/>
                          <a:latin typeface="Calibri" panose="020F0502020204030204" pitchFamily="34" charset="0"/>
                        </a:rPr>
                        <a:t> Personnel cost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371 662 586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374 151 582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2 488 996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320412"/>
                  </a:ext>
                </a:extLst>
              </a:tr>
              <a:tr h="468029">
                <a:tc>
                  <a:txBody>
                    <a:bodyPr/>
                    <a:lstStyle/>
                    <a:p>
                      <a:pPr algn="l" fontAlgn="b"/>
                      <a:r>
                        <a:rPr lang="en-ZA" sz="2000" b="1" i="1" u="none" strike="noStrike" dirty="0">
                          <a:solidFill>
                            <a:srgbClr val="000000"/>
                          </a:solidFill>
                          <a:effectLst/>
                          <a:latin typeface="Calibri" panose="020F0502020204030204" pitchFamily="34" charset="0"/>
                        </a:rPr>
                        <a:t>    - Core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280 737 264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282 981 688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2 244 424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172897"/>
                  </a:ext>
                </a:extLst>
              </a:tr>
              <a:tr h="451442">
                <a:tc>
                  <a:txBody>
                    <a:bodyPr/>
                    <a:lstStyle/>
                    <a:p>
                      <a:pPr algn="l" fontAlgn="b"/>
                      <a:r>
                        <a:rPr lang="en-ZA" sz="2000" b="1" i="1" u="none" strike="noStrike" dirty="0">
                          <a:solidFill>
                            <a:srgbClr val="000000"/>
                          </a:solidFill>
                          <a:effectLst/>
                          <a:latin typeface="Calibri" panose="020F0502020204030204" pitchFamily="34" charset="0"/>
                        </a:rPr>
                        <a:t>    - Support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90 925 322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91 169 894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244 572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162352"/>
                  </a:ext>
                </a:extLst>
              </a:tr>
              <a:tr h="451442">
                <a:tc>
                  <a:txBody>
                    <a:bodyPr/>
                    <a:lstStyle/>
                    <a:p>
                      <a:pPr algn="l" fontAlgn="b"/>
                      <a:r>
                        <a:rPr lang="en-ZA" sz="2000" b="1" i="0" u="none" strike="noStrike" dirty="0">
                          <a:solidFill>
                            <a:srgbClr val="000000"/>
                          </a:solidFill>
                          <a:effectLst/>
                          <a:latin typeface="Calibri" panose="020F0502020204030204" pitchFamily="34" charset="0"/>
                        </a:rPr>
                        <a:t> Goods and services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740 105 345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639 641 303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100 464 042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46818"/>
                  </a:ext>
                </a:extLst>
              </a:tr>
              <a:tr h="451442">
                <a:tc>
                  <a:txBody>
                    <a:bodyPr/>
                    <a:lstStyle/>
                    <a:p>
                      <a:pPr algn="l" fontAlgn="b"/>
                      <a:r>
                        <a:rPr lang="en-ZA" sz="2000" b="1" i="0" u="none" strike="noStrike" dirty="0">
                          <a:solidFill>
                            <a:srgbClr val="000000"/>
                          </a:solidFill>
                          <a:effectLst/>
                          <a:latin typeface="Calibri" panose="020F0502020204030204" pitchFamily="34" charset="0"/>
                        </a:rPr>
                        <a:t> Depreciation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12 010 628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13 657 315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Calibri" panose="020F0502020204030204" pitchFamily="34" charset="0"/>
                        </a:rPr>
                        <a:t>-     1 646 688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846195"/>
                  </a:ext>
                </a:extLst>
              </a:tr>
              <a:tr h="451442">
                <a:tc>
                  <a:txBody>
                    <a:bodyPr/>
                    <a:lstStyle/>
                    <a:p>
                      <a:pPr algn="l" fontAlgn="b"/>
                      <a:r>
                        <a:rPr lang="en-ZA" sz="2000" b="1" i="0" u="none" strike="noStrike" dirty="0">
                          <a:solidFill>
                            <a:srgbClr val="000000"/>
                          </a:solidFill>
                          <a:effectLst/>
                          <a:latin typeface="Calibri" panose="020F0502020204030204" pitchFamily="34" charset="0"/>
                        </a:rPr>
                        <a:t> Capital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23 773 512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18 115 708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a:solidFill>
                            <a:srgbClr val="000000"/>
                          </a:solidFill>
                          <a:effectLst/>
                          <a:latin typeface="Calibri" panose="020F0502020204030204" pitchFamily="34" charset="0"/>
                        </a:rPr>
                        <a:t>       5 657 804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102587"/>
                  </a:ext>
                </a:extLst>
              </a:tr>
              <a:tr h="451442">
                <a:tc>
                  <a:txBody>
                    <a:bodyPr/>
                    <a:lstStyle/>
                    <a:p>
                      <a:pPr algn="l" fontAlgn="b"/>
                      <a:r>
                        <a:rPr lang="en-ZA" sz="1600" b="1" i="0" u="none" strike="noStrike" dirty="0">
                          <a:solidFill>
                            <a:srgbClr val="000000"/>
                          </a:solidFill>
                          <a:effectLst/>
                          <a:latin typeface="Calibri" panose="020F0502020204030204" pitchFamily="34" charset="0"/>
                        </a:rPr>
                        <a:t> </a:t>
                      </a:r>
                      <a:r>
                        <a:rPr lang="en-ZA" sz="2400" b="1" i="0" u="none" strike="noStrike" dirty="0">
                          <a:solidFill>
                            <a:srgbClr val="000000"/>
                          </a:solidFill>
                          <a:effectLst/>
                          <a:latin typeface="Calibri" panose="020F0502020204030204" pitchFamily="34" charset="0"/>
                        </a:rPr>
                        <a:t>Total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2000" b="1" i="0" u="none" strike="noStrike" dirty="0">
                          <a:solidFill>
                            <a:srgbClr val="000000"/>
                          </a:solidFill>
                          <a:effectLst/>
                          <a:latin typeface="Calibri" panose="020F0502020204030204" pitchFamily="34" charset="0"/>
                        </a:rPr>
                        <a:t>  1 147 552 071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2000" b="1" i="0" u="none" strike="noStrike" dirty="0">
                          <a:solidFill>
                            <a:srgbClr val="000000"/>
                          </a:solidFill>
                          <a:effectLst/>
                          <a:latin typeface="Calibri" panose="020F0502020204030204" pitchFamily="34" charset="0"/>
                        </a:rPr>
                        <a:t>  1 045 565 908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2000" b="1" i="0" u="none" strike="noStrike" dirty="0">
                          <a:solidFill>
                            <a:srgbClr val="000000"/>
                          </a:solidFill>
                          <a:effectLst/>
                          <a:latin typeface="Calibri" panose="020F0502020204030204" pitchFamily="34" charset="0"/>
                        </a:rPr>
                        <a:t>  101 986 162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2000" b="1"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85416614"/>
                  </a:ext>
                </a:extLst>
              </a:tr>
            </a:tbl>
          </a:graphicData>
        </a:graphic>
      </p:graphicFrame>
    </p:spTree>
    <p:extLst>
      <p:ext uri="{BB962C8B-B14F-4D97-AF65-F5344CB8AC3E}">
        <p14:creationId xmlns:p14="http://schemas.microsoft.com/office/powerpoint/2010/main" val="3107614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0" y="26621"/>
            <a:ext cx="9144000" cy="1200329"/>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FINANCIAL REPORT end of Quarter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44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6" name="TextBox 5"/>
          <p:cNvSpPr txBox="1"/>
          <p:nvPr/>
        </p:nvSpPr>
        <p:spPr>
          <a:xfrm>
            <a:off x="179512" y="1196752"/>
            <a:ext cx="87849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Explanation of underspending: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Personnel costs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1%. Minor deviation.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Goods &amp; services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Underspending of 14% at the end of the 4th quarter is mainly on </a:t>
            </a:r>
            <a:r>
              <a:rPr kumimoji="0" lang="en-US" sz="1800" b="0" i="0" u="none" strike="noStrike" kern="1200" cap="none" spc="0" normalizeH="0" baseline="0" noProof="0" dirty="0" err="1">
                <a:ln>
                  <a:noFill/>
                </a:ln>
                <a:solidFill>
                  <a:prstClr val="black"/>
                </a:solidFill>
                <a:effectLst/>
                <a:uLnTx/>
                <a:uFillTx/>
                <a:latin typeface="Calibri"/>
                <a:cs typeface="Arial" pitchFamily="34" charset="0"/>
              </a:rPr>
              <a:t>programmes</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and projects. Currently underspending is mainly on Enterprise Development Fund at Provinces by 3,24% and National Office is mainly on Seda Technology </a:t>
            </a:r>
            <a:r>
              <a:rPr kumimoji="0" lang="en-US" sz="1800" b="0" i="0" u="none" strike="noStrike" kern="1200" cap="none" spc="0" normalizeH="0" baseline="0" noProof="0" dirty="0" err="1">
                <a:ln>
                  <a:noFill/>
                </a:ln>
                <a:solidFill>
                  <a:prstClr val="black"/>
                </a:solidFill>
                <a:effectLst/>
                <a:uLnTx/>
                <a:uFillTx/>
                <a:latin typeface="Calibri"/>
                <a:cs typeface="Arial" pitchFamily="34" charset="0"/>
              </a:rPr>
              <a:t>Programme</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and Enterprise Development Division by 12,36%</a:t>
            </a:r>
            <a:r>
              <a:rPr kumimoji="0" lang="en-US" sz="1800" b="0" i="0" u="none" strike="noStrike" kern="1200" cap="none" spc="0" normalizeH="0" noProof="0" dirty="0">
                <a:ln>
                  <a:noFill/>
                </a:ln>
                <a:solidFill>
                  <a:prstClr val="black"/>
                </a:solidFill>
                <a:effectLst/>
                <a:uLnTx/>
                <a:uFillTx/>
                <a:latin typeface="Calibri"/>
                <a:cs typeface="Arial" pitchFamily="34" charset="0"/>
              </a:rPr>
              <a:t>.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The report is preliminary and accruals are in progress, the final underspending to be confirmed on 31 May 2022 when the draft Annual Financial Statements are available for audit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Capital expenditure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Underspending on assets purchases was mainly caused by non-availability of</a:t>
            </a:r>
            <a:r>
              <a:rPr kumimoji="0" lang="en-US" sz="1800" b="0" i="0" u="none" strike="noStrike" kern="1200" cap="none" spc="0" normalizeH="0" noProof="0" dirty="0">
                <a:ln>
                  <a:noFill/>
                </a:ln>
                <a:solidFill>
                  <a:prstClr val="black"/>
                </a:solidFill>
                <a:effectLst/>
                <a:uLnTx/>
                <a:uFillTx/>
                <a:latin typeface="Calibri"/>
                <a:cs typeface="Arial" pitchFamily="34" charset="0"/>
              </a:rPr>
              <a:t> computers in the country. Purchase orders have been issued and delivery is expected in the </a:t>
            </a:r>
            <a:r>
              <a:rPr lang="en-US" dirty="0">
                <a:solidFill>
                  <a:prstClr val="black"/>
                </a:solidFill>
                <a:latin typeface="Calibri"/>
                <a:cs typeface="Arial" pitchFamily="34" charset="0"/>
              </a:rPr>
              <a:t>new year</a:t>
            </a:r>
            <a:r>
              <a:rPr kumimoji="0" lang="en-US" sz="1800" b="0" i="0" u="none" strike="noStrike" kern="1200" cap="none" spc="0" normalizeH="0" noProof="0" dirty="0">
                <a:ln>
                  <a:noFill/>
                </a:ln>
                <a:solidFill>
                  <a:prstClr val="black"/>
                </a:solidFill>
                <a:effectLst/>
                <a:uLnTx/>
                <a:uFillTx/>
                <a:latin typeface="Calibri"/>
                <a:cs typeface="Arial" pitchFamily="34" charset="0"/>
              </a:rPr>
              <a:t>.</a:t>
            </a: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a:cs typeface="Arial" pitchFamily="34" charset="0"/>
              </a:rPr>
              <a:t>Overall </a:t>
            </a:r>
            <a:r>
              <a:rPr kumimoji="0" lang="en-US" sz="1800" b="1" i="0" u="none" strike="noStrike" kern="1200" cap="none" spc="0" normalizeH="0" baseline="0" noProof="0" dirty="0">
                <a:ln>
                  <a:noFill/>
                </a:ln>
                <a:solidFill>
                  <a:prstClr val="black"/>
                </a:solidFill>
                <a:effectLst/>
                <a:uLnTx/>
                <a:uFillTx/>
                <a:latin typeface="Calibri"/>
                <a:cs typeface="Arial" pitchFamily="34" charset="0"/>
              </a:rPr>
              <a:t>Total expenditure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as at </a:t>
            </a:r>
            <a:r>
              <a:rPr lang="en-US" dirty="0">
                <a:solidFill>
                  <a:prstClr val="black"/>
                </a:solidFill>
                <a:latin typeface="Calibri"/>
                <a:cs typeface="Arial" pitchFamily="34" charset="0"/>
              </a:rPr>
              <a:t>March 2022 </a:t>
            </a:r>
            <a:r>
              <a:rPr kumimoji="0" lang="en-US" sz="1800" b="0" i="0" u="none" strike="noStrike" kern="1200" cap="none" spc="0" normalizeH="0" baseline="0" noProof="0" dirty="0">
                <a:ln>
                  <a:noFill/>
                </a:ln>
                <a:solidFill>
                  <a:prstClr val="black"/>
                </a:solidFill>
                <a:effectLst/>
                <a:uLnTx/>
                <a:uFillTx/>
                <a:latin typeface="Calibri"/>
                <a:cs typeface="Arial" pitchFamily="34" charset="0"/>
              </a:rPr>
              <a:t> is R1 045, 57 and is 91% of annual budget.</a:t>
            </a:r>
            <a:endParaRPr kumimoji="0" lang="en-ZA" sz="1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5" name="TextBox 4"/>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6105249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11228"/>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6. GOVERNANCE &amp; COMPLIANCE</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7872552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Board and Committee Meetings</a:t>
            </a:r>
            <a:endParaRPr lang="en-ZA" sz="4400" b="1"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75942138"/>
              </p:ext>
            </p:extLst>
          </p:nvPr>
        </p:nvGraphicFramePr>
        <p:xfrm>
          <a:off x="29592" y="756484"/>
          <a:ext cx="9144000" cy="5398826"/>
        </p:xfrm>
        <a:graphic>
          <a:graphicData uri="http://schemas.openxmlformats.org/drawingml/2006/table">
            <a:tbl>
              <a:tblPr firstRow="1" bandRow="1">
                <a:tableStyleId>{5940675A-B579-460E-94D1-54222C63F5DA}</a:tableStyleId>
              </a:tblPr>
              <a:tblGrid>
                <a:gridCol w="3376402">
                  <a:extLst>
                    <a:ext uri="{9D8B030D-6E8A-4147-A177-3AD203B41FA5}">
                      <a16:colId xmlns:a16="http://schemas.microsoft.com/office/drawing/2014/main" val="20000"/>
                    </a:ext>
                  </a:extLst>
                </a:gridCol>
                <a:gridCol w="1310022">
                  <a:extLst>
                    <a:ext uri="{9D8B030D-6E8A-4147-A177-3AD203B41FA5}">
                      <a16:colId xmlns:a16="http://schemas.microsoft.com/office/drawing/2014/main" val="20001"/>
                    </a:ext>
                  </a:extLst>
                </a:gridCol>
                <a:gridCol w="4457576">
                  <a:extLst>
                    <a:ext uri="{9D8B030D-6E8A-4147-A177-3AD203B41FA5}">
                      <a16:colId xmlns:a16="http://schemas.microsoft.com/office/drawing/2014/main" val="20003"/>
                    </a:ext>
                  </a:extLst>
                </a:gridCol>
              </a:tblGrid>
              <a:tr h="659255">
                <a:tc>
                  <a:txBody>
                    <a:bodyPr/>
                    <a:lstStyle/>
                    <a:p>
                      <a:pPr algn="ctr"/>
                      <a:r>
                        <a:rPr lang="en-US" sz="1800" b="1" kern="1200" cap="small" baseline="0" dirty="0"/>
                        <a:t>Committee</a:t>
                      </a:r>
                    </a:p>
                    <a:p>
                      <a:pPr algn="ctr"/>
                      <a:endParaRPr lang="en-ZA" sz="1800" b="1" kern="1200" cap="small" baseline="0" dirty="0">
                        <a:solidFill>
                          <a:schemeClr val="dk1"/>
                        </a:solidFill>
                        <a:latin typeface="Trebuchet MS" panose="020B0603020202020204" pitchFamily="34" charset="0"/>
                        <a:ea typeface="+mn-ea"/>
                        <a:cs typeface="+mn-cs"/>
                      </a:endParaRPr>
                    </a:p>
                  </a:txBody>
                  <a:tcPr anchor="ctr">
                    <a:solidFill>
                      <a:schemeClr val="accent6">
                        <a:lumMod val="20000"/>
                        <a:lumOff val="80000"/>
                      </a:schemeClr>
                    </a:solidFill>
                  </a:tcPr>
                </a:tc>
                <a:tc>
                  <a:txBody>
                    <a:bodyPr/>
                    <a:lstStyle/>
                    <a:p>
                      <a:pPr algn="ctr"/>
                      <a:r>
                        <a:rPr lang="en-US" sz="1800" b="1" cap="small" baseline="0" dirty="0"/>
                        <a:t>No of Scheduled Meetings</a:t>
                      </a:r>
                      <a:endParaRPr lang="en-US" sz="1800" b="1" cap="small" baseline="0" dirty="0">
                        <a:latin typeface="Trebuchet MS" panose="020B0603020202020204" pitchFamily="34" charset="0"/>
                      </a:endParaRPr>
                    </a:p>
                  </a:txBody>
                  <a:tcPr anchor="ctr">
                    <a:solidFill>
                      <a:schemeClr val="accent6">
                        <a:lumMod val="20000"/>
                        <a:lumOff val="80000"/>
                      </a:schemeClr>
                    </a:solidFill>
                  </a:tcPr>
                </a:tc>
                <a:tc>
                  <a:txBody>
                    <a:bodyPr/>
                    <a:lstStyle/>
                    <a:p>
                      <a:pPr algn="ctr"/>
                      <a:r>
                        <a:rPr lang="en-US" sz="1800" b="1" cap="small" baseline="0" dirty="0"/>
                        <a:t>Dates</a:t>
                      </a:r>
                      <a:endParaRPr lang="en-ZA" sz="1800" b="1" cap="small" baseline="0" dirty="0">
                        <a:solidFill>
                          <a:srgbClr val="002060"/>
                        </a:solidFill>
                        <a:latin typeface="Trebuchet MS" panose="020B0603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952791">
                <a:tc>
                  <a:txBody>
                    <a:bodyPr/>
                    <a:lstStyle/>
                    <a:p>
                      <a:pPr marL="0" algn="ctr" defTabSz="914400" rtl="0" eaLnBrk="1" latinLnBrk="0" hangingPunct="1">
                        <a:lnSpc>
                          <a:spcPct val="115000"/>
                        </a:lnSpc>
                        <a:spcAft>
                          <a:spcPts val="0"/>
                        </a:spcAft>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Board Meetings</a:t>
                      </a:r>
                    </a:p>
                  </a:txBody>
                  <a:tcPr anchor="ctr">
                    <a:solidFill>
                      <a:schemeClr val="bg1"/>
                    </a:solidFill>
                  </a:tcPr>
                </a:tc>
                <a:tc>
                  <a:txBody>
                    <a:bodyPr/>
                    <a:lstStyle/>
                    <a:p>
                      <a:pPr marL="0" indent="0" algn="ctr" defTabSz="914400" rtl="0" eaLnBrk="1" latinLnBrk="0" hangingPunct="1">
                        <a:lnSpc>
                          <a:spcPct val="115000"/>
                        </a:lnSpc>
                        <a:spcAft>
                          <a:spcPts val="0"/>
                        </a:spcAft>
                        <a:buFont typeface="Arial" pitchFamily="34" charset="0"/>
                        <a:buNone/>
                      </a:pPr>
                      <a:r>
                        <a:rPr lang="en-GB"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solidFill>
                      <a:schemeClr val="bg1"/>
                    </a:solidFill>
                  </a:tcPr>
                </a:tc>
                <a:tc>
                  <a:txBody>
                    <a:bodyPr/>
                    <a:lstStyle/>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8 February 2022 (Special) and In Committee</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24 February 2022 and In-Committee</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24 March 2022 and In-Committee</a:t>
                      </a:r>
                    </a:p>
                  </a:txBody>
                  <a:tcPr>
                    <a:solidFill>
                      <a:schemeClr val="bg1"/>
                    </a:solidFill>
                  </a:tcPr>
                </a:tc>
                <a:extLst>
                  <a:ext uri="{0D108BD9-81ED-4DB2-BD59-A6C34878D82A}">
                    <a16:rowId xmlns:a16="http://schemas.microsoft.com/office/drawing/2014/main" val="10001"/>
                  </a:ext>
                </a:extLst>
              </a:tr>
              <a:tr h="700430">
                <a:tc>
                  <a:txBody>
                    <a:bodyPr/>
                    <a:lstStyle/>
                    <a:p>
                      <a:pPr marL="0" algn="ctr" defTabSz="914400" rtl="0" eaLnBrk="1" latinLnBrk="0" hangingPunct="1">
                        <a:lnSpc>
                          <a:spcPct val="115000"/>
                        </a:lnSpc>
                        <a:spcAft>
                          <a:spcPts val="0"/>
                        </a:spcAft>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Social Ethics Committee(sec)</a:t>
                      </a:r>
                    </a:p>
                  </a:txBody>
                  <a:tcPr anchor="ctr">
                    <a:solidFill>
                      <a:schemeClr val="bg1"/>
                    </a:solidFill>
                  </a:tcP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2</a:t>
                      </a:r>
                    </a:p>
                  </a:txBody>
                  <a:tcPr anchor="ctr">
                    <a:solidFill>
                      <a:schemeClr val="bg1"/>
                    </a:solidFill>
                  </a:tcPr>
                </a:tc>
                <a:tc>
                  <a:txBody>
                    <a:bodyPr/>
                    <a:lstStyle/>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4 February 2022 (Special) </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22 March 2022</a:t>
                      </a:r>
                      <a:endParaRPr lang="en-US" sz="1600" b="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87188769"/>
                  </a:ext>
                </a:extLst>
              </a:tr>
              <a:tr h="671813">
                <a:tc>
                  <a:txBody>
                    <a:bodyPr/>
                    <a:lstStyle/>
                    <a:p>
                      <a:pPr marL="0" algn="ctr" defTabSz="914400" rtl="0" eaLnBrk="1" latinLnBrk="0" hangingPunct="1">
                        <a:lnSpc>
                          <a:spcPct val="115000"/>
                        </a:lnSpc>
                        <a:spcAft>
                          <a:spcPts val="0"/>
                        </a:spcAft>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Strategy and Organisational Performance Committee (SOPC)</a:t>
                      </a:r>
                    </a:p>
                  </a:txBody>
                  <a:tcPr anchor="ctr">
                    <a:solidFill>
                      <a:schemeClr val="bg1"/>
                    </a:solidFill>
                  </a:tcP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3</a:t>
                      </a:r>
                    </a:p>
                  </a:txBody>
                  <a:tcPr anchor="ctr">
                    <a:solidFill>
                      <a:schemeClr val="bg1"/>
                    </a:solidFill>
                  </a:tcPr>
                </a:tc>
                <a:tc>
                  <a:txBody>
                    <a:bodyPr/>
                    <a:lstStyle/>
                    <a:p>
                      <a:pPr marL="0" indent="-171450" algn="l" defTabSz="914400" rtl="0" eaLnBrk="1" latinLnBrk="0" hangingPunct="1">
                        <a:lnSpc>
                          <a:spcPct val="115000"/>
                        </a:lnSpc>
                        <a:spcAft>
                          <a:spcPts val="0"/>
                        </a:spcAft>
                        <a:buFont typeface="Arial" pitchFamily="34" charset="0"/>
                        <a:buChar char="•"/>
                      </a:pPr>
                      <a:r>
                        <a:rPr lang="en-ZA" sz="1800" b="0" kern="1200" dirty="0">
                          <a:solidFill>
                            <a:schemeClr val="tx1"/>
                          </a:solidFill>
                          <a:effectLst/>
                          <a:latin typeface="+mn-lt"/>
                          <a:ea typeface="+mn-ea"/>
                          <a:cs typeface="+mn-cs"/>
                        </a:rPr>
                        <a:t>26 January 2022</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4 February 2022 (Special) </a:t>
                      </a:r>
                    </a:p>
                    <a:p>
                      <a:pPr marL="0" indent="-171450" algn="l" defTabSz="914400" rtl="0" eaLnBrk="1" latinLnBrk="0" hangingPunct="1">
                        <a:lnSpc>
                          <a:spcPct val="115000"/>
                        </a:lnSpc>
                        <a:spcAft>
                          <a:spcPts val="0"/>
                        </a:spcAft>
                        <a:buFont typeface="Arial" pitchFamily="34" charset="0"/>
                        <a:buChar char="•"/>
                      </a:pPr>
                      <a:r>
                        <a:rPr lang="en-ZA" sz="1800" b="0" kern="1200" dirty="0">
                          <a:solidFill>
                            <a:schemeClr val="tx1"/>
                          </a:solidFill>
                          <a:effectLst/>
                          <a:latin typeface="+mn-lt"/>
                          <a:ea typeface="+mn-ea"/>
                          <a:cs typeface="+mn-cs"/>
                        </a:rPr>
                        <a:t>21 February 2022</a:t>
                      </a:r>
                      <a:r>
                        <a:rPr lang="en-US" sz="1600" b="0" kern="1200" dirty="0">
                          <a:solidFill>
                            <a:schemeClr val="tx1"/>
                          </a:solidFill>
                          <a:effectLst/>
                          <a:latin typeface="Trebuchet MS" panose="020B0603020202020204" pitchFamily="34" charset="0"/>
                          <a:ea typeface="+mn-ea"/>
                          <a:cs typeface="Times New Roman" panose="02020603050405020304" pitchFamily="18" charset="0"/>
                        </a:rPr>
                        <a:t> (Special)</a:t>
                      </a:r>
                      <a:endParaRPr lang="en-ZA" sz="1800" b="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10002"/>
                  </a:ext>
                </a:extLst>
              </a:tr>
              <a:tr h="866450">
                <a:tc>
                  <a:txBody>
                    <a:bodyPr/>
                    <a:lstStyle/>
                    <a:p>
                      <a:pPr marL="0" algn="ctr" defTabSz="914400" rtl="0" eaLnBrk="1" latinLnBrk="0" hangingPunct="1">
                        <a:lnSpc>
                          <a:spcPct val="115000"/>
                        </a:lnSpc>
                        <a:spcAft>
                          <a:spcPts val="0"/>
                        </a:spcAft>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Audit And Risk Committee (ARC)</a:t>
                      </a:r>
                    </a:p>
                  </a:txBody>
                  <a:tcPr anchor="ctr">
                    <a:solidFill>
                      <a:schemeClr val="bg1"/>
                    </a:solidFill>
                  </a:tcPr>
                </a:tc>
                <a:tc>
                  <a:txBody>
                    <a:bodyPr/>
                    <a:lstStyle/>
                    <a:p>
                      <a:pPr marL="0" indent="0" algn="ctr" defTabSz="914400" rtl="0" eaLnBrk="1" latinLnBrk="0" hangingPunct="1">
                        <a:lnSpc>
                          <a:spcPct val="115000"/>
                        </a:lnSpc>
                        <a:spcAft>
                          <a:spcPts val="0"/>
                        </a:spcAft>
                        <a:buFont typeface="Arial" pitchFamily="34" charset="0"/>
                        <a:buNone/>
                      </a:pPr>
                      <a:r>
                        <a:rPr lang="en-GB"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2</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solidFill>
                      <a:schemeClr val="bg1"/>
                    </a:solidFill>
                  </a:tcPr>
                </a:tc>
                <a:tc>
                  <a:txBody>
                    <a:bodyPr/>
                    <a:lstStyle/>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27 January 2022 and In-Committee</a:t>
                      </a:r>
                    </a:p>
                  </a:txBody>
                  <a:tcPr marL="68580" marR="68580" marT="0" marB="0">
                    <a:solidFill>
                      <a:schemeClr val="bg1"/>
                    </a:solidFill>
                  </a:tcPr>
                </a:tc>
                <a:extLst>
                  <a:ext uri="{0D108BD9-81ED-4DB2-BD59-A6C34878D82A}">
                    <a16:rowId xmlns:a16="http://schemas.microsoft.com/office/drawing/2014/main" val="10003"/>
                  </a:ext>
                </a:extLst>
              </a:tr>
              <a:tr h="867469">
                <a:tc>
                  <a:txBody>
                    <a:bodyPr/>
                    <a:lstStyle/>
                    <a:p>
                      <a:pPr marL="0" algn="ctr" defTabSz="914400" rtl="0" eaLnBrk="1" latinLnBrk="0" hangingPunct="1">
                        <a:lnSpc>
                          <a:spcPct val="115000"/>
                        </a:lnSpc>
                        <a:spcAft>
                          <a:spcPts val="0"/>
                        </a:spcAft>
                      </a:pPr>
                      <a:r>
                        <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Human Resources &amp; Remuneration Committee</a:t>
                      </a:r>
                    </a:p>
                  </a:txBody>
                  <a:tcPr anchor="ctr">
                    <a:solidFill>
                      <a:schemeClr val="bg1"/>
                    </a:solidFill>
                  </a:tcPr>
                </a:tc>
                <a:tc>
                  <a:txBody>
                    <a:bodyPr/>
                    <a:lstStyle/>
                    <a:p>
                      <a:pPr marL="0" indent="0" algn="ctr" defTabSz="914400" rtl="0" eaLnBrk="1" latinLnBrk="0" hangingPunct="1">
                        <a:lnSpc>
                          <a:spcPct val="115000"/>
                        </a:lnSpc>
                        <a:spcAft>
                          <a:spcPts val="0"/>
                        </a:spcAft>
                        <a:buFont typeface="Arial" pitchFamily="34" charset="0"/>
                        <a:buNone/>
                      </a:pPr>
                      <a:r>
                        <a:rPr lang="en-GB"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3</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solidFill>
                      <a:schemeClr val="bg1"/>
                    </a:solidFill>
                  </a:tcPr>
                </a:tc>
                <a:tc>
                  <a:txBody>
                    <a:bodyPr/>
                    <a:lstStyle/>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10 March 2022 and In-Committee</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ZA" sz="1800" b="0" kern="1200" dirty="0">
                          <a:solidFill>
                            <a:schemeClr val="tx1"/>
                          </a:solidFill>
                          <a:effectLst/>
                          <a:latin typeface="+mn-lt"/>
                          <a:ea typeface="+mn-ea"/>
                          <a:cs typeface="+mn-cs"/>
                        </a:rPr>
                        <a:t>22 March 2022</a:t>
                      </a:r>
                      <a:r>
                        <a:rPr lang="en-US" sz="1800" b="0" kern="1200" dirty="0">
                          <a:solidFill>
                            <a:schemeClr val="tx1"/>
                          </a:solidFill>
                          <a:effectLst/>
                          <a:latin typeface="+mn-lt"/>
                          <a:ea typeface="+mn-ea"/>
                          <a:cs typeface="+mn-cs"/>
                        </a:rPr>
                        <a:t> (Special)</a:t>
                      </a:r>
                    </a:p>
                    <a:p>
                      <a:pPr marL="0" marR="0" lvl="0" indent="-171450" algn="l" defTabSz="914400" rtl="0" eaLnBrk="1" fontAlgn="auto" latinLnBrk="0" hangingPunct="1">
                        <a:lnSpc>
                          <a:spcPct val="115000"/>
                        </a:lnSpc>
                        <a:spcBef>
                          <a:spcPts val="0"/>
                        </a:spcBef>
                        <a:spcAft>
                          <a:spcPts val="0"/>
                        </a:spcAft>
                        <a:buClrTx/>
                        <a:buSzTx/>
                        <a:buFont typeface="Arial" pitchFamily="34" charset="0"/>
                        <a:buChar char="•"/>
                        <a:tabLst/>
                        <a:defRPr/>
                      </a:pPr>
                      <a:endParaRPr lang="en-GB" sz="1600" b="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47963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251504" cy="6858000"/>
          </a:xfrm>
          <a:prstGeom prst="rect">
            <a:avLst/>
          </a:prstGeom>
        </p:spPr>
      </p:pic>
      <p:sp>
        <p:nvSpPr>
          <p:cNvPr id="3" name="Content Placeholder 2"/>
          <p:cNvSpPr txBox="1">
            <a:spLocks/>
          </p:cNvSpPr>
          <p:nvPr/>
        </p:nvSpPr>
        <p:spPr>
          <a:xfrm>
            <a:off x="341843" y="1052736"/>
            <a:ext cx="8478728" cy="338437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2800" b="1" dirty="0">
                <a:latin typeface="Trebuchet MS" panose="020B0603020202020204" pitchFamily="34" charset="0"/>
              </a:rPr>
              <a:t>The Board attended to the following priorities during this quarter:</a:t>
            </a:r>
          </a:p>
          <a:p>
            <a:pPr marL="685800" indent="-685800" algn="just">
              <a:lnSpc>
                <a:spcPct val="150000"/>
              </a:lnSpc>
              <a:spcBef>
                <a:spcPts val="600"/>
              </a:spcBef>
              <a:buFont typeface="Wingdings" panose="05000000000000000000" pitchFamily="2" charset="2"/>
              <a:buChar char="v"/>
            </a:pPr>
            <a:r>
              <a:rPr lang="en-ZA" sz="1900" dirty="0">
                <a:solidFill>
                  <a:prstClr val="black"/>
                </a:solidFill>
                <a:latin typeface="Trebuchet MS" panose="020B0603020202020204" pitchFamily="34" charset="0"/>
                <a:ea typeface="Times New Roman" panose="02020603050405020304" pitchFamily="18" charset="0"/>
              </a:rPr>
              <a:t>Quarterly Performance Reporting</a:t>
            </a:r>
          </a:p>
          <a:p>
            <a:pPr marL="685800" indent="-685800" algn="just">
              <a:lnSpc>
                <a:spcPct val="150000"/>
              </a:lnSpc>
              <a:spcBef>
                <a:spcPts val="600"/>
              </a:spcBef>
              <a:buFont typeface="Wingdings" panose="05000000000000000000" pitchFamily="2" charset="2"/>
              <a:buChar char="v"/>
            </a:pPr>
            <a:r>
              <a:rPr lang="en-ZA" sz="1900" dirty="0">
                <a:solidFill>
                  <a:prstClr val="black"/>
                </a:solidFill>
                <a:latin typeface="Trebuchet MS" panose="020B0603020202020204" pitchFamily="34" charset="0"/>
                <a:ea typeface="Times New Roman" panose="02020603050405020304" pitchFamily="18" charset="0"/>
              </a:rPr>
              <a:t>Financial Report Quarter 3 </a:t>
            </a:r>
          </a:p>
          <a:p>
            <a:pPr algn="just">
              <a:lnSpc>
                <a:spcPct val="150000"/>
              </a:lnSpc>
              <a:spcBef>
                <a:spcPts val="600"/>
              </a:spcBef>
            </a:pPr>
            <a:endParaRPr lang="en-ZA" sz="1900" dirty="0">
              <a:solidFill>
                <a:prstClr val="black"/>
              </a:solidFill>
              <a:latin typeface="Trebuchet MS" panose="020B0603020202020204" pitchFamily="34" charset="0"/>
              <a:ea typeface="Times New Roman" panose="02020603050405020304" pitchFamily="18" charset="0"/>
            </a:endParaRPr>
          </a:p>
        </p:txBody>
      </p:sp>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Board Priorities (January – March 2022) </a:t>
            </a:r>
            <a:endParaRPr lang="en-ZA" sz="4400" b="1" dirty="0">
              <a:solidFill>
                <a:schemeClr val="bg1"/>
              </a:solidFill>
            </a:endParaRPr>
          </a:p>
        </p:txBody>
      </p:sp>
      <p:sp>
        <p:nvSpPr>
          <p:cNvPr id="5" name="TextBox 4"/>
          <p:cNvSpPr txBox="1"/>
          <p:nvPr/>
        </p:nvSpPr>
        <p:spPr>
          <a:xfrm>
            <a:off x="8532440"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1231464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0"/>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7. KEY PROJECTS</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3154193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a:solidFill>
                  <a:schemeClr val="bg1"/>
                </a:solidFill>
              </a:rPr>
              <a:t> High Impact Projects </a:t>
            </a:r>
            <a:endParaRPr lang="en-ZA" sz="4800" b="1" dirty="0">
              <a:solidFill>
                <a:schemeClr val="bg1"/>
              </a:solidFill>
            </a:endParaRPr>
          </a:p>
        </p:txBody>
      </p:sp>
      <p:graphicFrame>
        <p:nvGraphicFramePr>
          <p:cNvPr id="6" name="Content Placeholder 2"/>
          <p:cNvGraphicFramePr>
            <a:graphicFrameLocks/>
          </p:cNvGraphicFramePr>
          <p:nvPr>
            <p:extLst>
              <p:ext uri="{D42A27DB-BD31-4B8C-83A1-F6EECF244321}">
                <p14:modId xmlns:p14="http://schemas.microsoft.com/office/powerpoint/2010/main" val="2079235260"/>
              </p:ext>
            </p:extLst>
          </p:nvPr>
        </p:nvGraphicFramePr>
        <p:xfrm>
          <a:off x="20356" y="808125"/>
          <a:ext cx="9088147" cy="5058788"/>
        </p:xfrm>
        <a:graphic>
          <a:graphicData uri="http://schemas.openxmlformats.org/drawingml/2006/table">
            <a:tbl>
              <a:tblPr firstRow="1" bandRow="1">
                <a:tableStyleId>{8799B23B-EC83-4686-B30A-512413B5E67A}</a:tableStyleId>
              </a:tblPr>
              <a:tblGrid>
                <a:gridCol w="2736663">
                  <a:extLst>
                    <a:ext uri="{9D8B030D-6E8A-4147-A177-3AD203B41FA5}">
                      <a16:colId xmlns:a16="http://schemas.microsoft.com/office/drawing/2014/main" val="3279453385"/>
                    </a:ext>
                  </a:extLst>
                </a:gridCol>
                <a:gridCol w="6351484">
                  <a:extLst>
                    <a:ext uri="{9D8B030D-6E8A-4147-A177-3AD203B41FA5}">
                      <a16:colId xmlns:a16="http://schemas.microsoft.com/office/drawing/2014/main" val="1826932843"/>
                    </a:ext>
                  </a:extLst>
                </a:gridCol>
              </a:tblGrid>
              <a:tr h="359696">
                <a:tc>
                  <a:txBody>
                    <a:bodyPr/>
                    <a:lstStyle/>
                    <a:p>
                      <a:pPr algn="ctr"/>
                      <a:r>
                        <a:rPr lang="en-ZA" dirty="0"/>
                        <a:t>Project/targeted</a:t>
                      </a:r>
                      <a:r>
                        <a:rPr lang="en-ZA" baseline="0" dirty="0"/>
                        <a:t> support </a:t>
                      </a:r>
                      <a:endParaRPr lang="en-ZA" dirty="0"/>
                    </a:p>
                  </a:txBody>
                  <a:tcPr anchor="ctr"/>
                </a:tc>
                <a:tc>
                  <a:txBody>
                    <a:bodyPr/>
                    <a:lstStyle/>
                    <a:p>
                      <a:pPr algn="ctr"/>
                      <a:r>
                        <a:rPr lang="en-ZA" dirty="0"/>
                        <a:t>Project Focus/</a:t>
                      </a:r>
                      <a:r>
                        <a:rPr lang="en-ZA" baseline="0" dirty="0"/>
                        <a:t> </a:t>
                      </a:r>
                      <a:r>
                        <a:rPr lang="en-ZA" dirty="0"/>
                        <a:t>Outcomes</a:t>
                      </a:r>
                    </a:p>
                  </a:txBody>
                  <a:tcPr anchor="ctr"/>
                </a:tc>
                <a:extLst>
                  <a:ext uri="{0D108BD9-81ED-4DB2-BD59-A6C34878D82A}">
                    <a16:rowId xmlns:a16="http://schemas.microsoft.com/office/drawing/2014/main" val="3492604684"/>
                  </a:ext>
                </a:extLst>
              </a:tr>
              <a:tr h="1528709">
                <a:tc>
                  <a:txBody>
                    <a:bodyPr/>
                    <a:lstStyle/>
                    <a:p>
                      <a:pPr algn="ctr"/>
                      <a:r>
                        <a:rPr lang="en-ZA" dirty="0"/>
                        <a:t>Technology Transfer</a:t>
                      </a:r>
                      <a:r>
                        <a:rPr lang="en-ZA" baseline="0" dirty="0"/>
                        <a:t> </a:t>
                      </a:r>
                      <a:endParaRPr lang="en-ZA" dirty="0"/>
                    </a:p>
                  </a:txBody>
                  <a:tcPr anchor="ctr"/>
                </a:tc>
                <a:tc>
                  <a:txBody>
                    <a:bodyPr/>
                    <a:lstStyle/>
                    <a:p>
                      <a:pPr algn="just"/>
                      <a:r>
                        <a:rPr lang="en-ZA" sz="1600" kern="1200" dirty="0">
                          <a:solidFill>
                            <a:schemeClr val="tx1"/>
                          </a:solidFill>
                          <a:effectLst/>
                          <a:latin typeface="+mn-lt"/>
                          <a:ea typeface="+mn-ea"/>
                          <a:cs typeface="+mn-cs"/>
                        </a:rPr>
                        <a:t>Seda assisted a total of 177 clients in this reporting period. The improvements in the assessment of SMMEs through return on investment (ROI) approach assisted the organisation to achieve better results compared to previous years. The total commitment generated is R 110 Million and purchase orders worth R 34 million were generated by the end of the quarter.</a:t>
                      </a:r>
                    </a:p>
                  </a:txBody>
                  <a:tcPr anchor="ctr"/>
                </a:tc>
                <a:extLst>
                  <a:ext uri="{0D108BD9-81ED-4DB2-BD59-A6C34878D82A}">
                    <a16:rowId xmlns:a16="http://schemas.microsoft.com/office/drawing/2014/main" val="3314419477"/>
                  </a:ext>
                </a:extLst>
              </a:tr>
              <a:tr h="1768507">
                <a:tc>
                  <a:txBody>
                    <a:bodyPr/>
                    <a:lstStyle/>
                    <a:p>
                      <a:pPr marL="0" lvl="0" algn="ctr" defTabSz="914400" rtl="0" eaLnBrk="1" latinLnBrk="0" hangingPunct="1"/>
                      <a:r>
                        <a:rPr lang="en-ZA" sz="1800" kern="1200" dirty="0">
                          <a:solidFill>
                            <a:schemeClr val="tx1"/>
                          </a:solidFill>
                          <a:latin typeface="+mn-lt"/>
                          <a:ea typeface="+mn-ea"/>
                          <a:cs typeface="+mn-cs"/>
                        </a:rPr>
                        <a:t>Eastern Cape Automotive Industry Initiative</a:t>
                      </a:r>
                    </a:p>
                  </a:txBody>
                  <a:tcPr anchor="ctr"/>
                </a:tc>
                <a:tc>
                  <a:txBody>
                    <a:bodyPr/>
                    <a:lstStyle/>
                    <a:p>
                      <a:pPr marL="0" algn="just" defTabSz="914400" rtl="0" eaLnBrk="1" latinLnBrk="0" hangingPunct="1"/>
                      <a:r>
                        <a:rPr lang="en-ZA" sz="1600" kern="1200" dirty="0">
                          <a:solidFill>
                            <a:schemeClr val="tx1"/>
                          </a:solidFill>
                          <a:effectLst/>
                          <a:latin typeface="+mn-lt"/>
                          <a:ea typeface="+mn-ea"/>
                          <a:cs typeface="+mn-cs"/>
                        </a:rPr>
                        <a:t>Seda and the AIDC EC have partnered to facilitate a process of a sustainable transformation of the automotive sector in the EC and towards alignment to the SA Automotive Masterplan 2035.  The objective of the partnership is to work together in developing the automotive industry in the EC by providing access to financial and non-financial support to participating SMMEs in the broader supply and value chain of the automotive sector. </a:t>
                      </a:r>
                    </a:p>
                  </a:txBody>
                  <a:tcPr anchor="ctr"/>
                </a:tc>
                <a:extLst>
                  <a:ext uri="{0D108BD9-81ED-4DB2-BD59-A6C34878D82A}">
                    <a16:rowId xmlns:a16="http://schemas.microsoft.com/office/drawing/2014/main" val="414614836"/>
                  </a:ext>
                </a:extLst>
              </a:tr>
              <a:tr h="134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mn-lt"/>
                          <a:ea typeface="+mn-ea"/>
                          <a:cs typeface="+mn-cs"/>
                        </a:rPr>
                        <a:t>Point of Sale</a:t>
                      </a:r>
                    </a:p>
                    <a:p>
                      <a:pPr marL="0" lvl="0" algn="ctr" defTabSz="914400" rtl="0" eaLnBrk="1" latinLnBrk="0" hangingPunct="1"/>
                      <a:endParaRPr lang="en-ZA" sz="1800" kern="1200" dirty="0">
                        <a:solidFill>
                          <a:schemeClr val="tx1"/>
                        </a:solidFill>
                        <a:latin typeface="+mn-lt"/>
                        <a:ea typeface="+mn-ea"/>
                        <a:cs typeface="+mn-cs"/>
                      </a:endParaRPr>
                    </a:p>
                  </a:txBody>
                  <a:tcPr anchor="ctr"/>
                </a:tc>
                <a:tc>
                  <a:txBody>
                    <a:bodyPr/>
                    <a:lstStyle/>
                    <a:p>
                      <a:pPr marL="0" algn="just" defTabSz="914400" rtl="0" eaLnBrk="1" latinLnBrk="0" hangingPunct="1"/>
                      <a:r>
                        <a:rPr lang="en-ZA" sz="1600" kern="1200" dirty="0">
                          <a:solidFill>
                            <a:schemeClr val="tx1"/>
                          </a:solidFill>
                          <a:effectLst/>
                          <a:latin typeface="+mn-lt"/>
                          <a:ea typeface="+mn-ea"/>
                          <a:cs typeface="+mn-cs"/>
                        </a:rPr>
                        <a:t>A service level agreement was signed with the service provider to deliver 5000 Point of Sale devices, of this number, 2491 were delivered to clients in North-West, Western Cape and Northern Cape. Seda is currently finalising the training roll-out plan to benefit the targeted SMMEs.  </a:t>
                      </a:r>
                    </a:p>
                  </a:txBody>
                  <a:tcPr anchor="ctr"/>
                </a:tc>
                <a:extLst>
                  <a:ext uri="{0D108BD9-81ED-4DB2-BD59-A6C34878D82A}">
                    <a16:rowId xmlns:a16="http://schemas.microsoft.com/office/drawing/2014/main" val="2509052211"/>
                  </a:ext>
                </a:extLst>
              </a:tr>
            </a:tbl>
          </a:graphicData>
        </a:graphic>
      </p:graphicFrame>
      <p:sp>
        <p:nvSpPr>
          <p:cNvPr id="5" name="TextBox 4"/>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28560692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Introduction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0" name="Content Placeholder 1"/>
          <p:cNvSpPr txBox="1">
            <a:spLocks/>
          </p:cNvSpPr>
          <p:nvPr/>
        </p:nvSpPr>
        <p:spPr>
          <a:xfrm>
            <a:off x="52171" y="1088740"/>
            <a:ext cx="8975435" cy="468052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600"/>
              </a:spcBef>
              <a:spcAft>
                <a:spcPts val="600"/>
              </a:spcAft>
            </a:pPr>
            <a:endParaRPr lang="en-US" sz="1400" dirty="0">
              <a:solidFill>
                <a:schemeClr val="tx1"/>
              </a:solidFill>
            </a:endParaRPr>
          </a:p>
          <a:p>
            <a:pPr marL="285750" indent="-285750" algn="l">
              <a:lnSpc>
                <a:spcPct val="150000"/>
              </a:lnSpc>
              <a:spcBef>
                <a:spcPts val="600"/>
              </a:spcBef>
              <a:spcAft>
                <a:spcPts val="600"/>
              </a:spcAft>
              <a:buFont typeface="Wingdings" panose="05000000000000000000" pitchFamily="2" charset="2"/>
              <a:buChar char="v"/>
            </a:pPr>
            <a:r>
              <a:rPr lang="en-ZA" sz="1400" dirty="0">
                <a:solidFill>
                  <a:schemeClr val="tx1"/>
                </a:solidFill>
              </a:rPr>
              <a:t>This report highlights the organisation's performance during the fourth quarter of the 2021/22 Financial Year. </a:t>
            </a:r>
          </a:p>
          <a:p>
            <a:pPr marL="285750" indent="-285750" algn="l">
              <a:lnSpc>
                <a:spcPct val="150000"/>
              </a:lnSpc>
              <a:spcBef>
                <a:spcPts val="600"/>
              </a:spcBef>
              <a:spcAft>
                <a:spcPts val="600"/>
              </a:spcAft>
              <a:buFont typeface="Wingdings" panose="05000000000000000000" pitchFamily="2" charset="2"/>
              <a:buChar char="v"/>
            </a:pPr>
            <a:r>
              <a:rPr lang="en-ZA" sz="1400" dirty="0">
                <a:solidFill>
                  <a:schemeClr val="tx1"/>
                </a:solidFill>
              </a:rPr>
              <a:t>A total number of 29 indicators were monitored in the quarter 4. The organisation achieved 100% or more on 24 indicators, reflecting an organisation's achievement of 83%. </a:t>
            </a:r>
          </a:p>
          <a:p>
            <a:pPr marL="285750" indent="-285750" algn="l">
              <a:lnSpc>
                <a:spcPct val="150000"/>
              </a:lnSpc>
              <a:spcBef>
                <a:spcPts val="600"/>
              </a:spcBef>
              <a:spcAft>
                <a:spcPts val="600"/>
              </a:spcAft>
              <a:buFont typeface="Wingdings" panose="05000000000000000000" pitchFamily="2" charset="2"/>
              <a:buChar char="v"/>
            </a:pPr>
            <a:r>
              <a:rPr lang="en-ZA" sz="1400" dirty="0">
                <a:solidFill>
                  <a:schemeClr val="tx1"/>
                </a:solidFill>
              </a:rPr>
              <a:t>Five indicators were underachieved, three (3)  indicators were achieved between 80% to 99% and two (2) indicators were achieved between 50% to 79% category.</a:t>
            </a:r>
          </a:p>
          <a:p>
            <a:pPr marL="285750" indent="-285750" algn="l">
              <a:lnSpc>
                <a:spcPct val="150000"/>
              </a:lnSpc>
              <a:spcBef>
                <a:spcPts val="600"/>
              </a:spcBef>
              <a:spcAft>
                <a:spcPts val="600"/>
              </a:spcAft>
              <a:buFont typeface="Wingdings" panose="05000000000000000000" pitchFamily="2" charset="2"/>
              <a:buChar char="v"/>
            </a:pPr>
            <a:r>
              <a:rPr lang="en-ZA" sz="1400" dirty="0">
                <a:solidFill>
                  <a:schemeClr val="tx1"/>
                </a:solidFill>
              </a:rPr>
              <a:t>Seda continued with the hosting of Pop-Up Markets in partnership with external stakeholders, The intention of these pop-up markets is to expose SMMEs to customers who might not be aware of their products and potential buyers that might source from them.  A number of Pop-Up Markets were hosted in various Provinces in the 4th quarter, which included Western Cape, Free State, Gauteng, Mpumalanga, Northern Cape and North West.</a:t>
            </a:r>
          </a:p>
          <a:p>
            <a:pPr marL="285750" indent="-285750" algn="l">
              <a:lnSpc>
                <a:spcPct val="150000"/>
              </a:lnSpc>
              <a:spcBef>
                <a:spcPts val="600"/>
              </a:spcBef>
              <a:spcAft>
                <a:spcPts val="600"/>
              </a:spcAft>
              <a:buFont typeface="Wingdings" panose="05000000000000000000" pitchFamily="2" charset="2"/>
              <a:buChar char="v"/>
            </a:pPr>
            <a:r>
              <a:rPr lang="en-ZA" sz="1400" dirty="0">
                <a:solidFill>
                  <a:schemeClr val="tx1"/>
                </a:solidFill>
              </a:rPr>
              <a:t>Seda facilitated the  participation of SMMEs in international events in Zanzibar Pan African Women’s Summit, Ghana Food &amp; beverage event 2022 and Kenyan Food event 2022.  A group of 11 SMMEs participated in the Global Entrepreneurship Congress that was held in Saudi Arabia. Fifteen clients with 150 products were assisted to list their products on the Take-a-lot platform, 13 of them secured markets.</a:t>
            </a:r>
          </a:p>
          <a:p>
            <a:pPr marL="285750" indent="-285750" algn="l">
              <a:lnSpc>
                <a:spcPct val="150000"/>
              </a:lnSpc>
              <a:spcBef>
                <a:spcPts val="600"/>
              </a:spcBef>
              <a:spcAft>
                <a:spcPts val="600"/>
              </a:spcAft>
              <a:buFont typeface="Wingdings" panose="05000000000000000000" pitchFamily="2" charset="2"/>
              <a:buChar char="v"/>
            </a:pPr>
            <a:r>
              <a:rPr lang="en-US" sz="1400" dirty="0">
                <a:solidFill>
                  <a:schemeClr val="tx1"/>
                </a:solidFill>
              </a:rPr>
              <a:t>In 2021-22 financial year, the </a:t>
            </a:r>
            <a:r>
              <a:rPr lang="en-US" sz="1400" dirty="0" err="1">
                <a:solidFill>
                  <a:schemeClr val="tx1"/>
                </a:solidFill>
              </a:rPr>
              <a:t>organisation</a:t>
            </a:r>
            <a:r>
              <a:rPr lang="en-US" sz="1400" dirty="0">
                <a:solidFill>
                  <a:schemeClr val="tx1"/>
                </a:solidFill>
              </a:rPr>
              <a:t> was measuring its performance on 30 indicators, at the end of the FY, the </a:t>
            </a:r>
            <a:r>
              <a:rPr lang="en-US" sz="1400" dirty="0" err="1">
                <a:solidFill>
                  <a:schemeClr val="tx1"/>
                </a:solidFill>
              </a:rPr>
              <a:t>Organisation</a:t>
            </a:r>
            <a:r>
              <a:rPr lang="en-US" sz="1400" dirty="0">
                <a:solidFill>
                  <a:schemeClr val="tx1"/>
                </a:solidFill>
              </a:rPr>
              <a:t> had achieved 24 indicators which indicated 80% achievement </a:t>
            </a:r>
          </a:p>
          <a:p>
            <a:pPr marL="285750" indent="-285750" algn="l">
              <a:lnSpc>
                <a:spcPct val="150000"/>
              </a:lnSpc>
              <a:spcBef>
                <a:spcPts val="600"/>
              </a:spcBef>
              <a:spcAft>
                <a:spcPts val="600"/>
              </a:spcAft>
              <a:buFont typeface="Wingdings" panose="05000000000000000000" pitchFamily="2" charset="2"/>
              <a:buChar char="v"/>
            </a:pPr>
            <a:endParaRPr lang="en-ZA" sz="1400" dirty="0">
              <a:solidFill>
                <a:schemeClr val="tx1"/>
              </a:solidFill>
            </a:endParaRPr>
          </a:p>
        </p:txBody>
      </p:sp>
    </p:spTree>
    <p:extLst>
      <p:ext uri="{BB962C8B-B14F-4D97-AF65-F5344CB8AC3E}">
        <p14:creationId xmlns:p14="http://schemas.microsoft.com/office/powerpoint/2010/main" val="8432913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 PERFORMANCE INFORMATION</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4537251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Diagram&#10;&#10;Description automatically generated">
            <a:extLst>
              <a:ext uri="{FF2B5EF4-FFF2-40B4-BE49-F238E27FC236}">
                <a16:creationId xmlns:a16="http://schemas.microsoft.com/office/drawing/2014/main" id="{7273ACFE-90B2-4FB8-A420-1CD9E697F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4" y="871471"/>
            <a:ext cx="9077727" cy="5581865"/>
          </a:xfrm>
          <a:prstGeom prst="rect">
            <a:avLst/>
          </a:prstGeom>
        </p:spPr>
      </p:pic>
      <p:pic>
        <p:nvPicPr>
          <p:cNvPr id="42" name="Picture 41" descr="Diagram&#10;&#10;Description automatically generated">
            <a:extLst>
              <a:ext uri="{FF2B5EF4-FFF2-40B4-BE49-F238E27FC236}">
                <a16:creationId xmlns:a16="http://schemas.microsoft.com/office/drawing/2014/main" id="{7273ACFE-90B2-4FB8-A420-1CD9E697F006}"/>
              </a:ext>
            </a:extLst>
          </p:cNvPr>
          <p:cNvPicPr>
            <a:picLocks noChangeAspect="1"/>
          </p:cNvPicPr>
          <p:nvPr/>
        </p:nvPicPr>
        <p:blipFill rotWithShape="1">
          <a:blip r:embed="rId2">
            <a:extLst>
              <a:ext uri="{28A0092B-C50C-407E-A947-70E740481C1C}">
                <a14:useLocalDpi xmlns:a14="http://schemas.microsoft.com/office/drawing/2010/main" val="0"/>
              </a:ext>
            </a:extLst>
          </a:blip>
          <a:srcRect l="24603" t="80649" r="66972" b="3870"/>
          <a:stretch/>
        </p:blipFill>
        <p:spPr>
          <a:xfrm>
            <a:off x="8271712" y="3263498"/>
            <a:ext cx="764783" cy="864096"/>
          </a:xfrm>
          <a:prstGeom prst="rect">
            <a:avLst/>
          </a:prstGeom>
        </p:spPr>
      </p:pic>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4079228" y="3501008"/>
            <a:ext cx="1198790" cy="830997"/>
          </a:xfrm>
          <a:prstGeom prst="rect">
            <a:avLst/>
          </a:prstGeom>
        </p:spPr>
        <p:txBody>
          <a:bodyPr wrap="none">
            <a:spAutoFit/>
          </a:bodyPr>
          <a:lstStyle/>
          <a:p>
            <a:pPr algn="ctr"/>
            <a:r>
              <a:rPr lang="en-US" sz="1200" b="1" dirty="0">
                <a:latin typeface="Trebuchet MS" pitchFamily="34" charset="0"/>
              </a:rPr>
              <a:t>Total SMMEs &amp;</a:t>
            </a:r>
          </a:p>
          <a:p>
            <a:pPr algn="ctr"/>
            <a:r>
              <a:rPr lang="en-US" sz="1200" b="1" dirty="0">
                <a:latin typeface="Trebuchet MS" pitchFamily="34" charset="0"/>
              </a:rPr>
              <a:t>Cooperatives</a:t>
            </a:r>
          </a:p>
          <a:p>
            <a:pPr algn="ctr"/>
            <a:r>
              <a:rPr lang="en-US" sz="1200" b="1" dirty="0">
                <a:latin typeface="Trebuchet MS" pitchFamily="34" charset="0"/>
              </a:rPr>
              <a:t>Supported</a:t>
            </a:r>
          </a:p>
          <a:p>
            <a:pPr algn="ctr"/>
            <a:r>
              <a:rPr lang="en-US" sz="1200" b="1" dirty="0">
                <a:solidFill>
                  <a:srgbClr val="70AD47">
                    <a:lumMod val="50000"/>
                  </a:srgbClr>
                </a:solidFill>
                <a:latin typeface="Trebuchet MS" pitchFamily="34" charset="0"/>
              </a:rPr>
              <a:t>58 463</a:t>
            </a:r>
            <a:endParaRPr lang="en-ZA" sz="1200" dirty="0"/>
          </a:p>
        </p:txBody>
      </p:sp>
      <p:sp>
        <p:nvSpPr>
          <p:cNvPr id="10" name="TextBox 9">
            <a:extLst>
              <a:ext uri="{FF2B5EF4-FFF2-40B4-BE49-F238E27FC236}">
                <a16:creationId xmlns:a16="http://schemas.microsoft.com/office/drawing/2014/main" id="{C6D3D84A-969D-4B12-BE03-78D806E2A22D}"/>
              </a:ext>
            </a:extLst>
          </p:cNvPr>
          <p:cNvSpPr txBox="1"/>
          <p:nvPr/>
        </p:nvSpPr>
        <p:spPr>
          <a:xfrm>
            <a:off x="213950" y="1340768"/>
            <a:ext cx="685642" cy="338554"/>
          </a:xfrm>
          <a:prstGeom prst="rect">
            <a:avLst/>
          </a:prstGeom>
          <a:noFill/>
        </p:spPr>
        <p:txBody>
          <a:bodyPr wrap="square" rtlCol="0">
            <a:spAutoFit/>
          </a:bodyPr>
          <a:lstStyle/>
          <a:p>
            <a:r>
              <a:rPr lang="en-US" sz="1600" b="1" dirty="0"/>
              <a:t>9 276</a:t>
            </a:r>
            <a:endParaRPr lang="en-ZA" sz="1600" b="1" dirty="0"/>
          </a:p>
        </p:txBody>
      </p:sp>
      <p:sp>
        <p:nvSpPr>
          <p:cNvPr id="11" name="Rectangle 10"/>
          <p:cNvSpPr/>
          <p:nvPr/>
        </p:nvSpPr>
        <p:spPr>
          <a:xfrm>
            <a:off x="862022" y="1268760"/>
            <a:ext cx="1452642" cy="461665"/>
          </a:xfrm>
          <a:prstGeom prst="rect">
            <a:avLst/>
          </a:prstGeom>
        </p:spPr>
        <p:txBody>
          <a:bodyPr wrap="none">
            <a:spAutoFit/>
          </a:bodyPr>
          <a:lstStyle/>
          <a:p>
            <a:r>
              <a:rPr lang="en-US" sz="1200" b="1" dirty="0">
                <a:latin typeface="Trebuchet MS" pitchFamily="34" charset="0"/>
              </a:rPr>
              <a:t>Entrepreneurship</a:t>
            </a:r>
          </a:p>
          <a:p>
            <a:r>
              <a:rPr lang="en-US" sz="1200" b="1" dirty="0">
                <a:latin typeface="Trebuchet MS" pitchFamily="34" charset="0"/>
              </a:rPr>
              <a:t>Awareness </a:t>
            </a:r>
            <a:endParaRPr lang="en-ZA" sz="1200" dirty="0"/>
          </a:p>
        </p:txBody>
      </p:sp>
      <p:sp>
        <p:nvSpPr>
          <p:cNvPr id="12" name="TextBox 11">
            <a:extLst>
              <a:ext uri="{FF2B5EF4-FFF2-40B4-BE49-F238E27FC236}">
                <a16:creationId xmlns:a16="http://schemas.microsoft.com/office/drawing/2014/main" id="{C6D3D84A-969D-4B12-BE03-78D806E2A22D}"/>
              </a:ext>
            </a:extLst>
          </p:cNvPr>
          <p:cNvSpPr txBox="1"/>
          <p:nvPr/>
        </p:nvSpPr>
        <p:spPr>
          <a:xfrm>
            <a:off x="2267744" y="1340768"/>
            <a:ext cx="757650" cy="338554"/>
          </a:xfrm>
          <a:prstGeom prst="rect">
            <a:avLst/>
          </a:prstGeom>
          <a:noFill/>
        </p:spPr>
        <p:txBody>
          <a:bodyPr wrap="square" rtlCol="0">
            <a:spAutoFit/>
          </a:bodyPr>
          <a:lstStyle/>
          <a:p>
            <a:r>
              <a:rPr lang="en-US" sz="1600" b="1" dirty="0">
                <a:solidFill>
                  <a:schemeClr val="bg1"/>
                </a:solidFill>
              </a:rPr>
              <a:t>19 966</a:t>
            </a:r>
            <a:endParaRPr lang="en-ZA" sz="1600" b="1" dirty="0">
              <a:solidFill>
                <a:schemeClr val="bg1"/>
              </a:solidFill>
            </a:endParaRPr>
          </a:p>
        </p:txBody>
      </p:sp>
      <p:sp>
        <p:nvSpPr>
          <p:cNvPr id="14" name="Rectangle 13"/>
          <p:cNvSpPr/>
          <p:nvPr/>
        </p:nvSpPr>
        <p:spPr>
          <a:xfrm>
            <a:off x="6985834" y="3429000"/>
            <a:ext cx="933269" cy="461665"/>
          </a:xfrm>
          <a:prstGeom prst="rect">
            <a:avLst/>
          </a:prstGeom>
        </p:spPr>
        <p:txBody>
          <a:bodyPr wrap="none">
            <a:spAutoFit/>
          </a:bodyPr>
          <a:lstStyle/>
          <a:p>
            <a:r>
              <a:rPr lang="en-US" sz="1200" b="1" dirty="0">
                <a:latin typeface="Trebuchet MS" pitchFamily="34" charset="0"/>
              </a:rPr>
              <a:t>Ecosystem</a:t>
            </a:r>
          </a:p>
          <a:p>
            <a:r>
              <a:rPr lang="en-US" sz="1200" b="1" dirty="0">
                <a:latin typeface="Trebuchet MS" pitchFamily="34" charset="0"/>
              </a:rPr>
              <a:t>Support  </a:t>
            </a:r>
            <a:endParaRPr lang="en-ZA" sz="1200" dirty="0"/>
          </a:p>
        </p:txBody>
      </p:sp>
      <p:sp>
        <p:nvSpPr>
          <p:cNvPr id="15" name="Rectangle 14"/>
          <p:cNvSpPr/>
          <p:nvPr/>
        </p:nvSpPr>
        <p:spPr>
          <a:xfrm>
            <a:off x="862022" y="2391271"/>
            <a:ext cx="1426416" cy="461665"/>
          </a:xfrm>
          <a:prstGeom prst="rect">
            <a:avLst/>
          </a:prstGeom>
        </p:spPr>
        <p:txBody>
          <a:bodyPr wrap="none">
            <a:spAutoFit/>
          </a:bodyPr>
          <a:lstStyle/>
          <a:p>
            <a:r>
              <a:rPr lang="en-ZA" sz="1200" b="1" dirty="0">
                <a:latin typeface="Trebuchet MS" pitchFamily="34" charset="0"/>
              </a:rPr>
              <a:t>Township &amp; Rural</a:t>
            </a:r>
          </a:p>
          <a:p>
            <a:r>
              <a:rPr lang="en-ZA" sz="1200" b="1" dirty="0">
                <a:latin typeface="Trebuchet MS" pitchFamily="34" charset="0"/>
              </a:rPr>
              <a:t>based clients </a:t>
            </a:r>
            <a:endParaRPr lang="en-ZA" sz="1200" dirty="0"/>
          </a:p>
        </p:txBody>
      </p:sp>
      <p:sp>
        <p:nvSpPr>
          <p:cNvPr id="16" name="Rectangle 15"/>
          <p:cNvSpPr/>
          <p:nvPr/>
        </p:nvSpPr>
        <p:spPr>
          <a:xfrm>
            <a:off x="1044760" y="4438853"/>
            <a:ext cx="1150976" cy="646331"/>
          </a:xfrm>
          <a:prstGeom prst="rect">
            <a:avLst/>
          </a:prstGeom>
        </p:spPr>
        <p:txBody>
          <a:bodyPr wrap="square">
            <a:spAutoFit/>
          </a:bodyPr>
          <a:lstStyle/>
          <a:p>
            <a:r>
              <a:rPr lang="en-US" sz="1200" b="1" dirty="0">
                <a:latin typeface="Trebuchet MS" pitchFamily="34" charset="0"/>
              </a:rPr>
              <a:t>Access to</a:t>
            </a:r>
          </a:p>
          <a:p>
            <a:r>
              <a:rPr lang="en-US" sz="1200" b="1" dirty="0">
                <a:latin typeface="Trebuchet MS" pitchFamily="34" charset="0"/>
              </a:rPr>
              <a:t>International</a:t>
            </a:r>
          </a:p>
          <a:p>
            <a:r>
              <a:rPr lang="en-US" sz="1200" b="1" dirty="0">
                <a:latin typeface="Trebuchet MS" pitchFamily="34" charset="0"/>
              </a:rPr>
              <a:t>Markets </a:t>
            </a:r>
            <a:endParaRPr lang="en-ZA" sz="1200" dirty="0"/>
          </a:p>
        </p:txBody>
      </p:sp>
      <p:sp>
        <p:nvSpPr>
          <p:cNvPr id="18" name="TextBox 17">
            <a:extLst>
              <a:ext uri="{FF2B5EF4-FFF2-40B4-BE49-F238E27FC236}">
                <a16:creationId xmlns:a16="http://schemas.microsoft.com/office/drawing/2014/main" id="{C6D3D84A-969D-4B12-BE03-78D806E2A22D}"/>
              </a:ext>
            </a:extLst>
          </p:cNvPr>
          <p:cNvSpPr txBox="1"/>
          <p:nvPr/>
        </p:nvSpPr>
        <p:spPr>
          <a:xfrm>
            <a:off x="6156176" y="3526269"/>
            <a:ext cx="838962" cy="338554"/>
          </a:xfrm>
          <a:prstGeom prst="rect">
            <a:avLst/>
          </a:prstGeom>
          <a:noFill/>
        </p:spPr>
        <p:txBody>
          <a:bodyPr wrap="square" rtlCol="0">
            <a:spAutoFit/>
          </a:bodyPr>
          <a:lstStyle/>
          <a:p>
            <a:r>
              <a:rPr lang="en-US" sz="1600" b="1" dirty="0"/>
              <a:t>25 000</a:t>
            </a:r>
            <a:endParaRPr lang="en-ZA" sz="1600" b="1" dirty="0"/>
          </a:p>
        </p:txBody>
      </p:sp>
      <p:sp>
        <p:nvSpPr>
          <p:cNvPr id="19" name="TextBox 18">
            <a:extLst>
              <a:ext uri="{FF2B5EF4-FFF2-40B4-BE49-F238E27FC236}">
                <a16:creationId xmlns:a16="http://schemas.microsoft.com/office/drawing/2014/main" id="{C6D3D84A-969D-4B12-BE03-78D806E2A22D}"/>
              </a:ext>
            </a:extLst>
          </p:cNvPr>
          <p:cNvSpPr txBox="1"/>
          <p:nvPr/>
        </p:nvSpPr>
        <p:spPr>
          <a:xfrm>
            <a:off x="176380" y="2463279"/>
            <a:ext cx="685642" cy="338554"/>
          </a:xfrm>
          <a:prstGeom prst="rect">
            <a:avLst/>
          </a:prstGeom>
          <a:noFill/>
        </p:spPr>
        <p:txBody>
          <a:bodyPr wrap="square" rtlCol="0">
            <a:spAutoFit/>
          </a:bodyPr>
          <a:lstStyle/>
          <a:p>
            <a:r>
              <a:rPr lang="en-US" sz="1600" b="1" dirty="0"/>
              <a:t>8 546</a:t>
            </a:r>
            <a:endParaRPr lang="en-ZA" sz="1600" b="1" dirty="0"/>
          </a:p>
        </p:txBody>
      </p:sp>
      <p:sp>
        <p:nvSpPr>
          <p:cNvPr id="20" name="TextBox 19">
            <a:extLst>
              <a:ext uri="{FF2B5EF4-FFF2-40B4-BE49-F238E27FC236}">
                <a16:creationId xmlns:a16="http://schemas.microsoft.com/office/drawing/2014/main" id="{C6D3D84A-969D-4B12-BE03-78D806E2A22D}"/>
              </a:ext>
            </a:extLst>
          </p:cNvPr>
          <p:cNvSpPr txBox="1"/>
          <p:nvPr/>
        </p:nvSpPr>
        <p:spPr>
          <a:xfrm>
            <a:off x="251520" y="4592160"/>
            <a:ext cx="576064" cy="338554"/>
          </a:xfrm>
          <a:prstGeom prst="rect">
            <a:avLst/>
          </a:prstGeom>
          <a:noFill/>
        </p:spPr>
        <p:txBody>
          <a:bodyPr wrap="square" rtlCol="0">
            <a:spAutoFit/>
          </a:bodyPr>
          <a:lstStyle/>
          <a:p>
            <a:r>
              <a:rPr lang="en-US" sz="1600" b="1" dirty="0"/>
              <a:t>400</a:t>
            </a:r>
            <a:endParaRPr lang="en-ZA" sz="1600" b="1" dirty="0"/>
          </a:p>
        </p:txBody>
      </p:sp>
      <p:sp>
        <p:nvSpPr>
          <p:cNvPr id="22" name="TextBox 21">
            <a:extLst>
              <a:ext uri="{FF2B5EF4-FFF2-40B4-BE49-F238E27FC236}">
                <a16:creationId xmlns:a16="http://schemas.microsoft.com/office/drawing/2014/main" id="{C6D3D84A-969D-4B12-BE03-78D806E2A22D}"/>
              </a:ext>
            </a:extLst>
          </p:cNvPr>
          <p:cNvSpPr txBox="1"/>
          <p:nvPr/>
        </p:nvSpPr>
        <p:spPr>
          <a:xfrm>
            <a:off x="8244408" y="3526269"/>
            <a:ext cx="833225" cy="338554"/>
          </a:xfrm>
          <a:prstGeom prst="rect">
            <a:avLst/>
          </a:prstGeom>
          <a:noFill/>
        </p:spPr>
        <p:txBody>
          <a:bodyPr wrap="square" rtlCol="0">
            <a:spAutoFit/>
          </a:bodyPr>
          <a:lstStyle/>
          <a:p>
            <a:r>
              <a:rPr lang="en-US" sz="1600" b="1" dirty="0">
                <a:solidFill>
                  <a:schemeClr val="bg1"/>
                </a:solidFill>
              </a:rPr>
              <a:t>14 707</a:t>
            </a:r>
            <a:endParaRPr lang="en-ZA" sz="1600" b="1" dirty="0">
              <a:solidFill>
                <a:schemeClr val="bg1"/>
              </a:solidFill>
            </a:endParaRPr>
          </a:p>
        </p:txBody>
      </p:sp>
      <p:sp>
        <p:nvSpPr>
          <p:cNvPr id="23" name="TextBox 22">
            <a:extLst>
              <a:ext uri="{FF2B5EF4-FFF2-40B4-BE49-F238E27FC236}">
                <a16:creationId xmlns:a16="http://schemas.microsoft.com/office/drawing/2014/main" id="{C6D3D84A-969D-4B12-BE03-78D806E2A22D}"/>
              </a:ext>
            </a:extLst>
          </p:cNvPr>
          <p:cNvSpPr txBox="1"/>
          <p:nvPr/>
        </p:nvSpPr>
        <p:spPr>
          <a:xfrm>
            <a:off x="2245898" y="2463279"/>
            <a:ext cx="813934" cy="338554"/>
          </a:xfrm>
          <a:prstGeom prst="rect">
            <a:avLst/>
          </a:prstGeom>
          <a:noFill/>
        </p:spPr>
        <p:txBody>
          <a:bodyPr wrap="square" rtlCol="0">
            <a:spAutoFit/>
          </a:bodyPr>
          <a:lstStyle/>
          <a:p>
            <a:r>
              <a:rPr lang="en-US" sz="1600" b="1" dirty="0">
                <a:solidFill>
                  <a:schemeClr val="bg1"/>
                </a:solidFill>
              </a:rPr>
              <a:t>8 632</a:t>
            </a:r>
            <a:endParaRPr lang="en-ZA" sz="1600" b="1" dirty="0">
              <a:solidFill>
                <a:schemeClr val="bg1"/>
              </a:solidFill>
            </a:endParaRPr>
          </a:p>
        </p:txBody>
      </p:sp>
      <p:sp>
        <p:nvSpPr>
          <p:cNvPr id="24" name="TextBox 23">
            <a:extLst>
              <a:ext uri="{FF2B5EF4-FFF2-40B4-BE49-F238E27FC236}">
                <a16:creationId xmlns:a16="http://schemas.microsoft.com/office/drawing/2014/main" id="{C6D3D84A-969D-4B12-BE03-78D806E2A22D}"/>
              </a:ext>
            </a:extLst>
          </p:cNvPr>
          <p:cNvSpPr txBox="1"/>
          <p:nvPr/>
        </p:nvSpPr>
        <p:spPr>
          <a:xfrm>
            <a:off x="2267744" y="4581128"/>
            <a:ext cx="757650" cy="338554"/>
          </a:xfrm>
          <a:prstGeom prst="rect">
            <a:avLst/>
          </a:prstGeom>
          <a:noFill/>
        </p:spPr>
        <p:txBody>
          <a:bodyPr wrap="square" rtlCol="0">
            <a:spAutoFit/>
          </a:bodyPr>
          <a:lstStyle/>
          <a:p>
            <a:r>
              <a:rPr lang="en-US" sz="1600" b="1" dirty="0">
                <a:solidFill>
                  <a:schemeClr val="bg1"/>
                </a:solidFill>
              </a:rPr>
              <a:t>1 660</a:t>
            </a:r>
            <a:endParaRPr lang="en-ZA" sz="1600" b="1" dirty="0">
              <a:solidFill>
                <a:schemeClr val="bg1"/>
              </a:solidFill>
            </a:endParaRPr>
          </a:p>
        </p:txBody>
      </p:sp>
      <p:sp>
        <p:nvSpPr>
          <p:cNvPr id="25" name="Rectangle 24"/>
          <p:cNvSpPr/>
          <p:nvPr/>
        </p:nvSpPr>
        <p:spPr>
          <a:xfrm>
            <a:off x="1081178" y="3429000"/>
            <a:ext cx="1040670" cy="461665"/>
          </a:xfrm>
          <a:prstGeom prst="rect">
            <a:avLst/>
          </a:prstGeom>
        </p:spPr>
        <p:txBody>
          <a:bodyPr wrap="none">
            <a:spAutoFit/>
          </a:bodyPr>
          <a:lstStyle/>
          <a:p>
            <a:pPr defTabSz="685800"/>
            <a:r>
              <a:rPr lang="en-ZA" sz="1200" b="1" dirty="0">
                <a:latin typeface="Trebuchet MS" pitchFamily="34" charset="0"/>
              </a:rPr>
              <a:t>Localisation</a:t>
            </a:r>
          </a:p>
          <a:p>
            <a:pPr defTabSz="685800"/>
            <a:r>
              <a:rPr lang="en-ZA" sz="1200" b="1" dirty="0">
                <a:latin typeface="Trebuchet MS" pitchFamily="34" charset="0"/>
              </a:rPr>
              <a:t>Support</a:t>
            </a:r>
          </a:p>
        </p:txBody>
      </p:sp>
      <p:sp>
        <p:nvSpPr>
          <p:cNvPr id="26" name="TextBox 25">
            <a:extLst>
              <a:ext uri="{FF2B5EF4-FFF2-40B4-BE49-F238E27FC236}">
                <a16:creationId xmlns:a16="http://schemas.microsoft.com/office/drawing/2014/main" id="{C6D3D84A-969D-4B12-BE03-78D806E2A22D}"/>
              </a:ext>
            </a:extLst>
          </p:cNvPr>
          <p:cNvSpPr txBox="1"/>
          <p:nvPr/>
        </p:nvSpPr>
        <p:spPr>
          <a:xfrm>
            <a:off x="179512" y="3553271"/>
            <a:ext cx="685642" cy="338554"/>
          </a:xfrm>
          <a:prstGeom prst="rect">
            <a:avLst/>
          </a:prstGeom>
          <a:noFill/>
        </p:spPr>
        <p:txBody>
          <a:bodyPr wrap="square" rtlCol="0">
            <a:spAutoFit/>
          </a:bodyPr>
          <a:lstStyle/>
          <a:p>
            <a:r>
              <a:rPr lang="en-US" sz="1600" b="1" dirty="0"/>
              <a:t>1 249</a:t>
            </a:r>
            <a:endParaRPr lang="en-ZA" sz="1600" b="1" dirty="0"/>
          </a:p>
        </p:txBody>
      </p:sp>
      <p:sp>
        <p:nvSpPr>
          <p:cNvPr id="27" name="TextBox 26">
            <a:extLst>
              <a:ext uri="{FF2B5EF4-FFF2-40B4-BE49-F238E27FC236}">
                <a16:creationId xmlns:a16="http://schemas.microsoft.com/office/drawing/2014/main" id="{C6D3D84A-969D-4B12-BE03-78D806E2A22D}"/>
              </a:ext>
            </a:extLst>
          </p:cNvPr>
          <p:cNvSpPr txBox="1"/>
          <p:nvPr/>
        </p:nvSpPr>
        <p:spPr>
          <a:xfrm>
            <a:off x="2267744" y="3530625"/>
            <a:ext cx="754518" cy="338554"/>
          </a:xfrm>
          <a:prstGeom prst="rect">
            <a:avLst/>
          </a:prstGeom>
          <a:noFill/>
        </p:spPr>
        <p:txBody>
          <a:bodyPr wrap="square" rtlCol="0">
            <a:spAutoFit/>
          </a:bodyPr>
          <a:lstStyle/>
          <a:p>
            <a:r>
              <a:rPr lang="en-US" sz="1600" b="1" dirty="0">
                <a:solidFill>
                  <a:schemeClr val="bg1"/>
                </a:solidFill>
              </a:rPr>
              <a:t>2 033</a:t>
            </a:r>
            <a:endParaRPr lang="en-ZA" sz="1600" b="1" dirty="0">
              <a:solidFill>
                <a:schemeClr val="bg1"/>
              </a:solidFill>
            </a:endParaRPr>
          </a:p>
        </p:txBody>
      </p:sp>
      <p:sp>
        <p:nvSpPr>
          <p:cNvPr id="29" name="TextBox 28">
            <a:extLst>
              <a:ext uri="{FF2B5EF4-FFF2-40B4-BE49-F238E27FC236}">
                <a16:creationId xmlns:a16="http://schemas.microsoft.com/office/drawing/2014/main" id="{C6D3D84A-969D-4B12-BE03-78D806E2A22D}"/>
              </a:ext>
            </a:extLst>
          </p:cNvPr>
          <p:cNvSpPr txBox="1"/>
          <p:nvPr/>
        </p:nvSpPr>
        <p:spPr>
          <a:xfrm>
            <a:off x="8312849" y="1340768"/>
            <a:ext cx="579631" cy="338554"/>
          </a:xfrm>
          <a:prstGeom prst="rect">
            <a:avLst/>
          </a:prstGeom>
          <a:noFill/>
        </p:spPr>
        <p:txBody>
          <a:bodyPr wrap="square" rtlCol="0">
            <a:spAutoFit/>
          </a:bodyPr>
          <a:lstStyle/>
          <a:p>
            <a:r>
              <a:rPr lang="en-US" sz="1600" b="1" dirty="0">
                <a:solidFill>
                  <a:schemeClr val="bg1"/>
                </a:solidFill>
              </a:rPr>
              <a:t>862</a:t>
            </a:r>
            <a:endParaRPr lang="en-ZA" sz="1600" b="1" dirty="0">
              <a:solidFill>
                <a:schemeClr val="bg1"/>
              </a:solidFill>
            </a:endParaRPr>
          </a:p>
        </p:txBody>
      </p:sp>
      <p:sp>
        <p:nvSpPr>
          <p:cNvPr id="30" name="TextBox 29">
            <a:extLst>
              <a:ext uri="{FF2B5EF4-FFF2-40B4-BE49-F238E27FC236}">
                <a16:creationId xmlns:a16="http://schemas.microsoft.com/office/drawing/2014/main" id="{C6D3D84A-969D-4B12-BE03-78D806E2A22D}"/>
              </a:ext>
            </a:extLst>
          </p:cNvPr>
          <p:cNvSpPr txBox="1"/>
          <p:nvPr/>
        </p:nvSpPr>
        <p:spPr>
          <a:xfrm>
            <a:off x="2342884" y="5631631"/>
            <a:ext cx="572932" cy="338554"/>
          </a:xfrm>
          <a:prstGeom prst="rect">
            <a:avLst/>
          </a:prstGeom>
          <a:noFill/>
        </p:spPr>
        <p:txBody>
          <a:bodyPr wrap="square" rtlCol="0">
            <a:spAutoFit/>
          </a:bodyPr>
          <a:lstStyle/>
          <a:p>
            <a:r>
              <a:rPr lang="en-US" sz="1600" b="1" dirty="0">
                <a:solidFill>
                  <a:schemeClr val="bg1"/>
                </a:solidFill>
              </a:rPr>
              <a:t>588</a:t>
            </a:r>
            <a:endParaRPr lang="en-ZA" sz="1600" b="1" dirty="0">
              <a:solidFill>
                <a:schemeClr val="bg1"/>
              </a:solidFill>
            </a:endParaRPr>
          </a:p>
        </p:txBody>
      </p:sp>
      <p:sp>
        <p:nvSpPr>
          <p:cNvPr id="32" name="TextBox 31">
            <a:extLst>
              <a:ext uri="{FF2B5EF4-FFF2-40B4-BE49-F238E27FC236}">
                <a16:creationId xmlns:a16="http://schemas.microsoft.com/office/drawing/2014/main" id="{C6D3D84A-969D-4B12-BE03-78D806E2A22D}"/>
              </a:ext>
            </a:extLst>
          </p:cNvPr>
          <p:cNvSpPr txBox="1"/>
          <p:nvPr/>
        </p:nvSpPr>
        <p:spPr>
          <a:xfrm>
            <a:off x="6262622" y="1340768"/>
            <a:ext cx="514012" cy="342910"/>
          </a:xfrm>
          <a:prstGeom prst="rect">
            <a:avLst/>
          </a:prstGeom>
          <a:noFill/>
        </p:spPr>
        <p:txBody>
          <a:bodyPr wrap="square" rtlCol="0">
            <a:spAutoFit/>
          </a:bodyPr>
          <a:lstStyle/>
          <a:p>
            <a:r>
              <a:rPr lang="en-US" sz="1600" b="1" dirty="0"/>
              <a:t>696</a:t>
            </a:r>
            <a:endParaRPr lang="en-ZA" sz="1600" b="1" dirty="0"/>
          </a:p>
        </p:txBody>
      </p:sp>
      <p:sp>
        <p:nvSpPr>
          <p:cNvPr id="33" name="TextBox 32">
            <a:extLst>
              <a:ext uri="{FF2B5EF4-FFF2-40B4-BE49-F238E27FC236}">
                <a16:creationId xmlns:a16="http://schemas.microsoft.com/office/drawing/2014/main" id="{C6D3D84A-969D-4B12-BE03-78D806E2A22D}"/>
              </a:ext>
            </a:extLst>
          </p:cNvPr>
          <p:cNvSpPr txBox="1"/>
          <p:nvPr/>
        </p:nvSpPr>
        <p:spPr>
          <a:xfrm>
            <a:off x="248388" y="5641503"/>
            <a:ext cx="579196" cy="338554"/>
          </a:xfrm>
          <a:prstGeom prst="rect">
            <a:avLst/>
          </a:prstGeom>
          <a:noFill/>
        </p:spPr>
        <p:txBody>
          <a:bodyPr wrap="square" rtlCol="0">
            <a:spAutoFit/>
          </a:bodyPr>
          <a:lstStyle/>
          <a:p>
            <a:r>
              <a:rPr lang="en-US" sz="1600" b="1" dirty="0"/>
              <a:t>812</a:t>
            </a:r>
            <a:endParaRPr lang="en-ZA" sz="1600" b="1" dirty="0"/>
          </a:p>
        </p:txBody>
      </p:sp>
      <p:sp>
        <p:nvSpPr>
          <p:cNvPr id="34" name="Rectangle 33"/>
          <p:cNvSpPr/>
          <p:nvPr/>
        </p:nvSpPr>
        <p:spPr>
          <a:xfrm>
            <a:off x="1046740" y="5589240"/>
            <a:ext cx="1152128" cy="461665"/>
          </a:xfrm>
          <a:prstGeom prst="rect">
            <a:avLst/>
          </a:prstGeom>
        </p:spPr>
        <p:txBody>
          <a:bodyPr wrap="square">
            <a:spAutoFit/>
          </a:bodyPr>
          <a:lstStyle/>
          <a:p>
            <a:r>
              <a:rPr lang="en-US" sz="1200" b="1" dirty="0">
                <a:latin typeface="Trebuchet MS" pitchFamily="34" charset="0"/>
              </a:rPr>
              <a:t>Incubation support </a:t>
            </a:r>
            <a:endParaRPr lang="en-ZA" sz="1200" dirty="0"/>
          </a:p>
        </p:txBody>
      </p:sp>
      <p:sp>
        <p:nvSpPr>
          <p:cNvPr id="35" name="Rectangle 34"/>
          <p:cNvSpPr/>
          <p:nvPr/>
        </p:nvSpPr>
        <p:spPr>
          <a:xfrm>
            <a:off x="6948264" y="1268760"/>
            <a:ext cx="1192955" cy="461665"/>
          </a:xfrm>
          <a:prstGeom prst="rect">
            <a:avLst/>
          </a:prstGeom>
        </p:spPr>
        <p:txBody>
          <a:bodyPr wrap="none">
            <a:spAutoFit/>
          </a:bodyPr>
          <a:lstStyle/>
          <a:p>
            <a:r>
              <a:rPr lang="en-ZA" sz="1200" b="1" dirty="0">
                <a:latin typeface="Trebuchet MS" pitchFamily="34" charset="0"/>
              </a:rPr>
              <a:t>Productivity </a:t>
            </a:r>
            <a:br>
              <a:rPr lang="en-ZA" sz="1200" b="1" dirty="0">
                <a:latin typeface="Trebuchet MS" pitchFamily="34" charset="0"/>
              </a:rPr>
            </a:br>
            <a:r>
              <a:rPr lang="en-ZA" sz="1200" b="1" dirty="0">
                <a:latin typeface="Trebuchet MS" pitchFamily="34" charset="0"/>
              </a:rPr>
              <a:t>Improvement </a:t>
            </a:r>
            <a:endParaRPr lang="en-ZA" sz="1200" dirty="0"/>
          </a:p>
        </p:txBody>
      </p:sp>
      <p:sp>
        <p:nvSpPr>
          <p:cNvPr id="36" name="Rectangle 35"/>
          <p:cNvSpPr/>
          <p:nvPr/>
        </p:nvSpPr>
        <p:spPr>
          <a:xfrm>
            <a:off x="6900921" y="2391271"/>
            <a:ext cx="1192955" cy="461665"/>
          </a:xfrm>
          <a:prstGeom prst="rect">
            <a:avLst/>
          </a:prstGeom>
        </p:spPr>
        <p:txBody>
          <a:bodyPr wrap="none">
            <a:spAutoFit/>
          </a:bodyPr>
          <a:lstStyle/>
          <a:p>
            <a:r>
              <a:rPr lang="en-ZA" sz="1200" b="1" dirty="0">
                <a:latin typeface="Trebuchet MS" pitchFamily="34" charset="0"/>
              </a:rPr>
              <a:t>Quality </a:t>
            </a:r>
          </a:p>
          <a:p>
            <a:r>
              <a:rPr lang="en-ZA" sz="1200" b="1" dirty="0">
                <a:latin typeface="Trebuchet MS" pitchFamily="34" charset="0"/>
              </a:rPr>
              <a:t>Improvement </a:t>
            </a:r>
            <a:endParaRPr lang="en-ZA" sz="1200" dirty="0"/>
          </a:p>
        </p:txBody>
      </p:sp>
      <p:sp>
        <p:nvSpPr>
          <p:cNvPr id="38" name="TextBox 37">
            <a:extLst>
              <a:ext uri="{FF2B5EF4-FFF2-40B4-BE49-F238E27FC236}">
                <a16:creationId xmlns:a16="http://schemas.microsoft.com/office/drawing/2014/main" id="{C6D3D84A-969D-4B12-BE03-78D806E2A22D}"/>
              </a:ext>
            </a:extLst>
          </p:cNvPr>
          <p:cNvSpPr txBox="1"/>
          <p:nvPr/>
        </p:nvSpPr>
        <p:spPr>
          <a:xfrm>
            <a:off x="6290236" y="2438018"/>
            <a:ext cx="514012" cy="342910"/>
          </a:xfrm>
          <a:prstGeom prst="rect">
            <a:avLst/>
          </a:prstGeom>
          <a:noFill/>
        </p:spPr>
        <p:txBody>
          <a:bodyPr wrap="square" rtlCol="0">
            <a:spAutoFit/>
          </a:bodyPr>
          <a:lstStyle/>
          <a:p>
            <a:r>
              <a:rPr lang="en-US" sz="1600" b="1" dirty="0"/>
              <a:t>696</a:t>
            </a:r>
            <a:endParaRPr lang="en-ZA" sz="1600" b="1" dirty="0"/>
          </a:p>
        </p:txBody>
      </p:sp>
      <p:sp>
        <p:nvSpPr>
          <p:cNvPr id="39" name="TextBox 38">
            <a:extLst>
              <a:ext uri="{FF2B5EF4-FFF2-40B4-BE49-F238E27FC236}">
                <a16:creationId xmlns:a16="http://schemas.microsoft.com/office/drawing/2014/main" id="{C6D3D84A-969D-4B12-BE03-78D806E2A22D}"/>
              </a:ext>
            </a:extLst>
          </p:cNvPr>
          <p:cNvSpPr txBox="1"/>
          <p:nvPr/>
        </p:nvSpPr>
        <p:spPr>
          <a:xfrm>
            <a:off x="8312849" y="2442374"/>
            <a:ext cx="795655" cy="338554"/>
          </a:xfrm>
          <a:prstGeom prst="rect">
            <a:avLst/>
          </a:prstGeom>
          <a:noFill/>
        </p:spPr>
        <p:txBody>
          <a:bodyPr wrap="square" rtlCol="0">
            <a:spAutoFit/>
          </a:bodyPr>
          <a:lstStyle/>
          <a:p>
            <a:r>
              <a:rPr lang="en-US" sz="1600" b="1" dirty="0">
                <a:solidFill>
                  <a:schemeClr val="bg1"/>
                </a:solidFill>
              </a:rPr>
              <a:t>2 780</a:t>
            </a:r>
            <a:endParaRPr lang="en-ZA" sz="1600" b="1" dirty="0">
              <a:solidFill>
                <a:schemeClr val="bg1"/>
              </a:solidFill>
            </a:endParaRPr>
          </a:p>
        </p:txBody>
      </p:sp>
      <p:sp>
        <p:nvSpPr>
          <p:cNvPr id="43" name="TextBox 42">
            <a:extLst>
              <a:ext uri="{FF2B5EF4-FFF2-40B4-BE49-F238E27FC236}">
                <a16:creationId xmlns:a16="http://schemas.microsoft.com/office/drawing/2014/main" id="{C6D3D84A-969D-4B12-BE03-78D806E2A22D}"/>
              </a:ext>
            </a:extLst>
          </p:cNvPr>
          <p:cNvSpPr txBox="1"/>
          <p:nvPr/>
        </p:nvSpPr>
        <p:spPr>
          <a:xfrm>
            <a:off x="8316416" y="4581128"/>
            <a:ext cx="792088" cy="338554"/>
          </a:xfrm>
          <a:prstGeom prst="rect">
            <a:avLst/>
          </a:prstGeom>
          <a:noFill/>
        </p:spPr>
        <p:txBody>
          <a:bodyPr wrap="square" rtlCol="0">
            <a:spAutoFit/>
          </a:bodyPr>
          <a:lstStyle/>
          <a:p>
            <a:r>
              <a:rPr lang="en-US" sz="1600" b="1" dirty="0">
                <a:solidFill>
                  <a:schemeClr val="bg1"/>
                </a:solidFill>
              </a:rPr>
              <a:t>3 398</a:t>
            </a:r>
            <a:endParaRPr lang="en-ZA" sz="1600" b="1" dirty="0">
              <a:solidFill>
                <a:schemeClr val="bg1"/>
              </a:solidFill>
            </a:endParaRPr>
          </a:p>
        </p:txBody>
      </p:sp>
      <p:sp>
        <p:nvSpPr>
          <p:cNvPr id="45" name="Rectangle 44"/>
          <p:cNvSpPr/>
          <p:nvPr/>
        </p:nvSpPr>
        <p:spPr>
          <a:xfrm>
            <a:off x="6986974" y="4509120"/>
            <a:ext cx="1260281" cy="461665"/>
          </a:xfrm>
          <a:prstGeom prst="rect">
            <a:avLst/>
          </a:prstGeom>
        </p:spPr>
        <p:txBody>
          <a:bodyPr wrap="none">
            <a:spAutoFit/>
          </a:bodyPr>
          <a:lstStyle/>
          <a:p>
            <a:r>
              <a:rPr lang="en-ZA" sz="1200" b="1" dirty="0">
                <a:latin typeface="Trebuchet MS" pitchFamily="34" charset="0"/>
              </a:rPr>
              <a:t>Manufacturing </a:t>
            </a:r>
          </a:p>
          <a:p>
            <a:r>
              <a:rPr lang="en-ZA" sz="1200" b="1" dirty="0">
                <a:latin typeface="Trebuchet MS" pitchFamily="34" charset="0"/>
              </a:rPr>
              <a:t>Support </a:t>
            </a:r>
            <a:endParaRPr lang="en-ZA" sz="1200" dirty="0"/>
          </a:p>
        </p:txBody>
      </p:sp>
      <p:sp>
        <p:nvSpPr>
          <p:cNvPr id="46" name="TextBox 45">
            <a:extLst>
              <a:ext uri="{FF2B5EF4-FFF2-40B4-BE49-F238E27FC236}">
                <a16:creationId xmlns:a16="http://schemas.microsoft.com/office/drawing/2014/main" id="{C6D3D84A-969D-4B12-BE03-78D806E2A22D}"/>
              </a:ext>
            </a:extLst>
          </p:cNvPr>
          <p:cNvSpPr txBox="1"/>
          <p:nvPr/>
        </p:nvSpPr>
        <p:spPr>
          <a:xfrm>
            <a:off x="6290236" y="4598258"/>
            <a:ext cx="514012" cy="342910"/>
          </a:xfrm>
          <a:prstGeom prst="rect">
            <a:avLst/>
          </a:prstGeom>
          <a:noFill/>
        </p:spPr>
        <p:txBody>
          <a:bodyPr wrap="square" rtlCol="0">
            <a:spAutoFit/>
          </a:bodyPr>
          <a:lstStyle/>
          <a:p>
            <a:r>
              <a:rPr lang="en-US" sz="1600" b="1" dirty="0"/>
              <a:t>696</a:t>
            </a:r>
            <a:endParaRPr lang="en-ZA" sz="1600" b="1" dirty="0"/>
          </a:p>
        </p:txBody>
      </p:sp>
      <p:sp>
        <p:nvSpPr>
          <p:cNvPr id="52" name="Rectangle 51"/>
          <p:cNvSpPr/>
          <p:nvPr/>
        </p:nvSpPr>
        <p:spPr>
          <a:xfrm>
            <a:off x="6804248" y="5517232"/>
            <a:ext cx="1654877" cy="461665"/>
          </a:xfrm>
          <a:prstGeom prst="rect">
            <a:avLst/>
          </a:prstGeom>
        </p:spPr>
        <p:txBody>
          <a:bodyPr wrap="none">
            <a:spAutoFit/>
          </a:bodyPr>
          <a:lstStyle/>
          <a:p>
            <a:r>
              <a:rPr lang="en-ZA" sz="1200" b="1" dirty="0">
                <a:latin typeface="Trebuchet MS" pitchFamily="34" charset="0"/>
              </a:rPr>
              <a:t>Sector Specific </a:t>
            </a:r>
          </a:p>
          <a:p>
            <a:r>
              <a:rPr lang="en-ZA" sz="1200" b="1" dirty="0">
                <a:latin typeface="Trebuchet MS" pitchFamily="34" charset="0"/>
              </a:rPr>
              <a:t>Training &amp; Coaching </a:t>
            </a:r>
            <a:endParaRPr lang="en-ZA" sz="1200" dirty="0"/>
          </a:p>
        </p:txBody>
      </p:sp>
      <p:sp>
        <p:nvSpPr>
          <p:cNvPr id="53" name="TextBox 52">
            <a:extLst>
              <a:ext uri="{FF2B5EF4-FFF2-40B4-BE49-F238E27FC236}">
                <a16:creationId xmlns:a16="http://schemas.microsoft.com/office/drawing/2014/main" id="{C6D3D84A-969D-4B12-BE03-78D806E2A22D}"/>
              </a:ext>
            </a:extLst>
          </p:cNvPr>
          <p:cNvSpPr txBox="1"/>
          <p:nvPr/>
        </p:nvSpPr>
        <p:spPr>
          <a:xfrm>
            <a:off x="6193746" y="5589240"/>
            <a:ext cx="682510" cy="338554"/>
          </a:xfrm>
          <a:prstGeom prst="rect">
            <a:avLst/>
          </a:prstGeom>
          <a:noFill/>
        </p:spPr>
        <p:txBody>
          <a:bodyPr wrap="square" rtlCol="0">
            <a:spAutoFit/>
          </a:bodyPr>
          <a:lstStyle/>
          <a:p>
            <a:r>
              <a:rPr lang="en-US" sz="1600" b="1" dirty="0"/>
              <a:t>1 392</a:t>
            </a:r>
            <a:endParaRPr lang="en-ZA" sz="1600" b="1" dirty="0"/>
          </a:p>
        </p:txBody>
      </p:sp>
      <p:sp>
        <p:nvSpPr>
          <p:cNvPr id="54" name="TextBox 53">
            <a:extLst>
              <a:ext uri="{FF2B5EF4-FFF2-40B4-BE49-F238E27FC236}">
                <a16:creationId xmlns:a16="http://schemas.microsoft.com/office/drawing/2014/main" id="{C6D3D84A-969D-4B12-BE03-78D806E2A22D}"/>
              </a:ext>
            </a:extLst>
          </p:cNvPr>
          <p:cNvSpPr txBox="1"/>
          <p:nvPr/>
        </p:nvSpPr>
        <p:spPr>
          <a:xfrm>
            <a:off x="8316416" y="5589240"/>
            <a:ext cx="792088" cy="338554"/>
          </a:xfrm>
          <a:prstGeom prst="rect">
            <a:avLst/>
          </a:prstGeom>
          <a:noFill/>
        </p:spPr>
        <p:txBody>
          <a:bodyPr wrap="square" rtlCol="0">
            <a:spAutoFit/>
          </a:bodyPr>
          <a:lstStyle/>
          <a:p>
            <a:r>
              <a:rPr lang="en-US" sz="1600" b="1" dirty="0">
                <a:solidFill>
                  <a:schemeClr val="bg1"/>
                </a:solidFill>
              </a:rPr>
              <a:t>3 837</a:t>
            </a:r>
            <a:endParaRPr lang="en-ZA" sz="1600" b="1" dirty="0">
              <a:solidFill>
                <a:schemeClr val="bg1"/>
              </a:solidFill>
            </a:endParaRPr>
          </a:p>
        </p:txBody>
      </p:sp>
    </p:spTree>
    <p:extLst>
      <p:ext uri="{BB962C8B-B14F-4D97-AF65-F5344CB8AC3E}">
        <p14:creationId xmlns:p14="http://schemas.microsoft.com/office/powerpoint/2010/main" val="18605481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Chart 40"/>
          <p:cNvGraphicFramePr>
            <a:graphicFrameLocks/>
          </p:cNvGraphicFramePr>
          <p:nvPr>
            <p:extLst>
              <p:ext uri="{D42A27DB-BD31-4B8C-83A1-F6EECF244321}">
                <p14:modId xmlns:p14="http://schemas.microsoft.com/office/powerpoint/2010/main" val="1444403463"/>
              </p:ext>
            </p:extLst>
          </p:nvPr>
        </p:nvGraphicFramePr>
        <p:xfrm>
          <a:off x="6127178" y="4297437"/>
          <a:ext cx="2915816" cy="2264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Chart 43"/>
          <p:cNvGraphicFramePr>
            <a:graphicFrameLocks/>
          </p:cNvGraphicFramePr>
          <p:nvPr>
            <p:extLst>
              <p:ext uri="{D42A27DB-BD31-4B8C-83A1-F6EECF244321}">
                <p14:modId xmlns:p14="http://schemas.microsoft.com/office/powerpoint/2010/main" val="1221147440"/>
              </p:ext>
            </p:extLst>
          </p:nvPr>
        </p:nvGraphicFramePr>
        <p:xfrm>
          <a:off x="168896" y="3972631"/>
          <a:ext cx="2879305" cy="2456436"/>
        </p:xfrm>
        <a:graphic>
          <a:graphicData uri="http://schemas.openxmlformats.org/drawingml/2006/chart">
            <c:chart xmlns:c="http://schemas.openxmlformats.org/drawingml/2006/chart" xmlns:r="http://schemas.openxmlformats.org/officeDocument/2006/relationships" r:id="rId3"/>
          </a:graphicData>
        </a:graphic>
      </p:graphicFrame>
      <p:grpSp>
        <p:nvGrpSpPr>
          <p:cNvPr id="47" name="Group 46">
            <a:extLst>
              <a:ext uri="{FF2B5EF4-FFF2-40B4-BE49-F238E27FC236}">
                <a16:creationId xmlns:a16="http://schemas.microsoft.com/office/drawing/2014/main" id="{91550221-8258-42F2-8C5D-7698C3085D53}"/>
              </a:ext>
              <a:ext uri="{C183D7F6-B498-43B3-948B-1728B52AA6E4}">
                <adec:decorative xmlns:adec="http://schemas.microsoft.com/office/drawing/2017/decorative" xmlns="" val="1"/>
              </a:ext>
            </a:extLst>
          </p:cNvPr>
          <p:cNvGrpSpPr/>
          <p:nvPr/>
        </p:nvGrpSpPr>
        <p:grpSpPr>
          <a:xfrm>
            <a:off x="95133" y="1012248"/>
            <a:ext cx="3039205" cy="2344744"/>
            <a:chOff x="343695" y="1626419"/>
            <a:chExt cx="3432996" cy="2309911"/>
          </a:xfrm>
          <a:effectLst>
            <a:outerShdw blurRad="50800" dist="38100" dir="5400000" algn="t" rotWithShape="0">
              <a:prstClr val="black">
                <a:alpha val="20000"/>
              </a:prstClr>
            </a:outerShdw>
          </a:effectLst>
        </p:grpSpPr>
        <p:sp>
          <p:nvSpPr>
            <p:cNvPr id="48" name="Rectangle 47">
              <a:extLst>
                <a:ext uri="{FF2B5EF4-FFF2-40B4-BE49-F238E27FC236}">
                  <a16:creationId xmlns:a16="http://schemas.microsoft.com/office/drawing/2014/main" id="{CDADA208-E23E-4B7A-8B30-503644571020}"/>
                </a:ext>
              </a:extLst>
            </p:cNvPr>
            <p:cNvSpPr/>
            <p:nvPr/>
          </p:nvSpPr>
          <p:spPr>
            <a:xfrm>
              <a:off x="343695" y="1626419"/>
              <a:ext cx="3419021" cy="1795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endParaRPr lang="en-US" b="1" dirty="0">
                <a:solidFill>
                  <a:sysClr val="windowText" lastClr="000000"/>
                </a:solidFill>
                <a:latin typeface="+mj-lt"/>
              </a:endParaRPr>
            </a:p>
            <a:p>
              <a:pPr algn="ctr">
                <a:spcBef>
                  <a:spcPts val="450"/>
                </a:spcBef>
              </a:pPr>
              <a:endParaRPr lang="en-US" b="1" dirty="0">
                <a:solidFill>
                  <a:sysClr val="windowText" lastClr="000000"/>
                </a:solidFill>
                <a:latin typeface="+mj-lt"/>
              </a:endParaRPr>
            </a:p>
            <a:p>
              <a:pPr algn="ctr">
                <a:spcBef>
                  <a:spcPts val="450"/>
                </a:spcBef>
              </a:pPr>
              <a:endParaRPr lang="en-US" b="1" dirty="0">
                <a:solidFill>
                  <a:sysClr val="windowText" lastClr="000000"/>
                </a:solidFill>
                <a:latin typeface="+mj-lt"/>
              </a:endParaRPr>
            </a:p>
            <a:p>
              <a:pPr algn="ctr">
                <a:spcBef>
                  <a:spcPts val="450"/>
                </a:spcBef>
              </a:pPr>
              <a:r>
                <a:rPr lang="en-US" b="1" dirty="0">
                  <a:solidFill>
                    <a:sysClr val="windowText" lastClr="000000"/>
                  </a:solidFill>
                  <a:latin typeface="+mj-lt"/>
                </a:rPr>
                <a:t>Jobs Created </a:t>
              </a:r>
            </a:p>
          </p:txBody>
        </p:sp>
        <p:sp>
          <p:nvSpPr>
            <p:cNvPr id="49" name="Rectangle 48">
              <a:extLst>
                <a:ext uri="{FF2B5EF4-FFF2-40B4-BE49-F238E27FC236}">
                  <a16:creationId xmlns:a16="http://schemas.microsoft.com/office/drawing/2014/main" id="{35AF9DE5-C8D3-43F1-8647-AA7713F1FCEF}"/>
                </a:ext>
              </a:extLst>
            </p:cNvPr>
            <p:cNvSpPr/>
            <p:nvPr/>
          </p:nvSpPr>
          <p:spPr>
            <a:xfrm>
              <a:off x="357669" y="3517230"/>
              <a:ext cx="3419022" cy="419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rPr>
                <a:t>3505</a:t>
              </a:r>
            </a:p>
          </p:txBody>
        </p:sp>
      </p:grpSp>
      <p:grpSp>
        <p:nvGrpSpPr>
          <p:cNvPr id="86" name="Group 85">
            <a:extLst>
              <a:ext uri="{FF2B5EF4-FFF2-40B4-BE49-F238E27FC236}">
                <a16:creationId xmlns:a16="http://schemas.microsoft.com/office/drawing/2014/main" id="{82DC834D-A801-489D-B18E-A3C9646F4D2E}"/>
              </a:ext>
              <a:ext uri="{C183D7F6-B498-43B3-948B-1728B52AA6E4}">
                <adec:decorative xmlns:adec="http://schemas.microsoft.com/office/drawing/2017/decorative" xmlns="" val="1"/>
              </a:ext>
            </a:extLst>
          </p:cNvPr>
          <p:cNvGrpSpPr/>
          <p:nvPr/>
        </p:nvGrpSpPr>
        <p:grpSpPr>
          <a:xfrm>
            <a:off x="3308992" y="1025236"/>
            <a:ext cx="2631160" cy="2327354"/>
            <a:chOff x="304800" y="1577182"/>
            <a:chExt cx="3419021" cy="2280843"/>
          </a:xfrm>
          <a:effectLst>
            <a:outerShdw blurRad="50800" dist="38100" dir="5400000" algn="t" rotWithShape="0">
              <a:prstClr val="black">
                <a:alpha val="20000"/>
              </a:prstClr>
            </a:outerShdw>
          </a:effectLst>
        </p:grpSpPr>
        <p:sp>
          <p:nvSpPr>
            <p:cNvPr id="87" name="Rectangle 86">
              <a:extLst>
                <a:ext uri="{FF2B5EF4-FFF2-40B4-BE49-F238E27FC236}">
                  <a16:creationId xmlns:a16="http://schemas.microsoft.com/office/drawing/2014/main" id="{0A0A31DB-DD27-4F64-AB8C-EC7887B70CFD}"/>
                </a:ext>
              </a:extLst>
            </p:cNvPr>
            <p:cNvSpPr/>
            <p:nvPr/>
          </p:nvSpPr>
          <p:spPr>
            <a:xfrm>
              <a:off x="304800" y="1577182"/>
              <a:ext cx="3419021" cy="1795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endParaRPr lang="en-US" sz="2700" b="1" dirty="0">
                <a:latin typeface="+mj-lt"/>
              </a:endParaRPr>
            </a:p>
            <a:p>
              <a:pPr algn="ctr">
                <a:spcBef>
                  <a:spcPts val="450"/>
                </a:spcBef>
              </a:pPr>
              <a:endParaRPr lang="en-US" sz="2700" b="1" dirty="0">
                <a:latin typeface="+mj-lt"/>
              </a:endParaRPr>
            </a:p>
          </p:txBody>
        </p:sp>
        <p:sp>
          <p:nvSpPr>
            <p:cNvPr id="88" name="Rectangle 87">
              <a:extLst>
                <a:ext uri="{FF2B5EF4-FFF2-40B4-BE49-F238E27FC236}">
                  <a16:creationId xmlns:a16="http://schemas.microsoft.com/office/drawing/2014/main" id="{AC6A4160-8BE0-4F42-8528-A692DB7BDCCE}"/>
                </a:ext>
              </a:extLst>
            </p:cNvPr>
            <p:cNvSpPr/>
            <p:nvPr/>
          </p:nvSpPr>
          <p:spPr>
            <a:xfrm>
              <a:off x="304800" y="3438925"/>
              <a:ext cx="3419021" cy="419100"/>
            </a:xfrm>
            <a:prstGeom prst="rect">
              <a:avLst/>
            </a:prstGeom>
            <a:solidFill>
              <a:schemeClr val="bg1"/>
            </a:solidFill>
            <a:ln>
              <a:solidFill>
                <a:srgbClr val="F68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R388,32 Million</a:t>
              </a:r>
            </a:p>
          </p:txBody>
        </p:sp>
      </p:grpSp>
      <p:sp>
        <p:nvSpPr>
          <p:cNvPr id="90" name="Rectangle 89">
            <a:extLst>
              <a:ext uri="{FF2B5EF4-FFF2-40B4-BE49-F238E27FC236}">
                <a16:creationId xmlns:a16="http://schemas.microsoft.com/office/drawing/2014/main" id="{0168AE60-C71A-4B80-811C-CAC02ADD32C2}"/>
              </a:ext>
            </a:extLst>
          </p:cNvPr>
          <p:cNvSpPr/>
          <p:nvPr/>
        </p:nvSpPr>
        <p:spPr>
          <a:xfrm>
            <a:off x="3563888" y="2351213"/>
            <a:ext cx="2376264" cy="369332"/>
          </a:xfrm>
          <a:prstGeom prst="rect">
            <a:avLst/>
          </a:prstGeom>
        </p:spPr>
        <p:txBody>
          <a:bodyPr wrap="square">
            <a:spAutoFit/>
          </a:bodyPr>
          <a:lstStyle/>
          <a:p>
            <a:pPr>
              <a:spcBef>
                <a:spcPts val="450"/>
              </a:spcBef>
            </a:pPr>
            <a:r>
              <a:rPr lang="en-US" b="1" dirty="0"/>
              <a:t> Budget Spend – 91%  </a:t>
            </a:r>
          </a:p>
        </p:txBody>
      </p:sp>
      <p:sp>
        <p:nvSpPr>
          <p:cNvPr id="96" name="Rectangle 95">
            <a:extLst>
              <a:ext uri="{FF2B5EF4-FFF2-40B4-BE49-F238E27FC236}">
                <a16:creationId xmlns:a16="http://schemas.microsoft.com/office/drawing/2014/main" id="{BF061177-3A0B-4D94-95FF-46770B8B2E9B}"/>
              </a:ext>
            </a:extLst>
          </p:cNvPr>
          <p:cNvSpPr/>
          <p:nvPr/>
        </p:nvSpPr>
        <p:spPr>
          <a:xfrm>
            <a:off x="6127178" y="1046894"/>
            <a:ext cx="2694745" cy="941946"/>
          </a:xfrm>
          <a:prstGeom prst="rect">
            <a:avLst/>
          </a:prstGeom>
          <a:solidFill>
            <a:srgbClr val="F8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endParaRPr lang="en-US" dirty="0"/>
          </a:p>
        </p:txBody>
      </p:sp>
      <p:sp>
        <p:nvSpPr>
          <p:cNvPr id="97" name="Rectangle 96">
            <a:extLst>
              <a:ext uri="{FF2B5EF4-FFF2-40B4-BE49-F238E27FC236}">
                <a16:creationId xmlns:a16="http://schemas.microsoft.com/office/drawing/2014/main" id="{C441B089-8C78-493A-B640-E4942D9BE68E}"/>
              </a:ext>
            </a:extLst>
          </p:cNvPr>
          <p:cNvSpPr/>
          <p:nvPr/>
        </p:nvSpPr>
        <p:spPr>
          <a:xfrm>
            <a:off x="6127178" y="2911222"/>
            <a:ext cx="2694745" cy="4594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Incubation centers - 110</a:t>
            </a:r>
          </a:p>
        </p:txBody>
      </p:sp>
      <p:sp>
        <p:nvSpPr>
          <p:cNvPr id="98" name="Rectangle 97">
            <a:extLst>
              <a:ext uri="{FF2B5EF4-FFF2-40B4-BE49-F238E27FC236}">
                <a16:creationId xmlns:a16="http://schemas.microsoft.com/office/drawing/2014/main" id="{8D0359B6-238F-4B5E-B1A4-229F370E96D7}"/>
              </a:ext>
            </a:extLst>
          </p:cNvPr>
          <p:cNvSpPr/>
          <p:nvPr/>
        </p:nvSpPr>
        <p:spPr>
          <a:xfrm>
            <a:off x="6127178" y="2470652"/>
            <a:ext cx="2695202" cy="3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r>
              <a:rPr lang="en-US" sz="1600" b="1" dirty="0">
                <a:solidFill>
                  <a:sysClr val="windowText" lastClr="000000"/>
                </a:solidFill>
              </a:rPr>
              <a:t>Seda Branches -  54 </a:t>
            </a:r>
          </a:p>
        </p:txBody>
      </p:sp>
      <p:sp>
        <p:nvSpPr>
          <p:cNvPr id="99" name="Rectangle 98">
            <a:extLst>
              <a:ext uri="{FF2B5EF4-FFF2-40B4-BE49-F238E27FC236}">
                <a16:creationId xmlns:a16="http://schemas.microsoft.com/office/drawing/2014/main" id="{C14F284B-6377-4804-9C82-CA1083F54D5A}"/>
              </a:ext>
            </a:extLst>
          </p:cNvPr>
          <p:cNvSpPr/>
          <p:nvPr/>
        </p:nvSpPr>
        <p:spPr>
          <a:xfrm>
            <a:off x="6127178" y="1983977"/>
            <a:ext cx="2694745" cy="43691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r>
              <a:rPr lang="en-US" sz="1600" b="1" dirty="0">
                <a:solidFill>
                  <a:sysClr val="windowText" lastClr="000000"/>
                </a:solidFill>
              </a:rPr>
              <a:t>Service Access Points </a:t>
            </a:r>
          </a:p>
        </p:txBody>
      </p:sp>
      <p:pic>
        <p:nvPicPr>
          <p:cNvPr id="123" name="Picture 122"/>
          <p:cNvPicPr/>
          <p:nvPr/>
        </p:nvPicPr>
        <p:blipFill rotWithShape="1">
          <a:blip r:embed="rId4"/>
          <a:srcRect t="13091" r="81099" b="60494"/>
          <a:stretch/>
        </p:blipFill>
        <p:spPr bwMode="auto">
          <a:xfrm>
            <a:off x="854090" y="1227752"/>
            <a:ext cx="1532080" cy="903062"/>
          </a:xfrm>
          <a:prstGeom prst="rect">
            <a:avLst/>
          </a:prstGeom>
          <a:ln>
            <a:noFill/>
          </a:ln>
          <a:extLst>
            <a:ext uri="{53640926-AAD7-44D8-BBD7-CCE9431645EC}">
              <a14:shadowObscured xmlns:a14="http://schemas.microsoft.com/office/drawing/2010/main"/>
            </a:ext>
          </a:extLst>
        </p:spPr>
      </p:pic>
      <p:pic>
        <p:nvPicPr>
          <p:cNvPr id="124" name="Picture 123"/>
          <p:cNvPicPr/>
          <p:nvPr/>
        </p:nvPicPr>
        <p:blipFill rotWithShape="1">
          <a:blip r:embed="rId5"/>
          <a:srcRect l="2700" t="9600" r="51403" b="14463"/>
          <a:stretch/>
        </p:blipFill>
        <p:spPr bwMode="auto">
          <a:xfrm>
            <a:off x="4020369" y="1253657"/>
            <a:ext cx="1201615" cy="1029950"/>
          </a:xfrm>
          <a:prstGeom prst="rect">
            <a:avLst/>
          </a:prstGeom>
          <a:ln>
            <a:noFill/>
          </a:ln>
          <a:extLst>
            <a:ext uri="{53640926-AAD7-44D8-BBD7-CCE9431645EC}">
              <a14:shadowObscured xmlns:a14="http://schemas.microsoft.com/office/drawing/2010/main"/>
            </a:ext>
          </a:extLst>
        </p:spPr>
      </p:pic>
      <p:pic>
        <p:nvPicPr>
          <p:cNvPr id="125" name="Picture 124"/>
          <p:cNvPicPr/>
          <p:nvPr/>
        </p:nvPicPr>
        <p:blipFill rotWithShape="1">
          <a:blip r:embed="rId6"/>
          <a:srcRect l="39159" t="38184" r="38990" b="17961"/>
          <a:stretch/>
        </p:blipFill>
        <p:spPr bwMode="auto">
          <a:xfrm>
            <a:off x="7057656" y="1083891"/>
            <a:ext cx="833787" cy="836592"/>
          </a:xfrm>
          <a:prstGeom prst="rect">
            <a:avLst/>
          </a:prstGeom>
          <a:ln>
            <a:noFill/>
          </a:ln>
          <a:extLst>
            <a:ext uri="{53640926-AAD7-44D8-BBD7-CCE9431645EC}">
              <a14:shadowObscured xmlns:a14="http://schemas.microsoft.com/office/drawing/2010/main"/>
            </a:ext>
          </a:extLst>
        </p:spPr>
      </p:pic>
      <p:graphicFrame>
        <p:nvGraphicFramePr>
          <p:cNvPr id="126" name="Chart 125"/>
          <p:cNvGraphicFramePr>
            <a:graphicFrameLocks/>
          </p:cNvGraphicFramePr>
          <p:nvPr>
            <p:extLst>
              <p:ext uri="{D42A27DB-BD31-4B8C-83A1-F6EECF244321}">
                <p14:modId xmlns:p14="http://schemas.microsoft.com/office/powerpoint/2010/main" val="3158826226"/>
              </p:ext>
            </p:extLst>
          </p:nvPr>
        </p:nvGraphicFramePr>
        <p:xfrm>
          <a:off x="3186100" y="3717032"/>
          <a:ext cx="2826060" cy="26004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8280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88" t="11549" r="388" b="651"/>
          <a:stretch/>
        </p:blipFill>
        <p:spPr>
          <a:xfrm>
            <a:off x="0"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3. PERFORMANCE COMPARISON </a:t>
            </a:r>
          </a:p>
        </p:txBody>
      </p:sp>
      <p:sp>
        <p:nvSpPr>
          <p:cNvPr id="4" name="TextBox 3"/>
          <p:cNvSpPr txBox="1"/>
          <p:nvPr/>
        </p:nvSpPr>
        <p:spPr>
          <a:xfrm>
            <a:off x="8460432" y="6309320"/>
            <a:ext cx="216024"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14356878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1691680" y="-27384"/>
            <a:ext cx="531199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Comparison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945845330"/>
              </p:ext>
            </p:extLst>
          </p:nvPr>
        </p:nvGraphicFramePr>
        <p:xfrm>
          <a:off x="179513" y="692697"/>
          <a:ext cx="8856984"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24169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9152</TotalTime>
  <Words>3457</Words>
  <Application>Microsoft Office PowerPoint</Application>
  <PresentationFormat>On-screen Show (4:3)</PresentationFormat>
  <Paragraphs>830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Mpalami - NO</dc:creator>
  <cp:lastModifiedBy>King Kunene</cp:lastModifiedBy>
  <cp:revision>339</cp:revision>
  <cp:lastPrinted>2021-07-28T13:12:34Z</cp:lastPrinted>
  <dcterms:created xsi:type="dcterms:W3CDTF">2021-07-28T11:12:34Z</dcterms:created>
  <dcterms:modified xsi:type="dcterms:W3CDTF">2022-05-10T13:18:07Z</dcterms:modified>
</cp:coreProperties>
</file>