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33"/>
  </p:notesMasterIdLst>
  <p:handoutMasterIdLst>
    <p:handoutMasterId r:id="rId34"/>
  </p:handoutMasterIdLst>
  <p:sldIdLst>
    <p:sldId id="573" r:id="rId3"/>
    <p:sldId id="723" r:id="rId4"/>
    <p:sldId id="725" r:id="rId5"/>
    <p:sldId id="726" r:id="rId6"/>
    <p:sldId id="727" r:id="rId7"/>
    <p:sldId id="741" r:id="rId8"/>
    <p:sldId id="728" r:id="rId9"/>
    <p:sldId id="730" r:id="rId10"/>
    <p:sldId id="729" r:id="rId11"/>
    <p:sldId id="742" r:id="rId12"/>
    <p:sldId id="724" r:id="rId13"/>
    <p:sldId id="733" r:id="rId14"/>
    <p:sldId id="734" r:id="rId15"/>
    <p:sldId id="735" r:id="rId16"/>
    <p:sldId id="738" r:id="rId17"/>
    <p:sldId id="736" r:id="rId18"/>
    <p:sldId id="740" r:id="rId19"/>
    <p:sldId id="737" r:id="rId20"/>
    <p:sldId id="743" r:id="rId21"/>
    <p:sldId id="744" r:id="rId22"/>
    <p:sldId id="745" r:id="rId23"/>
    <p:sldId id="746" r:id="rId24"/>
    <p:sldId id="747" r:id="rId25"/>
    <p:sldId id="748" r:id="rId26"/>
    <p:sldId id="749" r:id="rId27"/>
    <p:sldId id="750" r:id="rId28"/>
    <p:sldId id="751" r:id="rId29"/>
    <p:sldId id="752" r:id="rId30"/>
    <p:sldId id="732" r:id="rId31"/>
    <p:sldId id="619" r:id="rId3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A60A"/>
    <a:srgbClr val="009644"/>
    <a:srgbClr val="008000"/>
    <a:srgbClr val="00B0F0"/>
    <a:srgbClr val="FFD21E"/>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7" autoAdjust="0"/>
    <p:restoredTop sz="92593" autoAdjust="0"/>
  </p:normalViewPr>
  <p:slideViewPr>
    <p:cSldViewPr>
      <p:cViewPr varScale="1">
        <p:scale>
          <a:sx n="68" d="100"/>
          <a:sy n="68" d="100"/>
        </p:scale>
        <p:origin x="1170"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7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2022/05/09</a:t>
            </a:fld>
            <a:endParaRPr lang="en-ZA" dirty="0"/>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dirty="0"/>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5/9/2022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16</a:t>
            </a:fld>
            <a:endParaRPr lang="en-US" altLang="en-US" dirty="0"/>
          </a:p>
        </p:txBody>
      </p:sp>
    </p:spTree>
    <p:extLst>
      <p:ext uri="{BB962C8B-B14F-4D97-AF65-F5344CB8AC3E}">
        <p14:creationId xmlns:p14="http://schemas.microsoft.com/office/powerpoint/2010/main" val="4185787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25</a:t>
            </a:fld>
            <a:endParaRPr lang="en-US" altLang="en-US" dirty="0"/>
          </a:p>
        </p:txBody>
      </p:sp>
    </p:spTree>
    <p:extLst>
      <p:ext uri="{BB962C8B-B14F-4D97-AF65-F5344CB8AC3E}">
        <p14:creationId xmlns:p14="http://schemas.microsoft.com/office/powerpoint/2010/main" val="1838566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26</a:t>
            </a:fld>
            <a:endParaRPr lang="en-US" altLang="en-US" dirty="0"/>
          </a:p>
        </p:txBody>
      </p:sp>
    </p:spTree>
    <p:extLst>
      <p:ext uri="{BB962C8B-B14F-4D97-AF65-F5344CB8AC3E}">
        <p14:creationId xmlns:p14="http://schemas.microsoft.com/office/powerpoint/2010/main" val="671042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27</a:t>
            </a:fld>
            <a:endParaRPr lang="en-US" altLang="en-US" dirty="0"/>
          </a:p>
        </p:txBody>
      </p:sp>
    </p:spTree>
    <p:extLst>
      <p:ext uri="{BB962C8B-B14F-4D97-AF65-F5344CB8AC3E}">
        <p14:creationId xmlns:p14="http://schemas.microsoft.com/office/powerpoint/2010/main" val="2818712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28</a:t>
            </a:fld>
            <a:endParaRPr lang="en-US" altLang="en-US" dirty="0"/>
          </a:p>
        </p:txBody>
      </p:sp>
    </p:spTree>
    <p:extLst>
      <p:ext uri="{BB962C8B-B14F-4D97-AF65-F5344CB8AC3E}">
        <p14:creationId xmlns:p14="http://schemas.microsoft.com/office/powerpoint/2010/main" val="4076772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30</a:t>
            </a:fld>
            <a:endParaRPr lang="en-ZA" altLang="en-US" dirty="0"/>
          </a:p>
        </p:txBody>
      </p:sp>
    </p:spTree>
    <p:extLst>
      <p:ext uri="{BB962C8B-B14F-4D97-AF65-F5344CB8AC3E}">
        <p14:creationId xmlns:p14="http://schemas.microsoft.com/office/powerpoint/2010/main" val="136123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17</a:t>
            </a:fld>
            <a:endParaRPr lang="en-US" altLang="en-US" dirty="0"/>
          </a:p>
        </p:txBody>
      </p:sp>
    </p:spTree>
    <p:extLst>
      <p:ext uri="{BB962C8B-B14F-4D97-AF65-F5344CB8AC3E}">
        <p14:creationId xmlns:p14="http://schemas.microsoft.com/office/powerpoint/2010/main" val="355731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18</a:t>
            </a:fld>
            <a:endParaRPr lang="en-US" altLang="en-US" dirty="0"/>
          </a:p>
        </p:txBody>
      </p:sp>
    </p:spTree>
    <p:extLst>
      <p:ext uri="{BB962C8B-B14F-4D97-AF65-F5344CB8AC3E}">
        <p14:creationId xmlns:p14="http://schemas.microsoft.com/office/powerpoint/2010/main" val="1149442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19</a:t>
            </a:fld>
            <a:endParaRPr lang="en-US" altLang="en-US" dirty="0"/>
          </a:p>
        </p:txBody>
      </p:sp>
    </p:spTree>
    <p:extLst>
      <p:ext uri="{BB962C8B-B14F-4D97-AF65-F5344CB8AC3E}">
        <p14:creationId xmlns:p14="http://schemas.microsoft.com/office/powerpoint/2010/main" val="254158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20</a:t>
            </a:fld>
            <a:endParaRPr lang="en-US" altLang="en-US" dirty="0"/>
          </a:p>
        </p:txBody>
      </p:sp>
    </p:spTree>
    <p:extLst>
      <p:ext uri="{BB962C8B-B14F-4D97-AF65-F5344CB8AC3E}">
        <p14:creationId xmlns:p14="http://schemas.microsoft.com/office/powerpoint/2010/main" val="210704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21</a:t>
            </a:fld>
            <a:endParaRPr lang="en-US" altLang="en-US" dirty="0"/>
          </a:p>
        </p:txBody>
      </p:sp>
    </p:spTree>
    <p:extLst>
      <p:ext uri="{BB962C8B-B14F-4D97-AF65-F5344CB8AC3E}">
        <p14:creationId xmlns:p14="http://schemas.microsoft.com/office/powerpoint/2010/main" val="104766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22</a:t>
            </a:fld>
            <a:endParaRPr lang="en-US" altLang="en-US" dirty="0"/>
          </a:p>
        </p:txBody>
      </p:sp>
    </p:spTree>
    <p:extLst>
      <p:ext uri="{BB962C8B-B14F-4D97-AF65-F5344CB8AC3E}">
        <p14:creationId xmlns:p14="http://schemas.microsoft.com/office/powerpoint/2010/main" val="3134995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23</a:t>
            </a:fld>
            <a:endParaRPr lang="en-US" altLang="en-US" dirty="0"/>
          </a:p>
        </p:txBody>
      </p:sp>
    </p:spTree>
    <p:extLst>
      <p:ext uri="{BB962C8B-B14F-4D97-AF65-F5344CB8AC3E}">
        <p14:creationId xmlns:p14="http://schemas.microsoft.com/office/powerpoint/2010/main" val="157573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24</a:t>
            </a:fld>
            <a:endParaRPr lang="en-US" altLang="en-US" dirty="0"/>
          </a:p>
        </p:txBody>
      </p:sp>
    </p:spTree>
    <p:extLst>
      <p:ext uri="{BB962C8B-B14F-4D97-AF65-F5344CB8AC3E}">
        <p14:creationId xmlns:p14="http://schemas.microsoft.com/office/powerpoint/2010/main" val="34154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D2C0C61-A7F2-4D9A-BA6D-6D6D275DD4B3}"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5636967-FCDE-4BF1-9833-A6FCE55CA63E}"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EABDB1-FFD1-444E-9F40-AA7041605A44}"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43" t="281"/>
          <a:stretch/>
        </p:blipFill>
        <p:spPr bwMode="auto">
          <a:xfrm>
            <a:off x="-92764" y="-106017"/>
            <a:ext cx="9274865" cy="696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A71B2D-68F2-4250-9468-079A5C2DB8C4}"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60663206"/>
      </p:ext>
    </p:extLst>
  </p:cSld>
  <p:clrMapOvr>
    <a:masterClrMapping/>
  </p:clrMapOvr>
  <p:transition spd="slow">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00718-8969-4C85-813F-A722D84C6BDD}"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600833496"/>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98172-CDD5-45D3-BCF4-3911BB59CA50}"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908614414"/>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80361A-33A5-4216-BE38-F582D39B148C}" type="datetime1">
              <a:rPr lang="en-ZA" smtClean="0">
                <a:solidFill>
                  <a:prstClr val="black">
                    <a:tint val="75000"/>
                  </a:prstClr>
                </a:solidFill>
              </a:rPr>
              <a:t>2022/05/09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8974484"/>
      </p:ext>
    </p:extLst>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F4A9D1-6A9D-4791-B8F3-6FAC7872C4E4}" type="datetime1">
              <a:rPr lang="en-ZA" smtClean="0">
                <a:solidFill>
                  <a:prstClr val="black">
                    <a:tint val="75000"/>
                  </a:prstClr>
                </a:solidFill>
              </a:rPr>
              <a:t>2022/05/09</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552638376"/>
      </p:ext>
    </p:extLst>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39E9B6-4824-4F0A-85B0-4D59BC8924ED}" type="datetime1">
              <a:rPr lang="en-ZA" smtClean="0">
                <a:solidFill>
                  <a:prstClr val="black">
                    <a:tint val="75000"/>
                  </a:prstClr>
                </a:solidFill>
              </a:rPr>
              <a:t>2022/05/09</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799302168"/>
      </p:ext>
    </p:extLst>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A39AC-722F-4D4A-91C0-E5EA8E7F5B1B}" type="datetime1">
              <a:rPr lang="en-ZA" smtClean="0">
                <a:solidFill>
                  <a:prstClr val="black">
                    <a:tint val="75000"/>
                  </a:prstClr>
                </a:solidFill>
              </a:rPr>
              <a:t>2022/05/09</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574145107"/>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41987E-A168-4BE2-8E5F-509F3F8AEC11}"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67A5E8-C7B6-4C21-AB74-0F0106E3ED00}" type="datetime1">
              <a:rPr lang="en-ZA" smtClean="0">
                <a:solidFill>
                  <a:prstClr val="black">
                    <a:tint val="75000"/>
                  </a:prstClr>
                </a:solidFill>
              </a:rPr>
              <a:t>2022/05/09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424216904"/>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F21602-82A2-4600-A95C-426336304E9D}" type="datetime1">
              <a:rPr lang="en-ZA" smtClean="0">
                <a:solidFill>
                  <a:prstClr val="black">
                    <a:tint val="75000"/>
                  </a:prstClr>
                </a:solidFill>
              </a:rPr>
              <a:t>2022/05/09</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19341464"/>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137482-E999-40C9-B7A5-2EF19F22037F}"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224607467"/>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E191CD-A6ED-4CD5-A29A-4226678ED4B5}"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9986045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3FEE52B-17F1-4179-98AD-DEA4A65B55C3}"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295F238-146D-438A-954A-A40FD5FB4853}"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712EDF-08CE-4F53-AAFF-97F2ECC390A5}" type="datetime1">
              <a:rPr lang="en-ZA" smtClean="0">
                <a:solidFill>
                  <a:prstClr val="black">
                    <a:tint val="75000"/>
                  </a:prstClr>
                </a:solidFill>
              </a:rPr>
              <a:t>2022/05/09</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572A58B-0F44-4241-89D5-D5A9E09152D4}" type="datetime1">
              <a:rPr lang="en-ZA" smtClean="0">
                <a:solidFill>
                  <a:prstClr val="black">
                    <a:tint val="75000"/>
                  </a:prstClr>
                </a:solidFill>
              </a:rPr>
              <a:t>2022/05/09</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FB55FE-003E-4654-8E3D-2B2091FB7FC6}" type="datetime1">
              <a:rPr lang="en-ZA" smtClean="0">
                <a:solidFill>
                  <a:prstClr val="black">
                    <a:tint val="75000"/>
                  </a:prstClr>
                </a:solidFill>
              </a:rPr>
              <a:t>2022/05/09</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FD054D-4BFF-4215-8CA7-B735483040EA}"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08C32E-2E4D-4A20-997C-AFAC7E647CBE}" type="datetime1">
              <a:rPr lang="en-ZA" smtClean="0">
                <a:solidFill>
                  <a:prstClr val="black">
                    <a:tint val="75000"/>
                  </a:prstClr>
                </a:solidFill>
              </a:rPr>
              <a:t>2022/05/09</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8C79F2-5A64-40C6-B9BA-03CB627F522F}" type="datetime1">
              <a:rPr lang="en-ZA" smtClean="0">
                <a:solidFill>
                  <a:prstClr val="black">
                    <a:tint val="75000"/>
                  </a:prstClr>
                </a:solidFill>
              </a:rPr>
              <a:t>2022/05/09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ll/>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3">
            <a:extLst>
              <a:ext uri="{28A0092B-C50C-407E-A947-70E740481C1C}">
                <a14:useLocalDpi xmlns:a14="http://schemas.microsoft.com/office/drawing/2010/main" val="0"/>
              </a:ext>
            </a:extLst>
          </a:blip>
          <a:srcRect l="6076" t="6465" b="76725"/>
          <a:stretch/>
        </p:blipFill>
        <p:spPr bwMode="auto">
          <a:xfrm>
            <a:off x="0" y="0"/>
            <a:ext cx="8686800" cy="1166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37026-8ADD-4C13-B838-8923613C1C7A}" type="datetime1">
              <a:rPr lang="en-ZA" smtClean="0">
                <a:solidFill>
                  <a:prstClr val="black">
                    <a:tint val="75000"/>
                  </a:prstClr>
                </a:solidFill>
              </a:rPr>
              <a:t>2022/05/09</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pic>
        <p:nvPicPr>
          <p:cNvPr id="1027" name="Picture 3"/>
          <p:cNvPicPr>
            <a:picLocks noChangeAspect="1" noChangeArrowheads="1"/>
          </p:cNvPicPr>
          <p:nvPr/>
        </p:nvPicPr>
        <p:blipFill rotWithShape="1">
          <a:blip r:embed="rId13">
            <a:extLst>
              <a:ext uri="{28A0092B-C50C-407E-A947-70E740481C1C}">
                <a14:useLocalDpi xmlns:a14="http://schemas.microsoft.com/office/drawing/2010/main" val="0"/>
              </a:ext>
            </a:extLst>
          </a:blip>
          <a:srcRect t="50000"/>
          <a:stretch/>
        </p:blipFill>
        <p:spPr bwMode="auto">
          <a:xfrm>
            <a:off x="0" y="3389312"/>
            <a:ext cx="9144000" cy="346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6970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pull/>
  </p:transition>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251520" y="1844824"/>
            <a:ext cx="8640960" cy="2277547"/>
          </a:xfrm>
          <a:prstGeom prst="rect">
            <a:avLst/>
          </a:prstGeom>
        </p:spPr>
        <p:txBody>
          <a:bodyPr wrap="square">
            <a:spAutoFit/>
          </a:bodyPr>
          <a:lstStyle/>
          <a:p>
            <a:pPr algn="ctr"/>
            <a:r>
              <a:rPr lang="en-ZA" sz="2000" b="1" dirty="0" smtClean="0"/>
              <a:t>THIRD </a:t>
            </a:r>
            <a:r>
              <a:rPr lang="en-ZA" sz="2000" b="1" dirty="0"/>
              <a:t>AUDITOR GENERAL’S SPECIAL REPORT ON THE </a:t>
            </a:r>
            <a:r>
              <a:rPr lang="en-ZA" sz="2000" b="1" dirty="0" smtClean="0"/>
              <a:t>FINANCIAL </a:t>
            </a:r>
            <a:r>
              <a:rPr lang="en-ZA" sz="2000" b="1" dirty="0"/>
              <a:t>MANAGEMENT OF GOVERNMENTS COVID-19 INITIATIVES – MUNICIPALITIES (MFMA</a:t>
            </a:r>
            <a:r>
              <a:rPr lang="en-ZA" sz="2000" b="1" dirty="0" smtClean="0"/>
              <a:t>)</a:t>
            </a:r>
            <a:endParaRPr lang="en-ZA" sz="2000" b="1" dirty="0" smtClean="0">
              <a:effectLst>
                <a:outerShdw blurRad="38100" dist="38100" dir="2700000" algn="tl">
                  <a:srgbClr val="000000">
                    <a:alpha val="43137"/>
                  </a:srgbClr>
                </a:outerShdw>
              </a:effectLst>
            </a:endParaRPr>
          </a:p>
          <a:p>
            <a:pPr algn="ctr"/>
            <a:r>
              <a:rPr lang="en-US" sz="2000" b="1" dirty="0" smtClean="0">
                <a:effectLst>
                  <a:outerShdw blurRad="38100" dist="38100" dir="2700000" algn="tl">
                    <a:srgbClr val="000000">
                      <a:alpha val="43137"/>
                    </a:srgbClr>
                  </a:outerShdw>
                </a:effectLst>
              </a:rPr>
              <a:t> May 2022</a:t>
            </a:r>
          </a:p>
          <a:p>
            <a:pPr algn="ctr"/>
            <a:endParaRPr lang="en-US" sz="2000" b="1" dirty="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REPORT TO PORTFOLIO COMMITTEE</a:t>
            </a:r>
            <a:endParaRPr lang="en-ZA" sz="2800" b="1" dirty="0" smtClean="0">
              <a:effectLst>
                <a:outerShdw blurRad="38100" dist="38100" dir="2700000" algn="tl">
                  <a:srgbClr val="000000">
                    <a:alpha val="43137"/>
                  </a:srgbClr>
                </a:outerShdw>
              </a:effectLst>
            </a:endParaRPr>
          </a:p>
          <a:p>
            <a:pPr algn="ctr"/>
            <a:endParaRPr lang="en-US" sz="1400" b="1" dirty="0" smtClean="0">
              <a:solidFill>
                <a:schemeClr val="bg1"/>
              </a:solidFill>
              <a:effectLst>
                <a:outerShdw blurRad="38100" dist="38100" dir="2700000" algn="tl">
                  <a:srgbClr val="000000">
                    <a:alpha val="43137"/>
                  </a:srgbClr>
                </a:outerShdw>
              </a:effectLst>
            </a:endParaRPr>
          </a:p>
        </p:txBody>
      </p:sp>
      <p:sp>
        <p:nvSpPr>
          <p:cNvPr id="10" name="Title 5"/>
          <p:cNvSpPr txBox="1">
            <a:spLocks/>
          </p:cNvSpPr>
          <p:nvPr/>
        </p:nvSpPr>
        <p:spPr bwMode="auto">
          <a:xfrm>
            <a:off x="2339752" y="4218758"/>
            <a:ext cx="4464496" cy="72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sz="4000" dirty="0" smtClean="0">
                <a:solidFill>
                  <a:schemeClr val="bg1"/>
                </a:solidFill>
                <a:effectLst>
                  <a:outerShdw blurRad="38100" dist="38100" dir="2700000" algn="tl">
                    <a:srgbClr val="000000">
                      <a:alpha val="43137"/>
                    </a:srgbClr>
                  </a:outerShdw>
                </a:effectLst>
                <a:cs typeface="Arial" panose="020B0604020202020204" pitchFamily="34" charset="0"/>
              </a:rPr>
              <a:t>COGTA &amp; PT</a:t>
            </a:r>
          </a:p>
        </p:txBody>
      </p:sp>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80" y="33472"/>
            <a:ext cx="3737060" cy="1163280"/>
          </a:xfrm>
          <a:prstGeom prst="rect">
            <a:avLst/>
          </a:prstGeom>
        </p:spPr>
      </p:pic>
      <p:pic>
        <p:nvPicPr>
          <p:cNvPr id="12" name="Picture 11" descr="NDP 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0409" y="116632"/>
            <a:ext cx="869208" cy="800457"/>
          </a:xfrm>
          <a:prstGeom prst="rect">
            <a:avLst/>
          </a:prstGeom>
        </p:spPr>
      </p:pic>
    </p:spTree>
    <p:extLst>
      <p:ext uri="{BB962C8B-B14F-4D97-AF65-F5344CB8AC3E}">
        <p14:creationId xmlns:p14="http://schemas.microsoft.com/office/powerpoint/2010/main" val="4120073246"/>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UMKHANYADUKE </a:t>
            </a:r>
            <a:r>
              <a:rPr lang="en-US" sz="3600" b="1" dirty="0" err="1">
                <a:solidFill>
                  <a:prstClr val="black"/>
                </a:solidFill>
              </a:rPr>
              <a:t>cont</a:t>
            </a:r>
            <a:r>
              <a:rPr lang="en-US" sz="3200" b="1" dirty="0" smtClean="0"/>
              <a:t> </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10</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90094552"/>
              </p:ext>
            </p:extLst>
          </p:nvPr>
        </p:nvGraphicFramePr>
        <p:xfrm>
          <a:off x="35496" y="1556792"/>
          <a:ext cx="9046841" cy="4914900"/>
        </p:xfrm>
        <a:graphic>
          <a:graphicData uri="http://schemas.openxmlformats.org/drawingml/2006/table">
            <a:tbl>
              <a:tblPr firstRow="1" firstCol="1" bandRow="1"/>
              <a:tblGrid>
                <a:gridCol w="1161855">
                  <a:extLst>
                    <a:ext uri="{9D8B030D-6E8A-4147-A177-3AD203B41FA5}">
                      <a16:colId xmlns:a16="http://schemas.microsoft.com/office/drawing/2014/main" val="2773776010"/>
                    </a:ext>
                  </a:extLst>
                </a:gridCol>
                <a:gridCol w="6182961">
                  <a:extLst>
                    <a:ext uri="{9D8B030D-6E8A-4147-A177-3AD203B41FA5}">
                      <a16:colId xmlns:a16="http://schemas.microsoft.com/office/drawing/2014/main" val="2198844807"/>
                    </a:ext>
                  </a:extLst>
                </a:gridCol>
                <a:gridCol w="1702025">
                  <a:extLst>
                    <a:ext uri="{9D8B030D-6E8A-4147-A177-3AD203B41FA5}">
                      <a16:colId xmlns:a16="http://schemas.microsoft.com/office/drawing/2014/main" val="2642387369"/>
                    </a:ext>
                  </a:extLst>
                </a:gridCol>
              </a:tblGrid>
              <a:tr h="123819">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326430"/>
                  </a:ext>
                </a:extLst>
              </a:tr>
              <a:tr h="2854940">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Municipality paid for supply of water projects without any proof of delivery or distribution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2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oversight processes over the monitoring and reconciliation of cost estimates compiled during the planning phase are not effective to ensure reliable information for decision making purposes and concluding the appointment letters. The BoQ prepared for the project did not reconcile to the contract awarded to the consultants as the accuracy and completeness of information detailed on the BoQ was not reviewed and approved by the municipality. This resulted in the actual amount claimed by the consultants being R4 598 503 more than the appointment letters.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2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municipality approved and made various payments at four projects (Mkhaliphi, Kwambewu, Manzengwenya KwaSonto and Mganwini) based on practical completion certificates or progress reports, but the work was not completed or incorrect rates were used, which resulted in payments amounting to R1 597 075 being made for work that was not completed. For example, at the Manzengwenya KwaSonto project the scope of work required the consultant to replace the existing 30kl elevated steel tank with a new steel tank. However, from a site visit performed on 18 November 2020, it was evident that a new steel tank was never installed. Consequently, the municipality did not receive the required benefit, although a payment of R350 000 was approved by the accounting officer and paid on 2 September 2020.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2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At Mganwini Project the BoQ required the consultant to supply, install and commission a 28kl SBS tank with a concrete ring beam and a borehole pump. The project manager confirmed during our site visit to the municipality that the project was abandoned as the borehole was dry and instead an existing reservoir was used to provide water to the area. Therefore, the audit site visit to this project was cancelled.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While the planning processes were not effective to establish the feasibility of the project, the practical completion of the project was nonetheless certified on 30 October 2020 by the consultant and approved by the municipality. Consequently, a payment of R300 000 for these deliverables was approved and paid on 31 August 2020, as annotated in section G1.1 of the BoQ. As the municipality did not receive the required benefit from the total payment of R300 000 made, the expenditure incurred is considered to be expenditure in vain because the project does not exist.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No specific Recommendation.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953638"/>
                  </a:ext>
                </a:extLst>
              </a:tr>
            </a:tbl>
          </a:graphicData>
        </a:graphic>
      </p:graphicFrame>
    </p:spTree>
    <p:extLst>
      <p:ext uri="{BB962C8B-B14F-4D97-AF65-F5344CB8AC3E}">
        <p14:creationId xmlns:p14="http://schemas.microsoft.com/office/powerpoint/2010/main" val="1759419894"/>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3600" b="1" dirty="0" smtClean="0"/>
              <a:t>OVERALL FINDINGS &amp; SUBMISSION</a:t>
            </a:r>
            <a:endParaRPr lang="en-ZA" altLang="en-US" sz="2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11</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484784"/>
            <a:ext cx="8345196" cy="4840117"/>
          </a:xfrm>
        </p:spPr>
        <p:txBody>
          <a:bodyPr>
            <a:noAutofit/>
          </a:bodyPr>
          <a:lstStyle/>
          <a:p>
            <a:pPr marL="285750" lvl="1" algn="just"/>
            <a:r>
              <a:rPr lang="en-US" sz="1600" dirty="0" smtClean="0"/>
              <a:t>The </a:t>
            </a:r>
            <a:r>
              <a:rPr lang="en-US" sz="1600" dirty="0"/>
              <a:t>findings in the reported are noted and accepted in respect of the five KZN municipalities that formed part of the sample audit namely, are Ethekwini, Ilembe DM, Umkhanyakude DM, Uthukela DM and Zululand DM. There was also no limitation of scope reported at municipalities in KZN.</a:t>
            </a:r>
            <a:endParaRPr lang="en-ZA" sz="1600" dirty="0"/>
          </a:p>
          <a:p>
            <a:pPr marL="285750" lvl="1" algn="just"/>
            <a:r>
              <a:rPr lang="en-US" sz="1600" dirty="0"/>
              <a:t>In respect of reports relating to the expenditure on the equitable share allocation, it is noted that the equitable share is an unconditional allocation. In addition, the AGSA confirmed in the report that the circular and guidance by NT does not constitute legislation or standards for compliance and audit. National Treasury provided a format for municipalities to report on costs associated with COVID-19 covering different categories of expenditure relating to the pandemic and all municipalities in the province complied in reporting. </a:t>
            </a:r>
            <a:endParaRPr lang="en-ZA" sz="1600" dirty="0"/>
          </a:p>
          <a:p>
            <a:pPr marL="285750" lvl="1" algn="just"/>
            <a:r>
              <a:rPr lang="en-US" sz="1600" dirty="0" smtClean="0"/>
              <a:t>COGTA Municipal </a:t>
            </a:r>
            <a:r>
              <a:rPr lang="en-US" sz="1600" dirty="0"/>
              <a:t>Finance prepared a report highlighting the allocations made to the Province per municipality and the purpose of the funding in for COVID-19 in August 2020. The report details that:</a:t>
            </a:r>
            <a:endParaRPr lang="en-ZA" sz="1600" dirty="0"/>
          </a:p>
          <a:p>
            <a:pPr marL="628650" lvl="0" algn="just"/>
            <a:r>
              <a:rPr lang="en-US" sz="1600" dirty="0"/>
              <a:t>An adjusted allocation for the 2020/2021 Division of Revenue in the equitable share allocation for KZN is an additional </a:t>
            </a:r>
            <a:r>
              <a:rPr lang="en-US" sz="1600" b="1" dirty="0"/>
              <a:t>R2,179,753 billion</a:t>
            </a:r>
            <a:r>
              <a:rPr lang="en-US" sz="1600" dirty="0"/>
              <a:t>.  This improved the allocation to KZN from the original gazette amount of R14,652,931 billion to R R16,832,684 billion.</a:t>
            </a:r>
            <a:endParaRPr lang="en-ZA" sz="1600" dirty="0"/>
          </a:p>
          <a:p>
            <a:pPr marL="628650" lvl="0" algn="just"/>
            <a:r>
              <a:rPr lang="en-US" sz="1600" dirty="0"/>
              <a:t>Municipalities would use the additional funds to address free basic services and loss of income as a result of COVID19 thereby rendering the household indigent.  Each municipality would have to determine the state of communities affected by the pandemic and indigence levels and adjust the compensation of relief packages with regard to free basic services accordingly</a:t>
            </a:r>
            <a:r>
              <a:rPr lang="en-US" sz="1600" dirty="0" smtClean="0"/>
              <a:t>.</a:t>
            </a:r>
            <a:endParaRPr lang="en-ZA" sz="1600" dirty="0"/>
          </a:p>
        </p:txBody>
      </p:sp>
    </p:spTree>
    <p:extLst>
      <p:ext uri="{BB962C8B-B14F-4D97-AF65-F5344CB8AC3E}">
        <p14:creationId xmlns:p14="http://schemas.microsoft.com/office/powerpoint/2010/main" val="510664516"/>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3600" b="1" dirty="0" smtClean="0"/>
              <a:t>COGTA OVERSIGHT AND MONITORING</a:t>
            </a:r>
            <a:endParaRPr lang="en-ZA" altLang="en-US" sz="2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12</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345196" cy="4840117"/>
          </a:xfrm>
        </p:spPr>
        <p:txBody>
          <a:bodyPr>
            <a:noAutofit/>
          </a:bodyPr>
          <a:lstStyle/>
          <a:p>
            <a:pPr marL="0" lvl="1" indent="0" algn="just">
              <a:buNone/>
            </a:pPr>
            <a:r>
              <a:rPr lang="en-US" sz="1600" dirty="0" smtClean="0"/>
              <a:t>In </a:t>
            </a:r>
            <a:r>
              <a:rPr lang="en-US" sz="1600" dirty="0"/>
              <a:t>addition, based on the reporting to National Treasury by municipalities on COVID-19 Expenditure, the Department monitoring such reporting and analysed reports which were presented to the Provincial SCOPA in August and October 2020. The reports highlighted expenditure on the top expenditure items which included:</a:t>
            </a:r>
            <a:endParaRPr lang="en-ZA" sz="1600" dirty="0"/>
          </a:p>
          <a:p>
            <a:pPr lvl="1"/>
            <a:r>
              <a:rPr lang="en-US" sz="1300" dirty="0"/>
              <a:t>General – Other</a:t>
            </a:r>
            <a:endParaRPr lang="en-ZA" sz="1300" dirty="0"/>
          </a:p>
          <a:p>
            <a:pPr lvl="1"/>
            <a:r>
              <a:rPr lang="en-US" sz="1300" dirty="0"/>
              <a:t>Provision for homeless</a:t>
            </a:r>
            <a:endParaRPr lang="en-ZA" sz="1300" dirty="0"/>
          </a:p>
          <a:p>
            <a:pPr lvl="1"/>
            <a:r>
              <a:rPr lang="en-US" sz="1300" dirty="0"/>
              <a:t>Health – Other</a:t>
            </a:r>
            <a:endParaRPr lang="en-ZA" sz="1300" dirty="0"/>
          </a:p>
          <a:p>
            <a:pPr lvl="1"/>
            <a:r>
              <a:rPr lang="en-US" sz="1300" dirty="0"/>
              <a:t>Tankering of Water</a:t>
            </a:r>
            <a:endParaRPr lang="en-ZA" sz="1300" dirty="0"/>
          </a:p>
          <a:p>
            <a:pPr lvl="1"/>
            <a:r>
              <a:rPr lang="en-US" sz="1300" dirty="0"/>
              <a:t>Feeding of Homeless/ Food distribution</a:t>
            </a:r>
            <a:endParaRPr lang="en-ZA" sz="1300" dirty="0"/>
          </a:p>
          <a:p>
            <a:pPr lvl="1"/>
            <a:r>
              <a:rPr lang="en-US" sz="1300" dirty="0"/>
              <a:t>Metro Police</a:t>
            </a:r>
            <a:endParaRPr lang="en-ZA" sz="1300" dirty="0"/>
          </a:p>
          <a:p>
            <a:pPr lvl="1"/>
            <a:r>
              <a:rPr lang="en-US" sz="1300" dirty="0"/>
              <a:t>Community and social services- other</a:t>
            </a:r>
            <a:endParaRPr lang="en-ZA" sz="1300" dirty="0"/>
          </a:p>
          <a:p>
            <a:pPr lvl="1"/>
            <a:r>
              <a:rPr lang="en-US" sz="1300" dirty="0"/>
              <a:t>Overtime</a:t>
            </a:r>
            <a:endParaRPr lang="en-ZA" sz="1300" dirty="0"/>
          </a:p>
          <a:p>
            <a:pPr lvl="1"/>
            <a:r>
              <a:rPr lang="en-US" sz="1300" dirty="0"/>
              <a:t>Protective clothing</a:t>
            </a:r>
            <a:endParaRPr lang="en-ZA" sz="1300" dirty="0"/>
          </a:p>
          <a:p>
            <a:pPr lvl="1"/>
            <a:r>
              <a:rPr lang="en-US" sz="1300" dirty="0" smtClean="0"/>
              <a:t>Security</a:t>
            </a:r>
            <a:endParaRPr lang="en-ZA" sz="1300" dirty="0"/>
          </a:p>
          <a:p>
            <a:pPr marL="0" lvl="0" indent="0">
              <a:buNone/>
            </a:pPr>
            <a:r>
              <a:rPr lang="en-US" sz="1600" dirty="0" smtClean="0"/>
              <a:t>In </a:t>
            </a:r>
            <a:r>
              <a:rPr lang="en-US" sz="1600" dirty="0"/>
              <a:t>October 2020, the Department also specifically reported that: </a:t>
            </a:r>
            <a:endParaRPr lang="en-ZA" sz="1600" dirty="0"/>
          </a:p>
          <a:p>
            <a:pPr lvl="1"/>
            <a:r>
              <a:rPr lang="en-US" sz="1300" dirty="0"/>
              <a:t>The National Treasury had revised the reporting framework on COVID-19 expenditure and municipalities were reporting thereon to provide details of suppliers. </a:t>
            </a:r>
            <a:endParaRPr lang="en-ZA" sz="1300" dirty="0"/>
          </a:p>
          <a:p>
            <a:pPr lvl="1"/>
            <a:r>
              <a:rPr lang="en-US" sz="1300" dirty="0"/>
              <a:t>A listing of suppliers of top suppliers of COVID-19 items/services was submitted to the Provincial Treasury for analysis against the Central Supplier Database to determine the demographic profile of Companies.</a:t>
            </a:r>
            <a:endParaRPr lang="en-ZA" sz="1300" dirty="0"/>
          </a:p>
          <a:p>
            <a:pPr lvl="1"/>
            <a:r>
              <a:rPr lang="en-US" sz="1300" dirty="0"/>
              <a:t>The Auditor-General would be specifically focusing on COVID-19 Expenditure during the 2020/2021 MFMA audit of municipalities which recently commenced</a:t>
            </a:r>
            <a:r>
              <a:rPr lang="en-US" sz="1300" dirty="0" smtClean="0"/>
              <a:t>..</a:t>
            </a:r>
            <a:endParaRPr lang="en-ZA" sz="1300" dirty="0"/>
          </a:p>
        </p:txBody>
      </p:sp>
    </p:spTree>
    <p:extLst>
      <p:ext uri="{BB962C8B-B14F-4D97-AF65-F5344CB8AC3E}">
        <p14:creationId xmlns:p14="http://schemas.microsoft.com/office/powerpoint/2010/main" val="3390466268"/>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3600" b="1" dirty="0" smtClean="0"/>
              <a:t>COGTA SUPPORT AND RESPONSE</a:t>
            </a:r>
            <a:endParaRPr lang="en-ZA" altLang="en-US" sz="2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13</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484784"/>
            <a:ext cx="8345196" cy="4855250"/>
          </a:xfrm>
        </p:spPr>
        <p:txBody>
          <a:bodyPr>
            <a:noAutofit/>
          </a:bodyPr>
          <a:lstStyle/>
          <a:p>
            <a:pPr marL="0" lvl="1" indent="0" algn="just">
              <a:buNone/>
            </a:pPr>
            <a:r>
              <a:rPr lang="en-US" sz="1600" dirty="0" smtClean="0"/>
              <a:t>A </a:t>
            </a:r>
            <a:r>
              <a:rPr lang="en-US" sz="1600" dirty="0"/>
              <a:t>number of circulars were issued by KZN COGTA to guide </a:t>
            </a:r>
            <a:r>
              <a:rPr lang="en-US" sz="1600" dirty="0" smtClean="0"/>
              <a:t>municipalities </a:t>
            </a:r>
            <a:r>
              <a:rPr lang="en-US" sz="1600" dirty="0"/>
              <a:t>in ensuring compliance on operational matters relating to the COVID-19 protocols, relief funding and reporting. These included:</a:t>
            </a:r>
            <a:endParaRPr lang="en-ZA" sz="1600" dirty="0"/>
          </a:p>
          <a:p>
            <a:pPr lvl="1" algn="just"/>
            <a:r>
              <a:rPr lang="en-US" sz="1200" dirty="0"/>
              <a:t>Circular 11: Reprioritization of 2019-2020 Municipal Infrastructure Grant (MIG) funding for the purposes of dealing with Water and Sanitation issues in curbing the spread of COVID 19 advising Municipal to ensure that project priority lists are finalised.</a:t>
            </a:r>
            <a:endParaRPr lang="en-ZA" sz="1200" dirty="0"/>
          </a:p>
          <a:p>
            <a:pPr lvl="1" algn="just"/>
            <a:r>
              <a:rPr lang="en-US" sz="1200" dirty="0" smtClean="0"/>
              <a:t>Circular </a:t>
            </a:r>
            <a:r>
              <a:rPr lang="en-US" sz="1200" dirty="0"/>
              <a:t>13: Guidance to Municipalities on the access and usage of Municipal Disaster Relief Grants for purposes of mitigating and responding to the spread of COVID-19 pandemic, requesting municipalities to submit business plans for the funding of immediate goods and services.</a:t>
            </a:r>
            <a:endParaRPr lang="en-ZA" sz="1200" dirty="0"/>
          </a:p>
          <a:p>
            <a:pPr lvl="1" algn="just"/>
            <a:r>
              <a:rPr lang="en-US" sz="1200" dirty="0"/>
              <a:t>Circular 26: This Circular served to inform all municipalities in KwaZulu-Natal on the approval of funding by National Treasury for response and intervention measures for the COVID-19 pandemic from the Municipal Disaster Relief Grant.</a:t>
            </a:r>
            <a:endParaRPr lang="en-ZA" sz="1200" dirty="0"/>
          </a:p>
          <a:p>
            <a:pPr lvl="1" algn="just"/>
            <a:r>
              <a:rPr lang="en-US" sz="1200" dirty="0"/>
              <a:t>Circular 27: GUIDANCE NOTE ON KEY FINANCIAL PROCESSES IMPACTED BY THE COVID-19 NATIONAL STATE OF DISASTER </a:t>
            </a:r>
            <a:r>
              <a:rPr lang="en-US" sz="1200" dirty="0" smtClean="0"/>
              <a:t>Setting </a:t>
            </a:r>
            <a:r>
              <a:rPr lang="en-US" sz="1200" dirty="0"/>
              <a:t>all financial and reporting requirements as well as to mitigate unauthorized as well as irregular, fruitless and wasteful expenditure was provided to municipalities. </a:t>
            </a:r>
            <a:r>
              <a:rPr lang="en-US" sz="1200" dirty="0" smtClean="0"/>
              <a:t>In </a:t>
            </a:r>
            <a:r>
              <a:rPr lang="en-US" sz="1200" dirty="0"/>
              <a:t>this regard, departmental circulars as well as support in the form of UIFW frameworks, including investigation methodology and training has been provided to municipalities</a:t>
            </a:r>
            <a:r>
              <a:rPr lang="en-US" sz="1200" dirty="0" smtClean="0"/>
              <a:t>.</a:t>
            </a:r>
            <a:endParaRPr lang="en-ZA" sz="1200" dirty="0"/>
          </a:p>
          <a:p>
            <a:pPr marL="0" lvl="0" indent="0" algn="just">
              <a:buNone/>
            </a:pPr>
            <a:r>
              <a:rPr lang="en-US" sz="1600" dirty="0" smtClean="0"/>
              <a:t>An </a:t>
            </a:r>
            <a:r>
              <a:rPr lang="en-US" sz="1600" dirty="0"/>
              <a:t>Economic Reconstruction and Recovery Plan was also developed </a:t>
            </a:r>
            <a:r>
              <a:rPr lang="en-ZA" sz="1600" dirty="0"/>
              <a:t>in consultation with municipalities </a:t>
            </a:r>
            <a:r>
              <a:rPr lang="en-US" sz="1600" dirty="0"/>
              <a:t>for the Province to:</a:t>
            </a:r>
            <a:endParaRPr lang="en-ZA" sz="1600" dirty="0"/>
          </a:p>
          <a:p>
            <a:pPr lvl="1" algn="just"/>
            <a:r>
              <a:rPr lang="en-US" sz="1200" dirty="0"/>
              <a:t>To recalibrate, revitalise, restructure and transform the economy of the province to achieve sustainable growth and employment creation;</a:t>
            </a:r>
            <a:endParaRPr lang="en-ZA" sz="1200" dirty="0"/>
          </a:p>
          <a:p>
            <a:pPr lvl="1" algn="just"/>
            <a:r>
              <a:rPr lang="en-US" sz="1200" dirty="0"/>
              <a:t>Facilitate the access of relief measures by business;</a:t>
            </a:r>
            <a:endParaRPr lang="en-ZA" sz="1200" dirty="0"/>
          </a:p>
          <a:p>
            <a:pPr lvl="1" algn="just"/>
            <a:r>
              <a:rPr lang="en-US" sz="1200" dirty="0"/>
              <a:t>Reduce the risk of transmission of coronavirus pandemic amongst workers;</a:t>
            </a:r>
            <a:endParaRPr lang="en-ZA" sz="1200" dirty="0"/>
          </a:p>
          <a:p>
            <a:pPr lvl="1" algn="just"/>
            <a:r>
              <a:rPr lang="en-US" sz="1200" dirty="0"/>
              <a:t>Devise a process of managing the unintended socio-economic risks of Covid 19 Pandemic; and</a:t>
            </a:r>
            <a:endParaRPr lang="en-ZA" sz="1200" dirty="0"/>
          </a:p>
          <a:p>
            <a:pPr lvl="1" algn="just"/>
            <a:r>
              <a:rPr lang="en-US" sz="1200" dirty="0"/>
              <a:t>Formulate an actionable short, medium and long term plan to address the economic impact caused by Covid 19 crisis and the pre-existing low level of economic growth.</a:t>
            </a:r>
            <a:endParaRPr lang="en-ZA" sz="1200" dirty="0"/>
          </a:p>
        </p:txBody>
      </p:sp>
    </p:spTree>
    <p:extLst>
      <p:ext uri="{BB962C8B-B14F-4D97-AF65-F5344CB8AC3E}">
        <p14:creationId xmlns:p14="http://schemas.microsoft.com/office/powerpoint/2010/main" val="167230177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2800" b="1" dirty="0" smtClean="0"/>
              <a:t>2019/2020 ANALYSIS &amp; REPORT TO LEGISLATURE</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14</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69418"/>
            <a:ext cx="8435280" cy="5315966"/>
          </a:xfrm>
        </p:spPr>
        <p:txBody>
          <a:bodyPr>
            <a:noAutofit/>
          </a:bodyPr>
          <a:lstStyle/>
          <a:p>
            <a:pPr marL="0" lvl="1" indent="0" algn="just">
              <a:lnSpc>
                <a:spcPct val="115000"/>
              </a:lnSpc>
              <a:spcAft>
                <a:spcPts val="0"/>
              </a:spcAft>
              <a:buNone/>
            </a:pPr>
            <a:r>
              <a:rPr lang="en-US" sz="1300" dirty="0">
                <a:latin typeface="Calibri" panose="020F0502020204030204" pitchFamily="34" charset="0"/>
                <a:ea typeface="Calibri" panose="020F0502020204030204" pitchFamily="34" charset="0"/>
                <a:cs typeface="Times New Roman" panose="02020603050405020304" pitchFamily="18" charset="0"/>
              </a:rPr>
              <a:t>The MEC also conducted an analysis of COVID-19 impacts and expenditure against the disaster relief grant which was included in Chapter 5 of the Report prepared by the MEC in terms of Section 131 of the Municipal Finance Management Act and which was submitted to the Provincial Legislature. The report was compiled and submitted in July 2020. This report highlighted the following in respect of the impact of COVID-19:</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0"/>
              </a:spcAft>
            </a:pPr>
            <a:r>
              <a:rPr lang="en-US" sz="1300" dirty="0">
                <a:latin typeface="Calibri" panose="020F0502020204030204" pitchFamily="34" charset="0"/>
                <a:ea typeface="Calibri" panose="020F0502020204030204" pitchFamily="34" charset="0"/>
                <a:cs typeface="Calibri" panose="020F0502020204030204" pitchFamily="34" charset="0"/>
              </a:rPr>
              <a:t>The declaration of the National State of Disaster as a result of the COVID-19 pandemic worldwide has impacted on the municipal reporting period and submission of this report in terms of the MFMA during the 2021 year. The Minister of Cooperative Governance and Traditional Affairs has issued direction by Government Notice No. 43291 dated 07 May 2020 wherein, all meetings of councils, tribunals and entities, must be done using media platforms in accordance with certain rules and orders of virtual meetings. </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0"/>
              </a:spcAft>
            </a:pPr>
            <a:r>
              <a:rPr lang="en-US" sz="1300" dirty="0">
                <a:latin typeface="Calibri" panose="020F0502020204030204" pitchFamily="34" charset="0"/>
                <a:ea typeface="Calibri" panose="020F0502020204030204" pitchFamily="34" charset="0"/>
                <a:cs typeface="Calibri" panose="020F0502020204030204" pitchFamily="34" charset="0"/>
              </a:rPr>
              <a:t>On 5 August 2020 the Minister of Finance issued government gazette notice no. 43582 exempting municipalities and municipal entities from complying with the deadlines in sections 126(1) and (2), 127(1) and (2), 129(1) and 133(2) of the Local Government: Municipal Finance Management Act, 2003 (Act No. 56 of 2003). The Ministerial Exemption effectively provided a two-month extension for submission of the 2019/2020 annual financial statements to the Auditor-General for auditing and had a ripple effect with regards to other compliance matters.</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0"/>
              </a:spcAft>
            </a:pPr>
            <a:r>
              <a:rPr lang="en-US" sz="1300" dirty="0">
                <a:latin typeface="Calibri" panose="020F0502020204030204" pitchFamily="34" charset="0"/>
                <a:ea typeface="Calibri" panose="020F0502020204030204" pitchFamily="34" charset="0"/>
                <a:cs typeface="Calibri" panose="020F0502020204030204" pitchFamily="34" charset="0"/>
              </a:rPr>
              <a:t>The timing of the phased lockdown also had an impact on the availability of municipal staff, which impacted on operations and added to the delays in ability to prepare AFS, undertake procedures such as the physical verification of assets, meter reading, revenue management, valuations, finalising supporting documentation and concluding reconciliations. There are similar impacts on the quality assurance processes, annual report, performance report and oversight report procedures and processes. The audit process and timelines by the Office of the Auditor-General to perform its audits, was also extended accordingly</a:t>
            </a:r>
            <a:r>
              <a:rPr lang="en-US" sz="1300" dirty="0" smtClean="0">
                <a:latin typeface="Calibri" panose="020F0502020204030204" pitchFamily="34" charset="0"/>
                <a:ea typeface="Calibri" panose="020F0502020204030204" pitchFamily="34" charset="0"/>
                <a:cs typeface="Calibri" panose="020F0502020204030204" pitchFamily="34" charset="0"/>
              </a:rPr>
              <a:t>.</a:t>
            </a:r>
            <a:endParaRPr lang="en-ZA" sz="13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614326"/>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2800" b="1" dirty="0" smtClean="0"/>
              <a:t>2019/2020 ANALYSIS &amp; REPORT TO LEGISLATURE cont.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15</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88324" y="1466336"/>
            <a:ext cx="8398476" cy="6067120"/>
          </a:xfrm>
        </p:spPr>
        <p:txBody>
          <a:bodyPr>
            <a:noAutofit/>
          </a:bodyPr>
          <a:lstStyle/>
          <a:p>
            <a:pPr marL="228600" lvl="2" algn="just">
              <a:lnSpc>
                <a:spcPct val="115000"/>
              </a:lnSpc>
              <a:spcAft>
                <a:spcPts val="0"/>
              </a:spcAft>
            </a:pPr>
            <a:r>
              <a:rPr lang="en-US" sz="1300" dirty="0" smtClean="0">
                <a:latin typeface="Calibri" panose="020F0502020204030204" pitchFamily="34" charset="0"/>
                <a:ea typeface="Calibri" panose="020F0502020204030204" pitchFamily="34" charset="0"/>
                <a:cs typeface="Calibri" panose="020F0502020204030204" pitchFamily="34" charset="0"/>
              </a:rPr>
              <a:t>The </a:t>
            </a:r>
            <a:r>
              <a:rPr lang="en-US" sz="1300" dirty="0">
                <a:latin typeface="Calibri" panose="020F0502020204030204" pitchFamily="34" charset="0"/>
                <a:ea typeface="Calibri" panose="020F0502020204030204" pitchFamily="34" charset="0"/>
                <a:cs typeface="Calibri" panose="020F0502020204030204" pitchFamily="34" charset="0"/>
              </a:rPr>
              <a:t>general impact of COVID-19 on the economy has been felt by all sectors and on consumers alike. For municipalities there were additional budgetary pressures in terms of expenditure that was unforeseen and unavoidable. As a case in point, more water was needed to be made accessible to communities, additional services to communities, temporary shelter, food parcels, hygiene and PPE equipment had to be made available etc. This required halting service delivery and re-prioritising expenditure as at a trade-off for the pandemic. Road maintenance, Repairs and Maintenance and so on had to sacrifice their budgets for the pandemic. Non-essential projects were also delayed, certain contracts had to be suspended.  </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0"/>
              </a:spcAft>
            </a:pPr>
            <a:r>
              <a:rPr lang="en-US" sz="1300" dirty="0">
                <a:latin typeface="Calibri" panose="020F0502020204030204" pitchFamily="34" charset="0"/>
                <a:ea typeface="Calibri" panose="020F0502020204030204" pitchFamily="34" charset="0"/>
                <a:cs typeface="Calibri" panose="020F0502020204030204" pitchFamily="34" charset="0"/>
              </a:rPr>
              <a:t>On the revenue side, municipalities were struggling to collect revenue for service provision. A number of businesses had closed resulting in shrinking revenue streams. The knock on effect on households was reduced and loss of income. Many households were suddenly left with significantly reduced disposable income. Municipalities, had to provide some relief which included temporary suspension of credit control and debt collection processes, convincing consumers to enter into payment agreements for debt owed, and implementation of debt relief programmes. Municipalities also saw an increase in indigent applications and registrations as more and more people became unemployed.</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0"/>
              </a:spcAft>
            </a:pPr>
            <a:r>
              <a:rPr lang="en-US" sz="1300" dirty="0">
                <a:latin typeface="Calibri" panose="020F0502020204030204" pitchFamily="34" charset="0"/>
                <a:ea typeface="Calibri" panose="020F0502020204030204" pitchFamily="34" charset="0"/>
                <a:cs typeface="Calibri" panose="020F0502020204030204" pitchFamily="34" charset="0"/>
              </a:rPr>
              <a:t>Although a comparison of the 2018/19 and 2019/20 revenue by source did not show a distinct declining revenue trend, municipalities have reported a decline in billed revenue within certain categories of revenue and it is envisaged that the real impact will be evident in the 2020/2021 reporting period. The reason for this is that municipalities had just three months in the remaining financial year i.e. April – June 2020 after the lockdown was announced. It is also our view that it would have had an impact on collections. </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228600" lvl="2" algn="just">
              <a:lnSpc>
                <a:spcPct val="115000"/>
              </a:lnSpc>
              <a:spcAft>
                <a:spcPts val="1000"/>
              </a:spcAft>
            </a:pPr>
            <a:r>
              <a:rPr lang="en-US" sz="1300" dirty="0">
                <a:latin typeface="Calibri" panose="020F0502020204030204" pitchFamily="34" charset="0"/>
                <a:ea typeface="Calibri" panose="020F0502020204030204" pitchFamily="34" charset="0"/>
                <a:cs typeface="Calibri" panose="020F0502020204030204" pitchFamily="34" charset="0"/>
              </a:rPr>
              <a:t>Revenue collections were dwindling and continues to be precariously low. The historic arrear debt has also compounded the challenge. Municipalities would therefore need to review and prioritise expenditure requirements and align to revenue funding that can be realistically collected. </a:t>
            </a:r>
            <a:endParaRPr lang="en-ZA" sz="1300" dirty="0">
              <a:latin typeface="Calibri" panose="020F0502020204030204" pitchFamily="34" charset="0"/>
              <a:ea typeface="Calibri" panose="020F0502020204030204" pitchFamily="34" charset="0"/>
              <a:cs typeface="Times New Roman" panose="02020603050405020304" pitchFamily="18" charset="0"/>
            </a:endParaRPr>
          </a:p>
          <a:p>
            <a:pPr marL="0" lvl="1" indent="0" algn="just">
              <a:buNone/>
            </a:pPr>
            <a:endParaRPr lang="en-ZA" sz="1400" dirty="0"/>
          </a:p>
        </p:txBody>
      </p:sp>
    </p:spTree>
    <p:extLst>
      <p:ext uri="{BB962C8B-B14F-4D97-AF65-F5344CB8AC3E}">
        <p14:creationId xmlns:p14="http://schemas.microsoft.com/office/powerpoint/2010/main" val="1403326043"/>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altLang="en-US" sz="2800" b="1" dirty="0" smtClean="0"/>
              <a:t>2019/2020 ANALYSIS &amp; REPORT TO LEGISLATURE cont.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16</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pPr marL="0" indent="0">
              <a:buNone/>
            </a:pPr>
            <a:r>
              <a:rPr lang="en-ZA" sz="1300" dirty="0"/>
              <a:t>The section 131 Report further highlighted that the lockdown had resulted in the following challenges for municipalities in general:</a:t>
            </a:r>
          </a:p>
          <a:p>
            <a:pPr marL="717550" lvl="2" indent="-363538"/>
            <a:r>
              <a:rPr lang="en-US" sz="1200" dirty="0"/>
              <a:t>In response to the COVID-19 pandemic some municipalities approved a number of relief programmes to alleviate the burden on consumers resulting in reduced billing.</a:t>
            </a:r>
            <a:endParaRPr lang="en-ZA" sz="1200" dirty="0"/>
          </a:p>
          <a:p>
            <a:pPr marL="717550" lvl="2" indent="-363538"/>
            <a:r>
              <a:rPr lang="en-US" sz="1200" dirty="0"/>
              <a:t>Business closures impacted on the billed revenue and collection thereof.</a:t>
            </a:r>
            <a:endParaRPr lang="en-ZA" sz="1200" dirty="0"/>
          </a:p>
          <a:p>
            <a:pPr marL="717550" lvl="2" indent="-363538"/>
            <a:r>
              <a:rPr lang="en-US" sz="1200" dirty="0"/>
              <a:t>High unemployment rate and loss of income of customers impacted on recoverability of debtors.</a:t>
            </a:r>
            <a:endParaRPr lang="en-ZA" sz="1200" dirty="0"/>
          </a:p>
          <a:p>
            <a:pPr marL="717550" lvl="2" indent="-363538"/>
            <a:r>
              <a:rPr lang="en-US" sz="1200" dirty="0"/>
              <a:t>Curtailment on some operations relating to the provision of services resulted in reduced revenue.</a:t>
            </a:r>
            <a:endParaRPr lang="en-ZA" sz="1200" dirty="0"/>
          </a:p>
          <a:p>
            <a:pPr marL="717550" lvl="2" indent="-363538"/>
            <a:r>
              <a:rPr lang="en-US" sz="1200" dirty="0"/>
              <a:t>Credit control activities amongst other compromised municipal responsibilities were suspended due to lack of staff.</a:t>
            </a:r>
            <a:endParaRPr lang="en-ZA" sz="1200" dirty="0"/>
          </a:p>
          <a:p>
            <a:pPr marL="717550" lvl="2" indent="-363538"/>
            <a:r>
              <a:rPr lang="en-US" sz="1200" dirty="0"/>
              <a:t>Shortfall in the revenue collection for the months of April and May 2020 which resulted in municipalities having to utilize cash reserves to fund the operations.</a:t>
            </a:r>
            <a:endParaRPr lang="en-ZA" sz="1200" dirty="0"/>
          </a:p>
          <a:p>
            <a:pPr marL="717550" lvl="2" indent="-363538"/>
            <a:r>
              <a:rPr lang="en-US" sz="1200" dirty="0"/>
              <a:t>There has been an increase in customers delaying payments resulting in an increased value of interest being raised on debtors that may not be recoverable.</a:t>
            </a:r>
            <a:endParaRPr lang="en-ZA" sz="1200" dirty="0"/>
          </a:p>
          <a:p>
            <a:pPr marL="717550" lvl="2" indent="-363538"/>
            <a:r>
              <a:rPr lang="en-US" sz="1200" dirty="0"/>
              <a:t>Certain services for example drivers </a:t>
            </a:r>
            <a:r>
              <a:rPr lang="en-US" sz="1200" dirty="0" smtClean="0"/>
              <a:t>license </a:t>
            </a:r>
            <a:r>
              <a:rPr lang="en-US" sz="1200" dirty="0"/>
              <a:t>testing </a:t>
            </a:r>
            <a:r>
              <a:rPr lang="en-US" sz="1200" dirty="0" smtClean="0"/>
              <a:t>center </a:t>
            </a:r>
            <a:r>
              <a:rPr lang="en-US" sz="1200" dirty="0"/>
              <a:t>closure resulted in a loss of revenue. </a:t>
            </a:r>
            <a:endParaRPr lang="en-ZA" sz="1200" dirty="0"/>
          </a:p>
          <a:p>
            <a:pPr marL="717550" lvl="2" indent="-363538"/>
            <a:r>
              <a:rPr lang="en-US" sz="1200" dirty="0"/>
              <a:t>There has been decreased expenditure of the Municipal Infrastructure Grant that resulted in a decrease in revenue recognition</a:t>
            </a:r>
            <a:r>
              <a:rPr lang="en-US" sz="1200" dirty="0" smtClean="0"/>
              <a:t>.</a:t>
            </a:r>
            <a:endParaRPr lang="en-ZA" sz="1200" dirty="0"/>
          </a:p>
          <a:p>
            <a:pPr marL="0" indent="0">
              <a:buNone/>
            </a:pPr>
            <a:r>
              <a:rPr lang="en-US" sz="1300" dirty="0"/>
              <a:t>Additional Reporting based on the analysis of the annual financial statements of municipalities was provided in respect of the Government response which was enabled through the 2019 Division of Revenue Act via the release of funds from the Provincial and Disaster relief grants towards the end of the 2020 financial year. Thirty-one municipalities spent 100% of their disaster relief grant. Msunduzi, Nquthu, Ilembe and Kwadukuza had not spent any portion of this grant, however, it was utilised during the 2021 financial year. A total of R46,9mln was provided to KZN municipalities via the Disaster Management Grant to manage the required COVID-19 protocols during the Pandemic. </a:t>
            </a:r>
            <a:endParaRPr lang="en-ZA" sz="1300" dirty="0"/>
          </a:p>
          <a:p>
            <a:r>
              <a:rPr lang="en-US" sz="1300" dirty="0"/>
              <a:t>It was also reported that “It must be noted that some municipalities incurred expenditure from their own reserves and reprioritisation of other grants which has not been included here. The following schedule indicates the level of spending of the disaster relief grant specifically provided for COVID-19 during the 2019/2020 financial year.”</a:t>
            </a:r>
            <a:endParaRPr lang="en-ZA" sz="1300" dirty="0"/>
          </a:p>
        </p:txBody>
      </p:sp>
    </p:spTree>
    <p:extLst>
      <p:ext uri="{BB962C8B-B14F-4D97-AF65-F5344CB8AC3E}">
        <p14:creationId xmlns:p14="http://schemas.microsoft.com/office/powerpoint/2010/main" val="1300647799"/>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2019/2020 ANALYSIS &amp; REPORT TO LEGISLATURE cont.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17</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3"/>
            <a:ext cx="8678672" cy="1344622"/>
          </a:xfrm>
        </p:spPr>
        <p:txBody>
          <a:bodyPr>
            <a:noAutofit/>
          </a:bodyPr>
          <a:lstStyle/>
          <a:p>
            <a:pPr marL="87313" indent="-87313">
              <a:buNone/>
            </a:pPr>
            <a:r>
              <a:rPr lang="en-US" sz="1800" dirty="0"/>
              <a:t>The Department also </a:t>
            </a:r>
            <a:r>
              <a:rPr lang="en-US" sz="1800" dirty="0" smtClean="0"/>
              <a:t>analysed </a:t>
            </a:r>
            <a:r>
              <a:rPr lang="en-US" sz="1800" dirty="0"/>
              <a:t>the report of the Auditor General and reported as follows in the report on the 2019/2020 financial year:</a:t>
            </a:r>
            <a:endParaRPr lang="en-ZA" sz="1800" dirty="0"/>
          </a:p>
          <a:p>
            <a:pPr marL="87313" indent="-87313"/>
            <a:r>
              <a:rPr lang="en-US" sz="1800" i="1" dirty="0"/>
              <a:t>The Auditor-General conducted an audit of the COVID-19 municipal relief fund utilised by municipalities for the procurement of Personal Protective Equipment (PPE) and Infrastructure at Ethekwini Metro, Zululand, Uthukela, Ilembe, and Umkhanyakude District Municipalities. The following findings were noted:</a:t>
            </a:r>
            <a:endParaRPr lang="en-ZA" sz="1800" dirty="0"/>
          </a:p>
          <a:p>
            <a:pPr marL="87313" indent="-87313">
              <a:buNone/>
            </a:pPr>
            <a:r>
              <a:rPr lang="en-ZA" sz="1800" b="1" i="1" dirty="0"/>
              <a:t>PROPERTY PLANT AND EQUIPMENT</a:t>
            </a:r>
            <a:endParaRPr lang="en-ZA" sz="1800" dirty="0"/>
          </a:p>
          <a:p>
            <a:pPr marL="87313" lvl="0" indent="-87313"/>
            <a:r>
              <a:rPr lang="en-ZA" sz="1800" i="1" dirty="0"/>
              <a:t>Inadequate controls and stock management systems to account for the management of PPE stock.</a:t>
            </a:r>
            <a:endParaRPr lang="en-ZA" sz="1800" dirty="0"/>
          </a:p>
          <a:p>
            <a:pPr marL="87313" lvl="0" indent="-87313"/>
            <a:r>
              <a:rPr lang="en-ZA" sz="1800" i="1" dirty="0"/>
              <a:t>Extended lead times to deliver PPE</a:t>
            </a:r>
            <a:endParaRPr lang="en-ZA" sz="1800" dirty="0"/>
          </a:p>
          <a:p>
            <a:pPr marL="87313" lvl="0" indent="-87313"/>
            <a:r>
              <a:rPr lang="en-ZA" sz="1800" i="1" dirty="0"/>
              <a:t>Poor storage practices at main PPE stores and user departments</a:t>
            </a:r>
            <a:endParaRPr lang="en-ZA" sz="1800" dirty="0"/>
          </a:p>
          <a:p>
            <a:pPr marL="87313" lvl="0" indent="-87313"/>
            <a:r>
              <a:rPr lang="en-ZA" sz="1800" i="1" dirty="0"/>
              <a:t>PPE not procured at prices regarded by the National Treasury as market related</a:t>
            </a:r>
            <a:endParaRPr lang="en-ZA" sz="1800" dirty="0"/>
          </a:p>
          <a:p>
            <a:pPr marL="87313" lvl="0" indent="-87313"/>
            <a:r>
              <a:rPr lang="en-ZA" sz="1800" i="1" dirty="0"/>
              <a:t>Inadequate PPE needs analysis and demand planning</a:t>
            </a:r>
            <a:endParaRPr lang="en-ZA" sz="1800" dirty="0"/>
          </a:p>
          <a:p>
            <a:pPr marL="87313" lvl="0" indent="-87313"/>
            <a:r>
              <a:rPr lang="en-ZA" sz="1800" i="1" dirty="0"/>
              <a:t>COVID-19 related goods and services were incorrectly classified as per mSCOA guidelines</a:t>
            </a:r>
            <a:endParaRPr lang="en-ZA" sz="1800" dirty="0"/>
          </a:p>
          <a:p>
            <a:pPr marL="0" indent="0">
              <a:buNone/>
            </a:pPr>
            <a:endParaRPr lang="en-ZA" sz="1800" dirty="0"/>
          </a:p>
        </p:txBody>
      </p:sp>
    </p:spTree>
    <p:extLst>
      <p:ext uri="{BB962C8B-B14F-4D97-AF65-F5344CB8AC3E}">
        <p14:creationId xmlns:p14="http://schemas.microsoft.com/office/powerpoint/2010/main" val="34734005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2019/2020 ANALYSIS &amp; REPORT TO LEGISLATURE cont.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18</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3"/>
            <a:ext cx="8678672" cy="1344622"/>
          </a:xfrm>
        </p:spPr>
        <p:txBody>
          <a:bodyPr>
            <a:noAutofit/>
          </a:bodyPr>
          <a:lstStyle/>
          <a:p>
            <a:pPr marL="87313" indent="-87313">
              <a:buNone/>
            </a:pPr>
            <a:r>
              <a:rPr lang="en-US" sz="1200" dirty="0"/>
              <a:t>The Department also </a:t>
            </a:r>
            <a:r>
              <a:rPr lang="en-US" sz="1200" dirty="0" smtClean="0"/>
              <a:t>analysed </a:t>
            </a:r>
            <a:r>
              <a:rPr lang="en-US" sz="1200" dirty="0"/>
              <a:t>the report of the Auditor General and reported as follows in the report on the 2019/2020 financial year:</a:t>
            </a:r>
            <a:endParaRPr lang="en-ZA" sz="1200" dirty="0"/>
          </a:p>
          <a:p>
            <a:pPr marL="0" indent="0">
              <a:buNone/>
            </a:pPr>
            <a:r>
              <a:rPr lang="en-ZA" sz="1200" b="1" i="1" dirty="0" smtClean="0"/>
              <a:t>INFRASTRUCTURE </a:t>
            </a:r>
            <a:endParaRPr lang="en-ZA" sz="1200" dirty="0"/>
          </a:p>
          <a:p>
            <a:pPr marL="87313" lvl="0" indent="-87313"/>
            <a:r>
              <a:rPr lang="en-ZA" sz="1200" i="1" dirty="0"/>
              <a:t>No needs analysis/ assessment and/ or project plan in place for Quarantine/ isolation facilities and temporary shelters</a:t>
            </a:r>
            <a:endParaRPr lang="en-ZA" sz="1200" dirty="0"/>
          </a:p>
          <a:p>
            <a:pPr marL="87313" lvl="0" indent="-87313"/>
            <a:r>
              <a:rPr lang="en-ZA" sz="1200" i="1" dirty="0"/>
              <a:t>Inadequate water tanks needs analysis and demand planning</a:t>
            </a:r>
            <a:endParaRPr lang="en-ZA" sz="1200" dirty="0"/>
          </a:p>
          <a:p>
            <a:pPr marL="87313" lvl="0" indent="-87313"/>
            <a:r>
              <a:rPr lang="en-ZA" sz="1200" i="1" dirty="0"/>
              <a:t>Poor-quality workmanship and non-compliance with requirements for shelters</a:t>
            </a:r>
            <a:endParaRPr lang="en-ZA" sz="1200" dirty="0"/>
          </a:p>
          <a:p>
            <a:pPr marL="87313" lvl="0" indent="-87313"/>
            <a:r>
              <a:rPr lang="en-ZA" sz="1200" i="1" dirty="0"/>
              <a:t>Payments for inferior and/ or undelivered products/ not rendered services</a:t>
            </a:r>
            <a:endParaRPr lang="en-ZA" sz="1200" dirty="0"/>
          </a:p>
          <a:p>
            <a:pPr marL="87313" lvl="0" indent="-87313"/>
            <a:r>
              <a:rPr lang="en-ZA" sz="1200" i="1" dirty="0"/>
              <a:t>Water infrastructure projects not completed timeously and some projects were not complete although practical completion certificates had been signed off</a:t>
            </a:r>
            <a:endParaRPr lang="en-ZA" sz="1200" dirty="0"/>
          </a:p>
          <a:p>
            <a:pPr marL="87313" lvl="0" indent="-87313"/>
            <a:r>
              <a:rPr lang="en-ZA" sz="1200" i="1" dirty="0"/>
              <a:t>Inadequate provision of water and sanitation facilities provided by municipalities to shelters</a:t>
            </a:r>
            <a:endParaRPr lang="en-ZA" sz="1200" dirty="0"/>
          </a:p>
          <a:p>
            <a:pPr marL="87313" lvl="0" indent="-87313"/>
            <a:r>
              <a:rPr lang="en-ZA" sz="1200" i="1" dirty="0"/>
              <a:t>Possible indications of preferential treatment of service providers appointed to supply static/ water tanks</a:t>
            </a:r>
            <a:endParaRPr lang="en-ZA" sz="1200" dirty="0"/>
          </a:p>
          <a:p>
            <a:pPr marL="87313" lvl="0" indent="-87313"/>
            <a:r>
              <a:rPr lang="en-ZA" sz="1200" i="1" dirty="0"/>
              <a:t>Underutilisation of shelters and/or quarantine/ isolation facilities</a:t>
            </a:r>
            <a:endParaRPr lang="en-ZA" sz="1200" dirty="0"/>
          </a:p>
          <a:p>
            <a:pPr marL="87313" lvl="0" indent="-87313"/>
            <a:r>
              <a:rPr lang="en-ZA" sz="1200" i="1" dirty="0"/>
              <a:t>Poor quality workmanship of water tanker structures</a:t>
            </a:r>
            <a:endParaRPr lang="en-ZA" sz="1200" dirty="0"/>
          </a:p>
          <a:p>
            <a:pPr marL="87313" lvl="0" indent="-87313"/>
            <a:r>
              <a:rPr lang="en-ZA" sz="1200" i="1" dirty="0"/>
              <a:t>Water tanks with leakages during site inspections</a:t>
            </a:r>
            <a:endParaRPr lang="en-ZA" sz="1200" dirty="0"/>
          </a:p>
          <a:p>
            <a:pPr marL="87313" lvl="0" indent="-87313"/>
            <a:r>
              <a:rPr lang="en-ZA" sz="1200" i="1" dirty="0"/>
              <a:t>Water tanks not in use</a:t>
            </a:r>
            <a:endParaRPr lang="en-ZA" sz="1200" dirty="0"/>
          </a:p>
          <a:p>
            <a:pPr marL="87313" lvl="0" indent="-87313"/>
            <a:r>
              <a:rPr lang="en-ZA" sz="1200" i="1" dirty="0"/>
              <a:t>Water tanks not filled</a:t>
            </a:r>
            <a:endParaRPr lang="en-ZA" sz="1200" dirty="0"/>
          </a:p>
          <a:p>
            <a:pPr marL="87313" lvl="0" indent="-87313"/>
            <a:r>
              <a:rPr lang="en-ZA" sz="1200" i="1" dirty="0"/>
              <a:t>Payments were made based on completion certificates but the work was incomplete and incorrect rates used. Inadequate controls over the project was noted.</a:t>
            </a:r>
            <a:endParaRPr lang="en-ZA" sz="1200" dirty="0"/>
          </a:p>
          <a:p>
            <a:pPr marL="87313" lvl="0" indent="-87313"/>
            <a:r>
              <a:rPr lang="en-ZA" sz="1200" i="1" dirty="0"/>
              <a:t>Water tanks not tagged or identifiable</a:t>
            </a:r>
            <a:endParaRPr lang="en-ZA" sz="1200" dirty="0"/>
          </a:p>
          <a:p>
            <a:pPr marL="87313" lvl="0" indent="-87313"/>
            <a:r>
              <a:rPr lang="en-ZA" sz="1200" i="1" dirty="0"/>
              <a:t>Water tanks installed on private properties with restricted access</a:t>
            </a:r>
            <a:endParaRPr lang="en-ZA" sz="1200" dirty="0"/>
          </a:p>
          <a:p>
            <a:pPr marL="87313" lvl="0" indent="-87313"/>
            <a:r>
              <a:rPr lang="en-ZA" sz="1200" i="1" dirty="0"/>
              <a:t>Water tanks could not be located for </a:t>
            </a:r>
            <a:r>
              <a:rPr lang="en-ZA" sz="1200" i="1" dirty="0" smtClean="0"/>
              <a:t>audit</a:t>
            </a:r>
          </a:p>
          <a:p>
            <a:pPr marL="0" indent="0">
              <a:buNone/>
            </a:pPr>
            <a:r>
              <a:rPr lang="en-US" sz="1200" i="1" dirty="0"/>
              <a:t>Municipalities are required to ensure that there is a proper needs analysis and demand planning process is in place for PPE procurement, proper storage facilities, adequate internal controls and accurate reporting. Proper supply chain management processes, contract management, asset management processes and accurate reporting is required for infrastructure relating to the COVID-19 response.</a:t>
            </a:r>
            <a:endParaRPr lang="en-ZA" sz="1200" dirty="0"/>
          </a:p>
          <a:p>
            <a:pPr marL="0" lvl="0" indent="0">
              <a:buNone/>
            </a:pPr>
            <a:endParaRPr lang="en-ZA" sz="1200" dirty="0"/>
          </a:p>
          <a:p>
            <a:pPr marL="0" indent="0">
              <a:buNone/>
            </a:pPr>
            <a:endParaRPr lang="en-ZA" sz="1200" dirty="0"/>
          </a:p>
        </p:txBody>
      </p:sp>
    </p:spTree>
    <p:extLst>
      <p:ext uri="{BB962C8B-B14F-4D97-AF65-F5344CB8AC3E}">
        <p14:creationId xmlns:p14="http://schemas.microsoft.com/office/powerpoint/2010/main" val="1075018022"/>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19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ANALYSIS &amp; REPORT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19</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r>
              <a:rPr lang="en-US" sz="2400" dirty="0"/>
              <a:t>The audit of the AGSA in respect of the 2020/2021 financial year of municipalities was concluded in KZN at the end of February 2022</a:t>
            </a:r>
            <a:r>
              <a:rPr lang="en-US" sz="2400" dirty="0" smtClean="0"/>
              <a:t>.</a:t>
            </a:r>
            <a:endParaRPr lang="en-ZA" sz="2400" dirty="0"/>
          </a:p>
          <a:p>
            <a:r>
              <a:rPr lang="en-US" sz="2400" dirty="0"/>
              <a:t>The COVID-19 pandemic has had a devastating impact on municipalities and during this crisis, municipalities still needed to function and provide essential services such as water, sanitation, electricity and solid waste removal. Many municipalities already had a strained cash flow in the previous year due to the Pandemic and the continuation in the current year exacerbated the negative impact on municipal revenues, increased expenditure and declining cash flows.</a:t>
            </a:r>
            <a:endParaRPr lang="en-ZA" sz="2400" dirty="0"/>
          </a:p>
          <a:p>
            <a:pPr marL="87313" lvl="1" indent="-87313"/>
            <a:endParaRPr lang="en-ZA" sz="1600" dirty="0"/>
          </a:p>
        </p:txBody>
      </p:sp>
    </p:spTree>
    <p:extLst>
      <p:ext uri="{BB962C8B-B14F-4D97-AF65-F5344CB8AC3E}">
        <p14:creationId xmlns:p14="http://schemas.microsoft.com/office/powerpoint/2010/main" val="401025430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3200" b="1" dirty="0" smtClean="0"/>
              <a:t>PURPOSE</a:t>
            </a:r>
            <a:endParaRPr lang="en-ZA" altLang="en-US" sz="20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628800"/>
            <a:ext cx="8678672" cy="4912599"/>
          </a:xfrm>
        </p:spPr>
        <p:txBody>
          <a:bodyPr>
            <a:noAutofit/>
          </a:bodyPr>
          <a:lstStyle/>
          <a:p>
            <a:pPr marL="0" indent="0" algn="just">
              <a:buNone/>
            </a:pPr>
            <a:r>
              <a:rPr lang="en-ZA" sz="2400" dirty="0"/>
              <a:t>To provide a </a:t>
            </a:r>
            <a:r>
              <a:rPr lang="en-ZA" sz="2400" dirty="0" smtClean="0"/>
              <a:t>report to the </a:t>
            </a:r>
            <a:r>
              <a:rPr lang="en-ZA" sz="2400" dirty="0"/>
              <a:t>Portfolio Committee on Cooperative Governance and Traditional Affairs on the Auditor General’s Third Special Report on the financial management of government’s </a:t>
            </a:r>
            <a:r>
              <a:rPr lang="en-ZA" sz="2400" dirty="0" smtClean="0"/>
              <a:t>Covid-19 </a:t>
            </a:r>
            <a:r>
              <a:rPr lang="en-ZA" sz="2400" dirty="0"/>
              <a:t>initiatives specifically relating to municipalities</a:t>
            </a:r>
            <a:r>
              <a:rPr lang="en-ZA" sz="2400" dirty="0" smtClean="0"/>
              <a:t>.</a:t>
            </a:r>
          </a:p>
          <a:p>
            <a:pPr marL="0" indent="0" algn="just">
              <a:buNone/>
            </a:pPr>
            <a:r>
              <a:rPr lang="en-ZA" sz="2400" dirty="0" smtClean="0">
                <a:solidFill>
                  <a:schemeClr val="accent4">
                    <a:lumMod val="75000"/>
                  </a:schemeClr>
                </a:solidFill>
              </a:rPr>
              <a:t>The Report covers:</a:t>
            </a:r>
          </a:p>
          <a:p>
            <a:pPr algn="just"/>
            <a:r>
              <a:rPr lang="en-ZA" sz="2000" dirty="0"/>
              <a:t>Analysis of the Findings of the AGSA</a:t>
            </a:r>
          </a:p>
          <a:p>
            <a:pPr algn="just"/>
            <a:r>
              <a:rPr lang="en-ZA" sz="2000" dirty="0" smtClean="0"/>
              <a:t>KZN COGTA Oversight, Monitoring and Response</a:t>
            </a:r>
            <a:endParaRPr lang="en-ZA" sz="2000" dirty="0"/>
          </a:p>
          <a:p>
            <a:pPr algn="just"/>
            <a:r>
              <a:rPr lang="en-ZA" sz="2000" dirty="0" smtClean="0"/>
              <a:t>2019/2020 Overview and Analysis of Audit Reports and AFS</a:t>
            </a:r>
          </a:p>
          <a:p>
            <a:pPr algn="just"/>
            <a:r>
              <a:rPr lang="en-ZA" sz="2000" dirty="0" smtClean="0"/>
              <a:t>2020/2021 Overview and Analysis of Audited AFS  - Covid-19 Disaster Management Grant</a:t>
            </a:r>
          </a:p>
          <a:p>
            <a:pPr algn="just"/>
            <a:r>
              <a:rPr lang="en-ZA" sz="2000" dirty="0" smtClean="0"/>
              <a:t>April 2022: Provincial Treasury Monitoring Report </a:t>
            </a:r>
          </a:p>
          <a:p>
            <a:pPr algn="just"/>
            <a:r>
              <a:rPr lang="en-ZA" sz="2000" dirty="0" smtClean="0"/>
              <a:t>Conclusion</a:t>
            </a:r>
            <a:endParaRPr lang="en-ZA" sz="2000" dirty="0"/>
          </a:p>
        </p:txBody>
      </p:sp>
    </p:spTree>
    <p:extLst>
      <p:ext uri="{BB962C8B-B14F-4D97-AF65-F5344CB8AC3E}">
        <p14:creationId xmlns:p14="http://schemas.microsoft.com/office/powerpoint/2010/main" val="2811515194"/>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20</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ANALYSIS &amp; REPORT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20</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pPr marL="0" indent="0">
              <a:buNone/>
            </a:pPr>
            <a:r>
              <a:rPr lang="en-US" sz="2000" dirty="0"/>
              <a:t>Municipalities faced many challenges, some of which are indicated below:</a:t>
            </a:r>
            <a:endParaRPr lang="en-ZA" sz="2000" dirty="0"/>
          </a:p>
          <a:p>
            <a:pPr lvl="0"/>
            <a:r>
              <a:rPr lang="en-ZA" sz="2000" dirty="0"/>
              <a:t>Defaulting rate payers </a:t>
            </a:r>
          </a:p>
          <a:p>
            <a:pPr lvl="0"/>
            <a:r>
              <a:rPr lang="en-ZA" sz="2000" dirty="0"/>
              <a:t>Increased registrations of indigents </a:t>
            </a:r>
          </a:p>
          <a:p>
            <a:pPr lvl="0"/>
            <a:r>
              <a:rPr lang="en-ZA" sz="2000" dirty="0"/>
              <a:t>Delayed financial assistance from Treasury </a:t>
            </a:r>
          </a:p>
          <a:p>
            <a:pPr lvl="0"/>
            <a:r>
              <a:rPr lang="en-ZA" sz="2000" dirty="0"/>
              <a:t>Emergence of other service related issues (e.g. illegal dumping, vandalism, invasion of public buildings and facilities </a:t>
            </a:r>
          </a:p>
          <a:p>
            <a:pPr lvl="0"/>
            <a:r>
              <a:rPr lang="en-ZA" sz="2000" dirty="0"/>
              <a:t>lack of cash reserves – failure to pay salaries, </a:t>
            </a:r>
          </a:p>
          <a:p>
            <a:pPr lvl="0"/>
            <a:r>
              <a:rPr lang="en-ZA" sz="2000" dirty="0"/>
              <a:t>failure to achieve targets, </a:t>
            </a:r>
          </a:p>
          <a:p>
            <a:pPr lvl="0"/>
            <a:r>
              <a:rPr lang="en-ZA" sz="2000" dirty="0"/>
              <a:t>fatigue of essential staff, staff absenteeism, </a:t>
            </a:r>
          </a:p>
          <a:p>
            <a:pPr lvl="0"/>
            <a:r>
              <a:rPr lang="en-ZA" sz="2000" dirty="0"/>
              <a:t>increased illegal connections, </a:t>
            </a:r>
          </a:p>
          <a:p>
            <a:pPr lvl="0"/>
            <a:r>
              <a:rPr lang="en-ZA" sz="2000" dirty="0"/>
              <a:t>inability to plan and budget effectively, and</a:t>
            </a:r>
          </a:p>
          <a:p>
            <a:pPr lvl="0"/>
            <a:r>
              <a:rPr lang="en-ZA" sz="2000" dirty="0"/>
              <a:t>inadequate funding to deal with COVID-19.</a:t>
            </a:r>
          </a:p>
          <a:p>
            <a:endParaRPr lang="en-ZA" sz="1100" dirty="0"/>
          </a:p>
        </p:txBody>
      </p:sp>
    </p:spTree>
    <p:extLst>
      <p:ext uri="{BB962C8B-B14F-4D97-AF65-F5344CB8AC3E}">
        <p14:creationId xmlns:p14="http://schemas.microsoft.com/office/powerpoint/2010/main" val="3429270361"/>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21</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ANALYSIS &amp; REPORT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21</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pPr marL="0" indent="0">
              <a:buNone/>
            </a:pPr>
            <a:r>
              <a:rPr lang="en-US" sz="2800" dirty="0" smtClean="0"/>
              <a:t>Municipalities </a:t>
            </a:r>
            <a:r>
              <a:rPr lang="en-US" sz="2800" dirty="0"/>
              <a:t>implemented various strategies to assist customers. The following are some:</a:t>
            </a:r>
            <a:endParaRPr lang="en-ZA" sz="2800" dirty="0"/>
          </a:p>
          <a:p>
            <a:pPr lvl="0"/>
            <a:r>
              <a:rPr lang="en-ZA" sz="2800" dirty="0"/>
              <a:t>Temporary suspension of credit control and debt collection policies (i.e. not cut off/disconnect services due to defaulting payments) </a:t>
            </a:r>
          </a:p>
          <a:p>
            <a:pPr lvl="0"/>
            <a:r>
              <a:rPr lang="en-ZA" sz="2800" dirty="0"/>
              <a:t>Temporary suspension of interest on arrears </a:t>
            </a:r>
          </a:p>
          <a:p>
            <a:pPr lvl="0"/>
            <a:r>
              <a:rPr lang="en-ZA" sz="2800" dirty="0"/>
              <a:t>Payment agreements to pay off debt </a:t>
            </a:r>
          </a:p>
          <a:p>
            <a:pPr lvl="0"/>
            <a:r>
              <a:rPr lang="en-ZA" sz="2800" dirty="0"/>
              <a:t>Temporary suspension of rates collection </a:t>
            </a:r>
          </a:p>
          <a:p>
            <a:pPr lvl="0"/>
            <a:r>
              <a:rPr lang="en-ZA" sz="2800" dirty="0"/>
              <a:t>Increased communication via Municipal website, SMS and social media</a:t>
            </a:r>
          </a:p>
          <a:p>
            <a:endParaRPr lang="en-ZA" sz="1050" dirty="0"/>
          </a:p>
        </p:txBody>
      </p:sp>
    </p:spTree>
    <p:extLst>
      <p:ext uri="{BB962C8B-B14F-4D97-AF65-F5344CB8AC3E}">
        <p14:creationId xmlns:p14="http://schemas.microsoft.com/office/powerpoint/2010/main" val="3675463166"/>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ANALYSIS &amp; REPORT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22</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r>
              <a:rPr lang="en-US" sz="2000" dirty="0"/>
              <a:t>It is commonly known that one of the most significant challenges for municipalities are ageing infrastructure and the lack of proper operation and maintenance thereof. The redirection of funding from already poorly and underfunded O&amp;M budgets has had a further impact on service failures</a:t>
            </a:r>
            <a:r>
              <a:rPr lang="en-US" sz="2000" dirty="0" smtClean="0"/>
              <a:t>.</a:t>
            </a:r>
            <a:endParaRPr lang="en-ZA" sz="2000" dirty="0"/>
          </a:p>
          <a:p>
            <a:r>
              <a:rPr lang="en-US" sz="2000" dirty="0"/>
              <a:t>The above also had an impact on the availability of municipal staff, which impacted on operations and added to the delays preparation and submission of AFS, undertaking procedures such as the physical verification of assets, meter reading, revenue management, valuations, </a:t>
            </a:r>
            <a:r>
              <a:rPr lang="en-US" sz="2000" dirty="0" err="1"/>
              <a:t>finalising</a:t>
            </a:r>
            <a:r>
              <a:rPr lang="en-US" sz="2000" dirty="0"/>
              <a:t> supporting documentation and concluding reconciliations. There are similar impacts on the quality assurance processes, annual report, performance report and oversight report procedures and processes</a:t>
            </a:r>
            <a:r>
              <a:rPr lang="en-US" sz="2000" dirty="0" smtClean="0"/>
              <a:t>.</a:t>
            </a:r>
            <a:endParaRPr lang="en-ZA" sz="2000" dirty="0"/>
          </a:p>
          <a:p>
            <a:r>
              <a:rPr lang="en-US" sz="2000" dirty="0"/>
              <a:t>Municipalities continue to struggle with the impact of the COVID-19 pandemic and must now strive to recover by ensuring a focus on core service delivery, strong revenue management and revenue enhancement, cost containment and a strict control over the cash flow.</a:t>
            </a:r>
            <a:endParaRPr lang="en-ZA" sz="2000" dirty="0"/>
          </a:p>
          <a:p>
            <a:endParaRPr lang="en-ZA" sz="800" dirty="0"/>
          </a:p>
        </p:txBody>
      </p:sp>
    </p:spTree>
    <p:extLst>
      <p:ext uri="{BB962C8B-B14F-4D97-AF65-F5344CB8AC3E}">
        <p14:creationId xmlns:p14="http://schemas.microsoft.com/office/powerpoint/2010/main" val="84136309"/>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ANALYSIS &amp; REPORT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23</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pPr marL="0" indent="0">
              <a:buNone/>
            </a:pPr>
            <a:r>
              <a:rPr lang="en-US" sz="2000" b="1" dirty="0" smtClean="0"/>
              <a:t>MUNICIPAL </a:t>
            </a:r>
            <a:r>
              <a:rPr lang="en-US" sz="2000" b="1" dirty="0"/>
              <a:t>DISASTER RELIEF GRANT: COVID-19</a:t>
            </a:r>
            <a:endParaRPr lang="en-ZA" sz="2000" dirty="0"/>
          </a:p>
          <a:p>
            <a:r>
              <a:rPr lang="en-US" sz="2000" dirty="0"/>
              <a:t>The municipal disaster relief grant </a:t>
            </a:r>
            <a:r>
              <a:rPr lang="en-US" sz="2000" dirty="0" err="1"/>
              <a:t>utilised</a:t>
            </a:r>
            <a:r>
              <a:rPr lang="en-US" sz="2000" dirty="0"/>
              <a:t> to respond to the COVID-19 Pandemic is reported </a:t>
            </a:r>
            <a:r>
              <a:rPr lang="en-US" sz="2000" dirty="0" smtClean="0"/>
              <a:t>as follows.</a:t>
            </a:r>
          </a:p>
          <a:p>
            <a:r>
              <a:rPr lang="en-US" sz="2000" dirty="0" smtClean="0"/>
              <a:t>The </a:t>
            </a:r>
            <a:r>
              <a:rPr lang="en-US" sz="2000" dirty="0"/>
              <a:t>financial information was extracted from the notes to the AFS and the accuracy of which is dependent on the level of disclosure by municipalities. It must be noted that some municipalities incurred expenditure from their own reserves and </a:t>
            </a:r>
            <a:r>
              <a:rPr lang="en-US" sz="2000" dirty="0" err="1"/>
              <a:t>reprioritisation</a:t>
            </a:r>
            <a:r>
              <a:rPr lang="en-US" sz="2000" dirty="0"/>
              <a:t> of other grants which has not been included here due to the inconsistencies noted in reporting. </a:t>
            </a:r>
            <a:endParaRPr lang="en-US" sz="2000" dirty="0" smtClean="0"/>
          </a:p>
          <a:p>
            <a:r>
              <a:rPr lang="en-US" sz="2000" dirty="0" smtClean="0"/>
              <a:t>R16,3mln </a:t>
            </a:r>
            <a:r>
              <a:rPr lang="en-US" sz="2000" dirty="0"/>
              <a:t>was brought forward from the previous financial year and receipts amounting to R8,6mln for the Province has been recorded. Expenditure for the year was R20,9mln resulting in an 84% spend. Funding was also provided via the local government equitable share, however, majority of municipalities did not report the breakdown, therefore it could not be reported.  The following schedule indicates the level of spending of the disaster relief grant specifically provided for COVID-19 during 2019/2020 and receipts were noted for 3 municipalities during the 2021 financial </a:t>
            </a:r>
            <a:r>
              <a:rPr lang="en-US" sz="2000" dirty="0" smtClean="0"/>
              <a:t>year.</a:t>
            </a:r>
            <a:endParaRPr lang="en-ZA" sz="2000" dirty="0"/>
          </a:p>
          <a:p>
            <a:endParaRPr lang="en-ZA" sz="500" dirty="0"/>
          </a:p>
        </p:txBody>
      </p:sp>
    </p:spTree>
    <p:extLst>
      <p:ext uri="{BB962C8B-B14F-4D97-AF65-F5344CB8AC3E}">
        <p14:creationId xmlns:p14="http://schemas.microsoft.com/office/powerpoint/2010/main" val="3559485317"/>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COVID-19 DISASTER RELIEF GRANT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24</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331097297"/>
              </p:ext>
            </p:extLst>
          </p:nvPr>
        </p:nvGraphicFramePr>
        <p:xfrm>
          <a:off x="179512" y="1556792"/>
          <a:ext cx="8784976" cy="5218176"/>
        </p:xfrm>
        <a:graphic>
          <a:graphicData uri="http://schemas.openxmlformats.org/drawingml/2006/table">
            <a:tbl>
              <a:tblPr firstRow="1" firstCol="1" bandRow="1"/>
              <a:tblGrid>
                <a:gridCol w="2823492">
                  <a:extLst>
                    <a:ext uri="{9D8B030D-6E8A-4147-A177-3AD203B41FA5}">
                      <a16:colId xmlns:a16="http://schemas.microsoft.com/office/drawing/2014/main" val="3452803475"/>
                    </a:ext>
                  </a:extLst>
                </a:gridCol>
                <a:gridCol w="1433709">
                  <a:extLst>
                    <a:ext uri="{9D8B030D-6E8A-4147-A177-3AD203B41FA5}">
                      <a16:colId xmlns:a16="http://schemas.microsoft.com/office/drawing/2014/main" val="1413304115"/>
                    </a:ext>
                  </a:extLst>
                </a:gridCol>
                <a:gridCol w="1033113">
                  <a:extLst>
                    <a:ext uri="{9D8B030D-6E8A-4147-A177-3AD203B41FA5}">
                      <a16:colId xmlns:a16="http://schemas.microsoft.com/office/drawing/2014/main" val="3784619680"/>
                    </a:ext>
                  </a:extLst>
                </a:gridCol>
                <a:gridCol w="1217598">
                  <a:extLst>
                    <a:ext uri="{9D8B030D-6E8A-4147-A177-3AD203B41FA5}">
                      <a16:colId xmlns:a16="http://schemas.microsoft.com/office/drawing/2014/main" val="4002539784"/>
                    </a:ext>
                  </a:extLst>
                </a:gridCol>
                <a:gridCol w="1073523">
                  <a:extLst>
                    <a:ext uri="{9D8B030D-6E8A-4147-A177-3AD203B41FA5}">
                      <a16:colId xmlns:a16="http://schemas.microsoft.com/office/drawing/2014/main" val="2430310446"/>
                    </a:ext>
                  </a:extLst>
                </a:gridCol>
                <a:gridCol w="1203541">
                  <a:extLst>
                    <a:ext uri="{9D8B030D-6E8A-4147-A177-3AD203B41FA5}">
                      <a16:colId xmlns:a16="http://schemas.microsoft.com/office/drawing/2014/main" val="3306398054"/>
                    </a:ext>
                  </a:extLst>
                </a:gridCol>
              </a:tblGrid>
              <a:tr h="819959">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OPENING BALANCE</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RECEIPTS</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EXPENDITURE</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UNSPENT PORTION</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 SPENT</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2718240"/>
                  </a:ext>
                </a:extLst>
              </a:tr>
              <a:tr h="122994">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Ugu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1 903 057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1 903 057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961371"/>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Umdoni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2 624 600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2 624 600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936609"/>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Umzumbe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720 685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720 685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8237248"/>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uMuziwabantu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286 328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286 328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102303"/>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Ray Nkonyeni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38 842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38 842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999178"/>
                  </a:ext>
                </a:extLst>
              </a:tr>
              <a:tr h="122994">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Umgungundlovu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521 963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35 728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521 963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35 728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94%</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596602"/>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uMshwathi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2789128"/>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uMngeni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447465"/>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Mooi Mpofana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239 790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239 790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29709"/>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Impendle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5 990 000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5 990 000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586563"/>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The Msunduzi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1 192 000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1 192 000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586902"/>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Mkhambathini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466245"/>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Richmond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19 467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19 467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811385"/>
                  </a:ext>
                </a:extLst>
              </a:tr>
              <a:tr h="122994">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Uthukela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2 000 000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1 971 364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28 636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99%</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515495"/>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Alfred Duma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930 672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930 672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841974"/>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Nkosi Langalibalele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57897"/>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Okhahlamba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628 910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628 910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8856442"/>
                  </a:ext>
                </a:extLst>
              </a:tr>
              <a:tr h="122994">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Umzinyathi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741684"/>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Endumeni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704 591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704 591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725684"/>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Nqutu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804 000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803 998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314796"/>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Msinga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642757"/>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Umvoti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553534"/>
                  </a:ext>
                </a:extLst>
              </a:tr>
              <a:tr h="122994">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Amajuba Distict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1 771 141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1 771 141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345306"/>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Newcastle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644283"/>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eMadlangeni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284 516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284 516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476503"/>
                  </a:ext>
                </a:extLst>
              </a:tr>
              <a:tr h="120300">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Dannhauser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359740"/>
                  </a:ext>
                </a:extLst>
              </a:tr>
            </a:tbl>
          </a:graphicData>
        </a:graphic>
      </p:graphicFrame>
    </p:spTree>
    <p:extLst>
      <p:ext uri="{BB962C8B-B14F-4D97-AF65-F5344CB8AC3E}">
        <p14:creationId xmlns:p14="http://schemas.microsoft.com/office/powerpoint/2010/main" val="3919939290"/>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2020/2021 COVID-19 DISASTER RELIEF GRANT</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25</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445269756"/>
              </p:ext>
            </p:extLst>
          </p:nvPr>
        </p:nvGraphicFramePr>
        <p:xfrm>
          <a:off x="179512" y="1450526"/>
          <a:ext cx="8784976" cy="5609463"/>
        </p:xfrm>
        <a:graphic>
          <a:graphicData uri="http://schemas.openxmlformats.org/drawingml/2006/table">
            <a:tbl>
              <a:tblPr firstRow="1" firstCol="1" bandRow="1"/>
              <a:tblGrid>
                <a:gridCol w="2823492">
                  <a:extLst>
                    <a:ext uri="{9D8B030D-6E8A-4147-A177-3AD203B41FA5}">
                      <a16:colId xmlns:a16="http://schemas.microsoft.com/office/drawing/2014/main" val="2018814662"/>
                    </a:ext>
                  </a:extLst>
                </a:gridCol>
                <a:gridCol w="1433708">
                  <a:extLst>
                    <a:ext uri="{9D8B030D-6E8A-4147-A177-3AD203B41FA5}">
                      <a16:colId xmlns:a16="http://schemas.microsoft.com/office/drawing/2014/main" val="2646327349"/>
                    </a:ext>
                  </a:extLst>
                </a:gridCol>
                <a:gridCol w="1033113">
                  <a:extLst>
                    <a:ext uri="{9D8B030D-6E8A-4147-A177-3AD203B41FA5}">
                      <a16:colId xmlns:a16="http://schemas.microsoft.com/office/drawing/2014/main" val="2004464483"/>
                    </a:ext>
                  </a:extLst>
                </a:gridCol>
                <a:gridCol w="1217599">
                  <a:extLst>
                    <a:ext uri="{9D8B030D-6E8A-4147-A177-3AD203B41FA5}">
                      <a16:colId xmlns:a16="http://schemas.microsoft.com/office/drawing/2014/main" val="729053732"/>
                    </a:ext>
                  </a:extLst>
                </a:gridCol>
                <a:gridCol w="1073523">
                  <a:extLst>
                    <a:ext uri="{9D8B030D-6E8A-4147-A177-3AD203B41FA5}">
                      <a16:colId xmlns:a16="http://schemas.microsoft.com/office/drawing/2014/main" val="2549715989"/>
                    </a:ext>
                  </a:extLst>
                </a:gridCol>
                <a:gridCol w="1203541">
                  <a:extLst>
                    <a:ext uri="{9D8B030D-6E8A-4147-A177-3AD203B41FA5}">
                      <a16:colId xmlns:a16="http://schemas.microsoft.com/office/drawing/2014/main" val="4024580693"/>
                    </a:ext>
                  </a:extLst>
                </a:gridCol>
              </a:tblGrid>
              <a:tr h="873273">
                <a:tc>
                  <a:txBody>
                    <a:bodyPr/>
                    <a:lstStyle/>
                    <a:p>
                      <a:pPr algn="ctr">
                        <a:lnSpc>
                          <a:spcPct val="107000"/>
                        </a:lnSpc>
                        <a:spcAft>
                          <a:spcPts val="0"/>
                        </a:spcAft>
                      </a:pPr>
                      <a:r>
                        <a:rPr lang="en-ZA" sz="900" b="1" dirty="0">
                          <a:effectLst/>
                          <a:latin typeface="Arial" panose="020B0604020202020204" pitchFamily="34" charset="0"/>
                          <a:ea typeface="Times New Roman" panose="02020603050405020304" pitchFamily="18" charset="0"/>
                          <a:cs typeface="Times New Roman" panose="02020603050405020304" pitchFamily="18" charset="0"/>
                        </a:rPr>
                        <a:t>MUNICIPALITY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9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OPENING BALANCE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900" b="1">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RECEIPTS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900" b="1" dirty="0">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EXPENDITURE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900" b="1" dirty="0">
                          <a:effectLst/>
                          <a:latin typeface="Arial" panose="020B0604020202020204" pitchFamily="34" charset="0"/>
                          <a:ea typeface="Times New Roman" panose="02020603050405020304" pitchFamily="18" charset="0"/>
                          <a:cs typeface="Times New Roman" panose="02020603050405020304" pitchFamily="18" charset="0"/>
                        </a:rPr>
                        <a:t>MUNICIPAL DISASTER RELIEF GRANT - COVID 19 UNSPENT PORTION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900" b="1" dirty="0">
                          <a:effectLst/>
                          <a:latin typeface="Arial" panose="020B0604020202020204" pitchFamily="34" charset="0"/>
                          <a:ea typeface="Times New Roman" panose="02020603050405020304" pitchFamily="18" charset="0"/>
                          <a:cs typeface="Times New Roman" panose="02020603050405020304" pitchFamily="18" charset="0"/>
                        </a:rPr>
                        <a:t>% SPENT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222368"/>
                  </a:ext>
                </a:extLst>
              </a:tr>
              <a:tr h="150463">
                <a:tc>
                  <a:txBody>
                    <a:bodyPr/>
                    <a:lstStyle/>
                    <a:p>
                      <a:pPr>
                        <a:lnSpc>
                          <a:spcPct val="107000"/>
                        </a:lnSpc>
                        <a:spcAft>
                          <a:spcPts val="0"/>
                        </a:spcAft>
                      </a:pPr>
                      <a:r>
                        <a:rPr lang="en-ZA" sz="1000" b="1" dirty="0">
                          <a:effectLst/>
                          <a:latin typeface="Arial" panose="020B0604020202020204" pitchFamily="34" charset="0"/>
                          <a:ea typeface="Times New Roman" panose="02020603050405020304" pitchFamily="18" charset="0"/>
                          <a:cs typeface="Times New Roman" panose="02020603050405020304" pitchFamily="18" charset="0"/>
                        </a:rPr>
                        <a:t>Zululand District Municipality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459956"/>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eDumbe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993949"/>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uPhongolo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600722"/>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Abaqulusi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425897"/>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Nongoma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172926"/>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Ulundi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0069305"/>
                  </a:ext>
                </a:extLst>
              </a:tr>
              <a:tr h="150463">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Umkhanyakude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9 119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9 119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962165"/>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Umhlabuyalingana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27734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Jozini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692059"/>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Big Five Hlabisa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6387557"/>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Mtubatuba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881 827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881 827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633366"/>
                  </a:ext>
                </a:extLst>
              </a:tr>
              <a:tr h="150463">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King Cetshwayo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591 437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591 437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710955"/>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uMfolozi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97948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uMhlathuze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63936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Umlalazi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58490"/>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Mthonjaneni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48876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Nkandla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661195"/>
                  </a:ext>
                </a:extLst>
              </a:tr>
              <a:tr h="150463">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Ilembe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596 000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596 000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551120"/>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Mandeni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393 191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393 191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597078"/>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Kwadukuza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894 000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894 000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801806"/>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Ndwedwe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44472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Maphumulo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500 000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500 000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9528626"/>
                  </a:ext>
                </a:extLst>
              </a:tr>
              <a:tr h="150463">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Harry Gwala District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227935"/>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Dr Nkosazana Dlamini Zuma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23751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Greater Kokstad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2 333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2 333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298857"/>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UBuhlebezwe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57101"/>
                  </a:ext>
                </a:extLst>
              </a:tr>
              <a:tr h="150463">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Umzimkulu Municipality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442 827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442 827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5616514"/>
                  </a:ext>
                </a:extLst>
              </a:tr>
              <a:tr h="150463">
                <a:tc>
                  <a:txBody>
                    <a:bodyPr/>
                    <a:lstStyle/>
                    <a:p>
                      <a:pPr>
                        <a:lnSpc>
                          <a:spcPct val="107000"/>
                        </a:lnSpc>
                        <a:spcAft>
                          <a:spcPts val="0"/>
                        </a:spcAft>
                      </a:pPr>
                      <a:r>
                        <a:rPr lang="en-ZA" sz="1000" b="1">
                          <a:effectLst/>
                          <a:latin typeface="Arial" panose="020B0604020202020204" pitchFamily="34" charset="0"/>
                          <a:ea typeface="Times New Roman" panose="02020603050405020304" pitchFamily="18" charset="0"/>
                          <a:cs typeface="Times New Roman" panose="02020603050405020304" pitchFamily="18" charset="0"/>
                        </a:rPr>
                        <a:t>Ethekwini</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effectLst/>
                          <a:latin typeface="Arial" panose="020B0604020202020204" pitchFamily="34" charset="0"/>
                          <a:ea typeface="Times New Roman" panose="02020603050405020304" pitchFamily="18" charset="0"/>
                          <a:cs typeface="Times New Roman" panose="02020603050405020304" pitchFamily="18" charset="0"/>
                        </a:rPr>
                        <a:t>                   -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524354"/>
                  </a:ext>
                </a:extLst>
              </a:tr>
              <a:tr h="150463">
                <a:tc>
                  <a:txBody>
                    <a:bodyPr/>
                    <a:lstStyle/>
                    <a:p>
                      <a:pPr>
                        <a:lnSpc>
                          <a:spcPct val="107000"/>
                        </a:lnSpc>
                        <a:spcAft>
                          <a:spcPts val="0"/>
                        </a:spcAft>
                      </a:pPr>
                      <a:r>
                        <a:rPr lang="en-ZA" sz="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16 356 696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8 650 328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20 974 825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4 032 199 </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84%</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254" marR="6325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72726645"/>
                  </a:ext>
                </a:extLst>
              </a:tr>
            </a:tbl>
          </a:graphicData>
        </a:graphic>
      </p:graphicFrame>
    </p:spTree>
    <p:extLst>
      <p:ext uri="{BB962C8B-B14F-4D97-AF65-F5344CB8AC3E}">
        <p14:creationId xmlns:p14="http://schemas.microsoft.com/office/powerpoint/2010/main" val="1983613812"/>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SPEND AS AT 01 APRIL 2022 – PROVINCIAL TREASURY</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26</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r>
              <a:rPr lang="en-US" sz="1700" dirty="0"/>
              <a:t>Expenditure is to be reported by municipalities on a cumulative basis. In terms of the instructions issued by National Treasury, expenditure is to be reported on a weekly basis, by Friday noon. It should be noted that the expenditure provided by the municipalities have not been audited and accordingly, KwaZulu-Natal Provincial Treasury can express no assurances thereon. The last reporting period was 01 April 2022. As the national state of disaster was terminated, municipalities are no longer required to report on a weekly basis to National Treasury. </a:t>
            </a:r>
            <a:endParaRPr lang="en-ZA" sz="1700" dirty="0"/>
          </a:p>
          <a:p>
            <a:pPr lvl="0"/>
            <a:r>
              <a:rPr lang="en-US" sz="1700" dirty="0"/>
              <a:t>As at 01 April 2022, all fifty-four (54) municipalities in the province had submitted their COVID-19 reporting templates. </a:t>
            </a:r>
            <a:endParaRPr lang="en-ZA" sz="1700" dirty="0"/>
          </a:p>
          <a:p>
            <a:pPr lvl="0"/>
            <a:r>
              <a:rPr lang="en-US" sz="1700" dirty="0"/>
              <a:t>The total expenditure for the KwaZulu-Natal Province amounted to R1.3 billion for the week ended 01 April 2022.</a:t>
            </a:r>
            <a:endParaRPr lang="en-ZA" sz="1700" dirty="0"/>
          </a:p>
          <a:p>
            <a:pPr lvl="0"/>
            <a:r>
              <a:rPr lang="en-US" sz="1700" dirty="0"/>
              <a:t>The highest expenditure was reported by the eThekwini Metro with R723.2 million followed by the King </a:t>
            </a:r>
            <a:r>
              <a:rPr lang="en-US" sz="1700" dirty="0" err="1"/>
              <a:t>Cetshwayo</a:t>
            </a:r>
            <a:r>
              <a:rPr lang="en-US" sz="1700" dirty="0"/>
              <a:t> District Municipality with R110.7 million, the uMkhanyakude District Municipality with R54.4 million, the Zululand District Municipality with R38.9 million and the Ndwedwe Local Municipality with R31.8 million.</a:t>
            </a:r>
            <a:endParaRPr lang="en-ZA" sz="1700" dirty="0"/>
          </a:p>
          <a:p>
            <a:pPr lvl="0"/>
            <a:r>
              <a:rPr lang="en-US" sz="1700" dirty="0"/>
              <a:t>In total, 10 municipalities account for the bulk of the COVID-19 expenditure reported in the province which totals R1.1 million and constitutes 83.3 percent of the total expenditure reported.  The top 10 municipalities that contribute the most to the total COVID-19 expenditure for the province is reflected in the Table below</a:t>
            </a:r>
            <a:r>
              <a:rPr lang="en-US" sz="1700" dirty="0" smtClean="0"/>
              <a:t>.</a:t>
            </a:r>
            <a:endParaRPr lang="en-ZA" sz="1700" dirty="0"/>
          </a:p>
        </p:txBody>
      </p:sp>
    </p:spTree>
    <p:extLst>
      <p:ext uri="{BB962C8B-B14F-4D97-AF65-F5344CB8AC3E}">
        <p14:creationId xmlns:p14="http://schemas.microsoft.com/office/powerpoint/2010/main" val="187678554"/>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SPEND AS AT 01 APRIL 2022 – PROVINCIAL TREASURY</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27</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r>
              <a:rPr lang="en-US" sz="1900" dirty="0"/>
              <a:t>Expenditure is to be reported by municipalities on a cumulative basis. In terms of the instructions issued by National Treasury, expenditure is to be reported on a weekly basis, by Friday noon. It should be noted that the expenditure provided by the municipalities have not been audited and accordingly, KwaZulu-Natal Provincial Treasury can express no assurances thereon. The last reporting period was 01 April 2022. As the national state of disaster was terminated, municipalities are no longer required to report on a weekly basis to National Treasury. </a:t>
            </a:r>
            <a:endParaRPr lang="en-ZA" sz="1900" dirty="0"/>
          </a:p>
          <a:p>
            <a:pPr lvl="0"/>
            <a:r>
              <a:rPr lang="en-US" sz="1900" dirty="0"/>
              <a:t>As at 01 April 2022, all fifty-four (54) municipalities in the province had submitted their COVID-19 reporting templates. </a:t>
            </a:r>
            <a:endParaRPr lang="en-ZA" sz="1900" dirty="0"/>
          </a:p>
          <a:p>
            <a:pPr lvl="0"/>
            <a:r>
              <a:rPr lang="en-US" sz="1900" dirty="0"/>
              <a:t>The total expenditure for the KwaZulu-Natal Province amounted to R1.3 billion for the week ended 01 April 2022.</a:t>
            </a:r>
            <a:endParaRPr lang="en-ZA" sz="1900" dirty="0"/>
          </a:p>
          <a:p>
            <a:pPr lvl="0"/>
            <a:r>
              <a:rPr lang="en-US" sz="1900" dirty="0"/>
              <a:t>The highest expenditure was reported by the eThekwini Metro with R723.2 million followed by the King </a:t>
            </a:r>
            <a:r>
              <a:rPr lang="en-US" sz="1900" dirty="0" err="1"/>
              <a:t>Cetshwayo</a:t>
            </a:r>
            <a:r>
              <a:rPr lang="en-US" sz="1900" dirty="0"/>
              <a:t> District Municipality with R110.7 million, the uMkhanyakude District Municipality with R54.4 million, the Zululand District Municipality with R38.9 million and the Ndwedwe Local Municipality with R31.8 million</a:t>
            </a:r>
            <a:r>
              <a:rPr lang="en-US" sz="1900" dirty="0" smtClean="0"/>
              <a:t>.</a:t>
            </a:r>
            <a:endParaRPr lang="en-ZA" sz="1900" dirty="0"/>
          </a:p>
        </p:txBody>
      </p:sp>
    </p:spTree>
    <p:extLst>
      <p:ext uri="{BB962C8B-B14F-4D97-AF65-F5344CB8AC3E}">
        <p14:creationId xmlns:p14="http://schemas.microsoft.com/office/powerpoint/2010/main" val="2033664295"/>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pPr lvl="0"/>
            <a:r>
              <a:rPr lang="en-US" sz="2800" b="1" dirty="0" smtClean="0"/>
              <a:t>SPEND AS AT 01 APRIL 2022 – PROVINCIAL TREASURY</a:t>
            </a:r>
            <a:endParaRPr lang="en-ZA" altLang="en-US" sz="18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28</a:t>
            </a:fld>
            <a:endParaRPr lang="en-ZA" altLang="en-US" sz="1600" b="1" dirty="0">
              <a:solidFill>
                <a:srgbClr val="898989"/>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5141153"/>
          </a:xfrm>
        </p:spPr>
        <p:txBody>
          <a:bodyPr>
            <a:noAutofit/>
          </a:bodyPr>
          <a:lstStyle/>
          <a:p>
            <a:pPr lvl="0"/>
            <a:r>
              <a:rPr lang="en-US" sz="2000" dirty="0"/>
              <a:t>In total, 10 municipalities account for the bulk of the COVID-19 expenditure reported in the province which totals R1.1 million and constitutes 83.3 percent of the total expenditure reported.  The top 10 municipalities that contribute the most to the total COVID-19 expenditure for the province is reflected in the Table below</a:t>
            </a:r>
            <a:r>
              <a:rPr lang="en-US" sz="2000" dirty="0" smtClean="0"/>
              <a:t>.</a:t>
            </a:r>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800100" lvl="2" indent="0">
              <a:buNone/>
            </a:pPr>
            <a:r>
              <a:rPr lang="en-US" sz="1400" dirty="0" smtClean="0"/>
              <a:t>Source: Provincial Treasury</a:t>
            </a:r>
            <a:endParaRPr lang="en-ZA" sz="1200" dirty="0"/>
          </a:p>
          <a:p>
            <a:endParaRPr lang="en-ZA" sz="1900" dirty="0"/>
          </a:p>
        </p:txBody>
      </p:sp>
      <p:pic>
        <p:nvPicPr>
          <p:cNvPr id="16" name="Picture 15"/>
          <p:cNvPicPr/>
          <p:nvPr/>
        </p:nvPicPr>
        <p:blipFill>
          <a:blip r:embed="rId4"/>
          <a:stretch>
            <a:fillRect/>
          </a:stretch>
        </p:blipFill>
        <p:spPr>
          <a:xfrm>
            <a:off x="1187624" y="3212976"/>
            <a:ext cx="6876721" cy="3328423"/>
          </a:xfrm>
          <a:prstGeom prst="rect">
            <a:avLst/>
          </a:prstGeom>
        </p:spPr>
      </p:pic>
    </p:spTree>
    <p:extLst>
      <p:ext uri="{BB962C8B-B14F-4D97-AF65-F5344CB8AC3E}">
        <p14:creationId xmlns:p14="http://schemas.microsoft.com/office/powerpoint/2010/main" val="2860858479"/>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altLang="en-US" sz="3200" b="1" dirty="0" smtClean="0">
                <a:effectLst>
                  <a:outerShdw blurRad="38100" dist="38100" dir="2700000" algn="tl">
                    <a:srgbClr val="000000">
                      <a:alpha val="43137"/>
                    </a:srgbClr>
                  </a:outerShdw>
                </a:effectLst>
              </a:rPr>
              <a:t>CONCLUSION</a:t>
            </a:r>
            <a:endParaRPr lang="en-ZA" altLang="en-US" sz="32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29</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0322"/>
            <a:ext cx="8678672" cy="4840117"/>
          </a:xfrm>
        </p:spPr>
        <p:txBody>
          <a:bodyPr>
            <a:noAutofit/>
          </a:bodyPr>
          <a:lstStyle/>
          <a:p>
            <a:pPr lvl="0" algn="just">
              <a:lnSpc>
                <a:spcPct val="115000"/>
              </a:lnSpc>
              <a:spcAft>
                <a:spcPts val="0"/>
              </a:spcAft>
              <a:buFont typeface="+mj-lt"/>
              <a:buAutoNum type="arabicParenR"/>
              <a:tabLst>
                <a:tab pos="180340" algn="l"/>
              </a:tabLst>
            </a:pPr>
            <a:r>
              <a:rPr lang="en-US" sz="1600" b="1" dirty="0">
                <a:solidFill>
                  <a:srgbClr val="000000"/>
                </a:solidFill>
                <a:latin typeface="Calibri" panose="020F0502020204030204" pitchFamily="34" charset="0"/>
                <a:ea typeface="Calibri" panose="020F0502020204030204" pitchFamily="34" charset="0"/>
                <a:cs typeface="Arial" panose="020B0604020202020204" pitchFamily="34" charset="0"/>
              </a:rPr>
              <a:t>THE DEPARTMENT HAS AT ALL TIMES ENGAGED MUNICIPALITIES, PROVIDED GUIDANCE AND ADVICE IN ACCORDANCE WITH SECTION 154 OF THE CONSTITUTION AND ALSO FULFILLED ALL REPORTING REQUIREMENTS.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Font typeface="+mj-lt"/>
              <a:buAutoNum type="arabicParenR"/>
              <a:tabLst>
                <a:tab pos="180340" algn="l"/>
              </a:tabLst>
            </a:pPr>
            <a:r>
              <a:rPr lang="en-US" sz="1600" b="1" dirty="0">
                <a:solidFill>
                  <a:srgbClr val="000000"/>
                </a:solidFill>
                <a:latin typeface="Calibri" panose="020F0502020204030204" pitchFamily="34" charset="0"/>
                <a:ea typeface="Calibri" panose="020F0502020204030204" pitchFamily="34" charset="0"/>
                <a:cs typeface="Arial" panose="020B0604020202020204" pitchFamily="34" charset="0"/>
              </a:rPr>
              <a:t>IT SHOULD BE NOTED THAT IT IS INCUMBENT ON MUNICIPALITIES TO ENSURE THAT UIFW EXPENDITURE IS INVESTIGATED IN TERMS OF SECTION 32 OF THE MFMA AND THESE PROCESSES WILL ENSURE THAT THERE IS ACCOUNTABILITY AND ACCURATE REPORTING ON EXPENDITURE. IN THIS REGARD, DEPARTMENTAL CIRCULARS AS WELL AS </a:t>
            </a:r>
            <a:r>
              <a:rPr lang="en-US" sz="1600"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SUPPORT </a:t>
            </a:r>
            <a:r>
              <a:rPr lang="en-US" sz="1600" b="1" dirty="0">
                <a:solidFill>
                  <a:srgbClr val="000000"/>
                </a:solidFill>
                <a:latin typeface="Calibri" panose="020F0502020204030204" pitchFamily="34" charset="0"/>
                <a:ea typeface="Calibri" panose="020F0502020204030204" pitchFamily="34" charset="0"/>
                <a:cs typeface="Arial" panose="020B0604020202020204" pitchFamily="34" charset="0"/>
              </a:rPr>
              <a:t>IN THE FORM OF UIFW FRAMEWORKS, INCLUDING INVESTIGATION METHODOLOGY AND TRAINING HAS BEEN PROVIDED TO MUNICIPALITIES.</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Font typeface="+mj-lt"/>
              <a:buAutoNum type="arabicParenR"/>
              <a:tabLst>
                <a:tab pos="180340" algn="l"/>
              </a:tabLst>
            </a:pPr>
            <a:r>
              <a:rPr lang="en-US" sz="1600" b="1" dirty="0">
                <a:solidFill>
                  <a:srgbClr val="000000"/>
                </a:solidFill>
                <a:latin typeface="Calibri" panose="020F0502020204030204" pitchFamily="34" charset="0"/>
                <a:ea typeface="Calibri" panose="020F0502020204030204" pitchFamily="34" charset="0"/>
                <a:cs typeface="Arial" panose="020B0604020202020204" pitchFamily="34" charset="0"/>
              </a:rPr>
              <a:t>THE DEPARTMENT AND PROVINCIAL TREASURY REMAINS COMMITTED TO GOOD GOVERNANCE, SOUND FINANCIAL MANAGEMENT AND ACCOUNTABILITY IN RESPECT OF ALL MUNICIPAL OPERATIONS AND EXPENDITURE. CONTINUED MONITORING AND REPORTING IS UNDERTAKEN BY THE DEPARTMENT THROUGH QUARTERLY ASSESSMENTS ON FINANCIAL MANGMENT, PT SECTION 71 REPORTS AND ANNUAL REPORTING.</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Font typeface="+mj-lt"/>
              <a:buAutoNum type="arabicParenR"/>
              <a:tabLst>
                <a:tab pos="180340" algn="l"/>
              </a:tabLst>
            </a:pPr>
            <a:r>
              <a:rPr lang="en-US" sz="1600" b="1" dirty="0">
                <a:solidFill>
                  <a:srgbClr val="000000"/>
                </a:solidFill>
                <a:latin typeface="Calibri" panose="020F0502020204030204" pitchFamily="34" charset="0"/>
                <a:ea typeface="Calibri" panose="020F0502020204030204" pitchFamily="34" charset="0"/>
                <a:cs typeface="Arial" panose="020B0604020202020204" pitchFamily="34" charset="0"/>
              </a:rPr>
              <a:t>THE REPORT IS SUBMITTED FOR THE PORTFOLIO COMMITTEE ON COOPERATIVE GOVERNANCE AND TRADITIONAL AFFAIRS ON THE AUDITOR GENERAL’S THIRD SPECIAL REPORT ON THE FINANCIAL MANAGEMENT OF GOVERNMENT’S COVIDE-19 INITIATIVES SPECIFICALLY RELATING TO MUNICIPALITIES.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12588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OVERVIEW</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3</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1412"/>
            <a:ext cx="8345196" cy="5276588"/>
          </a:xfrm>
        </p:spPr>
        <p:txBody>
          <a:bodyPr>
            <a:noAutofit/>
          </a:bodyPr>
          <a:lstStyle/>
          <a:p>
            <a:pPr marL="285750" lvl="1" algn="just"/>
            <a:r>
              <a:rPr lang="en-US" sz="1200" dirty="0"/>
              <a:t>The AG, with the support of the President, undertook a real-time audit of 16 of the key Covid-19 initiatives introduced by government and the management of R147,41 billion of the funds made available. The AG found that the rapid implementation of the initiatives in already compromised control environments created significant risks that most auditees were not able to address. Processes, criteria, needs and controls were not well considered and in the haste of implementation, mistakes were made and opportunities created for abuse. </a:t>
            </a:r>
            <a:endParaRPr lang="en-ZA" sz="1200" dirty="0"/>
          </a:p>
          <a:p>
            <a:pPr marL="285750" lvl="1" algn="just"/>
            <a:r>
              <a:rPr lang="en-US" sz="1200" dirty="0"/>
              <a:t>The AG issues three reports, the first and second reports related to National and Provincial </a:t>
            </a:r>
            <a:r>
              <a:rPr lang="en-US" sz="1200" dirty="0" smtClean="0"/>
              <a:t>Government </a:t>
            </a:r>
            <a:r>
              <a:rPr lang="en-US" sz="1200" dirty="0"/>
              <a:t>and the third report </a:t>
            </a:r>
            <a:r>
              <a:rPr lang="en-US" sz="1200" dirty="0" smtClean="0"/>
              <a:t>related </a:t>
            </a:r>
            <a:r>
              <a:rPr lang="en-US" sz="1200" dirty="0"/>
              <a:t>to municipalities.</a:t>
            </a:r>
            <a:endParaRPr lang="en-ZA" sz="1200" dirty="0"/>
          </a:p>
          <a:p>
            <a:pPr marL="285750" lvl="1" algn="just"/>
            <a:r>
              <a:rPr lang="en-US" sz="1200" dirty="0"/>
              <a:t>The reports of the AG proposed recommendations to address challenges and the Portfolio Committee seeks to obtain a report on the implementation of the recommendations by the AG and consequence management for implicated persons’ at a virtual meeting to be held on Tuesday, 08 March 2022 via Zoom.</a:t>
            </a:r>
            <a:endParaRPr lang="en-ZA" sz="1200" dirty="0"/>
          </a:p>
          <a:p>
            <a:pPr marL="285750" lvl="1" algn="just"/>
            <a:r>
              <a:rPr lang="en-US" sz="1200" dirty="0"/>
              <a:t>Funding was made available via a disaster relief grant and repurposed conditional grants including MIG and the WSIG which were predominantly used to ensure sustained service delivery and provision of water during the pandemic. These were transferred between July 2020 and March 2021.</a:t>
            </a:r>
            <a:endParaRPr lang="en-ZA" sz="1200" dirty="0"/>
          </a:p>
          <a:p>
            <a:pPr marL="285750" lvl="1" algn="just"/>
            <a:r>
              <a:rPr lang="en-US" sz="1200" dirty="0"/>
              <a:t>Further, the AGSA reported that additional allocations were made for the provision of basic services for additional households who lost their source income and became indigent due to covid-19 pandemic. These funds were transferred in December 2020 and March 2021. The Equitable share allocation was </a:t>
            </a:r>
            <a:r>
              <a:rPr lang="en-US" sz="1200" b="1" dirty="0"/>
              <a:t>specifically intended to maintain existing services despite a temporary decline in revenue collection and also cover some additional expenses incurred in response to the pandemic including the provision of temporary shelter for homeless people during the lockdown.</a:t>
            </a:r>
            <a:r>
              <a:rPr lang="en-US" sz="1200" dirty="0"/>
              <a:t> </a:t>
            </a:r>
            <a:endParaRPr lang="en-ZA" sz="1200" dirty="0"/>
          </a:p>
          <a:p>
            <a:pPr marL="285750" lvl="1" algn="just"/>
            <a:r>
              <a:rPr lang="en-US" sz="1200" dirty="0"/>
              <a:t>Although the R11 billion was allocated through an unconditional grant (equitable share), these were committed funds in response to the covid-19 pandemic. Consequently, the municipalities were required to request a rollover from National Treasury of any unspent committed covid-19 allocation to be rolled over into the subsequent 2021-22 financial year. National Treasury issued circulars and guidance to municipalities and the AG in the report concedes that these are not legislation and, if not adopted by the council, are not enforceable. The AGSA therefore asked municipalities to provide a breakdown of how they had spent the allocation, differentiating between spending on covid-19 and non-covid-19 purposes. The information was not audited but the AGSA performed a “reasonability check”. A sample audit was conducted at 43 municipalities Countrywide and details are reflected below.</a:t>
            </a:r>
            <a:endParaRPr lang="en-ZA" sz="1200" dirty="0"/>
          </a:p>
          <a:p>
            <a:pPr marL="0" indent="0" algn="just">
              <a:buNone/>
            </a:pPr>
            <a:endParaRPr lang="en-ZA" sz="1400" dirty="0"/>
          </a:p>
        </p:txBody>
      </p:sp>
    </p:spTree>
    <p:extLst>
      <p:ext uri="{BB962C8B-B14F-4D97-AF65-F5344CB8AC3E}">
        <p14:creationId xmlns:p14="http://schemas.microsoft.com/office/powerpoint/2010/main" val="1447114502"/>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a:t>
            </a:r>
            <a:r>
              <a:rPr lang="en-US" sz="6000" b="1" dirty="0" smtClean="0">
                <a:solidFill>
                  <a:srgbClr val="FFFFFF"/>
                </a:solidFill>
                <a:latin typeface="Arial"/>
                <a:cs typeface="Arial"/>
              </a:rPr>
              <a:t>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796621067"/>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AUDIT</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4</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sp>
        <p:nvSpPr>
          <p:cNvPr id="15" name="Content Placeholder 2"/>
          <p:cNvSpPr>
            <a:spLocks noGrp="1"/>
          </p:cNvSpPr>
          <p:nvPr>
            <p:ph idx="1"/>
          </p:nvPr>
        </p:nvSpPr>
        <p:spPr>
          <a:xfrm>
            <a:off x="251520" y="1581412"/>
            <a:ext cx="8345196" cy="5015940"/>
          </a:xfrm>
        </p:spPr>
        <p:txBody>
          <a:bodyPr>
            <a:noAutofit/>
          </a:bodyPr>
          <a:lstStyle/>
          <a:p>
            <a:pPr marL="176213" lvl="1" indent="-176213" algn="just">
              <a:spcBef>
                <a:spcPts val="0"/>
              </a:spcBef>
              <a:spcAft>
                <a:spcPts val="0"/>
              </a:spcAft>
              <a:buNone/>
            </a:pPr>
            <a:r>
              <a:rPr lang="en-US" sz="1400" dirty="0" smtClean="0">
                <a:ea typeface="Calibri" panose="020F0502020204030204" pitchFamily="34" charset="0"/>
                <a:cs typeface="Times New Roman" panose="02020603050405020304" pitchFamily="18" charset="0"/>
              </a:rPr>
              <a:t>1. A </a:t>
            </a:r>
            <a:r>
              <a:rPr lang="en-US" sz="1400" dirty="0">
                <a:ea typeface="Calibri" panose="020F0502020204030204" pitchFamily="34" charset="0"/>
                <a:cs typeface="Times New Roman" panose="02020603050405020304" pitchFamily="18" charset="0"/>
              </a:rPr>
              <a:t>sample audit was conducted at 43 municipalities countrywide. The audit focused on the use of the funds made available for the covid-19 response, the covid-19 initiatives implemented by municipalities and the expenditure related to these initiatives for the period March to December 2020. The three focus areas covered and reflected upon in this report are: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pPr>
            <a:r>
              <a:rPr lang="en-US" sz="1400" dirty="0">
                <a:ea typeface="Calibri" panose="020F0502020204030204" pitchFamily="34" charset="0"/>
                <a:cs typeface="Times New Roman" panose="02020603050405020304" pitchFamily="18" charset="0"/>
              </a:rPr>
              <a:t>procurement and use of PPE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pPr>
            <a:r>
              <a:rPr lang="en-US" sz="1400" dirty="0">
                <a:ea typeface="Calibri" panose="020F0502020204030204" pitchFamily="34" charset="0"/>
                <a:cs typeface="Times New Roman" panose="02020603050405020304" pitchFamily="18" charset="0"/>
              </a:rPr>
              <a:t>delivery of covid-19-related infrastructure projects (quarantine facilities, temporary shelters and water infrastructure) and the procurement and installation of water tanks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pPr>
            <a:r>
              <a:rPr lang="en-US" sz="1400" dirty="0">
                <a:ea typeface="Calibri" panose="020F0502020204030204" pitchFamily="34" charset="0"/>
                <a:cs typeface="Times New Roman" panose="02020603050405020304" pitchFamily="18" charset="0"/>
              </a:rPr>
              <a:t>other covid-19-related initiatives (including water tankering, sanitation services and food parcel initiatives). </a:t>
            </a:r>
            <a:endParaRPr lang="en-ZA" sz="1400" dirty="0" smtClean="0">
              <a:ea typeface="Calibri" panose="020F0502020204030204" pitchFamily="34" charset="0"/>
              <a:cs typeface="Times New Roman" panose="02020603050405020304" pitchFamily="18" charset="0"/>
            </a:endParaRPr>
          </a:p>
          <a:p>
            <a:pPr marL="176213" lvl="1" indent="-176213" algn="just">
              <a:spcBef>
                <a:spcPts val="0"/>
              </a:spcBef>
              <a:spcAft>
                <a:spcPts val="0"/>
              </a:spcAft>
              <a:buNone/>
            </a:pPr>
            <a:r>
              <a:rPr lang="en-US" sz="1400" dirty="0" smtClean="0">
                <a:ea typeface="Calibri" panose="020F0502020204030204" pitchFamily="34" charset="0"/>
                <a:cs typeface="Times New Roman" panose="02020603050405020304" pitchFamily="18" charset="0"/>
              </a:rPr>
              <a:t>2 The </a:t>
            </a:r>
            <a:r>
              <a:rPr lang="en-US" sz="1400" dirty="0">
                <a:ea typeface="Calibri" panose="020F0502020204030204" pitchFamily="34" charset="0"/>
                <a:cs typeface="Times New Roman" panose="02020603050405020304" pitchFamily="18" charset="0"/>
              </a:rPr>
              <a:t>audit included a fraud risk and control assessment and an assessment of whether municipalities have implemented preventative controls to ensure that the funds are spent for the intended purpose.  The municipalities audited in KZN included</a:t>
            </a:r>
            <a:endParaRPr lang="en-ZA" sz="1400" dirty="0">
              <a:ea typeface="Calibri" panose="020F0502020204030204" pitchFamily="34" charset="0"/>
              <a:cs typeface="Times New Roman" panose="02020603050405020304" pitchFamily="18" charset="0"/>
            </a:endParaRPr>
          </a:p>
          <a:p>
            <a:pPr marL="176213" lvl="1" indent="-176213" algn="just">
              <a:spcBef>
                <a:spcPts val="0"/>
              </a:spcBef>
              <a:spcAft>
                <a:spcPts val="0"/>
              </a:spcAft>
              <a:buNone/>
            </a:pPr>
            <a:r>
              <a:rPr lang="en-US" sz="1400" dirty="0" smtClean="0">
                <a:ea typeface="Calibri" panose="020F0502020204030204" pitchFamily="34" charset="0"/>
                <a:cs typeface="Times New Roman" panose="02020603050405020304" pitchFamily="18" charset="0"/>
              </a:rPr>
              <a:t>3. The </a:t>
            </a:r>
            <a:r>
              <a:rPr lang="en-US" sz="1400" dirty="0">
                <a:ea typeface="Calibri" panose="020F0502020204030204" pitchFamily="34" charset="0"/>
                <a:cs typeface="Times New Roman" panose="02020603050405020304" pitchFamily="18" charset="0"/>
              </a:rPr>
              <a:t>43 municipalities selected were based on: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buFont typeface="Symbol" panose="05050102010706020507" pitchFamily="18" charset="2"/>
              <a:buChar char=""/>
            </a:pPr>
            <a:r>
              <a:rPr lang="en-US" sz="1400" dirty="0" smtClean="0">
                <a:ea typeface="Calibri" panose="020F0502020204030204" pitchFamily="34" charset="0"/>
                <a:cs typeface="Times New Roman" panose="02020603050405020304" pitchFamily="18" charset="0"/>
              </a:rPr>
              <a:t>the </a:t>
            </a:r>
            <a:r>
              <a:rPr lang="en-US" sz="1400" dirty="0">
                <a:ea typeface="Calibri" panose="020F0502020204030204" pitchFamily="34" charset="0"/>
                <a:cs typeface="Times New Roman" panose="02020603050405020304" pitchFamily="18" charset="0"/>
              </a:rPr>
              <a:t>portion of the funding that municipalities were paid – we included all municipalities that had been paid more than R16 million from the conditional grants allocation by the end of August 2020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buFont typeface="Symbol" panose="05050102010706020507" pitchFamily="18" charset="2"/>
              <a:buChar char=""/>
            </a:pPr>
            <a:r>
              <a:rPr lang="en-US" sz="1400" dirty="0">
                <a:ea typeface="Calibri" panose="020F0502020204030204" pitchFamily="34" charset="0"/>
                <a:cs typeface="Times New Roman" panose="02020603050405020304" pitchFamily="18" charset="0"/>
              </a:rPr>
              <a:t>the top three contributors to irregular expenditure in each province based on the irregular expenditure incurred for the 2018-19 financial year </a:t>
            </a:r>
            <a:endParaRPr lang="en-ZA" sz="1400" dirty="0">
              <a:ea typeface="Calibri" panose="020F0502020204030204" pitchFamily="34" charset="0"/>
              <a:cs typeface="Times New Roman" panose="02020603050405020304" pitchFamily="18" charset="0"/>
            </a:endParaRPr>
          </a:p>
          <a:p>
            <a:pPr marL="354013" lvl="0" indent="-176213" algn="just">
              <a:spcBef>
                <a:spcPts val="0"/>
              </a:spcBef>
              <a:spcAft>
                <a:spcPts val="0"/>
              </a:spcAft>
              <a:buFont typeface="Symbol" panose="05050102010706020507" pitchFamily="18" charset="2"/>
              <a:buChar char=""/>
            </a:pPr>
            <a:r>
              <a:rPr lang="en-US" sz="1400" dirty="0">
                <a:ea typeface="Calibri" panose="020F0502020204030204" pitchFamily="34" charset="0"/>
                <a:cs typeface="Times New Roman" panose="02020603050405020304" pitchFamily="18" charset="0"/>
              </a:rPr>
              <a:t>the municipalities identified through our environmental scanning of media reports, Special Investigating Unit (SIU) reports and Public Protector reports. </a:t>
            </a:r>
            <a:endParaRPr lang="en-ZA" sz="1400" dirty="0">
              <a:ea typeface="Calibri" panose="020F0502020204030204" pitchFamily="34" charset="0"/>
              <a:cs typeface="Times New Roman" panose="02020603050405020304" pitchFamily="18" charset="0"/>
            </a:endParaRPr>
          </a:p>
          <a:p>
            <a:pPr marL="176213" lvl="1" indent="-176213" algn="just">
              <a:spcBef>
                <a:spcPts val="0"/>
              </a:spcBef>
              <a:spcAft>
                <a:spcPts val="0"/>
              </a:spcAft>
              <a:buNone/>
            </a:pPr>
            <a:r>
              <a:rPr lang="en-US" sz="1400" dirty="0" smtClean="0">
                <a:ea typeface="Calibri" panose="020F0502020204030204" pitchFamily="34" charset="0"/>
                <a:cs typeface="Times New Roman" panose="02020603050405020304" pitchFamily="18" charset="0"/>
              </a:rPr>
              <a:t>4. For </a:t>
            </a:r>
            <a:r>
              <a:rPr lang="en-US" sz="1400" dirty="0">
                <a:ea typeface="Calibri" panose="020F0502020204030204" pitchFamily="34" charset="0"/>
                <a:cs typeface="Times New Roman" panose="02020603050405020304" pitchFamily="18" charset="0"/>
              </a:rPr>
              <a:t>the remaining 214 municipalities not selected for the audits of covid-19 municipal relief funding, we audited and reported on the use of funds from April to June 2020 as part of the normal 2019-20 audit cycle</a:t>
            </a:r>
            <a:r>
              <a:rPr lang="en-US" sz="1400" dirty="0" smtClean="0">
                <a:ea typeface="Calibri" panose="020F0502020204030204" pitchFamily="34" charset="0"/>
                <a:cs typeface="Times New Roman" panose="02020603050405020304" pitchFamily="18" charset="0"/>
              </a:rPr>
              <a:t>.</a:t>
            </a:r>
            <a:endParaRPr lang="en-ZA" sz="1400" dirty="0">
              <a:ea typeface="Calibri" panose="020F0502020204030204" pitchFamily="34" charset="0"/>
              <a:cs typeface="Times New Roman" panose="02020603050405020304" pitchFamily="18" charset="0"/>
            </a:endParaRPr>
          </a:p>
          <a:p>
            <a:pPr marL="176213" lvl="1" indent="-176213" algn="just">
              <a:spcBef>
                <a:spcPts val="0"/>
              </a:spcBef>
              <a:spcAft>
                <a:spcPts val="0"/>
              </a:spcAft>
              <a:buNone/>
            </a:pPr>
            <a:r>
              <a:rPr lang="en-US" sz="1400" dirty="0" smtClean="0">
                <a:ea typeface="Calibri" panose="020F0502020204030204" pitchFamily="34" charset="0"/>
                <a:cs typeface="Times New Roman" panose="02020603050405020304" pitchFamily="18" charset="0"/>
              </a:rPr>
              <a:t>5. Municipalities </a:t>
            </a:r>
            <a:r>
              <a:rPr lang="en-US" sz="1400" dirty="0">
                <a:ea typeface="Calibri" panose="020F0502020204030204" pitchFamily="34" charset="0"/>
                <a:cs typeface="Times New Roman" panose="02020603050405020304" pitchFamily="18" charset="0"/>
              </a:rPr>
              <a:t>audited by the AGSA and which from part of the 3rd Special Report are Ethekwini, Ilembe DM, Umkhanyakude DM, Uthukela DM and Zululand DM. It is important to note that the AGSA did not report any limitations of scope in KZN municipalities. Individual findings and recommendations per municipality relating to the unconditional allocation of the equitable share are highlighted in the table below</a:t>
            </a:r>
            <a:r>
              <a:rPr lang="en-US" sz="1400" dirty="0" smtClean="0">
                <a:ea typeface="Calibri" panose="020F0502020204030204" pitchFamily="34" charset="0"/>
                <a:cs typeface="Times New Roman" panose="02020603050405020304" pitchFamily="18" charset="0"/>
              </a:rPr>
              <a:t>.</a:t>
            </a:r>
            <a:endParaRPr lang="en-ZA"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235504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ETHEKWINI</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5</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24071104"/>
              </p:ext>
            </p:extLst>
          </p:nvPr>
        </p:nvGraphicFramePr>
        <p:xfrm>
          <a:off x="35495" y="1581412"/>
          <a:ext cx="9073008" cy="5261596"/>
        </p:xfrm>
        <a:graphic>
          <a:graphicData uri="http://schemas.openxmlformats.org/drawingml/2006/table">
            <a:tbl>
              <a:tblPr firstRow="1" firstCol="1" bandRow="1"/>
              <a:tblGrid>
                <a:gridCol w="1512169">
                  <a:extLst>
                    <a:ext uri="{9D8B030D-6E8A-4147-A177-3AD203B41FA5}">
                      <a16:colId xmlns:a16="http://schemas.microsoft.com/office/drawing/2014/main" val="1784101482"/>
                    </a:ext>
                  </a:extLst>
                </a:gridCol>
                <a:gridCol w="3672408">
                  <a:extLst>
                    <a:ext uri="{9D8B030D-6E8A-4147-A177-3AD203B41FA5}">
                      <a16:colId xmlns:a16="http://schemas.microsoft.com/office/drawing/2014/main" val="3657862409"/>
                    </a:ext>
                  </a:extLst>
                </a:gridCol>
                <a:gridCol w="3888431">
                  <a:extLst>
                    <a:ext uri="{9D8B030D-6E8A-4147-A177-3AD203B41FA5}">
                      <a16:colId xmlns:a16="http://schemas.microsoft.com/office/drawing/2014/main" val="2370794196"/>
                    </a:ext>
                  </a:extLst>
                </a:gridCol>
              </a:tblGrid>
              <a:tr h="171640">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786323"/>
                  </a:ext>
                </a:extLst>
              </a:tr>
              <a:tr h="1716398">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Excessive prices paid for covid-19 goods and services as PPE items procured at prices above National Treasury market-related prices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The lack of oversight and reporting impacted the municipality’s control environment as PPE items worth R4 116 000 were procured at prices above those regarded by the National Treasury as market related. For example, the municipality placed an order for 100 000 surgical face masks at a unit cost of R22, exceeding the National Treasury’s stipulated market-related price of R12,48 per mask by 76%, for a total excess payment of R952 000.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Municipalities must implement a formal process to compare the prices quoted and/or charged by the suppliers to the prices regarded by the National Treasury as market related before placing orders for PPE items with suppliers. If PPE items are ordered from suppliers at prices above those stipulated by the National Treasury, justifiable reasons must be provided and documented, and approval must be granted at the appropriate level.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Municipalities should investigate orders where they procured PPE items from suppliers at prices above those regarded by the National Treasury as market related during the pandemic. The municipalities should also take appropriate corrective actions or refer such orders to the relevant public body for further investigation.</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909305"/>
                  </a:ext>
                </a:extLst>
              </a:tr>
              <a:tr h="3261156">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Provision of poor-quality covid-19 infrastructure-related goods and services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We identified that some toilet doors at the municipality’s Jewish Club and Block AK shelters were broken and could not lock. In addition, the flooring provided did not comply with South African National Standards (SANS) requirements, as we noted bare soil at both shelters with no constructed flooring. The flooring was also not prepared or levelled. Further, the storm water disposal did not comply with SANS requirements or the CSIR’s Guidelines for human settlement planning and design dealing with storm water management.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Furthermore, a physical site verification conducted on 16 February 2021 for the provision of water tanks at the municipality established that a supplier (with a contract value of R2 200 000 and with no suitable Construction Industry Development Board (CIDB) grading) did not install the water tanks as specified in the plans. The drawing specifications required each tank to have five taps, a supporting stand and a drain. We identified defects including seven water tanks that were not in service; five tanks that had no taps; four tanks that had one tap each; five tanks that had two taps each; and one tank that had been removed (i.e. was not found).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This indicates that that the municipality paid for goods and services that were inferior and/or not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delivered.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When addressing poor-quality workmanship, municipalities should implement accepted project management principles for refurbishment work to ensure that the work is adequately managed and monitored within the project management elements of time, cost and quality. As part of project management, municipalities should also implement proper record keeping practices and regularly monitor projects to ensure that the structures erected are of good quality and that contractors do not leave projects uncompleted.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Furthermore, municipalities should ensure that floors</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869956"/>
                  </a:ext>
                </a:extLst>
              </a:tr>
            </a:tbl>
          </a:graphicData>
        </a:graphic>
      </p:graphicFrame>
    </p:spTree>
    <p:extLst>
      <p:ext uri="{BB962C8B-B14F-4D97-AF65-F5344CB8AC3E}">
        <p14:creationId xmlns:p14="http://schemas.microsoft.com/office/powerpoint/2010/main" val="100820659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ETHEKWINI  </a:t>
            </a:r>
            <a:r>
              <a:rPr lang="en-US" sz="3600" b="1" dirty="0" err="1" smtClean="0">
                <a:solidFill>
                  <a:prstClr val="black"/>
                </a:solidFill>
              </a:rPr>
              <a:t>cont</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6</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698105520"/>
              </p:ext>
            </p:extLst>
          </p:nvPr>
        </p:nvGraphicFramePr>
        <p:xfrm>
          <a:off x="35496" y="1510739"/>
          <a:ext cx="9073008" cy="5334000"/>
        </p:xfrm>
        <a:graphic>
          <a:graphicData uri="http://schemas.openxmlformats.org/drawingml/2006/table">
            <a:tbl>
              <a:tblPr firstRow="1" firstCol="1" bandRow="1"/>
              <a:tblGrid>
                <a:gridCol w="1296144">
                  <a:extLst>
                    <a:ext uri="{9D8B030D-6E8A-4147-A177-3AD203B41FA5}">
                      <a16:colId xmlns:a16="http://schemas.microsoft.com/office/drawing/2014/main" val="1784101482"/>
                    </a:ext>
                  </a:extLst>
                </a:gridCol>
                <a:gridCol w="4752528">
                  <a:extLst>
                    <a:ext uri="{9D8B030D-6E8A-4147-A177-3AD203B41FA5}">
                      <a16:colId xmlns:a16="http://schemas.microsoft.com/office/drawing/2014/main" val="3657862409"/>
                    </a:ext>
                  </a:extLst>
                </a:gridCol>
                <a:gridCol w="3024336">
                  <a:extLst>
                    <a:ext uri="{9D8B030D-6E8A-4147-A177-3AD203B41FA5}">
                      <a16:colId xmlns:a16="http://schemas.microsoft.com/office/drawing/2014/main" val="2370794196"/>
                    </a:ext>
                  </a:extLst>
                </a:gridCol>
              </a:tblGrid>
              <a:tr h="148454">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0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786323"/>
                  </a:ext>
                </a:extLst>
              </a:tr>
              <a:tr h="2672180">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Inadequate provision of water and sanitation facilities provided by municipalities to shelters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municipality’s Jewish Club shelter had six toilets and no urinals, while the Block AK shelter had four toilets and no urinals. Each shelter also only had four showers/baths and no washbasins. These fixtures were insufficient for the number of occupants, as the Jewish Club shelter had 293 male occupants and the Block AK shelter had 237 male occupants.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toilets at the Block AK shelter were also not clean when we visited the shelter on 23 November 2020. The signed contract states that the toilets should be cleaned twice a day; however, the disaster official on site confirmed that the toilets had last been cleaned two days previously due to the service provider being unavailable. Additionally, no logbooks or cleaning schedules were provided for audit purposes. Thus, it was evident that the municipality did not monitor the cleaning of toilets as per the contract.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The showers at the two shelters were not connected to a water supply or drainage. The team leaders at both of these shelters indicated that this resulted in some occupants using buckets for bathing outside the shelter.</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This occurred because of the municipality’s poor project planning, monitoring, implementation and adherence to regulations and guidelines on the use, erecting or construction of temporary shelters.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Block AK: Showers not connected to water supply and drainage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Municipalities should conduct proper needs assessments prior to setting up the shelters, ensure that adequate basic services such as water and sanitation are provided at shelters, and ensure that shelters conform to guidelines. Third special report on the financial management of government’s covid-19 initiatives.</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Municipalities should monitor whether the number of toilets and showers/baths provided are sufficient for the number of occupants, in accordance with SANS 10400 regulations, which govern the design, planning and supervision of all construction work.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Proper disaster management plans should be in place to allow municipalities to conform to proper safety standards in the event of an emergency.</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505768"/>
                  </a:ext>
                </a:extLst>
              </a:tr>
              <a:tr h="2390101">
                <a:tc>
                  <a:txBody>
                    <a:bodyPr/>
                    <a:lstStyle/>
                    <a:p>
                      <a:pPr algn="just"/>
                      <a:r>
                        <a:rPr lang="en-US" sz="1000" dirty="0">
                          <a:effectLst/>
                          <a:latin typeface="Calibri" panose="020F0502020204030204" pitchFamily="34" charset="0"/>
                          <a:ea typeface="Calibri" panose="020F0502020204030204" pitchFamily="34" charset="0"/>
                          <a:cs typeface="Times New Roman" panose="02020603050405020304" pitchFamily="18" charset="0"/>
                        </a:rPr>
                        <a:t>Covid-19 goods and services procured from ‘management-preferred’ suppliers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municipality appointed 11 service providers to supply and install 100 water tanks each at R22 000 per tank, amounting to R2 200 000, without following a fair and proper supply chain process. We noted non-compliance and possible fraud red flags in evaluating the appointment of, and payments to, these suppliers, which collectively could indicate preferential treatment of certain suppliers. These non-compliances include: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10"/>
                        </a:spcAft>
                        <a:buFont typeface="Calibri" panose="020F0502020204030204" pitchFamily="34" charset="0"/>
                        <a:buChar char="•"/>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deviation process not being properly followed for the supply of static/water tanks (i.e. deviation not supported with reasons, and not approved by the accounting officer) </a:t>
                      </a:r>
                      <a:endParaRPr lang="en-ZA" sz="1000" dirty="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gn="just">
                        <a:spcAft>
                          <a:spcPts val="10"/>
                        </a:spcAft>
                        <a:buFont typeface="Calibri" panose="020F0502020204030204" pitchFamily="34" charset="0"/>
                        <a:buChar char="•"/>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supplier scoring the highest points not being selected </a:t>
                      </a:r>
                      <a:endParaRPr lang="en-ZA" sz="1000" dirty="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gn="just">
                        <a:spcAft>
                          <a:spcPts val="0"/>
                        </a:spcAft>
                        <a:buFont typeface="Calibri" panose="020F0502020204030204" pitchFamily="34" charset="0"/>
                        <a:buChar char="•"/>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necessary CIDB requirements for the installation of water tanks not being considered for the water tank contract. </a:t>
                      </a:r>
                      <a:endParaRPr lang="en-ZA" sz="1000" dirty="0">
                        <a:effectLst/>
                        <a:latin typeface="Times New Roman" panose="02020603050405020304" pitchFamily="18" charset="0"/>
                        <a:ea typeface="Calibri" panose="020F0502020204030204" pitchFamily="34" charset="0"/>
                        <a:cs typeface="Arial" panose="020B0604020202020204" pitchFamily="34" charset="0"/>
                      </a:endParaRPr>
                    </a:p>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On the last point, we found that three of the 11 suppliers appointed did not have the CIDB grading suitable for the type of work, while two suppliers’ CIDB registrations had expired and two suppliers were not registered with the CIDB. In addition, when we performed a physical site verification, we established that one supplier (with no suitable CIDB grading) did not install the water tanks as specified in the plans.</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Municipalities should ensure that all procurement of goods and services is performed in terms of the relevant SCM regulations. In addition, where the procurement relates to the performance of construction work, municipalities must ensure that the service provider is registered with the CIDB and has the necessary CIDB grading or rating to perform the work that is required.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0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When using a panel of contractors, municipalities should ensure that the contracts of the panel of contractors are reviewed and evaluated in due time before the contract expiry dates.</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012" marR="160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940190"/>
                  </a:ext>
                </a:extLst>
              </a:tr>
            </a:tbl>
          </a:graphicData>
        </a:graphic>
      </p:graphicFrame>
    </p:spTree>
    <p:extLst>
      <p:ext uri="{BB962C8B-B14F-4D97-AF65-F5344CB8AC3E}">
        <p14:creationId xmlns:p14="http://schemas.microsoft.com/office/powerpoint/2010/main" val="394893987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ILEMBE DISTRICT</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7</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941548640"/>
              </p:ext>
            </p:extLst>
          </p:nvPr>
        </p:nvGraphicFramePr>
        <p:xfrm>
          <a:off x="259253" y="1658889"/>
          <a:ext cx="8561219" cy="4328846"/>
        </p:xfrm>
        <a:graphic>
          <a:graphicData uri="http://schemas.openxmlformats.org/drawingml/2006/table">
            <a:tbl>
              <a:tblPr firstRow="1" firstCol="1" bandRow="1"/>
              <a:tblGrid>
                <a:gridCol w="1738683">
                  <a:extLst>
                    <a:ext uri="{9D8B030D-6E8A-4147-A177-3AD203B41FA5}">
                      <a16:colId xmlns:a16="http://schemas.microsoft.com/office/drawing/2014/main" val="370939903"/>
                    </a:ext>
                  </a:extLst>
                </a:gridCol>
                <a:gridCol w="4343205">
                  <a:extLst>
                    <a:ext uri="{9D8B030D-6E8A-4147-A177-3AD203B41FA5}">
                      <a16:colId xmlns:a16="http://schemas.microsoft.com/office/drawing/2014/main" val="3353406944"/>
                    </a:ext>
                  </a:extLst>
                </a:gridCol>
                <a:gridCol w="2479331">
                  <a:extLst>
                    <a:ext uri="{9D8B030D-6E8A-4147-A177-3AD203B41FA5}">
                      <a16:colId xmlns:a16="http://schemas.microsoft.com/office/drawing/2014/main" val="1652640920"/>
                    </a:ext>
                  </a:extLst>
                </a:gridCol>
              </a:tblGrid>
              <a:tr h="318914">
                <a:tc>
                  <a:txBody>
                    <a:bodyPr/>
                    <a:lstStyle/>
                    <a:p>
                      <a:pPr algn="just"/>
                      <a:r>
                        <a:rPr lang="en-US" sz="120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121488"/>
                  </a:ext>
                </a:extLst>
              </a:tr>
              <a:tr h="2536786">
                <a:tc>
                  <a: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PPE items procured in excess of municipality’s needs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The municipality procured 1 500 cloth masks for its employees and distributed two cloths masks each to 750 employees. However, according to the VIP payroll report, there were only 659 employees. The municipality also procured 19 600 surgical masks and 2 000 face shields/visors. No information was provided on how the quantities were determined. Without this information, the large quantities of masks and face shields/visors that the municipality procured cannot be justified, bearing in mind the number of employees it has. Furthermore, as the number of masks and face shields/visors procured exceeded the number of municipal employees, there should have been a surplus of masks and face shields/visors in the PPE storage facilities. However, during our site visit conducted on 26 January 2021, we observed that there was no stock of face shields/visors in the storage facility.</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No Specific Recommendations.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310698"/>
                  </a:ext>
                </a:extLst>
              </a:tr>
              <a:tr h="1449612">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Water tanks installed were not adequately secured</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We noted that tanks were placed on uneven surfaces and, in some cases, loose concrete blocks were used to stabilise the water tanks. There were no stays used to secure any of the water tanks we inspected. The municipality could not provide documentation (including specifications) to support the installation of water tanks, or detailed costing for said installation.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No specific Recommendation</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246253"/>
                  </a:ext>
                </a:extLst>
              </a:tr>
            </a:tbl>
          </a:graphicData>
        </a:graphic>
      </p:graphicFrame>
    </p:spTree>
    <p:extLst>
      <p:ext uri="{BB962C8B-B14F-4D97-AF65-F5344CB8AC3E}">
        <p14:creationId xmlns:p14="http://schemas.microsoft.com/office/powerpoint/2010/main" val="784281838"/>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ZULULAND DISTRICT</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8</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38551446"/>
              </p:ext>
            </p:extLst>
          </p:nvPr>
        </p:nvGraphicFramePr>
        <p:xfrm>
          <a:off x="323530" y="1884121"/>
          <a:ext cx="8352926" cy="2715895"/>
        </p:xfrm>
        <a:graphic>
          <a:graphicData uri="http://schemas.openxmlformats.org/drawingml/2006/table">
            <a:tbl>
              <a:tblPr firstRow="1" firstCol="1" bandRow="1"/>
              <a:tblGrid>
                <a:gridCol w="1800199">
                  <a:extLst>
                    <a:ext uri="{9D8B030D-6E8A-4147-A177-3AD203B41FA5}">
                      <a16:colId xmlns:a16="http://schemas.microsoft.com/office/drawing/2014/main" val="1988165641"/>
                    </a:ext>
                  </a:extLst>
                </a:gridCol>
                <a:gridCol w="4373555">
                  <a:extLst>
                    <a:ext uri="{9D8B030D-6E8A-4147-A177-3AD203B41FA5}">
                      <a16:colId xmlns:a16="http://schemas.microsoft.com/office/drawing/2014/main" val="1908942667"/>
                    </a:ext>
                  </a:extLst>
                </a:gridCol>
                <a:gridCol w="2179172">
                  <a:extLst>
                    <a:ext uri="{9D8B030D-6E8A-4147-A177-3AD203B41FA5}">
                      <a16:colId xmlns:a16="http://schemas.microsoft.com/office/drawing/2014/main" val="2174891447"/>
                    </a:ext>
                  </a:extLst>
                </a:gridCol>
              </a:tblGrid>
              <a:tr h="269143">
                <a:tc>
                  <a:txBody>
                    <a:bodyPr/>
                    <a:lstStyle/>
                    <a:p>
                      <a:pPr algn="just"/>
                      <a:r>
                        <a:rPr lang="en-US" sz="160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60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60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66665"/>
                  </a:ext>
                </a:extLst>
              </a:tr>
              <a:tr h="2446752">
                <a:tc>
                  <a: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PPE items procured in excess of municipality’s needs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The municipality’s response strategy was outlined in its contingency plan for covid-19, dated 27 March 2020, which included the business plan for providing sanitisation services, dated 3 April 2020. However, no supporting documents, evidence or details that substantiate the quantities planned for procurement were made available for auditing. The municipality has just over 1 000 employees and planned to procure the following PPE items in high volumes: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500 000 surgical masks at a total cost of R17 500 000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500 000 disposable surgical gloves at a total cost of R2 500 000.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effectLst/>
                          <a:latin typeface="Calibri" panose="020F0502020204030204" pitchFamily="34" charset="0"/>
                          <a:ea typeface="Calibri" panose="020F0502020204030204" pitchFamily="34" charset="0"/>
                          <a:cs typeface="Times New Roman" panose="02020603050405020304" pitchFamily="18" charset="0"/>
                        </a:rPr>
                        <a:t>This may potentially result in possible losses when these PPE items are not used or misappropriated.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No Specific Recommendations.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34749"/>
                  </a:ext>
                </a:extLst>
              </a:tr>
            </a:tbl>
          </a:graphicData>
        </a:graphic>
      </p:graphicFrame>
    </p:spTree>
    <p:extLst>
      <p:ext uri="{BB962C8B-B14F-4D97-AF65-F5344CB8AC3E}">
        <p14:creationId xmlns:p14="http://schemas.microsoft.com/office/powerpoint/2010/main" val="360118213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9</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3" name="Rectangle 12"/>
          <p:cNvSpPr/>
          <p:nvPr/>
        </p:nvSpPr>
        <p:spPr>
          <a:xfrm>
            <a:off x="5870567" y="706528"/>
            <a:ext cx="2880319" cy="461665"/>
          </a:xfrm>
          <a:prstGeom prst="rect">
            <a:avLst/>
          </a:prstGeom>
        </p:spPr>
        <p:txBody>
          <a:bodyPr wrap="square">
            <a:spAutoFit/>
          </a:bodyPr>
          <a:lstStyle/>
          <a:p>
            <a:r>
              <a:rPr lang="en-ZA" sz="2400" b="1" dirty="0">
                <a:solidFill>
                  <a:prstClr val="white"/>
                </a:solidFill>
              </a:rPr>
              <a:t>Table of Contents</a:t>
            </a:r>
          </a:p>
        </p:txBody>
      </p:sp>
      <p:sp>
        <p:nvSpPr>
          <p:cNvPr id="17" name="Rectangle 16"/>
          <p:cNvSpPr/>
          <p:nvPr/>
        </p:nvSpPr>
        <p:spPr>
          <a:xfrm>
            <a:off x="5292080" y="697409"/>
            <a:ext cx="3240360" cy="400110"/>
          </a:xfrm>
          <a:prstGeom prst="rect">
            <a:avLst/>
          </a:prstGeom>
        </p:spPr>
        <p:txBody>
          <a:bodyPr wrap="square">
            <a:spAutoFit/>
          </a:bodyPr>
          <a:lstStyle/>
          <a:p>
            <a:pPr algn="ctr"/>
            <a:r>
              <a:rPr lang="en-ZA" altLang="en-US" sz="2000" b="1" dirty="0">
                <a:solidFill>
                  <a:schemeClr val="bg1"/>
                </a:solidFill>
              </a:rPr>
              <a:t>PART 1: CAUSE OF FIRE</a:t>
            </a:r>
            <a:endParaRPr lang="en-ZA" sz="2000" b="1" dirty="0">
              <a:solidFill>
                <a:schemeClr val="bg1"/>
              </a:solidFill>
            </a:endParaRPr>
          </a:p>
        </p:txBody>
      </p:sp>
      <p:sp>
        <p:nvSpPr>
          <p:cNvPr id="12" name="Title 1"/>
          <p:cNvSpPr>
            <a:spLocks noGrp="1"/>
          </p:cNvSpPr>
          <p:nvPr>
            <p:ph type="title"/>
          </p:nvPr>
        </p:nvSpPr>
        <p:spPr>
          <a:xfrm>
            <a:off x="367116" y="1070794"/>
            <a:ext cx="8229600" cy="439944"/>
          </a:xfrm>
          <a:solidFill>
            <a:schemeClr val="accent4">
              <a:lumMod val="20000"/>
              <a:lumOff val="80000"/>
            </a:schemeClr>
          </a:solidFill>
        </p:spPr>
        <p:txBody>
          <a:bodyPr/>
          <a:lstStyle/>
          <a:p>
            <a:r>
              <a:rPr lang="en-US" sz="3200" b="1" dirty="0" smtClean="0"/>
              <a:t>AGSA </a:t>
            </a:r>
            <a:r>
              <a:rPr lang="en-US" sz="3200" b="1" dirty="0"/>
              <a:t>SAMPLE </a:t>
            </a:r>
            <a:r>
              <a:rPr lang="en-US" sz="3200" b="1" dirty="0" smtClean="0"/>
              <a:t>AUDIT – UMKHANYADUKE DM</a:t>
            </a:r>
            <a:endParaRPr lang="en-ZA" altLang="en-US" sz="1400" dirty="0">
              <a:effectLst>
                <a:outerShdw blurRad="38100" dist="38100" dir="2700000" algn="tl">
                  <a:srgbClr val="000000">
                    <a:alpha val="43137"/>
                  </a:srgbClr>
                </a:outerShdw>
              </a:effectLst>
            </a:endParaRPr>
          </a:p>
        </p:txBody>
      </p:sp>
      <p:sp>
        <p:nvSpPr>
          <p:cNvPr id="14" name="Slide Number Placeholder 3"/>
          <p:cNvSpPr txBox="1">
            <a:spLocks/>
          </p:cNvSpPr>
          <p:nvPr/>
        </p:nvSpPr>
        <p:spPr bwMode="auto">
          <a:xfrm>
            <a:off x="6562253" y="6541399"/>
            <a:ext cx="2133600" cy="370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fld id="{601F25C9-A134-42BA-820D-B6D28ECEE8BD}" type="slidenum">
              <a:rPr lang="en-ZA" altLang="en-US" sz="1600" b="1" smtClean="0">
                <a:solidFill>
                  <a:srgbClr val="898989"/>
                </a:solidFill>
              </a:rPr>
              <a:pPr/>
              <a:t>9</a:t>
            </a:fld>
            <a:endParaRPr lang="en-ZA" altLang="en-US" sz="1600" b="1" dirty="0">
              <a:solidFill>
                <a:srgbClr val="898989"/>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13"/>
            <a:ext cx="3779912" cy="995207"/>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57659692"/>
              </p:ext>
            </p:extLst>
          </p:nvPr>
        </p:nvGraphicFramePr>
        <p:xfrm>
          <a:off x="35496" y="1595288"/>
          <a:ext cx="9073008" cy="5041356"/>
        </p:xfrm>
        <a:graphic>
          <a:graphicData uri="http://schemas.openxmlformats.org/drawingml/2006/table">
            <a:tbl>
              <a:tblPr firstRow="1" firstCol="1" bandRow="1"/>
              <a:tblGrid>
                <a:gridCol w="1035506">
                  <a:extLst>
                    <a:ext uri="{9D8B030D-6E8A-4147-A177-3AD203B41FA5}">
                      <a16:colId xmlns:a16="http://schemas.microsoft.com/office/drawing/2014/main" val="2773776010"/>
                    </a:ext>
                  </a:extLst>
                </a:gridCol>
                <a:gridCol w="4072590">
                  <a:extLst>
                    <a:ext uri="{9D8B030D-6E8A-4147-A177-3AD203B41FA5}">
                      <a16:colId xmlns:a16="http://schemas.microsoft.com/office/drawing/2014/main" val="2198844807"/>
                    </a:ext>
                  </a:extLst>
                </a:gridCol>
                <a:gridCol w="3964912">
                  <a:extLst>
                    <a:ext uri="{9D8B030D-6E8A-4147-A177-3AD203B41FA5}">
                      <a16:colId xmlns:a16="http://schemas.microsoft.com/office/drawing/2014/main" val="2642387369"/>
                    </a:ext>
                  </a:extLst>
                </a:gridCol>
              </a:tblGrid>
              <a:tr h="347436">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NATURE OF QUERY</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AUDIT FINDING</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b="1" dirty="0">
                          <a:effectLst/>
                          <a:latin typeface="Calibri" panose="020F0502020204030204" pitchFamily="34" charset="0"/>
                          <a:ea typeface="Calibri" panose="020F0502020204030204" pitchFamily="34" charset="0"/>
                          <a:cs typeface="Times New Roman" panose="02020603050405020304" pitchFamily="18" charset="0"/>
                        </a:rPr>
                        <a:t>RECOMMENDATION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326430"/>
                  </a:ext>
                </a:extLst>
              </a:tr>
              <a:tr h="4342951">
                <a:tc>
                  <a:txBody>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Delays in completion due to inadequate contract management of contractors for facilities, shelters and water infrastructure projects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We noted that the municipality’s Kwambewu project, with a total contract value of R1 715 369 was incomplete. The initial planned completion date for this project was revised from 28 August 2020 to 15 October 2020 and the project was signed off as practically complete on 30 October 2020. However, at our site visit on 19 November 2020 the project was incomplete with the following work outstanding: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350"/>
                        </a:spcAft>
                        <a:buFont typeface="Arial" panose="020B0604020202020204" pitchFamily="34" charset="0"/>
                        <a:buChar char="•"/>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Pump house </a:t>
                      </a:r>
                      <a:endParaRPr lang="en-Z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350"/>
                        </a:spcAft>
                        <a:buFont typeface="Arial" panose="020B0604020202020204" pitchFamily="34" charset="0"/>
                        <a:buChar char="•"/>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Supply, installation and commissioning of a 28kl SBS tank as well as fencing around the tank </a:t>
                      </a:r>
                      <a:endParaRPr lang="en-Z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350"/>
                        </a:spcAft>
                        <a:buFont typeface="Arial" panose="020B0604020202020204" pitchFamily="34" charset="0"/>
                        <a:buChar char="•"/>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Piping not connected </a:t>
                      </a:r>
                      <a:endParaRPr lang="en-ZA"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Electrical connection and no proof of application to Eskom. </a:t>
                      </a:r>
                      <a:endParaRPr lang="en-ZA"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The municipality did not receive the required benefit from the payments made, totalling R410 000 (excluding value-added tax). As a result, this expenditure is considered to be fruitless and wasteful since the project was not completed and therefore not used for the intended purpose – to provide water to the community.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100" dirty="0">
                          <a:effectLst/>
                          <a:latin typeface="Calibri" panose="020F0502020204030204" pitchFamily="34" charset="0"/>
                          <a:ea typeface="Calibri" panose="020F0502020204030204" pitchFamily="34" charset="0"/>
                          <a:cs typeface="Times New Roman" panose="02020603050405020304" pitchFamily="18" charset="0"/>
                        </a:rPr>
                        <a:t>The municipality also had another incomplete project – Manzengwenya KwaSonto. This project had a planned completion date of 31 October 2020 with a total contract value of R400 000. However, as at 18 November 2020 the project was incomplete as the replacement 30kl elevated steel tank was not in place and 5kl tanks had been placed in the existing structure.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We encourage municipalities, during the project planning phase, to identify any factors that could lead to delays and impede the project progress, and to continuously monitor the project during implementation to ensure that these factors are timeously addressed. Where there is a likelihood that the factors will contribute to a delay, measures should be implemented to address the issues.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Municipalities should implement accepted project management principles for infrastructure work to ensure that the work is adequately managed and monitored within the project management elements of time, cost and quality. Municipalities should perform regular inspections and draft monitoring reports to hold service providers accountable for completing projects in a timely manner. This will also assist in the early identification of poorly performing service providers.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ZA" sz="1100" dirty="0">
                          <a:solidFill>
                            <a:srgbClr val="000000"/>
                          </a:solidFill>
                          <a:effectLst/>
                          <a:latin typeface="Calibri" panose="020F0502020204030204" pitchFamily="34" charset="0"/>
                          <a:ea typeface="Calibri" panose="020F0502020204030204" pitchFamily="34" charset="0"/>
                          <a:cs typeface="Bahnschrift" panose="020B0502040204020203" pitchFamily="34" charset="0"/>
                        </a:rPr>
                        <a:t>Contractors’ progress must be regularly monitored and reviewed to ensure that project delivery occurs on time. We encourage municipalities to conduct detailed inspections to assess the quality of the installations and to address all project defects and delays promptly within a strict timeline. </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100" dirty="0">
                          <a:effectLst/>
                          <a:latin typeface="Calibri" panose="020F0502020204030204" pitchFamily="34" charset="0"/>
                          <a:ea typeface="Calibri" panose="020F0502020204030204" pitchFamily="34" charset="0"/>
                          <a:cs typeface="Times New Roman" panose="02020603050405020304" pitchFamily="18" charset="0"/>
                        </a:rPr>
                        <a:t>We further encourage municipalities to investigate the conduct of consultants or contractors and take appropriate action (including to recover funds) where work was not performed according to the required expectations in terms of the project plan. Municipalities should investigate the actions of municipal officials who have failed to ensure that the projects meet the required quality standards and timelines, and to implement consequence management where appropriate.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125" marR="201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695138"/>
                  </a:ext>
                </a:extLst>
              </a:tr>
            </a:tbl>
          </a:graphicData>
        </a:graphic>
      </p:graphicFrame>
    </p:spTree>
    <p:extLst>
      <p:ext uri="{BB962C8B-B14F-4D97-AF65-F5344CB8AC3E}">
        <p14:creationId xmlns:p14="http://schemas.microsoft.com/office/powerpoint/2010/main" val="1762479315"/>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24305</TotalTime>
  <Words>8080</Words>
  <Application>Microsoft Office PowerPoint</Application>
  <PresentationFormat>On-screen Show (4:3)</PresentationFormat>
  <Paragraphs>765</Paragraphs>
  <Slides>30</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Arial Black</vt:lpstr>
      <vt:lpstr>Bahnschrift</vt:lpstr>
      <vt:lpstr>Calibri</vt:lpstr>
      <vt:lpstr>Symbol</vt:lpstr>
      <vt:lpstr>Times New Roman</vt:lpstr>
      <vt:lpstr>Verdana</vt:lpstr>
      <vt:lpstr>1_Office Theme</vt:lpstr>
      <vt:lpstr>1_Theme1</vt:lpstr>
      <vt:lpstr>PowerPoint Presentation</vt:lpstr>
      <vt:lpstr>PURPOSE</vt:lpstr>
      <vt:lpstr>OVERVIEW</vt:lpstr>
      <vt:lpstr>AGSA SAMPLE AUDIT</vt:lpstr>
      <vt:lpstr>AGSA SAMPLE AUDIT - ETHEKWINI</vt:lpstr>
      <vt:lpstr>AGSA SAMPLE AUDIT – ETHEKWINI  cont</vt:lpstr>
      <vt:lpstr>AGSA SAMPLE AUDIT – ILEMBE DISTRICT</vt:lpstr>
      <vt:lpstr>AGSA SAMPLE AUDIT – ZULULAND DISTRICT</vt:lpstr>
      <vt:lpstr>AGSA SAMPLE AUDIT – UMKHANYADUKE DM</vt:lpstr>
      <vt:lpstr>AGSA SAMPLE AUDIT – UMKHANYADUKE cont </vt:lpstr>
      <vt:lpstr>OVERALL FINDINGS &amp; SUBMISSION</vt:lpstr>
      <vt:lpstr>COGTA OVERSIGHT AND MONITORING</vt:lpstr>
      <vt:lpstr>COGTA SUPPORT AND RESPONSE</vt:lpstr>
      <vt:lpstr>2019/2020 ANALYSIS &amp; REPORT TO LEGISLATURE</vt:lpstr>
      <vt:lpstr>2019/2020 ANALYSIS &amp; REPORT TO LEGISLATURE cont.</vt:lpstr>
      <vt:lpstr>2019/2020 ANALYSIS &amp; REPORT TO LEGISLATURE cont.</vt:lpstr>
      <vt:lpstr>2019/2020 ANALYSIS &amp; REPORT TO LEGISLATURE cont.</vt:lpstr>
      <vt:lpstr>2019/2020 ANALYSIS &amp; REPORT TO LEGISLATURE cont.</vt:lpstr>
      <vt:lpstr>2020/2021 ANALYSIS &amp; REPORT</vt:lpstr>
      <vt:lpstr>2020/2021 ANALYSIS &amp; REPORT</vt:lpstr>
      <vt:lpstr>2020/2021 ANALYSIS &amp; REPORT</vt:lpstr>
      <vt:lpstr>2020/2021 ANALYSIS &amp; REPORT</vt:lpstr>
      <vt:lpstr>2020/2021 ANALYSIS &amp; REPORT</vt:lpstr>
      <vt:lpstr>2020/2021 COVID-19 DISASTER RELIEF GRANT</vt:lpstr>
      <vt:lpstr>2020/2021 COVID-19 DISASTER RELIEF GRANT</vt:lpstr>
      <vt:lpstr>SPEND AS AT 01 APRIL 2022 – PROVINCIAL TREASURY</vt:lpstr>
      <vt:lpstr>SPEND AS AT 01 APRIL 2022 – PROVINCIAL TREASURY</vt:lpstr>
      <vt:lpstr>SPEND AS AT 01 APRIL 2022 – PROVINCIAL TREASURY</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1872</cp:revision>
  <cp:lastPrinted>2020-07-13T08:00:20Z</cp:lastPrinted>
  <dcterms:created xsi:type="dcterms:W3CDTF">2011-10-05T05:43:47Z</dcterms:created>
  <dcterms:modified xsi:type="dcterms:W3CDTF">2022-05-09T12:44:06Z</dcterms:modified>
</cp:coreProperties>
</file>