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20"/>
  </p:notesMasterIdLst>
  <p:handoutMasterIdLst>
    <p:handoutMasterId r:id="rId21"/>
  </p:handoutMasterIdLst>
  <p:sldIdLst>
    <p:sldId id="553" r:id="rId3"/>
    <p:sldId id="555" r:id="rId4"/>
    <p:sldId id="554" r:id="rId5"/>
    <p:sldId id="578" r:id="rId6"/>
    <p:sldId id="579" r:id="rId7"/>
    <p:sldId id="563" r:id="rId8"/>
    <p:sldId id="564" r:id="rId9"/>
    <p:sldId id="580" r:id="rId10"/>
    <p:sldId id="565" r:id="rId11"/>
    <p:sldId id="566" r:id="rId12"/>
    <p:sldId id="567" r:id="rId13"/>
    <p:sldId id="568" r:id="rId14"/>
    <p:sldId id="569" r:id="rId15"/>
    <p:sldId id="572" r:id="rId16"/>
    <p:sldId id="573" r:id="rId17"/>
    <p:sldId id="575" r:id="rId18"/>
    <p:sldId id="507" r:id="rId1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E MILNE" initials="MM" lastIdx="1" clrIdx="0"/>
  <p:cmAuthor id="2" name="Carol Coetzee" initials="CC" lastIdx="7" clrIdx="1">
    <p:extLst>
      <p:ext uri="{19B8F6BF-5375-455C-9EA6-DF929625EA0E}">
        <p15:presenceInfo xmlns:p15="http://schemas.microsoft.com/office/powerpoint/2012/main" userId="S-1-5-21-715447722-3263556306-2611465779-8645" providerId="AD"/>
      </p:ext>
    </p:extLst>
  </p:cmAuthor>
  <p:cmAuthor id="3" name="SANTANU MOODLEY" initials="SM" lastIdx="5" clrIdx="2">
    <p:extLst>
      <p:ext uri="{19B8F6BF-5375-455C-9EA6-DF929625EA0E}">
        <p15:presenceInfo xmlns:p15="http://schemas.microsoft.com/office/powerpoint/2012/main" userId="SANTANU MOOD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644"/>
    <a:srgbClr val="FFFF66"/>
    <a:srgbClr val="FFD21E"/>
    <a:srgbClr val="FFCC66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01" autoAdjust="0"/>
  </p:normalViewPr>
  <p:slideViewPr>
    <p:cSldViewPr>
      <p:cViewPr varScale="1">
        <p:scale>
          <a:sx n="73" d="100"/>
          <a:sy n="73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Value of Procurement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Entities!$E$4</c:f>
              <c:strCache>
                <c:ptCount val="1"/>
                <c:pt idx="0">
                  <c:v>Sum of Total Order Amount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Entities!$D$5:$D$18</c:f>
              <c:strCache>
                <c:ptCount val="14"/>
                <c:pt idx="0">
                  <c:v>Kwa-Zulu Natal - Ezemvelo KwaZulu-Natal Wildlife</c:v>
                </c:pt>
                <c:pt idx="1">
                  <c:v>KwaZulu-Natal Sharks Board</c:v>
                </c:pt>
                <c:pt idx="2">
                  <c:v>Kwa-Zulu Natal - Trade and Investment KwaZulu-Natal</c:v>
                </c:pt>
                <c:pt idx="3">
                  <c:v>KwaZulu-Natal Film Commission</c:v>
                </c:pt>
                <c:pt idx="4">
                  <c:v>Kwa Zulu Natal Liquor authority </c:v>
                </c:pt>
                <c:pt idx="5">
                  <c:v>Kwa-Zulu Natal - KwaZulu-Natal Gaming and Betting Board</c:v>
                </c:pt>
                <c:pt idx="6">
                  <c:v>Kwa-Zulu Natal - Agri-Business Development Agency</c:v>
                </c:pt>
                <c:pt idx="7">
                  <c:v>Ithala Development Finance Corporation Limited</c:v>
                </c:pt>
                <c:pt idx="8">
                  <c:v>Moses Kotane Institute</c:v>
                </c:pt>
                <c:pt idx="9">
                  <c:v>Dube Tradeport</c:v>
                </c:pt>
                <c:pt idx="10">
                  <c:v>KZN Growth Fund Trust</c:v>
                </c:pt>
                <c:pt idx="11">
                  <c:v>TOURISM KWAZULU-NATAL</c:v>
                </c:pt>
                <c:pt idx="12">
                  <c:v>Richards Bay Industrial Development Zone</c:v>
                </c:pt>
                <c:pt idx="13">
                  <c:v>KZN Amafa and Research Institute</c:v>
                </c:pt>
              </c:strCache>
            </c:strRef>
          </c:cat>
          <c:val>
            <c:numRef>
              <c:f>Entities!$E$5:$E$18</c:f>
              <c:numCache>
                <c:formatCode>#,##0</c:formatCode>
                <c:ptCount val="14"/>
                <c:pt idx="0">
                  <c:v>3453490.9100000006</c:v>
                </c:pt>
                <c:pt idx="1">
                  <c:v>3309897.17</c:v>
                </c:pt>
                <c:pt idx="2">
                  <c:v>1801214.29</c:v>
                </c:pt>
                <c:pt idx="3">
                  <c:v>1160151.28</c:v>
                </c:pt>
                <c:pt idx="4">
                  <c:v>878268.62999999989</c:v>
                </c:pt>
                <c:pt idx="5">
                  <c:v>778501.41999999993</c:v>
                </c:pt>
                <c:pt idx="6">
                  <c:v>532295.65</c:v>
                </c:pt>
                <c:pt idx="7">
                  <c:v>354202.209942944</c:v>
                </c:pt>
                <c:pt idx="8">
                  <c:v>302862.19</c:v>
                </c:pt>
                <c:pt idx="9">
                  <c:v>248704.93949999998</c:v>
                </c:pt>
                <c:pt idx="10">
                  <c:v>215531.75000000003</c:v>
                </c:pt>
                <c:pt idx="11">
                  <c:v>167842</c:v>
                </c:pt>
                <c:pt idx="12">
                  <c:v>122719.56</c:v>
                </c:pt>
                <c:pt idx="13">
                  <c:v>102474.8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DA-404D-99B4-6DA6F214A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71160000"/>
        <c:axId val="171157256"/>
      </c:barChart>
      <c:catAx>
        <c:axId val="171160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57256"/>
        <c:crosses val="autoZero"/>
        <c:auto val="1"/>
        <c:lblAlgn val="ctr"/>
        <c:lblOffset val="100"/>
        <c:noMultiLvlLbl val="0"/>
      </c:catAx>
      <c:valAx>
        <c:axId val="171157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6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ZA"/>
              <a:t>Spend per Demographic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'Demographics-SupSum'!$F$3</c:f>
              <c:strCache>
                <c:ptCount val="1"/>
                <c:pt idx="0">
                  <c:v>Sum of expndamt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crgbClr r="0" g="0" b="0"/>
              </a:contourClr>
            </a:sp3d>
          </c:spPr>
          <c:invertIfNegative val="0"/>
          <c:cat>
            <c:strRef>
              <c:f>'Demographics-SupSum'!$E$4:$E$13</c:f>
              <c:strCache>
                <c:ptCount val="10"/>
                <c:pt idx="0">
                  <c:v>Black</c:v>
                </c:pt>
                <c:pt idx="1">
                  <c:v>Indian</c:v>
                </c:pt>
                <c:pt idx="2">
                  <c:v>Company</c:v>
                </c:pt>
                <c:pt idx="3">
                  <c:v>White</c:v>
                </c:pt>
                <c:pt idx="4">
                  <c:v>State Owned</c:v>
                </c:pt>
                <c:pt idx="5">
                  <c:v>MIX</c:v>
                </c:pt>
                <c:pt idx="6">
                  <c:v>Asian</c:v>
                </c:pt>
                <c:pt idx="7">
                  <c:v>Coloured</c:v>
                </c:pt>
                <c:pt idx="8">
                  <c:v>Not specified on CSD</c:v>
                </c:pt>
                <c:pt idx="9">
                  <c:v>Not registered on CSD</c:v>
                </c:pt>
              </c:strCache>
            </c:strRef>
          </c:cat>
          <c:val>
            <c:numRef>
              <c:f>'Demographics-SupSum'!$F$4:$F$13</c:f>
              <c:numCache>
                <c:formatCode>#,##0</c:formatCode>
                <c:ptCount val="10"/>
                <c:pt idx="0">
                  <c:v>1323606493.3758001</c:v>
                </c:pt>
                <c:pt idx="1">
                  <c:v>806217136.06360006</c:v>
                </c:pt>
                <c:pt idx="2">
                  <c:v>641426811.84500003</c:v>
                </c:pt>
                <c:pt idx="3">
                  <c:v>69811961.909999996</c:v>
                </c:pt>
                <c:pt idx="4">
                  <c:v>39127780.280000001</c:v>
                </c:pt>
                <c:pt idx="5">
                  <c:v>30899226.089999996</c:v>
                </c:pt>
                <c:pt idx="6">
                  <c:v>15330310.199999999</c:v>
                </c:pt>
                <c:pt idx="7">
                  <c:v>13894337.6</c:v>
                </c:pt>
                <c:pt idx="8">
                  <c:v>7975666.4299999997</c:v>
                </c:pt>
                <c:pt idx="9">
                  <c:v>671761.75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AC-4D00-AAFC-33D9620F3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07512832"/>
        <c:axId val="407513616"/>
      </c:barChart>
      <c:catAx>
        <c:axId val="40751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513616"/>
        <c:crosses val="autoZero"/>
        <c:auto val="1"/>
        <c:lblAlgn val="ctr"/>
        <c:lblOffset val="100"/>
        <c:noMultiLvlLbl val="0"/>
      </c:catAx>
      <c:valAx>
        <c:axId val="40751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51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5-06T20:49:41.609" idx="1">
    <p:pos x="10" y="10"/>
    <p:text>HOw would these been processed?</p:text>
    <p:extLst>
      <p:ext uri="{C676402C-5697-4E1C-873F-D02D1690AC5C}">
        <p15:threadingInfo xmlns:p15="http://schemas.microsoft.com/office/powerpoint/2012/main" timeZoneBias="-120"/>
      </p:ext>
    </p:extLst>
  </p:cm>
  <p:cm authorId="2" dt="2022-05-06T20:50:06.659" idx="2">
    <p:pos x="10" y="146"/>
    <p:text>Are these amounts in millions or thousands?</p:text>
    <p:extLst>
      <p:ext uri="{C676402C-5697-4E1C-873F-D02D1690AC5C}">
        <p15:threadingInfo xmlns:p15="http://schemas.microsoft.com/office/powerpoint/2012/main" timeZoneBias="-120">
          <p15:parentCm authorId="2" idx="1"/>
        </p15:threadingInfo>
      </p:ext>
    </p:extLst>
  </p:cm>
  <p:cm authorId="3" dt="2022-05-07T10:55:20.731" idx="4">
    <p:pos x="10" y="282"/>
    <p:text>Amounts are actual. Smaller amounts are probably petty cash. Top 3 amounts could have been processed as sundry or departments may have captured  incorrect details</p:text>
    <p:extLst>
      <p:ext uri="{C676402C-5697-4E1C-873F-D02D1690AC5C}">
        <p15:threadingInfo xmlns:p15="http://schemas.microsoft.com/office/powerpoint/2012/main" timeZoneBias="-120">
          <p15:parentCm authorId="2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5-06T21:03:15.463" idx="6">
    <p:pos x="10" y="10"/>
    <p:text>You indicate earlier that African was awarded 45%</p:text>
    <p:extLst>
      <p:ext uri="{C676402C-5697-4E1C-873F-D02D1690AC5C}">
        <p15:threadingInfo xmlns:p15="http://schemas.microsoft.com/office/powerpoint/2012/main" timeZoneBias="-120"/>
      </p:ext>
    </p:extLst>
  </p:cm>
  <p:cm authorId="2" dt="2022-05-06T21:04:07.816" idx="7">
    <p:pos x="10" y="146"/>
    <p:text>Here we show Black - is this african or broad definition of black?</p:text>
    <p:extLst>
      <p:ext uri="{C676402C-5697-4E1C-873F-D02D1690AC5C}">
        <p15:threadingInfo xmlns:p15="http://schemas.microsoft.com/office/powerpoint/2012/main" timeZoneBias="-120">
          <p15:parentCm authorId="2" idx="6"/>
        </p15:threadingInfo>
      </p:ext>
    </p:extLst>
  </p:cm>
  <p:cm authorId="3" dt="2022-05-07T10:57:48.578" idx="5">
    <p:pos x="10" y="282"/>
    <p:text>Description on CSD is black. However some suppliers (Indian and colored), record themselves as black as opposed to indian. (as per the dtic definition) - hence we estimate a 4 % variance</p:text>
    <p:extLst>
      <p:ext uri="{C676402C-5697-4E1C-873F-D02D1690AC5C}">
        <p15:threadingInfo xmlns:p15="http://schemas.microsoft.com/office/powerpoint/2012/main" timeZoneBias="-120">
          <p15:parentCm authorId="2" idx="6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42896-8E1F-4592-B5A5-18C5C72FB23A}" type="datetimeFigureOut">
              <a:rPr lang="en-ZA" smtClean="0"/>
              <a:t>2022/05/10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0E8E3-D37B-4AA5-9D84-59ED5DB4662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72453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99D547-1A9C-4812-81A1-DCCB702D1569}" type="datetimeFigureOut">
              <a:rPr lang="en-US"/>
              <a:pPr>
                <a:defRPr/>
              </a:pPr>
              <a:t>5/10/2022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7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BE2F452-BBC8-48A0-81EB-29E797DD877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74033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10C67C-630D-4807-B486-EC56C14DF5E6}" type="slidenum">
              <a:rPr lang="en-Z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1361239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CC4D-6B80-824F-95B3-C7042065D9B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2022/05/10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A2FD1-091E-4E14-B5E1-3309D4850A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970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F6902-2018-4A43-A197-E66B77FC800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2022/05/10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C980E-3AC1-4DFD-ABD0-F24C9196324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088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0AAFC-9222-5F47-83D3-233A5731C88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2022/05/10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76249-C742-443A-9BEC-97296B7C019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7539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6309320"/>
            <a:ext cx="9035988" cy="34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://www.kznonline.gov.za/images/stories/downloads/Logos/Coat_of_Arms-zulu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6414955"/>
            <a:ext cx="575048" cy="42066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ln>
            <a:noFill/>
          </a:ln>
        </p:spPr>
      </p:pic>
      <p:sp>
        <p:nvSpPr>
          <p:cNvPr id="1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2440" y="6309320"/>
            <a:ext cx="540060" cy="484165"/>
          </a:xfrm>
          <a:solidFill>
            <a:schemeClr val="bg1"/>
          </a:solidFill>
          <a:ln w="38100">
            <a:solidFill>
              <a:srgbClr val="008000"/>
            </a:solidFill>
          </a:ln>
        </p:spPr>
        <p:txBody>
          <a:bodyPr anchor="ctr"/>
          <a:lstStyle/>
          <a:p>
            <a:pPr algn="ctr">
              <a:defRPr/>
            </a:pPr>
            <a:fld id="{80BD4F07-03E6-4EEC-A54B-BD8004E5F0D3}" type="slidenum">
              <a:rPr lang="en-US" sz="1400" b="1" smtClean="0">
                <a:solidFill>
                  <a:srgbClr val="008000"/>
                </a:solidFill>
                <a:latin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400" b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0" y="6559393"/>
            <a:ext cx="91440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ZA" sz="1050" b="1" i="1" baseline="30000" dirty="0">
                <a:solidFill>
                  <a:srgbClr val="009900"/>
                </a:solidFill>
              </a:rPr>
              <a:t>“KZN as a prosperous Province</a:t>
            </a:r>
            <a:r>
              <a:rPr lang="en-ZA" sz="1050" b="1" i="1" dirty="0">
                <a:solidFill>
                  <a:srgbClr val="009900"/>
                </a:solidFill>
              </a:rPr>
              <a:t> </a:t>
            </a:r>
            <a:r>
              <a:rPr lang="en-ZA" sz="1050" b="1" i="1" baseline="30000" dirty="0">
                <a:solidFill>
                  <a:srgbClr val="009900"/>
                </a:solidFill>
              </a:rPr>
              <a:t>with healthy, secure and skilled population, living in dignity and harmony, acting as a gateway between Africa and the World”</a:t>
            </a:r>
          </a:p>
        </p:txBody>
      </p:sp>
    </p:spTree>
    <p:extLst>
      <p:ext uri="{BB962C8B-B14F-4D97-AF65-F5344CB8AC3E}">
        <p14:creationId xmlns:p14="http://schemas.microsoft.com/office/powerpoint/2010/main" val="401215950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A000-ADBC-4286-9EFD-17AE08CC7342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2022/05/10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1F27-83AC-4E89-866B-F09F74FEBBC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5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106" y="-4281"/>
            <a:ext cx="7558244" cy="46650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>
            <a:noAutofit/>
          </a:bodyPr>
          <a:lstStyle>
            <a:lvl1pPr algn="ct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44062"/>
            <a:ext cx="7886700" cy="5352998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1CDF-6323-4DA0-811E-317166857BA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2022/05/10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1F27-83AC-4E89-866B-F09F74FEBBC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0292" y="0"/>
            <a:ext cx="452175" cy="391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8F8A49BE-41CA-4067-ACE8-4B3906A3F115}" type="slidenum">
              <a:rPr lang="en-ZA" smtClean="0">
                <a:solidFill>
                  <a:prstClr val="white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30708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E035-3E26-49E7-846F-C101B8F15CD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2022/05/10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1F27-83AC-4E89-866B-F09F74FEBBC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49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0B8A0-BA4C-49D5-AA04-91B555BE16B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2022/05/10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1F27-83AC-4E89-866B-F09F74FEBBC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5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6427-0920-4B56-B900-1CDCAEA4AD67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2022/05/10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1F27-83AC-4E89-866B-F09F74FEBBC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47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BB8D-3EC1-49A0-A49B-4C30186AF2D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2022/05/10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1F27-83AC-4E89-866B-F09F74FEBBC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18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6929-3451-4963-9FDE-A898393BFFA3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2022/05/10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1F27-83AC-4E89-866B-F09F74FEBBC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86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75F08-4359-F24D-B75E-52A5BEC6842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2022/05/10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12F24-582A-4117-A0B2-A1DD2489FD1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788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4D5F-668E-4BA8-8FCC-91A61E9D98DC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2022/05/10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1F27-83AC-4E89-866B-F09F74FEBBC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71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21FE-B67D-4F06-A016-77AF6D5C9D87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2022/05/10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1F27-83AC-4E89-866B-F09F74FEBBC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18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FEFA-16BD-44AA-8387-A121D544FF7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2022/05/10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1F27-83AC-4E89-866B-F09F74FEBBC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62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72BE-4368-40D5-9042-A6F8E328BE32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2022/05/10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1F27-83AC-4E89-866B-F09F74FEBBC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1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DFB60-A28B-FA49-9890-02611BDD1250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2022/05/10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F3DF0-8F4F-4A0C-B1E1-3C80CEE4DE5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274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77D25-B234-DB47-8433-1FA2361B333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2022/05/10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57167-10C8-42C7-B29A-1F1A091DEDC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259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B6082-06BD-AB4C-ADD6-3421277132D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2022/05/10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BF22A-558E-49CD-8C91-D895D543537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778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F77BC-9A31-FA42-B460-684745034B1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2022/05/10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70C76-ABB2-4FD9-BD01-E906E11C999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049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43F39-493D-254D-911F-0BEF0C9BCEC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2022/05/10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A617F-46FE-4A8A-8649-A4E46A8175B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549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09430-34CF-3844-89BE-8856531CE00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2022/05/10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A8617-99DB-44A4-9BFF-66DE9E62441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2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A631F-DC78-9541-BC17-B6C98AEFE05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2022/05/10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F82E0-F617-466A-8989-E6F91EEE838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079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B701AD-C1C5-DC49-8F34-007252B5D40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2022/05/10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0CCA43C-E545-4331-BDCE-A95AACE0403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734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51C4475-C72D-4CE6-BF85-76B145DE202E}" type="datetime1">
              <a:rPr lang="en-ZA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2022/05/10</a:t>
            </a:fld>
            <a:endParaRPr lang="en-ZA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ZA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8AD1F27-83AC-4E89-866B-F09F74FEBBC4}" type="slidenum">
              <a:rPr lang="en-ZA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1941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93345D7F-88C2-4D7A-A2A4-399EE38B0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84984"/>
            <a:ext cx="9144000" cy="1605772"/>
          </a:xfrm>
        </p:spPr>
        <p:txBody>
          <a:bodyPr>
            <a:normAutofit/>
          </a:bodyPr>
          <a:lstStyle/>
          <a:p>
            <a:r>
              <a:rPr lang="en-ZA" sz="435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KZN PROVINCIAL TREASURY</a:t>
            </a:r>
          </a:p>
          <a:p>
            <a:r>
              <a:rPr lang="en-ZA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/>
              <a:t>Covid-19 </a:t>
            </a:r>
            <a:r>
              <a:rPr lang="en-ZA" sz="2000" dirty="0"/>
              <a:t>Expenditure Report</a:t>
            </a:r>
            <a:br>
              <a:rPr lang="en-ZA" sz="2000" dirty="0"/>
            </a:br>
            <a:r>
              <a:rPr lang="en-ZA" sz="2000" kern="0" dirty="0">
                <a:cs typeface="Calibri" panose="020F0502020204030204" pitchFamily="34" charset="0"/>
              </a:rPr>
              <a:t>as at 28 February 2022  </a:t>
            </a:r>
            <a:endParaRPr lang="en-ZA" sz="2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DCA497-1046-4FDC-B63D-71676FF36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2382254" cy="83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75856" y="6453336"/>
            <a:ext cx="27544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008000"/>
                </a:solidFill>
              </a:rPr>
              <a:t>GROWING KWAZULU-NATAL TOGETHER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35496" y="64482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 smtClean="0">
                <a:solidFill>
                  <a:schemeClr val="tx1"/>
                </a:solidFill>
                <a:latin typeface="Arial"/>
                <a:cs typeface="Arial"/>
              </a:rPr>
              <a:pPr algn="l"/>
              <a:t>10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6C458E-5878-4668-9DD3-442E299D8340}"/>
              </a:ext>
            </a:extLst>
          </p:cNvPr>
          <p:cNvSpPr/>
          <p:nvPr/>
        </p:nvSpPr>
        <p:spPr>
          <a:xfrm>
            <a:off x="-5273" y="980728"/>
            <a:ext cx="9144000" cy="504056"/>
          </a:xfrm>
          <a:prstGeom prst="rect">
            <a:avLst/>
          </a:prstGeom>
          <a:solidFill>
            <a:srgbClr val="008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TOP 15 SUPPLIERS BY ORDER VALUE (DEP and ENTITIES) </a:t>
            </a:r>
            <a:endParaRPr lang="en-ZA" sz="2000" b="1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2530D2-5431-4E15-B292-C2D0A03EA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681"/>
            <a:ext cx="2377646" cy="8230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92196" y="3489462"/>
            <a:ext cx="1064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>
                <a:solidFill>
                  <a:schemeClr val="accent6">
                    <a:lumMod val="75000"/>
                  </a:schemeClr>
                </a:solidFill>
              </a:rPr>
              <a:t>Total number of suppliers used 1181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737619"/>
              </p:ext>
            </p:extLst>
          </p:nvPr>
        </p:nvGraphicFramePr>
        <p:xfrm>
          <a:off x="547380" y="1556792"/>
          <a:ext cx="7344816" cy="478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53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23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u="none" strike="noStrike" dirty="0">
                          <a:effectLst/>
                        </a:rPr>
                        <a:t>SUPPLIERS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1" u="none" strike="noStrike" dirty="0">
                          <a:effectLst/>
                        </a:rPr>
                        <a:t>AMOUNT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GVK-SIYA ZAMA BUILDING CONTRACTORS (CAPE)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311 623 118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172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RGZ PROJECTS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170 900 684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172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LOGAN MEDICAL AND SURGICAL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137 919 988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172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LEOMAT JJS JV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121 920 872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172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ENZA CONSTRUCTION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114 661 187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172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SEBENZANI TRADING 622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113 347 883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172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HIGHPANA PROJECTS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110 000 000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172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 MEDICAL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90 070 983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172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 PROJECTS SA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80 965 509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172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SIQU GROUP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79 568 278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172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PROMED TECHNOLOGIES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71 759 025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172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ISU ENGINEERING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65 573 205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3172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LAKESHORE TRADING 102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63 759 949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3172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BOXER SUPERSTORES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60 647 991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3172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NEW LOOK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58 572 520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u="none" strike="noStrike" dirty="0">
                          <a:effectLst/>
                        </a:rPr>
                        <a:t>GRAND</a:t>
                      </a:r>
                      <a:r>
                        <a:rPr lang="en-ZA" sz="1800" b="1" u="none" strike="noStrike" baseline="0" dirty="0">
                          <a:effectLst/>
                        </a:rPr>
                        <a:t> TOTAL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1 651 291 190</a:t>
                      </a:r>
                    </a:p>
                  </a:txBody>
                  <a:tcPr marL="7620" marR="7620" marT="7620" marB="0" anchor="b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191146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75856" y="6453336"/>
            <a:ext cx="27544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008000"/>
                </a:solidFill>
              </a:rPr>
              <a:t>GROWING KWAZULU-NATAL TOGETHER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35496" y="64482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 smtClean="0">
                <a:solidFill>
                  <a:schemeClr val="tx1"/>
                </a:solidFill>
                <a:latin typeface="Arial"/>
                <a:cs typeface="Arial"/>
              </a:rPr>
              <a:pPr algn="l"/>
              <a:t>11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6C458E-5878-4668-9DD3-442E299D8340}"/>
              </a:ext>
            </a:extLst>
          </p:cNvPr>
          <p:cNvSpPr/>
          <p:nvPr/>
        </p:nvSpPr>
        <p:spPr>
          <a:xfrm>
            <a:off x="0" y="908720"/>
            <a:ext cx="9144000" cy="504056"/>
          </a:xfrm>
          <a:prstGeom prst="rect">
            <a:avLst/>
          </a:prstGeom>
          <a:solidFill>
            <a:srgbClr val="008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Distribution of Spend</a:t>
            </a:r>
            <a:endParaRPr lang="en-ZA" sz="2000" b="1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2530D2-5431-4E15-B292-C2D0A03EA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681"/>
            <a:ext cx="2377646" cy="82303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949366"/>
              </p:ext>
            </p:extLst>
          </p:nvPr>
        </p:nvGraphicFramePr>
        <p:xfrm>
          <a:off x="539553" y="2204865"/>
          <a:ext cx="8064894" cy="2736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3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7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3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900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 (body)"/>
                        </a:rPr>
                        <a:t>Range</a:t>
                      </a:r>
                      <a:endParaRPr lang="en-ZA" sz="2000" b="1" i="0" u="none" strike="noStrike" dirty="0">
                        <a:solidFill>
                          <a:schemeClr val="tx1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 (body)"/>
                        </a:rPr>
                        <a:t>No of Suppliers</a:t>
                      </a:r>
                      <a:endParaRPr lang="en-ZA" sz="2000" b="1" i="0" u="none" strike="noStrike" dirty="0">
                        <a:solidFill>
                          <a:schemeClr val="tx1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 (body)"/>
                        </a:rPr>
                        <a:t>Total Amount</a:t>
                      </a:r>
                      <a:endParaRPr lang="en-ZA" sz="2000" b="1" i="0" u="none" strike="noStrike" dirty="0">
                        <a:solidFill>
                          <a:schemeClr val="tx1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 marB="0" anchor="b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90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0 -500 000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894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118 853 244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90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500 000 -1 000 000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66 778 985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90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1 000 000 -2 000 000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87 632 635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90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2 000 000 -20 000 000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616 246 815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90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Above 20 000 000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2 059 449 807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90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Grand total</a:t>
                      </a:r>
                    </a:p>
                  </a:txBody>
                  <a:tcPr marL="7620" marR="7620" marT="7620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1181</a:t>
                      </a:r>
                    </a:p>
                  </a:txBody>
                  <a:tcPr marL="7620" marR="7620" marT="7620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2 948 961 486</a:t>
                      </a:r>
                    </a:p>
                  </a:txBody>
                  <a:tcPr marL="7620" marR="7620" marT="7620" marB="0" anchor="b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9672" y="5229200"/>
            <a:ext cx="4565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894 suppliers in range of R500 000 or less</a:t>
            </a:r>
          </a:p>
        </p:txBody>
      </p:sp>
    </p:spTree>
    <p:extLst>
      <p:ext uri="{BB962C8B-B14F-4D97-AF65-F5344CB8AC3E}">
        <p14:creationId xmlns:p14="http://schemas.microsoft.com/office/powerpoint/2010/main" val="1351784883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75856" y="6453336"/>
            <a:ext cx="27544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008000"/>
                </a:solidFill>
              </a:rPr>
              <a:t>GROWING KWAZULU-NATAL TOGETHER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35496" y="64482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 smtClean="0">
                <a:solidFill>
                  <a:schemeClr val="tx1"/>
                </a:solidFill>
                <a:latin typeface="Arial"/>
                <a:cs typeface="Arial"/>
              </a:rPr>
              <a:pPr algn="l"/>
              <a:t>12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6C458E-5878-4668-9DD3-442E299D8340}"/>
              </a:ext>
            </a:extLst>
          </p:cNvPr>
          <p:cNvSpPr/>
          <p:nvPr/>
        </p:nvSpPr>
        <p:spPr>
          <a:xfrm>
            <a:off x="0" y="908720"/>
            <a:ext cx="9144000" cy="504056"/>
          </a:xfrm>
          <a:prstGeom prst="rect">
            <a:avLst/>
          </a:prstGeom>
          <a:solidFill>
            <a:srgbClr val="008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Suppliers not on CSD</a:t>
            </a:r>
            <a:endParaRPr lang="en-ZA" sz="2000" b="1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2530D2-5431-4E15-B292-C2D0A03EA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681"/>
            <a:ext cx="2377646" cy="82303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777674"/>
              </p:ext>
            </p:extLst>
          </p:nvPr>
        </p:nvGraphicFramePr>
        <p:xfrm>
          <a:off x="755576" y="1556792"/>
          <a:ext cx="7416824" cy="4512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76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48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SUPPLIER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AMOUNT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48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 Flick Movie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400 000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48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Sunss Media (PTY) LTD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180 000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48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Inhlawulo production 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75 850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48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Serendipity Framing Studio CC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4 060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48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Shoprite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2 890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48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Contichem - Stanger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2 520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48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H.M.S. 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2 441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48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 PACKAGING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1 328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48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Wembley Pharmacy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1 288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48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Basix Plastics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48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Dischem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148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 Co PMB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148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UHQ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148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Phongola Junk Shop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148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Grand Total</a:t>
                      </a:r>
                    </a:p>
                  </a:txBody>
                  <a:tcPr marL="7620" marR="7620" marT="7620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671 762</a:t>
                      </a:r>
                    </a:p>
                  </a:txBody>
                  <a:tcPr marL="7620" marR="7620" marT="7620" marB="0" anchor="b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020676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75856" y="6453336"/>
            <a:ext cx="27544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008000"/>
                </a:solidFill>
              </a:rPr>
              <a:t>GROWING KWAZULU-NATAL TOGETHER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35496" y="64482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 smtClean="0">
                <a:solidFill>
                  <a:schemeClr val="tx1"/>
                </a:solidFill>
                <a:latin typeface="Arial"/>
                <a:cs typeface="Arial"/>
              </a:rPr>
              <a:pPr algn="l"/>
              <a:t>13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6C458E-5878-4668-9DD3-442E299D8340}"/>
              </a:ext>
            </a:extLst>
          </p:cNvPr>
          <p:cNvSpPr/>
          <p:nvPr/>
        </p:nvSpPr>
        <p:spPr>
          <a:xfrm>
            <a:off x="0" y="908720"/>
            <a:ext cx="9144000" cy="504056"/>
          </a:xfrm>
          <a:prstGeom prst="rect">
            <a:avLst/>
          </a:prstGeom>
          <a:solidFill>
            <a:srgbClr val="008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>
                <a:latin typeface="Arial"/>
                <a:cs typeface="Arial"/>
              </a:rPr>
              <a:t>DESIGNATED GROUPS : DEPARTMENTS AND ENTITIES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2530D2-5431-4E15-B292-C2D0A03EA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681"/>
            <a:ext cx="2377646" cy="823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700808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Arial"/>
                <a:cs typeface="Arial"/>
              </a:rPr>
              <a:t>African Owned Suppliers</a:t>
            </a:r>
            <a:endParaRPr lang="en-ZA" dirty="0"/>
          </a:p>
          <a:p>
            <a:pPr algn="just"/>
            <a:r>
              <a:rPr lang="en-ZA" dirty="0"/>
              <a:t>911 out of 1181 </a:t>
            </a:r>
            <a:r>
              <a:rPr lang="en-ZA" b="1" dirty="0"/>
              <a:t>( 77%) </a:t>
            </a:r>
            <a:r>
              <a:rPr lang="en-ZA" dirty="0"/>
              <a:t>suppliers were African owned. Total spend of African owned suppliers was </a:t>
            </a:r>
            <a:r>
              <a:rPr lang="pt-BR" dirty="0"/>
              <a:t> R</a:t>
            </a:r>
            <a:r>
              <a:rPr lang="en-ZA" b="1" dirty="0"/>
              <a:t>1 323 606 493</a:t>
            </a:r>
            <a:r>
              <a:rPr lang="en-ZA" dirty="0"/>
              <a:t> which represents </a:t>
            </a:r>
            <a:r>
              <a:rPr lang="en-ZA" b="1" dirty="0"/>
              <a:t>45% </a:t>
            </a:r>
            <a:r>
              <a:rPr lang="en-ZA" dirty="0"/>
              <a:t>of total spend of R </a:t>
            </a:r>
            <a:r>
              <a:rPr lang="en-ZA" b="1" dirty="0"/>
              <a:t>2 948 961 486</a:t>
            </a:r>
            <a:r>
              <a:rPr lang="en-ZA" dirty="0"/>
              <a:t> for Departments and Entities.</a:t>
            </a:r>
          </a:p>
          <a:p>
            <a:pPr algn="just"/>
            <a:endParaRPr lang="en-ZA" dirty="0"/>
          </a:p>
          <a:p>
            <a:pPr algn="just"/>
            <a:r>
              <a:rPr lang="en-ZA" b="1" dirty="0"/>
              <a:t>Women Owned Suppliers</a:t>
            </a:r>
          </a:p>
          <a:p>
            <a:pPr algn="just"/>
            <a:r>
              <a:rPr lang="en-ZA" dirty="0"/>
              <a:t>432 out of 1181 </a:t>
            </a:r>
            <a:r>
              <a:rPr lang="en-ZA" b="1" dirty="0"/>
              <a:t>( 37 %) </a:t>
            </a:r>
            <a:r>
              <a:rPr lang="en-ZA" dirty="0"/>
              <a:t>suppliers were Women owned. Total spend of Women owned suppliers was R </a:t>
            </a:r>
            <a:r>
              <a:rPr lang="en-ZA" b="1" dirty="0"/>
              <a:t>908 317 523</a:t>
            </a:r>
            <a:r>
              <a:rPr lang="en-ZA" dirty="0"/>
              <a:t> which represents </a:t>
            </a:r>
            <a:r>
              <a:rPr lang="en-ZA" b="1" dirty="0"/>
              <a:t>31 %</a:t>
            </a:r>
            <a:r>
              <a:rPr lang="en-ZA" dirty="0"/>
              <a:t> of total spend of R </a:t>
            </a:r>
            <a:r>
              <a:rPr lang="en-ZA" b="1" dirty="0"/>
              <a:t>2 948 961 486</a:t>
            </a:r>
            <a:r>
              <a:rPr lang="en-ZA" dirty="0"/>
              <a:t> for Departments and Entities.</a:t>
            </a:r>
          </a:p>
          <a:p>
            <a:pPr algn="just"/>
            <a:endParaRPr lang="en-ZA" dirty="0"/>
          </a:p>
          <a:p>
            <a:pPr algn="just"/>
            <a:r>
              <a:rPr lang="en-ZA" b="1" dirty="0"/>
              <a:t>Youth Owned Suppliers</a:t>
            </a:r>
          </a:p>
          <a:p>
            <a:pPr algn="just"/>
            <a:r>
              <a:rPr lang="en-ZA" dirty="0"/>
              <a:t>462 out of 1181 </a:t>
            </a:r>
            <a:r>
              <a:rPr lang="en-ZA" b="1" dirty="0"/>
              <a:t>( 39 %) </a:t>
            </a:r>
            <a:r>
              <a:rPr lang="en-ZA" dirty="0"/>
              <a:t>suppliers were Youth owned. Total spend of Youth owned suppliers was R </a:t>
            </a:r>
            <a:r>
              <a:rPr lang="en-ZA" b="1" dirty="0"/>
              <a:t>611 401 920</a:t>
            </a:r>
            <a:r>
              <a:rPr lang="en-ZA" dirty="0"/>
              <a:t> which represents 21</a:t>
            </a:r>
            <a:r>
              <a:rPr lang="en-ZA" b="1" dirty="0"/>
              <a:t>%</a:t>
            </a:r>
            <a:r>
              <a:rPr lang="en-ZA" dirty="0"/>
              <a:t> of total spend of R </a:t>
            </a:r>
            <a:r>
              <a:rPr lang="en-ZA" b="1" dirty="0"/>
              <a:t>2 948 961 486</a:t>
            </a:r>
            <a:r>
              <a:rPr lang="en-ZA" dirty="0"/>
              <a:t> for Departments and Entities.</a:t>
            </a:r>
          </a:p>
          <a:p>
            <a:pPr algn="just"/>
            <a:endParaRPr lang="en-ZA" dirty="0"/>
          </a:p>
          <a:p>
            <a:pPr algn="just"/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r>
              <a:rPr lang="en-Z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1243277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75856" y="6453336"/>
            <a:ext cx="27544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008000"/>
                </a:solidFill>
              </a:rPr>
              <a:t>GROWING KWAZULU-NATAL TOGETHER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35496" y="64482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 smtClean="0">
                <a:solidFill>
                  <a:schemeClr val="tx1"/>
                </a:solidFill>
                <a:latin typeface="Arial"/>
                <a:cs typeface="Arial"/>
              </a:rPr>
              <a:pPr algn="l"/>
              <a:t>14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6C458E-5878-4668-9DD3-442E299D8340}"/>
              </a:ext>
            </a:extLst>
          </p:cNvPr>
          <p:cNvSpPr/>
          <p:nvPr/>
        </p:nvSpPr>
        <p:spPr>
          <a:xfrm>
            <a:off x="0" y="908720"/>
            <a:ext cx="9144000" cy="504056"/>
          </a:xfrm>
          <a:prstGeom prst="rect">
            <a:avLst/>
          </a:prstGeom>
          <a:solidFill>
            <a:srgbClr val="008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Spend per demographic (Departments and Entities)</a:t>
            </a:r>
            <a:endParaRPr lang="en-ZA" sz="2000" b="1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2530D2-5431-4E15-B292-C2D0A03EA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681"/>
            <a:ext cx="2377646" cy="823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220486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r>
              <a:rPr lang="en-ZA" dirty="0"/>
              <a:t> 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001022"/>
              </p:ext>
            </p:extLst>
          </p:nvPr>
        </p:nvGraphicFramePr>
        <p:xfrm>
          <a:off x="179512" y="1556792"/>
          <a:ext cx="8784976" cy="5127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7372672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75856" y="6453336"/>
            <a:ext cx="27544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008000"/>
                </a:solidFill>
              </a:rPr>
              <a:t>GROWING KWAZULU-NATAL TOGETHER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35496" y="64482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 smtClean="0">
                <a:solidFill>
                  <a:schemeClr val="tx1"/>
                </a:solidFill>
                <a:latin typeface="Arial"/>
                <a:cs typeface="Arial"/>
              </a:rPr>
              <a:pPr algn="l"/>
              <a:t>15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6C458E-5878-4668-9DD3-442E299D8340}"/>
              </a:ext>
            </a:extLst>
          </p:cNvPr>
          <p:cNvSpPr/>
          <p:nvPr/>
        </p:nvSpPr>
        <p:spPr>
          <a:xfrm>
            <a:off x="0" y="908720"/>
            <a:ext cx="9144000" cy="504056"/>
          </a:xfrm>
          <a:prstGeom prst="rect">
            <a:avLst/>
          </a:prstGeom>
          <a:solidFill>
            <a:srgbClr val="008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Spend per Demographic (Departments and Entities)</a:t>
            </a:r>
            <a:endParaRPr lang="en-ZA" sz="2000" b="1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2530D2-5431-4E15-B292-C2D0A03EA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681"/>
            <a:ext cx="2377646" cy="823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220486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r>
              <a:rPr lang="en-ZA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8116" y="5082149"/>
            <a:ext cx="7924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Company – </a:t>
            </a:r>
            <a:r>
              <a:rPr lang="en-US" sz="1200" dirty="0"/>
              <a:t>Details on CSD revealed suppliers owned by multi layered companies and/or government institutions e.g. SABC</a:t>
            </a:r>
            <a:endParaRPr lang="en-ZA" sz="1200" dirty="0"/>
          </a:p>
          <a:p>
            <a:endParaRPr lang="en-ZA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Not specified on CSD – </a:t>
            </a:r>
            <a:r>
              <a:rPr lang="en-US" sz="1200" dirty="0"/>
              <a:t>These relate to suppliers who have not entered ownership details on CSD.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Not registered on CSD </a:t>
            </a:r>
            <a:r>
              <a:rPr lang="en-US" sz="1200" dirty="0"/>
              <a:t>– Refers to suppliers that are not registered on the CSD</a:t>
            </a:r>
            <a:endParaRPr lang="en-ZA" sz="1200" dirty="0"/>
          </a:p>
          <a:p>
            <a:endParaRPr lang="en-ZA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164288" y="2636912"/>
            <a:ext cx="180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i="1" dirty="0"/>
              <a:t>“Black” per CSD is considered African.</a:t>
            </a:r>
          </a:p>
          <a:p>
            <a:r>
              <a:rPr lang="en-ZA" sz="1400" i="1" dirty="0"/>
              <a:t>There will be a margin of variance of approximately 4% with the Central Supplier Database (CSD demographic classification)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096058"/>
              </p:ext>
            </p:extLst>
          </p:nvPr>
        </p:nvGraphicFramePr>
        <p:xfrm>
          <a:off x="1043608" y="1628800"/>
          <a:ext cx="5916117" cy="3396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2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02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u="none" strike="noStrike" dirty="0">
                          <a:effectLst/>
                        </a:rPr>
                        <a:t>Company Ownership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u="none" strike="noStrike" dirty="0">
                          <a:effectLst/>
                        </a:rPr>
                        <a:t>Spend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u="none" strike="noStrike" dirty="0">
                          <a:effectLst/>
                        </a:rPr>
                        <a:t>Percentage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02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1 323 606 493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44,88%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02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806 217 136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27,34%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02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Company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641 426 812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21,75%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02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69 811 962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2,37%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02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Owned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39 127 780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1,33%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02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30 899 226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1,05%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02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Asian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15 330 310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0,52%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02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Coloured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13 894 338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0,47%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02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specified on CSD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7 975 666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0,27%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02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registered on CSD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671 762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0,02%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647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7620" marR="7620" marT="7620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2 948 961 486</a:t>
                      </a:r>
                    </a:p>
                  </a:txBody>
                  <a:tcPr marL="7620" marR="7620" marT="7620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b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192416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75856" y="6453336"/>
            <a:ext cx="27544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008000"/>
                </a:solidFill>
              </a:rPr>
              <a:t>GROWING KWAZULU-NATAL TOGETHER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35496" y="64482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 smtClean="0">
                <a:solidFill>
                  <a:schemeClr val="tx1"/>
                </a:solidFill>
                <a:latin typeface="Arial"/>
                <a:cs typeface="Arial"/>
              </a:rPr>
              <a:pPr algn="l"/>
              <a:t>16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6C458E-5878-4668-9DD3-442E299D8340}"/>
              </a:ext>
            </a:extLst>
          </p:cNvPr>
          <p:cNvSpPr/>
          <p:nvPr/>
        </p:nvSpPr>
        <p:spPr>
          <a:xfrm>
            <a:off x="0" y="908720"/>
            <a:ext cx="9144000" cy="504056"/>
          </a:xfrm>
          <a:prstGeom prst="rect">
            <a:avLst/>
          </a:prstGeom>
          <a:solidFill>
            <a:srgbClr val="008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"/>
                <a:cs typeface="Arial"/>
              </a:rPr>
              <a:t>In Conclusion</a:t>
            </a:r>
            <a:endParaRPr lang="en-ZA" sz="2000" b="1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2530D2-5431-4E15-B292-C2D0A03EA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681"/>
            <a:ext cx="2377646" cy="823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603069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Certain Departments have submitted incorrect information to National Treasury which needs to be rectified and certain departments amend order details after the reports have been submitted to National Treasury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An exercise was undertaken to align the monthly COVID reporting to the BAS Expenditure. Certain departments have cancelled orders without informing National Treasury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Not all municipalities have submitted information in the required format to National Treasury to enable them to analyse the spend per item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We should expect delays from National before a comprehensive report is published as NT is still in the process of validating information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Numerous investigating units are probing various contracts that KZN has procured.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CSD is a real-time database and Supplier Ownership details are subject to change as and when suppliers update their profiles.</a:t>
            </a:r>
          </a:p>
        </p:txBody>
      </p:sp>
    </p:spTree>
    <p:extLst>
      <p:ext uri="{BB962C8B-B14F-4D97-AF65-F5344CB8AC3E}">
        <p14:creationId xmlns:p14="http://schemas.microsoft.com/office/powerpoint/2010/main" val="3633721897"/>
      </p:ext>
    </p:extLst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1560" y="2132856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Arial"/>
                <a:cs typeface="Arial"/>
              </a:rPr>
              <a:t>THANK YOU</a:t>
            </a:r>
            <a:endParaRPr lang="en-ZA" sz="6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4" name="Picture 3" descr="Untitled-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284984"/>
            <a:ext cx="2736304" cy="173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3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19872" y="6327750"/>
            <a:ext cx="27544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008000"/>
                </a:solidFill>
              </a:rPr>
              <a:t>GROWING KWAZULU-NATAL TOGETHER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35496" y="64482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 smtClean="0">
                <a:solidFill>
                  <a:schemeClr val="tx1"/>
                </a:solidFill>
                <a:latin typeface="Arial"/>
                <a:cs typeface="Arial"/>
              </a:rPr>
              <a:pPr algn="l"/>
              <a:t>2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6C458E-5878-4668-9DD3-442E299D8340}"/>
              </a:ext>
            </a:extLst>
          </p:cNvPr>
          <p:cNvSpPr/>
          <p:nvPr/>
        </p:nvSpPr>
        <p:spPr>
          <a:xfrm>
            <a:off x="0" y="908720"/>
            <a:ext cx="9144000" cy="504056"/>
          </a:xfrm>
          <a:prstGeom prst="rect">
            <a:avLst/>
          </a:prstGeom>
          <a:solidFill>
            <a:srgbClr val="008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/>
                <a:cs typeface="Arial"/>
              </a:rPr>
              <a:t>COVID-19 EXPENDITURE</a:t>
            </a:r>
            <a:endParaRPr lang="en-ZA" sz="2400" b="1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2530D2-5431-4E15-B292-C2D0A03EA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681"/>
            <a:ext cx="2377646" cy="823031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869465"/>
            <a:ext cx="8208912" cy="4117012"/>
          </a:xfrm>
        </p:spPr>
        <p:txBody>
          <a:bodyPr>
            <a:normAutofit fontScale="62500" lnSpcReduction="20000"/>
          </a:bodyPr>
          <a:lstStyle/>
          <a:p>
            <a:pPr marL="541338" indent="-541338" algn="just">
              <a:lnSpc>
                <a:spcPct val="150000"/>
              </a:lnSpc>
            </a:pPr>
            <a:r>
              <a:rPr lang="en-US" sz="2400" dirty="0">
                <a:latin typeface="Calibri (body)"/>
              </a:rPr>
              <a:t>National Treasury issued Instruction Note 11 of 20/21 on 25</a:t>
            </a:r>
            <a:r>
              <a:rPr lang="en-US" sz="2400" baseline="30000" dirty="0">
                <a:latin typeface="Calibri (body)"/>
              </a:rPr>
              <a:t>th</a:t>
            </a:r>
            <a:r>
              <a:rPr lang="en-US" sz="2400" dirty="0">
                <a:latin typeface="Calibri (body)"/>
              </a:rPr>
              <a:t> August 2020 which deals with </a:t>
            </a:r>
            <a:r>
              <a:rPr lang="en-US" sz="2400" dirty="0" err="1">
                <a:latin typeface="Calibri (body)"/>
              </a:rPr>
              <a:t>Covid</a:t>
            </a:r>
            <a:r>
              <a:rPr lang="en-US" sz="2400" dirty="0">
                <a:latin typeface="Calibri (body)"/>
              </a:rPr>
              <a:t> procurement and reporting. </a:t>
            </a:r>
          </a:p>
          <a:p>
            <a:pPr marL="541338" indent="-541338" algn="just">
              <a:lnSpc>
                <a:spcPct val="150000"/>
              </a:lnSpc>
            </a:pPr>
            <a:r>
              <a:rPr lang="en-US" sz="2400" dirty="0">
                <a:latin typeface="Calibri (body)"/>
              </a:rPr>
              <a:t>It is mandatory for Provincial Departments and Entities to report </a:t>
            </a:r>
            <a:r>
              <a:rPr lang="en-US" sz="2400" dirty="0" err="1">
                <a:latin typeface="Calibri (body)"/>
              </a:rPr>
              <a:t>Covid</a:t>
            </a:r>
            <a:r>
              <a:rPr lang="en-US" sz="2400" dirty="0">
                <a:latin typeface="Calibri (body)"/>
              </a:rPr>
              <a:t> – 19 expenditure directly  to National Treasury on an monthly basis (circulars dated August 2020 and May 2021). </a:t>
            </a:r>
          </a:p>
          <a:p>
            <a:pPr marL="541338" indent="-541338" algn="just">
              <a:lnSpc>
                <a:spcPct val="150000"/>
              </a:lnSpc>
            </a:pPr>
            <a:r>
              <a:rPr lang="en-US" sz="2400" dirty="0">
                <a:latin typeface="Calibri (body)"/>
              </a:rPr>
              <a:t>National Treasury then issued Instruction Note 11 of 2020/2021-1</a:t>
            </a:r>
            <a:r>
              <a:rPr lang="en-US" sz="2400" baseline="30000" dirty="0">
                <a:latin typeface="Calibri (body)"/>
              </a:rPr>
              <a:t>st</a:t>
            </a:r>
            <a:r>
              <a:rPr lang="en-US" sz="2400" dirty="0">
                <a:latin typeface="Calibri (body)"/>
              </a:rPr>
              <a:t> Amendment that stipulated the reporting timeframes until March 2022, which has now lapsed. No further reporting has been requested from NT.</a:t>
            </a:r>
          </a:p>
          <a:p>
            <a:pPr marL="541338" indent="-541338" algn="just">
              <a:lnSpc>
                <a:spcPct val="150000"/>
              </a:lnSpc>
            </a:pPr>
            <a:r>
              <a:rPr lang="en-US" sz="2400" dirty="0">
                <a:latin typeface="Calibri (body)"/>
              </a:rPr>
              <a:t>National Treasury will then verify both expenditure and suppliers used directly with all provincial departments and entities and will thereafter publish a report </a:t>
            </a:r>
          </a:p>
          <a:p>
            <a:pPr marL="541338" indent="-541338" algn="just">
              <a:lnSpc>
                <a:spcPct val="150000"/>
              </a:lnSpc>
            </a:pPr>
            <a:r>
              <a:rPr lang="en-US" sz="2400" dirty="0"/>
              <a:t>Provincial Treasury has used the information submitted to National Treasury and made adjustments to where obvious errors have been identified for this presentation.</a:t>
            </a:r>
            <a:endParaRPr lang="en-US" sz="2400" dirty="0">
              <a:latin typeface="Calibri (body)"/>
            </a:endParaRPr>
          </a:p>
          <a:p>
            <a:pPr marL="541338" indent="-541338" algn="just">
              <a:lnSpc>
                <a:spcPct val="150000"/>
              </a:lnSpc>
            </a:pP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2030996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75856" y="6453336"/>
            <a:ext cx="27544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008000"/>
                </a:solidFill>
              </a:rPr>
              <a:t>GROWING KWAZULU-NATAL TOGETHER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35496" y="64482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 smtClean="0">
                <a:solidFill>
                  <a:schemeClr val="tx1"/>
                </a:solidFill>
                <a:latin typeface="Arial"/>
                <a:cs typeface="Arial"/>
              </a:rPr>
              <a:pPr algn="l"/>
              <a:t>3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6C458E-5878-4668-9DD3-442E299D8340}"/>
              </a:ext>
            </a:extLst>
          </p:cNvPr>
          <p:cNvSpPr/>
          <p:nvPr/>
        </p:nvSpPr>
        <p:spPr>
          <a:xfrm>
            <a:off x="0" y="908720"/>
            <a:ext cx="9144000" cy="504056"/>
          </a:xfrm>
          <a:prstGeom prst="rect">
            <a:avLst/>
          </a:prstGeom>
          <a:solidFill>
            <a:srgbClr val="008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EXPENDITURE OVERVIEW FROM MARCH 2020 to 28 FEBRUARY 2022</a:t>
            </a:r>
            <a:endParaRPr lang="en-ZA" sz="2000" b="1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2530D2-5431-4E15-B292-C2D0A03EA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681"/>
            <a:ext cx="2377646" cy="823031"/>
          </a:xfrm>
          <a:prstGeom prst="rect">
            <a:avLst/>
          </a:prstGeom>
        </p:spPr>
      </p:pic>
      <p:sp>
        <p:nvSpPr>
          <p:cNvPr id="68" name="Down Arrow 67"/>
          <p:cNvSpPr/>
          <p:nvPr/>
        </p:nvSpPr>
        <p:spPr>
          <a:xfrm flipV="1">
            <a:off x="3841761" y="3389150"/>
            <a:ext cx="1295400" cy="2615242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outerShdw blurRad="127000" dist="38100" dir="5400000" sx="105000" sy="105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/>
          </a:scene3d>
          <a:sp3d extrusionH="254000" prstMaterial="dkEdge">
            <a:bevelT w="139700" prst="cross"/>
            <a:extrusionClr>
              <a:sysClr val="window" lastClr="FFFFFF">
                <a:lumMod val="75000"/>
              </a:sysClr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0" name="Down Arrow 69"/>
          <p:cNvSpPr/>
          <p:nvPr/>
        </p:nvSpPr>
        <p:spPr>
          <a:xfrm rot="3300000" flipH="1" flipV="1">
            <a:off x="5227578" y="3326567"/>
            <a:ext cx="519851" cy="1049511"/>
          </a:xfrm>
          <a:prstGeom prst="downArrow">
            <a:avLst/>
          </a:prstGeom>
          <a:solidFill>
            <a:srgbClr val="ED7D31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perspectiveRelaxed">
              <a:rot lat="19216253" lon="925254" rev="21043324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1" name="Down Arrow 70"/>
          <p:cNvSpPr/>
          <p:nvPr/>
        </p:nvSpPr>
        <p:spPr>
          <a:xfrm rot="18027229" flipV="1">
            <a:off x="3417802" y="3535720"/>
            <a:ext cx="475573" cy="685800"/>
          </a:xfrm>
          <a:prstGeom prst="downArrow">
            <a:avLst/>
          </a:prstGeom>
          <a:solidFill>
            <a:srgbClr val="ED7D31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45509" y="2557643"/>
            <a:ext cx="2266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PUPLIC ENTITIES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b="1" i="1" kern="0" dirty="0">
                <a:solidFill>
                  <a:prstClr val="black"/>
                </a:solidFill>
                <a:latin typeface="Calibri" panose="020F0502020204030204"/>
              </a:rPr>
              <a:t>R </a:t>
            </a:r>
            <a:r>
              <a:rPr lang="en-ZA" sz="2400" b="1" i="1" dirty="0">
                <a:latin typeface="+mn-lt"/>
              </a:rPr>
              <a:t>13 428 157 </a:t>
            </a:r>
            <a:endParaRPr lang="en-US" sz="2400" b="1" i="1" dirty="0">
              <a:latin typeface="+mn-lt"/>
            </a:endParaRPr>
          </a:p>
        </p:txBody>
      </p:sp>
      <p:grpSp>
        <p:nvGrpSpPr>
          <p:cNvPr id="80" name="Group 29"/>
          <p:cNvGrpSpPr/>
          <p:nvPr/>
        </p:nvGrpSpPr>
        <p:grpSpPr>
          <a:xfrm>
            <a:off x="5868144" y="2704155"/>
            <a:ext cx="2981997" cy="964939"/>
            <a:chOff x="6248400" y="2311661"/>
            <a:chExt cx="2981997" cy="964939"/>
          </a:xfrm>
        </p:grpSpPr>
        <p:sp>
          <p:nvSpPr>
            <p:cNvPr id="81" name="TextBox 80"/>
            <p:cNvSpPr txBox="1"/>
            <p:nvPr/>
          </p:nvSpPr>
          <p:spPr>
            <a:xfrm>
              <a:off x="6904119" y="2311661"/>
              <a:ext cx="23262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DEPARTMENTS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2400" b="1" i="1" kern="0" dirty="0">
                  <a:solidFill>
                    <a:prstClr val="black"/>
                  </a:solidFill>
                  <a:latin typeface="Calibri" panose="020F0502020204030204"/>
                </a:rPr>
                <a:t>R </a:t>
              </a:r>
              <a:r>
                <a:rPr lang="en-ZA" sz="2400" b="1" i="1" dirty="0">
                  <a:latin typeface="+mn-lt"/>
                </a:rPr>
                <a:t>2 935 533 329  </a:t>
              </a:r>
              <a:endParaRPr lang="en-US" sz="2400" b="1" i="1" dirty="0">
                <a:latin typeface="+mn-lt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 flipV="1">
              <a:off x="6364704" y="2727160"/>
              <a:ext cx="533400" cy="3810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83" name="Oval 82"/>
            <p:cNvSpPr/>
            <p:nvPr/>
          </p:nvSpPr>
          <p:spPr>
            <a:xfrm>
              <a:off x="6248400" y="3048000"/>
              <a:ext cx="228600" cy="2286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2902640" y="5825293"/>
            <a:ext cx="3270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COVID-19 EXPENDITURE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922944" y="1815930"/>
            <a:ext cx="329811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FF0000"/>
                </a:solidFill>
                <a:latin typeface="Calibri" panose="020F0502020204030204"/>
              </a:rPr>
              <a:t>Total </a:t>
            </a:r>
            <a:r>
              <a:rPr lang="en-ZA" sz="2400" b="1" i="1" dirty="0">
                <a:solidFill>
                  <a:srgbClr val="FF0000"/>
                </a:solidFill>
                <a:latin typeface="+mn-lt"/>
              </a:rPr>
              <a:t>R2 948 961 486  </a:t>
            </a:r>
            <a:endParaRPr lang="en-US" sz="2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094877" y="3523198"/>
            <a:ext cx="228600" cy="2286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 flipV="1">
            <a:off x="2566844" y="3229805"/>
            <a:ext cx="476955" cy="358249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219023970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51920" y="6249222"/>
            <a:ext cx="27544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008000"/>
                </a:solidFill>
              </a:rPr>
              <a:t>GROWING KWAZULU-NATAL TOGETHER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35496" y="64482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 smtClean="0">
                <a:solidFill>
                  <a:schemeClr val="tx1"/>
                </a:solidFill>
                <a:latin typeface="Arial"/>
                <a:cs typeface="Arial"/>
              </a:rPr>
              <a:pPr algn="l"/>
              <a:t>4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6C458E-5878-4668-9DD3-442E299D8340}"/>
              </a:ext>
            </a:extLst>
          </p:cNvPr>
          <p:cNvSpPr/>
          <p:nvPr/>
        </p:nvSpPr>
        <p:spPr>
          <a:xfrm>
            <a:off x="0" y="908720"/>
            <a:ext cx="9144000" cy="504056"/>
          </a:xfrm>
          <a:prstGeom prst="rect">
            <a:avLst/>
          </a:prstGeom>
          <a:solidFill>
            <a:srgbClr val="008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/>
                <a:cs typeface="Arial"/>
              </a:rPr>
              <a:t>EXPENDITURE PER ENTITY </a:t>
            </a:r>
            <a:r>
              <a:rPr lang="en-US" b="1" dirty="0">
                <a:latin typeface="Arial"/>
                <a:cs typeface="Arial"/>
              </a:rPr>
              <a:t>(1)</a:t>
            </a:r>
            <a:endParaRPr lang="en-ZA" b="1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2530D2-5431-4E15-B292-C2D0A03EA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681"/>
            <a:ext cx="2377646" cy="823031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026267"/>
              </p:ext>
            </p:extLst>
          </p:nvPr>
        </p:nvGraphicFramePr>
        <p:xfrm>
          <a:off x="395536" y="1556792"/>
          <a:ext cx="820891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0156662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75856" y="6453336"/>
            <a:ext cx="27544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008000"/>
                </a:solidFill>
              </a:rPr>
              <a:t>GROWING KWAZULU-NATAL TOGETHER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35496" y="64482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 smtClean="0">
                <a:solidFill>
                  <a:schemeClr val="tx1"/>
                </a:solidFill>
                <a:latin typeface="Arial"/>
                <a:cs typeface="Arial"/>
              </a:rPr>
              <a:pPr algn="l"/>
              <a:t>5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6C458E-5878-4668-9DD3-442E299D8340}"/>
              </a:ext>
            </a:extLst>
          </p:cNvPr>
          <p:cNvSpPr/>
          <p:nvPr/>
        </p:nvSpPr>
        <p:spPr>
          <a:xfrm>
            <a:off x="0" y="908720"/>
            <a:ext cx="9144000" cy="504056"/>
          </a:xfrm>
          <a:prstGeom prst="rect">
            <a:avLst/>
          </a:prstGeom>
          <a:solidFill>
            <a:srgbClr val="008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/>
                <a:cs typeface="Arial"/>
              </a:rPr>
              <a:t>EXPENDITURE PER ENTITY </a:t>
            </a:r>
            <a:r>
              <a:rPr lang="en-US" b="1" dirty="0">
                <a:latin typeface="Arial"/>
                <a:cs typeface="Arial"/>
              </a:rPr>
              <a:t>(2)</a:t>
            </a:r>
            <a:endParaRPr lang="en-ZA" b="1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2530D2-5431-4E15-B292-C2D0A03EA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681"/>
            <a:ext cx="2377646" cy="82303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E8914FA-1362-4D6C-8D2E-349AA7278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557338"/>
            <a:ext cx="8229600" cy="4751982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ZA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335056"/>
              </p:ext>
            </p:extLst>
          </p:nvPr>
        </p:nvGraphicFramePr>
        <p:xfrm>
          <a:off x="179512" y="1651109"/>
          <a:ext cx="8712968" cy="47519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20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488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 dirty="0">
                          <a:effectLst/>
                        </a:rPr>
                        <a:t>Entity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u="none" strike="noStrike" dirty="0">
                          <a:effectLst/>
                        </a:rPr>
                        <a:t>Total Value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53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Kwa-Zulu Natal - Ezemvelo KwaZulu-Natal Wildlife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3 453 491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53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KwaZulu-Natal Sharks Board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3 309 897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53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Kwa-Zulu Natal - Trade and Investment KwaZulu-Natal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1 801 214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53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KwaZulu-Natal Film Commission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1 160 151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 Zulu Natal Liquor authority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878 269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53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Kwa-Zulu Natal - KwaZulu-Natal Gaming and Betting Board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778 501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Kwa-Zulu Natal - Agri-Business Development Agency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532 296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Ithala Development Finance Corporation Limited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354 202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53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Moses Kotane Institute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302 862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53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Dube Tradeport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248 705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53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KZN Growth Fund Trust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215 532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53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TOURISM KWAZULU-NATAL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167 842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Richards Bay Industrial Development Zone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122 720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1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KZN Amafa and Research Institute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102 475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3958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7620" marR="7620" marT="7620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428 157</a:t>
                      </a:r>
                    </a:p>
                  </a:txBody>
                  <a:tcPr marL="7620" marR="7620" marT="7620" marB="0" anchor="b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275495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75856" y="6453336"/>
            <a:ext cx="27544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008000"/>
                </a:solidFill>
              </a:rPr>
              <a:t>GROWING KWAZULU-NATAL TOGETHER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35496" y="64482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 smtClean="0">
                <a:solidFill>
                  <a:schemeClr val="tx1"/>
                </a:solidFill>
                <a:latin typeface="Arial"/>
                <a:cs typeface="Arial"/>
              </a:rPr>
              <a:pPr algn="l"/>
              <a:t>6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6C458E-5878-4668-9DD3-442E299D8340}"/>
              </a:ext>
            </a:extLst>
          </p:cNvPr>
          <p:cNvSpPr/>
          <p:nvPr/>
        </p:nvSpPr>
        <p:spPr>
          <a:xfrm>
            <a:off x="0" y="831032"/>
            <a:ext cx="9144000" cy="504056"/>
          </a:xfrm>
          <a:prstGeom prst="rect">
            <a:avLst/>
          </a:prstGeom>
          <a:solidFill>
            <a:srgbClr val="008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/>
                <a:cs typeface="Arial"/>
              </a:rPr>
              <a:t>EXPENDITURE PER PROVINCIAL DEPARTMENT</a:t>
            </a:r>
            <a:endParaRPr lang="en-ZA" sz="2400" b="1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2530D2-5431-4E15-B292-C2D0A03EA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681"/>
            <a:ext cx="2377646" cy="82303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131687"/>
              </p:ext>
            </p:extLst>
          </p:nvPr>
        </p:nvGraphicFramePr>
        <p:xfrm>
          <a:off x="539552" y="1412776"/>
          <a:ext cx="8208912" cy="4956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40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8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190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 dirty="0">
                          <a:effectLst/>
                        </a:rPr>
                        <a:t>Department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u="none" strike="noStrike" dirty="0">
                          <a:effectLst/>
                        </a:rPr>
                        <a:t>Total Value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b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5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HEALTH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1 617 873 011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EDUCATION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1 055 054 418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90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SOCIAL DEVELOPMENT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141 622 322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90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WORKS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30 601 710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90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AGRICULTURE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20 629 605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90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19 791 963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90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EDTEA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9 193 248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90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OFFICE OF THE PREMIER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8 973 413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90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 SETTLEMENTS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8 566 602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90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COGTA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8 122 818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90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SPORT &amp; RECREATION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7 449 006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90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ARTS &amp; CULTURE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3 377 594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90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PROVINCIAL TREASURY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1 939 196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90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LEGISLATURE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1 374 469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90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SAFETY &amp; LIAISON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963 952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2743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ZA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 Total</a:t>
                      </a:r>
                    </a:p>
                  </a:txBody>
                  <a:tcPr marL="7620" marR="7620" marT="7620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2 935 533 329</a:t>
                      </a:r>
                    </a:p>
                  </a:txBody>
                  <a:tcPr marL="7620" marR="7620" marT="7620" marB="0" anchor="b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835387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75856" y="6453336"/>
            <a:ext cx="27544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008000"/>
                </a:solidFill>
              </a:rPr>
              <a:t>GROWING KWAZULU-NATAL TOGETHER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35496" y="64482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 smtClean="0">
                <a:solidFill>
                  <a:schemeClr val="tx1"/>
                </a:solidFill>
                <a:latin typeface="Arial"/>
                <a:cs typeface="Arial"/>
              </a:rPr>
              <a:pPr algn="l"/>
              <a:t>7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6C458E-5878-4668-9DD3-442E299D8340}"/>
              </a:ext>
            </a:extLst>
          </p:cNvPr>
          <p:cNvSpPr/>
          <p:nvPr/>
        </p:nvSpPr>
        <p:spPr>
          <a:xfrm>
            <a:off x="0" y="588872"/>
            <a:ext cx="9144000" cy="175832"/>
          </a:xfrm>
          <a:prstGeom prst="rect">
            <a:avLst/>
          </a:prstGeom>
          <a:solidFill>
            <a:srgbClr val="008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INFRASTRUCTURE ANALYSIS PER DEPARTMENT (1)</a:t>
            </a:r>
            <a:endParaRPr lang="en-ZA" sz="1400" b="1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2530D2-5431-4E15-B292-C2D0A03EA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91680" cy="58558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E8914FA-1362-4D6C-8D2E-349AA7278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557338"/>
            <a:ext cx="8229600" cy="4751982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ZA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254988"/>
              </p:ext>
            </p:extLst>
          </p:nvPr>
        </p:nvGraphicFramePr>
        <p:xfrm>
          <a:off x="179512" y="854357"/>
          <a:ext cx="8856984" cy="58326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75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509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u="none" strike="noStrike" dirty="0">
                          <a:effectLst/>
                        </a:rPr>
                        <a:t>Description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0" marR="4210" marT="4210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u="none" strike="noStrike" dirty="0">
                          <a:effectLst/>
                        </a:rPr>
                        <a:t>Amount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0" marR="4210" marT="4210" marB="0" anchor="b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Amatikulu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RTC - Renovations &amp; Additions for COVID-19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4 439 831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Canefields Country Lodge for Quarantine site - Quarantine Site Accommodation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2 734 263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Coastlands Hotel for Quarantine site - Quarantine Site Accommodation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7 436 861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and installations of Wendy Houses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812 950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Dividing of offices, partitioning of sleeping rooms, and other construction related work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987 782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Dundee - Dundee Hospital - Alterations to two existing wards to create isolation and quarantine wards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28 959 989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Durban - Clairwood Hospital - Alterations and additions to wards C1, C2, FS3, MS6, MS2, MM1 and OT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232 437 920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Durban - Clairwood Hospital - Emergency Repairs to Wards for quarantine and Isolation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80 965 509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Durban - Wentworth Hospital - Wentworth Hospital - Alterations and additions to  2 existing Creche buildings and Ward D2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79 185 198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Installation of Oxygen Supply Infrastructure for 4 Field Hospitals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14 021 837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Jozini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Bethesda Hospital - Upgrade Existing TB Wards to Isolation Ward and upgrade Existing Nurses Accommodation to Quarantine Ward; Fencing, awning and walkways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33 559 492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Jozini - Mosvold Hospital- Upgrade Existing TB Wards to Isolation Ward and upgrade Existing Auxilarary to Quarantine Ward, Fencing and  walkways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46 008 786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King Dinuzulu Hospital - Durban - KZN EMS College - Refurbishment of Staff Accommodation Phase 1 - Emergency Covid-19 Quarantine Facility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68 520 872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King Dinuzulu Hospital - Durban - KZN Infrastructure Maintence Hub - Refurbishment of existing buildings to create Quarantine facility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53 400 000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King Dinuzulu Hospital - Roof Repairs and Alterations to Star Ward COVID-19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36 466 749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Margate Beach Lodge for Quarantine site - Quarantine Site Accommodation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5 292 300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Niemeyer Mem. Hospital: COVID-19: Alterations and additions to existing wards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63 759 949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Partitions and screen clip ons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26 186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Pietermaritzburg  - Royal Agricultural Show Grounds - Temporary conversion of 4 x Exhibition halls and provision of temporary ablution blocks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15 049 519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Pietermaritzburg - Doris Goodwin Hospital - Emergency Repairs to Wards for quarantine and Isolation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8 500 000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Pinetown Forensic Mortuary - Facility Renovations and Additions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4 472 755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Richmond - Richmond Chest Hospital - Conversion of  Ward A4, B1 and B5 into Isolation Wards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83 958 918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Richmond - Richmond Chest Hospital - Emergency Repairs to Wards for quarantine and Isolation- Phase 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56 573 205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Richmond - Richmond Chest Hospital - Emergency Repairs to Wards for quarantine and Isolation- Phase 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30 000 000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Richmond - Richmond Chest Hospital - Power Upgrade: Existing Building Renovation and Repairs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9 000 000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Richmond Chest Hospital:  COVID-19 Electrical Upgrade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1 392 809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Royal Showgrounds Accommodations, security and meals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5 543 460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Schools: Building Renovations for social distance- Hlimbithwa Primary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299 731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Schools: Minor repairs and refurbishment at Mgandeni Secondary School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299 000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Schools: Minor Repairs and refurbishment at Sikhuthele Secondary school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246 350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Schools: Minor Repairs and Renovations for social distance- Moyamuhle Primary School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398 600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Schools: Minor Repairs and renovations to vandalised schools at Lubisana Primary school,Isithebe Primary school and Iwetane Primary school for social distance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180 635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Schools: Minor repairs and renovations to vandalised schools for social distance at Sisebenzile, Lihlithemba and Ubuhlebemfundo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295 736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Schools: Minor Repairs to vandalised schools for social distance - Ngungwini Secondary, Sqondokuhle Primary and Emakhasini Primary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175 999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6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Schools: Minor Repairs to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vandalised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schools for social distance to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Ingulule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Primary school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289 840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774274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75856" y="6453336"/>
            <a:ext cx="27544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008000"/>
                </a:solidFill>
              </a:rPr>
              <a:t>GROWING KWAZULU-NATAL TOGETHER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35496" y="64482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 smtClean="0">
                <a:solidFill>
                  <a:schemeClr val="tx1"/>
                </a:solidFill>
                <a:latin typeface="Arial"/>
                <a:cs typeface="Arial"/>
              </a:rPr>
              <a:pPr algn="l"/>
              <a:t>8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6C458E-5878-4668-9DD3-442E299D8340}"/>
              </a:ext>
            </a:extLst>
          </p:cNvPr>
          <p:cNvSpPr/>
          <p:nvPr/>
        </p:nvSpPr>
        <p:spPr>
          <a:xfrm>
            <a:off x="0" y="588872"/>
            <a:ext cx="9144000" cy="175832"/>
          </a:xfrm>
          <a:prstGeom prst="rect">
            <a:avLst/>
          </a:prstGeom>
          <a:solidFill>
            <a:srgbClr val="008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INFRASTRUCTURE ANALYSIS PER DEPARTMENT (2)</a:t>
            </a:r>
            <a:endParaRPr lang="en-ZA" sz="1400" b="1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2530D2-5431-4E15-B292-C2D0A03EA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91680" cy="58558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389797"/>
              </p:ext>
            </p:extLst>
          </p:nvPr>
        </p:nvGraphicFramePr>
        <p:xfrm>
          <a:off x="35496" y="974129"/>
          <a:ext cx="9001000" cy="1770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0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016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u="none" strike="noStrike" dirty="0">
                          <a:effectLst/>
                        </a:rPr>
                        <a:t>Description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0" marR="4210" marT="4210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u="none" strike="noStrike" dirty="0">
                          <a:effectLst/>
                        </a:rPr>
                        <a:t>Amount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0" marR="4210" marT="4210" marB="0" anchor="b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7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Schools: Renovations for social distance at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Sinenhlanhla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Secondary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294 589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7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Schools: Repairing of roof and installation of water tanks- Manzini Primary Secondary School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152 100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7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Schools: Repairs and Renovations  for social distance at Tshelenkosi Secondary school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397 808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762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Schools: Repairs to vandalised schools for social distance,Isibanisezwe Secondary,Mgqwabamgqaba, Mqungebe,Ubuhlebesizwe Senior Secondary, Madlokovu Primary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180 850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7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Scottburgh - G J Crookes Hospital - Alterations and additions to existing wards - Block 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43 918 267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7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Scottburgh - G J Crookes Hospital - Alterations and additions to existing wards Block 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96 982 417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7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Scottburgh - G J Crookes Hospital - Upgrade the roof and plumbing in maternity ward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30 000 000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67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Ulundi - St Francis Hospital - Upgrade Existing TB Wards to Isolation Ward and Auxilarary building to Quarantine Ward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62 357 467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67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Various Hospitals - Rebuild 10X400L Autoclaves For COVID-19 Sites In KZN Health Facilities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2 389 396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67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Vryheid - Siloah Lutheran Mission Hospital - Upgrade Existing Wards to 11 bed Isolation Ward and upgrade exisiting Nurses Home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52 303 720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6762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7620" marR="7620" marT="7620" marB="0" anchor="b">
                    <a:solidFill>
                      <a:srgbClr val="00964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1 264 669 642</a:t>
                      </a:r>
                    </a:p>
                  </a:txBody>
                  <a:tcPr marL="7620" marR="7620" marT="7620" marB="0" anchor="b">
                    <a:solidFill>
                      <a:srgbClr val="0096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172383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923928" y="6459843"/>
            <a:ext cx="27544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008000"/>
                </a:solidFill>
              </a:rPr>
              <a:t>GROWING KWAZULU-NATAL TOGETHER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35496" y="64482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 smtClean="0">
                <a:solidFill>
                  <a:schemeClr val="tx1"/>
                </a:solidFill>
                <a:latin typeface="Arial"/>
                <a:cs typeface="Arial"/>
              </a:rPr>
              <a:pPr algn="l"/>
              <a:t>9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6C458E-5878-4668-9DD3-442E299D8340}"/>
              </a:ext>
            </a:extLst>
          </p:cNvPr>
          <p:cNvSpPr/>
          <p:nvPr/>
        </p:nvSpPr>
        <p:spPr>
          <a:xfrm>
            <a:off x="0" y="908720"/>
            <a:ext cx="9144000" cy="504056"/>
          </a:xfrm>
          <a:prstGeom prst="rect">
            <a:avLst/>
          </a:prstGeom>
          <a:solidFill>
            <a:srgbClr val="008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/>
                <a:cs typeface="Arial"/>
              </a:rPr>
              <a:t>SPEND BY PRODUCT (DEP and ENTITIES) – Top 15 </a:t>
            </a:r>
            <a:endParaRPr lang="en-ZA" sz="2400" b="1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2530D2-5431-4E15-B292-C2D0A03EA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681"/>
            <a:ext cx="2377646" cy="823031"/>
          </a:xfrm>
          <a:prstGeom prst="rect">
            <a:avLst/>
          </a:prstGeom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990060"/>
              </p:ext>
            </p:extLst>
          </p:nvPr>
        </p:nvGraphicFramePr>
        <p:xfrm>
          <a:off x="395536" y="1429658"/>
          <a:ext cx="8496944" cy="4580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10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5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093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 dirty="0">
                          <a:effectLst/>
                        </a:rPr>
                        <a:t>Description 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Item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Infrastructure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1 264 669 642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PPE020 Hand sanitisers and disinfectants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371 725 825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277 989 357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PPE018 3 Layer fabric cloth masks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250 270 135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PPE011 Digital thermometer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94 908 528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PPE002 Surgical masks for healt care workers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88 329 003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PPE015 Non-sterile examination gloves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88 045 881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PPE027 Manual sanitiser dispensers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69 453 387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PPE012 Multi purpose sanitisers and disinfectants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63 690 301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PPE019 Surface sanitisers and disinfectants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44 288 283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PPE003 Respirator mask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43 329 412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PPE016 Sterile examination or surgical gloves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42 239 453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PPE000 Other PPEs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39 280 370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--Non-PPE Covid 19 related spend items--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31 846 341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PPE006 Visor / Face Shield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31 429 089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 dirty="0">
                          <a:effectLst/>
                        </a:rPr>
                        <a:t>Grand Total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4" marR="8934" marT="8934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2 801 495 007</a:t>
                      </a:r>
                    </a:p>
                  </a:txBody>
                  <a:tcPr marL="7620" marR="7620" marT="7620" marB="0" anchor="b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968493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1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29417</TotalTime>
  <Words>2056</Words>
  <Application>Microsoft Office PowerPoint</Application>
  <PresentationFormat>On-screen Show (4:3)</PresentationFormat>
  <Paragraphs>414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(body)</vt:lpstr>
      <vt:lpstr>Calibri Light</vt:lpstr>
      <vt:lpstr>Verdana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 : 18th March 2020</dc:title>
  <dc:creator>User</dc:creator>
  <cp:lastModifiedBy>Shereen Cassiem</cp:lastModifiedBy>
  <cp:revision>1712</cp:revision>
  <cp:lastPrinted>2022-01-03T11:54:23Z</cp:lastPrinted>
  <dcterms:created xsi:type="dcterms:W3CDTF">2011-10-05T05:43:47Z</dcterms:created>
  <dcterms:modified xsi:type="dcterms:W3CDTF">2022-05-10T10:45:20Z</dcterms:modified>
</cp:coreProperties>
</file>