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471" r:id="rId2"/>
    <p:sldId id="528" r:id="rId3"/>
    <p:sldId id="530" r:id="rId4"/>
    <p:sldId id="529" r:id="rId5"/>
    <p:sldId id="531" r:id="rId6"/>
    <p:sldId id="532" r:id="rId7"/>
    <p:sldId id="535" r:id="rId8"/>
    <p:sldId id="534" r:id="rId9"/>
    <p:sldId id="507" r:id="rId1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E MILNE"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1E"/>
    <a:srgbClr val="009644"/>
    <a:srgbClr val="008000"/>
    <a:srgbClr val="FFFF66"/>
    <a:srgbClr val="FFCC66"/>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69" autoAdjust="0"/>
    <p:restoredTop sz="94601" autoAdjust="0"/>
  </p:normalViewPr>
  <p:slideViewPr>
    <p:cSldViewPr>
      <p:cViewPr varScale="1">
        <p:scale>
          <a:sx n="69" d="100"/>
          <a:sy n="69"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7928"/>
          </a:xfrm>
          <a:prstGeom prst="rect">
            <a:avLst/>
          </a:prstGeom>
        </p:spPr>
        <p:txBody>
          <a:bodyPr vert="horz" lIns="91440" tIns="45720" rIns="91440" bIns="45720" rtlCol="0"/>
          <a:lstStyle>
            <a:lvl1pPr algn="r">
              <a:defRPr sz="1200"/>
            </a:lvl1pPr>
          </a:lstStyle>
          <a:p>
            <a:fld id="{F7D42896-8E1F-4592-B5A5-18C5C72FB23A}" type="datetimeFigureOut">
              <a:rPr lang="en-ZA" smtClean="0"/>
              <a:t>2022/05/10</a:t>
            </a:fld>
            <a:endParaRPr lang="en-ZA"/>
          </a:p>
        </p:txBody>
      </p:sp>
      <p:sp>
        <p:nvSpPr>
          <p:cNvPr id="4" name="Footer Placeholder 3"/>
          <p:cNvSpPr>
            <a:spLocks noGrp="1"/>
          </p:cNvSpPr>
          <p:nvPr>
            <p:ph type="ftr" sz="quarter" idx="2"/>
          </p:nvPr>
        </p:nvSpPr>
        <p:spPr>
          <a:xfrm>
            <a:off x="0" y="9428710"/>
            <a:ext cx="2946400" cy="49792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710"/>
            <a:ext cx="2946400" cy="497928"/>
          </a:xfrm>
          <a:prstGeom prst="rect">
            <a:avLst/>
          </a:prstGeom>
        </p:spPr>
        <p:txBody>
          <a:bodyPr vert="horz" lIns="91440" tIns="45720" rIns="91440" bIns="45720" rtlCol="0" anchor="b"/>
          <a:lstStyle>
            <a:lvl1pPr algn="r">
              <a:defRPr sz="1200"/>
            </a:lvl1pPr>
          </a:lstStyle>
          <a:p>
            <a:fld id="{A500E8E3-D37B-4AA5-9D84-59ED5DB46622}" type="slidenum">
              <a:rPr lang="en-ZA" smtClean="0"/>
              <a:t>‹#›</a:t>
            </a:fld>
            <a:endParaRPr lang="en-ZA"/>
          </a:p>
        </p:txBody>
      </p:sp>
    </p:spTree>
    <p:extLst>
      <p:ext uri="{BB962C8B-B14F-4D97-AF65-F5344CB8AC3E}">
        <p14:creationId xmlns:p14="http://schemas.microsoft.com/office/powerpoint/2010/main" val="1772453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F99D547-1A9C-4812-81A1-DCCB702D1569}" type="datetimeFigureOut">
              <a:rPr lang="en-US"/>
              <a:pPr>
                <a:defRPr/>
              </a:pPr>
              <a:t>5/10/2022</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450" y="4714876"/>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164"/>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BE2F452-BBC8-48A0-81EB-29E797DD877A}" type="slidenum">
              <a:rPr lang="en-US" altLang="en-US"/>
              <a:pPr/>
              <a:t>‹#›</a:t>
            </a:fld>
            <a:endParaRPr lang="en-US" altLang="en-US" dirty="0"/>
          </a:p>
        </p:txBody>
      </p:sp>
    </p:spTree>
    <p:extLst>
      <p:ext uri="{BB962C8B-B14F-4D97-AF65-F5344CB8AC3E}">
        <p14:creationId xmlns:p14="http://schemas.microsoft.com/office/powerpoint/2010/main" val="40674033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9</a:t>
            </a:fld>
            <a:endParaRPr lang="en-ZA" altLang="en-US"/>
          </a:p>
        </p:txBody>
      </p:sp>
    </p:spTree>
    <p:extLst>
      <p:ext uri="{BB962C8B-B14F-4D97-AF65-F5344CB8AC3E}">
        <p14:creationId xmlns:p14="http://schemas.microsoft.com/office/powerpoint/2010/main" val="136123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AE1CC4D-6B80-824F-95B3-C7042065D9B6}"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F3A2FD1-091E-4E14-B5E1-3309D4850A6F}" type="slidenum">
              <a:rPr lang="en-US" altLang="en-US"/>
              <a:pPr/>
              <a:t>‹#›</a:t>
            </a:fld>
            <a:endParaRPr lang="en-US" altLang="en-US" dirty="0"/>
          </a:p>
        </p:txBody>
      </p:sp>
    </p:spTree>
    <p:extLst>
      <p:ext uri="{BB962C8B-B14F-4D97-AF65-F5344CB8AC3E}">
        <p14:creationId xmlns:p14="http://schemas.microsoft.com/office/powerpoint/2010/main" val="301970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5F6902-2018-4A43-A197-E66B77FC800F}"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F9C980E-3AC1-4DFD-ABD0-F24C9196324D}" type="slidenum">
              <a:rPr lang="en-US" altLang="en-US"/>
              <a:pPr/>
              <a:t>‹#›</a:t>
            </a:fld>
            <a:endParaRPr lang="en-US" altLang="en-US" dirty="0"/>
          </a:p>
        </p:txBody>
      </p:sp>
    </p:spTree>
    <p:extLst>
      <p:ext uri="{BB962C8B-B14F-4D97-AF65-F5344CB8AC3E}">
        <p14:creationId xmlns:p14="http://schemas.microsoft.com/office/powerpoint/2010/main" val="240088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50AAFC-9222-5F47-83D3-233A5731C885}"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DB76249-C742-443A-9BEC-97296B7C0194}" type="slidenum">
              <a:rPr lang="en-US" altLang="en-US"/>
              <a:pPr/>
              <a:t>‹#›</a:t>
            </a:fld>
            <a:endParaRPr lang="en-US" altLang="en-US" dirty="0"/>
          </a:p>
        </p:txBody>
      </p:sp>
    </p:spTree>
    <p:extLst>
      <p:ext uri="{BB962C8B-B14F-4D97-AF65-F5344CB8AC3E}">
        <p14:creationId xmlns:p14="http://schemas.microsoft.com/office/powerpoint/2010/main" val="1627539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10"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512" y="6309320"/>
            <a:ext cx="9035988" cy="3463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1" name="Picture 2" descr="http://www.kznonline.gov.za/images/stories/downloads/Logos/Coat_of_Arms-zulu.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6414955"/>
            <a:ext cx="575048" cy="420660"/>
          </a:xfrm>
          <a:prstGeom prst="rect">
            <a:avLst/>
          </a:prstGeom>
          <a:blipFill dpi="0" rotWithShape="1">
            <a:blip r:embed="rId2">
              <a:alphaModFix amt="0"/>
            </a:blip>
            <a:srcRect/>
            <a:tile tx="0" ty="0" sx="100000" sy="100000" flip="none" algn="tl"/>
          </a:blipFill>
          <a:ln>
            <a:noFill/>
          </a:ln>
        </p:spPr>
      </p:pic>
      <p:sp>
        <p:nvSpPr>
          <p:cNvPr id="12" name="Slide Number Placeholder 1"/>
          <p:cNvSpPr>
            <a:spLocks noGrp="1"/>
          </p:cNvSpPr>
          <p:nvPr>
            <p:ph type="sldNum" sz="quarter" idx="4294967295"/>
          </p:nvPr>
        </p:nvSpPr>
        <p:spPr>
          <a:xfrm>
            <a:off x="8532440" y="6309320"/>
            <a:ext cx="540060" cy="484165"/>
          </a:xfrm>
          <a:solidFill>
            <a:schemeClr val="bg1"/>
          </a:solidFill>
          <a:ln w="38100">
            <a:solidFill>
              <a:srgbClr val="008000"/>
            </a:solidFill>
          </a:ln>
        </p:spPr>
        <p:txBody>
          <a:bodyPr anchor="ctr"/>
          <a:lstStyle/>
          <a:p>
            <a:pPr algn="ctr">
              <a:defRPr/>
            </a:pPr>
            <a:fld id="{80BD4F07-03E6-4EEC-A54B-BD8004E5F0D3}" type="slidenum">
              <a:rPr lang="en-US" sz="1400" b="1" smtClean="0">
                <a:solidFill>
                  <a:srgbClr val="008000"/>
                </a:solidFill>
                <a:latin typeface="Arial" panose="020B0604020202020204" pitchFamily="34" charset="0"/>
              </a:rPr>
              <a:pPr algn="ctr">
                <a:defRPr/>
              </a:pPr>
              <a:t>‹#›</a:t>
            </a:fld>
            <a:endParaRPr lang="en-US" sz="1400" b="1" dirty="0">
              <a:solidFill>
                <a:srgbClr val="008000"/>
              </a:solidFill>
              <a:latin typeface="Arial" panose="020B0604020202020204" pitchFamily="34" charset="0"/>
            </a:endParaRPr>
          </a:p>
        </p:txBody>
      </p:sp>
      <p:sp>
        <p:nvSpPr>
          <p:cNvPr id="9" name="Rectangle 6"/>
          <p:cNvSpPr>
            <a:spLocks noChangeArrowheads="1"/>
          </p:cNvSpPr>
          <p:nvPr userDrawn="1"/>
        </p:nvSpPr>
        <p:spPr bwMode="auto">
          <a:xfrm>
            <a:off x="0" y="6559393"/>
            <a:ext cx="9144000" cy="2539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Verdana" panose="020B0604030504040204" pitchFamily="34" charset="0"/>
              </a:defRPr>
            </a:lvl1pPr>
            <a:lvl2pPr marL="742950" indent="-285750" eaLnBrk="0" hangingPunct="0">
              <a:defRPr sz="900">
                <a:solidFill>
                  <a:schemeClr val="tx1"/>
                </a:solidFill>
                <a:latin typeface="Verdana" panose="020B0604030504040204" pitchFamily="34" charset="0"/>
              </a:defRPr>
            </a:lvl2pPr>
            <a:lvl3pPr marL="1143000" indent="-228600" eaLnBrk="0" hangingPunct="0">
              <a:defRPr sz="900">
                <a:solidFill>
                  <a:schemeClr val="tx1"/>
                </a:solidFill>
                <a:latin typeface="Verdana" panose="020B0604030504040204" pitchFamily="34" charset="0"/>
              </a:defRPr>
            </a:lvl3pPr>
            <a:lvl4pPr marL="1600200" indent="-228600" eaLnBrk="0" hangingPunct="0">
              <a:defRPr sz="900">
                <a:solidFill>
                  <a:schemeClr val="tx1"/>
                </a:solidFill>
                <a:latin typeface="Verdana" panose="020B0604030504040204" pitchFamily="34" charset="0"/>
              </a:defRPr>
            </a:lvl4pPr>
            <a:lvl5pPr marL="2057400" indent="-228600" eaLnBrk="0" hangingPunct="0">
              <a:defRPr sz="900">
                <a:solidFill>
                  <a:schemeClr val="tx1"/>
                </a:solidFill>
                <a:latin typeface="Verdana" panose="020B0604030504040204" pitchFamily="34" charset="0"/>
              </a:defRPr>
            </a:lvl5pPr>
            <a:lvl6pPr marL="2514600" indent="-228600" eaLnBrk="0" fontAlgn="base" hangingPunct="0">
              <a:spcBef>
                <a:spcPct val="0"/>
              </a:spcBef>
              <a:spcAft>
                <a:spcPct val="0"/>
              </a:spcAft>
              <a:defRPr sz="900">
                <a:solidFill>
                  <a:schemeClr val="tx1"/>
                </a:solidFill>
                <a:latin typeface="Verdana" panose="020B0604030504040204" pitchFamily="34" charset="0"/>
              </a:defRPr>
            </a:lvl6pPr>
            <a:lvl7pPr marL="2971800" indent="-228600" eaLnBrk="0" fontAlgn="base" hangingPunct="0">
              <a:spcBef>
                <a:spcPct val="0"/>
              </a:spcBef>
              <a:spcAft>
                <a:spcPct val="0"/>
              </a:spcAft>
              <a:defRPr sz="900">
                <a:solidFill>
                  <a:schemeClr val="tx1"/>
                </a:solidFill>
                <a:latin typeface="Verdana" panose="020B0604030504040204" pitchFamily="34" charset="0"/>
              </a:defRPr>
            </a:lvl7pPr>
            <a:lvl8pPr marL="3429000" indent="-228600" eaLnBrk="0" fontAlgn="base" hangingPunct="0">
              <a:spcBef>
                <a:spcPct val="0"/>
              </a:spcBef>
              <a:spcAft>
                <a:spcPct val="0"/>
              </a:spcAft>
              <a:defRPr sz="900">
                <a:solidFill>
                  <a:schemeClr val="tx1"/>
                </a:solidFill>
                <a:latin typeface="Verdana" panose="020B0604030504040204" pitchFamily="34" charset="0"/>
              </a:defRPr>
            </a:lvl8pPr>
            <a:lvl9pPr marL="3886200" indent="-228600" eaLnBrk="0" fontAlgn="base" hangingPunct="0">
              <a:spcBef>
                <a:spcPct val="0"/>
              </a:spcBef>
              <a:spcAft>
                <a:spcPct val="0"/>
              </a:spcAft>
              <a:defRPr sz="900">
                <a:solidFill>
                  <a:schemeClr val="tx1"/>
                </a:solidFill>
                <a:latin typeface="Verdana" panose="020B0604030504040204" pitchFamily="34" charset="0"/>
              </a:defRPr>
            </a:lvl9pPr>
          </a:lstStyle>
          <a:p>
            <a:pPr algn="ctr" eaLnBrk="1" hangingPunct="1">
              <a:defRPr/>
            </a:pPr>
            <a:r>
              <a:rPr lang="en-ZA" sz="1050" b="1" i="1" baseline="30000" dirty="0">
                <a:solidFill>
                  <a:srgbClr val="009900"/>
                </a:solidFill>
              </a:rPr>
              <a:t>“KZN as a prosperous Province</a:t>
            </a:r>
            <a:r>
              <a:rPr lang="en-ZA" sz="1050" b="1" i="1" dirty="0">
                <a:solidFill>
                  <a:srgbClr val="009900"/>
                </a:solidFill>
              </a:rPr>
              <a:t> </a:t>
            </a:r>
            <a:r>
              <a:rPr lang="en-ZA" sz="1050" b="1" i="1" baseline="30000" dirty="0">
                <a:solidFill>
                  <a:srgbClr val="009900"/>
                </a:solidFill>
              </a:rPr>
              <a:t>with healthy, secure and skilled population, living in dignity and harmony, acting as a gateway between Africa and the World”</a:t>
            </a:r>
          </a:p>
        </p:txBody>
      </p:sp>
    </p:spTree>
    <p:extLst>
      <p:ext uri="{BB962C8B-B14F-4D97-AF65-F5344CB8AC3E}">
        <p14:creationId xmlns:p14="http://schemas.microsoft.com/office/powerpoint/2010/main" val="401215950"/>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D75F08-4359-F24D-B75E-52A5BEC68428}"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D312F24-582A-4117-A0B2-A1DD2489FD11}" type="slidenum">
              <a:rPr lang="en-US" altLang="en-US"/>
              <a:pPr/>
              <a:t>‹#›</a:t>
            </a:fld>
            <a:endParaRPr lang="en-US" altLang="en-US" dirty="0"/>
          </a:p>
        </p:txBody>
      </p:sp>
    </p:spTree>
    <p:extLst>
      <p:ext uri="{BB962C8B-B14F-4D97-AF65-F5344CB8AC3E}">
        <p14:creationId xmlns:p14="http://schemas.microsoft.com/office/powerpoint/2010/main" val="266788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38DFB60-A28B-FA49-9890-02611BDD1250}"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DBF3DF0-8F4F-4A0C-B1E1-3C80CEE4DE50}" type="slidenum">
              <a:rPr lang="en-US" altLang="en-US"/>
              <a:pPr/>
              <a:t>‹#›</a:t>
            </a:fld>
            <a:endParaRPr lang="en-US" altLang="en-US" dirty="0"/>
          </a:p>
        </p:txBody>
      </p:sp>
    </p:spTree>
    <p:extLst>
      <p:ext uri="{BB962C8B-B14F-4D97-AF65-F5344CB8AC3E}">
        <p14:creationId xmlns:p14="http://schemas.microsoft.com/office/powerpoint/2010/main" val="324274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2077D25-B234-DB47-8433-1FA2361B3338}"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9757167-10C8-42C7-B29A-1F1A091DEDC4}" type="slidenum">
              <a:rPr lang="en-US" altLang="en-US"/>
              <a:pPr/>
              <a:t>‹#›</a:t>
            </a:fld>
            <a:endParaRPr lang="en-US" altLang="en-US" dirty="0"/>
          </a:p>
        </p:txBody>
      </p:sp>
    </p:spTree>
    <p:extLst>
      <p:ext uri="{BB962C8B-B14F-4D97-AF65-F5344CB8AC3E}">
        <p14:creationId xmlns:p14="http://schemas.microsoft.com/office/powerpoint/2010/main" val="103259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FCB6082-06BD-AB4C-ADD6-3421277132D8}" type="datetime1">
              <a:rPr lang="en-ZA" smtClean="0">
                <a:solidFill>
                  <a:prstClr val="black">
                    <a:tint val="75000"/>
                  </a:prstClr>
                </a:solidFill>
              </a:rPr>
              <a:t>2022/05/10</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730BF22A-558E-49CD-8C91-D895D543537F}" type="slidenum">
              <a:rPr lang="en-US" altLang="en-US"/>
              <a:pPr/>
              <a:t>‹#›</a:t>
            </a:fld>
            <a:endParaRPr lang="en-US" altLang="en-US" dirty="0"/>
          </a:p>
        </p:txBody>
      </p:sp>
    </p:spTree>
    <p:extLst>
      <p:ext uri="{BB962C8B-B14F-4D97-AF65-F5344CB8AC3E}">
        <p14:creationId xmlns:p14="http://schemas.microsoft.com/office/powerpoint/2010/main" val="119778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89F77BC-9A31-FA42-B460-684745034B14}" type="datetime1">
              <a:rPr lang="en-ZA" smtClean="0">
                <a:solidFill>
                  <a:prstClr val="black">
                    <a:tint val="75000"/>
                  </a:prstClr>
                </a:solidFill>
              </a:rPr>
              <a:t>2022/05/10</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BC070C76-ABB2-4FD9-BD01-E906E11C999E}" type="slidenum">
              <a:rPr lang="en-US" altLang="en-US"/>
              <a:pPr/>
              <a:t>‹#›</a:t>
            </a:fld>
            <a:endParaRPr lang="en-US" altLang="en-US" dirty="0"/>
          </a:p>
        </p:txBody>
      </p:sp>
    </p:spTree>
    <p:extLst>
      <p:ext uri="{BB962C8B-B14F-4D97-AF65-F5344CB8AC3E}">
        <p14:creationId xmlns:p14="http://schemas.microsoft.com/office/powerpoint/2010/main" val="3740495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43F39-493D-254D-911F-0BEF0C9BCEC8}" type="datetime1">
              <a:rPr lang="en-ZA" smtClean="0">
                <a:solidFill>
                  <a:prstClr val="black">
                    <a:tint val="75000"/>
                  </a:prstClr>
                </a:solidFill>
              </a:rPr>
              <a:t>2022/05/10</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312A617F-46FE-4A8A-8649-A4E46A8175BC}" type="slidenum">
              <a:rPr lang="en-US" altLang="en-US"/>
              <a:pPr/>
              <a:t>‹#›</a:t>
            </a:fld>
            <a:endParaRPr lang="en-US" altLang="en-US" dirty="0"/>
          </a:p>
        </p:txBody>
      </p:sp>
    </p:spTree>
    <p:extLst>
      <p:ext uri="{BB962C8B-B14F-4D97-AF65-F5344CB8AC3E}">
        <p14:creationId xmlns:p14="http://schemas.microsoft.com/office/powerpoint/2010/main" val="6254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3909430-34CF-3844-89BE-8856531CE00F}"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C6A8617-99DB-44A4-9BFF-66DE9E62441A}" type="slidenum">
              <a:rPr lang="en-US" altLang="en-US"/>
              <a:pPr/>
              <a:t>‹#›</a:t>
            </a:fld>
            <a:endParaRPr lang="en-US" altLang="en-US" dirty="0"/>
          </a:p>
        </p:txBody>
      </p:sp>
    </p:spTree>
    <p:extLst>
      <p:ext uri="{BB962C8B-B14F-4D97-AF65-F5344CB8AC3E}">
        <p14:creationId xmlns:p14="http://schemas.microsoft.com/office/powerpoint/2010/main" val="10522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85A631F-DC78-9541-BC17-B6C98AEFE055}" type="datetime1">
              <a:rPr lang="en-ZA" smtClean="0">
                <a:solidFill>
                  <a:prstClr val="black">
                    <a:tint val="75000"/>
                  </a:prstClr>
                </a:solidFill>
              </a:rPr>
              <a:t>2022/05/10</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DDF82E0-F617-466A-8989-E6F91EEE8384}" type="slidenum">
              <a:rPr lang="en-US" altLang="en-US"/>
              <a:pPr/>
              <a:t>‹#›</a:t>
            </a:fld>
            <a:endParaRPr lang="en-US" altLang="en-US" dirty="0"/>
          </a:p>
        </p:txBody>
      </p:sp>
    </p:spTree>
    <p:extLst>
      <p:ext uri="{BB962C8B-B14F-4D97-AF65-F5344CB8AC3E}">
        <p14:creationId xmlns:p14="http://schemas.microsoft.com/office/powerpoint/2010/main" val="252079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4B701AD-C1C5-DC49-8F34-007252B5D40B}" type="datetime1">
              <a:rPr lang="en-ZA" smtClean="0">
                <a:solidFill>
                  <a:prstClr val="black">
                    <a:tint val="75000"/>
                  </a:prstClr>
                </a:solidFill>
              </a:rPr>
              <a:t>2022/05/10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B0CCA43C-E545-4331-BDCE-A95AACE0403A}" type="slidenum">
              <a:rPr lang="en-US" altLang="en-US"/>
              <a:pPr/>
              <a:t>‹#›</a:t>
            </a:fld>
            <a:endParaRPr lang="en-US" altLang="en-US" dirty="0"/>
          </a:p>
        </p:txBody>
      </p:sp>
    </p:spTree>
    <p:extLst>
      <p:ext uri="{BB962C8B-B14F-4D97-AF65-F5344CB8AC3E}">
        <p14:creationId xmlns:p14="http://schemas.microsoft.com/office/powerpoint/2010/main" val="3817342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OTP Powerpoint Template-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6858000"/>
          </a:xfrm>
          <a:prstGeom prst="rect">
            <a:avLst/>
          </a:prstGeom>
        </p:spPr>
      </p:pic>
      <p:sp>
        <p:nvSpPr>
          <p:cNvPr id="7" name="Slide Number Placeholder 6"/>
          <p:cNvSpPr>
            <a:spLocks noGrp="1"/>
          </p:cNvSpPr>
          <p:nvPr>
            <p:ph type="sldNum" sz="quarter" idx="12"/>
          </p:nvPr>
        </p:nvSpPr>
        <p:spPr/>
        <p:txBody>
          <a:bodyPr/>
          <a:lstStyle/>
          <a:p>
            <a:fld id="{2DDF82E0-F617-466A-8989-E6F91EEE8384}" type="slidenum">
              <a:rPr lang="en-US" altLang="en-US" smtClean="0"/>
              <a:pPr/>
              <a:t>1</a:t>
            </a:fld>
            <a:endParaRPr lang="en-US" altLang="en-US" dirty="0"/>
          </a:p>
        </p:txBody>
      </p:sp>
      <p:sp>
        <p:nvSpPr>
          <p:cNvPr id="2" name="Rectangle 10"/>
          <p:cNvSpPr>
            <a:spLocks noChangeArrowheads="1"/>
          </p:cNvSpPr>
          <p:nvPr/>
        </p:nvSpPr>
        <p:spPr bwMode="auto">
          <a:xfrm>
            <a:off x="1043608" y="1772816"/>
            <a:ext cx="7200900"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3200" b="1" dirty="0">
              <a:solidFill>
                <a:prstClr val="black"/>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a:p>
            <a:pPr algn="ctr" eaLnBrk="1" hangingPunct="1"/>
            <a:endParaRPr lang="en-ZA" altLang="en-US" sz="2400" b="1" dirty="0">
              <a:solidFill>
                <a:prstClr val="white"/>
              </a:solidFill>
              <a:latin typeface="Arial Black" panose="020B0A04020102020204" pitchFamily="34" charset="0"/>
            </a:endParaRPr>
          </a:p>
        </p:txBody>
      </p:sp>
      <p:sp>
        <p:nvSpPr>
          <p:cNvPr id="5" name="Rectangle 4"/>
          <p:cNvSpPr/>
          <p:nvPr/>
        </p:nvSpPr>
        <p:spPr>
          <a:xfrm>
            <a:off x="395536" y="2828836"/>
            <a:ext cx="8496944" cy="461665"/>
          </a:xfrm>
          <a:prstGeom prst="rect">
            <a:avLst/>
          </a:prstGeom>
          <a:noFill/>
        </p:spPr>
        <p:txBody>
          <a:bodyPr wrap="square">
            <a:spAutoFit/>
          </a:bodyPr>
          <a:lstStyle/>
          <a:p>
            <a:pPr lvl="0" algn="ctr"/>
            <a:endParaRPr lang="en-US" altLang="en-US" sz="2400" b="1" dirty="0">
              <a:latin typeface="+mj-lt"/>
            </a:endParaRPr>
          </a:p>
        </p:txBody>
      </p:sp>
      <p:sp>
        <p:nvSpPr>
          <p:cNvPr id="6" name="Rectangle 5"/>
          <p:cNvSpPr/>
          <p:nvPr/>
        </p:nvSpPr>
        <p:spPr>
          <a:xfrm>
            <a:off x="107504" y="2397949"/>
            <a:ext cx="8928992" cy="584775"/>
          </a:xfrm>
          <a:prstGeom prst="rect">
            <a:avLst/>
          </a:prstGeom>
        </p:spPr>
        <p:txBody>
          <a:bodyPr wrap="square">
            <a:spAutoFit/>
          </a:bodyPr>
          <a:lstStyle/>
          <a:p>
            <a:pPr lvl="0" algn="ctr" fontAlgn="auto">
              <a:spcBef>
                <a:spcPct val="20000"/>
              </a:spcBef>
              <a:spcAft>
                <a:spcPts val="0"/>
              </a:spcAft>
              <a:defRPr/>
            </a:pPr>
            <a:endParaRPr lang="en-US" sz="3200" b="1" dirty="0">
              <a:solidFill>
                <a:srgbClr val="FFFF66"/>
              </a:solidFill>
              <a:effectLst>
                <a:outerShdw blurRad="38100" dist="38100" dir="2700000" algn="tl">
                  <a:srgbClr val="000000"/>
                </a:outerShdw>
              </a:effectLst>
              <a:cs typeface="Arial" pitchFamily="34" charset="0"/>
            </a:endParaRPr>
          </a:p>
        </p:txBody>
      </p:sp>
      <p:sp>
        <p:nvSpPr>
          <p:cNvPr id="10" name="Title 5"/>
          <p:cNvSpPr txBox="1">
            <a:spLocks/>
          </p:cNvSpPr>
          <p:nvPr/>
        </p:nvSpPr>
        <p:spPr bwMode="auto">
          <a:xfrm>
            <a:off x="2339752" y="4077072"/>
            <a:ext cx="4464496" cy="719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eaLnBrk="1" hangingPunct="1"/>
            <a:r>
              <a:rPr lang="en-US" altLang="en-US" sz="2800" i="1" dirty="0">
                <a:solidFill>
                  <a:schemeClr val="bg1"/>
                </a:solidFill>
                <a:latin typeface="Arial" panose="020B0604020202020204" pitchFamily="34" charset="0"/>
                <a:cs typeface="Arial" panose="020B0604020202020204" pitchFamily="34" charset="0"/>
              </a:rPr>
              <a:t>11 May 2022</a:t>
            </a:r>
          </a:p>
        </p:txBody>
      </p:sp>
      <p:pic>
        <p:nvPicPr>
          <p:cNvPr id="13" name="Picture 12" descr="NDP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620688"/>
            <a:ext cx="869208" cy="800457"/>
          </a:xfrm>
          <a:prstGeom prst="rect">
            <a:avLst/>
          </a:prstGeom>
        </p:spPr>
      </p:pic>
      <p:sp>
        <p:nvSpPr>
          <p:cNvPr id="15" name="TextBox 14"/>
          <p:cNvSpPr txBox="1"/>
          <p:nvPr/>
        </p:nvSpPr>
        <p:spPr>
          <a:xfrm>
            <a:off x="2339752" y="6176337"/>
            <a:ext cx="4464496" cy="276999"/>
          </a:xfrm>
          <a:prstGeom prst="rect">
            <a:avLst/>
          </a:prstGeom>
          <a:noFill/>
        </p:spPr>
        <p:txBody>
          <a:bodyPr wrap="square" rtlCol="0">
            <a:spAutoFit/>
          </a:bodyPr>
          <a:lstStyle/>
          <a:p>
            <a:pPr algn="ctr"/>
            <a:r>
              <a:rPr lang="en-US" sz="1200" dirty="0">
                <a:solidFill>
                  <a:schemeClr val="bg1"/>
                </a:solidFill>
              </a:rPr>
              <a:t>GROWING KWAZULU-NATAL TOGETHER</a:t>
            </a:r>
          </a:p>
        </p:txBody>
      </p:sp>
      <p:pic>
        <p:nvPicPr>
          <p:cNvPr id="11" name="Picture 10" descr="OTP New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60" y="692696"/>
            <a:ext cx="2808312" cy="707334"/>
          </a:xfrm>
          <a:prstGeom prst="rect">
            <a:avLst/>
          </a:prstGeom>
        </p:spPr>
      </p:pic>
      <p:sp>
        <p:nvSpPr>
          <p:cNvPr id="3" name="Rectangle 2">
            <a:extLst>
              <a:ext uri="{FF2B5EF4-FFF2-40B4-BE49-F238E27FC236}">
                <a16:creationId xmlns:a16="http://schemas.microsoft.com/office/drawing/2014/main" id="{B66044E8-49B0-4E7A-AC12-BBE78487D75B}"/>
              </a:ext>
            </a:extLst>
          </p:cNvPr>
          <p:cNvSpPr/>
          <p:nvPr/>
        </p:nvSpPr>
        <p:spPr>
          <a:xfrm>
            <a:off x="251520" y="1720840"/>
            <a:ext cx="8316416" cy="3108543"/>
          </a:xfrm>
          <a:prstGeom prst="rect">
            <a:avLst/>
          </a:prstGeom>
        </p:spPr>
        <p:txBody>
          <a:bodyPr wrap="square">
            <a:spAutoFit/>
          </a:bodyPr>
          <a:lstStyle/>
          <a:p>
            <a:pPr algn="ctr"/>
            <a:r>
              <a:rPr lang="en-US" sz="2800" b="1" dirty="0">
                <a:solidFill>
                  <a:schemeClr val="bg1"/>
                </a:solidFill>
              </a:rPr>
              <a:t>BRIEFING TO THE PORTFOLIO COMMITTEE ON COOPERATIVE GOVERNANCE AND TRADITIONAL AFFAIRS AUDITOR-GENERAL’S SPECIAL REPORT-</a:t>
            </a:r>
          </a:p>
          <a:p>
            <a:pPr algn="ctr"/>
            <a:r>
              <a:rPr lang="en-US" sz="2800" b="1" dirty="0">
                <a:solidFill>
                  <a:schemeClr val="bg1"/>
                </a:solidFill>
              </a:rPr>
              <a:t>PREMIER’S OVERVIEW</a:t>
            </a:r>
          </a:p>
          <a:p>
            <a:pPr algn="ctr"/>
            <a:endParaRPr lang="en-US" sz="2800" b="1" dirty="0">
              <a:solidFill>
                <a:schemeClr val="bg1"/>
              </a:solidFill>
            </a:endParaRPr>
          </a:p>
          <a:p>
            <a:pPr algn="ctr"/>
            <a:endParaRPr lang="en-ZA" sz="2800" b="1" dirty="0">
              <a:solidFill>
                <a:schemeClr val="bg1"/>
              </a:solidFill>
            </a:endParaRPr>
          </a:p>
        </p:txBody>
      </p:sp>
    </p:spTree>
    <p:extLst>
      <p:ext uri="{BB962C8B-B14F-4D97-AF65-F5344CB8AC3E}">
        <p14:creationId xmlns:p14="http://schemas.microsoft.com/office/powerpoint/2010/main" val="2188969008"/>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10442"/>
            <a:ext cx="8229600" cy="5160273"/>
          </a:xfrm>
        </p:spPr>
        <p:txBody>
          <a:bodyPr/>
          <a:lstStyle/>
          <a:p>
            <a:pPr lvl="0" algn="just"/>
            <a:r>
              <a:rPr lang="en-GB" sz="2800" dirty="0"/>
              <a:t>The Province of KwaZulu-Natal was the first to have a confirmed case of Covid-19 on the 5</a:t>
            </a:r>
            <a:r>
              <a:rPr lang="en-GB" sz="2800" baseline="30000" dirty="0"/>
              <a:t>th</a:t>
            </a:r>
            <a:r>
              <a:rPr lang="en-GB" sz="2800" dirty="0"/>
              <a:t> March 2020 (</a:t>
            </a:r>
            <a:r>
              <a:rPr lang="en-GB" sz="2800" b="1" dirty="0"/>
              <a:t>known as patient Zero</a:t>
            </a:r>
            <a:r>
              <a:rPr lang="en-GB" sz="2800" dirty="0"/>
              <a:t>).</a:t>
            </a:r>
            <a:endParaRPr lang="en-ZA" sz="2800" dirty="0"/>
          </a:p>
          <a:p>
            <a:pPr lvl="0" algn="just"/>
            <a:r>
              <a:rPr lang="en-GB" sz="2800" dirty="0"/>
              <a:t>The Provincial Government established the Provincial Command Council to monitor the coordinated response to the pandemic and ensure adequate preparedness by the province</a:t>
            </a:r>
            <a:endParaRPr lang="en-ZA" sz="2800" dirty="0"/>
          </a:p>
          <a:p>
            <a:pPr lvl="0" algn="just"/>
            <a:r>
              <a:rPr lang="en-GB" sz="2800" dirty="0"/>
              <a:t>The Provincial Executive Council chaired by the Premier regularly ensured oversight and timeous decision making on the implementation of the KZN preparedness and response plans</a:t>
            </a:r>
            <a:endParaRPr lang="en-ZA" sz="2800" dirty="0"/>
          </a:p>
          <a:p>
            <a:pPr marL="0" lvl="0" indent="0" algn="just">
              <a:buNone/>
            </a:pPr>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2</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2</a:t>
            </a:fld>
            <a:endParaRPr lang="en-US" altLang="en-US" dirty="0">
              <a:solidFill>
                <a:schemeClr val="tx1"/>
              </a:solidFill>
              <a:latin typeface="Arial"/>
              <a:cs typeface="Arial"/>
            </a:endParaRPr>
          </a:p>
        </p:txBody>
      </p:sp>
      <p:pic>
        <p:nvPicPr>
          <p:cNvPr id="8" name="Picture 7" descr="OTP New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6"/>
          </a:xfrm>
          <a:prstGeom prst="rect">
            <a:avLst/>
          </a:prstGeom>
        </p:spPr>
      </p:pic>
    </p:spTree>
    <p:extLst>
      <p:ext uri="{BB962C8B-B14F-4D97-AF65-F5344CB8AC3E}">
        <p14:creationId xmlns:p14="http://schemas.microsoft.com/office/powerpoint/2010/main" val="559228990"/>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10442"/>
            <a:ext cx="8229600" cy="5514901"/>
          </a:xfrm>
        </p:spPr>
        <p:txBody>
          <a:bodyPr/>
          <a:lstStyle/>
          <a:p>
            <a:pPr algn="just"/>
            <a:r>
              <a:rPr lang="en-GB" sz="2800" dirty="0"/>
              <a:t>After the establishment of the Provincial Command Council, we established District Command Councils and activated all war rooms at a ward level.</a:t>
            </a:r>
            <a:endParaRPr lang="en-ZA" sz="2800" dirty="0"/>
          </a:p>
          <a:p>
            <a:pPr lvl="0" algn="just"/>
            <a:r>
              <a:rPr lang="en-GB" sz="2800" dirty="0"/>
              <a:t>These structures ensured a multi-sectoral coordination at both Provincial and District level</a:t>
            </a:r>
            <a:endParaRPr lang="en-ZA" sz="2800" dirty="0"/>
          </a:p>
          <a:p>
            <a:pPr lvl="0" algn="just"/>
            <a:r>
              <a:rPr lang="en-GB" sz="2800" dirty="0"/>
              <a:t>Realising earlier on that we had to disburse resources as part of the response plans and mitigation against the pandemic. </a:t>
            </a:r>
            <a:endParaRPr lang="en-ZA" sz="2800" dirty="0"/>
          </a:p>
          <a:p>
            <a:pPr lvl="0" algn="just"/>
            <a:r>
              <a:rPr lang="en-GB" sz="2800" dirty="0"/>
              <a:t>Also realising that emergency procurement was associated with risks, the Provincial Executive Council took precautionary measures to prevent any abuse of the funds.</a:t>
            </a:r>
            <a:endParaRPr lang="en-ZA" sz="2800" dirty="0"/>
          </a:p>
          <a:p>
            <a:pPr algn="just"/>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3</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3</a:t>
            </a:fld>
            <a:endParaRPr lang="en-US" altLang="en-US" dirty="0">
              <a:solidFill>
                <a:schemeClr val="tx1"/>
              </a:solidFill>
              <a:latin typeface="Arial"/>
              <a:cs typeface="Arial"/>
            </a:endParaRPr>
          </a:p>
        </p:txBody>
      </p:sp>
      <p:pic>
        <p:nvPicPr>
          <p:cNvPr id="8" name="Picture 7" descr="OTP New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6"/>
          </a:xfrm>
          <a:prstGeom prst="rect">
            <a:avLst/>
          </a:prstGeom>
        </p:spPr>
      </p:pic>
    </p:spTree>
    <p:extLst>
      <p:ext uri="{BB962C8B-B14F-4D97-AF65-F5344CB8AC3E}">
        <p14:creationId xmlns:p14="http://schemas.microsoft.com/office/powerpoint/2010/main" val="724019160"/>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1124744"/>
            <a:ext cx="8230057" cy="5400600"/>
          </a:xfrm>
        </p:spPr>
        <p:txBody>
          <a:bodyPr/>
          <a:lstStyle/>
          <a:p>
            <a:pPr algn="just"/>
            <a:r>
              <a:rPr lang="en-GB" sz="2800" dirty="0"/>
              <a:t>Preventative measures that were put in place included pre-audits and regular reporting on procurement by Department, Municipalities and Entities.</a:t>
            </a:r>
          </a:p>
          <a:p>
            <a:pPr lvl="0"/>
            <a:r>
              <a:rPr lang="en-GB" sz="2800" dirty="0"/>
              <a:t>In the province procurement largely focused on non–pharmaceutical interventions and infrastructure and resources to cope with the demand and increase in the number of cases. We also paid much attention to education and awareness of the pandemic.</a:t>
            </a:r>
            <a:endParaRPr lang="en-ZA" sz="2800" dirty="0"/>
          </a:p>
          <a:p>
            <a:pPr lvl="0"/>
            <a:r>
              <a:rPr lang="en-GB" sz="2800" dirty="0"/>
              <a:t>National Treasury published procurement guidelines for the procurement of Covid-19 related material which as the Executive Council we deliberated on.</a:t>
            </a:r>
            <a:endParaRPr lang="en-ZA" sz="2800" dirty="0"/>
          </a:p>
          <a:p>
            <a:pPr marL="0" indent="0" algn="just">
              <a:buNone/>
            </a:pPr>
            <a:endParaRPr lang="en-ZA" sz="2800" dirty="0"/>
          </a:p>
          <a:p>
            <a:pPr algn="just"/>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4</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4</a:t>
            </a:fld>
            <a:endParaRPr lang="en-US" altLang="en-US" dirty="0">
              <a:solidFill>
                <a:schemeClr val="tx1"/>
              </a:solidFill>
              <a:latin typeface="Arial"/>
              <a:cs typeface="Arial"/>
            </a:endParaRPr>
          </a:p>
        </p:txBody>
      </p:sp>
      <p:pic>
        <p:nvPicPr>
          <p:cNvPr id="8" name="Picture 7" descr="OTP New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6"/>
          </a:xfrm>
          <a:prstGeom prst="rect">
            <a:avLst/>
          </a:prstGeom>
        </p:spPr>
      </p:pic>
    </p:spTree>
    <p:extLst>
      <p:ext uri="{BB962C8B-B14F-4D97-AF65-F5344CB8AC3E}">
        <p14:creationId xmlns:p14="http://schemas.microsoft.com/office/powerpoint/2010/main" val="4097568039"/>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1124744"/>
            <a:ext cx="8230057" cy="5400600"/>
          </a:xfrm>
        </p:spPr>
        <p:txBody>
          <a:bodyPr/>
          <a:lstStyle/>
          <a:p>
            <a:pPr lvl="0" algn="just"/>
            <a:r>
              <a:rPr lang="en-GB" sz="2800" dirty="0"/>
              <a:t>The Province set up structures led by the Provincial Treasury to daily monitor procurement of Covid-19 requirement by departments</a:t>
            </a:r>
            <a:endParaRPr lang="en-ZA" sz="2800" dirty="0"/>
          </a:p>
          <a:p>
            <a:pPr lvl="0" algn="just"/>
            <a:r>
              <a:rPr lang="en-GB" sz="2800" dirty="0"/>
              <a:t>A few months later, the Provincial Executive Council noted media reports related to procurement of Personal Protective Equipment and Blankets</a:t>
            </a:r>
            <a:endParaRPr lang="en-ZA" sz="2800" dirty="0"/>
          </a:p>
          <a:p>
            <a:pPr lvl="0" algn="just"/>
            <a:r>
              <a:rPr lang="en-GB" sz="2800" dirty="0"/>
              <a:t>The Provincial Executive Council swiftly instructed Provincial Treasury to institute an investigation</a:t>
            </a:r>
            <a:endParaRPr lang="en-ZA" sz="2800" dirty="0"/>
          </a:p>
          <a:p>
            <a:pPr lvl="0" algn="just"/>
            <a:r>
              <a:rPr lang="en-GB" sz="2800" dirty="0"/>
              <a:t>On the 21 July 2020, the outcome of the investigation was made public and the report submitted the relevant department for auctioning and consequence management</a:t>
            </a:r>
            <a:endParaRPr lang="en-ZA" sz="2800" dirty="0"/>
          </a:p>
          <a:p>
            <a:pPr marL="0" indent="0" algn="just">
              <a:buNone/>
            </a:pPr>
            <a:endParaRPr lang="en-ZA" sz="2800" dirty="0"/>
          </a:p>
          <a:p>
            <a:pPr algn="just"/>
            <a:endParaRPr lang="en-US" sz="3000" dirty="0">
              <a:solidFill>
                <a:prstClr val="black"/>
              </a:solidFill>
              <a:latin typeface="Arial"/>
              <a:cs typeface="Arial"/>
            </a:endParaRPr>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5</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5</a:t>
            </a:fld>
            <a:endParaRPr lang="en-US" altLang="en-US" dirty="0">
              <a:solidFill>
                <a:schemeClr val="tx1"/>
              </a:solidFill>
              <a:latin typeface="Arial"/>
              <a:cs typeface="Arial"/>
            </a:endParaRPr>
          </a:p>
        </p:txBody>
      </p:sp>
      <p:pic>
        <p:nvPicPr>
          <p:cNvPr id="8" name="Picture 7" descr="OTP New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6"/>
          </a:xfrm>
          <a:prstGeom prst="rect">
            <a:avLst/>
          </a:prstGeom>
        </p:spPr>
      </p:pic>
    </p:spTree>
    <p:extLst>
      <p:ext uri="{BB962C8B-B14F-4D97-AF65-F5344CB8AC3E}">
        <p14:creationId xmlns:p14="http://schemas.microsoft.com/office/powerpoint/2010/main" val="3300535318"/>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1124744"/>
            <a:ext cx="8230057" cy="5400600"/>
          </a:xfrm>
        </p:spPr>
        <p:txBody>
          <a:bodyPr/>
          <a:lstStyle/>
          <a:p>
            <a:pPr lvl="0" algn="just"/>
            <a:r>
              <a:rPr lang="en-GB" sz="2800" dirty="0"/>
              <a:t>As the Provincial Government of KwaZulu-Natal we were unwavering that any allegation of state resource looting in the name of Covid-19, will be scrutinised, investigated accordingly, with no compromise when it comes to consequence management</a:t>
            </a:r>
            <a:endParaRPr lang="en-ZA" sz="2800" dirty="0"/>
          </a:p>
          <a:p>
            <a:pPr lvl="0" algn="just"/>
            <a:r>
              <a:rPr lang="en-GB" sz="2800" dirty="0"/>
              <a:t>In the interest of more transparency and accountability, we decided to be one of the first provinces to publish </a:t>
            </a:r>
            <a:r>
              <a:rPr lang="en-GB" sz="2800" b="1" dirty="0"/>
              <a:t>“KZN COVID 19 PROCUREMENT DISCLOSURE REPORT”.  </a:t>
            </a:r>
            <a:r>
              <a:rPr lang="en-GB" sz="2800" dirty="0"/>
              <a:t>In this report we disclosed Covid-19 procurement by each department, municipality and entity and the prices.</a:t>
            </a:r>
            <a:endParaRPr lang="en-ZA" sz="2800"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6</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6</a:t>
            </a:fld>
            <a:endParaRPr lang="en-US" altLang="en-US" dirty="0">
              <a:solidFill>
                <a:schemeClr val="tx1"/>
              </a:solidFill>
              <a:latin typeface="Arial"/>
              <a:cs typeface="Arial"/>
            </a:endParaRPr>
          </a:p>
        </p:txBody>
      </p:sp>
      <p:pic>
        <p:nvPicPr>
          <p:cNvPr id="8" name="Picture 7" descr="OTP New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6"/>
          </a:xfrm>
          <a:prstGeom prst="rect">
            <a:avLst/>
          </a:prstGeom>
        </p:spPr>
      </p:pic>
    </p:spTree>
    <p:extLst>
      <p:ext uri="{BB962C8B-B14F-4D97-AF65-F5344CB8AC3E}">
        <p14:creationId xmlns:p14="http://schemas.microsoft.com/office/powerpoint/2010/main" val="3643325558"/>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1124744"/>
            <a:ext cx="8230057" cy="5400600"/>
          </a:xfrm>
        </p:spPr>
        <p:txBody>
          <a:bodyPr/>
          <a:lstStyle/>
          <a:p>
            <a:pPr lvl="0" algn="just"/>
            <a:r>
              <a:rPr lang="en-GB" sz="2800" dirty="0"/>
              <a:t>This report was followed by the </a:t>
            </a:r>
            <a:r>
              <a:rPr lang="en-GB" sz="2800" b="1" dirty="0"/>
              <a:t>“OWNERSHIP DISCLOSURE REPORT”</a:t>
            </a:r>
            <a:r>
              <a:rPr lang="en-GB" sz="2800" dirty="0"/>
              <a:t>. This contained Directors of Companies and their contact details.  All these were published for the public to make their own assessment and accountability.</a:t>
            </a:r>
            <a:endParaRPr lang="en-ZA" sz="2800" dirty="0"/>
          </a:p>
          <a:p>
            <a:pPr lvl="0" algn="just"/>
            <a:r>
              <a:rPr lang="en-GB" sz="2800" dirty="0"/>
              <a:t>The Bulk of the Provincial Budget was largely utilised on infrastructure upgrades, alteration s and new facilities with long term benefits even beyond Covid-19.</a:t>
            </a:r>
            <a:endParaRPr lang="en-ZA" sz="2800" dirty="0"/>
          </a:p>
          <a:p>
            <a:pPr lvl="0" algn="just"/>
            <a:r>
              <a:rPr lang="en-GB" sz="2800" dirty="0"/>
              <a:t>We released every transaction made on all the projects be they in schools, hospitals or communities</a:t>
            </a:r>
            <a:endParaRPr lang="en-ZA" sz="2800" dirty="0"/>
          </a:p>
          <a:p>
            <a:pPr marL="0" indent="0" algn="just">
              <a:buNone/>
            </a:pPr>
            <a:endParaRPr lang="en-ZA" sz="2800"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7</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7</a:t>
            </a:fld>
            <a:endParaRPr lang="en-US" altLang="en-US" dirty="0">
              <a:solidFill>
                <a:schemeClr val="tx1"/>
              </a:solidFill>
              <a:latin typeface="Arial"/>
              <a:cs typeface="Arial"/>
            </a:endParaRPr>
          </a:p>
        </p:txBody>
      </p:sp>
      <p:pic>
        <p:nvPicPr>
          <p:cNvPr id="8" name="Picture 7" descr="OTP New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6"/>
          </a:xfrm>
          <a:prstGeom prst="rect">
            <a:avLst/>
          </a:prstGeom>
        </p:spPr>
      </p:pic>
    </p:spTree>
    <p:extLst>
      <p:ext uri="{BB962C8B-B14F-4D97-AF65-F5344CB8AC3E}">
        <p14:creationId xmlns:p14="http://schemas.microsoft.com/office/powerpoint/2010/main" val="2354197839"/>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6742" y="1124744"/>
            <a:ext cx="8230057" cy="5400600"/>
          </a:xfrm>
        </p:spPr>
        <p:txBody>
          <a:bodyPr/>
          <a:lstStyle/>
          <a:p>
            <a:pPr algn="just"/>
            <a:r>
              <a:rPr lang="en-GB" sz="2800" dirty="0"/>
              <a:t>As we conclude and invite the departments to account on each expenditure, I wish to reiterate that most analysis on our expenditure will reveal that our focus on spending was:</a:t>
            </a:r>
          </a:p>
          <a:p>
            <a:pPr algn="just"/>
            <a:r>
              <a:rPr lang="en-GB" sz="2800" dirty="0"/>
              <a:t>on long term infrastructure was intended to ensure a lasting legacy, value for money, save lives and shield the people from the economic devastation of Covid-19.</a:t>
            </a:r>
            <a:endParaRPr lang="en-ZA" sz="2800" dirty="0"/>
          </a:p>
          <a:p>
            <a:pPr algn="just"/>
            <a:endParaRPr lang="en-ZA" sz="2800" dirty="0"/>
          </a:p>
        </p:txBody>
      </p:sp>
      <p:sp>
        <p:nvSpPr>
          <p:cNvPr id="10" name="Slide Number Placeholder 9"/>
          <p:cNvSpPr>
            <a:spLocks noGrp="1"/>
          </p:cNvSpPr>
          <p:nvPr>
            <p:ph type="sldNum" sz="quarter" idx="12"/>
          </p:nvPr>
        </p:nvSpPr>
        <p:spPr/>
        <p:txBody>
          <a:bodyPr/>
          <a:lstStyle/>
          <a:p>
            <a:fld id="{2DDF82E0-F617-466A-8989-E6F91EEE8384}" type="slidenum">
              <a:rPr lang="en-US" altLang="en-US" sz="1600" smtClean="0">
                <a:solidFill>
                  <a:prstClr val="white"/>
                </a:solidFill>
              </a:rPr>
              <a:pPr/>
              <a:t>8</a:t>
            </a:fld>
            <a:endParaRPr lang="en-US" altLang="en-US" sz="1600" dirty="0">
              <a:solidFill>
                <a:prstClr val="white"/>
              </a:solidFill>
            </a:endParaRPr>
          </a:p>
        </p:txBody>
      </p:sp>
      <p:sp>
        <p:nvSpPr>
          <p:cNvPr id="11" name="Rectangle 10"/>
          <p:cNvSpPr/>
          <p:nvPr/>
        </p:nvSpPr>
        <p:spPr>
          <a:xfrm>
            <a:off x="6354040" y="332656"/>
            <a:ext cx="2754464" cy="230832"/>
          </a:xfrm>
          <a:prstGeom prst="rect">
            <a:avLst/>
          </a:prstGeom>
        </p:spPr>
        <p:txBody>
          <a:bodyPr wrap="square">
            <a:spAutoFit/>
          </a:bodyPr>
          <a:lstStyle/>
          <a:p>
            <a:r>
              <a:rPr lang="en-US" sz="900" dirty="0"/>
              <a:t>GROWING KWAZULU-NATAL TOGETHER</a:t>
            </a:r>
          </a:p>
        </p:txBody>
      </p:sp>
      <p:sp>
        <p:nvSpPr>
          <p:cNvPr id="16" name="Slide Number Placeholder 3"/>
          <p:cNvSpPr txBox="1">
            <a:spLocks/>
          </p:cNvSpPr>
          <p:nvPr/>
        </p:nvSpPr>
        <p:spPr>
          <a:xfrm>
            <a:off x="35496" y="6448251"/>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fld id="{5D312F24-582A-4117-A0B2-A1DD2489FD11}" type="slidenum">
              <a:rPr lang="en-US" altLang="en-US" smtClean="0">
                <a:solidFill>
                  <a:schemeClr val="tx1"/>
                </a:solidFill>
                <a:latin typeface="Arial"/>
                <a:cs typeface="Arial"/>
              </a:rPr>
              <a:pPr algn="l"/>
              <a:t>8</a:t>
            </a:fld>
            <a:endParaRPr lang="en-US" altLang="en-US" dirty="0">
              <a:solidFill>
                <a:schemeClr val="tx1"/>
              </a:solidFill>
              <a:latin typeface="Arial"/>
              <a:cs typeface="Arial"/>
            </a:endParaRPr>
          </a:p>
        </p:txBody>
      </p:sp>
      <p:pic>
        <p:nvPicPr>
          <p:cNvPr id="8" name="Picture 7" descr="OTP New 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2304256" cy="580376"/>
          </a:xfrm>
          <a:prstGeom prst="rect">
            <a:avLst/>
          </a:prstGeom>
        </p:spPr>
      </p:pic>
    </p:spTree>
    <p:extLst>
      <p:ext uri="{BB962C8B-B14F-4D97-AF65-F5344CB8AC3E}">
        <p14:creationId xmlns:p14="http://schemas.microsoft.com/office/powerpoint/2010/main" val="4266486117"/>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p:cNvSpPr/>
          <p:nvPr/>
        </p:nvSpPr>
        <p:spPr>
          <a:xfrm>
            <a:off x="611560" y="2132856"/>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3284984"/>
            <a:ext cx="2736304" cy="1737923"/>
          </a:xfrm>
          <a:prstGeom prst="rect">
            <a:avLst/>
          </a:prstGeom>
        </p:spPr>
      </p:pic>
    </p:spTree>
    <p:extLst>
      <p:ext uri="{BB962C8B-B14F-4D97-AF65-F5344CB8AC3E}">
        <p14:creationId xmlns:p14="http://schemas.microsoft.com/office/powerpoint/2010/main" val="1113835237"/>
      </p:ext>
    </p:extLst>
  </p:cSld>
  <p:clrMapOvr>
    <a:masterClrMapping/>
  </p:clrMapOvr>
</p:sld>
</file>

<file path=ppt/theme/theme1.xml><?xml version="1.0" encoding="utf-8"?>
<a:theme xmlns:a="http://schemas.openxmlformats.org/drawingml/2006/main" name="1_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19421</TotalTime>
  <Words>599</Words>
  <Application>Microsoft Office PowerPoint</Application>
  <PresentationFormat>On-screen Show (4:3)</PresentationFormat>
  <Paragraphs>50</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Verdana</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 18th March 2020</dc:title>
  <dc:creator>User</dc:creator>
  <cp:lastModifiedBy>Shereen Cassiem</cp:lastModifiedBy>
  <cp:revision>1286</cp:revision>
  <cp:lastPrinted>2020-03-17T19:37:08Z</cp:lastPrinted>
  <dcterms:created xsi:type="dcterms:W3CDTF">2011-10-05T05:43:47Z</dcterms:created>
  <dcterms:modified xsi:type="dcterms:W3CDTF">2022-05-10T10:44:41Z</dcterms:modified>
</cp:coreProperties>
</file>