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152" r:id="rId3"/>
    <p:sldId id="2143" r:id="rId4"/>
    <p:sldId id="2151" r:id="rId5"/>
    <p:sldId id="2155" r:id="rId6"/>
    <p:sldId id="2156" r:id="rId7"/>
    <p:sldId id="2147" r:id="rId8"/>
    <p:sldId id="2164" r:id="rId9"/>
    <p:sldId id="2157" r:id="rId10"/>
    <p:sldId id="2163" r:id="rId11"/>
    <p:sldId id="2166" r:id="rId12"/>
    <p:sldId id="2159" r:id="rId13"/>
    <p:sldId id="2165" r:id="rId14"/>
    <p:sldId id="2158" r:id="rId15"/>
    <p:sldId id="2167" r:id="rId16"/>
    <p:sldId id="2172" r:id="rId17"/>
    <p:sldId id="2173" r:id="rId18"/>
    <p:sldId id="2160" r:id="rId19"/>
    <p:sldId id="2206" r:id="rId20"/>
    <p:sldId id="2194" r:id="rId21"/>
    <p:sldId id="2197" r:id="rId22"/>
    <p:sldId id="2207" r:id="rId23"/>
    <p:sldId id="2196" r:id="rId24"/>
    <p:sldId id="2208" r:id="rId25"/>
    <p:sldId id="2161" r:id="rId26"/>
    <p:sldId id="2169" r:id="rId27"/>
    <p:sldId id="2170" r:id="rId28"/>
    <p:sldId id="2171" r:id="rId29"/>
    <p:sldId id="2162" r:id="rId30"/>
    <p:sldId id="2209" r:id="rId31"/>
    <p:sldId id="2213" r:id="rId32"/>
    <p:sldId id="2220" r:id="rId33"/>
    <p:sldId id="2214" r:id="rId34"/>
    <p:sldId id="2210" r:id="rId35"/>
    <p:sldId id="2215" r:id="rId36"/>
    <p:sldId id="2216" r:id="rId37"/>
    <p:sldId id="2211" r:id="rId38"/>
    <p:sldId id="2217" r:id="rId39"/>
    <p:sldId id="2218" r:id="rId40"/>
    <p:sldId id="2212" r:id="rId41"/>
    <p:sldId id="2219" r:id="rId42"/>
    <p:sldId id="2221" r:id="rId43"/>
    <p:sldId id="2168" r:id="rId44"/>
    <p:sldId id="2154" r:id="rId45"/>
    <p:sldId id="2153" r:id="rId46"/>
    <p:sldId id="2150"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278558"/>
    <a:srgbClr val="00764B"/>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0"/>
  </p:normalViewPr>
  <p:slideViewPr>
    <p:cSldViewPr>
      <p:cViewPr varScale="1">
        <p:scale>
          <a:sx n="57" d="100"/>
          <a:sy n="57" d="100"/>
        </p:scale>
        <p:origin x="1238" y="48"/>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small"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cap="small" baseline="0" dirty="0">
                <a:latin typeface="Arial" panose="020B0604020202020204" pitchFamily="34" charset="0"/>
                <a:cs typeface="Arial" panose="020B0604020202020204" pitchFamily="34" charset="0"/>
              </a:rPr>
              <a:t>Performance Report – Q4 2021/22</a:t>
            </a:r>
          </a:p>
        </c:rich>
      </c:tx>
      <c:overlay val="0"/>
      <c:spPr>
        <a:noFill/>
        <a:ln>
          <a:noFill/>
        </a:ln>
        <a:effectLst/>
      </c:spPr>
      <c:txPr>
        <a:bodyPr rot="0" spcFirstLastPara="1" vertOverflow="ellipsis" vert="horz" wrap="square" anchor="ctr" anchorCtr="1"/>
        <a:lstStyle/>
        <a:p>
          <a:pPr>
            <a:defRPr sz="1400" b="1" i="0" u="none" strike="noStrike" kern="1200" cap="small"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3497795534178914E-2"/>
          <c:y val="0.11224250472134863"/>
          <c:w val="0.91666084842842921"/>
          <c:h val="0.716128332547462"/>
        </c:manualLayout>
      </c:layout>
      <c:barChart>
        <c:barDir val="col"/>
        <c:grouping val="clustered"/>
        <c:varyColors val="0"/>
        <c:ser>
          <c:idx val="0"/>
          <c:order val="0"/>
          <c:tx>
            <c:strRef>
              <c:f>'Q1 2018 19'!$F$2</c:f>
              <c:strCache>
                <c:ptCount val="1"/>
                <c:pt idx="0">
                  <c:v>Achieved</c:v>
                </c:pt>
              </c:strCache>
            </c:strRef>
          </c:tx>
          <c:spPr>
            <a:solidFill>
              <a:srgbClr val="92D05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2018 19'!$E$8:$E$21</c:f>
              <c:strCache>
                <c:ptCount val="14"/>
                <c:pt idx="0">
                  <c:v>Q1 2019/20</c:v>
                </c:pt>
                <c:pt idx="1">
                  <c:v>Q2 2019/20</c:v>
                </c:pt>
                <c:pt idx="2">
                  <c:v>Q3 2019/20</c:v>
                </c:pt>
                <c:pt idx="3">
                  <c:v>Q4 2019/20</c:v>
                </c:pt>
                <c:pt idx="5">
                  <c:v>Q1 2020/21</c:v>
                </c:pt>
                <c:pt idx="6">
                  <c:v>Q2 2020/21</c:v>
                </c:pt>
                <c:pt idx="7">
                  <c:v>Q3 2020/21</c:v>
                </c:pt>
                <c:pt idx="8">
                  <c:v>Q4 2020/21</c:v>
                </c:pt>
                <c:pt idx="10">
                  <c:v>Q1 2021/22</c:v>
                </c:pt>
                <c:pt idx="11">
                  <c:v>Q2 2021/22</c:v>
                </c:pt>
                <c:pt idx="12">
                  <c:v>Q3 2021/22</c:v>
                </c:pt>
                <c:pt idx="13">
                  <c:v>Q4 2021/22</c:v>
                </c:pt>
              </c:strCache>
            </c:strRef>
          </c:cat>
          <c:val>
            <c:numRef>
              <c:f>'Q1 2018 19'!$F$8:$F$21</c:f>
              <c:numCache>
                <c:formatCode>0.0%</c:formatCode>
                <c:ptCount val="14"/>
                <c:pt idx="0">
                  <c:v>0.75700000000000001</c:v>
                </c:pt>
                <c:pt idx="1">
                  <c:v>0.81</c:v>
                </c:pt>
                <c:pt idx="2">
                  <c:v>0.7</c:v>
                </c:pt>
                <c:pt idx="3">
                  <c:v>0.85</c:v>
                </c:pt>
                <c:pt idx="5">
                  <c:v>0.35</c:v>
                </c:pt>
                <c:pt idx="6">
                  <c:v>0.89</c:v>
                </c:pt>
                <c:pt idx="7">
                  <c:v>0.95</c:v>
                </c:pt>
                <c:pt idx="8">
                  <c:v>0.8</c:v>
                </c:pt>
                <c:pt idx="10">
                  <c:v>0.42899999999999999</c:v>
                </c:pt>
                <c:pt idx="11">
                  <c:v>0.54500000000000004</c:v>
                </c:pt>
                <c:pt idx="12">
                  <c:v>0.625</c:v>
                </c:pt>
                <c:pt idx="13">
                  <c:v>0.60899999999999999</c:v>
                </c:pt>
              </c:numCache>
            </c:numRef>
          </c:val>
          <c:extLst>
            <c:ext xmlns:c16="http://schemas.microsoft.com/office/drawing/2014/chart" uri="{C3380CC4-5D6E-409C-BE32-E72D297353CC}">
              <c16:uniqueId val="{00000000-9460-4669-B155-8468B718C4AE}"/>
            </c:ext>
          </c:extLst>
        </c:ser>
        <c:ser>
          <c:idx val="1"/>
          <c:order val="1"/>
          <c:tx>
            <c:strRef>
              <c:f>'Q1 2018 19'!$G$2</c:f>
              <c:strCache>
                <c:ptCount val="1"/>
                <c:pt idx="0">
                  <c:v>Partially Achieved</c:v>
                </c:pt>
              </c:strCache>
            </c:strRef>
          </c:tx>
          <c:spPr>
            <a:solidFill>
              <a:schemeClr val="accent2"/>
            </a:solidFill>
            <a:ln>
              <a:noFill/>
            </a:ln>
            <a:effectLst/>
          </c:spPr>
          <c:invertIfNegative val="0"/>
          <c:dLbls>
            <c:dLbl>
              <c:idx val="2"/>
              <c:layout>
                <c:manualLayout>
                  <c:x val="4.1420731075903485E-3"/>
                  <c:y val="2.588996470538669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405A-402E-AC21-4F1386BE380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2018 19'!$E$8:$E$21</c:f>
              <c:strCache>
                <c:ptCount val="14"/>
                <c:pt idx="0">
                  <c:v>Q1 2019/20</c:v>
                </c:pt>
                <c:pt idx="1">
                  <c:v>Q2 2019/20</c:v>
                </c:pt>
                <c:pt idx="2">
                  <c:v>Q3 2019/20</c:v>
                </c:pt>
                <c:pt idx="3">
                  <c:v>Q4 2019/20</c:v>
                </c:pt>
                <c:pt idx="5">
                  <c:v>Q1 2020/21</c:v>
                </c:pt>
                <c:pt idx="6">
                  <c:v>Q2 2020/21</c:v>
                </c:pt>
                <c:pt idx="7">
                  <c:v>Q3 2020/21</c:v>
                </c:pt>
                <c:pt idx="8">
                  <c:v>Q4 2020/21</c:v>
                </c:pt>
                <c:pt idx="10">
                  <c:v>Q1 2021/22</c:v>
                </c:pt>
                <c:pt idx="11">
                  <c:v>Q2 2021/22</c:v>
                </c:pt>
                <c:pt idx="12">
                  <c:v>Q3 2021/22</c:v>
                </c:pt>
                <c:pt idx="13">
                  <c:v>Q4 2021/22</c:v>
                </c:pt>
              </c:strCache>
            </c:strRef>
          </c:cat>
          <c:val>
            <c:numRef>
              <c:f>'Q1 2018 19'!$G$8:$G$21</c:f>
              <c:numCache>
                <c:formatCode>General</c:formatCode>
                <c:ptCount val="14"/>
              </c:numCache>
            </c:numRef>
          </c:val>
          <c:extLst>
            <c:ext xmlns:c16="http://schemas.microsoft.com/office/drawing/2014/chart" uri="{C3380CC4-5D6E-409C-BE32-E72D297353CC}">
              <c16:uniqueId val="{00000002-9460-4669-B155-8468B718C4AE}"/>
            </c:ext>
          </c:extLst>
        </c:ser>
        <c:ser>
          <c:idx val="2"/>
          <c:order val="2"/>
          <c:tx>
            <c:strRef>
              <c:f>'Q1 2018 19'!$H$2</c:f>
              <c:strCache>
                <c:ptCount val="1"/>
                <c:pt idx="0">
                  <c:v>Not achieved</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2018 19'!$E$8:$E$21</c:f>
              <c:strCache>
                <c:ptCount val="14"/>
                <c:pt idx="0">
                  <c:v>Q1 2019/20</c:v>
                </c:pt>
                <c:pt idx="1">
                  <c:v>Q2 2019/20</c:v>
                </c:pt>
                <c:pt idx="2">
                  <c:v>Q3 2019/20</c:v>
                </c:pt>
                <c:pt idx="3">
                  <c:v>Q4 2019/20</c:v>
                </c:pt>
                <c:pt idx="5">
                  <c:v>Q1 2020/21</c:v>
                </c:pt>
                <c:pt idx="6">
                  <c:v>Q2 2020/21</c:v>
                </c:pt>
                <c:pt idx="7">
                  <c:v>Q3 2020/21</c:v>
                </c:pt>
                <c:pt idx="8">
                  <c:v>Q4 2020/21</c:v>
                </c:pt>
                <c:pt idx="10">
                  <c:v>Q1 2021/22</c:v>
                </c:pt>
                <c:pt idx="11">
                  <c:v>Q2 2021/22</c:v>
                </c:pt>
                <c:pt idx="12">
                  <c:v>Q3 2021/22</c:v>
                </c:pt>
                <c:pt idx="13">
                  <c:v>Q4 2021/22</c:v>
                </c:pt>
              </c:strCache>
            </c:strRef>
          </c:cat>
          <c:val>
            <c:numRef>
              <c:f>'Q1 2018 19'!$H$8:$H$21</c:f>
              <c:numCache>
                <c:formatCode>0.0%</c:formatCode>
                <c:ptCount val="14"/>
                <c:pt idx="0">
                  <c:v>0.24299999999999999</c:v>
                </c:pt>
                <c:pt idx="1">
                  <c:v>0.19</c:v>
                </c:pt>
                <c:pt idx="2">
                  <c:v>0.3</c:v>
                </c:pt>
                <c:pt idx="3">
                  <c:v>0.15</c:v>
                </c:pt>
                <c:pt idx="5">
                  <c:v>0.65</c:v>
                </c:pt>
                <c:pt idx="6">
                  <c:v>0.11</c:v>
                </c:pt>
                <c:pt idx="7">
                  <c:v>0.05</c:v>
                </c:pt>
                <c:pt idx="8">
                  <c:v>0.2</c:v>
                </c:pt>
                <c:pt idx="10">
                  <c:v>0.57099999999999995</c:v>
                </c:pt>
                <c:pt idx="11">
                  <c:v>0.45500000000000002</c:v>
                </c:pt>
                <c:pt idx="12">
                  <c:v>0.375</c:v>
                </c:pt>
                <c:pt idx="13">
                  <c:v>0.39100000000000001</c:v>
                </c:pt>
              </c:numCache>
            </c:numRef>
          </c:val>
          <c:extLst>
            <c:ext xmlns:c16="http://schemas.microsoft.com/office/drawing/2014/chart" uri="{C3380CC4-5D6E-409C-BE32-E72D297353CC}">
              <c16:uniqueId val="{00000003-9460-4669-B155-8468B718C4AE}"/>
            </c:ext>
          </c:extLst>
        </c:ser>
        <c:dLbls>
          <c:showLegendKey val="0"/>
          <c:showVal val="0"/>
          <c:showCatName val="0"/>
          <c:showSerName val="0"/>
          <c:showPercent val="0"/>
          <c:showBubbleSize val="0"/>
        </c:dLbls>
        <c:gapWidth val="219"/>
        <c:overlap val="-27"/>
        <c:axId val="721192704"/>
        <c:axId val="721195424"/>
      </c:barChart>
      <c:catAx>
        <c:axId val="72119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1195424"/>
        <c:crosses val="autoZero"/>
        <c:auto val="1"/>
        <c:lblAlgn val="ctr"/>
        <c:lblOffset val="100"/>
        <c:noMultiLvlLbl val="0"/>
      </c:catAx>
      <c:valAx>
        <c:axId val="7211954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119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ZA" dirty="0"/>
              <a:t>R'000</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0358814523184601"/>
          <c:w val="0.77398027542109604"/>
          <c:h val="0.75474518810148727"/>
        </c:manualLayout>
      </c:layout>
      <c:pie3DChart>
        <c:varyColors val="1"/>
        <c:ser>
          <c:idx val="0"/>
          <c:order val="0"/>
          <c:explosion val="5"/>
          <c:dPt>
            <c:idx val="0"/>
            <c:bubble3D val="0"/>
            <c:spPr>
              <a:solidFill>
                <a:srgbClr val="0066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6A4-4DF9-9402-00D7B2108114}"/>
              </c:ext>
            </c:extLst>
          </c:dPt>
          <c:dPt>
            <c:idx val="1"/>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6A4-4DF9-9402-00D7B210811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6A4-4DF9-9402-00D7B2108114}"/>
              </c:ext>
            </c:extLst>
          </c:dPt>
          <c:dLbls>
            <c:dLbl>
              <c:idx val="0"/>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fld id="{44E849F4-5DC3-486F-A6E4-941EAAE60E02}" type="VALUE">
                      <a:rPr lang="en-US"/>
                      <a:pPr>
                        <a:defRPr/>
                      </a:pPr>
                      <a:t>[VALUE]</a:t>
                    </a:fld>
                    <a:r>
                      <a:rPr lang="en-US" baseline="0" dirty="0"/>
                      <a:t>
115.2%</a:t>
                    </a:r>
                  </a:p>
                </c:rich>
              </c:tx>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6A4-4DF9-9402-00D7B2108114}"/>
                </c:ext>
              </c:extLst>
            </c:dLbl>
            <c:dLbl>
              <c:idx val="1"/>
              <c:layout>
                <c:manualLayout>
                  <c:x val="0.12723332239720034"/>
                  <c:y val="0.14666918943738397"/>
                </c:manualLayout>
              </c:layout>
              <c:spPr>
                <a:no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oundRectCallout">
                      <a:avLst/>
                    </a:prstGeom>
                    <a:pattFill prst="pct75">
                      <a:fgClr>
                        <a:schemeClr val="dk1">
                          <a:lumMod val="75000"/>
                          <a:lumOff val="25000"/>
                        </a:schemeClr>
                      </a:fgClr>
                      <a:bgClr>
                        <a:schemeClr val="dk1">
                          <a:lumMod val="65000"/>
                          <a:lumOff val="35000"/>
                        </a:schemeClr>
                      </a:bgClr>
                    </a:pattFill>
                    <a:ln>
                      <a:noFill/>
                    </a:ln>
                  </c15:spPr>
                  <c15:layout>
                    <c:manualLayout>
                      <c:w val="0.17507644356955379"/>
                      <c:h val="0.10382125446380779"/>
                    </c:manualLayout>
                  </c15:layout>
                </c:ext>
                <c:ext xmlns:c16="http://schemas.microsoft.com/office/drawing/2014/chart" uri="{C3380CC4-5D6E-409C-BE32-E72D297353CC}">
                  <c16:uniqueId val="{00000003-D6A4-4DF9-9402-00D7B2108114}"/>
                </c:ext>
              </c:extLst>
            </c:dLbl>
            <c:dLbl>
              <c:idx val="2"/>
              <c:layout>
                <c:manualLayout>
                  <c:x val="-2.8657261592300962E-2"/>
                  <c:y val="0.24030274855467934"/>
                </c:manualLayout>
              </c:layout>
              <c:numFmt formatCode="0.0%" sourceLinked="0"/>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6A4-4DF9-9402-00D7B210811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Sheet5!$D$3:$F$3</c:f>
              <c:strCache>
                <c:ptCount val="3"/>
                <c:pt idx="0">
                  <c:v>Q4 Actual Expenditure</c:v>
                </c:pt>
                <c:pt idx="1">
                  <c:v>Q4 Variance</c:v>
                </c:pt>
                <c:pt idx="2">
                  <c:v>Percentage variance</c:v>
                </c:pt>
              </c:strCache>
            </c:strRef>
          </c:cat>
          <c:val>
            <c:numRef>
              <c:f>Sheet5!$D$4:$F$4</c:f>
              <c:numCache>
                <c:formatCode>#,##0_);[Red]\(#,##0\)</c:formatCode>
                <c:ptCount val="3"/>
                <c:pt idx="0">
                  <c:v>423428</c:v>
                </c:pt>
                <c:pt idx="1">
                  <c:v>-55893</c:v>
                </c:pt>
                <c:pt idx="2" formatCode="#\ ##0.00_ ;[Red]\-#\ ##0.00\ ">
                  <c:v>-0.15207531255526685</c:v>
                </c:pt>
              </c:numCache>
            </c:numRef>
          </c:val>
          <c:extLst>
            <c:ext xmlns:c16="http://schemas.microsoft.com/office/drawing/2014/chart" uri="{C3380CC4-5D6E-409C-BE32-E72D297353CC}">
              <c16:uniqueId val="{00000007-D6A4-4DF9-9402-00D7B210811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146785059328129"/>
          <c:y val="0.45451297754447362"/>
          <c:w val="0.24296631671041119"/>
          <c:h val="0.2343766404199475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042051808741302E-2"/>
          <c:y val="3.2079956938915355E-2"/>
          <c:w val="0.88797244094488192"/>
          <c:h val="0.90026554947891313"/>
        </c:manualLayout>
      </c:layout>
      <c:bar3D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CHARTS!$B$4:$B$7</c:f>
            </c:numRef>
          </c:val>
          <c:extLst>
            <c:ext xmlns:c16="http://schemas.microsoft.com/office/drawing/2014/chart" uri="{C3380CC4-5D6E-409C-BE32-E72D297353CC}">
              <c16:uniqueId val="{00000000-DF78-464D-905F-D4811CCD0538}"/>
            </c:ext>
          </c:extLst>
        </c:ser>
        <c:ser>
          <c:idx val="1"/>
          <c:order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CHARTS!$C$4:$C$7</c:f>
            </c:numRef>
          </c:val>
          <c:extLst>
            <c:ext xmlns:c16="http://schemas.microsoft.com/office/drawing/2014/chart" uri="{C3380CC4-5D6E-409C-BE32-E72D297353CC}">
              <c16:uniqueId val="{00000001-DF78-464D-905F-D4811CCD0538}"/>
            </c:ext>
          </c:extLst>
        </c:ser>
        <c:ser>
          <c:idx val="2"/>
          <c:order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CHARTS!$D$4:$D$7</c:f>
            </c:numRef>
          </c:val>
          <c:extLst>
            <c:ext xmlns:c16="http://schemas.microsoft.com/office/drawing/2014/chart" uri="{C3380CC4-5D6E-409C-BE32-E72D297353CC}">
              <c16:uniqueId val="{00000002-DF78-464D-905F-D4811CCD0538}"/>
            </c:ext>
          </c:extLst>
        </c:ser>
        <c:ser>
          <c:idx val="3"/>
          <c:order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CHARTS!$E$4:$E$7</c:f>
            </c:numRef>
          </c:val>
          <c:extLst>
            <c:ext xmlns:c16="http://schemas.microsoft.com/office/drawing/2014/chart" uri="{C3380CC4-5D6E-409C-BE32-E72D297353CC}">
              <c16:uniqueId val="{00000003-DF78-464D-905F-D4811CCD0538}"/>
            </c:ext>
          </c:extLst>
        </c:ser>
        <c:ser>
          <c:idx val="4"/>
          <c:order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CHARTS!$F$4:$F$7</c:f>
            </c:numRef>
          </c:val>
          <c:extLst>
            <c:ext xmlns:c16="http://schemas.microsoft.com/office/drawing/2014/chart" uri="{C3380CC4-5D6E-409C-BE32-E72D297353CC}">
              <c16:uniqueId val="{00000004-DF78-464D-905F-D4811CCD0538}"/>
            </c:ext>
          </c:extLst>
        </c:ser>
        <c:ser>
          <c:idx val="5"/>
          <c:order val="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CHARTS!$G$4:$G$7</c:f>
            </c:numRef>
          </c:val>
          <c:extLst>
            <c:ext xmlns:c16="http://schemas.microsoft.com/office/drawing/2014/chart" uri="{C3380CC4-5D6E-409C-BE32-E72D297353CC}">
              <c16:uniqueId val="{00000005-DF78-464D-905F-D4811CCD0538}"/>
            </c:ext>
          </c:extLst>
        </c:ser>
        <c:ser>
          <c:idx val="6"/>
          <c:order val="6"/>
          <c:spPr>
            <a:solidFill>
              <a:srgbClr val="00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A-DF78-464D-905F-D4811CCD0538}"/>
              </c:ext>
            </c:extLst>
          </c:dPt>
          <c:dPt>
            <c:idx val="1"/>
            <c:invertIfNegative val="0"/>
            <c:bubble3D val="0"/>
            <c:extLst>
              <c:ext xmlns:c16="http://schemas.microsoft.com/office/drawing/2014/chart" uri="{C3380CC4-5D6E-409C-BE32-E72D297353CC}">
                <c16:uniqueId val="{0000000C-DF78-464D-905F-D4811CCD0538}"/>
              </c:ext>
            </c:extLst>
          </c:dPt>
          <c:dPt>
            <c:idx val="2"/>
            <c:invertIfNegative val="0"/>
            <c:bubble3D val="0"/>
            <c:extLst>
              <c:ext xmlns:c16="http://schemas.microsoft.com/office/drawing/2014/chart" uri="{C3380CC4-5D6E-409C-BE32-E72D297353CC}">
                <c16:uniqueId val="{0000000B-DF78-464D-905F-D4811CCD0538}"/>
              </c:ext>
            </c:extLst>
          </c:dPt>
          <c:dPt>
            <c:idx val="3"/>
            <c:invertIfNegative val="0"/>
            <c:bubble3D val="0"/>
            <c:extLst>
              <c:ext xmlns:c16="http://schemas.microsoft.com/office/drawing/2014/chart" uri="{C3380CC4-5D6E-409C-BE32-E72D297353CC}">
                <c16:uniqueId val="{0000000D-DF78-464D-905F-D4811CCD0538}"/>
              </c:ext>
            </c:extLst>
          </c:dPt>
          <c:dLbls>
            <c:dLbl>
              <c:idx val="0"/>
              <c:layout>
                <c:manualLayout>
                  <c:x val="-1.0869565217391304E-2"/>
                  <c:y val="-2.3330877773756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F78-464D-905F-D4811CCD0538}"/>
                </c:ext>
              </c:extLst>
            </c:dLbl>
            <c:dLbl>
              <c:idx val="1"/>
              <c:layout>
                <c:manualLayout>
                  <c:x val="-7.246376811594203E-3"/>
                  <c:y val="-4.3745395825793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78-464D-905F-D4811CCD0538}"/>
                </c:ext>
              </c:extLst>
            </c:dLbl>
            <c:dLbl>
              <c:idx val="2"/>
              <c:layout>
                <c:manualLayout>
                  <c:x val="-4.6419525538841143E-3"/>
                  <c:y val="-8.16487475167851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78-464D-905F-D4811CCD0538}"/>
                </c:ext>
              </c:extLst>
            </c:dLbl>
            <c:numFmt formatCode="#\ ##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CHARTS!$H$4:$H$7</c:f>
              <c:numCache>
                <c:formatCode>_(* #,##0_);_(* \(#,##0\);_(* "-"??_);_(@_)</c:formatCode>
                <c:ptCount val="4"/>
                <c:pt idx="0">
                  <c:v>16457</c:v>
                </c:pt>
                <c:pt idx="1">
                  <c:v>23691</c:v>
                </c:pt>
                <c:pt idx="2">
                  <c:v>253987</c:v>
                </c:pt>
                <c:pt idx="3">
                  <c:v>73400</c:v>
                </c:pt>
              </c:numCache>
            </c:numRef>
          </c:val>
          <c:shape val="cone"/>
          <c:extLst>
            <c:ext xmlns:c16="http://schemas.microsoft.com/office/drawing/2014/chart" uri="{C3380CC4-5D6E-409C-BE32-E72D297353CC}">
              <c16:uniqueId val="{00000006-DF78-464D-905F-D4811CCD0538}"/>
            </c:ext>
          </c:extLst>
        </c:ser>
        <c:ser>
          <c:idx val="7"/>
          <c:order val="7"/>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9633860814281041E-3"/>
                  <c:y val="-3.2659499006714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F78-464D-905F-D4811CCD0538}"/>
                </c:ext>
              </c:extLst>
            </c:dLbl>
            <c:dLbl>
              <c:idx val="1"/>
              <c:layout>
                <c:manualLayout>
                  <c:x val="3.6231884057971015E-3"/>
                  <c:y val="-8.7490791651587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F78-464D-905F-D4811CCD0538}"/>
                </c:ext>
              </c:extLst>
            </c:dLbl>
            <c:dLbl>
              <c:idx val="2"/>
              <c:layout>
                <c:manualLayout>
                  <c:x val="7.4275362318840576E-2"/>
                  <c:y val="-1.7498158330317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F78-464D-905F-D4811CCD0538}"/>
                </c:ext>
              </c:extLst>
            </c:dLbl>
            <c:dLbl>
              <c:idx val="3"/>
              <c:layout>
                <c:manualLayout>
                  <c:x val="4.8231221717090524E-2"/>
                  <c:y val="1.3603409960289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F78-464D-905F-D4811CCD0538}"/>
                </c:ext>
              </c:extLst>
            </c:dLbl>
            <c:numFmt formatCode="#\ ##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CHARTS!$I$4:$I$7</c:f>
              <c:numCache>
                <c:formatCode>_(* #,##0_);_(* \(#,##0\);_(* "-"??_);_(@_)</c:formatCode>
                <c:ptCount val="4"/>
                <c:pt idx="0">
                  <c:v>30919</c:v>
                </c:pt>
                <c:pt idx="1">
                  <c:v>52053</c:v>
                </c:pt>
                <c:pt idx="2">
                  <c:v>275438</c:v>
                </c:pt>
                <c:pt idx="3">
                  <c:v>65107</c:v>
                </c:pt>
              </c:numCache>
            </c:numRef>
          </c:val>
          <c:shape val="cone"/>
          <c:extLst>
            <c:ext xmlns:c16="http://schemas.microsoft.com/office/drawing/2014/chart" uri="{C3380CC4-5D6E-409C-BE32-E72D297353CC}">
              <c16:uniqueId val="{00000007-DF78-464D-905F-D4811CCD0538}"/>
            </c:ext>
          </c:extLst>
        </c:ser>
        <c:ser>
          <c:idx val="8"/>
          <c:order val="8"/>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002549784331962E-2"/>
                  <c:y val="-6.9797892562249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F78-464D-905F-D4811CCD0538}"/>
                </c:ext>
              </c:extLst>
            </c:dLbl>
            <c:dLbl>
              <c:idx val="1"/>
              <c:layout>
                <c:manualLayout>
                  <c:x val="2.355072463768116E-2"/>
                  <c:y val="-2.3330877773756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F78-464D-905F-D4811CCD0538}"/>
                </c:ext>
              </c:extLst>
            </c:dLbl>
            <c:dLbl>
              <c:idx val="2"/>
              <c:layout>
                <c:manualLayout>
                  <c:x val="2.3209762769420571E-2"/>
                  <c:y val="-3.2659499006714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77-4107-AC0B-7C5D8A2F9C95}"/>
                </c:ext>
              </c:extLst>
            </c:dLbl>
            <c:dLbl>
              <c:idx val="3"/>
              <c:layout>
                <c:manualLayout>
                  <c:x val="4.8169940421847246E-2"/>
                  <c:y val="4.6267837894019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77-4107-AC0B-7C5D8A2F9C95}"/>
                </c:ext>
              </c:extLst>
            </c:dLbl>
            <c:numFmt formatCode="#\ ##0_);[Red]\(#\ ##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CHARTS!$A$4:$A$7</c:f>
              <c:strCache>
                <c:ptCount val="4"/>
                <c:pt idx="0">
                  <c:v>Administration</c:v>
                </c:pt>
                <c:pt idx="1">
                  <c:v>Sector and Market Development</c:v>
                </c:pt>
                <c:pt idx="2">
                  <c:v>Development Finance</c:v>
                </c:pt>
                <c:pt idx="3">
                  <c:v>Enterprise Development</c:v>
                </c:pt>
              </c:strCache>
            </c:strRef>
          </c:cat>
          <c:val>
            <c:numRef>
              <c:f>CHARTS!$J$4:$J$7</c:f>
              <c:numCache>
                <c:formatCode>#,##0_);\(#,##0\)</c:formatCode>
                <c:ptCount val="4"/>
                <c:pt idx="0">
                  <c:v>-14462</c:v>
                </c:pt>
                <c:pt idx="1">
                  <c:v>-28362</c:v>
                </c:pt>
                <c:pt idx="2">
                  <c:v>-21451</c:v>
                </c:pt>
                <c:pt idx="3">
                  <c:v>8293</c:v>
                </c:pt>
              </c:numCache>
            </c:numRef>
          </c:val>
          <c:shape val="cone"/>
          <c:extLst>
            <c:ext xmlns:c16="http://schemas.microsoft.com/office/drawing/2014/chart" uri="{C3380CC4-5D6E-409C-BE32-E72D297353CC}">
              <c16:uniqueId val="{00000008-DF78-464D-905F-D4811CCD0538}"/>
            </c:ext>
          </c:extLst>
        </c:ser>
        <c:dLbls>
          <c:showLegendKey val="0"/>
          <c:showVal val="1"/>
          <c:showCatName val="0"/>
          <c:showSerName val="0"/>
          <c:showPercent val="0"/>
          <c:showBubbleSize val="0"/>
        </c:dLbls>
        <c:gapWidth val="140"/>
        <c:shape val="box"/>
        <c:axId val="1439492447"/>
        <c:axId val="1439441903"/>
        <c:axId val="0"/>
      </c:bar3DChart>
      <c:catAx>
        <c:axId val="1439492447"/>
        <c:scaling>
          <c:orientation val="minMax"/>
        </c:scaling>
        <c:delete val="0"/>
        <c:axPos val="b"/>
        <c:numFmt formatCode="General" sourceLinked="1"/>
        <c:majorTickMark val="none"/>
        <c:minorTickMark val="none"/>
        <c:tickLblPos val="nextTo"/>
        <c:spPr>
          <a:solidFill>
            <a:schemeClr val="bg1">
              <a:lumMod val="85000"/>
            </a:schemeClr>
          </a:solid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9441903"/>
        <c:crosses val="autoZero"/>
        <c:auto val="1"/>
        <c:lblAlgn val="ctr"/>
        <c:lblOffset val="100"/>
        <c:noMultiLvlLbl val="0"/>
      </c:catAx>
      <c:valAx>
        <c:axId val="1439441903"/>
        <c:scaling>
          <c:orientation val="minMax"/>
          <c:min val="-30000"/>
        </c:scaling>
        <c:delete val="0"/>
        <c:axPos val="l"/>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9492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85000"/>
      </a:schemeClr>
    </a:solidFill>
    <a:ln w="28575">
      <a:solidFill>
        <a:schemeClr val="tx2"/>
      </a:solid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a:t>R’000</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Projections</c:v>
                </c:pt>
              </c:strCache>
            </c:strRef>
          </c:tx>
          <c:spPr>
            <a:solidFill>
              <a:srgbClr val="00653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2222222222222233E-2"/>
                  <c:y val="1.6049379798356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5A-4646-9860-C4855A0C39A4}"/>
                </c:ext>
              </c:extLst>
            </c:dLbl>
            <c:dLbl>
              <c:idx val="1"/>
              <c:layout>
                <c:manualLayout>
                  <c:x val="-1.1111111111111112E-2"/>
                  <c:y val="-2.663110277925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5A-4646-9860-C4855A0C39A4}"/>
                </c:ext>
              </c:extLst>
            </c:dLbl>
            <c:dLbl>
              <c:idx val="3"/>
              <c:layout>
                <c:manualLayout>
                  <c:x val="-9.7222222222223247E-3"/>
                  <c:y val="-2.5508907730665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35A-4646-9860-C4855A0C39A4}"/>
                </c:ext>
              </c:extLst>
            </c:dLbl>
            <c:dLbl>
              <c:idx val="5"/>
              <c:layout>
                <c:manualLayout>
                  <c:x val="-1.1111111111111212E-2"/>
                  <c:y val="-2.2958016957598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B4-4A5D-9DF9-202028F44CFF}"/>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strRef>
              <c:f>Sheet1!$A$2:$A$8</c:f>
              <c:strCache>
                <c:ptCount val="6"/>
                <c:pt idx="0">
                  <c:v>Compensation of employees</c:v>
                </c:pt>
                <c:pt idx="1">
                  <c:v>Goods and services</c:v>
                </c:pt>
                <c:pt idx="2">
                  <c:v>Interest</c:v>
                </c:pt>
                <c:pt idx="3">
                  <c:v>Financial Assets</c:v>
                </c:pt>
                <c:pt idx="4">
                  <c:v>Transfers and subsidies</c:v>
                </c:pt>
                <c:pt idx="5">
                  <c:v>Capital assets</c:v>
                </c:pt>
              </c:strCache>
            </c:strRef>
          </c:cat>
          <c:val>
            <c:numRef>
              <c:f>Sheet1!$B$2:$B$8</c:f>
              <c:numCache>
                <c:formatCode>_(* #,##0_);_(* \(#,##0\);_(* "-"??_);_(@_)</c:formatCode>
                <c:ptCount val="6"/>
                <c:pt idx="0">
                  <c:v>45035</c:v>
                </c:pt>
                <c:pt idx="1">
                  <c:v>24804</c:v>
                </c:pt>
                <c:pt idx="2" formatCode="#,##0_ ;[Red]\-#,##0\ ">
                  <c:v>4</c:v>
                </c:pt>
                <c:pt idx="3" formatCode="#,##0_ ;[Red]\-#,##0\ ">
                  <c:v>6</c:v>
                </c:pt>
                <c:pt idx="4" formatCode="#,##0.00_ ;[Red]\-#,##0.00\ ">
                  <c:v>296197</c:v>
                </c:pt>
                <c:pt idx="5">
                  <c:v>1489</c:v>
                </c:pt>
              </c:numCache>
            </c:numRef>
          </c:val>
          <c:shape val="cone"/>
          <c:extLst>
            <c:ext xmlns:c16="http://schemas.microsoft.com/office/drawing/2014/chart" uri="{C3380CC4-5D6E-409C-BE32-E72D297353CC}">
              <c16:uniqueId val="{00000000-135A-4646-9860-C4855A0C39A4}"/>
            </c:ext>
          </c:extLst>
        </c:ser>
        <c:ser>
          <c:idx val="1"/>
          <c:order val="1"/>
          <c:tx>
            <c:strRef>
              <c:f>Sheet1!$C$1</c:f>
              <c:strCache>
                <c:ptCount val="1"/>
                <c:pt idx="0">
                  <c:v>Expenditure</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3333333333333072E-3"/>
                  <c:y val="-1.121673180067085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5A-4646-9860-C4855A0C39A4}"/>
                </c:ext>
              </c:extLst>
            </c:dLbl>
            <c:dLbl>
              <c:idx val="1"/>
              <c:layout>
                <c:manualLayout>
                  <c:x val="1.8055555555555505E-2"/>
                  <c:y val="-1.3350819557689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5A-4646-9860-C4855A0C39A4}"/>
                </c:ext>
              </c:extLst>
            </c:dLbl>
            <c:dLbl>
              <c:idx val="3"/>
              <c:layout>
                <c:manualLayout>
                  <c:x val="3.3333333333333333E-2"/>
                  <c:y val="-1.5305344638399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B4-4A5D-9DF9-202028F44CFF}"/>
                </c:ext>
              </c:extLst>
            </c:dLbl>
            <c:dLbl>
              <c:idx val="5"/>
              <c:layout>
                <c:manualLayout>
                  <c:x val="6.9444444444443426E-3"/>
                  <c:y val="-1.5175492768116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EC-490F-9D28-6EE1E381FC5D}"/>
                </c:ext>
              </c:extLst>
            </c:dLbl>
            <c:numFmt formatCode="#,##0" sourceLinked="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strRef>
              <c:f>Sheet1!$A$2:$A$8</c:f>
              <c:strCache>
                <c:ptCount val="6"/>
                <c:pt idx="0">
                  <c:v>Compensation of employees</c:v>
                </c:pt>
                <c:pt idx="1">
                  <c:v>Goods and services</c:v>
                </c:pt>
                <c:pt idx="2">
                  <c:v>Interest</c:v>
                </c:pt>
                <c:pt idx="3">
                  <c:v>Financial Assets</c:v>
                </c:pt>
                <c:pt idx="4">
                  <c:v>Transfers and subsidies</c:v>
                </c:pt>
                <c:pt idx="5">
                  <c:v>Capital assets</c:v>
                </c:pt>
              </c:strCache>
            </c:strRef>
          </c:cat>
          <c:val>
            <c:numRef>
              <c:f>Sheet1!$C$2:$C$8</c:f>
              <c:numCache>
                <c:formatCode>_(* #,##0_);_(* \(#,##0\);_(* "-"??_);_(@_)</c:formatCode>
                <c:ptCount val="6"/>
                <c:pt idx="0">
                  <c:v>35858</c:v>
                </c:pt>
                <c:pt idx="1">
                  <c:v>28511</c:v>
                </c:pt>
                <c:pt idx="4" formatCode="#,##0.00_ ;[Red]\-#,##0.00\ ">
                  <c:v>357775</c:v>
                </c:pt>
                <c:pt idx="5">
                  <c:v>1279</c:v>
                </c:pt>
              </c:numCache>
            </c:numRef>
          </c:val>
          <c:shape val="cone"/>
          <c:extLst>
            <c:ext xmlns:c16="http://schemas.microsoft.com/office/drawing/2014/chart" uri="{C3380CC4-5D6E-409C-BE32-E72D297353CC}">
              <c16:uniqueId val="{00000001-135A-4646-9860-C4855A0C39A4}"/>
            </c:ext>
          </c:extLst>
        </c:ser>
        <c:ser>
          <c:idx val="2"/>
          <c:order val="2"/>
          <c:tx>
            <c:strRef>
              <c:f>Sheet1!$D$1</c:f>
              <c:strCache>
                <c:ptCount val="1"/>
                <c:pt idx="0">
                  <c:v>Variance</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333333333333312E-2"/>
                  <c:y val="1.5854479745965881E-2"/>
                </c:manualLayout>
              </c:layout>
              <c:showLegendKey val="0"/>
              <c:showVal val="1"/>
              <c:showCatName val="0"/>
              <c:showSerName val="0"/>
              <c:showPercent val="0"/>
              <c:showBubbleSize val="0"/>
              <c:extLst>
                <c:ext xmlns:c15="http://schemas.microsoft.com/office/drawing/2012/chart" uri="{CE6537A1-D6FC-4f65-9D91-7224C49458BB}">
                  <c15:layout>
                    <c:manualLayout>
                      <c:w val="7.0847222222222228E-2"/>
                      <c:h val="4.7472044977458362E-2"/>
                    </c:manualLayout>
                  </c15:layout>
                </c:ext>
                <c:ext xmlns:c16="http://schemas.microsoft.com/office/drawing/2014/chart" uri="{C3380CC4-5D6E-409C-BE32-E72D297353CC}">
                  <c16:uniqueId val="{00000006-135A-4646-9860-C4855A0C39A4}"/>
                </c:ext>
              </c:extLst>
            </c:dLbl>
            <c:dLbl>
              <c:idx val="1"/>
              <c:layout>
                <c:manualLayout>
                  <c:x val="1.8055555555555505E-2"/>
                  <c:y val="-3.5712470822931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5A-4646-9860-C4855A0C39A4}"/>
                </c:ext>
              </c:extLst>
            </c:dLbl>
            <c:dLbl>
              <c:idx val="2"/>
              <c:layout>
                <c:manualLayout>
                  <c:x val="1.1111111111111112E-2"/>
                  <c:y val="2.295801695759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E7-47D6-BA64-948D8C9F1DD2}"/>
                </c:ext>
              </c:extLst>
            </c:dLbl>
            <c:dLbl>
              <c:idx val="3"/>
              <c:layout>
                <c:manualLayout>
                  <c:x val="1.8055555555555554E-2"/>
                  <c:y val="-1.2754453865332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EC-490F-9D28-6EE1E381FC5D}"/>
                </c:ext>
              </c:extLst>
            </c:dLbl>
            <c:dLbl>
              <c:idx val="5"/>
              <c:layout>
                <c:manualLayout>
                  <c:x val="1.6666666666666666E-2"/>
                  <c:y val="-8.2491154325322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B4-4A5D-9DF9-202028F44CF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strRef>
              <c:f>Sheet1!$A$2:$A$8</c:f>
              <c:strCache>
                <c:ptCount val="6"/>
                <c:pt idx="0">
                  <c:v>Compensation of employees</c:v>
                </c:pt>
                <c:pt idx="1">
                  <c:v>Goods and services</c:v>
                </c:pt>
                <c:pt idx="2">
                  <c:v>Interest</c:v>
                </c:pt>
                <c:pt idx="3">
                  <c:v>Financial Assets</c:v>
                </c:pt>
                <c:pt idx="4">
                  <c:v>Transfers and subsidies</c:v>
                </c:pt>
                <c:pt idx="5">
                  <c:v>Capital assets</c:v>
                </c:pt>
              </c:strCache>
            </c:strRef>
          </c:cat>
          <c:val>
            <c:numRef>
              <c:f>Sheet1!$D$2:$D$8</c:f>
              <c:numCache>
                <c:formatCode>#,##0_ ;[Red]\-#,##0\ </c:formatCode>
                <c:ptCount val="6"/>
                <c:pt idx="0">
                  <c:v>9177</c:v>
                </c:pt>
                <c:pt idx="1">
                  <c:v>-3707</c:v>
                </c:pt>
                <c:pt idx="2">
                  <c:v>4</c:v>
                </c:pt>
                <c:pt idx="3">
                  <c:v>6</c:v>
                </c:pt>
                <c:pt idx="4">
                  <c:v>-61578</c:v>
                </c:pt>
                <c:pt idx="5">
                  <c:v>210</c:v>
                </c:pt>
              </c:numCache>
            </c:numRef>
          </c:val>
          <c:shape val="cone"/>
          <c:extLst>
            <c:ext xmlns:c16="http://schemas.microsoft.com/office/drawing/2014/chart" uri="{C3380CC4-5D6E-409C-BE32-E72D297353CC}">
              <c16:uniqueId val="{00000002-135A-4646-9860-C4855A0C39A4}"/>
            </c:ext>
          </c:extLst>
        </c:ser>
        <c:dLbls>
          <c:showLegendKey val="0"/>
          <c:showVal val="0"/>
          <c:showCatName val="0"/>
          <c:showSerName val="0"/>
          <c:showPercent val="0"/>
          <c:showBubbleSize val="0"/>
        </c:dLbls>
        <c:gapWidth val="150"/>
        <c:shape val="box"/>
        <c:axId val="824044800"/>
        <c:axId val="824043968"/>
        <c:axId val="0"/>
      </c:bar3DChart>
      <c:catAx>
        <c:axId val="82404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4043968"/>
        <c:crosses val="autoZero"/>
        <c:auto val="1"/>
        <c:lblAlgn val="ctr"/>
        <c:lblOffset val="100"/>
        <c:noMultiLvlLbl val="0"/>
      </c:catAx>
      <c:valAx>
        <c:axId val="824043968"/>
        <c:scaling>
          <c:orientation val="minMax"/>
          <c:min val="-70000"/>
        </c:scaling>
        <c:delete val="0"/>
        <c:axPos val="l"/>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2404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85000"/>
      </a:schemeClr>
    </a:solidFill>
    <a:ln>
      <a:noFill/>
    </a:ln>
    <a:effectLst/>
  </c:spPr>
  <c:txPr>
    <a:bodyPr/>
    <a:lstStyle/>
    <a:p>
      <a:pPr>
        <a:defRPr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VACANCY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405893038200175E-2"/>
          <c:y val="0.11108498664271917"/>
          <c:w val="0.91138512262889815"/>
          <c:h val="0.81943592844421642"/>
        </c:manualLayout>
      </c:layout>
      <c:barChart>
        <c:barDir val="col"/>
        <c:grouping val="clustered"/>
        <c:varyColors val="0"/>
        <c:ser>
          <c:idx val="0"/>
          <c:order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VACANCY!$C$3:$N$3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VACANCY!$C$4:$N$4</c:f>
              <c:numCache>
                <c:formatCode>0.0%</c:formatCode>
                <c:ptCount val="12"/>
                <c:pt idx="0">
                  <c:v>0.10576923076923077</c:v>
                </c:pt>
                <c:pt idx="1">
                  <c:v>0.12980769230769232</c:v>
                </c:pt>
                <c:pt idx="2">
                  <c:v>0.1201923076923077</c:v>
                </c:pt>
                <c:pt idx="3">
                  <c:v>0.125</c:v>
                </c:pt>
                <c:pt idx="4">
                  <c:v>0.12980769230769232</c:v>
                </c:pt>
                <c:pt idx="5">
                  <c:v>0.19230769230769232</c:v>
                </c:pt>
                <c:pt idx="6">
                  <c:v>0.13875598086124402</c:v>
                </c:pt>
                <c:pt idx="7">
                  <c:v>0.15789473684210525</c:v>
                </c:pt>
                <c:pt idx="8">
                  <c:v>0.15789473684210525</c:v>
                </c:pt>
                <c:pt idx="9">
                  <c:v>0.16190476190476191</c:v>
                </c:pt>
                <c:pt idx="10">
                  <c:v>0.16190476190476191</c:v>
                </c:pt>
                <c:pt idx="11">
                  <c:v>0.16190476190476191</c:v>
                </c:pt>
              </c:numCache>
            </c:numRef>
          </c:val>
          <c:extLst>
            <c:ext xmlns:c16="http://schemas.microsoft.com/office/drawing/2014/chart" uri="{C3380CC4-5D6E-409C-BE32-E72D297353CC}">
              <c16:uniqueId val="{00000000-2C54-471E-8B05-009A2B3C8108}"/>
            </c:ext>
          </c:extLst>
        </c:ser>
        <c:dLbls>
          <c:showLegendKey val="0"/>
          <c:showVal val="0"/>
          <c:showCatName val="0"/>
          <c:showSerName val="0"/>
          <c:showPercent val="0"/>
          <c:showBubbleSize val="0"/>
        </c:dLbls>
        <c:gapWidth val="219"/>
        <c:overlap val="-27"/>
        <c:axId val="13156176"/>
        <c:axId val="13157840"/>
      </c:barChart>
      <c:catAx>
        <c:axId val="1315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57840"/>
        <c:crosses val="autoZero"/>
        <c:auto val="1"/>
        <c:lblAlgn val="ctr"/>
        <c:lblOffset val="100"/>
        <c:noMultiLvlLbl val="0"/>
      </c:catAx>
      <c:valAx>
        <c:axId val="13157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5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WOMEN IN SMS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solidFill>
                <a:srgbClr val="C00000"/>
              </a:solidFill>
            </a:ln>
            <a:effectLst/>
            <a:scene3d>
              <a:camera prst="orthographicFront"/>
              <a:lightRig rig="threePt" dir="t"/>
            </a:scene3d>
            <a:sp3d>
              <a:bevelT w="190500" h="38100"/>
            </a:sp3d>
          </c:spPr>
          <c:invertIfNegative val="0"/>
          <c:dLbls>
            <c:dLbl>
              <c:idx val="10"/>
              <c:layout>
                <c:manualLayout>
                  <c:x val="0"/>
                  <c:y val="-2.591792656587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76-4CE4-A3C5-1E43D26371D3}"/>
                </c:ext>
              </c:extLst>
            </c:dLbl>
            <c:dLbl>
              <c:idx val="11"/>
              <c:layout>
                <c:manualLayout>
                  <c:x val="-1.9225296404968658E-16"/>
                  <c:y val="-3.023758099352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76-4CE4-A3C5-1E43D26371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'WOMEN IN SMS'!$C$3:$N$3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'WOMEN IN SMS'!$C$4:$N$4</c:f>
              <c:numCache>
                <c:formatCode>0.0%</c:formatCode>
                <c:ptCount val="12"/>
                <c:pt idx="0">
                  <c:v>0.5714285714285714</c:v>
                </c:pt>
                <c:pt idx="1">
                  <c:v>0.5714285714285714</c:v>
                </c:pt>
                <c:pt idx="2">
                  <c:v>0.5714285714285714</c:v>
                </c:pt>
                <c:pt idx="3">
                  <c:v>0.5714285714285714</c:v>
                </c:pt>
                <c:pt idx="4">
                  <c:v>0.5714285714285714</c:v>
                </c:pt>
                <c:pt idx="5">
                  <c:v>0.5625</c:v>
                </c:pt>
                <c:pt idx="6">
                  <c:v>0.52777777777777779</c:v>
                </c:pt>
                <c:pt idx="7">
                  <c:v>0.5</c:v>
                </c:pt>
                <c:pt idx="8">
                  <c:v>0.5</c:v>
                </c:pt>
                <c:pt idx="9">
                  <c:v>0.5</c:v>
                </c:pt>
                <c:pt idx="10">
                  <c:v>0.47058823529411764</c:v>
                </c:pt>
                <c:pt idx="11">
                  <c:v>0.47058823529411764</c:v>
                </c:pt>
              </c:numCache>
            </c:numRef>
          </c:val>
          <c:extLst>
            <c:ext xmlns:c16="http://schemas.microsoft.com/office/drawing/2014/chart" uri="{C3380CC4-5D6E-409C-BE32-E72D297353CC}">
              <c16:uniqueId val="{00000002-4F76-4CE4-A3C5-1E43D26371D3}"/>
            </c:ext>
          </c:extLst>
        </c:ser>
        <c:dLbls>
          <c:showLegendKey val="0"/>
          <c:showVal val="0"/>
          <c:showCatName val="0"/>
          <c:showSerName val="0"/>
          <c:showPercent val="0"/>
          <c:showBubbleSize val="0"/>
        </c:dLbls>
        <c:gapWidth val="219"/>
        <c:overlap val="-27"/>
        <c:axId val="597561567"/>
        <c:axId val="597561983"/>
      </c:barChart>
      <c:catAx>
        <c:axId val="59756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561983"/>
        <c:crosses val="autoZero"/>
        <c:auto val="1"/>
        <c:lblAlgn val="ctr"/>
        <c:lblOffset val="100"/>
        <c:noMultiLvlLbl val="0"/>
      </c:catAx>
      <c:valAx>
        <c:axId val="597561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56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latin typeface="Arial" panose="020B0604020202020204" pitchFamily="34" charset="0"/>
                <a:cs typeface="Arial" panose="020B0604020202020204" pitchFamily="34" charset="0"/>
              </a:rPr>
              <a:t>PERSONS WITH DISABILITIES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solidFill>
                <a:schemeClr val="accent4">
                  <a:lumMod val="75000"/>
                </a:schemeClr>
              </a:solidFill>
            </a:ln>
            <a:effectLst/>
          </c:spPr>
          <c:invertIfNegative val="0"/>
          <c:dLbls>
            <c:dLbl>
              <c:idx val="2"/>
              <c:layout>
                <c:manualLayout>
                  <c:x val="1.5640721111330858E-5"/>
                  <c:y val="-1.71679542415688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65-456B-8C95-3F1096A011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PWD!$C$3:$N$3</c:f>
              <c:strCache>
                <c:ptCount val="12"/>
                <c:pt idx="0">
                  <c:v>APR</c:v>
                </c:pt>
                <c:pt idx="1">
                  <c:v>MAY</c:v>
                </c:pt>
                <c:pt idx="2">
                  <c:v>JUN</c:v>
                </c:pt>
                <c:pt idx="3">
                  <c:v>JUL</c:v>
                </c:pt>
                <c:pt idx="4">
                  <c:v>AUG</c:v>
                </c:pt>
                <c:pt idx="5">
                  <c:v>SEPT</c:v>
                </c:pt>
                <c:pt idx="6">
                  <c:v>OCT</c:v>
                </c:pt>
                <c:pt idx="7">
                  <c:v>NOV</c:v>
                </c:pt>
                <c:pt idx="8">
                  <c:v>DEC</c:v>
                </c:pt>
                <c:pt idx="9">
                  <c:v>JAN</c:v>
                </c:pt>
                <c:pt idx="10">
                  <c:v>FEB</c:v>
                </c:pt>
                <c:pt idx="11">
                  <c:v>MAR</c:v>
                </c:pt>
              </c:strCache>
            </c:strRef>
          </c:cat>
          <c:val>
            <c:numRef>
              <c:f>PWD!$C$4:$N$4</c:f>
              <c:numCache>
                <c:formatCode>0.0%</c:formatCode>
                <c:ptCount val="12"/>
                <c:pt idx="0">
                  <c:v>3.255813953488372E-2</c:v>
                </c:pt>
                <c:pt idx="1">
                  <c:v>3.3653846153846152E-2</c:v>
                </c:pt>
                <c:pt idx="2">
                  <c:v>3.3333333333333333E-2</c:v>
                </c:pt>
                <c:pt idx="3">
                  <c:v>3.4482758620689655E-2</c:v>
                </c:pt>
                <c:pt idx="4">
                  <c:v>3.6458333333333336E-2</c:v>
                </c:pt>
                <c:pt idx="5">
                  <c:v>3.4285714285714287E-2</c:v>
                </c:pt>
                <c:pt idx="6">
                  <c:v>3.7234042553191488E-2</c:v>
                </c:pt>
                <c:pt idx="7">
                  <c:v>3.825136612021858E-2</c:v>
                </c:pt>
                <c:pt idx="8">
                  <c:v>3.8674033149171269E-2</c:v>
                </c:pt>
                <c:pt idx="9">
                  <c:v>3.8674033149171269E-2</c:v>
                </c:pt>
                <c:pt idx="10">
                  <c:v>3.888888888888889E-2</c:v>
                </c:pt>
                <c:pt idx="11">
                  <c:v>3.8461538461538464E-2</c:v>
                </c:pt>
              </c:numCache>
            </c:numRef>
          </c:val>
          <c:extLst>
            <c:ext xmlns:c16="http://schemas.microsoft.com/office/drawing/2014/chart" uri="{C3380CC4-5D6E-409C-BE32-E72D297353CC}">
              <c16:uniqueId val="{00000001-9965-456B-8C95-3F1096A011CE}"/>
            </c:ext>
          </c:extLst>
        </c:ser>
        <c:dLbls>
          <c:showLegendKey val="0"/>
          <c:showVal val="0"/>
          <c:showCatName val="0"/>
          <c:showSerName val="0"/>
          <c:showPercent val="0"/>
          <c:showBubbleSize val="0"/>
        </c:dLbls>
        <c:gapWidth val="219"/>
        <c:overlap val="-27"/>
        <c:axId val="598280031"/>
        <c:axId val="598280863"/>
      </c:barChart>
      <c:catAx>
        <c:axId val="59828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280863"/>
        <c:crosses val="autoZero"/>
        <c:auto val="1"/>
        <c:lblAlgn val="ctr"/>
        <c:lblOffset val="100"/>
        <c:noMultiLvlLbl val="0"/>
      </c:catAx>
      <c:valAx>
        <c:axId val="5982808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280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0.35883</cdr:x>
      <cdr:y>0.04328</cdr:y>
    </cdr:from>
    <cdr:to>
      <cdr:x>0.49779</cdr:x>
      <cdr:y>0.12243</cdr:y>
    </cdr:to>
    <cdr:sp macro="" textlink="">
      <cdr:nvSpPr>
        <cdr:cNvPr id="2" name="TextBox 1">
          <a:extLst xmlns:a="http://schemas.openxmlformats.org/drawingml/2006/main">
            <a:ext uri="{FF2B5EF4-FFF2-40B4-BE49-F238E27FC236}">
              <a16:creationId xmlns:a16="http://schemas.microsoft.com/office/drawing/2014/main" id="{737ED3A1-CDA5-45EF-9F0E-4002184D8684}"/>
            </a:ext>
          </a:extLst>
        </cdr:cNvPr>
        <cdr:cNvSpPr txBox="1"/>
      </cdr:nvSpPr>
      <cdr:spPr>
        <a:xfrm xmlns:a="http://schemas.openxmlformats.org/drawingml/2006/main">
          <a:off x="2945198" y="201978"/>
          <a:ext cx="1140539" cy="369330"/>
        </a:xfrm>
        <a:prstGeom xmlns:a="http://schemas.openxmlformats.org/drawingml/2006/main" prst="rect">
          <a:avLst/>
        </a:prstGeom>
        <a:solidFill xmlns:a="http://schemas.openxmlformats.org/drawingml/2006/main">
          <a:schemeClr val="bg1">
            <a:lumMod val="85000"/>
          </a:schemeClr>
        </a:solidFill>
        <a:ln xmlns:a="http://schemas.openxmlformats.org/drawingml/2006/main" w="12700" cap="flat">
          <a:noFill/>
          <a:miter lim="400000"/>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indent="0" algn="ctr" defTabSz="914400" rtl="0" fontAlgn="auto" latinLnBrk="0" hangingPunct="0">
            <a:lnSpc>
              <a:spcPct val="100000"/>
            </a:lnSpc>
            <a:spcBef>
              <a:spcPts val="0"/>
            </a:spcBef>
            <a:spcAft>
              <a:spcPts val="0"/>
            </a:spcAft>
            <a:buClrTx/>
            <a:buSzTx/>
            <a:buFontTx/>
            <a:buNone/>
            <a:tabLst/>
          </a:pPr>
          <a:r>
            <a:rPr kumimoji="0" lang="en-ZA" sz="1800" b="1" i="0" u="none" strike="noStrike" cap="none" spc="0" normalizeH="0" baseline="0" dirty="0">
              <a:ln>
                <a:noFill/>
              </a:ln>
              <a:effectLst/>
              <a:uFillTx/>
              <a:latin typeface="Arial" panose="020B0604020202020204" pitchFamily="34" charset="0"/>
              <a:cs typeface="Arial" panose="020B0604020202020204" pitchFamily="34" charset="0"/>
              <a:sym typeface="Calibri"/>
            </a:rPr>
            <a:t>R’000</a:t>
          </a:r>
        </a:p>
      </cdr:txBody>
    </cdr:sp>
  </cdr:relSizeAnchor>
</c:userShapes>
</file>

<file path=ppt/drawings/drawing2.xml><?xml version="1.0" encoding="utf-8"?>
<c:userShapes xmlns:c="http://schemas.openxmlformats.org/drawingml/2006/chart">
  <cdr:relSizeAnchor xmlns:cdr="http://schemas.openxmlformats.org/drawingml/2006/chartDrawing">
    <cdr:from>
      <cdr:x>0.03614</cdr:x>
      <cdr:y>0.5993</cdr:y>
    </cdr:from>
    <cdr:to>
      <cdr:x>1</cdr:x>
      <cdr:y>0.5993</cdr:y>
    </cdr:to>
    <cdr:cxnSp macro="">
      <cdr:nvCxnSpPr>
        <cdr:cNvPr id="3" name="Straight Connector 2">
          <a:extLst xmlns:a="http://schemas.openxmlformats.org/drawingml/2006/main">
            <a:ext uri="{FF2B5EF4-FFF2-40B4-BE49-F238E27FC236}">
              <a16:creationId xmlns:a16="http://schemas.microsoft.com/office/drawing/2014/main" id="{7C59E10E-5324-4FAA-81EE-6C9860BCC27D}"/>
            </a:ext>
          </a:extLst>
        </cdr:cNvPr>
        <cdr:cNvCxnSpPr>
          <a:cxnSpLocks xmlns:a="http://schemas.openxmlformats.org/drawingml/2006/main"/>
        </cdr:cNvCxnSpPr>
      </cdr:nvCxnSpPr>
      <cdr:spPr>
        <a:xfrm xmlns:a="http://schemas.openxmlformats.org/drawingml/2006/main">
          <a:off x="249827" y="2541270"/>
          <a:ext cx="6662940" cy="0"/>
        </a:xfrm>
        <a:prstGeom xmlns:a="http://schemas.openxmlformats.org/drawingml/2006/main" prst="line">
          <a:avLst/>
        </a:prstGeom>
        <a:ln xmlns:a="http://schemas.openxmlformats.org/drawingml/2006/main" w="19050"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0.0429</cdr:x>
      <cdr:y>0.25802</cdr:y>
    </cdr:from>
    <cdr:to>
      <cdr:x>1</cdr:x>
      <cdr:y>0.25996</cdr:y>
    </cdr:to>
    <cdr:cxnSp macro="">
      <cdr:nvCxnSpPr>
        <cdr:cNvPr id="2" name="Straight Connector 1">
          <a:extLst xmlns:a="http://schemas.openxmlformats.org/drawingml/2006/main">
            <a:ext uri="{FF2B5EF4-FFF2-40B4-BE49-F238E27FC236}">
              <a16:creationId xmlns:a16="http://schemas.microsoft.com/office/drawing/2014/main" id="{B5D0D492-DEEF-4904-A281-FE8E0060E20D}"/>
            </a:ext>
          </a:extLst>
        </cdr:cNvPr>
        <cdr:cNvCxnSpPr>
          <a:cxnSpLocks xmlns:a="http://schemas.openxmlformats.org/drawingml/2006/main"/>
        </cdr:cNvCxnSpPr>
      </cdr:nvCxnSpPr>
      <cdr:spPr>
        <a:xfrm xmlns:a="http://schemas.openxmlformats.org/drawingml/2006/main">
          <a:off x="254967" y="977272"/>
          <a:ext cx="5688632" cy="7332"/>
        </a:xfrm>
        <a:prstGeom xmlns:a="http://schemas.openxmlformats.org/drawingml/2006/main" prst="line">
          <a:avLst/>
        </a:prstGeom>
        <a:ln xmlns:a="http://schemas.openxmlformats.org/drawingml/2006/main" w="19050"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0.02224</cdr:x>
      <cdr:y>0.34667</cdr:y>
    </cdr:from>
    <cdr:to>
      <cdr:x>1</cdr:x>
      <cdr:y>0.34667</cdr:y>
    </cdr:to>
    <cdr:cxnSp macro="">
      <cdr:nvCxnSpPr>
        <cdr:cNvPr id="2" name="Straight Connector 1">
          <a:extLst xmlns:a="http://schemas.openxmlformats.org/drawingml/2006/main">
            <a:ext uri="{FF2B5EF4-FFF2-40B4-BE49-F238E27FC236}">
              <a16:creationId xmlns:a16="http://schemas.microsoft.com/office/drawing/2014/main" id="{9E40752D-B1CA-4816-8840-11CA3BEFE867}"/>
            </a:ext>
          </a:extLst>
        </cdr:cNvPr>
        <cdr:cNvCxnSpPr>
          <a:cxnSpLocks xmlns:a="http://schemas.openxmlformats.org/drawingml/2006/main"/>
        </cdr:cNvCxnSpPr>
      </cdr:nvCxnSpPr>
      <cdr:spPr>
        <a:xfrm xmlns:a="http://schemas.openxmlformats.org/drawingml/2006/main">
          <a:off x="142521" y="1374500"/>
          <a:ext cx="6266656" cy="0"/>
        </a:xfrm>
        <a:prstGeom xmlns:a="http://schemas.openxmlformats.org/drawingml/2006/main" prst="line">
          <a:avLst/>
        </a:prstGeom>
        <a:ln xmlns:a="http://schemas.openxmlformats.org/drawingml/2006/main" w="19050"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t>2022/05/10</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t>‹#›</a:t>
            </a:fld>
            <a:endParaRPr lang="en-ZA"/>
          </a:p>
        </p:txBody>
      </p:sp>
    </p:spTree>
    <p:extLst>
      <p:ext uri="{BB962C8B-B14F-4D97-AF65-F5344CB8AC3E}">
        <p14:creationId xmlns:p14="http://schemas.microsoft.com/office/powerpoint/2010/main"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Cash flow projected R367.5 million</a:t>
            </a:r>
          </a:p>
        </p:txBody>
      </p:sp>
      <p:sp>
        <p:nvSpPr>
          <p:cNvPr id="4" name="Slide Number Placeholder 3"/>
          <p:cNvSpPr>
            <a:spLocks noGrp="1"/>
          </p:cNvSpPr>
          <p:nvPr>
            <p:ph type="sldNum" sz="quarter" idx="5"/>
          </p:nvPr>
        </p:nvSpPr>
        <p:spPr/>
        <p:txBody>
          <a:bodyPr/>
          <a:lstStyle/>
          <a:p>
            <a:fld id="{7EB3620E-113A-41EF-90B3-32956DD33426}" type="slidenum">
              <a:rPr lang="en-ZA" smtClean="0"/>
              <a:t>18</a:t>
            </a:fld>
            <a:endParaRPr lang="en-ZA" dirty="0"/>
          </a:p>
        </p:txBody>
      </p:sp>
    </p:spTree>
    <p:extLst>
      <p:ext uri="{BB962C8B-B14F-4D97-AF65-F5344CB8AC3E}">
        <p14:creationId xmlns:p14="http://schemas.microsoft.com/office/powerpoint/2010/main" val="196666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chemeClr val="tx1"/>
                </a:solidFill>
                <a:effectLst/>
                <a:latin typeface="Arial" panose="020B0604020202020204" pitchFamily="34" charset="0"/>
                <a:cs typeface="Arial" panose="020B0604020202020204" pitchFamily="34" charset="0"/>
              </a:rPr>
              <a:t>% Spent</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Prog 1: 187.9%</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Prog 2:  219.7%</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Prog 3:  108.4%</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Prog 4:  88.7%</a:t>
            </a:r>
            <a:r>
              <a:rPr lang="en-US" dirty="0">
                <a:solidFill>
                  <a:schemeClr val="tx1"/>
                </a:solidFill>
                <a:latin typeface="Arial" panose="020B0604020202020204" pitchFamily="34" charset="0"/>
                <a:cs typeface="Arial" panose="020B0604020202020204" pitchFamily="34" charset="0"/>
              </a:rPr>
              <a:t> </a:t>
            </a:r>
          </a:p>
          <a:p>
            <a:r>
              <a:rPr lang="en-US" sz="1800" b="0" i="0" u="none" strike="noStrike" dirty="0">
                <a:solidFill>
                  <a:schemeClr val="tx1"/>
                </a:solidFill>
                <a:effectLst/>
                <a:latin typeface="Arial" panose="020B0604020202020204" pitchFamily="34" charset="0"/>
                <a:cs typeface="Arial" panose="020B0604020202020204" pitchFamily="34" charset="0"/>
              </a:rPr>
              <a:t>Total:  115.2%</a:t>
            </a:r>
            <a:r>
              <a:rPr lang="en-US" dirty="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t>19</a:t>
            </a:fld>
            <a:endParaRPr lang="en-ZA" dirty="0"/>
          </a:p>
        </p:txBody>
      </p:sp>
    </p:spTree>
    <p:extLst>
      <p:ext uri="{BB962C8B-B14F-4D97-AF65-F5344CB8AC3E}">
        <p14:creationId xmlns:p14="http://schemas.microsoft.com/office/powerpoint/2010/main" val="343318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 Spent</a:t>
            </a:r>
            <a:r>
              <a:rPr lang="en-US" dirty="0"/>
              <a:t> </a:t>
            </a:r>
          </a:p>
          <a:p>
            <a:r>
              <a:rPr lang="en-US" sz="1800" b="0" i="0" u="none" strike="noStrike" dirty="0">
                <a:solidFill>
                  <a:srgbClr val="000000"/>
                </a:solidFill>
                <a:effectLst/>
                <a:latin typeface="Calibri" panose="020F0502020204030204" pitchFamily="34" charset="0"/>
              </a:rPr>
              <a:t>COE:  79.6%</a:t>
            </a:r>
            <a:r>
              <a:rPr lang="en-US" dirty="0"/>
              <a:t> </a:t>
            </a:r>
          </a:p>
          <a:p>
            <a:r>
              <a:rPr lang="en-US" sz="1800" b="0" i="0" u="none" strike="noStrike" dirty="0">
                <a:solidFill>
                  <a:srgbClr val="000000"/>
                </a:solidFill>
                <a:effectLst/>
                <a:latin typeface="Calibri" panose="020F0502020204030204" pitchFamily="34" charset="0"/>
              </a:rPr>
              <a:t>G&amp;S:  114.9%</a:t>
            </a:r>
            <a:endParaRPr lang="en-US" dirty="0"/>
          </a:p>
          <a:p>
            <a:r>
              <a:rPr lang="en-US" sz="1800" b="0" i="0" u="none" strike="noStrike" dirty="0">
                <a:solidFill>
                  <a:srgbClr val="000000"/>
                </a:solidFill>
                <a:effectLst/>
                <a:latin typeface="Calibri" panose="020F0502020204030204" pitchFamily="34" charset="0"/>
              </a:rPr>
              <a:t>Interest:  0.0%</a:t>
            </a:r>
            <a:r>
              <a:rPr lang="en-US" dirty="0"/>
              <a:t> </a:t>
            </a:r>
          </a:p>
          <a:p>
            <a:r>
              <a:rPr lang="en-US" sz="1800" b="0" i="0" u="none" strike="noStrike" dirty="0">
                <a:solidFill>
                  <a:srgbClr val="000000"/>
                </a:solidFill>
                <a:effectLst/>
                <a:latin typeface="Calibri" panose="020F0502020204030204" pitchFamily="34" charset="0"/>
              </a:rPr>
              <a:t>Financial Assets:  0.0%</a:t>
            </a:r>
            <a:r>
              <a:rPr lang="en-US" dirty="0"/>
              <a:t> </a:t>
            </a:r>
          </a:p>
          <a:p>
            <a:r>
              <a:rPr lang="en-US" sz="1800" b="0" i="0" u="none" strike="noStrike" dirty="0">
                <a:solidFill>
                  <a:srgbClr val="000000"/>
                </a:solidFill>
                <a:effectLst/>
                <a:latin typeface="Calibri" panose="020F0502020204030204" pitchFamily="34" charset="0"/>
              </a:rPr>
              <a:t>Transfers:  120.8%</a:t>
            </a:r>
            <a:r>
              <a:rPr lang="en-US" dirty="0"/>
              <a:t> </a:t>
            </a:r>
          </a:p>
          <a:p>
            <a:r>
              <a:rPr lang="en-US" sz="1800" b="0" i="0" u="none" strike="noStrike" dirty="0">
                <a:solidFill>
                  <a:srgbClr val="000000"/>
                </a:solidFill>
                <a:effectLst/>
                <a:latin typeface="Calibri" panose="020F0502020204030204" pitchFamily="34" charset="0"/>
              </a:rPr>
              <a:t>Capital: 85.9%</a:t>
            </a:r>
            <a:r>
              <a:rPr lang="en-US" dirty="0"/>
              <a:t> </a:t>
            </a:r>
          </a:p>
          <a:p>
            <a:r>
              <a:rPr lang="en-US" sz="1800" b="0" i="0" u="none" strike="noStrike" dirty="0">
                <a:solidFill>
                  <a:srgbClr val="000000"/>
                </a:solidFill>
                <a:effectLst/>
                <a:latin typeface="Calibri" panose="020F0502020204030204" pitchFamily="34" charset="0"/>
              </a:rPr>
              <a:t>Total:   115.2%</a:t>
            </a:r>
            <a:r>
              <a:rPr lang="en-US" dirty="0"/>
              <a:t> </a:t>
            </a:r>
          </a:p>
        </p:txBody>
      </p:sp>
      <p:sp>
        <p:nvSpPr>
          <p:cNvPr id="4" name="Slide Number Placeholder 3"/>
          <p:cNvSpPr>
            <a:spLocks noGrp="1"/>
          </p:cNvSpPr>
          <p:nvPr>
            <p:ph type="sldNum" sz="quarter" idx="5"/>
          </p:nvPr>
        </p:nvSpPr>
        <p:spPr/>
        <p:txBody>
          <a:bodyPr/>
          <a:lstStyle/>
          <a:p>
            <a:fld id="{7EB3620E-113A-41EF-90B3-32956DD33426}" type="slidenum">
              <a:rPr lang="en-ZA" smtClean="0"/>
              <a:t>21</a:t>
            </a:fld>
            <a:endParaRPr lang="en-ZA" dirty="0"/>
          </a:p>
        </p:txBody>
      </p:sp>
    </p:spTree>
    <p:extLst>
      <p:ext uri="{BB962C8B-B14F-4D97-AF65-F5344CB8AC3E}">
        <p14:creationId xmlns:p14="http://schemas.microsoft.com/office/powerpoint/2010/main" val="118985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t>5/10/2022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t>5/10/2022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t>5/10/2022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t>5/10/2022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t>5/10/2022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t>5/10/2022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t>5/10/2022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t>5/10/2022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5/10/2022</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8F97B949-F475-47E8-B3CD-CE9EBDE00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20FCDB4F-4046-4774-8FEA-433B0138C9FD}"/>
              </a:ext>
            </a:extLst>
          </p:cNvPr>
          <p:cNvGrpSpPr/>
          <p:nvPr/>
        </p:nvGrpSpPr>
        <p:grpSpPr>
          <a:xfrm>
            <a:off x="2819400" y="169667"/>
            <a:ext cx="5410200" cy="3406050"/>
            <a:chOff x="2819400" y="169667"/>
            <a:chExt cx="5410200" cy="3406050"/>
          </a:xfrm>
        </p:grpSpPr>
        <p:sp>
          <p:nvSpPr>
            <p:cNvPr id="10" name="TextBox 11">
              <a:extLst>
                <a:ext uri="{FF2B5EF4-FFF2-40B4-BE49-F238E27FC236}">
                  <a16:creationId xmlns:a16="http://schemas.microsoft.com/office/drawing/2014/main" id="{0A20D8A8-C606-4527-975B-102C40B7697A}"/>
                </a:ext>
              </a:extLst>
            </p:cNvPr>
            <p:cNvSpPr txBox="1"/>
            <p:nvPr/>
          </p:nvSpPr>
          <p:spPr>
            <a:xfrm>
              <a:off x="2819400" y="169667"/>
              <a:ext cx="4953000" cy="615553"/>
            </a:xfrm>
            <a:prstGeom prst="rect">
              <a:avLst/>
            </a:prstGeom>
          </p:spPr>
          <p:txBody>
            <a:bodyPr wrap="square" lIns="0" tIns="0" rIns="0" bIns="0" rtlCol="0" anchor="t">
              <a:spAutoFit/>
            </a:bodyPr>
            <a:lstStyle/>
            <a:p>
              <a:pPr marL="0" marR="0" lvl="0" indent="0" algn="ctr" defTabSz="457200" rtl="0" eaLnBrk="1" fontAlgn="auto" latinLnBrk="0" hangingPunct="1">
                <a:spcBef>
                  <a:spcPct val="0"/>
                </a:spcBef>
                <a:spcAft>
                  <a:spcPts val="0"/>
                </a:spcAft>
                <a:buClrTx/>
                <a:buSzTx/>
                <a:buFontTx/>
                <a:buNone/>
                <a:tabLst/>
                <a:defRPr/>
              </a:pPr>
              <a:r>
                <a:rPr lang="en-US" sz="2000" b="1" dirty="0">
                  <a:solidFill>
                    <a:srgbClr val="00764B"/>
                  </a:solidFill>
                  <a:latin typeface="Arial" panose="020B0604020202020204" pitchFamily="34" charset="0"/>
                  <a:cs typeface="Arial" panose="020B0604020202020204" pitchFamily="34" charset="0"/>
                </a:rPr>
                <a:t>DSBD 2021/22 QUARTER FOUR PERFORMANCE REPORT</a:t>
              </a:r>
              <a:endParaRPr kumimoji="0" lang="en-US" sz="20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73FA52EC-70DD-4EB3-9555-5E8B1061B79C}"/>
                </a:ext>
              </a:extLst>
            </p:cNvPr>
            <p:cNvSpPr txBox="1"/>
            <p:nvPr/>
          </p:nvSpPr>
          <p:spPr>
            <a:xfrm>
              <a:off x="3505200" y="1243626"/>
              <a:ext cx="4419600" cy="615553"/>
            </a:xfrm>
            <a:prstGeom prst="rect">
              <a:avLst/>
            </a:prstGeom>
          </p:spPr>
          <p:txBody>
            <a:bodyPr wrap="square" lIns="0" tIns="0" rIns="0" bIns="0" rtlCol="0" anchor="t">
              <a:spAutoFit/>
            </a:bodyPr>
            <a:lstStyle/>
            <a:p>
              <a:pPr marL="0" marR="0" lvl="0" indent="0" algn="ctr" defTabSz="457200" rtl="0" eaLnBrk="1" fontAlgn="auto" latinLnBrk="0" hangingPunct="1">
                <a:lnSpc>
                  <a:spcPts val="238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64B"/>
                  </a:solidFill>
                  <a:effectLst/>
                  <a:uLnTx/>
                  <a:uFillTx/>
                  <a:latin typeface="Arialle"/>
                  <a:ea typeface="+mn-ea"/>
                  <a:cs typeface="+mn-cs"/>
                </a:rPr>
                <a:t>PORTFOLIO COMMITTEE ON SMALL BUSINESS DEVELOPMENT</a:t>
              </a:r>
              <a:endParaRPr kumimoji="0" lang="en-US" sz="2000" i="0" u="none" strike="noStrike" kern="1200" cap="none" spc="0" normalizeH="0" baseline="0" noProof="0" dirty="0">
                <a:ln>
                  <a:noFill/>
                </a:ln>
                <a:solidFill>
                  <a:srgbClr val="00764B"/>
                </a:solidFill>
                <a:effectLst/>
                <a:uLnTx/>
                <a:uFillTx/>
                <a:latin typeface="Arialle"/>
                <a:ea typeface="+mn-ea"/>
                <a:cs typeface="+mn-cs"/>
              </a:endParaRPr>
            </a:p>
          </p:txBody>
        </p:sp>
        <p:sp>
          <p:nvSpPr>
            <p:cNvPr id="14" name="TextBox 13">
              <a:extLst>
                <a:ext uri="{FF2B5EF4-FFF2-40B4-BE49-F238E27FC236}">
                  <a16:creationId xmlns:a16="http://schemas.microsoft.com/office/drawing/2014/main" id="{71C4C79B-F36F-4C6B-BC1B-EA9B6196AECA}"/>
                </a:ext>
              </a:extLst>
            </p:cNvPr>
            <p:cNvSpPr txBox="1"/>
            <p:nvPr/>
          </p:nvSpPr>
          <p:spPr>
            <a:xfrm>
              <a:off x="4114800" y="2061200"/>
              <a:ext cx="4114800" cy="1514517"/>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rgbClr val="00764B"/>
                  </a:solidFill>
                  <a:effectLst/>
                  <a:uLnTx/>
                  <a:uFillTx/>
                  <a:latin typeface="Arialle"/>
                  <a:ea typeface="+mn-ea"/>
                  <a:cs typeface="+mn-cs"/>
                </a:rPr>
                <a:t>Date: 11 MAY 2022</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764B"/>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lang="en-US" b="1" dirty="0">
                  <a:solidFill>
                    <a:srgbClr val="00764B"/>
                  </a:solidFill>
                  <a:latin typeface="Arialle"/>
                </a:rPr>
                <a:t>PRESENTER</a:t>
              </a:r>
              <a:r>
                <a:rPr lang="en-US" b="1">
                  <a:solidFill>
                    <a:srgbClr val="00764B"/>
                  </a:solidFill>
                  <a:latin typeface="Arialle"/>
                </a:rPr>
                <a:t>: </a:t>
              </a:r>
              <a:r>
                <a:rPr lang="en-GB" b="1">
                  <a:solidFill>
                    <a:srgbClr val="00764B"/>
                  </a:solidFill>
                  <a:latin typeface="Arialle"/>
                </a:rPr>
                <a:t>DIRECTOR-GENERAL </a:t>
              </a:r>
              <a:endParaRPr kumimoji="0" lang="en-US" b="1" i="0" u="none" strike="noStrike" kern="1200" cap="none" spc="0" normalizeH="0" baseline="0" noProof="0" dirty="0">
                <a:ln>
                  <a:noFill/>
                </a:ln>
                <a:solidFill>
                  <a:srgbClr val="00764B"/>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764B"/>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764B"/>
                </a:solidFill>
                <a:effectLst/>
                <a:uLnTx/>
                <a:uFillTx/>
                <a:latin typeface="Arialle"/>
                <a:ea typeface="+mn-ea"/>
                <a:cs typeface="+mn-cs"/>
              </a:endParaRPr>
            </a:p>
          </p:txBody>
        </p:sp>
      </p:grpSp>
    </p:spTree>
    <p:extLst>
      <p:ext uri="{BB962C8B-B14F-4D97-AF65-F5344CB8AC3E}">
        <p14:creationId xmlns:p14="http://schemas.microsoft.com/office/powerpoint/2010/main" val="278157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dirty="0">
                <a:solidFill>
                  <a:prstClr val="white"/>
                </a:solidFill>
                <a:latin typeface="Arial" panose="020B0604020202020204" pitchFamily="34" charset="0"/>
              </a:rPr>
              <a:t>PERFORMANCE SUMMARY – 2021/22 QUARTER FOUR</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10</a:t>
            </a:r>
          </a:p>
        </p:txBody>
      </p:sp>
      <p:graphicFrame>
        <p:nvGraphicFramePr>
          <p:cNvPr id="9" name="Chart 8">
            <a:extLst>
              <a:ext uri="{FF2B5EF4-FFF2-40B4-BE49-F238E27FC236}">
                <a16:creationId xmlns:a16="http://schemas.microsoft.com/office/drawing/2014/main" id="{03C7F256-F95D-4C16-ADC0-C0B983116842}"/>
              </a:ext>
            </a:extLst>
          </p:cNvPr>
          <p:cNvGraphicFramePr>
            <a:graphicFrameLocks/>
          </p:cNvGraphicFramePr>
          <p:nvPr>
            <p:extLst>
              <p:ext uri="{D42A27DB-BD31-4B8C-83A1-F6EECF244321}">
                <p14:modId xmlns:p14="http://schemas.microsoft.com/office/powerpoint/2010/main" val="2235847153"/>
              </p:ext>
            </p:extLst>
          </p:nvPr>
        </p:nvGraphicFramePr>
        <p:xfrm>
          <a:off x="0" y="796412"/>
          <a:ext cx="9108504" cy="5447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61362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4. PERFORMANCE HIGHLIGHTS</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11</a:t>
            </a:r>
          </a:p>
        </p:txBody>
      </p:sp>
    </p:spTree>
    <p:extLst>
      <p:ext uri="{BB962C8B-B14F-4D97-AF65-F5344CB8AC3E}">
        <p14:creationId xmlns:p14="http://schemas.microsoft.com/office/powerpoint/2010/main" val="11106861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702605"/>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102270"/>
            <a:ext cx="8612521"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PERFORMANCE HIGHLIGHTS</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12</a:t>
            </a:r>
          </a:p>
        </p:txBody>
      </p:sp>
      <p:sp>
        <p:nvSpPr>
          <p:cNvPr id="3" name="TextBox 2">
            <a:extLst>
              <a:ext uri="{FF2B5EF4-FFF2-40B4-BE49-F238E27FC236}">
                <a16:creationId xmlns:a16="http://schemas.microsoft.com/office/drawing/2014/main" id="{5C310C55-60A3-46BB-AB99-C27EC0999C95}"/>
              </a:ext>
            </a:extLst>
          </p:cNvPr>
          <p:cNvSpPr txBox="1"/>
          <p:nvPr/>
        </p:nvSpPr>
        <p:spPr>
          <a:xfrm>
            <a:off x="36593" y="665436"/>
            <a:ext cx="9074656" cy="6294031"/>
          </a:xfrm>
          <a:prstGeom prst="rect">
            <a:avLst/>
          </a:prstGeom>
          <a:noFill/>
        </p:spPr>
        <p:txBody>
          <a:bodyPr wrap="square" rtlCol="0">
            <a:spAutoFit/>
          </a:bodyPr>
          <a:lstStyle/>
          <a:p>
            <a:pPr marL="342900" indent="-342900">
              <a:buFont typeface="+mj-lt"/>
              <a:buAutoNum type="arabicPeriod"/>
            </a:pPr>
            <a:r>
              <a:rPr lang="en-US" sz="1550" dirty="0">
                <a:latin typeface="Arial" panose="020B0604020202020204" pitchFamily="34" charset="0"/>
                <a:cs typeface="Arial" panose="020B0604020202020204" pitchFamily="34" charset="0"/>
              </a:rPr>
              <a:t>The Department paid 100% of valid creditors within 25 days.</a:t>
            </a:r>
          </a:p>
          <a:p>
            <a:pPr marL="342900" indent="-342900">
              <a:buFont typeface="+mj-lt"/>
              <a:buAutoNum type="arabicPeriod"/>
            </a:pPr>
            <a:r>
              <a:rPr lang="en-US" sz="1550" dirty="0">
                <a:latin typeface="Arial" panose="020B0604020202020204" pitchFamily="34" charset="0"/>
                <a:cs typeface="Arial" panose="020B0604020202020204" pitchFamily="34" charset="0"/>
              </a:rPr>
              <a:t>A 3.8 % representation of PWDs was achieved (vs Q4 target of 3.2%).</a:t>
            </a:r>
          </a:p>
          <a:p>
            <a:pPr marL="342900" indent="-342900">
              <a:buFont typeface="+mj-lt"/>
              <a:buAutoNum type="arabicPeriod"/>
            </a:pPr>
            <a:r>
              <a:rPr lang="en-US" sz="1550" dirty="0">
                <a:latin typeface="Arial" panose="020B0604020202020204" pitchFamily="34" charset="0"/>
                <a:cs typeface="Arial" panose="020B0604020202020204" pitchFamily="34" charset="0"/>
              </a:rPr>
              <a:t>The Department in partnership with its agencies implemented 33 public engagements in District Municipalities (vs Q4 target of 6).</a:t>
            </a:r>
          </a:p>
          <a:p>
            <a:pPr marL="342900" indent="-342900">
              <a:buFont typeface="+mj-lt"/>
              <a:buAutoNum type="arabicPeriod"/>
            </a:pPr>
            <a:r>
              <a:rPr lang="en-US" sz="1550" dirty="0">
                <a:latin typeface="Arial" panose="020B0604020202020204" pitchFamily="34" charset="0"/>
                <a:cs typeface="Arial" panose="020B0604020202020204" pitchFamily="34" charset="0"/>
              </a:rPr>
              <a:t>Phase 3: SMME Database – Key Trade Exchange Platform integrated and enhanced reporting implemented.</a:t>
            </a:r>
          </a:p>
          <a:p>
            <a:pPr marL="342900" indent="-342900">
              <a:buFont typeface="+mj-lt"/>
              <a:buAutoNum type="arabicPeriod"/>
            </a:pPr>
            <a:r>
              <a:rPr lang="en-US" sz="1550" dirty="0">
                <a:latin typeface="Arial" panose="020B0604020202020204" pitchFamily="34" charset="0"/>
                <a:cs typeface="Arial" panose="020B0604020202020204" pitchFamily="34" charset="0"/>
              </a:rPr>
              <a:t>A total of 52 products (vs Q4 target of 50) produced and services rendered by SMMEs and Co-operatives were linked to market.</a:t>
            </a:r>
          </a:p>
          <a:p>
            <a:pPr marL="342900" indent="-342900">
              <a:buFont typeface="+mj-lt"/>
              <a:buAutoNum type="arabicPeriod"/>
            </a:pPr>
            <a:r>
              <a:rPr lang="en-US" sz="1550" dirty="0">
                <a:latin typeface="Arial" panose="020B0604020202020204" pitchFamily="34" charset="0"/>
                <a:cs typeface="Arial" panose="020B0604020202020204" pitchFamily="34" charset="0"/>
              </a:rPr>
              <a:t>55 (vs Q4 target of 50) SMMEs and Co-operatives exposed to international market opportunities.</a:t>
            </a:r>
          </a:p>
          <a:p>
            <a:pPr marL="342900" indent="-342900">
              <a:buFont typeface="+mj-lt"/>
              <a:buAutoNum type="arabicPeriod"/>
            </a:pPr>
            <a:r>
              <a:rPr lang="en-US" sz="1550" dirty="0">
                <a:latin typeface="Arial" panose="020B0604020202020204" pitchFamily="34" charset="0"/>
                <a:cs typeface="Arial" panose="020B0604020202020204" pitchFamily="34" charset="0"/>
              </a:rPr>
              <a:t>The SMMEs Development Index survey report was approved by EXCO.</a:t>
            </a:r>
          </a:p>
          <a:p>
            <a:pPr marL="342900" indent="-342900">
              <a:buFont typeface="+mj-lt"/>
              <a:buAutoNum type="arabicPeriod"/>
            </a:pPr>
            <a:r>
              <a:rPr lang="en-US" sz="1550" dirty="0">
                <a:latin typeface="Arial" panose="020B0604020202020204" pitchFamily="34" charset="0"/>
                <a:cs typeface="Arial" panose="020B0604020202020204" pitchFamily="34" charset="0"/>
              </a:rPr>
              <a:t>Annual Report on the contribution to jobs by SMMEs and Co-operatives in economic sectors was approved by EXCO.</a:t>
            </a:r>
          </a:p>
          <a:p>
            <a:pPr marL="342900" indent="-342900">
              <a:buFont typeface="+mj-lt"/>
              <a:buAutoNum type="arabicPeriod"/>
            </a:pPr>
            <a:r>
              <a:rPr lang="en-US" sz="1550" dirty="0">
                <a:latin typeface="Arial" panose="020B0604020202020204" pitchFamily="34" charset="0"/>
                <a:cs typeface="Arial" panose="020B0604020202020204" pitchFamily="34" charset="0"/>
              </a:rPr>
              <a:t>384 Crafters supported (vs Q4 target of 300) through the Craft </a:t>
            </a:r>
            <a:r>
              <a:rPr lang="en-US" sz="1550" dirty="0" err="1">
                <a:latin typeface="Arial" panose="020B0604020202020204" pitchFamily="34" charset="0"/>
                <a:cs typeface="Arial" panose="020B0604020202020204" pitchFamily="34" charset="0"/>
              </a:rPr>
              <a:t>Customised</a:t>
            </a:r>
            <a:r>
              <a:rPr lang="en-US" sz="1550" dirty="0">
                <a:latin typeface="Arial" panose="020B0604020202020204" pitchFamily="34" charset="0"/>
                <a:cs typeface="Arial" panose="020B0604020202020204" pitchFamily="34" charset="0"/>
              </a:rPr>
              <a:t> Sector </a:t>
            </a:r>
            <a:r>
              <a:rPr lang="en-US" sz="1550" dirty="0" err="1">
                <a:latin typeface="Arial" panose="020B0604020202020204" pitchFamily="34" charset="0"/>
                <a:cs typeface="Arial" panose="020B0604020202020204" pitchFamily="34" charset="0"/>
              </a:rPr>
              <a:t>Programme</a:t>
            </a:r>
            <a:r>
              <a:rPr lang="en-US" sz="1550" dirty="0">
                <a:latin typeface="Arial" panose="020B0604020202020204" pitchFamily="34" charset="0"/>
                <a:cs typeface="Arial" panose="020B0604020202020204" pitchFamily="34" charset="0"/>
              </a:rPr>
              <a:t>.</a:t>
            </a:r>
          </a:p>
          <a:p>
            <a:pPr marL="342900" indent="-342900">
              <a:buFont typeface="+mj-lt"/>
              <a:buAutoNum type="arabicPeriod"/>
            </a:pPr>
            <a:r>
              <a:rPr lang="en-US" sz="1550" dirty="0">
                <a:latin typeface="Arial" panose="020B0604020202020204" pitchFamily="34" charset="0"/>
                <a:cs typeface="Arial" panose="020B0604020202020204" pitchFamily="34" charset="0"/>
              </a:rPr>
              <a:t>Township and Rural Enterprises supported to the value of R177.7 million (vs Q4 target of R69.4 million).</a:t>
            </a:r>
          </a:p>
          <a:p>
            <a:pPr marL="342900" indent="-342900">
              <a:buFont typeface="+mj-lt"/>
              <a:buAutoNum type="arabicPeriod"/>
            </a:pPr>
            <a:r>
              <a:rPr lang="en-US" sz="1550" dirty="0">
                <a:latin typeface="Arial" panose="020B0604020202020204" pitchFamily="34" charset="0"/>
                <a:cs typeface="Arial" panose="020B0604020202020204" pitchFamily="34" charset="0"/>
              </a:rPr>
              <a:t>6 315 start-up youth businesses supported financially and non-financially.</a:t>
            </a:r>
          </a:p>
          <a:p>
            <a:pPr marL="342900" indent="-342900">
              <a:buFont typeface="+mj-lt"/>
              <a:buAutoNum type="arabicPeriod"/>
            </a:pPr>
            <a:r>
              <a:rPr lang="en-US" sz="1550" dirty="0">
                <a:latin typeface="Arial" panose="020B0604020202020204" pitchFamily="34" charset="0"/>
                <a:cs typeface="Arial" panose="020B0604020202020204" pitchFamily="34" charset="0"/>
              </a:rPr>
              <a:t>A report on 13 800 competitive SMMEs and Co-operatives supported (vs Q4 target of 8 000) was approved by EXCO. </a:t>
            </a:r>
          </a:p>
          <a:p>
            <a:pPr marL="342900" indent="-342900">
              <a:buFont typeface="+mj-lt"/>
              <a:buAutoNum type="arabicPeriod"/>
            </a:pPr>
            <a:r>
              <a:rPr lang="en-US" sz="1550" dirty="0">
                <a:latin typeface="Arial" panose="020B0604020202020204" pitchFamily="34" charset="0"/>
                <a:cs typeface="Arial" panose="020B0604020202020204" pitchFamily="34" charset="0"/>
              </a:rPr>
              <a:t>Consolidated report on 70 063 competitive SMMEs and Co-operatives supported (vs annual target of 25 000) was approved by EXCO.</a:t>
            </a:r>
          </a:p>
          <a:p>
            <a:pPr marL="342900" indent="-342900">
              <a:buFont typeface="+mj-lt"/>
              <a:buAutoNum type="arabicPeriod"/>
            </a:pPr>
            <a:r>
              <a:rPr lang="en-US" sz="1550" dirty="0">
                <a:latin typeface="Arial" panose="020B0604020202020204" pitchFamily="34" charset="0"/>
                <a:cs typeface="Arial" panose="020B0604020202020204" pitchFamily="34" charset="0"/>
              </a:rPr>
              <a:t>The Department submitted the National Integrated Small Enterprise Development (NISED) Masterplan to Minister for consideration and approval to present to Cabinet. </a:t>
            </a:r>
          </a:p>
          <a:p>
            <a:pPr marL="342900" indent="-342900">
              <a:buFont typeface="+mj-lt"/>
              <a:buAutoNum type="arabicPeriod"/>
            </a:pPr>
            <a:r>
              <a:rPr lang="en-US" sz="1550" dirty="0">
                <a:latin typeface="Arial" panose="020B0604020202020204" pitchFamily="34" charset="0"/>
                <a:cs typeface="Arial" panose="020B0604020202020204" pitchFamily="34" charset="0"/>
              </a:rPr>
              <a:t>Report on the implementation and monitoring of the performance outcomes of the proposed red-tape reduction interventions in Harry </a:t>
            </a:r>
            <a:r>
              <a:rPr lang="en-US" sz="1550" dirty="0" err="1">
                <a:latin typeface="Arial" panose="020B0604020202020204" pitchFamily="34" charset="0"/>
                <a:cs typeface="Arial" panose="020B0604020202020204" pitchFamily="34" charset="0"/>
              </a:rPr>
              <a:t>Gwala</a:t>
            </a:r>
            <a:r>
              <a:rPr lang="en-US" sz="1550" dirty="0">
                <a:latin typeface="Arial" panose="020B0604020202020204" pitchFamily="34" charset="0"/>
                <a:cs typeface="Arial" panose="020B0604020202020204" pitchFamily="34" charset="0"/>
              </a:rPr>
              <a:t> (</a:t>
            </a:r>
            <a:r>
              <a:rPr lang="en-US" sz="1550" dirty="0" err="1">
                <a:latin typeface="Arial" panose="020B0604020202020204" pitchFamily="34" charset="0"/>
                <a:cs typeface="Arial" panose="020B0604020202020204" pitchFamily="34" charset="0"/>
              </a:rPr>
              <a:t>Ubuhlebezwe</a:t>
            </a:r>
            <a:r>
              <a:rPr lang="en-US" sz="1550" dirty="0">
                <a:latin typeface="Arial" panose="020B0604020202020204" pitchFamily="34" charset="0"/>
                <a:cs typeface="Arial" panose="020B0604020202020204" pitchFamily="34" charset="0"/>
              </a:rPr>
              <a:t> local municipality), King </a:t>
            </a:r>
            <a:r>
              <a:rPr lang="en-US" sz="1550" dirty="0" err="1">
                <a:latin typeface="Arial" panose="020B0604020202020204" pitchFamily="34" charset="0"/>
                <a:cs typeface="Arial" panose="020B0604020202020204" pitchFamily="34" charset="0"/>
              </a:rPr>
              <a:t>Cetshwayo</a:t>
            </a:r>
            <a:r>
              <a:rPr lang="en-US" sz="1550" dirty="0">
                <a:latin typeface="Arial" panose="020B0604020202020204" pitchFamily="34" charset="0"/>
                <a:cs typeface="Arial" panose="020B0604020202020204" pitchFamily="34" charset="0"/>
              </a:rPr>
              <a:t> (</a:t>
            </a:r>
            <a:r>
              <a:rPr lang="en-US" sz="1550" dirty="0" err="1">
                <a:latin typeface="Arial" panose="020B0604020202020204" pitchFamily="34" charset="0"/>
                <a:cs typeface="Arial" panose="020B0604020202020204" pitchFamily="34" charset="0"/>
              </a:rPr>
              <a:t>uMhlathuze</a:t>
            </a:r>
            <a:r>
              <a:rPr lang="en-US" sz="1550" dirty="0">
                <a:latin typeface="Arial" panose="020B0604020202020204" pitchFamily="34" charset="0"/>
                <a:cs typeface="Arial" panose="020B0604020202020204" pitchFamily="34" charset="0"/>
              </a:rPr>
              <a:t> local municipality) and </a:t>
            </a:r>
            <a:r>
              <a:rPr lang="en-US" sz="1550" dirty="0" err="1">
                <a:latin typeface="Arial" panose="020B0604020202020204" pitchFamily="34" charset="0"/>
                <a:cs typeface="Arial" panose="020B0604020202020204" pitchFamily="34" charset="0"/>
              </a:rPr>
              <a:t>Ugu</a:t>
            </a:r>
            <a:r>
              <a:rPr lang="en-US" sz="1550" dirty="0">
                <a:latin typeface="Arial" panose="020B0604020202020204" pitchFamily="34" charset="0"/>
                <a:cs typeface="Arial" panose="020B0604020202020204" pitchFamily="34" charset="0"/>
              </a:rPr>
              <a:t> (Ray Nkonyeni local municipality) was completed.</a:t>
            </a:r>
          </a:p>
          <a:p>
            <a:pPr marL="342900" indent="-342900">
              <a:buFont typeface="+mj-lt"/>
              <a:buAutoNum type="arabicPeriod"/>
            </a:pPr>
            <a:endParaRPr lang="en-US" sz="15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941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5. UNDER-ACHIEVEMENTS</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13</a:t>
            </a:r>
          </a:p>
        </p:txBody>
      </p:sp>
    </p:spTree>
    <p:extLst>
      <p:ext uri="{BB962C8B-B14F-4D97-AF65-F5344CB8AC3E}">
        <p14:creationId xmlns:p14="http://schemas.microsoft.com/office/powerpoint/2010/main" val="4258263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Under-achievements for 2021/22 Q4</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14</a:t>
            </a:r>
          </a:p>
        </p:txBody>
      </p:sp>
      <p:graphicFrame>
        <p:nvGraphicFramePr>
          <p:cNvPr id="7" name="Table 6">
            <a:extLst>
              <a:ext uri="{FF2B5EF4-FFF2-40B4-BE49-F238E27FC236}">
                <a16:creationId xmlns:a16="http://schemas.microsoft.com/office/drawing/2014/main" id="{C845F79E-69BF-447B-80B8-668030FE67DE}"/>
              </a:ext>
            </a:extLst>
          </p:cNvPr>
          <p:cNvGraphicFramePr>
            <a:graphicFrameLocks noGrp="1"/>
          </p:cNvGraphicFramePr>
          <p:nvPr>
            <p:extLst>
              <p:ext uri="{D42A27DB-BD31-4B8C-83A1-F6EECF244321}">
                <p14:modId xmlns:p14="http://schemas.microsoft.com/office/powerpoint/2010/main" val="1282459705"/>
              </p:ext>
            </p:extLst>
          </p:nvPr>
        </p:nvGraphicFramePr>
        <p:xfrm>
          <a:off x="27252" y="870396"/>
          <a:ext cx="9078297" cy="4708436"/>
        </p:xfrm>
        <a:graphic>
          <a:graphicData uri="http://schemas.openxmlformats.org/drawingml/2006/table">
            <a:tbl>
              <a:tblPr firstRow="1" firstCol="1" bandRow="1"/>
              <a:tblGrid>
                <a:gridCol w="334800">
                  <a:extLst>
                    <a:ext uri="{9D8B030D-6E8A-4147-A177-3AD203B41FA5}">
                      <a16:colId xmlns:a16="http://schemas.microsoft.com/office/drawing/2014/main" val="20000"/>
                    </a:ext>
                  </a:extLst>
                </a:gridCol>
                <a:gridCol w="857148">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2514600">
                  <a:extLst>
                    <a:ext uri="{9D8B030D-6E8A-4147-A177-3AD203B41FA5}">
                      <a16:colId xmlns:a16="http://schemas.microsoft.com/office/drawing/2014/main" val="20006"/>
                    </a:ext>
                  </a:extLst>
                </a:gridCol>
                <a:gridCol w="1180749">
                  <a:extLst>
                    <a:ext uri="{9D8B030D-6E8A-4147-A177-3AD203B41FA5}">
                      <a16:colId xmlns:a16="http://schemas.microsoft.com/office/drawing/2014/main" val="20007"/>
                    </a:ext>
                  </a:extLst>
                </a:gridCol>
              </a:tblGrid>
              <a:tr h="29208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355636">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ZA" sz="10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1. </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Expenditure Report.</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 variance on annual budget.</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&lt;5% variance on annual budget.</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&lt;5% variance on annual budget.</a:t>
                      </a: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HelveticaNeue-Ligh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15.2% above Q4 projections.</a:t>
                      </a: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914400" rtl="0" latinLnBrk="0">
                        <a:lnSpc>
                          <a:spcPct val="100000"/>
                        </a:lnSpc>
                        <a:spcBef>
                          <a:spcPts val="0"/>
                        </a:spcBef>
                        <a:spcAft>
                          <a:spcPts val="0"/>
                        </a:spcAft>
                        <a:buClrTx/>
                        <a:buSzTx/>
                        <a:buFontTx/>
                        <a:buNone/>
                        <a:tabLst/>
                      </a:pPr>
                      <a:r>
                        <a:rPr lang="en-US" sz="1000" b="0" i="0" u="none" strike="noStrike" cap="none" spc="0" baseline="0" dirty="0">
                          <a:ln>
                            <a:noFill/>
                          </a:ln>
                          <a:solidFill>
                            <a:schemeClr val="tx1"/>
                          </a:solidFill>
                          <a:uFillTx/>
                          <a:latin typeface="Arial" panose="020B0604020202020204" pitchFamily="34" charset="0"/>
                          <a:ea typeface="+mn-ea"/>
                          <a:cs typeface="+mn-cs"/>
                          <a:sym typeface="Calibri"/>
                        </a:rPr>
                        <a:t>Cashflow projection was R367.5 million, expenditure was R423.4 million resulting in overspending of R55.89 million.</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latinLnBrk="0">
                        <a:lnSpc>
                          <a:spcPct val="100000"/>
                        </a:lnSpc>
                        <a:spcBef>
                          <a:spcPts val="0"/>
                        </a:spcBef>
                        <a:spcAft>
                          <a:spcPts val="0"/>
                        </a:spcAft>
                        <a:buClrTx/>
                        <a:buSzTx/>
                        <a:buFontTx/>
                        <a:buNone/>
                        <a:tabLst/>
                      </a:pPr>
                      <a:r>
                        <a:rPr lang="en-US" sz="1000" b="0" i="0" u="none" strike="noStrike" cap="none" spc="0" baseline="0" dirty="0">
                          <a:ln>
                            <a:noFill/>
                          </a:ln>
                          <a:solidFill>
                            <a:schemeClr val="tx1"/>
                          </a:solidFill>
                          <a:uFillTx/>
                          <a:latin typeface="Arial" panose="020B0604020202020204" pitchFamily="34" charset="0"/>
                          <a:ea typeface="+mn-ea"/>
                          <a:cs typeface="+mn-cs"/>
                          <a:sym typeface="Calibri"/>
                        </a:rPr>
                        <a:t>Proper planning of projects by Project Managers and alignment of projections to expenditure.</a:t>
                      </a:r>
                      <a:endParaRPr lang="en-ZA" sz="10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131278"/>
                  </a:ext>
                </a:extLst>
              </a:tr>
              <a:tr h="1563886">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2.</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&lt;10%</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algn="just"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vacancy rate.</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Percentage</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vacancy rate in funded permanent</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posts.</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&lt;10% vacancy rate in funded</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permanent posts.</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&lt;10% vacancy rate in funded</a:t>
                      </a: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permanent posts.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HelveticaNeue-Ligh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16.2% vacancy rate in funded permanent posts.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cs typeface="Arial" panose="020B0604020202020204" pitchFamily="34" charset="0"/>
                        </a:rPr>
                        <a:t>1. Moratorium implemented in August 2021. Although the moratorium was lifted for 17 posts, 17 posts are still under moratorium.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latin typeface="Arial" panose="020B0604020202020204" pitchFamily="34" charset="0"/>
                          <a:cs typeface="Arial" panose="020B0604020202020204" pitchFamily="34" charset="0"/>
                        </a:rPr>
                        <a:t>2. Two (2) permanent posts filled, however, termination of 2 permanent staff during the quarter prevented a decrease of the vacancy rate.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latin typeface="Arial" panose="020B0604020202020204" pitchFamily="34" charset="0"/>
                          <a:cs typeface="Arial" panose="020B0604020202020204" pitchFamily="34" charset="0"/>
                        </a:rPr>
                        <a:t>3. </a:t>
                      </a:r>
                      <a:r>
                        <a:rPr lang="en-US" sz="1000" dirty="0">
                          <a:effectLst/>
                          <a:latin typeface="Arial" panose="020B0604020202020204" pitchFamily="34" charset="0"/>
                          <a:ea typeface="Calibri" panose="020F0502020204030204" pitchFamily="34" charset="0"/>
                          <a:cs typeface="+mn-cs"/>
                        </a:rPr>
                        <a:t>Under capacity in the Human Resource Unit leading to delays in filling of posts, increase workload within HR Administration (x2 officials). </a:t>
                      </a:r>
                      <a:endParaRPr lang="en-ZA" sz="1000" dirty="0">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cs typeface="Arial" panose="020B0604020202020204" pitchFamily="34" charset="0"/>
                        </a:rPr>
                        <a:t>Full lifting of the moratorium on posts, </a:t>
                      </a:r>
                      <a:r>
                        <a:rPr lang="en-US" sz="1000" dirty="0" err="1">
                          <a:effectLst/>
                          <a:latin typeface="Arial" panose="020B0604020202020204" pitchFamily="34" charset="0"/>
                          <a:ea typeface="Calibri" panose="020F0502020204030204" pitchFamily="34" charset="0"/>
                          <a:cs typeface="Arial" panose="020B0604020202020204" pitchFamily="34" charset="0"/>
                        </a:rPr>
                        <a:t>prioritise</a:t>
                      </a:r>
                      <a:r>
                        <a:rPr lang="en-US" sz="1000" dirty="0">
                          <a:effectLst/>
                          <a:latin typeface="Arial" panose="020B0604020202020204" pitchFamily="34" charset="0"/>
                          <a:ea typeface="Calibri" panose="020F0502020204030204" pitchFamily="34" charset="0"/>
                          <a:cs typeface="Arial" panose="020B0604020202020204" pitchFamily="34" charset="0"/>
                        </a:rPr>
                        <a:t> the  finalization of the organizational structure,  implementation of a recruitment plan and employment of additional resources in the Human Resources Unit of the Department.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220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ZA" sz="9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3.</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≥50% women</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in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employed.</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Percentage of</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female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representation.</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 50% of female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representation.</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 50% of female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representation.</a:t>
                      </a:r>
                    </a:p>
                    <a:p>
                      <a:pPr marL="0"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not achieved:</a:t>
                      </a:r>
                    </a:p>
                    <a:p>
                      <a:pPr marL="0"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HelveticaNeue-Light"/>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47.1% of female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representation.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rPr>
                        <a:t>Early retirement of one (1) woman employee in SMS and appointment of one (1) male employee in SMS during the quarter. </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rPr>
                        <a:t>Filling of SMS posts in line with Employment Equity priorities. </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770775"/>
                  </a:ext>
                </a:extLst>
              </a:tr>
            </a:tbl>
          </a:graphicData>
        </a:graphic>
      </p:graphicFrame>
    </p:spTree>
    <p:extLst>
      <p:ext uri="{BB962C8B-B14F-4D97-AF65-F5344CB8AC3E}">
        <p14:creationId xmlns:p14="http://schemas.microsoft.com/office/powerpoint/2010/main" val="1336924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Under-achievements for 2021/22 Q4</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15</a:t>
            </a:r>
          </a:p>
        </p:txBody>
      </p:sp>
      <p:graphicFrame>
        <p:nvGraphicFramePr>
          <p:cNvPr id="7" name="Table 6">
            <a:extLst>
              <a:ext uri="{FF2B5EF4-FFF2-40B4-BE49-F238E27FC236}">
                <a16:creationId xmlns:a16="http://schemas.microsoft.com/office/drawing/2014/main" id="{C845F79E-69BF-447B-80B8-668030FE67DE}"/>
              </a:ext>
            </a:extLst>
          </p:cNvPr>
          <p:cNvGraphicFramePr>
            <a:graphicFrameLocks noGrp="1"/>
          </p:cNvGraphicFramePr>
          <p:nvPr>
            <p:extLst>
              <p:ext uri="{D42A27DB-BD31-4B8C-83A1-F6EECF244321}">
                <p14:modId xmlns:p14="http://schemas.microsoft.com/office/powerpoint/2010/main" val="322879309"/>
              </p:ext>
            </p:extLst>
          </p:nvPr>
        </p:nvGraphicFramePr>
        <p:xfrm>
          <a:off x="46653" y="930559"/>
          <a:ext cx="9078297" cy="4916686"/>
        </p:xfrm>
        <a:graphic>
          <a:graphicData uri="http://schemas.openxmlformats.org/drawingml/2006/table">
            <a:tbl>
              <a:tblPr firstRow="1" firstCol="1" bandRow="1"/>
              <a:tblGrid>
                <a:gridCol w="334800">
                  <a:extLst>
                    <a:ext uri="{9D8B030D-6E8A-4147-A177-3AD203B41FA5}">
                      <a16:colId xmlns:a16="http://schemas.microsoft.com/office/drawing/2014/main" val="20000"/>
                    </a:ext>
                  </a:extLst>
                </a:gridCol>
                <a:gridCol w="1003949">
                  <a:extLst>
                    <a:ext uri="{9D8B030D-6E8A-4147-A177-3AD203B41FA5}">
                      <a16:colId xmlns:a16="http://schemas.microsoft.com/office/drawing/2014/main" val="20001"/>
                    </a:ext>
                  </a:extLst>
                </a:gridCol>
                <a:gridCol w="1023734">
                  <a:extLst>
                    <a:ext uri="{9D8B030D-6E8A-4147-A177-3AD203B41FA5}">
                      <a16:colId xmlns:a16="http://schemas.microsoft.com/office/drawing/2014/main" val="20002"/>
                    </a:ext>
                  </a:extLst>
                </a:gridCol>
                <a:gridCol w="1109866">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662598">
                  <a:extLst>
                    <a:ext uri="{9D8B030D-6E8A-4147-A177-3AD203B41FA5}">
                      <a16:colId xmlns:a16="http://schemas.microsoft.com/office/drawing/2014/main" val="20006"/>
                    </a:ext>
                  </a:extLst>
                </a:gridCol>
                <a:gridCol w="1581150">
                  <a:extLst>
                    <a:ext uri="{9D8B030D-6E8A-4147-A177-3AD203B41FA5}">
                      <a16:colId xmlns:a16="http://schemas.microsoft.com/office/drawing/2014/main" val="20007"/>
                    </a:ext>
                  </a:extLst>
                </a:gridCol>
              </a:tblGrid>
              <a:tr h="29208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355636">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ZA" sz="10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4</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monitored to</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participate on</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SheTradesZA</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Number of</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 monitored to participate on SheTradesZA 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2 000 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 monitored to participate on</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SheTradesZA 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500 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 monitored to participate on SheTradesZA</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b="1" kern="1200" dirty="0">
                          <a:solidFill>
                            <a:schemeClr val="tx1"/>
                          </a:solidFill>
                          <a:effectLst/>
                          <a:latin typeface="Arial" panose="020B0604020202020204" pitchFamily="34" charset="0"/>
                          <a:ea typeface="Times New Roman" panose="02020603050405020304" pitchFamily="18" charset="0"/>
                          <a:cs typeface="+mn-cs"/>
                        </a:rPr>
                        <a:t>Target not achieved:</a:t>
                      </a:r>
                    </a:p>
                    <a:p>
                      <a:pPr algn="l">
                        <a:lnSpc>
                          <a:spcPct val="100000"/>
                        </a:lnSpc>
                        <a:spcAft>
                          <a:spcPts val="0"/>
                        </a:spcAft>
                      </a:pPr>
                      <a:endParaRPr lang="en-GB" sz="1000" b="1" kern="1200" dirty="0">
                        <a:solidFill>
                          <a:schemeClr val="tx1"/>
                        </a:solidFill>
                        <a:effectLst/>
                        <a:latin typeface="Arial" panose="020B0604020202020204" pitchFamily="34" charset="0"/>
                        <a:ea typeface="Calibri" panose="020F0502020204030204" pitchFamily="34" charset="0"/>
                        <a:cs typeface="+mn-cs"/>
                      </a:endParaRP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268 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 monitored to participate on SheTradesZA</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1000" b="0" i="0" u="none" strike="noStrike" baseline="0" dirty="0">
                          <a:solidFill>
                            <a:schemeClr val="tx1"/>
                          </a:solidFill>
                          <a:latin typeface="Arial" panose="020B0604020202020204" pitchFamily="34" charset="0"/>
                        </a:rPr>
                        <a:t>Low registration of women-owned enterprise in the </a:t>
                      </a:r>
                      <a:r>
                        <a:rPr lang="en-US" sz="1000" b="0" i="0" u="none" strike="noStrike" baseline="0" dirty="0" err="1">
                          <a:solidFill>
                            <a:schemeClr val="tx1"/>
                          </a:solidFill>
                          <a:latin typeface="Arial" panose="020B0604020202020204" pitchFamily="34" charset="0"/>
                        </a:rPr>
                        <a:t>SheTradesZA</a:t>
                      </a:r>
                      <a:r>
                        <a:rPr lang="en-US" sz="1000" b="0" i="0" u="none" strike="noStrike" baseline="0" dirty="0">
                          <a:solidFill>
                            <a:schemeClr val="tx1"/>
                          </a:solidFill>
                          <a:latin typeface="Arial" panose="020B0604020202020204" pitchFamily="34" charset="0"/>
                        </a:rPr>
                        <a:t> Hub.</a:t>
                      </a:r>
                      <a:endParaRPr lang="en-GB" sz="1000" b="0" i="0" u="none" strike="noStrike" baseline="0" dirty="0">
                        <a:solidFill>
                          <a:schemeClr val="tx1"/>
                        </a:solidFill>
                        <a:latin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ZA" sz="1000" dirty="0">
                          <a:effectLst/>
                          <a:latin typeface="Arial" panose="020B0604020202020204" pitchFamily="34" charset="0"/>
                          <a:ea typeface="Calibri" panose="020F0502020204030204" pitchFamily="34" charset="0"/>
                        </a:rPr>
                        <a:t>The Department will prioritise implementing a media and marketing plan and budget aimed at popularizing the programme during the 2022/23 financial year.</a:t>
                      </a:r>
                      <a:endParaRPr lang="en-GB" sz="1000" b="0" i="0" u="none" strike="sngStrike" baseline="0" dirty="0">
                        <a:solidFill>
                          <a:schemeClr val="tx1"/>
                        </a:solidFill>
                        <a:latin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131278"/>
                  </a:ext>
                </a:extLst>
              </a:tr>
              <a:tr h="1563886">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5</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effectLst/>
                          <a:latin typeface="Arial" panose="020B0604020202020204" pitchFamily="34" charset="0"/>
                          <a:ea typeface="Calibri" panose="020F0502020204030204" pitchFamily="34" charset="0"/>
                        </a:rPr>
                        <a:t>Incubation Support Programme evaluation 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Incubation Support Programme evaluation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Incubation Support Programme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(ISP) evaluation conducted and  approved by EXCO.</a:t>
                      </a:r>
                      <a:endParaRPr lang="en-GB"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Incubation Support Programme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(ISP) evaluation conducted and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Arial" panose="020B0604020202020204" pitchFamily="34" charset="0"/>
                          <a:ea typeface="Times New Roman" panose="02020603050405020304" pitchFamily="18" charset="0"/>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Incubation Support Programme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(ISP) evaluation not conducted and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000" b="0" i="0" u="none" strike="noStrike" baseline="0" dirty="0">
                          <a:solidFill>
                            <a:schemeClr val="tx1"/>
                          </a:solidFill>
                          <a:latin typeface="Arial" panose="020B0604020202020204" pitchFamily="34" charset="0"/>
                        </a:rPr>
                        <a:t>Request for single source Government Technical Advisory Centre (GTAC) declined by Treasury and therefore the evaluation did not proceed. </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000" b="0" i="0" u="none" strike="noStrike" kern="0" cap="none" spc="0" normalizeH="0" baseline="0" noProof="0" dirty="0">
                          <a:ln>
                            <a:noFill/>
                          </a:ln>
                          <a:solidFill>
                            <a:schemeClr val="tx1"/>
                          </a:solidFill>
                          <a:effectLst/>
                          <a:uLnTx/>
                          <a:uFillTx/>
                          <a:latin typeface="Arial" panose="020B0604020202020204" pitchFamily="34" charset="0"/>
                          <a:ea typeface="+mn-ea"/>
                          <a:cs typeface="+mn-cs"/>
                          <a:sym typeface="Calibri"/>
                        </a:rPr>
                        <a:t>The process to be initiated again in the new financial year.</a:t>
                      </a:r>
                      <a:endParaRPr kumimoji="0" lang="en-ZA"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614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ZA" sz="9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6</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Policy</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Cabinet</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memo on the</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Policy</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submitted to</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Minister for</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Cabinet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Policy</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implemented and reported 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SMMEs and </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Co-operatives</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Funding Policy</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implemented and reported 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not achieved</a:t>
                      </a: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SMMEs and Co-operatives Funding Policy not implemented and reported 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The Department was requested to undertake further consultations. Through Ecosystem Development for Small Enterprises (EDSE), the Department secured the experts to assist the Department to undertake extensive consultations with the private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The Department, together with the policy expert, will conduct extensive stakeholders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consultation sessions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in Quarter One (1) 2022/23. Once all the</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relevant stakeholders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have been consulted,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the Policy will be refined and </a:t>
                      </a:r>
                      <a:r>
                        <a:rPr lang="en-US" sz="1000" dirty="0" err="1">
                          <a:solidFill>
                            <a:schemeClr val="tx1"/>
                          </a:solidFill>
                          <a:effectLst/>
                          <a:latin typeface="Arial" panose="020B0604020202020204" pitchFamily="34" charset="0"/>
                          <a:ea typeface="Calibri" panose="020F0502020204030204" pitchFamily="34" charset="0"/>
                          <a:cs typeface="+mn-cs"/>
                        </a:rPr>
                        <a:t>finalised</a:t>
                      </a:r>
                      <a:r>
                        <a:rPr lang="en-US" sz="1000" dirty="0">
                          <a:solidFill>
                            <a:schemeClr val="tx1"/>
                          </a:solidFill>
                          <a:effectLst/>
                          <a:latin typeface="Arial" panose="020B0604020202020204" pitchFamily="34" charset="0"/>
                          <a:ea typeface="Calibri" panose="020F0502020204030204" pitchFamily="34" charset="0"/>
                          <a:cs typeface="+mn-cs"/>
                        </a:rPr>
                        <a:t>.</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770775"/>
                  </a:ext>
                </a:extLst>
              </a:tr>
            </a:tbl>
          </a:graphicData>
        </a:graphic>
      </p:graphicFrame>
    </p:spTree>
    <p:extLst>
      <p:ext uri="{BB962C8B-B14F-4D97-AF65-F5344CB8AC3E}">
        <p14:creationId xmlns:p14="http://schemas.microsoft.com/office/powerpoint/2010/main" val="16764538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Under-achievements for 2021/22 Q4</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16</a:t>
            </a:r>
          </a:p>
        </p:txBody>
      </p:sp>
      <p:graphicFrame>
        <p:nvGraphicFramePr>
          <p:cNvPr id="7" name="Table 6">
            <a:extLst>
              <a:ext uri="{FF2B5EF4-FFF2-40B4-BE49-F238E27FC236}">
                <a16:creationId xmlns:a16="http://schemas.microsoft.com/office/drawing/2014/main" id="{C845F79E-69BF-447B-80B8-668030FE67DE}"/>
              </a:ext>
            </a:extLst>
          </p:cNvPr>
          <p:cNvGraphicFramePr>
            <a:graphicFrameLocks noGrp="1"/>
          </p:cNvGraphicFramePr>
          <p:nvPr>
            <p:extLst>
              <p:ext uri="{D42A27DB-BD31-4B8C-83A1-F6EECF244321}">
                <p14:modId xmlns:p14="http://schemas.microsoft.com/office/powerpoint/2010/main" val="2343247170"/>
              </p:ext>
            </p:extLst>
          </p:nvPr>
        </p:nvGraphicFramePr>
        <p:xfrm>
          <a:off x="34772" y="908944"/>
          <a:ext cx="9078297" cy="5338743"/>
        </p:xfrm>
        <a:graphic>
          <a:graphicData uri="http://schemas.openxmlformats.org/drawingml/2006/table">
            <a:tbl>
              <a:tblPr firstRow="1" firstCol="1" bandRow="1"/>
              <a:tblGrid>
                <a:gridCol w="334800">
                  <a:extLst>
                    <a:ext uri="{9D8B030D-6E8A-4147-A177-3AD203B41FA5}">
                      <a16:colId xmlns:a16="http://schemas.microsoft.com/office/drawing/2014/main" val="20000"/>
                    </a:ext>
                  </a:extLst>
                </a:gridCol>
                <a:gridCol w="1003949">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17279">
                  <a:extLst>
                    <a:ext uri="{9D8B030D-6E8A-4147-A177-3AD203B41FA5}">
                      <a16:colId xmlns:a16="http://schemas.microsoft.com/office/drawing/2014/main" val="20005"/>
                    </a:ext>
                  </a:extLst>
                </a:gridCol>
                <a:gridCol w="1752600">
                  <a:extLst>
                    <a:ext uri="{9D8B030D-6E8A-4147-A177-3AD203B41FA5}">
                      <a16:colId xmlns:a16="http://schemas.microsoft.com/office/drawing/2014/main" val="20006"/>
                    </a:ext>
                  </a:extLst>
                </a:gridCol>
                <a:gridCol w="1569269">
                  <a:extLst>
                    <a:ext uri="{9D8B030D-6E8A-4147-A177-3AD203B41FA5}">
                      <a16:colId xmlns:a16="http://schemas.microsoft.com/office/drawing/2014/main" val="20007"/>
                    </a:ext>
                  </a:extLst>
                </a:gridCol>
              </a:tblGrid>
              <a:tr h="31688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40938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ZA" sz="10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7</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to the</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value of the </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to the value of </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R88.6 million.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Co-operatives supported to the value of </a:t>
                      </a: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R25 million.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not achieved:</a:t>
                      </a:r>
                    </a:p>
                    <a:p>
                      <a:pPr marL="0" algn="l" defTabSz="457200" rtl="0" eaLnBrk="1" latinLnBrk="0" hangingPunct="1">
                        <a:lnSpc>
                          <a:spcPct val="100000"/>
                        </a:lnSpc>
                        <a:spcAft>
                          <a:spcPts val="0"/>
                        </a:spcAft>
                      </a:pPr>
                      <a:endParaRPr lang="en-GB"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Co-operatives supported during the 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US" sz="1000" b="0" i="0" u="none" strike="noStrike" baseline="0" dirty="0">
                          <a:latin typeface="Arial" panose="020B0604020202020204" pitchFamily="34" charset="0"/>
                          <a:cs typeface="Arial" panose="020B0604020202020204" pitchFamily="34" charset="0"/>
                        </a:rPr>
                        <a:t>Poor quality of applications received for Co-operatives Development Support </a:t>
                      </a:r>
                      <a:r>
                        <a:rPr lang="en-US" sz="1000" b="0" i="0" u="none" strike="noStrike" baseline="0" dirty="0" err="1">
                          <a:latin typeface="Arial" panose="020B0604020202020204" pitchFamily="34" charset="0"/>
                          <a:cs typeface="Arial" panose="020B0604020202020204" pitchFamily="34" charset="0"/>
                        </a:rPr>
                        <a:t>Programme</a:t>
                      </a:r>
                      <a:r>
                        <a:rPr lang="en-US" sz="1000" b="0" i="0" u="none" strike="noStrike" baseline="0" dirty="0">
                          <a:latin typeface="Arial" panose="020B0604020202020204" pitchFamily="34" charset="0"/>
                          <a:cs typeface="Arial" panose="020B0604020202020204" pitchFamily="34" charset="0"/>
                        </a:rPr>
                        <a:t>.</a:t>
                      </a:r>
                      <a:endPar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u="none" strike="noStrike" baseline="0" dirty="0">
                          <a:latin typeface="Arial" panose="020B0604020202020204" pitchFamily="34" charset="0"/>
                          <a:cs typeface="Arial" panose="020B0604020202020204" pitchFamily="34" charset="0"/>
                        </a:rPr>
                        <a:t>Redirect all non-compliant applications to Seda for business development support or non-financial support to make them funding-ready.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3131278"/>
                  </a:ext>
                </a:extLst>
              </a:tr>
              <a:tr h="195675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8</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Enterprise</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Amendment</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Bill submitted</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to Parliament.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submission to Minister on the National Small Enterprise Amendment Bill.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Enterprise Amendment Bill taken through</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Parliamentary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 Enterprise Amendment Bill taken through Parliamentary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not achieved:</a:t>
                      </a:r>
                    </a:p>
                    <a:p>
                      <a:pPr marL="0" algn="l" defTabSz="457200" rtl="0" eaLnBrk="1" latinLnBrk="0" hangingPunct="1">
                        <a:lnSpc>
                          <a:spcPct val="100000"/>
                        </a:lnSpc>
                        <a:spcAft>
                          <a:spcPts val="0"/>
                        </a:spcAft>
                      </a:pPr>
                      <a:endPar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 Enterprise Amendment Bill not taken through Parliamentary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US" sz="950" kern="1200" dirty="0">
                          <a:solidFill>
                            <a:schemeClr val="tx1"/>
                          </a:solidFill>
                          <a:effectLst/>
                          <a:latin typeface="Arial" panose="020B0604020202020204" pitchFamily="34" charset="0"/>
                          <a:ea typeface="Calibri"/>
                          <a:cs typeface="Arial" panose="020B0604020202020204" pitchFamily="34" charset="0"/>
                        </a:rPr>
                        <a:t>The Department is still ensuring </a:t>
                      </a:r>
                      <a:r>
                        <a:rPr lang="en-US" sz="1000" b="0" i="0" u="none" strike="noStrike" baseline="0" dirty="0">
                          <a:latin typeface="Arial" panose="020B0604020202020204" pitchFamily="34" charset="0"/>
                          <a:cs typeface="Arial" panose="020B0604020202020204" pitchFamily="34" charset="0"/>
                        </a:rPr>
                        <a:t>compliance to</a:t>
                      </a:r>
                    </a:p>
                    <a:p>
                      <a:pPr algn="l"/>
                      <a:r>
                        <a:rPr lang="en-US" sz="1000" b="0" i="0" u="none" strike="noStrike" baseline="0" dirty="0">
                          <a:latin typeface="Arial" panose="020B0604020202020204" pitchFamily="34" charset="0"/>
                          <a:cs typeface="Arial" panose="020B0604020202020204" pitchFamily="34" charset="0"/>
                        </a:rPr>
                        <a:t>legislative processes – </a:t>
                      </a:r>
                    </a:p>
                    <a:p>
                      <a:pPr algn="l"/>
                      <a:r>
                        <a:rPr lang="en-US" sz="1000" b="0" i="0" u="none" strike="noStrike" baseline="0" dirty="0">
                          <a:latin typeface="Arial" panose="020B0604020202020204" pitchFamily="34" charset="0"/>
                          <a:cs typeface="Arial" panose="020B0604020202020204" pitchFamily="34" charset="0"/>
                        </a:rPr>
                        <a:t>The Office of the Chief State Law Advisor (OCSLA) has informed the Department that Section 20(2) of the National Small Enterprise Act is unconstitutional and</a:t>
                      </a:r>
                    </a:p>
                    <a:p>
                      <a:pPr algn="l"/>
                      <a:r>
                        <a:rPr lang="en-US" sz="1000" b="0" i="0" u="none" strike="noStrike" baseline="0" dirty="0">
                          <a:latin typeface="Arial" panose="020B0604020202020204" pitchFamily="34" charset="0"/>
                          <a:cs typeface="Arial" panose="020B0604020202020204" pitchFamily="34" charset="0"/>
                        </a:rPr>
                        <a:t>needs to be amended.</a:t>
                      </a:r>
                      <a:endParaRPr lang="en-ZA" sz="950" kern="1200" dirty="0">
                        <a:solidFill>
                          <a:schemeClr val="tx1"/>
                        </a:solidFill>
                        <a:effectLst/>
                        <a:latin typeface="Arial" panose="020B0604020202020204" pitchFamily="34" charset="0"/>
                        <a:ea typeface="Calibri"/>
                        <a:cs typeface="Arial" panose="020B0604020202020204" pitchFamily="34" charset="0"/>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latinLnBrk="0">
                        <a:lnSpc>
                          <a:spcPct val="100000"/>
                        </a:lnSpc>
                        <a:spcBef>
                          <a:spcPts val="0"/>
                        </a:spcBef>
                        <a:spcAft>
                          <a:spcPts val="0"/>
                        </a:spcAft>
                        <a:buClrTx/>
                        <a:buSzTx/>
                        <a:buFontTx/>
                        <a:buNone/>
                        <a:tabLst/>
                      </a:pPr>
                      <a:r>
                        <a:rPr lang="en-US" sz="950" b="0" i="0" u="none" strike="noStrike" kern="1200" baseline="0" dirty="0">
                          <a:solidFill>
                            <a:schemeClr val="tx1"/>
                          </a:solidFill>
                          <a:latin typeface="Arial" panose="020B0604020202020204" pitchFamily="34" charset="0"/>
                          <a:ea typeface="Calibri"/>
                          <a:cs typeface="Arial" panose="020B0604020202020204" pitchFamily="34" charset="0"/>
                        </a:rPr>
                        <a:t>The Department will require guidance from the Office of State Attorneys to</a:t>
                      </a:r>
                    </a:p>
                    <a:p>
                      <a:pPr marL="0" marR="0" lvl="0" indent="0" algn="l" defTabSz="914400" rtl="0" latinLnBrk="0">
                        <a:lnSpc>
                          <a:spcPct val="100000"/>
                        </a:lnSpc>
                        <a:spcBef>
                          <a:spcPts val="0"/>
                        </a:spcBef>
                        <a:spcAft>
                          <a:spcPts val="0"/>
                        </a:spcAft>
                        <a:buClrTx/>
                        <a:buSzTx/>
                        <a:buFontTx/>
                        <a:buNone/>
                        <a:tabLst/>
                      </a:pPr>
                      <a:r>
                        <a:rPr lang="en-US" sz="950" b="0" i="0" u="none" strike="noStrike" kern="1200" baseline="0" dirty="0">
                          <a:solidFill>
                            <a:schemeClr val="tx1"/>
                          </a:solidFill>
                          <a:latin typeface="Arial" panose="020B0604020202020204" pitchFamily="34" charset="0"/>
                          <a:ea typeface="Calibri"/>
                          <a:cs typeface="Arial" panose="020B0604020202020204" pitchFamily="34" charset="0"/>
                        </a:rPr>
                        <a:t>amend Section 20(2) of the Action – the Bill. The Department will obtain endorsement from the OCSLA on the Bill.</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571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ZA" sz="9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9</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Schedule to the National Small</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Enterprise Act (NSEA) amended.</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Approved submission to Minister on the</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Schedule to the</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National Small</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Enterprise Act</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amended.</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Revised Schedule to the National Small Enterprise Act amended and submitted to Minister for approval to gazette.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Revised Schedule to the National Small Enterprise Act amended and submitted to Minister for approval to gazette.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Revised Schedule to the National Small Enterprise Act not amended and submitted to Minister for approval to gazette.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US" sz="950" b="0" i="0" u="none" strike="noStrike" baseline="0" dirty="0">
                          <a:latin typeface="Arial" panose="020B0604020202020204" pitchFamily="34" charset="0"/>
                          <a:cs typeface="Arial" panose="020B0604020202020204" pitchFamily="34" charset="0"/>
                        </a:rPr>
                        <a:t>The OCSLA </a:t>
                      </a:r>
                      <a:r>
                        <a:rPr lang="en-US" sz="950" kern="1200" dirty="0">
                          <a:solidFill>
                            <a:schemeClr val="tx1"/>
                          </a:solidFill>
                          <a:effectLst/>
                          <a:latin typeface="Arial" panose="020B0604020202020204" pitchFamily="34" charset="0"/>
                          <a:ea typeface="Calibri"/>
                          <a:cs typeface="Arial" panose="020B0604020202020204" pitchFamily="34" charset="0"/>
                        </a:rPr>
                        <a:t>informed the Department that the 2019 update of the Schedule was unconstitutional and ultra-Vires, and that the Department must first have the 2019 Schedule set a side through an appropriate court before the Schedule can be updated.</a:t>
                      </a:r>
                      <a:endParaRPr lang="en-ZA" sz="950" kern="1200" dirty="0">
                        <a:solidFill>
                          <a:schemeClr val="tx1"/>
                        </a:solidFill>
                        <a:effectLst/>
                        <a:latin typeface="Arial" panose="020B0604020202020204" pitchFamily="34" charset="0"/>
                        <a:ea typeface="Calibri"/>
                        <a:cs typeface="Arial" panose="020B0604020202020204" pitchFamily="34" charset="0"/>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latinLnBrk="0">
                        <a:lnSpc>
                          <a:spcPct val="100000"/>
                        </a:lnSpc>
                        <a:spcBef>
                          <a:spcPts val="0"/>
                        </a:spcBef>
                        <a:spcAft>
                          <a:spcPts val="0"/>
                        </a:spcAft>
                        <a:buClrTx/>
                        <a:buSzTx/>
                        <a:buFontTx/>
                        <a:buNone/>
                        <a:tabLst/>
                      </a:pPr>
                      <a:r>
                        <a:rPr lang="en-US" sz="95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The Department will initiate a process to have the 2019 update of the Schedule set aside through an appropriate court pending advise from the State Attorney.</a:t>
                      </a:r>
                      <a:endParaRPr lang="en-ZA" sz="95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770775"/>
                  </a:ext>
                </a:extLst>
              </a:tr>
            </a:tbl>
          </a:graphicData>
        </a:graphic>
      </p:graphicFrame>
    </p:spTree>
    <p:extLst>
      <p:ext uri="{BB962C8B-B14F-4D97-AF65-F5344CB8AC3E}">
        <p14:creationId xmlns:p14="http://schemas.microsoft.com/office/powerpoint/2010/main" val="33775619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6. FINANCIAL REPORT</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17</a:t>
            </a:r>
          </a:p>
        </p:txBody>
      </p:sp>
    </p:spTree>
    <p:extLst>
      <p:ext uri="{BB962C8B-B14F-4D97-AF65-F5344CB8AC3E}">
        <p14:creationId xmlns:p14="http://schemas.microsoft.com/office/powerpoint/2010/main" val="27280343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18</a:t>
            </a:fld>
            <a:endParaRPr lang="en-US" dirty="0"/>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17228" y="120742"/>
            <a:ext cx="9144000"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2021/22 Q4 PROJECTION VS ACTUAL EXPENDITURE</a:t>
            </a:r>
            <a:endParaRPr lang="en-ZA" sz="2400" b="1" dirty="0">
              <a:solidFill>
                <a:schemeClr val="bg1"/>
              </a:solidFill>
              <a:latin typeface="Arial" panose="020B0604020202020204" pitchFamily="34" charset="0"/>
            </a:endParaRPr>
          </a:p>
        </p:txBody>
      </p:sp>
      <p:graphicFrame>
        <p:nvGraphicFramePr>
          <p:cNvPr id="11" name="Chart 10">
            <a:extLst>
              <a:ext uri="{FF2B5EF4-FFF2-40B4-BE49-F238E27FC236}">
                <a16:creationId xmlns:a16="http://schemas.microsoft.com/office/drawing/2014/main" id="{A1B2D26A-75A6-436C-9BFD-D81A08ADD3C8}"/>
              </a:ext>
            </a:extLst>
          </p:cNvPr>
          <p:cNvGraphicFramePr>
            <a:graphicFrameLocks/>
          </p:cNvGraphicFramePr>
          <p:nvPr/>
        </p:nvGraphicFramePr>
        <p:xfrm>
          <a:off x="0" y="823890"/>
          <a:ext cx="9144000" cy="497865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488D162E-39EC-4070-92C7-696953C90DD1}"/>
              </a:ext>
            </a:extLst>
          </p:cNvPr>
          <p:cNvPicPr>
            <a:picLocks noChangeAspect="1"/>
          </p:cNvPicPr>
          <p:nvPr/>
        </p:nvPicPr>
        <p:blipFill>
          <a:blip r:embed="rId4"/>
          <a:stretch>
            <a:fillRect/>
          </a:stretch>
        </p:blipFill>
        <p:spPr>
          <a:xfrm>
            <a:off x="1921" y="6387890"/>
            <a:ext cx="9144000" cy="518237"/>
          </a:xfrm>
          <a:prstGeom prst="rect">
            <a:avLst/>
          </a:prstGeom>
        </p:spPr>
      </p:pic>
      <p:sp>
        <p:nvSpPr>
          <p:cNvPr id="9" name="Slide Number Placeholder 1">
            <a:extLst>
              <a:ext uri="{FF2B5EF4-FFF2-40B4-BE49-F238E27FC236}">
                <a16:creationId xmlns:a16="http://schemas.microsoft.com/office/drawing/2014/main" id="{DCD118B3-E076-4DC2-BFEB-260F004C0874}"/>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18</a:t>
            </a:r>
          </a:p>
        </p:txBody>
      </p:sp>
    </p:spTree>
    <p:extLst>
      <p:ext uri="{BB962C8B-B14F-4D97-AF65-F5344CB8AC3E}">
        <p14:creationId xmlns:p14="http://schemas.microsoft.com/office/powerpoint/2010/main" val="11013802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19</a:t>
            </a:fld>
            <a:endParaRPr lang="en-US" dirty="0"/>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23070" y="59624"/>
            <a:ext cx="9144000"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2021/22 Q4 PERFOMANCE PER PROGRAMME</a:t>
            </a:r>
          </a:p>
        </p:txBody>
      </p:sp>
      <p:graphicFrame>
        <p:nvGraphicFramePr>
          <p:cNvPr id="9" name="Chart 8">
            <a:extLst>
              <a:ext uri="{FF2B5EF4-FFF2-40B4-BE49-F238E27FC236}">
                <a16:creationId xmlns:a16="http://schemas.microsoft.com/office/drawing/2014/main" id="{B91D4741-31C5-40BA-AB08-44E09E1ABC80}"/>
              </a:ext>
            </a:extLst>
          </p:cNvPr>
          <p:cNvGraphicFramePr>
            <a:graphicFrameLocks/>
          </p:cNvGraphicFramePr>
          <p:nvPr/>
        </p:nvGraphicFramePr>
        <p:xfrm>
          <a:off x="174247" y="1136212"/>
          <a:ext cx="8795506" cy="517568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570BCF92-D1A5-4B2A-9168-3EF6F97827BE}"/>
              </a:ext>
            </a:extLst>
          </p:cNvPr>
          <p:cNvSpPr/>
          <p:nvPr/>
        </p:nvSpPr>
        <p:spPr>
          <a:xfrm>
            <a:off x="1679490" y="852683"/>
            <a:ext cx="172380" cy="182298"/>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3C81AFFF-80BD-4D01-A5EE-8D19655EFDD2}"/>
              </a:ext>
            </a:extLst>
          </p:cNvPr>
          <p:cNvSpPr/>
          <p:nvPr/>
        </p:nvSpPr>
        <p:spPr>
          <a:xfrm>
            <a:off x="4259984" y="868582"/>
            <a:ext cx="172380" cy="2088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DB0AE1EA-AAF0-45CE-B04E-565B86F59355}"/>
              </a:ext>
            </a:extLst>
          </p:cNvPr>
          <p:cNvSpPr/>
          <p:nvPr/>
        </p:nvSpPr>
        <p:spPr>
          <a:xfrm flipV="1">
            <a:off x="6625700" y="852682"/>
            <a:ext cx="172380" cy="2236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TextBox 16">
            <a:extLst>
              <a:ext uri="{FF2B5EF4-FFF2-40B4-BE49-F238E27FC236}">
                <a16:creationId xmlns:a16="http://schemas.microsoft.com/office/drawing/2014/main" id="{B7C21751-4804-48A7-8FCE-624470B3E61A}"/>
              </a:ext>
            </a:extLst>
          </p:cNvPr>
          <p:cNvSpPr txBox="1"/>
          <p:nvPr/>
        </p:nvSpPr>
        <p:spPr>
          <a:xfrm>
            <a:off x="1938060" y="736103"/>
            <a:ext cx="2097921" cy="400110"/>
          </a:xfrm>
          <a:prstGeom prst="rect">
            <a:avLst/>
          </a:prstGeom>
          <a:noFill/>
        </p:spPr>
        <p:txBody>
          <a:bodyPr wrap="square" rtlCol="0">
            <a:spAutoFit/>
          </a:bodyPr>
          <a:lstStyle/>
          <a:p>
            <a:r>
              <a:rPr lang="en-ZA" sz="2000" b="1" dirty="0"/>
              <a:t>Projections</a:t>
            </a:r>
          </a:p>
        </p:txBody>
      </p:sp>
      <p:sp>
        <p:nvSpPr>
          <p:cNvPr id="18" name="TextBox 17">
            <a:extLst>
              <a:ext uri="{FF2B5EF4-FFF2-40B4-BE49-F238E27FC236}">
                <a16:creationId xmlns:a16="http://schemas.microsoft.com/office/drawing/2014/main" id="{8B251A3D-2B2C-450E-98B6-AB828394939D}"/>
              </a:ext>
            </a:extLst>
          </p:cNvPr>
          <p:cNvSpPr txBox="1"/>
          <p:nvPr/>
        </p:nvSpPr>
        <p:spPr>
          <a:xfrm>
            <a:off x="4441589" y="795169"/>
            <a:ext cx="1941443" cy="400110"/>
          </a:xfrm>
          <a:prstGeom prst="rect">
            <a:avLst/>
          </a:prstGeom>
          <a:noFill/>
        </p:spPr>
        <p:txBody>
          <a:bodyPr wrap="square" rtlCol="0">
            <a:spAutoFit/>
          </a:bodyPr>
          <a:lstStyle/>
          <a:p>
            <a:r>
              <a:rPr lang="en-ZA" sz="2000" b="1" dirty="0"/>
              <a:t>Expenditure</a:t>
            </a:r>
          </a:p>
        </p:txBody>
      </p:sp>
      <p:sp>
        <p:nvSpPr>
          <p:cNvPr id="19" name="TextBox 18">
            <a:extLst>
              <a:ext uri="{FF2B5EF4-FFF2-40B4-BE49-F238E27FC236}">
                <a16:creationId xmlns:a16="http://schemas.microsoft.com/office/drawing/2014/main" id="{26ECFE3A-34A2-4D85-823F-AED138673780}"/>
              </a:ext>
            </a:extLst>
          </p:cNvPr>
          <p:cNvSpPr txBox="1"/>
          <p:nvPr/>
        </p:nvSpPr>
        <p:spPr>
          <a:xfrm>
            <a:off x="6807880" y="777412"/>
            <a:ext cx="2161873" cy="400110"/>
          </a:xfrm>
          <a:prstGeom prst="rect">
            <a:avLst/>
          </a:prstGeom>
          <a:noFill/>
        </p:spPr>
        <p:txBody>
          <a:bodyPr wrap="square" rtlCol="0">
            <a:spAutoFit/>
          </a:bodyPr>
          <a:lstStyle/>
          <a:p>
            <a:r>
              <a:rPr lang="en-ZA" sz="2000" b="1" dirty="0"/>
              <a:t>Variance</a:t>
            </a:r>
          </a:p>
        </p:txBody>
      </p:sp>
      <p:pic>
        <p:nvPicPr>
          <p:cNvPr id="16" name="Picture 15">
            <a:extLst>
              <a:ext uri="{FF2B5EF4-FFF2-40B4-BE49-F238E27FC236}">
                <a16:creationId xmlns:a16="http://schemas.microsoft.com/office/drawing/2014/main" id="{3EA26F71-5ED5-482C-B8A4-79C4CF745CCD}"/>
              </a:ext>
            </a:extLst>
          </p:cNvPr>
          <p:cNvPicPr>
            <a:picLocks noChangeAspect="1"/>
          </p:cNvPicPr>
          <p:nvPr/>
        </p:nvPicPr>
        <p:blipFill>
          <a:blip r:embed="rId4"/>
          <a:stretch>
            <a:fillRect/>
          </a:stretch>
        </p:blipFill>
        <p:spPr>
          <a:xfrm>
            <a:off x="1921" y="6387890"/>
            <a:ext cx="9144000" cy="518237"/>
          </a:xfrm>
          <a:prstGeom prst="rect">
            <a:avLst/>
          </a:prstGeom>
        </p:spPr>
      </p:pic>
      <p:sp>
        <p:nvSpPr>
          <p:cNvPr id="15" name="Slide Number Placeholder 1">
            <a:extLst>
              <a:ext uri="{FF2B5EF4-FFF2-40B4-BE49-F238E27FC236}">
                <a16:creationId xmlns:a16="http://schemas.microsoft.com/office/drawing/2014/main" id="{10F834E1-4679-45E0-9D86-5D128F27796C}"/>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19</a:t>
            </a:r>
          </a:p>
        </p:txBody>
      </p:sp>
    </p:spTree>
    <p:extLst>
      <p:ext uri="{BB962C8B-B14F-4D97-AF65-F5344CB8AC3E}">
        <p14:creationId xmlns:p14="http://schemas.microsoft.com/office/powerpoint/2010/main" val="27152223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7706B-3EC0-5742-B2AE-FA4E1A113452}"/>
              </a:ext>
            </a:extLst>
          </p:cNvPr>
          <p:cNvPicPr>
            <a:picLocks noChangeAspect="1"/>
          </p:cNvPicPr>
          <p:nvPr/>
        </p:nvPicPr>
        <p:blipFill>
          <a:blip r:embed="rId2"/>
          <a:stretch>
            <a:fillRect/>
          </a:stretch>
        </p:blipFill>
        <p:spPr>
          <a:xfrm>
            <a:off x="0" y="6346113"/>
            <a:ext cx="9144000" cy="518237"/>
          </a:xfrm>
          <a:prstGeom prst="rect">
            <a:avLst/>
          </a:prstGeom>
        </p:spPr>
      </p:pic>
      <p:sp>
        <p:nvSpPr>
          <p:cNvPr id="11" name="AutoShape 3">
            <a:extLst>
              <a:ext uri="{FF2B5EF4-FFF2-40B4-BE49-F238E27FC236}">
                <a16:creationId xmlns:a16="http://schemas.microsoft.com/office/drawing/2014/main" id="{F5155FB6-8E67-5C4E-B8C6-DE0A660F8274}"/>
              </a:ext>
            </a:extLst>
          </p:cNvPr>
          <p:cNvSpPr/>
          <p:nvPr/>
        </p:nvSpPr>
        <p:spPr>
          <a:xfrm>
            <a:off x="1921" y="76200"/>
            <a:ext cx="9140400" cy="856200"/>
          </a:xfrm>
          <a:prstGeom prst="rect">
            <a:avLst/>
          </a:prstGeom>
          <a:solidFill>
            <a:schemeClr val="bg1"/>
          </a:solidFill>
        </p:spPr>
      </p:sp>
      <p:sp>
        <p:nvSpPr>
          <p:cNvPr id="2" name="Slide Number Placeholder 1">
            <a:extLst>
              <a:ext uri="{FF2B5EF4-FFF2-40B4-BE49-F238E27FC236}">
                <a16:creationId xmlns:a16="http://schemas.microsoft.com/office/drawing/2014/main" id="{A6264CBA-9B2D-4DCF-B904-3E94AA9D5026}"/>
              </a:ext>
            </a:extLst>
          </p:cNvPr>
          <p:cNvSpPr>
            <a:spLocks noGrp="1"/>
          </p:cNvSpPr>
          <p:nvPr>
            <p:ph type="sldNum" sz="quarter" idx="2"/>
          </p:nvPr>
        </p:nvSpPr>
        <p:spPr>
          <a:xfrm>
            <a:off x="8534400" y="6400800"/>
            <a:ext cx="533400" cy="365125"/>
          </a:xfrm>
        </p:spPr>
        <p:txBody>
          <a:bodyPr anchor="ctr"/>
          <a:lstStyle/>
          <a:p>
            <a:pPr algn="ctr"/>
            <a:fld id="{93AE1883-0942-4AA3-9DB2-9C7C3A0314B1}" type="slidenum">
              <a:rPr lang="en-US" smtClean="0">
                <a:solidFill>
                  <a:schemeClr val="bg1"/>
                </a:solidFill>
                <a:latin typeface="+mn-ea"/>
              </a:rPr>
              <a:pPr algn="ctr"/>
              <a:t>2</a:t>
            </a:fld>
            <a:endParaRPr lang="en-US" dirty="0">
              <a:solidFill>
                <a:schemeClr val="bg1"/>
              </a:solidFill>
              <a:latin typeface="+mn-ea"/>
            </a:endParaRPr>
          </a:p>
        </p:txBody>
      </p:sp>
      <p:sp>
        <p:nvSpPr>
          <p:cNvPr id="41" name="TextBox 9">
            <a:extLst>
              <a:ext uri="{FF2B5EF4-FFF2-40B4-BE49-F238E27FC236}">
                <a16:creationId xmlns:a16="http://schemas.microsoft.com/office/drawing/2014/main" id="{62EB00DC-9AD2-4ACD-8F08-571B166906F4}"/>
              </a:ext>
            </a:extLst>
          </p:cNvPr>
          <p:cNvSpPr txBox="1"/>
          <p:nvPr/>
        </p:nvSpPr>
        <p:spPr>
          <a:xfrm>
            <a:off x="457200" y="237507"/>
            <a:ext cx="8229600" cy="504946"/>
          </a:xfrm>
          <a:prstGeom prst="rect">
            <a:avLst/>
          </a:prstGeom>
        </p:spPr>
        <p:txBody>
          <a:bodyPr wrap="square" lIns="0" tIns="0" rIns="0" bIns="0" rtlCol="0" anchor="t">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US" sz="2800" b="1" i="0" u="none" strike="noStrike" kern="1200" cap="none"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id="{B16E3B02-68D7-4E0B-A4ED-07AB5490E9F0}"/>
              </a:ext>
            </a:extLst>
          </p:cNvPr>
          <p:cNvGraphicFramePr>
            <a:graphicFrameLocks noGrp="1"/>
          </p:cNvGraphicFramePr>
          <p:nvPr>
            <p:extLst>
              <p:ext uri="{D42A27DB-BD31-4B8C-83A1-F6EECF244321}">
                <p14:modId xmlns:p14="http://schemas.microsoft.com/office/powerpoint/2010/main" val="2980066526"/>
              </p:ext>
            </p:extLst>
          </p:nvPr>
        </p:nvGraphicFramePr>
        <p:xfrm>
          <a:off x="762000" y="903760"/>
          <a:ext cx="7696200" cy="4811238"/>
        </p:xfrm>
        <a:graphic>
          <a:graphicData uri="http://schemas.openxmlformats.org/drawingml/2006/table">
            <a:tbl>
              <a:tblPr firstRow="1" bandRow="1">
                <a:tableStyleId>{5940675A-B579-460E-94D1-54222C63F5DA}</a:tableStyleId>
              </a:tblPr>
              <a:tblGrid>
                <a:gridCol w="518337">
                  <a:extLst>
                    <a:ext uri="{9D8B030D-6E8A-4147-A177-3AD203B41FA5}">
                      <a16:colId xmlns:a16="http://schemas.microsoft.com/office/drawing/2014/main" val="3459849430"/>
                    </a:ext>
                  </a:extLst>
                </a:gridCol>
                <a:gridCol w="7177863">
                  <a:extLst>
                    <a:ext uri="{9D8B030D-6E8A-4147-A177-3AD203B41FA5}">
                      <a16:colId xmlns:a16="http://schemas.microsoft.com/office/drawing/2014/main" val="2994027611"/>
                    </a:ext>
                  </a:extLst>
                </a:gridCol>
              </a:tblGrid>
              <a:tr h="534582">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1</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mn-cs"/>
                        </a:rPr>
                        <a:t>BACKGROUND AND PURPOSE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3872366415"/>
                  </a:ext>
                </a:extLst>
              </a:tr>
              <a:tr h="534582">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2</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GOVERNANCE AND COMPLIANCE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298991128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3</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OVERALL PERFORMANCE SUMMARY</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2868554923"/>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4</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PERFORMANCE HIGHLIGHTS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181399219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5</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UNDER-ACHIEVEMENTS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2847078875"/>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6</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FINANCIAL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1572182122"/>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7</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HUMAN RESOURCE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494889858"/>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8</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OVERALL PERFORMANCE BY PROGRAMME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2744978179"/>
                  </a:ext>
                </a:extLst>
              </a:tr>
              <a:tr h="534582">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9</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mn-cs"/>
                        </a:rPr>
                        <a:t>RECOMMENDATION</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val="2278929172"/>
                  </a:ext>
                </a:extLst>
              </a:tr>
            </a:tbl>
          </a:graphicData>
        </a:graphic>
      </p:graphicFrame>
    </p:spTree>
    <p:extLst>
      <p:ext uri="{BB962C8B-B14F-4D97-AF65-F5344CB8AC3E}">
        <p14:creationId xmlns:p14="http://schemas.microsoft.com/office/powerpoint/2010/main"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20</a:t>
            </a:fld>
            <a:endParaRPr lang="en-US" dirty="0"/>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778211" y="184593"/>
            <a:ext cx="8382000"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2021/22 </a:t>
            </a:r>
            <a:r>
              <a:rPr lang="en-ZA" sz="2400" b="1" dirty="0">
                <a:solidFill>
                  <a:schemeClr val="bg1"/>
                </a:solidFill>
                <a:latin typeface="Arial" panose="020B0604020202020204" pitchFamily="34" charset="0"/>
              </a:rPr>
              <a:t>PER PROGRAMME</a:t>
            </a:r>
          </a:p>
        </p:txBody>
      </p:sp>
      <p:sp>
        <p:nvSpPr>
          <p:cNvPr id="10" name="TextBox 9">
            <a:extLst>
              <a:ext uri="{FF2B5EF4-FFF2-40B4-BE49-F238E27FC236}">
                <a16:creationId xmlns:a16="http://schemas.microsoft.com/office/drawing/2014/main" id="{53D5548C-EA91-4F40-860B-5DDAEBEA164D}"/>
              </a:ext>
            </a:extLst>
          </p:cNvPr>
          <p:cNvSpPr txBox="1"/>
          <p:nvPr/>
        </p:nvSpPr>
        <p:spPr>
          <a:xfrm>
            <a:off x="89756" y="815316"/>
            <a:ext cx="8964488" cy="5401479"/>
          </a:xfrm>
          <a:prstGeom prst="rect">
            <a:avLst/>
          </a:prstGeom>
          <a:noFill/>
        </p:spPr>
        <p:txBody>
          <a:bodyPr wrap="square">
            <a:spAutoFit/>
          </a:bodyPr>
          <a:lstStyle/>
          <a:p>
            <a:pPr algn="just" eaLnBrk="1" fontAlgn="auto">
              <a:spcBef>
                <a:spcPts val="0"/>
              </a:spcBef>
              <a:spcAft>
                <a:spcPts val="0"/>
              </a:spcAft>
              <a:defRPr/>
            </a:pPr>
            <a:r>
              <a:rPr lang="en-US" sz="1500" b="1" kern="0" dirty="0">
                <a:latin typeface="Arial" panose="020B0604020202020204" pitchFamily="34" charset="0"/>
                <a:cs typeface="Arial" panose="020B0604020202020204" pitchFamily="34" charset="0"/>
                <a:sym typeface="Calibri"/>
              </a:rPr>
              <a:t>Programme One- Administration</a:t>
            </a:r>
          </a:p>
          <a:p>
            <a:pPr algn="just" eaLnBrk="1" fontAlgn="auto">
              <a:spcBef>
                <a:spcPts val="0"/>
              </a:spcBef>
              <a:spcAft>
                <a:spcPts val="0"/>
              </a:spcAft>
              <a:defRPr/>
            </a:pPr>
            <a:r>
              <a:rPr lang="en-US" sz="1500" kern="0" dirty="0">
                <a:latin typeface="Arial" panose="020B0604020202020204" pitchFamily="34" charset="0"/>
                <a:cs typeface="Arial" panose="020B0604020202020204" pitchFamily="34" charset="0"/>
                <a:sym typeface="Calibri"/>
              </a:rPr>
              <a:t>Expenditure for Quarter Four is R31.4 million against projection of R16.5 million resulting in an over expenditure of </a:t>
            </a:r>
            <a:r>
              <a:rPr lang="en-US" sz="1500" kern="0" dirty="0">
                <a:solidFill>
                  <a:srgbClr val="FF0000"/>
                </a:solidFill>
                <a:latin typeface="Arial" panose="020B0604020202020204" pitchFamily="34" charset="0"/>
                <a:cs typeface="Arial" panose="020B0604020202020204" pitchFamily="34" charset="0"/>
                <a:sym typeface="Calibri"/>
              </a:rPr>
              <a:t>R14.5 million(87.9%) </a:t>
            </a:r>
            <a:r>
              <a:rPr lang="en-US" sz="1500" kern="0" dirty="0">
                <a:latin typeface="Arial" panose="020B0604020202020204" pitchFamily="34" charset="0"/>
                <a:cs typeface="Arial" panose="020B0604020202020204" pitchFamily="34" charset="0"/>
                <a:sym typeface="Calibri"/>
              </a:rPr>
              <a:t>mainly due payment of outstanding invoices for operating leases (R7.8 million),Travel (R2 million), Legal costs(R209 thousand), Vodacom device payments(R768 thousand), these payments were Projected in previous quarters but only paid in Q4. Compensation of employees(R4 million) as a result of funds declared as savings not being drawn in the last month.</a:t>
            </a:r>
          </a:p>
          <a:p>
            <a:pPr marL="285750" indent="-285750" algn="just" eaLnBrk="1" fontAlgn="auto">
              <a:spcBef>
                <a:spcPts val="0"/>
              </a:spcBef>
              <a:spcAft>
                <a:spcPts val="0"/>
              </a:spcAft>
              <a:buFont typeface="Wingdings" panose="05000000000000000000" pitchFamily="2" charset="2"/>
              <a:buChar char="Ø"/>
              <a:defRPr/>
            </a:pPr>
            <a:endParaRPr lang="en-US" sz="1500" kern="0" dirty="0">
              <a:latin typeface="Arial" panose="020B0604020202020204" pitchFamily="34" charset="0"/>
              <a:cs typeface="Arial" panose="020B0604020202020204" pitchFamily="34" charset="0"/>
              <a:sym typeface="Calibri"/>
            </a:endParaRPr>
          </a:p>
          <a:p>
            <a:pPr algn="just" eaLnBrk="1" fontAlgn="auto">
              <a:spcBef>
                <a:spcPts val="0"/>
              </a:spcBef>
              <a:spcAft>
                <a:spcPts val="0"/>
              </a:spcAft>
              <a:defRPr/>
            </a:pPr>
            <a:r>
              <a:rPr lang="en-US" sz="1500" b="1" kern="0" dirty="0">
                <a:latin typeface="Arial" panose="020B0604020202020204" pitchFamily="34" charset="0"/>
                <a:cs typeface="Arial" panose="020B0604020202020204" pitchFamily="34" charset="0"/>
                <a:sym typeface="Calibri"/>
              </a:rPr>
              <a:t>Programme Two – Sector Market and Development</a:t>
            </a:r>
          </a:p>
          <a:p>
            <a:pPr algn="just" eaLnBrk="1" fontAlgn="auto">
              <a:spcBef>
                <a:spcPts val="0"/>
              </a:spcBef>
              <a:spcAft>
                <a:spcPts val="0"/>
              </a:spcAft>
              <a:defRPr/>
            </a:pPr>
            <a:r>
              <a:rPr lang="en-US" sz="1500" kern="0" dirty="0">
                <a:latin typeface="Arial" panose="020B0604020202020204" pitchFamily="34" charset="0"/>
                <a:cs typeface="Arial" panose="020B0604020202020204" pitchFamily="34" charset="0"/>
                <a:sym typeface="Calibri"/>
              </a:rPr>
              <a:t>Expenditure for Quarter Four is R51.9 million against projection of R23.7 million(219.7%) resulting in an over expenditure of </a:t>
            </a:r>
            <a:r>
              <a:rPr lang="en-US" sz="1500" kern="0" dirty="0">
                <a:solidFill>
                  <a:srgbClr val="FF0000"/>
                </a:solidFill>
                <a:latin typeface="Arial" panose="020B0604020202020204" pitchFamily="34" charset="0"/>
                <a:cs typeface="Arial" panose="020B0604020202020204" pitchFamily="34" charset="0"/>
                <a:sym typeface="Calibri"/>
              </a:rPr>
              <a:t>R28.4 million(119.7%) </a:t>
            </a:r>
            <a:r>
              <a:rPr lang="en-US" sz="1500" kern="0" dirty="0">
                <a:latin typeface="Arial" panose="020B0604020202020204" pitchFamily="34" charset="0"/>
                <a:cs typeface="Arial" panose="020B0604020202020204" pitchFamily="34" charset="0"/>
                <a:sym typeface="Calibri"/>
              </a:rPr>
              <a:t>mainly due to payments of the Product Markets claims (R23 million) projected in previous quarters, goods and services payments R4.6 million (payments of 2019/20 claims from seda for the China expo(R3 million) and Ethiopia expo(R1.6 million).</a:t>
            </a:r>
          </a:p>
          <a:p>
            <a:pPr marL="285750" indent="-285750" algn="just" eaLnBrk="1" fontAlgn="auto">
              <a:spcBef>
                <a:spcPts val="0"/>
              </a:spcBef>
              <a:spcAft>
                <a:spcPts val="0"/>
              </a:spcAft>
              <a:buFont typeface="Wingdings" panose="05000000000000000000" pitchFamily="2" charset="2"/>
              <a:buChar char="Ø"/>
              <a:defRPr/>
            </a:pPr>
            <a:endParaRPr lang="en-US" sz="1500" kern="0" dirty="0">
              <a:latin typeface="Arial" panose="020B0604020202020204" pitchFamily="34" charset="0"/>
              <a:cs typeface="Arial" panose="020B0604020202020204" pitchFamily="34" charset="0"/>
              <a:sym typeface="Calibri"/>
            </a:endParaRPr>
          </a:p>
          <a:p>
            <a:pPr algn="just" eaLnBrk="1" fontAlgn="auto">
              <a:spcBef>
                <a:spcPts val="0"/>
              </a:spcBef>
              <a:spcAft>
                <a:spcPts val="0"/>
              </a:spcAft>
              <a:defRPr/>
            </a:pPr>
            <a:r>
              <a:rPr lang="en-US" sz="1500" b="1" kern="0" dirty="0">
                <a:latin typeface="Arial" panose="020B0604020202020204" pitchFamily="34" charset="0"/>
                <a:cs typeface="Arial" panose="020B0604020202020204" pitchFamily="34" charset="0"/>
                <a:sym typeface="Calibri"/>
              </a:rPr>
              <a:t>Programme Three – Development Finance</a:t>
            </a:r>
          </a:p>
          <a:p>
            <a:pPr algn="just" eaLnBrk="1" fontAlgn="auto">
              <a:spcBef>
                <a:spcPts val="0"/>
              </a:spcBef>
              <a:spcAft>
                <a:spcPts val="0"/>
              </a:spcAft>
              <a:defRPr/>
            </a:pPr>
            <a:r>
              <a:rPr lang="en-US" sz="1500" kern="0" dirty="0">
                <a:latin typeface="Arial" panose="020B0604020202020204" pitchFamily="34" charset="0"/>
                <a:cs typeface="Arial" panose="020B0604020202020204" pitchFamily="34" charset="0"/>
                <a:sym typeface="Calibri"/>
              </a:rPr>
              <a:t>Expenditure for Quarter Four was R275.1 million against projection of R254 million resulting in an over expenditure of </a:t>
            </a:r>
            <a:r>
              <a:rPr lang="en-US" sz="1500" kern="0" dirty="0">
                <a:solidFill>
                  <a:srgbClr val="FF0000"/>
                </a:solidFill>
                <a:latin typeface="Arial" panose="020B0604020202020204" pitchFamily="34" charset="0"/>
                <a:cs typeface="Arial" panose="020B0604020202020204" pitchFamily="34" charset="0"/>
                <a:sym typeface="Calibri"/>
              </a:rPr>
              <a:t>R21.5 million(8.5%) </a:t>
            </a:r>
            <a:r>
              <a:rPr lang="en-US" sz="1500" kern="0" dirty="0">
                <a:latin typeface="Arial" panose="020B0604020202020204" pitchFamily="34" charset="0"/>
                <a:cs typeface="Arial" panose="020B0604020202020204" pitchFamily="34" charset="0"/>
                <a:sym typeface="Calibri"/>
              </a:rPr>
              <a:t>mainly due to payments for BBSDP(R7.3 million), Craft CSP (R7.5 million) due to projections in Q3 but payments in Q4. </a:t>
            </a:r>
            <a:r>
              <a:rPr lang="en-US" sz="1500" b="1" kern="0" dirty="0">
                <a:latin typeface="Arial" panose="020B0604020202020204" pitchFamily="34" charset="0"/>
                <a:cs typeface="Arial" panose="020B0604020202020204" pitchFamily="34" charset="0"/>
                <a:sym typeface="Calibri"/>
              </a:rPr>
              <a:t>sefa</a:t>
            </a:r>
            <a:r>
              <a:rPr lang="en-US" sz="1500" kern="0" dirty="0">
                <a:latin typeface="Arial" panose="020B0604020202020204" pitchFamily="34" charset="0"/>
                <a:cs typeface="Arial" panose="020B0604020202020204" pitchFamily="34" charset="0"/>
                <a:sym typeface="Calibri"/>
              </a:rPr>
              <a:t> youth challenge fund(R5.2 million) due to Budget reprioritisation in Q4, and CDSP realignment R1.6 million.</a:t>
            </a:r>
          </a:p>
          <a:p>
            <a:pPr marL="285750" indent="-285750" algn="just" eaLnBrk="1" fontAlgn="auto">
              <a:spcBef>
                <a:spcPts val="0"/>
              </a:spcBef>
              <a:spcAft>
                <a:spcPts val="0"/>
              </a:spcAft>
              <a:buFont typeface="Wingdings" panose="05000000000000000000" pitchFamily="2" charset="2"/>
              <a:buChar char="Ø"/>
              <a:defRPr/>
            </a:pPr>
            <a:endParaRPr lang="en-US" sz="1500" kern="0" dirty="0">
              <a:latin typeface="Arial" panose="020B0604020202020204" pitchFamily="34" charset="0"/>
              <a:cs typeface="Arial" panose="020B0604020202020204" pitchFamily="34" charset="0"/>
              <a:sym typeface="Calibri"/>
            </a:endParaRPr>
          </a:p>
          <a:p>
            <a:pPr algn="just" eaLnBrk="1" fontAlgn="auto">
              <a:spcBef>
                <a:spcPts val="0"/>
              </a:spcBef>
              <a:spcAft>
                <a:spcPts val="0"/>
              </a:spcAft>
              <a:defRPr/>
            </a:pPr>
            <a:r>
              <a:rPr lang="en-US" sz="1500" b="1" kern="0" dirty="0">
                <a:latin typeface="Arial" panose="020B0604020202020204" pitchFamily="34" charset="0"/>
                <a:cs typeface="Arial" panose="020B0604020202020204" pitchFamily="34" charset="0"/>
                <a:sym typeface="Calibri"/>
              </a:rPr>
              <a:t>Programme Four – Enterprise Development</a:t>
            </a:r>
          </a:p>
          <a:p>
            <a:pPr algn="just" eaLnBrk="1" fontAlgn="auto">
              <a:spcBef>
                <a:spcPts val="0"/>
              </a:spcBef>
              <a:spcAft>
                <a:spcPts val="0"/>
              </a:spcAft>
              <a:defRPr/>
            </a:pPr>
            <a:r>
              <a:rPr lang="en-US" sz="1500" kern="0" dirty="0">
                <a:latin typeface="Arial" panose="020B0604020202020204" pitchFamily="34" charset="0"/>
                <a:cs typeface="Arial" panose="020B0604020202020204" pitchFamily="34" charset="0"/>
                <a:sym typeface="Calibri"/>
              </a:rPr>
              <a:t>Expenditure for Quarter Four was R65.1 million against projection of R73.4 million resulting in an under expenditure of R8.3 million(8.4%) mainly due the Compensation of employees (R6.2 million) due to Vacancies and lower travel than projected(R2 million).</a:t>
            </a:r>
          </a:p>
        </p:txBody>
      </p:sp>
      <p:pic>
        <p:nvPicPr>
          <p:cNvPr id="11" name="Picture 10">
            <a:extLst>
              <a:ext uri="{FF2B5EF4-FFF2-40B4-BE49-F238E27FC236}">
                <a16:creationId xmlns:a16="http://schemas.microsoft.com/office/drawing/2014/main" id="{F52C295D-AE24-4C7B-B6F0-E5BA0DE03709}"/>
              </a:ext>
            </a:extLst>
          </p:cNvPr>
          <p:cNvPicPr>
            <a:picLocks noChangeAspect="1"/>
          </p:cNvPicPr>
          <p:nvPr/>
        </p:nvPicPr>
        <p:blipFill>
          <a:blip r:embed="rId2"/>
          <a:stretch>
            <a:fillRect/>
          </a:stretch>
        </p:blipFill>
        <p:spPr>
          <a:xfrm>
            <a:off x="1921" y="6387890"/>
            <a:ext cx="9144000" cy="518237"/>
          </a:xfrm>
          <a:prstGeom prst="rect">
            <a:avLst/>
          </a:prstGeom>
        </p:spPr>
      </p:pic>
      <p:sp>
        <p:nvSpPr>
          <p:cNvPr id="9" name="Slide Number Placeholder 1">
            <a:extLst>
              <a:ext uri="{FF2B5EF4-FFF2-40B4-BE49-F238E27FC236}">
                <a16:creationId xmlns:a16="http://schemas.microsoft.com/office/drawing/2014/main" id="{F0EB94F4-8911-4191-9430-163825E98240}"/>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20</a:t>
            </a:r>
          </a:p>
        </p:txBody>
      </p:sp>
    </p:spTree>
    <p:extLst>
      <p:ext uri="{BB962C8B-B14F-4D97-AF65-F5344CB8AC3E}">
        <p14:creationId xmlns:p14="http://schemas.microsoft.com/office/powerpoint/2010/main" val="41706047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21</a:t>
            </a:fld>
            <a:endParaRPr lang="en-US" dirty="0"/>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0" y="96874"/>
            <a:ext cx="9144000"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2021/22 Q4 PERFOMANCE PER ECONOMIC CLASSIFICATION</a:t>
            </a:r>
          </a:p>
        </p:txBody>
      </p:sp>
      <p:graphicFrame>
        <p:nvGraphicFramePr>
          <p:cNvPr id="12" name="Chart 11">
            <a:extLst>
              <a:ext uri="{FF2B5EF4-FFF2-40B4-BE49-F238E27FC236}">
                <a16:creationId xmlns:a16="http://schemas.microsoft.com/office/drawing/2014/main" id="{02334A94-B692-47CA-A0E8-1580660845CF}"/>
              </a:ext>
            </a:extLst>
          </p:cNvPr>
          <p:cNvGraphicFramePr/>
          <p:nvPr/>
        </p:nvGraphicFramePr>
        <p:xfrm>
          <a:off x="0" y="823889"/>
          <a:ext cx="9144000" cy="550071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72B2F198-855E-4106-9717-3FC02C0E3B16}"/>
              </a:ext>
            </a:extLst>
          </p:cNvPr>
          <p:cNvPicPr>
            <a:picLocks noChangeAspect="1"/>
          </p:cNvPicPr>
          <p:nvPr/>
        </p:nvPicPr>
        <p:blipFill>
          <a:blip r:embed="rId4"/>
          <a:stretch>
            <a:fillRect/>
          </a:stretch>
        </p:blipFill>
        <p:spPr>
          <a:xfrm>
            <a:off x="1921" y="6387890"/>
            <a:ext cx="9144000" cy="518237"/>
          </a:xfrm>
          <a:prstGeom prst="rect">
            <a:avLst/>
          </a:prstGeom>
        </p:spPr>
      </p:pic>
      <p:sp>
        <p:nvSpPr>
          <p:cNvPr id="9" name="Slide Number Placeholder 1">
            <a:extLst>
              <a:ext uri="{FF2B5EF4-FFF2-40B4-BE49-F238E27FC236}">
                <a16:creationId xmlns:a16="http://schemas.microsoft.com/office/drawing/2014/main" id="{D3AAE07F-BB2C-4259-B276-E99F1DA28A74}"/>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21</a:t>
            </a:r>
          </a:p>
        </p:txBody>
      </p:sp>
    </p:spTree>
    <p:extLst>
      <p:ext uri="{BB962C8B-B14F-4D97-AF65-F5344CB8AC3E}">
        <p14:creationId xmlns:p14="http://schemas.microsoft.com/office/powerpoint/2010/main" val="18705994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22</a:t>
            </a:fld>
            <a:endParaRPr lang="en-US" dirty="0"/>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778211" y="184593"/>
            <a:ext cx="8382000" cy="461665"/>
          </a:xfrm>
          <a:prstGeom prst="rect">
            <a:avLst/>
          </a:prstGeom>
          <a:noFill/>
        </p:spPr>
        <p:txBody>
          <a:bodyPr wrap="square" rtlCol="0">
            <a:spAutoFit/>
          </a:bodyPr>
          <a:lstStyle/>
          <a:p>
            <a:pPr algn="r"/>
            <a:r>
              <a:rPr lang="en-US" sz="2400" b="1" dirty="0">
                <a:solidFill>
                  <a:prstClr val="white"/>
                </a:solidFill>
                <a:latin typeface="Arial" panose="020B0604020202020204" pitchFamily="34" charset="0"/>
              </a:rPr>
              <a:t>2021/22 Q4 </a:t>
            </a:r>
            <a:r>
              <a:rPr lang="en-ZA" sz="2400" b="1" dirty="0">
                <a:solidFill>
                  <a:prstClr val="white"/>
                </a:solidFill>
                <a:latin typeface="Arial" panose="020B0604020202020204" pitchFamily="34" charset="0"/>
              </a:rPr>
              <a:t>PER ECONOMIC CLASSIFICATION</a:t>
            </a:r>
          </a:p>
        </p:txBody>
      </p:sp>
      <p:sp>
        <p:nvSpPr>
          <p:cNvPr id="10" name="TextBox 9">
            <a:extLst>
              <a:ext uri="{FF2B5EF4-FFF2-40B4-BE49-F238E27FC236}">
                <a16:creationId xmlns:a16="http://schemas.microsoft.com/office/drawing/2014/main" id="{53D5548C-EA91-4F40-860B-5DDAEBEA164D}"/>
              </a:ext>
            </a:extLst>
          </p:cNvPr>
          <p:cNvSpPr txBox="1"/>
          <p:nvPr/>
        </p:nvSpPr>
        <p:spPr>
          <a:xfrm>
            <a:off x="89756" y="815316"/>
            <a:ext cx="8964488" cy="5632311"/>
          </a:xfrm>
          <a:prstGeom prst="rect">
            <a:avLst/>
          </a:prstGeom>
          <a:noFill/>
        </p:spPr>
        <p:txBody>
          <a:bodyPr wrap="square">
            <a:spAutoFit/>
          </a:bodyPr>
          <a:lstStyle/>
          <a:p>
            <a:pPr marL="285750" indent="-285750" algn="just">
              <a:buFont typeface="Wingdings" panose="05000000000000000000" pitchFamily="2" charset="2"/>
              <a:buChar char="Ø"/>
              <a:defRPr/>
            </a:pPr>
            <a:r>
              <a:rPr lang="en-US" b="1" kern="0" dirty="0">
                <a:latin typeface="Arial" panose="020B0604020202020204" pitchFamily="34" charset="0"/>
                <a:cs typeface="Arial" panose="020B0604020202020204" pitchFamily="34" charset="0"/>
                <a:sym typeface="Calibri"/>
              </a:rPr>
              <a:t>Compensation of Employees – </a:t>
            </a:r>
            <a:r>
              <a:rPr lang="en-US" kern="0" dirty="0">
                <a:latin typeface="Arial" panose="020B0604020202020204" pitchFamily="34" charset="0"/>
                <a:cs typeface="Arial" panose="020B0604020202020204" pitchFamily="34" charset="0"/>
                <a:sym typeface="Calibri"/>
              </a:rPr>
              <a:t>Expenditure for quarter four is R35.9 million (79.6%) against projection of R45 million resulting a variance of R9.2 million (20.4%) due to a vacancy rate of 16.2% (34 posts) </a:t>
            </a:r>
          </a:p>
          <a:p>
            <a:pPr marL="285750" indent="-285750" algn="just" eaLnBrk="1" fontAlgn="auto">
              <a:spcBef>
                <a:spcPts val="0"/>
              </a:spcBef>
              <a:spcAft>
                <a:spcPts val="0"/>
              </a:spcAft>
              <a:buFont typeface="Wingdings" panose="05000000000000000000" pitchFamily="2" charset="2"/>
              <a:buChar char="Ø"/>
              <a:defRPr/>
            </a:pPr>
            <a:endParaRPr lang="en-US" kern="0" dirty="0">
              <a:latin typeface="Arial" panose="020B0604020202020204" pitchFamily="34" charset="0"/>
              <a:cs typeface="Arial" panose="020B0604020202020204" pitchFamily="34" charset="0"/>
              <a:sym typeface="Calibri"/>
            </a:endParaRPr>
          </a:p>
          <a:p>
            <a:pPr marL="285750" indent="-285750" algn="just">
              <a:buFont typeface="Wingdings" panose="05000000000000000000" pitchFamily="2" charset="2"/>
              <a:buChar char="Ø"/>
              <a:defRPr/>
            </a:pPr>
            <a:r>
              <a:rPr lang="en-US" b="1" kern="0" dirty="0">
                <a:latin typeface="Arial" panose="020B0604020202020204" pitchFamily="34" charset="0"/>
                <a:cs typeface="Arial" panose="020B0604020202020204" pitchFamily="34" charset="0"/>
                <a:sym typeface="Calibri"/>
              </a:rPr>
              <a:t>Goods and services – </a:t>
            </a:r>
            <a:r>
              <a:rPr lang="en-ZA" dirty="0">
                <a:effectLst/>
                <a:latin typeface="Arial" panose="020B0604020202020204" pitchFamily="34" charset="0"/>
                <a:ea typeface="Calibri" panose="020F0502020204030204" pitchFamily="34" charset="0"/>
                <a:cs typeface="Times New Roman" panose="02020603050405020304" pitchFamily="18" charset="0"/>
              </a:rPr>
              <a:t>Expenditure for quarter f</a:t>
            </a:r>
            <a:r>
              <a:rPr lang="en-ZA" dirty="0">
                <a:latin typeface="Arial" panose="020B0604020202020204" pitchFamily="34" charset="0"/>
                <a:ea typeface="Calibri" panose="020F0502020204030204" pitchFamily="34" charset="0"/>
                <a:cs typeface="Times New Roman" panose="02020603050405020304" pitchFamily="18" charset="0"/>
              </a:rPr>
              <a:t>our</a:t>
            </a:r>
            <a:r>
              <a:rPr lang="en-ZA" dirty="0">
                <a:effectLst/>
                <a:latin typeface="Arial" panose="020B0604020202020204" pitchFamily="34" charset="0"/>
                <a:ea typeface="Calibri" panose="020F0502020204030204" pitchFamily="34" charset="0"/>
                <a:cs typeface="Times New Roman" panose="02020603050405020304" pitchFamily="18" charset="0"/>
              </a:rPr>
              <a:t> is R28.5 million (115%) against projection of R24.8 million resulting in an over expenditure of </a:t>
            </a:r>
            <a:r>
              <a:rPr lang="en-ZA"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R3.7 million (-15%)</a:t>
            </a: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GB" dirty="0">
                <a:effectLst/>
                <a:latin typeface="Arial" panose="020B0604020202020204" pitchFamily="34" charset="0"/>
                <a:ea typeface="Calibri" panose="020F0502020204030204" pitchFamily="34" charset="0"/>
                <a:cs typeface="Times New Roman" panose="02020603050405020304" pitchFamily="18" charset="0"/>
              </a:rPr>
              <a:t>largely due to payments for office accommodation for Ministerial offices, payments for Seda from the 201920 financial year for </a:t>
            </a:r>
            <a:r>
              <a:rPr lang="en-GB" dirty="0">
                <a:latin typeface="Arial" panose="020B0604020202020204" pitchFamily="34" charset="0"/>
                <a:ea typeface="Calibri" panose="020F0502020204030204" pitchFamily="34" charset="0"/>
                <a:cs typeface="Times New Roman" panose="02020603050405020304" pitchFamily="18" charset="0"/>
              </a:rPr>
              <a:t>C</a:t>
            </a:r>
            <a:r>
              <a:rPr lang="en-GB" dirty="0">
                <a:effectLst/>
                <a:latin typeface="Arial" panose="020B0604020202020204" pitchFamily="34" charset="0"/>
                <a:ea typeface="Calibri" panose="020F0502020204030204" pitchFamily="34" charset="0"/>
                <a:cs typeface="Times New Roman" panose="02020603050405020304" pitchFamily="18" charset="0"/>
              </a:rPr>
              <a:t>hina expo and </a:t>
            </a:r>
            <a:r>
              <a:rPr lang="en-GB" dirty="0">
                <a:latin typeface="Arial" panose="020B0604020202020204" pitchFamily="34" charset="0"/>
                <a:ea typeface="Calibri" panose="020F0502020204030204" pitchFamily="34" charset="0"/>
                <a:cs typeface="Times New Roman" panose="02020603050405020304" pitchFamily="18" charset="0"/>
              </a:rPr>
              <a:t>E</a:t>
            </a:r>
            <a:r>
              <a:rPr lang="en-GB" dirty="0">
                <a:effectLst/>
                <a:latin typeface="Arial" panose="020B0604020202020204" pitchFamily="34" charset="0"/>
                <a:ea typeface="Calibri" panose="020F0502020204030204" pitchFamily="34" charset="0"/>
                <a:cs typeface="Times New Roman" panose="02020603050405020304" pitchFamily="18" charset="0"/>
              </a:rPr>
              <a:t>thiopia.</a:t>
            </a:r>
          </a:p>
          <a:p>
            <a:pPr algn="just">
              <a:defRPr/>
            </a:pPr>
            <a:endParaRPr lang="en-US" kern="0" dirty="0">
              <a:latin typeface="Arial" panose="020B0604020202020204" pitchFamily="34" charset="0"/>
              <a:cs typeface="Arial" panose="020B0604020202020204" pitchFamily="34" charset="0"/>
              <a:sym typeface="Calibri"/>
            </a:endParaRPr>
          </a:p>
          <a:p>
            <a:pPr marL="285750" indent="-285750" algn="just" eaLnBrk="1" fontAlgn="auto">
              <a:spcBef>
                <a:spcPts val="0"/>
              </a:spcBef>
              <a:spcAft>
                <a:spcPts val="0"/>
              </a:spcAft>
              <a:buFont typeface="Wingdings" panose="05000000000000000000" pitchFamily="2" charset="2"/>
              <a:buChar char="Ø"/>
              <a:defRPr/>
            </a:pPr>
            <a:r>
              <a:rPr lang="en-US" b="1" kern="0" dirty="0">
                <a:latin typeface="Arial" panose="020B0604020202020204" pitchFamily="34" charset="0"/>
                <a:cs typeface="Arial" panose="020B0604020202020204" pitchFamily="34" charset="0"/>
                <a:sym typeface="Calibri"/>
              </a:rPr>
              <a:t>Transfers and subsidies - </a:t>
            </a:r>
            <a:r>
              <a:rPr lang="en-GB" dirty="0">
                <a:effectLst/>
                <a:latin typeface="Arial" panose="020B0604020202020204" pitchFamily="34" charset="0"/>
                <a:ea typeface="Calibri" panose="020F0502020204030204" pitchFamily="34" charset="0"/>
              </a:rPr>
              <a:t>Expenditure for quarter four amounted to R358 million (</a:t>
            </a:r>
            <a:r>
              <a:rPr lang="en-GB" dirty="0">
                <a:latin typeface="Arial" panose="020B0604020202020204" pitchFamily="34" charset="0"/>
                <a:ea typeface="Calibri" panose="020F0502020204030204" pitchFamily="34" charset="0"/>
              </a:rPr>
              <a:t>126.5</a:t>
            </a:r>
            <a:r>
              <a:rPr lang="en-GB" dirty="0">
                <a:effectLst/>
                <a:latin typeface="Arial" panose="020B0604020202020204" pitchFamily="34" charset="0"/>
                <a:ea typeface="Calibri" panose="020F0502020204030204" pitchFamily="34" charset="0"/>
              </a:rPr>
              <a:t>%) against projection of R296.2 million resulting in an </a:t>
            </a:r>
            <a:r>
              <a:rPr lang="en-GB" dirty="0">
                <a:latin typeface="Arial" panose="020B0604020202020204" pitchFamily="34" charset="0"/>
                <a:ea typeface="Calibri" panose="020F0502020204030204" pitchFamily="34" charset="0"/>
              </a:rPr>
              <a:t>ove</a:t>
            </a:r>
            <a:r>
              <a:rPr lang="en-GB" dirty="0">
                <a:effectLst/>
                <a:latin typeface="Arial" panose="020B0604020202020204" pitchFamily="34" charset="0"/>
                <a:ea typeface="Calibri" panose="020F0502020204030204" pitchFamily="34" charset="0"/>
              </a:rPr>
              <a:t>rspending of </a:t>
            </a:r>
            <a:r>
              <a:rPr lang="en-GB" dirty="0">
                <a:solidFill>
                  <a:srgbClr val="FF0000"/>
                </a:solidFill>
                <a:effectLst/>
                <a:latin typeface="Arial" panose="020B0604020202020204" pitchFamily="34" charset="0"/>
                <a:ea typeface="Calibri" panose="020F0502020204030204" pitchFamily="34" charset="0"/>
              </a:rPr>
              <a:t>R61.6 million (-26.5%) </a:t>
            </a:r>
            <a:r>
              <a:rPr lang="en-US" kern="0" dirty="0">
                <a:latin typeface="Arial" panose="020B0604020202020204" pitchFamily="34" charset="0"/>
                <a:cs typeface="Arial" panose="020B0604020202020204" pitchFamily="34" charset="0"/>
                <a:sym typeface="Calibri"/>
              </a:rPr>
              <a:t>due to:</a:t>
            </a:r>
          </a:p>
          <a:p>
            <a:pPr marL="742950" lvl="1" indent="-285750" algn="just">
              <a:buFont typeface="Wingdings" panose="05000000000000000000" pitchFamily="2" charset="2"/>
              <a:buChar char="Ø"/>
              <a:defRPr/>
            </a:pPr>
            <a:r>
              <a:rPr lang="en-US" kern="0" dirty="0">
                <a:latin typeface="Arial" panose="020B0604020202020204" pitchFamily="34" charset="0"/>
                <a:cs typeface="Arial" panose="020B0604020202020204" pitchFamily="34" charset="0"/>
                <a:sym typeface="Calibri"/>
              </a:rPr>
              <a:t>processing of transfer payments in Q4 which were initially projected in Q2 and Q3 amounting to R61.9 million. Craft CSP (R7.5 million), BBSDP (R7.3 million), Product Markets (R23 million), Blended Finance (R5.2 million), IMEDP realignment (R17 million) and CDSP realignment (R1.6 million). </a:t>
            </a:r>
          </a:p>
          <a:p>
            <a:pPr marL="742950" lvl="1" indent="-285750" algn="just">
              <a:buFont typeface="Wingdings" panose="05000000000000000000" pitchFamily="2" charset="2"/>
              <a:buChar char="Ø"/>
              <a:defRPr/>
            </a:pPr>
            <a:endParaRPr lang="en-US" kern="0" dirty="0">
              <a:latin typeface="Arial" panose="020B0604020202020204" pitchFamily="34" charset="0"/>
              <a:cs typeface="Arial" panose="020B0604020202020204" pitchFamily="34" charset="0"/>
              <a:sym typeface="Calibri"/>
            </a:endParaRPr>
          </a:p>
          <a:p>
            <a:pPr marL="285750" indent="-285750" algn="just">
              <a:buFont typeface="Wingdings" panose="05000000000000000000" pitchFamily="2" charset="2"/>
              <a:buChar char="Ø"/>
              <a:defRPr/>
            </a:pPr>
            <a:r>
              <a:rPr lang="en-US" b="1" kern="0" dirty="0">
                <a:latin typeface="Arial" panose="020B0604020202020204" pitchFamily="34" charset="0"/>
                <a:cs typeface="Arial" panose="020B0604020202020204" pitchFamily="34" charset="0"/>
                <a:sym typeface="Calibri"/>
              </a:rPr>
              <a:t>Machinery and Equipment – </a:t>
            </a:r>
            <a:r>
              <a:rPr lang="en-US" kern="0" dirty="0">
                <a:latin typeface="Arial" panose="020B0604020202020204" pitchFamily="34" charset="0"/>
                <a:cs typeface="Arial" panose="020B0604020202020204" pitchFamily="34" charset="0"/>
                <a:sym typeface="Calibri"/>
              </a:rPr>
              <a:t>Expenditure for quarter four was R1.3 million (86%) against projection of R1.5 million resulting in an under expenditure of R210 thousand (14%) due to non delivery of computer equipment.</a:t>
            </a:r>
          </a:p>
        </p:txBody>
      </p:sp>
      <p:pic>
        <p:nvPicPr>
          <p:cNvPr id="11" name="Picture 10">
            <a:extLst>
              <a:ext uri="{FF2B5EF4-FFF2-40B4-BE49-F238E27FC236}">
                <a16:creationId xmlns:a16="http://schemas.microsoft.com/office/drawing/2014/main" id="{DED254BC-2851-46E5-A9AD-AE1885CA7A23}"/>
              </a:ext>
            </a:extLst>
          </p:cNvPr>
          <p:cNvPicPr>
            <a:picLocks noChangeAspect="1"/>
          </p:cNvPicPr>
          <p:nvPr/>
        </p:nvPicPr>
        <p:blipFill>
          <a:blip r:embed="rId2"/>
          <a:stretch>
            <a:fillRect/>
          </a:stretch>
        </p:blipFill>
        <p:spPr>
          <a:xfrm>
            <a:off x="1921" y="6387890"/>
            <a:ext cx="9144000" cy="518237"/>
          </a:xfrm>
          <a:prstGeom prst="rect">
            <a:avLst/>
          </a:prstGeom>
        </p:spPr>
      </p:pic>
      <p:sp>
        <p:nvSpPr>
          <p:cNvPr id="9" name="Slide Number Placeholder 1">
            <a:extLst>
              <a:ext uri="{FF2B5EF4-FFF2-40B4-BE49-F238E27FC236}">
                <a16:creationId xmlns:a16="http://schemas.microsoft.com/office/drawing/2014/main" id="{D967927D-9FB6-43F2-AEE6-F30DE7FAEF1F}"/>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22</a:t>
            </a:r>
          </a:p>
        </p:txBody>
      </p:sp>
    </p:spTree>
    <p:extLst>
      <p:ext uri="{BB962C8B-B14F-4D97-AF65-F5344CB8AC3E}">
        <p14:creationId xmlns:p14="http://schemas.microsoft.com/office/powerpoint/2010/main" val="34790328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23</a:t>
            </a:fld>
            <a:endParaRPr lang="en-US" dirty="0"/>
          </a:p>
        </p:txBody>
      </p:sp>
      <p:sp>
        <p:nvSpPr>
          <p:cNvPr id="7" name="AutoShape 3">
            <a:extLst>
              <a:ext uri="{FF2B5EF4-FFF2-40B4-BE49-F238E27FC236}">
                <a16:creationId xmlns:a16="http://schemas.microsoft.com/office/drawing/2014/main"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id="{855B9BE2-BAB9-40C7-AF7E-45400E63874D}"/>
              </a:ext>
            </a:extLst>
          </p:cNvPr>
          <p:cNvSpPr txBox="1"/>
          <p:nvPr/>
        </p:nvSpPr>
        <p:spPr>
          <a:xfrm>
            <a:off x="778211" y="184593"/>
            <a:ext cx="8382000" cy="461665"/>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AUDIT FINDINGS PROGRESS AS AT 31 March 2022</a:t>
            </a:r>
            <a:endParaRPr lang="en-ZA" sz="24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ED254BC-2851-46E5-A9AD-AE1885CA7A23}"/>
              </a:ext>
            </a:extLst>
          </p:cNvPr>
          <p:cNvPicPr>
            <a:picLocks noChangeAspect="1"/>
          </p:cNvPicPr>
          <p:nvPr/>
        </p:nvPicPr>
        <p:blipFill>
          <a:blip r:embed="rId2"/>
          <a:stretch>
            <a:fillRect/>
          </a:stretch>
        </p:blipFill>
        <p:spPr>
          <a:xfrm>
            <a:off x="1921" y="6387890"/>
            <a:ext cx="9144000" cy="518237"/>
          </a:xfrm>
          <a:prstGeom prst="rect">
            <a:avLst/>
          </a:prstGeom>
        </p:spPr>
      </p:pic>
      <p:sp>
        <p:nvSpPr>
          <p:cNvPr id="9" name="Slide Number Placeholder 1">
            <a:extLst>
              <a:ext uri="{FF2B5EF4-FFF2-40B4-BE49-F238E27FC236}">
                <a16:creationId xmlns:a16="http://schemas.microsoft.com/office/drawing/2014/main" id="{D967927D-9FB6-43F2-AEE6-F30DE7FAEF1F}"/>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23</a:t>
            </a:r>
          </a:p>
        </p:txBody>
      </p:sp>
      <p:graphicFrame>
        <p:nvGraphicFramePr>
          <p:cNvPr id="12" name="Table 11">
            <a:extLst>
              <a:ext uri="{FF2B5EF4-FFF2-40B4-BE49-F238E27FC236}">
                <a16:creationId xmlns:a16="http://schemas.microsoft.com/office/drawing/2014/main" id="{675F5FB9-CDE0-4230-BF1F-F70785C526A0}"/>
              </a:ext>
            </a:extLst>
          </p:cNvPr>
          <p:cNvGraphicFramePr>
            <a:graphicFrameLocks noGrp="1"/>
          </p:cNvGraphicFramePr>
          <p:nvPr>
            <p:extLst>
              <p:ext uri="{D42A27DB-BD31-4B8C-83A1-F6EECF244321}">
                <p14:modId xmlns:p14="http://schemas.microsoft.com/office/powerpoint/2010/main" val="803969766"/>
              </p:ext>
            </p:extLst>
          </p:nvPr>
        </p:nvGraphicFramePr>
        <p:xfrm>
          <a:off x="49537" y="817522"/>
          <a:ext cx="9049722" cy="5388333"/>
        </p:xfrm>
        <a:graphic>
          <a:graphicData uri="http://schemas.openxmlformats.org/drawingml/2006/table">
            <a:tbl>
              <a:tblPr firstRow="1" firstCol="1" lastRow="1"/>
              <a:tblGrid>
                <a:gridCol w="1093463">
                  <a:extLst>
                    <a:ext uri="{9D8B030D-6E8A-4147-A177-3AD203B41FA5}">
                      <a16:colId xmlns:a16="http://schemas.microsoft.com/office/drawing/2014/main" val="105396090"/>
                    </a:ext>
                  </a:extLst>
                </a:gridCol>
                <a:gridCol w="990600">
                  <a:extLst>
                    <a:ext uri="{9D8B030D-6E8A-4147-A177-3AD203B41FA5}">
                      <a16:colId xmlns:a16="http://schemas.microsoft.com/office/drawing/2014/main" val="259773049"/>
                    </a:ext>
                  </a:extLst>
                </a:gridCol>
                <a:gridCol w="2590800">
                  <a:extLst>
                    <a:ext uri="{9D8B030D-6E8A-4147-A177-3AD203B41FA5}">
                      <a16:colId xmlns:a16="http://schemas.microsoft.com/office/drawing/2014/main" val="66178322"/>
                    </a:ext>
                  </a:extLst>
                </a:gridCol>
                <a:gridCol w="4374859">
                  <a:extLst>
                    <a:ext uri="{9D8B030D-6E8A-4147-A177-3AD203B41FA5}">
                      <a16:colId xmlns:a16="http://schemas.microsoft.com/office/drawing/2014/main" val="798902057"/>
                    </a:ext>
                  </a:extLst>
                </a:gridCol>
              </a:tblGrid>
              <a:tr h="630278">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400" u="none" strike="noStrike" cap="small" baseline="0" dirty="0">
                          <a:solidFill>
                            <a:schemeClr val="bg1"/>
                          </a:solidFill>
                          <a:effectLst/>
                          <a:latin typeface="Arial" panose="020B0604020202020204" pitchFamily="34" charset="0"/>
                          <a:cs typeface="Arial" panose="020B0604020202020204" pitchFamily="34" charset="0"/>
                        </a:rPr>
                        <a:t>Area</a:t>
                      </a:r>
                      <a:endParaRPr lang="en-ZA" sz="1400" b="1" i="0" u="none" strike="noStrike" cap="small" baseline="0"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400" b="1" i="0" u="none" strike="noStrike" dirty="0">
                          <a:solidFill>
                            <a:schemeClr val="tx1"/>
                          </a:solidFill>
                          <a:effectLst/>
                          <a:latin typeface="Arial" panose="020B0604020202020204" pitchFamily="34" charset="0"/>
                          <a:cs typeface="Arial" panose="020B0604020202020204" pitchFamily="34" charset="0"/>
                        </a:rPr>
                        <a:t>Number of findings</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pPr algn="ctr" fontAlgn="ctr"/>
                      <a:r>
                        <a:rPr lang="en-ZA" sz="1400" b="1" i="0" u="none" strike="noStrike" dirty="0">
                          <a:solidFill>
                            <a:schemeClr val="tx1"/>
                          </a:solidFill>
                          <a:effectLst/>
                          <a:latin typeface="Arial" panose="020B0604020202020204" pitchFamily="34" charset="0"/>
                          <a:cs typeface="Arial" panose="020B0604020202020204" pitchFamily="34" charset="0"/>
                        </a:rPr>
                        <a:t>Internal Control Deficiency</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400" u="none" strike="noStrike" dirty="0">
                          <a:solidFill>
                            <a:schemeClr val="tx1"/>
                          </a:solidFill>
                          <a:effectLst/>
                          <a:latin typeface="Arial" panose="020B0604020202020204" pitchFamily="34" charset="0"/>
                          <a:cs typeface="Arial" panose="020B0604020202020204" pitchFamily="34" charset="0"/>
                        </a:rPr>
                        <a:t>Progress</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62439273"/>
                  </a:ext>
                </a:extLst>
              </a:tr>
              <a:tr h="1657927">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400" u="none" strike="noStrike" dirty="0">
                          <a:solidFill>
                            <a:schemeClr val="tx1"/>
                          </a:solidFill>
                          <a:effectLst/>
                          <a:latin typeface="Arial" panose="020B0604020202020204" pitchFamily="34" charset="0"/>
                          <a:cs typeface="Arial" panose="020B0604020202020204" pitchFamily="34" charset="0"/>
                        </a:rPr>
                        <a:t>Incentives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4</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3175" algn="l" fontAlgn="b">
                        <a:buFont typeface="Arial" panose="020B0604020202020204" pitchFamily="34" charset="0"/>
                        <a:buChar char="•"/>
                      </a:pPr>
                      <a:r>
                        <a:rPr lang="en-US" sz="1200" b="0" i="0" u="none" strike="noStrike" dirty="0">
                          <a:solidFill>
                            <a:schemeClr val="tx1"/>
                          </a:solidFill>
                          <a:effectLst/>
                          <a:latin typeface="Arial" panose="020B0604020202020204" pitchFamily="34" charset="0"/>
                          <a:cs typeface="Arial" panose="020B0604020202020204" pitchFamily="34" charset="0"/>
                        </a:rPr>
                        <a:t>BBSDP and CIS post investment site inspection not undertaken (2).</a:t>
                      </a:r>
                    </a:p>
                    <a:p>
                      <a:pPr marL="171450" indent="3175" algn="l" fontAlgn="b">
                        <a:buFont typeface="Arial" panose="020B0604020202020204" pitchFamily="34" charset="0"/>
                        <a:buChar char="•"/>
                      </a:pPr>
                      <a:r>
                        <a:rPr lang="en-US" sz="1200" b="0" i="0" u="none" strike="noStrike" dirty="0">
                          <a:solidFill>
                            <a:schemeClr val="tx1"/>
                          </a:solidFill>
                          <a:effectLst/>
                          <a:latin typeface="Arial" panose="020B0604020202020204" pitchFamily="34" charset="0"/>
                          <a:cs typeface="Arial" panose="020B0604020202020204" pitchFamily="34" charset="0"/>
                        </a:rPr>
                        <a:t>IMEDP:  No evidence of delivery of equipment.</a:t>
                      </a:r>
                    </a:p>
                    <a:p>
                      <a:pPr marL="171450" indent="3175" algn="l" fontAlgn="b">
                        <a:buFont typeface="Arial" panose="020B0604020202020204" pitchFamily="34" charset="0"/>
                        <a:buChar char="•"/>
                      </a:pPr>
                      <a:r>
                        <a:rPr lang="en-US" sz="1200" b="0" i="0" u="none" strike="noStrike" dirty="0">
                          <a:solidFill>
                            <a:schemeClr val="tx1"/>
                          </a:solidFill>
                          <a:effectLst/>
                          <a:latin typeface="Arial" panose="020B0604020202020204" pitchFamily="34" charset="0"/>
                          <a:cs typeface="Arial" panose="020B0604020202020204" pitchFamily="34" charset="0"/>
                        </a:rPr>
                        <a:t>IMEDP: Applicants not meeting qualifying criteria.</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a:lnSpc>
                          <a:spcPct val="115000"/>
                        </a:lnSpc>
                        <a:spcAft>
                          <a:spcPts val="600"/>
                        </a:spcAft>
                        <a:buFont typeface="Wingdings" panose="05000000000000000000" pitchFamily="2" charset="2"/>
                        <a:buChar char="§"/>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BBSDP post investment site inspection not finalised – Seda assisting with the process</a:t>
                      </a:r>
                    </a:p>
                    <a:p>
                      <a:pPr marL="171450" indent="-171450" algn="l">
                        <a:lnSpc>
                          <a:spcPct val="115000"/>
                        </a:lnSpc>
                        <a:spcAft>
                          <a:spcPts val="600"/>
                        </a:spcAft>
                        <a:buFont typeface="Wingdings" panose="05000000000000000000" pitchFamily="2" charset="2"/>
                        <a:buChar char="§"/>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IMEDP – evidence of delivery collected on 202122 deliveries AND all applicants met requirements</a:t>
                      </a:r>
                    </a:p>
                  </a:txBody>
                  <a:tcPr marL="114300" marR="11430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5703270"/>
                  </a:ext>
                </a:extLst>
              </a:tr>
              <a:tr h="903601">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400" u="none" strike="noStrike" dirty="0">
                          <a:solidFill>
                            <a:schemeClr val="tx1"/>
                          </a:solidFill>
                          <a:effectLst/>
                          <a:latin typeface="Arial" panose="020B0604020202020204" pitchFamily="34" charset="0"/>
                          <a:cs typeface="Arial" panose="020B0604020202020204" pitchFamily="34" charset="0"/>
                        </a:rPr>
                        <a:t>Provisions</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4625" indent="0" algn="l" defTabSz="457200" rtl="0" eaLnBrk="1" fontAlgn="b" latinLnBrk="0" hangingPunct="1"/>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Provision balances are accurately disclosed.</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The provision note for Q1 and Q2 IFS were thoroughly reviewed and only the provision items were disclosed.</a:t>
                      </a:r>
                    </a:p>
                    <a:p>
                      <a:pPr algn="l" fontAlgn="t"/>
                      <a:r>
                        <a:rPr lang="en-US" sz="1200" b="0" i="0" u="none" strike="noStrike" dirty="0">
                          <a:solidFill>
                            <a:schemeClr val="tx1"/>
                          </a:solidFill>
                          <a:effectLst/>
                          <a:latin typeface="Arial" panose="020B0604020202020204" pitchFamily="34" charset="0"/>
                          <a:cs typeface="Arial" panose="020B0604020202020204" pitchFamily="34" charset="0"/>
                        </a:rPr>
                        <a:t>BBSDP.  </a:t>
                      </a:r>
                      <a:r>
                        <a:rPr lang="en-US" sz="1200" b="0" i="0" u="none" strike="noStrike" dirty="0">
                          <a:solidFill>
                            <a:srgbClr val="FF0000"/>
                          </a:solidFill>
                          <a:effectLst/>
                          <a:latin typeface="Arial" panose="020B0604020202020204" pitchFamily="34" charset="0"/>
                          <a:cs typeface="Arial" panose="020B0604020202020204" pitchFamily="34" charset="0"/>
                        </a:rPr>
                        <a:t>Partial achievement</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63784311"/>
                  </a:ext>
                </a:extLst>
              </a:tr>
              <a:tr h="1802078">
                <a:tc>
                  <a:txBody>
                    <a:bodyPr/>
                    <a:lstStyle>
                      <a:lvl1pPr marL="0" algn="l" defTabSz="457200" rtl="0" eaLnBrk="1" latinLnBrk="0" hangingPunct="1">
                        <a:defRPr sz="900" b="1" kern="1200">
                          <a:solidFill>
                            <a:schemeClr val="lt1"/>
                          </a:solidFill>
                          <a:latin typeface="Calibri"/>
                          <a:ea typeface="Calibri"/>
                          <a:cs typeface="Calibri"/>
                        </a:defRPr>
                      </a:lvl1pPr>
                      <a:lvl2pPr marL="228600" algn="l" defTabSz="457200" rtl="0" eaLnBrk="1" latinLnBrk="0" hangingPunct="1">
                        <a:defRPr sz="900" b="1" kern="1200">
                          <a:solidFill>
                            <a:schemeClr val="lt1"/>
                          </a:solidFill>
                          <a:latin typeface="Calibri"/>
                          <a:ea typeface="Calibri"/>
                          <a:cs typeface="Calibri"/>
                        </a:defRPr>
                      </a:lvl2pPr>
                      <a:lvl3pPr marL="457200" algn="l" defTabSz="457200" rtl="0" eaLnBrk="1" latinLnBrk="0" hangingPunct="1">
                        <a:defRPr sz="900" b="1" kern="1200">
                          <a:solidFill>
                            <a:schemeClr val="lt1"/>
                          </a:solidFill>
                          <a:latin typeface="Calibri"/>
                          <a:ea typeface="Calibri"/>
                          <a:cs typeface="Calibri"/>
                        </a:defRPr>
                      </a:lvl3pPr>
                      <a:lvl4pPr marL="685800" algn="l" defTabSz="457200" rtl="0" eaLnBrk="1" latinLnBrk="0" hangingPunct="1">
                        <a:defRPr sz="900" b="1" kern="1200">
                          <a:solidFill>
                            <a:schemeClr val="lt1"/>
                          </a:solidFill>
                          <a:latin typeface="Calibri"/>
                          <a:ea typeface="Calibri"/>
                          <a:cs typeface="Calibri"/>
                        </a:defRPr>
                      </a:lvl4pPr>
                      <a:lvl5pPr marL="914400" algn="l" defTabSz="457200" rtl="0" eaLnBrk="1" latinLnBrk="0" hangingPunct="1">
                        <a:defRPr sz="900" b="1" kern="1200">
                          <a:solidFill>
                            <a:schemeClr val="lt1"/>
                          </a:solidFill>
                          <a:latin typeface="Calibri"/>
                          <a:ea typeface="Calibri"/>
                          <a:cs typeface="Calibri"/>
                        </a:defRPr>
                      </a:lvl5pPr>
                      <a:lvl6pPr marL="1143000" algn="l" defTabSz="457200" rtl="0" eaLnBrk="1" latinLnBrk="0" hangingPunct="1">
                        <a:defRPr sz="900" b="1" kern="1200">
                          <a:solidFill>
                            <a:schemeClr val="lt1"/>
                          </a:solidFill>
                          <a:latin typeface="Calibri"/>
                          <a:ea typeface="Calibri"/>
                          <a:cs typeface="Calibri"/>
                        </a:defRPr>
                      </a:lvl6pPr>
                      <a:lvl7pPr marL="1371600" algn="l" defTabSz="457200" rtl="0" eaLnBrk="1" latinLnBrk="0" hangingPunct="1">
                        <a:defRPr sz="900" b="1" kern="1200">
                          <a:solidFill>
                            <a:schemeClr val="lt1"/>
                          </a:solidFill>
                          <a:latin typeface="Calibri"/>
                          <a:ea typeface="Calibri"/>
                          <a:cs typeface="Calibri"/>
                        </a:defRPr>
                      </a:lvl7pPr>
                      <a:lvl8pPr marL="1600200" algn="l" defTabSz="457200" rtl="0" eaLnBrk="1" latinLnBrk="0" hangingPunct="1">
                        <a:defRPr sz="900" b="1" kern="1200">
                          <a:solidFill>
                            <a:schemeClr val="lt1"/>
                          </a:solidFill>
                          <a:latin typeface="Calibri"/>
                          <a:ea typeface="Calibri"/>
                          <a:cs typeface="Calibri"/>
                        </a:defRPr>
                      </a:lvl8pPr>
                      <a:lvl9pPr marL="1828800" algn="l" defTabSz="457200" rtl="0" eaLnBrk="1" latinLnBrk="0" hangingPunct="1">
                        <a:defRPr sz="900" b="1" kern="1200">
                          <a:solidFill>
                            <a:schemeClr val="lt1"/>
                          </a:solidFill>
                          <a:latin typeface="Calibri"/>
                          <a:ea typeface="Calibri"/>
                          <a:cs typeface="Calibri"/>
                        </a:defRPr>
                      </a:lvl9pPr>
                    </a:lstStyle>
                    <a:p>
                      <a:pPr algn="ctr" fontAlgn="ctr"/>
                      <a:r>
                        <a:rPr lang="en-ZA" sz="1400" u="none" strike="noStrike" dirty="0">
                          <a:solidFill>
                            <a:schemeClr val="tx1"/>
                          </a:solidFill>
                          <a:effectLst/>
                          <a:latin typeface="Arial" panose="020B0604020202020204" pitchFamily="34" charset="0"/>
                          <a:cs typeface="Arial" panose="020B0604020202020204" pitchFamily="34" charset="0"/>
                        </a:rPr>
                        <a:t>Internal Audit</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3</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457200" rtl="0" eaLnBrk="1" fontAlgn="b" latinLnBrk="0" hangingPunct="1">
                        <a:buFont typeface="Arial" panose="020B0604020202020204" pitchFamily="34" charset="0"/>
                        <a:buChar char="•"/>
                      </a:pPr>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No audit committee in place for 11 months of the financial year.</a:t>
                      </a:r>
                    </a:p>
                    <a:p>
                      <a:pPr marL="171450" indent="-171450" algn="l" defTabSz="457200" rtl="0" eaLnBrk="1" fontAlgn="b" latinLnBrk="0" hangingPunct="1">
                        <a:buFont typeface="Arial" panose="020B0604020202020204" pitchFamily="34" charset="0"/>
                        <a:buChar char="•"/>
                      </a:pPr>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Information system environment of the department not evaluated.</a:t>
                      </a:r>
                    </a:p>
                    <a:p>
                      <a:pPr marL="171450" indent="-171450" algn="l" defTabSz="457200" rtl="0" eaLnBrk="1" fontAlgn="b" latinLnBrk="0" hangingPunct="1">
                        <a:buFont typeface="Arial" panose="020B0604020202020204" pitchFamily="34" charset="0"/>
                        <a:buChar char="•"/>
                      </a:pPr>
                      <a:r>
                        <a:rPr lang="en-ZA" sz="1200" b="0" i="0" u="none" strike="noStrike" kern="1200" dirty="0">
                          <a:solidFill>
                            <a:schemeClr val="tx1"/>
                          </a:solidFill>
                          <a:effectLst/>
                          <a:latin typeface="Arial" panose="020B0604020202020204" pitchFamily="34" charset="0"/>
                          <a:ea typeface="+mn-ea"/>
                          <a:cs typeface="Arial" panose="020B0604020202020204" pitchFamily="34" charset="0"/>
                        </a:rPr>
                        <a:t>External quality assurance review not performed.</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900" kern="1200">
                          <a:solidFill>
                            <a:schemeClr val="dk1"/>
                          </a:solidFill>
                          <a:latin typeface="Calibri"/>
                          <a:ea typeface="Calibri"/>
                          <a:cs typeface="Calibri"/>
                        </a:defRPr>
                      </a:lvl1pPr>
                      <a:lvl2pPr marL="228600" algn="l" defTabSz="457200" rtl="0" eaLnBrk="1" latinLnBrk="0" hangingPunct="1">
                        <a:defRPr sz="900" kern="1200">
                          <a:solidFill>
                            <a:schemeClr val="dk1"/>
                          </a:solidFill>
                          <a:latin typeface="Calibri"/>
                          <a:ea typeface="Calibri"/>
                          <a:cs typeface="Calibri"/>
                        </a:defRPr>
                      </a:lvl2pPr>
                      <a:lvl3pPr marL="457200" algn="l" defTabSz="457200" rtl="0" eaLnBrk="1" latinLnBrk="0" hangingPunct="1">
                        <a:defRPr sz="900" kern="1200">
                          <a:solidFill>
                            <a:schemeClr val="dk1"/>
                          </a:solidFill>
                          <a:latin typeface="Calibri"/>
                          <a:ea typeface="Calibri"/>
                          <a:cs typeface="Calibri"/>
                        </a:defRPr>
                      </a:lvl3pPr>
                      <a:lvl4pPr marL="685800" algn="l" defTabSz="457200" rtl="0" eaLnBrk="1" latinLnBrk="0" hangingPunct="1">
                        <a:defRPr sz="900" kern="1200">
                          <a:solidFill>
                            <a:schemeClr val="dk1"/>
                          </a:solidFill>
                          <a:latin typeface="Calibri"/>
                          <a:ea typeface="Calibri"/>
                          <a:cs typeface="Calibri"/>
                        </a:defRPr>
                      </a:lvl4pPr>
                      <a:lvl5pPr marL="914400" algn="l" defTabSz="457200" rtl="0" eaLnBrk="1" latinLnBrk="0" hangingPunct="1">
                        <a:defRPr sz="900" kern="1200">
                          <a:solidFill>
                            <a:schemeClr val="dk1"/>
                          </a:solidFill>
                          <a:latin typeface="Calibri"/>
                          <a:ea typeface="Calibri"/>
                          <a:cs typeface="Calibri"/>
                        </a:defRPr>
                      </a:lvl5pPr>
                      <a:lvl6pPr marL="1143000" algn="l" defTabSz="457200" rtl="0" eaLnBrk="1" latinLnBrk="0" hangingPunct="1">
                        <a:defRPr sz="900" kern="1200">
                          <a:solidFill>
                            <a:schemeClr val="dk1"/>
                          </a:solidFill>
                          <a:latin typeface="Calibri"/>
                          <a:ea typeface="Calibri"/>
                          <a:cs typeface="Calibri"/>
                        </a:defRPr>
                      </a:lvl6pPr>
                      <a:lvl7pPr marL="1371600" algn="l" defTabSz="457200" rtl="0" eaLnBrk="1" latinLnBrk="0" hangingPunct="1">
                        <a:defRPr sz="900" kern="1200">
                          <a:solidFill>
                            <a:schemeClr val="dk1"/>
                          </a:solidFill>
                          <a:latin typeface="Calibri"/>
                          <a:ea typeface="Calibri"/>
                          <a:cs typeface="Calibri"/>
                        </a:defRPr>
                      </a:lvl7pPr>
                      <a:lvl8pPr marL="1600200" algn="l" defTabSz="457200" rtl="0" eaLnBrk="1" latinLnBrk="0" hangingPunct="1">
                        <a:defRPr sz="900" kern="1200">
                          <a:solidFill>
                            <a:schemeClr val="dk1"/>
                          </a:solidFill>
                          <a:latin typeface="Calibri"/>
                          <a:ea typeface="Calibri"/>
                          <a:cs typeface="Calibri"/>
                        </a:defRPr>
                      </a:lvl8pPr>
                      <a:lvl9pPr marL="1828800" algn="l" defTabSz="457200" rtl="0" eaLnBrk="1" latinLnBrk="0" hangingPunct="1">
                        <a:defRPr sz="900" kern="1200">
                          <a:solidFill>
                            <a:schemeClr val="dk1"/>
                          </a:solidFill>
                          <a:latin typeface="Calibri"/>
                          <a:ea typeface="Calibri"/>
                          <a:cs typeface="Calibri"/>
                        </a:defRPr>
                      </a:lvl9pPr>
                    </a:lstStyle>
                    <a:p>
                      <a:pPr marL="171450" indent="-171450" algn="l" defTabSz="457200" rtl="0" eaLnBrk="1" fontAlgn="t" latinLnBrk="0" hangingPunct="1">
                        <a:buFont typeface="Arial" panose="020B0604020202020204" pitchFamily="34" charset="0"/>
                        <a:buChar char="•"/>
                      </a:pPr>
                      <a:r>
                        <a:rPr lang="en-US" sz="1200" b="1" i="0" u="none" strike="noStrike" kern="1200" dirty="0">
                          <a:solidFill>
                            <a:schemeClr val="tx1"/>
                          </a:solidFill>
                          <a:effectLst/>
                          <a:latin typeface="Arial" panose="020B0604020202020204" pitchFamily="34" charset="0"/>
                          <a:cs typeface="Arial" panose="020B0604020202020204" pitchFamily="34" charset="0"/>
                        </a:rPr>
                        <a:t>Achieved</a:t>
                      </a:r>
                      <a:r>
                        <a:rPr lang="en-US" sz="1200" b="0" i="0" u="none" strike="noStrike" kern="1200" dirty="0">
                          <a:solidFill>
                            <a:schemeClr val="tx1"/>
                          </a:solidFill>
                          <a:effectLst/>
                          <a:latin typeface="Arial" panose="020B0604020202020204" pitchFamily="34" charset="0"/>
                          <a:cs typeface="Arial" panose="020B0604020202020204" pitchFamily="34" charset="0"/>
                        </a:rPr>
                        <a:t>.  The Audit Committee is in place</a:t>
                      </a:r>
                    </a:p>
                    <a:p>
                      <a:pPr marL="171450" indent="-171450" algn="l" defTabSz="457200" rtl="0" eaLnBrk="1" fontAlgn="t" latinLnBrk="0" hangingPunct="1">
                        <a:buFont typeface="Arial" panose="020B0604020202020204" pitchFamily="34" charset="0"/>
                        <a:buChar char="•"/>
                      </a:pPr>
                      <a:r>
                        <a:rPr lang="en-US" sz="1200" b="1" i="0" u="none" strike="noStrike" kern="1200" dirty="0">
                          <a:solidFill>
                            <a:srgbClr val="FF0000"/>
                          </a:solidFill>
                          <a:effectLst/>
                          <a:latin typeface="Arial" panose="020B0604020202020204" pitchFamily="34" charset="0"/>
                          <a:cs typeface="Arial" panose="020B0604020202020204" pitchFamily="34" charset="0"/>
                        </a:rPr>
                        <a:t>Note Achieved</a:t>
                      </a:r>
                      <a:r>
                        <a:rPr lang="en-US" sz="1200" b="0" i="0" u="none" strike="noStrike" kern="1200" dirty="0">
                          <a:solidFill>
                            <a:srgbClr val="FF0000"/>
                          </a:solidFill>
                          <a:effectLst/>
                          <a:latin typeface="Arial" panose="020B0604020202020204" pitchFamily="34" charset="0"/>
                          <a:cs typeface="Arial" panose="020B0604020202020204" pitchFamily="34" charset="0"/>
                        </a:rPr>
                        <a:t>: </a:t>
                      </a:r>
                      <a:r>
                        <a:rPr lang="en-US" sz="1200" b="0" i="0" u="none" strike="noStrike" kern="1200" dirty="0">
                          <a:solidFill>
                            <a:schemeClr val="tx1"/>
                          </a:solidFill>
                          <a:effectLst/>
                          <a:latin typeface="Arial" panose="020B0604020202020204" pitchFamily="34" charset="0"/>
                          <a:cs typeface="Arial" panose="020B0604020202020204" pitchFamily="34" charset="0"/>
                        </a:rPr>
                        <a:t>The POPIA Assessment was completed in Q2. The ICT General controls review was conducted, and draft report issued. The closing meeting could not take place due to unavailability of the auditee representative. </a:t>
                      </a:r>
                    </a:p>
                    <a:p>
                      <a:pPr marL="171450" indent="-171450" algn="l" defTabSz="457200" rtl="0" eaLnBrk="1" fontAlgn="t" latinLnBrk="0" hangingPunct="1">
                        <a:buFont typeface="Arial" panose="020B0604020202020204" pitchFamily="34" charset="0"/>
                        <a:buChar char="•"/>
                      </a:pPr>
                      <a:r>
                        <a:rPr lang="en-US" sz="1200" b="1" i="0" u="none" strike="noStrike" kern="1200" dirty="0">
                          <a:solidFill>
                            <a:srgbClr val="FF0000"/>
                          </a:solidFill>
                          <a:effectLst/>
                          <a:latin typeface="Arial" panose="020B0604020202020204" pitchFamily="34" charset="0"/>
                          <a:cs typeface="Arial" panose="020B0604020202020204" pitchFamily="34" charset="0"/>
                        </a:rPr>
                        <a:t>Not achieved</a:t>
                      </a:r>
                      <a:r>
                        <a:rPr lang="en-US" sz="1200" b="0" i="0" u="none" strike="noStrike" kern="1200" dirty="0">
                          <a:solidFill>
                            <a:srgbClr val="FF0000"/>
                          </a:solidFill>
                          <a:effectLst/>
                          <a:latin typeface="Arial" panose="020B0604020202020204" pitchFamily="34" charset="0"/>
                          <a:cs typeface="Arial" panose="020B0604020202020204" pitchFamily="34" charset="0"/>
                        </a:rPr>
                        <a:t>. </a:t>
                      </a:r>
                      <a:r>
                        <a:rPr lang="en-US" sz="1200" b="0" i="0" u="none" strike="noStrike" kern="1200" dirty="0">
                          <a:solidFill>
                            <a:schemeClr val="tx1"/>
                          </a:solidFill>
                          <a:effectLst/>
                          <a:latin typeface="Arial" panose="020B0604020202020204" pitchFamily="34" charset="0"/>
                          <a:cs typeface="Arial" panose="020B0604020202020204" pitchFamily="34" charset="0"/>
                        </a:rPr>
                        <a:t>The appointment of service provider was not finalized following the Treasury advise to suspend procurement of services above R30000. A request for exemption was submitted to NT and the service provider will be appointed once approval is received.</a:t>
                      </a: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58756393"/>
                  </a:ext>
                </a:extLst>
              </a:tr>
              <a:tr h="363556">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l" fontAlgn="ctr"/>
                      <a:r>
                        <a:rPr lang="en-ZA" sz="1400" u="none" strike="noStrike" dirty="0">
                          <a:solidFill>
                            <a:schemeClr val="bg1"/>
                          </a:solidFill>
                          <a:effectLst/>
                          <a:latin typeface="Arial" panose="020B0604020202020204" pitchFamily="34" charset="0"/>
                          <a:cs typeface="Arial" panose="020B0604020202020204" pitchFamily="34" charset="0"/>
                        </a:rPr>
                        <a:t>Total</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8</a:t>
                      </a: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p>
                      <a:pPr algn="ctr" fontAlgn="b"/>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tc>
                  <a:txBody>
                    <a:bodyPr/>
                    <a:lstStyle>
                      <a:lvl1pPr marL="0" algn="l" defTabSz="457200" rtl="0" eaLnBrk="1" latinLnBrk="0" hangingPunct="1">
                        <a:defRPr sz="900" b="1" kern="1200">
                          <a:solidFill>
                            <a:schemeClr val="dk1"/>
                          </a:solidFill>
                          <a:latin typeface="Calibri"/>
                          <a:ea typeface="Calibri"/>
                          <a:cs typeface="Calibri"/>
                        </a:defRPr>
                      </a:lvl1pPr>
                      <a:lvl2pPr marL="228600" algn="l" defTabSz="457200" rtl="0" eaLnBrk="1" latinLnBrk="0" hangingPunct="1">
                        <a:defRPr sz="900" b="1" kern="1200">
                          <a:solidFill>
                            <a:schemeClr val="dk1"/>
                          </a:solidFill>
                          <a:latin typeface="Calibri"/>
                          <a:ea typeface="Calibri"/>
                          <a:cs typeface="Calibri"/>
                        </a:defRPr>
                      </a:lvl2pPr>
                      <a:lvl3pPr marL="457200" algn="l" defTabSz="457200" rtl="0" eaLnBrk="1" latinLnBrk="0" hangingPunct="1">
                        <a:defRPr sz="900" b="1" kern="1200">
                          <a:solidFill>
                            <a:schemeClr val="dk1"/>
                          </a:solidFill>
                          <a:latin typeface="Calibri"/>
                          <a:ea typeface="Calibri"/>
                          <a:cs typeface="Calibri"/>
                        </a:defRPr>
                      </a:lvl3pPr>
                      <a:lvl4pPr marL="685800" algn="l" defTabSz="457200" rtl="0" eaLnBrk="1" latinLnBrk="0" hangingPunct="1">
                        <a:defRPr sz="900" b="1" kern="1200">
                          <a:solidFill>
                            <a:schemeClr val="dk1"/>
                          </a:solidFill>
                          <a:latin typeface="Calibri"/>
                          <a:ea typeface="Calibri"/>
                          <a:cs typeface="Calibri"/>
                        </a:defRPr>
                      </a:lvl4pPr>
                      <a:lvl5pPr marL="914400" algn="l" defTabSz="457200" rtl="0" eaLnBrk="1" latinLnBrk="0" hangingPunct="1">
                        <a:defRPr sz="900" b="1" kern="1200">
                          <a:solidFill>
                            <a:schemeClr val="dk1"/>
                          </a:solidFill>
                          <a:latin typeface="Calibri"/>
                          <a:ea typeface="Calibri"/>
                          <a:cs typeface="Calibri"/>
                        </a:defRPr>
                      </a:lvl5pPr>
                      <a:lvl6pPr marL="1143000" algn="l" defTabSz="457200" rtl="0" eaLnBrk="1" latinLnBrk="0" hangingPunct="1">
                        <a:defRPr sz="900" b="1" kern="1200">
                          <a:solidFill>
                            <a:schemeClr val="dk1"/>
                          </a:solidFill>
                          <a:latin typeface="Calibri"/>
                          <a:ea typeface="Calibri"/>
                          <a:cs typeface="Calibri"/>
                        </a:defRPr>
                      </a:lvl6pPr>
                      <a:lvl7pPr marL="1371600" algn="l" defTabSz="457200" rtl="0" eaLnBrk="1" latinLnBrk="0" hangingPunct="1">
                        <a:defRPr sz="900" b="1" kern="1200">
                          <a:solidFill>
                            <a:schemeClr val="dk1"/>
                          </a:solidFill>
                          <a:latin typeface="Calibri"/>
                          <a:ea typeface="Calibri"/>
                          <a:cs typeface="Calibri"/>
                        </a:defRPr>
                      </a:lvl7pPr>
                      <a:lvl8pPr marL="1600200" algn="l" defTabSz="457200" rtl="0" eaLnBrk="1" latinLnBrk="0" hangingPunct="1">
                        <a:defRPr sz="900" b="1" kern="1200">
                          <a:solidFill>
                            <a:schemeClr val="dk1"/>
                          </a:solidFill>
                          <a:latin typeface="Calibri"/>
                          <a:ea typeface="Calibri"/>
                          <a:cs typeface="Calibri"/>
                        </a:defRPr>
                      </a:lvl8pPr>
                      <a:lvl9pPr marL="1828800" algn="l" defTabSz="457200" rtl="0" eaLnBrk="1" latinLnBrk="0" hangingPunct="1">
                        <a:defRPr sz="900" b="1" kern="1200">
                          <a:solidFill>
                            <a:schemeClr val="dk1"/>
                          </a:solidFill>
                          <a:latin typeface="Calibri"/>
                          <a:ea typeface="Calibri"/>
                          <a:cs typeface="Calibri"/>
                        </a:defRPr>
                      </a:lvl9pPr>
                    </a:lstStyle>
                    <a:p>
                      <a:pPr algn="ctr" fontAlgn="b"/>
                      <a:endParaRPr lang="en-ZA" sz="1400" b="0" i="0" u="none" strike="noStrike" dirty="0">
                        <a:solidFill>
                          <a:schemeClr val="bg1"/>
                        </a:solidFill>
                        <a:effectLst/>
                        <a:latin typeface="Arial" panose="020B0604020202020204" pitchFamily="34" charset="0"/>
                        <a:cs typeface="Arial" panose="020B0604020202020204" pitchFamily="34" charset="0"/>
                      </a:endParaRPr>
                    </a:p>
                  </a:txBody>
                  <a:tcPr marL="4171" marR="4171" marT="417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35353">
                        <a:lumMod val="50000"/>
                      </a:srgbClr>
                    </a:solidFill>
                  </a:tcPr>
                </a:tc>
                <a:extLst>
                  <a:ext uri="{0D108BD9-81ED-4DB2-BD59-A6C34878D82A}">
                    <a16:rowId xmlns:a16="http://schemas.microsoft.com/office/drawing/2014/main" val="692519842"/>
                  </a:ext>
                </a:extLst>
              </a:tr>
            </a:tbl>
          </a:graphicData>
        </a:graphic>
      </p:graphicFrame>
    </p:spTree>
    <p:extLst>
      <p:ext uri="{BB962C8B-B14F-4D97-AF65-F5344CB8AC3E}">
        <p14:creationId xmlns:p14="http://schemas.microsoft.com/office/powerpoint/2010/main" val="32135890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7. HUMAN RESOURCE REPORT</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24</a:t>
            </a:r>
          </a:p>
        </p:txBody>
      </p:sp>
    </p:spTree>
    <p:extLst>
      <p:ext uri="{BB962C8B-B14F-4D97-AF65-F5344CB8AC3E}">
        <p14:creationId xmlns:p14="http://schemas.microsoft.com/office/powerpoint/2010/main" val="11785623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ZA" sz="2400" b="1" dirty="0">
                <a:solidFill>
                  <a:prstClr val="white"/>
                </a:solidFill>
                <a:latin typeface="Arial" panose="020B0604020202020204" pitchFamily="34" charset="0"/>
              </a:rPr>
              <a:t>VACANCY RATE</a:t>
            </a: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25</a:t>
            </a:r>
          </a:p>
        </p:txBody>
      </p:sp>
      <p:graphicFrame>
        <p:nvGraphicFramePr>
          <p:cNvPr id="7" name="Table 6">
            <a:extLst>
              <a:ext uri="{FF2B5EF4-FFF2-40B4-BE49-F238E27FC236}">
                <a16:creationId xmlns:a16="http://schemas.microsoft.com/office/drawing/2014/main" id="{66EB4889-FD9E-488C-85E0-C820676F3BCA}"/>
              </a:ext>
            </a:extLst>
          </p:cNvPr>
          <p:cNvGraphicFramePr>
            <a:graphicFrameLocks noGrp="1"/>
          </p:cNvGraphicFramePr>
          <p:nvPr>
            <p:extLst>
              <p:ext uri="{D42A27DB-BD31-4B8C-83A1-F6EECF244321}">
                <p14:modId xmlns:p14="http://schemas.microsoft.com/office/powerpoint/2010/main" val="2970333487"/>
              </p:ext>
            </p:extLst>
          </p:nvPr>
        </p:nvGraphicFramePr>
        <p:xfrm>
          <a:off x="0" y="870244"/>
          <a:ext cx="9144000" cy="800342"/>
        </p:xfrm>
        <a:graphic>
          <a:graphicData uri="http://schemas.openxmlformats.org/drawingml/2006/table">
            <a:tbl>
              <a:tblPr firstRow="1" bandRow="1">
                <a:tableStyleId>{EB344D84-9AFB-497E-A393-DC336BA19D2E}</a:tableStyleId>
              </a:tblPr>
              <a:tblGrid>
                <a:gridCol w="2362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326938">
                <a:tc>
                  <a:txBody>
                    <a:bodyPr/>
                    <a:lstStyle/>
                    <a:p>
                      <a:r>
                        <a:rPr lang="en-ZA" sz="1600" dirty="0">
                          <a:latin typeface="Arial" pitchFamily="34" charset="0"/>
                          <a:cs typeface="Arial" pitchFamily="34" charset="0"/>
                        </a:rPr>
                        <a:t>KEY INDICATOR</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TARGET</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STATUS</a:t>
                      </a:r>
                      <a:endParaRPr lang="en-GB" sz="1600" dirty="0">
                        <a:latin typeface="Arial" pitchFamily="34" charset="0"/>
                        <a:cs typeface="Arial" pitchFamily="34" charset="0"/>
                      </a:endParaRPr>
                    </a:p>
                  </a:txBody>
                  <a:tcPr/>
                </a:tc>
                <a:extLst>
                  <a:ext uri="{0D108BD9-81ED-4DB2-BD59-A6C34878D82A}">
                    <a16:rowId xmlns:a16="http://schemas.microsoft.com/office/drawing/2014/main" val="10000"/>
                  </a:ext>
                </a:extLst>
              </a:tr>
              <a:tr h="465062">
                <a:tc>
                  <a:txBody>
                    <a:bodyPr/>
                    <a:lstStyle/>
                    <a:p>
                      <a:r>
                        <a:rPr lang="en-ZA" sz="1600" dirty="0">
                          <a:solidFill>
                            <a:schemeClr val="tx1"/>
                          </a:solidFill>
                          <a:latin typeface="Arial" pitchFamily="34" charset="0"/>
                          <a:cs typeface="Arial" pitchFamily="34" charset="0"/>
                        </a:rPr>
                        <a:t>Vacancy rate </a:t>
                      </a:r>
                      <a:endParaRPr lang="en-GB" sz="1600"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r>
                        <a:rPr lang="en-ZA" sz="1600" dirty="0">
                          <a:solidFill>
                            <a:schemeClr val="tx1"/>
                          </a:solidFill>
                          <a:latin typeface="Arial" pitchFamily="34" charset="0"/>
                          <a:cs typeface="Arial" pitchFamily="34" charset="0"/>
                        </a:rPr>
                        <a:t>10% </a:t>
                      </a:r>
                      <a:endParaRPr lang="en-GB" sz="1600"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r>
                        <a:rPr lang="en-ZA" sz="1600" b="1" dirty="0">
                          <a:solidFill>
                            <a:schemeClr val="tx1"/>
                          </a:solidFill>
                          <a:latin typeface="Arial" pitchFamily="34" charset="0"/>
                          <a:cs typeface="Arial" pitchFamily="34" charset="0"/>
                        </a:rPr>
                        <a:t>Not Achieved  - 16.2% (34/210) </a:t>
                      </a: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Chart 7">
            <a:extLst>
              <a:ext uri="{FF2B5EF4-FFF2-40B4-BE49-F238E27FC236}">
                <a16:creationId xmlns:a16="http://schemas.microsoft.com/office/drawing/2014/main" id="{75E19170-3F5A-46BA-8A48-A2D9AE3F6A53}"/>
              </a:ext>
            </a:extLst>
          </p:cNvPr>
          <p:cNvGraphicFramePr>
            <a:graphicFrameLocks/>
          </p:cNvGraphicFramePr>
          <p:nvPr>
            <p:extLst>
              <p:ext uri="{D42A27DB-BD31-4B8C-83A1-F6EECF244321}">
                <p14:modId xmlns:p14="http://schemas.microsoft.com/office/powerpoint/2010/main" val="2467853468"/>
              </p:ext>
            </p:extLst>
          </p:nvPr>
        </p:nvGraphicFramePr>
        <p:xfrm>
          <a:off x="179513" y="1780905"/>
          <a:ext cx="6912767" cy="42403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C571F27-8036-4BB4-B2F2-D6E9DF74C760}"/>
              </a:ext>
            </a:extLst>
          </p:cNvPr>
          <p:cNvSpPr txBox="1"/>
          <p:nvPr/>
        </p:nvSpPr>
        <p:spPr>
          <a:xfrm>
            <a:off x="7278134" y="1887280"/>
            <a:ext cx="1664105" cy="1815882"/>
          </a:xfrm>
          <a:prstGeom prst="rect">
            <a:avLst/>
          </a:prstGeom>
          <a:noFill/>
        </p:spPr>
        <p:txBody>
          <a:bodyPr wrap="square" rtlCol="0">
            <a:spAutoFit/>
          </a:bodyPr>
          <a:lstStyle/>
          <a:p>
            <a:r>
              <a:rPr lang="en-US" sz="1400" b="1" dirty="0"/>
              <a:t>Note: </a:t>
            </a:r>
            <a:r>
              <a:rPr lang="en-US" sz="1400" dirty="0"/>
              <a:t>Termination (resignation and retirement) of 2 permanent staff during the quarter prevented a decrease of the vacancy rate. </a:t>
            </a:r>
            <a:endParaRPr lang="en-ZA" sz="1400" dirty="0"/>
          </a:p>
        </p:txBody>
      </p:sp>
      <p:sp>
        <p:nvSpPr>
          <p:cNvPr id="10" name="TextBox 9">
            <a:extLst>
              <a:ext uri="{FF2B5EF4-FFF2-40B4-BE49-F238E27FC236}">
                <a16:creationId xmlns:a16="http://schemas.microsoft.com/office/drawing/2014/main" id="{3A35FBBC-29C7-4213-AC84-6EC8B81936E2}"/>
              </a:ext>
            </a:extLst>
          </p:cNvPr>
          <p:cNvSpPr txBox="1"/>
          <p:nvPr/>
        </p:nvSpPr>
        <p:spPr>
          <a:xfrm>
            <a:off x="7342039" y="4060565"/>
            <a:ext cx="1600200" cy="523220"/>
          </a:xfrm>
          <a:prstGeom prst="rect">
            <a:avLst/>
          </a:prstGeom>
          <a:noFill/>
        </p:spPr>
        <p:txBody>
          <a:bodyPr wrap="square" rtlCol="0">
            <a:spAutoFit/>
          </a:bodyPr>
          <a:lstStyle/>
          <a:p>
            <a:r>
              <a:rPr lang="en-ZA" sz="1400" dirty="0">
                <a:latin typeface="Arial Narrow" panose="020B0606020202030204" pitchFamily="34" charset="0"/>
              </a:rPr>
              <a:t>Q4 and Annual Target </a:t>
            </a:r>
            <a:r>
              <a:rPr lang="en-ZA" sz="1400" dirty="0">
                <a:latin typeface="Calibri" panose="020F0502020204030204" pitchFamily="34" charset="0"/>
                <a:cs typeface="Calibri" panose="020F0502020204030204" pitchFamily="34" charset="0"/>
              </a:rPr>
              <a:t>&lt; 10%</a:t>
            </a:r>
            <a:endParaRPr lang="en-ZA" sz="1400" dirty="0">
              <a:latin typeface="Arial Narrow" panose="020B0606020202030204" pitchFamily="34" charset="0"/>
            </a:endParaRPr>
          </a:p>
        </p:txBody>
      </p:sp>
    </p:spTree>
    <p:extLst>
      <p:ext uri="{BB962C8B-B14F-4D97-AF65-F5344CB8AC3E}">
        <p14:creationId xmlns:p14="http://schemas.microsoft.com/office/powerpoint/2010/main" val="2479042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ZA" sz="2400" b="1" dirty="0">
                <a:solidFill>
                  <a:prstClr val="white"/>
                </a:solidFill>
                <a:latin typeface="Arial" panose="020B0604020202020204" pitchFamily="34" charset="0"/>
              </a:rPr>
              <a:t>WOMEN IN SENIOR POSITIONS</a:t>
            </a: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26</a:t>
            </a:r>
          </a:p>
        </p:txBody>
      </p:sp>
      <p:graphicFrame>
        <p:nvGraphicFramePr>
          <p:cNvPr id="7" name="Table 6">
            <a:extLst>
              <a:ext uri="{FF2B5EF4-FFF2-40B4-BE49-F238E27FC236}">
                <a16:creationId xmlns:a16="http://schemas.microsoft.com/office/drawing/2014/main" id="{7A185378-CB85-4761-A5C8-56BEE3DE1279}"/>
              </a:ext>
            </a:extLst>
          </p:cNvPr>
          <p:cNvGraphicFramePr>
            <a:graphicFrameLocks noGrp="1"/>
          </p:cNvGraphicFramePr>
          <p:nvPr>
            <p:extLst>
              <p:ext uri="{D42A27DB-BD31-4B8C-83A1-F6EECF244321}">
                <p14:modId xmlns:p14="http://schemas.microsoft.com/office/powerpoint/2010/main" val="3375706670"/>
              </p:ext>
            </p:extLst>
          </p:nvPr>
        </p:nvGraphicFramePr>
        <p:xfrm>
          <a:off x="6913" y="825286"/>
          <a:ext cx="9144000" cy="1084321"/>
        </p:xfrm>
        <a:graphic>
          <a:graphicData uri="http://schemas.openxmlformats.org/drawingml/2006/table">
            <a:tbl>
              <a:tblPr firstRow="1" bandRow="1">
                <a:tableStyleId>{EB344D84-9AFB-497E-A393-DC336BA19D2E}</a:tableStyleId>
              </a:tblPr>
              <a:tblGrid>
                <a:gridCol w="2362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502296">
                <a:tc>
                  <a:txBody>
                    <a:bodyPr/>
                    <a:lstStyle/>
                    <a:p>
                      <a:r>
                        <a:rPr lang="en-ZA" sz="1600" dirty="0">
                          <a:latin typeface="Arial" pitchFamily="34" charset="0"/>
                          <a:cs typeface="Arial" pitchFamily="34" charset="0"/>
                        </a:rPr>
                        <a:t>KEY INDICATOR</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TARGET</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STATUS</a:t>
                      </a:r>
                      <a:endParaRPr lang="en-GB" sz="1600" dirty="0">
                        <a:latin typeface="Arial" pitchFamily="34" charset="0"/>
                        <a:cs typeface="Arial" pitchFamily="34" charset="0"/>
                      </a:endParaRPr>
                    </a:p>
                  </a:txBody>
                  <a:tcPr/>
                </a:tc>
                <a:extLst>
                  <a:ext uri="{0D108BD9-81ED-4DB2-BD59-A6C34878D82A}">
                    <a16:rowId xmlns:a16="http://schemas.microsoft.com/office/drawing/2014/main" val="10000"/>
                  </a:ext>
                </a:extLst>
              </a:tr>
              <a:tr h="582025">
                <a:tc>
                  <a:txBody>
                    <a:bodyPr/>
                    <a:lstStyle/>
                    <a:p>
                      <a:r>
                        <a:rPr lang="en-ZA" sz="1600" dirty="0">
                          <a:solidFill>
                            <a:schemeClr val="tx1"/>
                          </a:solidFill>
                          <a:latin typeface="Arial" pitchFamily="34" charset="0"/>
                          <a:cs typeface="Arial" pitchFamily="34" charset="0"/>
                        </a:rPr>
                        <a:t>Women in SMS </a:t>
                      </a:r>
                      <a:endParaRPr lang="en-GB" sz="1600"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r>
                        <a:rPr lang="en-ZA" sz="1600" dirty="0">
                          <a:solidFill>
                            <a:schemeClr val="tx1"/>
                          </a:solidFill>
                          <a:latin typeface="Arial" pitchFamily="34" charset="0"/>
                          <a:cs typeface="Arial" pitchFamily="34" charset="0"/>
                        </a:rPr>
                        <a:t>50%</a:t>
                      </a:r>
                      <a:endParaRPr lang="en-GB" sz="1600" dirty="0">
                        <a:solidFill>
                          <a:schemeClr val="tx1"/>
                        </a:solidFill>
                        <a:latin typeface="Arial" pitchFamily="34" charset="0"/>
                        <a:cs typeface="Arial" pitchFamily="34" charset="0"/>
                      </a:endParaRPr>
                    </a:p>
                  </a:txBody>
                  <a:tcPr>
                    <a:solidFill>
                      <a:schemeClr val="accent2">
                        <a:lumMod val="20000"/>
                        <a:lumOff val="80000"/>
                      </a:schemeClr>
                    </a:solidFill>
                  </a:tcPr>
                </a:tc>
                <a:tc>
                  <a:txBody>
                    <a:bodyPr/>
                    <a:lstStyle/>
                    <a:p>
                      <a:r>
                        <a:rPr lang="en-ZA" sz="1600" b="1" dirty="0">
                          <a:solidFill>
                            <a:schemeClr val="tx1"/>
                          </a:solidFill>
                          <a:latin typeface="Arial" pitchFamily="34" charset="0"/>
                          <a:cs typeface="Arial" pitchFamily="34" charset="0"/>
                        </a:rPr>
                        <a:t>Not Achieved – 47.1% (16/34)</a:t>
                      </a:r>
                      <a:endParaRPr lang="en-GB" sz="1600" b="1" dirty="0">
                        <a:solidFill>
                          <a:schemeClr val="tx1"/>
                        </a:solidFill>
                        <a:latin typeface="Arial" pitchFamily="34" charset="0"/>
                        <a:cs typeface="Arial" pitchFamily="34" charset="0"/>
                      </a:endParaRPr>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8" name="Chart 7">
            <a:extLst>
              <a:ext uri="{FF2B5EF4-FFF2-40B4-BE49-F238E27FC236}">
                <a16:creationId xmlns:a16="http://schemas.microsoft.com/office/drawing/2014/main" id="{52ADDD94-C880-435F-8DAA-4C8DB2EE40AC}"/>
              </a:ext>
            </a:extLst>
          </p:cNvPr>
          <p:cNvGraphicFramePr>
            <a:graphicFrameLocks/>
          </p:cNvGraphicFramePr>
          <p:nvPr>
            <p:extLst>
              <p:ext uri="{D42A27DB-BD31-4B8C-83A1-F6EECF244321}">
                <p14:modId xmlns:p14="http://schemas.microsoft.com/office/powerpoint/2010/main" val="225118258"/>
              </p:ext>
            </p:extLst>
          </p:nvPr>
        </p:nvGraphicFramePr>
        <p:xfrm>
          <a:off x="245194" y="2379720"/>
          <a:ext cx="5943599" cy="37875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E3AF755-8214-4108-80BE-236EFA47620D}"/>
              </a:ext>
            </a:extLst>
          </p:cNvPr>
          <p:cNvSpPr txBox="1"/>
          <p:nvPr/>
        </p:nvSpPr>
        <p:spPr>
          <a:xfrm>
            <a:off x="6577367" y="3210436"/>
            <a:ext cx="2281727" cy="307777"/>
          </a:xfrm>
          <a:prstGeom prst="rect">
            <a:avLst/>
          </a:prstGeom>
          <a:noFill/>
        </p:spPr>
        <p:txBody>
          <a:bodyPr wrap="square" rtlCol="0">
            <a:spAutoFit/>
          </a:bodyPr>
          <a:lstStyle/>
          <a:p>
            <a:r>
              <a:rPr lang="en-ZA" sz="1400" dirty="0">
                <a:latin typeface="Arial Narrow" panose="020B0606020202030204" pitchFamily="34" charset="0"/>
              </a:rPr>
              <a:t>Q4 and Annual Target at ≥50%</a:t>
            </a:r>
          </a:p>
        </p:txBody>
      </p:sp>
      <p:sp>
        <p:nvSpPr>
          <p:cNvPr id="10" name="TextBox 9">
            <a:extLst>
              <a:ext uri="{FF2B5EF4-FFF2-40B4-BE49-F238E27FC236}">
                <a16:creationId xmlns:a16="http://schemas.microsoft.com/office/drawing/2014/main" id="{2735BB54-354B-4F15-93F5-C9A15C7FD43D}"/>
              </a:ext>
            </a:extLst>
          </p:cNvPr>
          <p:cNvSpPr txBox="1"/>
          <p:nvPr/>
        </p:nvSpPr>
        <p:spPr>
          <a:xfrm>
            <a:off x="6553200" y="3706316"/>
            <a:ext cx="2301712" cy="1323439"/>
          </a:xfrm>
          <a:prstGeom prst="rect">
            <a:avLst/>
          </a:prstGeom>
          <a:noFill/>
        </p:spPr>
        <p:txBody>
          <a:bodyPr wrap="square" rtlCol="0">
            <a:spAutoFit/>
          </a:bodyPr>
          <a:lstStyle/>
          <a:p>
            <a:r>
              <a:rPr lang="en-US" sz="1600" b="1" dirty="0"/>
              <a:t>Note: </a:t>
            </a:r>
            <a:r>
              <a:rPr lang="en-US" sz="1600" dirty="0"/>
              <a:t>Termination of 1 females in SMS and appointment of 1 male in SMS impacted representation.</a:t>
            </a:r>
            <a:endParaRPr lang="en-ZA" sz="1600" dirty="0"/>
          </a:p>
        </p:txBody>
      </p:sp>
    </p:spTree>
    <p:extLst>
      <p:ext uri="{BB962C8B-B14F-4D97-AF65-F5344CB8AC3E}">
        <p14:creationId xmlns:p14="http://schemas.microsoft.com/office/powerpoint/2010/main" val="8945603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ZA" sz="2400" b="1" dirty="0">
                <a:solidFill>
                  <a:prstClr val="white"/>
                </a:solidFill>
                <a:latin typeface="Arial" panose="020B0604020202020204" pitchFamily="34" charset="0"/>
              </a:rPr>
              <a:t>PERSONS WITH DISABILITIES</a:t>
            </a: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27</a:t>
            </a:r>
          </a:p>
        </p:txBody>
      </p:sp>
      <p:graphicFrame>
        <p:nvGraphicFramePr>
          <p:cNvPr id="7" name="Table 6">
            <a:extLst>
              <a:ext uri="{FF2B5EF4-FFF2-40B4-BE49-F238E27FC236}">
                <a16:creationId xmlns:a16="http://schemas.microsoft.com/office/drawing/2014/main" id="{9A6E6675-A8AF-498D-B015-8C8E87D1391F}"/>
              </a:ext>
            </a:extLst>
          </p:cNvPr>
          <p:cNvGraphicFramePr>
            <a:graphicFrameLocks noGrp="1"/>
          </p:cNvGraphicFramePr>
          <p:nvPr>
            <p:extLst>
              <p:ext uri="{D42A27DB-BD31-4B8C-83A1-F6EECF244321}">
                <p14:modId xmlns:p14="http://schemas.microsoft.com/office/powerpoint/2010/main" val="3868033746"/>
              </p:ext>
            </p:extLst>
          </p:nvPr>
        </p:nvGraphicFramePr>
        <p:xfrm>
          <a:off x="0" y="914400"/>
          <a:ext cx="9144000" cy="1035696"/>
        </p:xfrm>
        <a:graphic>
          <a:graphicData uri="http://schemas.openxmlformats.org/drawingml/2006/table">
            <a:tbl>
              <a:tblPr firstRow="1" bandRow="1">
                <a:tableStyleId>{EB344D84-9AFB-497E-A393-DC336BA19D2E}</a:tableStyleId>
              </a:tblPr>
              <a:tblGrid>
                <a:gridCol w="2362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502296">
                <a:tc>
                  <a:txBody>
                    <a:bodyPr/>
                    <a:lstStyle/>
                    <a:p>
                      <a:r>
                        <a:rPr lang="en-ZA" sz="1600" dirty="0">
                          <a:latin typeface="Arial" pitchFamily="34" charset="0"/>
                          <a:cs typeface="Arial" pitchFamily="34" charset="0"/>
                        </a:rPr>
                        <a:t>KEY INDICATOR</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TARGET</a:t>
                      </a:r>
                      <a:endParaRPr lang="en-GB" sz="1600" dirty="0">
                        <a:latin typeface="Arial" pitchFamily="34" charset="0"/>
                        <a:cs typeface="Arial" pitchFamily="34" charset="0"/>
                      </a:endParaRPr>
                    </a:p>
                  </a:txBody>
                  <a:tcPr/>
                </a:tc>
                <a:tc>
                  <a:txBody>
                    <a:bodyPr/>
                    <a:lstStyle/>
                    <a:p>
                      <a:r>
                        <a:rPr lang="en-ZA" sz="1600" dirty="0">
                          <a:latin typeface="Arial" pitchFamily="34" charset="0"/>
                          <a:cs typeface="Arial" pitchFamily="34" charset="0"/>
                        </a:rPr>
                        <a:t>STATUS</a:t>
                      </a:r>
                      <a:endParaRPr lang="en-GB" sz="1600" dirty="0">
                        <a:latin typeface="Arial" pitchFamily="34" charset="0"/>
                        <a:cs typeface="Arial" pitchFamily="34" charset="0"/>
                      </a:endParaRPr>
                    </a:p>
                  </a:txBody>
                  <a:tcPr/>
                </a:tc>
                <a:extLst>
                  <a:ext uri="{0D108BD9-81ED-4DB2-BD59-A6C34878D82A}">
                    <a16:rowId xmlns:a16="http://schemas.microsoft.com/office/drawing/2014/main" val="10000"/>
                  </a:ext>
                </a:extLst>
              </a:tr>
              <a:tr h="533400">
                <a:tc>
                  <a:txBody>
                    <a:bodyPr/>
                    <a:lstStyle/>
                    <a:p>
                      <a:r>
                        <a:rPr lang="en-ZA" sz="1600" dirty="0">
                          <a:solidFill>
                            <a:schemeClr val="tx1"/>
                          </a:solidFill>
                          <a:latin typeface="Arial" pitchFamily="34" charset="0"/>
                          <a:cs typeface="Arial" pitchFamily="34" charset="0"/>
                        </a:rPr>
                        <a:t>People with a disability </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dirty="0">
                          <a:solidFill>
                            <a:schemeClr val="tx1"/>
                          </a:solidFill>
                          <a:latin typeface="Arial" pitchFamily="34" charset="0"/>
                          <a:cs typeface="Arial" pitchFamily="34" charset="0"/>
                        </a:rPr>
                        <a:t>3.2%</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b="1" dirty="0">
                          <a:solidFill>
                            <a:schemeClr val="tx1"/>
                          </a:solidFill>
                          <a:latin typeface="Arial" pitchFamily="34" charset="0"/>
                          <a:cs typeface="Arial" pitchFamily="34" charset="0"/>
                        </a:rPr>
                        <a:t>Target Exceeded 3.8% (7/182)</a:t>
                      </a:r>
                      <a:endParaRPr lang="en-GB" sz="1600" b="1"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8" name="Chart 7">
            <a:extLst>
              <a:ext uri="{FF2B5EF4-FFF2-40B4-BE49-F238E27FC236}">
                <a16:creationId xmlns:a16="http://schemas.microsoft.com/office/drawing/2014/main" id="{DF5964A8-6B09-4C94-94EF-502BC9387DDA}"/>
              </a:ext>
            </a:extLst>
          </p:cNvPr>
          <p:cNvGraphicFramePr>
            <a:graphicFrameLocks/>
          </p:cNvGraphicFramePr>
          <p:nvPr>
            <p:extLst>
              <p:ext uri="{D42A27DB-BD31-4B8C-83A1-F6EECF244321}">
                <p14:modId xmlns:p14="http://schemas.microsoft.com/office/powerpoint/2010/main" val="3457928367"/>
              </p:ext>
            </p:extLst>
          </p:nvPr>
        </p:nvGraphicFramePr>
        <p:xfrm>
          <a:off x="144022" y="2056432"/>
          <a:ext cx="6409177" cy="39648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F15D26F-480A-405A-9145-79F2188CC8BC}"/>
              </a:ext>
            </a:extLst>
          </p:cNvPr>
          <p:cNvSpPr txBox="1"/>
          <p:nvPr/>
        </p:nvSpPr>
        <p:spPr>
          <a:xfrm>
            <a:off x="7049489" y="3084281"/>
            <a:ext cx="1600200" cy="523220"/>
          </a:xfrm>
          <a:prstGeom prst="rect">
            <a:avLst/>
          </a:prstGeom>
          <a:noFill/>
        </p:spPr>
        <p:txBody>
          <a:bodyPr wrap="square" rtlCol="0">
            <a:spAutoFit/>
          </a:bodyPr>
          <a:lstStyle/>
          <a:p>
            <a:r>
              <a:rPr lang="en-ZA" sz="1400" dirty="0">
                <a:latin typeface="Arial Narrow" panose="020B0606020202030204" pitchFamily="34" charset="0"/>
              </a:rPr>
              <a:t>Q4 and Annual Target – 3.2%</a:t>
            </a:r>
          </a:p>
        </p:txBody>
      </p:sp>
      <p:sp>
        <p:nvSpPr>
          <p:cNvPr id="10" name="TextBox 9">
            <a:extLst>
              <a:ext uri="{FF2B5EF4-FFF2-40B4-BE49-F238E27FC236}">
                <a16:creationId xmlns:a16="http://schemas.microsoft.com/office/drawing/2014/main" id="{37A92DAF-71FB-4427-A681-29E4DB893985}"/>
              </a:ext>
            </a:extLst>
          </p:cNvPr>
          <p:cNvSpPr txBox="1"/>
          <p:nvPr/>
        </p:nvSpPr>
        <p:spPr>
          <a:xfrm>
            <a:off x="6885836" y="4148073"/>
            <a:ext cx="2029818" cy="1384995"/>
          </a:xfrm>
          <a:prstGeom prst="rect">
            <a:avLst/>
          </a:prstGeom>
          <a:noFill/>
        </p:spPr>
        <p:txBody>
          <a:bodyPr wrap="square" rtlCol="0">
            <a:spAutoFit/>
          </a:bodyPr>
          <a:lstStyle/>
          <a:p>
            <a:r>
              <a:rPr lang="en-US" sz="1400" b="1" dirty="0"/>
              <a:t>Note: </a:t>
            </a:r>
            <a:r>
              <a:rPr lang="en-US" sz="1400" dirty="0"/>
              <a:t>A slight increase in headcount (appointment of 1 permanent employee and 3 contract employees) impacted representation. </a:t>
            </a:r>
            <a:endParaRPr lang="en-ZA" sz="1400" dirty="0"/>
          </a:p>
        </p:txBody>
      </p:sp>
    </p:spTree>
    <p:extLst>
      <p:ext uri="{BB962C8B-B14F-4D97-AF65-F5344CB8AC3E}">
        <p14:creationId xmlns:p14="http://schemas.microsoft.com/office/powerpoint/2010/main" val="22517384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8. OVERALL PERFORMANCE BY PROGRAMME</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28</a:t>
            </a:r>
          </a:p>
        </p:txBody>
      </p:sp>
    </p:spTree>
    <p:extLst>
      <p:ext uri="{BB962C8B-B14F-4D97-AF65-F5344CB8AC3E}">
        <p14:creationId xmlns:p14="http://schemas.microsoft.com/office/powerpoint/2010/main" val="35756767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1</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29</a:t>
            </a:r>
          </a:p>
        </p:txBody>
      </p:sp>
    </p:spTree>
    <p:extLst>
      <p:ext uri="{BB962C8B-B14F-4D97-AF65-F5344CB8AC3E}">
        <p14:creationId xmlns:p14="http://schemas.microsoft.com/office/powerpoint/2010/main" val="7757608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1. BACKGROUND AND PURPOSE</a:t>
            </a:r>
            <a:endParaRPr lang="en-ZA"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a:t>
            </a:r>
          </a:p>
        </p:txBody>
      </p:sp>
    </p:spTree>
    <p:extLst>
      <p:ext uri="{BB962C8B-B14F-4D97-AF65-F5344CB8AC3E}">
        <p14:creationId xmlns:p14="http://schemas.microsoft.com/office/powerpoint/2010/main" val="32086231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2688" y="5751"/>
            <a:ext cx="9140400" cy="756249"/>
          </a:xfrm>
          <a:prstGeom prst="rect">
            <a:avLst/>
          </a:prstGeom>
          <a:solidFill>
            <a:srgbClr val="00764B"/>
          </a:solidFill>
        </p:spPr>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30</a:t>
            </a:r>
          </a:p>
        </p:txBody>
      </p:sp>
      <p:sp>
        <p:nvSpPr>
          <p:cNvPr id="6" name="TextBox 5">
            <a:extLst>
              <a:ext uri="{FF2B5EF4-FFF2-40B4-BE49-F238E27FC236}">
                <a16:creationId xmlns:a16="http://schemas.microsoft.com/office/drawing/2014/main" id="{A5E03843-036D-467F-B398-2EF8E4B466EA}"/>
              </a:ext>
            </a:extLst>
          </p:cNvPr>
          <p:cNvSpPr txBox="1"/>
          <p:nvPr/>
        </p:nvSpPr>
        <p:spPr>
          <a:xfrm>
            <a:off x="400860" y="215491"/>
            <a:ext cx="8752228"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cs typeface="Arial" panose="020B0604020202020204" pitchFamily="34" charset="0"/>
              </a:rPr>
              <a:t>Overall Performance by Programme 1 – Administration   </a:t>
            </a:r>
            <a:endParaRPr lang="en-ZA" sz="2400" b="1" cap="small" dirty="0">
              <a:solidFill>
                <a:schemeClr val="bg1"/>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84350DB4-33EB-4592-B08C-09927331F443}"/>
              </a:ext>
            </a:extLst>
          </p:cNvPr>
          <p:cNvGraphicFramePr>
            <a:graphicFrameLocks noGrp="1"/>
          </p:cNvGraphicFramePr>
          <p:nvPr>
            <p:extLst>
              <p:ext uri="{D42A27DB-BD31-4B8C-83A1-F6EECF244321}">
                <p14:modId xmlns:p14="http://schemas.microsoft.com/office/powerpoint/2010/main" val="1517960720"/>
              </p:ext>
            </p:extLst>
          </p:nvPr>
        </p:nvGraphicFramePr>
        <p:xfrm>
          <a:off x="47647" y="818704"/>
          <a:ext cx="9020154" cy="4709351"/>
        </p:xfrm>
        <a:graphic>
          <a:graphicData uri="http://schemas.openxmlformats.org/drawingml/2006/table">
            <a:tbl>
              <a:tblPr firstRow="1" firstCol="1" bandRow="1"/>
              <a:tblGrid>
                <a:gridCol w="344191">
                  <a:extLst>
                    <a:ext uri="{9D8B030D-6E8A-4147-A177-3AD203B41FA5}">
                      <a16:colId xmlns:a16="http://schemas.microsoft.com/office/drawing/2014/main" val="20000"/>
                    </a:ext>
                  </a:extLst>
                </a:gridCol>
                <a:gridCol w="974490">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1127519">
                  <a:extLst>
                    <a:ext uri="{9D8B030D-6E8A-4147-A177-3AD203B41FA5}">
                      <a16:colId xmlns:a16="http://schemas.microsoft.com/office/drawing/2014/main" val="20003"/>
                    </a:ext>
                  </a:extLst>
                </a:gridCol>
                <a:gridCol w="1127519">
                  <a:extLst>
                    <a:ext uri="{9D8B030D-6E8A-4147-A177-3AD203B41FA5}">
                      <a16:colId xmlns:a16="http://schemas.microsoft.com/office/drawing/2014/main" val="20004"/>
                    </a:ext>
                  </a:extLst>
                </a:gridCol>
                <a:gridCol w="1065484">
                  <a:extLst>
                    <a:ext uri="{9D8B030D-6E8A-4147-A177-3AD203B41FA5}">
                      <a16:colId xmlns:a16="http://schemas.microsoft.com/office/drawing/2014/main" val="20005"/>
                    </a:ext>
                  </a:extLst>
                </a:gridCol>
                <a:gridCol w="2113615">
                  <a:extLst>
                    <a:ext uri="{9D8B030D-6E8A-4147-A177-3AD203B41FA5}">
                      <a16:colId xmlns:a16="http://schemas.microsoft.com/office/drawing/2014/main" val="20006"/>
                    </a:ext>
                  </a:extLst>
                </a:gridCol>
                <a:gridCol w="1216783">
                  <a:extLst>
                    <a:ext uri="{9D8B030D-6E8A-4147-A177-3AD203B41FA5}">
                      <a16:colId xmlns:a16="http://schemas.microsoft.com/office/drawing/2014/main" val="20007"/>
                    </a:ext>
                  </a:extLst>
                </a:gridCol>
              </a:tblGrid>
              <a:tr h="33547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 output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721387">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457200" rtl="0" eaLnBrk="1" latinLnBrk="0" hangingPunct="1">
                        <a:lnSpc>
                          <a:spcPct val="100000"/>
                        </a:lnSpc>
                        <a:spcBef>
                          <a:spcPts val="0"/>
                        </a:spcBef>
                        <a:spcAft>
                          <a:spcPts val="0"/>
                        </a:spcAft>
                        <a:buClrTx/>
                        <a:buSzTx/>
                        <a:buFontTx/>
                        <a:buNone/>
                        <a:tabLst/>
                      </a:pPr>
                      <a:r>
                        <a:rPr lang="en-ZA" sz="1000" kern="1200" dirty="0">
                          <a:solidFill>
                            <a:schemeClr val="tx1"/>
                          </a:solidFill>
                          <a:effectLst/>
                          <a:latin typeface="Arial" panose="020B0604020202020204" pitchFamily="34" charset="0"/>
                          <a:ea typeface="+mn-ea"/>
                          <a:cs typeface="+mn-cs"/>
                          <a:sym typeface="Calibri"/>
                        </a:rPr>
                        <a:t>1.</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HelveticaNeue-Light"/>
                          <a:cs typeface="+mn-cs"/>
                        </a:rPr>
                        <a:t>Payment register.</a:t>
                      </a:r>
                      <a:endParaRPr lang="en-GB" sz="95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HelveticaNeue-Light"/>
                          <a:cs typeface="+mn-cs"/>
                        </a:rPr>
                        <a:t>% of valid creditors paid within 25 days.</a:t>
                      </a:r>
                      <a:endParaRPr lang="en-GB" sz="95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HelveticaNeue-Light"/>
                          <a:cs typeface="+mn-cs"/>
                        </a:rPr>
                        <a:t>100% of valid creditors paid within 25 days.</a:t>
                      </a:r>
                      <a:endParaRPr lang="en-GB" sz="95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noProof="0" dirty="0">
                          <a:solidFill>
                            <a:schemeClr val="tx1"/>
                          </a:solidFill>
                          <a:effectLst/>
                          <a:latin typeface="Arial" panose="020B0604020202020204" pitchFamily="34" charset="0"/>
                          <a:ea typeface="HelveticaNeue-Light"/>
                          <a:cs typeface="+mn-cs"/>
                        </a:rPr>
                        <a:t>100% of valid creditors paid within 25 days</a:t>
                      </a:r>
                    </a:p>
                    <a:p>
                      <a:pPr marL="0" algn="l" defTabSz="457200" rtl="0" eaLnBrk="1" latinLnBrk="0" hangingPunct="1">
                        <a:lnSpc>
                          <a:spcPct val="100000"/>
                        </a:lnSpc>
                        <a:spcAft>
                          <a:spcPts val="0"/>
                        </a:spcAft>
                      </a:pPr>
                      <a:endParaRPr lang="en-GB" sz="950" kern="1200" noProof="0" dirty="0">
                        <a:solidFill>
                          <a:schemeClr val="tx1"/>
                        </a:solidFill>
                        <a:effectLst/>
                        <a:latin typeface="Arial" panose="020B0604020202020204" pitchFamily="34" charset="0"/>
                        <a:ea typeface="Calibri" panose="020F0502020204030204" pitchFamily="34" charset="0"/>
                        <a:cs typeface="+mn-cs"/>
                      </a:endParaRPr>
                    </a:p>
                    <a:p>
                      <a:pPr marL="0" algn="l" defTabSz="457200" rtl="0" eaLnBrk="1" latinLnBrk="0" hangingPunct="1">
                        <a:lnSpc>
                          <a:spcPct val="100000"/>
                        </a:lnSpc>
                        <a:spcAft>
                          <a:spcPts val="0"/>
                        </a:spcAft>
                      </a:pPr>
                      <a:endParaRPr lang="en-GB" sz="95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b="1" kern="1200" noProof="0" dirty="0">
                          <a:solidFill>
                            <a:schemeClr val="tx1"/>
                          </a:solidFill>
                          <a:effectLst/>
                          <a:latin typeface="Arial" panose="020B0604020202020204" pitchFamily="34" charset="0"/>
                          <a:ea typeface="HelveticaNeue-Light"/>
                          <a:cs typeface="+mn-cs"/>
                        </a:rPr>
                        <a:t>Target achieved:</a:t>
                      </a:r>
                    </a:p>
                    <a:p>
                      <a:pPr marL="0" algn="l" defTabSz="457200" rtl="0" eaLnBrk="1" latinLnBrk="0" hangingPunct="1">
                        <a:lnSpc>
                          <a:spcPct val="100000"/>
                        </a:lnSpc>
                        <a:spcAft>
                          <a:spcPts val="0"/>
                        </a:spcAft>
                      </a:pPr>
                      <a:endParaRPr lang="en-GB" sz="950" kern="1200" noProof="0" dirty="0">
                        <a:solidFill>
                          <a:schemeClr val="tx1"/>
                        </a:solidFill>
                        <a:effectLst/>
                        <a:latin typeface="Arial" panose="020B0604020202020204" pitchFamily="34" charset="0"/>
                        <a:ea typeface="HelveticaNeue-Light"/>
                        <a:cs typeface="+mn-cs"/>
                      </a:endParaRPr>
                    </a:p>
                    <a:p>
                      <a:pPr marL="0" algn="l" defTabSz="457200" rtl="0" eaLnBrk="1" latinLnBrk="0" hangingPunct="1">
                        <a:lnSpc>
                          <a:spcPct val="100000"/>
                        </a:lnSpc>
                        <a:spcAft>
                          <a:spcPts val="0"/>
                        </a:spcAft>
                      </a:pPr>
                      <a:r>
                        <a:rPr lang="en-GB" sz="950" kern="1200" noProof="0" dirty="0">
                          <a:solidFill>
                            <a:schemeClr val="tx1"/>
                          </a:solidFill>
                          <a:effectLst/>
                          <a:latin typeface="Arial" panose="020B0604020202020204" pitchFamily="34" charset="0"/>
                          <a:ea typeface="HelveticaNeue-Light"/>
                          <a:cs typeface="+mn-cs"/>
                        </a:rPr>
                        <a:t>100% of valid creditors paid within 25 days.</a:t>
                      </a:r>
                      <a:endParaRPr lang="en-GB" sz="950" kern="1200" noProof="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GB" sz="950" b="0" i="0" u="none" strike="noStrike" baseline="0" dirty="0">
                          <a:solidFill>
                            <a:schemeClr val="tx1"/>
                          </a:solidFill>
                          <a:latin typeface="Arial" panose="020B0604020202020204" pitchFamily="34" charset="0"/>
                        </a:rPr>
                        <a:t>N/A</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GB" sz="950" b="0" i="0" u="none" strike="noStrike" baseline="0" dirty="0">
                          <a:solidFill>
                            <a:schemeClr val="tx1"/>
                          </a:solidFill>
                          <a:latin typeface="Arial" panose="020B0604020202020204" pitchFamily="34" charset="0"/>
                        </a:rPr>
                        <a:t>N/A</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173">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just" defTabSz="457200" rtl="0" eaLnBrk="1" latinLnBrk="0" hangingPunct="1">
                        <a:lnSpc>
                          <a:spcPct val="100000"/>
                        </a:lnSpc>
                        <a:spcBef>
                          <a:spcPts val="0"/>
                        </a:spcBef>
                        <a:spcAft>
                          <a:spcPts val="0"/>
                        </a:spcAft>
                        <a:buClrTx/>
                        <a:buSzTx/>
                        <a:buFontTx/>
                        <a:buNone/>
                        <a:tabLst/>
                      </a:pPr>
                      <a:r>
                        <a:rPr lang="en-ZA" sz="1000" kern="1200" dirty="0">
                          <a:solidFill>
                            <a:schemeClr val="tx1"/>
                          </a:solidFill>
                          <a:effectLst/>
                          <a:latin typeface="Arial" panose="020B0604020202020204" pitchFamily="34" charset="0"/>
                          <a:ea typeface="Calibri" panose="020F0502020204030204" pitchFamily="34" charset="0"/>
                          <a:cs typeface="+mn-cs"/>
                          <a:sym typeface="Calibri"/>
                        </a:rPr>
                        <a:t>2.</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Expenditure Report.</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 variance on annual budget.</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&lt;5% variance on annual budget.</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&lt;5% variance on annual budget.</a:t>
                      </a: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HelveticaNeue-Ligh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15.2% above Q4 projections.</a:t>
                      </a: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914400" rtl="0" latinLnBrk="0">
                        <a:lnSpc>
                          <a:spcPct val="100000"/>
                        </a:lnSpc>
                        <a:spcBef>
                          <a:spcPts val="0"/>
                        </a:spcBef>
                        <a:spcAft>
                          <a:spcPts val="0"/>
                        </a:spcAft>
                        <a:buClrTx/>
                        <a:buSzTx/>
                        <a:buFontTx/>
                        <a:buNone/>
                        <a:tabLst/>
                      </a:pPr>
                      <a:r>
                        <a:rPr lang="en-US" sz="1000" b="0" i="0" u="none" strike="noStrike" cap="none" spc="0" baseline="0" dirty="0">
                          <a:ln>
                            <a:noFill/>
                          </a:ln>
                          <a:solidFill>
                            <a:schemeClr val="tx1"/>
                          </a:solidFill>
                          <a:uFillTx/>
                          <a:latin typeface="Arial" panose="020B0604020202020204" pitchFamily="34" charset="0"/>
                          <a:ea typeface="+mn-ea"/>
                          <a:cs typeface="+mn-cs"/>
                          <a:sym typeface="Calibri"/>
                        </a:rPr>
                        <a:t>Cashflow projection was R367.5 million, expenditure was R423.4 million resulting in overspending of R55.89 million.</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latinLnBrk="0">
                        <a:lnSpc>
                          <a:spcPct val="100000"/>
                        </a:lnSpc>
                        <a:spcBef>
                          <a:spcPts val="0"/>
                        </a:spcBef>
                        <a:spcAft>
                          <a:spcPts val="0"/>
                        </a:spcAft>
                        <a:buClrTx/>
                        <a:buSzTx/>
                        <a:buFontTx/>
                        <a:buNone/>
                        <a:tabLst/>
                      </a:pPr>
                      <a:r>
                        <a:rPr lang="en-US" sz="1000" b="0" i="0" u="none" strike="noStrike" cap="none" spc="0" baseline="0" dirty="0">
                          <a:ln>
                            <a:noFill/>
                          </a:ln>
                          <a:solidFill>
                            <a:schemeClr val="tx1"/>
                          </a:solidFill>
                          <a:uFillTx/>
                          <a:latin typeface="Arial" panose="020B0604020202020204" pitchFamily="34" charset="0"/>
                          <a:ea typeface="+mn-ea"/>
                          <a:cs typeface="+mn-cs"/>
                          <a:sym typeface="Calibri"/>
                        </a:rPr>
                        <a:t>Proper planning of projects by Project Managers and alignment of projections to expenditure.</a:t>
                      </a:r>
                    </a:p>
                    <a:p>
                      <a:pPr marL="0" marR="0" indent="0" algn="l" defTabSz="914400" rtl="0" latinLnBrk="0">
                        <a:lnSpc>
                          <a:spcPct val="100000"/>
                        </a:lnSpc>
                        <a:spcBef>
                          <a:spcPts val="0"/>
                        </a:spcBef>
                        <a:spcAft>
                          <a:spcPts val="0"/>
                        </a:spcAft>
                        <a:buClrTx/>
                        <a:buSzTx/>
                        <a:buFontTx/>
                        <a:buNone/>
                        <a:tabLst/>
                      </a:pPr>
                      <a:endParaRPr lang="en-ZA" sz="10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566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lang="en-ZA" altLang="en-US" sz="1000" kern="1200" dirty="0">
                          <a:solidFill>
                            <a:schemeClr val="tx1"/>
                          </a:solidFill>
                          <a:effectLst/>
                          <a:latin typeface="Arial" panose="020B0604020202020204" pitchFamily="34" charset="0"/>
                          <a:cs typeface="+mn-cs"/>
                          <a:sym typeface="Calibri" panose="020F0502020204030204" pitchFamily="34" charset="0"/>
                        </a:rPr>
                        <a:t>3.</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&lt;10%</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algn="just"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vacancy rate.</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Percentage</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vacancy rate in funded permanent</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posts.</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&lt;10% vacancy rate in funded</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permanent posts.</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&lt;10% vacancy rate in funded</a:t>
                      </a: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permanent posts.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HelveticaNeue-Ligh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HelveticaNeue-Light"/>
                          <a:cs typeface="+mn-cs"/>
                        </a:rPr>
                        <a:t>16.2% vacancy rate in funded permanent posts.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cs typeface="Arial" panose="020B0604020202020204" pitchFamily="34" charset="0"/>
                        </a:rPr>
                        <a:t>1. Moratorium implemented in August 2021. Although the moratorium was lifted for 17 posts, 17 posts are still under moratorium.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latin typeface="Arial" panose="020B0604020202020204" pitchFamily="34" charset="0"/>
                          <a:cs typeface="Arial" panose="020B0604020202020204" pitchFamily="34" charset="0"/>
                        </a:rPr>
                        <a:t>2. Two (2) permanent posts filled, however, termination of 2 permanent staff during the quarter prevented a decrease of the vacancy rate.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latin typeface="Arial" panose="020B0604020202020204" pitchFamily="34" charset="0"/>
                          <a:cs typeface="Arial" panose="020B0604020202020204" pitchFamily="34" charset="0"/>
                        </a:rPr>
                        <a:t>3. </a:t>
                      </a:r>
                      <a:r>
                        <a:rPr lang="en-US" sz="1000" dirty="0">
                          <a:effectLst/>
                          <a:latin typeface="Arial" panose="020B0604020202020204" pitchFamily="34" charset="0"/>
                          <a:ea typeface="Calibri" panose="020F0502020204030204" pitchFamily="34" charset="0"/>
                          <a:cs typeface="+mn-cs"/>
                        </a:rPr>
                        <a:t>Under capacity in the Human Resource Unit leading to delays in filling of posts, increase workload within HR Administration (x2 officials). </a:t>
                      </a:r>
                      <a:endParaRPr lang="en-ZA" sz="1000" dirty="0">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cs typeface="Arial" panose="020B0604020202020204" pitchFamily="34" charset="0"/>
                        </a:rPr>
                        <a:t>Full lifting of the moratorium on posts, </a:t>
                      </a:r>
                      <a:r>
                        <a:rPr lang="en-US" sz="1000" dirty="0" err="1">
                          <a:effectLst/>
                          <a:latin typeface="Arial" panose="020B0604020202020204" pitchFamily="34" charset="0"/>
                          <a:ea typeface="Calibri" panose="020F0502020204030204" pitchFamily="34" charset="0"/>
                          <a:cs typeface="Arial" panose="020B0604020202020204" pitchFamily="34" charset="0"/>
                        </a:rPr>
                        <a:t>prioritise</a:t>
                      </a:r>
                      <a:r>
                        <a:rPr lang="en-US" sz="1000" dirty="0">
                          <a:effectLst/>
                          <a:latin typeface="Arial" panose="020B0604020202020204" pitchFamily="34" charset="0"/>
                          <a:ea typeface="Calibri" panose="020F0502020204030204" pitchFamily="34" charset="0"/>
                          <a:cs typeface="Arial" panose="020B0604020202020204" pitchFamily="34" charset="0"/>
                        </a:rPr>
                        <a:t> the  finalization of the organizational structure,  implementation of a recruitment plan and employment of additional resources in the Human Resources Unit of the Department.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3255324"/>
                  </a:ext>
                </a:extLst>
              </a:tr>
            </a:tbl>
          </a:graphicData>
        </a:graphic>
      </p:graphicFrame>
    </p:spTree>
    <p:extLst>
      <p:ext uri="{BB962C8B-B14F-4D97-AF65-F5344CB8AC3E}">
        <p14:creationId xmlns:p14="http://schemas.microsoft.com/office/powerpoint/2010/main" val="42303846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2688" y="5751"/>
            <a:ext cx="9140400" cy="856200"/>
          </a:xfrm>
          <a:prstGeom prst="rect">
            <a:avLst/>
          </a:prstGeom>
          <a:solidFill>
            <a:srgbClr val="00764B"/>
          </a:solidFill>
        </p:spPr>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31</a:t>
            </a:r>
          </a:p>
        </p:txBody>
      </p:sp>
      <p:sp>
        <p:nvSpPr>
          <p:cNvPr id="6" name="TextBox 5">
            <a:extLst>
              <a:ext uri="{FF2B5EF4-FFF2-40B4-BE49-F238E27FC236}">
                <a16:creationId xmlns:a16="http://schemas.microsoft.com/office/drawing/2014/main" id="{A5E03843-036D-467F-B398-2EF8E4B466EA}"/>
              </a:ext>
            </a:extLst>
          </p:cNvPr>
          <p:cNvSpPr txBox="1"/>
          <p:nvPr/>
        </p:nvSpPr>
        <p:spPr>
          <a:xfrm>
            <a:off x="400860" y="215491"/>
            <a:ext cx="8752228"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cs typeface="Arial" panose="020B0604020202020204" pitchFamily="34" charset="0"/>
              </a:rPr>
              <a:t>Overall Performance by Programme 1 – Administration   </a:t>
            </a:r>
            <a:endParaRPr lang="en-ZA" sz="2400" b="1" cap="small" dirty="0">
              <a:solidFill>
                <a:schemeClr val="bg1"/>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84350DB4-33EB-4592-B08C-09927331F443}"/>
              </a:ext>
            </a:extLst>
          </p:cNvPr>
          <p:cNvGraphicFramePr>
            <a:graphicFrameLocks noGrp="1"/>
          </p:cNvGraphicFramePr>
          <p:nvPr>
            <p:extLst>
              <p:ext uri="{D42A27DB-BD31-4B8C-83A1-F6EECF244321}">
                <p14:modId xmlns:p14="http://schemas.microsoft.com/office/powerpoint/2010/main" val="234142026"/>
              </p:ext>
            </p:extLst>
          </p:nvPr>
        </p:nvGraphicFramePr>
        <p:xfrm>
          <a:off x="9087" y="922988"/>
          <a:ext cx="9144001" cy="5019258"/>
        </p:xfrm>
        <a:graphic>
          <a:graphicData uri="http://schemas.openxmlformats.org/drawingml/2006/table">
            <a:tbl>
              <a:tblPr firstRow="1" firstCol="1" bandRow="1"/>
              <a:tblGrid>
                <a:gridCol w="348916">
                  <a:extLst>
                    <a:ext uri="{9D8B030D-6E8A-4147-A177-3AD203B41FA5}">
                      <a16:colId xmlns:a16="http://schemas.microsoft.com/office/drawing/2014/main" val="20000"/>
                    </a:ext>
                  </a:extLst>
                </a:gridCol>
                <a:gridCol w="987870">
                  <a:extLst>
                    <a:ext uri="{9D8B030D-6E8A-4147-A177-3AD203B41FA5}">
                      <a16:colId xmlns:a16="http://schemas.microsoft.com/office/drawing/2014/main" val="20001"/>
                    </a:ext>
                  </a:extLst>
                </a:gridCol>
                <a:gridCol w="1321127">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607410">
                  <a:extLst>
                    <a:ext uri="{9D8B030D-6E8A-4147-A177-3AD203B41FA5}">
                      <a16:colId xmlns:a16="http://schemas.microsoft.com/office/drawing/2014/main" val="20006"/>
                    </a:ext>
                  </a:extLst>
                </a:gridCol>
                <a:gridCol w="992478">
                  <a:extLst>
                    <a:ext uri="{9D8B030D-6E8A-4147-A177-3AD203B41FA5}">
                      <a16:colId xmlns:a16="http://schemas.microsoft.com/office/drawing/2014/main" val="20007"/>
                    </a:ext>
                  </a:extLst>
                </a:gridCol>
              </a:tblGrid>
              <a:tr h="33547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 output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721387">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lang="en-ZA" altLang="en-US" sz="1000" kern="1200" dirty="0">
                          <a:solidFill>
                            <a:schemeClr val="tx1"/>
                          </a:solidFill>
                          <a:effectLst/>
                          <a:latin typeface="Arial" panose="020B0604020202020204" pitchFamily="34" charset="0"/>
                          <a:cs typeface="+mn-cs"/>
                          <a:sym typeface="Calibri" panose="020F0502020204030204" pitchFamily="34" charset="0"/>
                        </a:rPr>
                        <a:t>4.</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≥50% women</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in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employed.</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Percentage of</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female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representation.</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 50% of female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representation.</a:t>
                      </a:r>
                      <a:endParaRPr lang="en-GB" sz="1000" kern="1200" dirty="0">
                        <a:solidFill>
                          <a:schemeClr val="tx1"/>
                        </a:solidFill>
                        <a:effectLst/>
                        <a:latin typeface="Arial" panose="020B0604020202020204" pitchFamily="34" charset="0"/>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 50% of female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representation.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not achieved:</a:t>
                      </a:r>
                    </a:p>
                    <a:p>
                      <a:pPr marL="0"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HelveticaNeue-Light"/>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47.1% of female SMS</a:t>
                      </a:r>
                      <a:endParaRPr lang="en-GB" sz="1000" kern="1200" dirty="0">
                        <a:solidFill>
                          <a:schemeClr val="tx1"/>
                        </a:solidFill>
                        <a:effectLst/>
                        <a:latin typeface="Arial" panose="020B0604020202020204" pitchFamily="34" charset="0"/>
                        <a:ea typeface="Calibri" panose="020F0502020204030204" pitchFamily="34" charset="0"/>
                        <a:cs typeface="+mn-cs"/>
                      </a:endParaRPr>
                    </a:p>
                    <a:p>
                      <a:pPr marL="0"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HelveticaNeue-Light"/>
                          <a:cs typeface="+mn-cs"/>
                        </a:rPr>
                        <a:t>representation.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rPr>
                        <a:t>Early retirement of one (1) woman employee in SMS and appointment of one (1) male employee in SMS during the quarter. </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600"/>
                        </a:spcAft>
                      </a:pPr>
                      <a:r>
                        <a:rPr lang="en-US" sz="1000" dirty="0">
                          <a:effectLst/>
                          <a:latin typeface="Arial" panose="020B0604020202020204" pitchFamily="34" charset="0"/>
                          <a:ea typeface="Calibri" panose="020F0502020204030204" pitchFamily="34" charset="0"/>
                        </a:rPr>
                        <a:t>Filling of SMS posts in line with Employment Equity priorities. </a:t>
                      </a:r>
                      <a:endParaRPr lang="en-ZA"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443416"/>
                  </a:ext>
                </a:extLst>
              </a:tr>
              <a:tr h="72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5.</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≥3.2%</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representation</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of PWDs.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Percentage</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representation of PWDs.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≥3.2% representation of</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PWDs.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≥3.2% representation of PWDs.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achieved:</a:t>
                      </a:r>
                    </a:p>
                    <a:p>
                      <a:pPr>
                        <a:lnSpc>
                          <a:spcPct val="100000"/>
                        </a:lnSpc>
                        <a:spcAft>
                          <a:spcPts val="0"/>
                        </a:spcAft>
                      </a:pPr>
                      <a:endParaRPr lang="en-GB" sz="1000" dirty="0">
                        <a:solidFill>
                          <a:schemeClr val="tx1"/>
                        </a:solidFill>
                        <a:effectLst/>
                        <a:latin typeface="Arial" panose="020B0604020202020204" pitchFamily="34" charset="0"/>
                        <a:ea typeface="HelveticaNeue-Light"/>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3.8% representation of PWDs.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noProof="0" dirty="0">
                          <a:solidFill>
                            <a:schemeClr val="tx1"/>
                          </a:solidFill>
                          <a:effectLst/>
                          <a:latin typeface="Arial" panose="020B0604020202020204" pitchFamily="34" charset="0"/>
                          <a:ea typeface="+mn-ea"/>
                          <a:cs typeface="Arial" panose="020B0604020202020204" pitchFamily="34" charset="0"/>
                          <a:sym typeface="Calibri"/>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Calibri"/>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999708"/>
                  </a:ext>
                </a:extLst>
              </a:tr>
              <a:tr h="72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6.</a:t>
                      </a:r>
                    </a:p>
                  </a:txBody>
                  <a:tcPr marL="56021" marR="560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DSBD and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its Agencies’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public</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engagement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programmes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implemented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in District</a:t>
                      </a:r>
                      <a:endParaRPr lang="en-GB" sz="1000" dirty="0">
                        <a:solidFill>
                          <a:schemeClr val="tx1"/>
                        </a:solidFill>
                        <a:effectLst/>
                        <a:latin typeface="Arial" panose="020B0604020202020204" pitchFamily="34" charset="0"/>
                        <a:ea typeface="Calibri" panose="020F0502020204030204" pitchFamily="34" charset="0"/>
                      </a:endParaRPr>
                    </a:p>
                    <a:p>
                      <a:pPr algn="just">
                        <a:lnSpc>
                          <a:spcPct val="100000"/>
                        </a:lnSpc>
                        <a:spcAft>
                          <a:spcPts val="0"/>
                        </a:spcAft>
                      </a:pPr>
                      <a:r>
                        <a:rPr lang="en-GB" sz="1000" dirty="0">
                          <a:solidFill>
                            <a:schemeClr val="tx1"/>
                          </a:solidFill>
                          <a:effectLst/>
                          <a:latin typeface="Arial" panose="020B0604020202020204" pitchFamily="34" charset="0"/>
                          <a:ea typeface="HelveticaNeue-Light"/>
                        </a:rPr>
                        <a:t>Municipalities.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Number of</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DSBD and its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Agencies’ public</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engagement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programmes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implemented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in District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Municipalities.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24 DSBD and its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Agencies’ public</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engagement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programmes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implemented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in District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Municipalities.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6 DSBD and its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Agencies’ public</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engagement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programmes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implemented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in District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Municipalities.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kern="1200" noProof="0" dirty="0">
                        <a:solidFill>
                          <a:schemeClr val="tx1"/>
                        </a:solidFill>
                        <a:effectLst/>
                        <a:latin typeface="Arial" panose="020B0604020202020204" pitchFamily="34" charset="0"/>
                        <a:ea typeface="HelveticaNeue-Light"/>
                        <a:cs typeface="+mn-cs"/>
                      </a:endParaRPr>
                    </a:p>
                    <a:p>
                      <a:pPr>
                        <a:lnSpc>
                          <a:spcPct val="100000"/>
                        </a:lnSpc>
                        <a:spcAft>
                          <a:spcPts val="0"/>
                        </a:spcAft>
                      </a:pPr>
                      <a:r>
                        <a:rPr lang="en-GB" sz="1000">
                          <a:solidFill>
                            <a:schemeClr val="tx1"/>
                          </a:solidFill>
                          <a:effectLst/>
                          <a:latin typeface="Arial" panose="020B0604020202020204" pitchFamily="34" charset="0"/>
                          <a:ea typeface="HelveticaNeue-Light"/>
                        </a:rPr>
                        <a:t>33 </a:t>
                      </a:r>
                      <a:r>
                        <a:rPr lang="en-GB" sz="1000" dirty="0">
                          <a:solidFill>
                            <a:schemeClr val="tx1"/>
                          </a:solidFill>
                          <a:effectLst/>
                          <a:latin typeface="Arial" panose="020B0604020202020204" pitchFamily="34" charset="0"/>
                          <a:ea typeface="HelveticaNeue-Light"/>
                        </a:rPr>
                        <a:t>DSBD and its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Agencies’ public</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engagement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Programmes implemented in District</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Municipalities.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US" sz="1000" kern="1200" dirty="0">
                          <a:solidFill>
                            <a:schemeClr val="tx1"/>
                          </a:solidFill>
                          <a:effectLst/>
                          <a:latin typeface="Arial" panose="020B0604020202020204" pitchFamily="34" charset="0"/>
                          <a:ea typeface="Calibri"/>
                          <a:cs typeface="Arial" panose="020B0604020202020204" pitchFamily="34" charset="0"/>
                        </a:rPr>
                        <a:t>The Department in partnership with its agencies and District Municipalities distributed working materials / equipment to various informal traders through the Informal and Micro-Enterprise Development </a:t>
                      </a:r>
                      <a:r>
                        <a:rPr lang="en-US" sz="1000" kern="1200" dirty="0" err="1">
                          <a:solidFill>
                            <a:schemeClr val="tx1"/>
                          </a:solidFill>
                          <a:effectLst/>
                          <a:latin typeface="Arial" panose="020B0604020202020204" pitchFamily="34" charset="0"/>
                          <a:ea typeface="Calibri"/>
                          <a:cs typeface="Arial" panose="020B0604020202020204" pitchFamily="34" charset="0"/>
                        </a:rPr>
                        <a:t>Programme</a:t>
                      </a:r>
                      <a:r>
                        <a:rPr lang="en-US" sz="1000" kern="1200" dirty="0">
                          <a:solidFill>
                            <a:schemeClr val="tx1"/>
                          </a:solidFill>
                          <a:effectLst/>
                          <a:latin typeface="Arial" panose="020B0604020202020204" pitchFamily="34" charset="0"/>
                          <a:ea typeface="Calibri"/>
                          <a:cs typeface="Arial" panose="020B0604020202020204" pitchFamily="34" charset="0"/>
                        </a:rPr>
                        <a:t> (IMEDP).</a:t>
                      </a:r>
                    </a:p>
                    <a:p>
                      <a:pPr algn="l"/>
                      <a:r>
                        <a:rPr lang="en-US" sz="1000" kern="1200" dirty="0">
                          <a:solidFill>
                            <a:schemeClr val="tx1"/>
                          </a:solidFill>
                          <a:effectLst/>
                          <a:latin typeface="Arial" panose="020B0604020202020204" pitchFamily="34" charset="0"/>
                          <a:ea typeface="Calibri"/>
                          <a:cs typeface="Arial" panose="020B0604020202020204" pitchFamily="34" charset="0"/>
                        </a:rPr>
                        <a:t>The Department and its agencies also embarked on a country wide product and </a:t>
                      </a:r>
                      <a:r>
                        <a:rPr lang="en-US" sz="1000" kern="1200" dirty="0" err="1">
                          <a:solidFill>
                            <a:schemeClr val="tx1"/>
                          </a:solidFill>
                          <a:effectLst/>
                          <a:latin typeface="Arial" panose="020B0604020202020204" pitchFamily="34" charset="0"/>
                          <a:ea typeface="Calibri"/>
                          <a:cs typeface="Arial" panose="020B0604020202020204" pitchFamily="34" charset="0"/>
                        </a:rPr>
                        <a:t>programmes</a:t>
                      </a:r>
                      <a:r>
                        <a:rPr lang="en-US" sz="1000" kern="1200" dirty="0">
                          <a:solidFill>
                            <a:schemeClr val="tx1"/>
                          </a:solidFill>
                          <a:effectLst/>
                          <a:latin typeface="Arial" panose="020B0604020202020204" pitchFamily="34" charset="0"/>
                          <a:ea typeface="Calibri"/>
                          <a:cs typeface="Arial" panose="020B0604020202020204" pitchFamily="34" charset="0"/>
                        </a:rPr>
                        <a:t> awareness campaign (Roadshows and Partnership Dialogues) for SMMEs and Co-operatives in District Municipalities.</a:t>
                      </a: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00000"/>
                        </a:lnSpc>
                        <a:spcAft>
                          <a:spcPts val="600"/>
                        </a:spcAft>
                      </a:pPr>
                      <a:r>
                        <a:rPr lang="en-ZA" sz="10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0383990"/>
                  </a:ext>
                </a:extLst>
              </a:tr>
            </a:tbl>
          </a:graphicData>
        </a:graphic>
      </p:graphicFrame>
    </p:spTree>
    <p:extLst>
      <p:ext uri="{BB962C8B-B14F-4D97-AF65-F5344CB8AC3E}">
        <p14:creationId xmlns:p14="http://schemas.microsoft.com/office/powerpoint/2010/main" val="423455368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2688" y="5751"/>
            <a:ext cx="9140400" cy="856200"/>
          </a:xfrm>
          <a:prstGeom prst="rect">
            <a:avLst/>
          </a:prstGeom>
          <a:solidFill>
            <a:srgbClr val="00764B"/>
          </a:solidFill>
        </p:spPr>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32</a:t>
            </a:r>
          </a:p>
        </p:txBody>
      </p:sp>
      <p:sp>
        <p:nvSpPr>
          <p:cNvPr id="6" name="TextBox 5">
            <a:extLst>
              <a:ext uri="{FF2B5EF4-FFF2-40B4-BE49-F238E27FC236}">
                <a16:creationId xmlns:a16="http://schemas.microsoft.com/office/drawing/2014/main" id="{A5E03843-036D-467F-B398-2EF8E4B466EA}"/>
              </a:ext>
            </a:extLst>
          </p:cNvPr>
          <p:cNvSpPr txBox="1"/>
          <p:nvPr/>
        </p:nvSpPr>
        <p:spPr>
          <a:xfrm>
            <a:off x="400860" y="215491"/>
            <a:ext cx="8752228"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cs typeface="Arial" panose="020B0604020202020204" pitchFamily="34" charset="0"/>
              </a:rPr>
              <a:t>Overall Performance by Programme 1 – Administration   </a:t>
            </a:r>
            <a:endParaRPr lang="en-ZA" sz="2400" b="1" cap="small" dirty="0">
              <a:solidFill>
                <a:schemeClr val="bg1"/>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BD7DE3-92A0-4FB0-AE86-36D981C57F05}"/>
              </a:ext>
            </a:extLst>
          </p:cNvPr>
          <p:cNvGraphicFramePr>
            <a:graphicFrameLocks noGrp="1"/>
          </p:cNvGraphicFramePr>
          <p:nvPr>
            <p:extLst>
              <p:ext uri="{D42A27DB-BD31-4B8C-83A1-F6EECF244321}">
                <p14:modId xmlns:p14="http://schemas.microsoft.com/office/powerpoint/2010/main" val="3644823812"/>
              </p:ext>
            </p:extLst>
          </p:nvPr>
        </p:nvGraphicFramePr>
        <p:xfrm>
          <a:off x="9088" y="922988"/>
          <a:ext cx="9144000" cy="1899730"/>
        </p:xfrm>
        <a:graphic>
          <a:graphicData uri="http://schemas.openxmlformats.org/drawingml/2006/table">
            <a:tbl>
              <a:tblPr firstRow="1" firstCol="1" bandRow="1"/>
              <a:tblGrid>
                <a:gridCol w="295531">
                  <a:extLst>
                    <a:ext uri="{9D8B030D-6E8A-4147-A177-3AD203B41FA5}">
                      <a16:colId xmlns:a16="http://schemas.microsoft.com/office/drawing/2014/main" val="20000"/>
                    </a:ext>
                  </a:extLst>
                </a:gridCol>
                <a:gridCol w="1088004">
                  <a:extLst>
                    <a:ext uri="{9D8B030D-6E8A-4147-A177-3AD203B41FA5}">
                      <a16:colId xmlns:a16="http://schemas.microsoft.com/office/drawing/2014/main" val="20001"/>
                    </a:ext>
                  </a:extLst>
                </a:gridCol>
                <a:gridCol w="1010731">
                  <a:extLst>
                    <a:ext uri="{9D8B030D-6E8A-4147-A177-3AD203B41FA5}">
                      <a16:colId xmlns:a16="http://schemas.microsoft.com/office/drawing/2014/main" val="20002"/>
                    </a:ext>
                  </a:extLst>
                </a:gridCol>
                <a:gridCol w="1155122">
                  <a:extLst>
                    <a:ext uri="{9D8B030D-6E8A-4147-A177-3AD203B41FA5}">
                      <a16:colId xmlns:a16="http://schemas.microsoft.com/office/drawing/2014/main" val="20003"/>
                    </a:ext>
                  </a:extLst>
                </a:gridCol>
                <a:gridCol w="1394524">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gridCol w="1075888">
                  <a:extLst>
                    <a:ext uri="{9D8B030D-6E8A-4147-A177-3AD203B41FA5}">
                      <a16:colId xmlns:a16="http://schemas.microsoft.com/office/drawing/2014/main" val="20007"/>
                    </a:ext>
                  </a:extLst>
                </a:gridCol>
              </a:tblGrid>
              <a:tr h="51954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 output</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1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38019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just" defTabSz="914400" rtl="0" latinLnBrk="0">
                        <a:lnSpc>
                          <a:spcPct val="115000"/>
                        </a:lnSpc>
                        <a:spcBef>
                          <a:spcPts val="0"/>
                        </a:spcBef>
                        <a:spcAft>
                          <a:spcPts val="0"/>
                        </a:spcAft>
                        <a:buClrTx/>
                        <a:buSzTx/>
                        <a:buFontTx/>
                        <a:buNone/>
                        <a:tabLst/>
                      </a:pPr>
                      <a:r>
                        <a:rPr lang="en-ZA" sz="10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7.</a:t>
                      </a:r>
                    </a:p>
                  </a:txBody>
                  <a:tcPr marL="56031" marR="5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Phase 3:</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SMME</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Database</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strike="noStrike" dirty="0">
                          <a:solidFill>
                            <a:schemeClr val="tx1"/>
                          </a:solidFill>
                          <a:effectLst/>
                          <a:latin typeface="Arial" panose="020B0604020202020204" pitchFamily="34" charset="0"/>
                          <a:ea typeface="HelveticaNeue-Light"/>
                        </a:rPr>
                        <a:t>implemented</a:t>
                      </a:r>
                      <a:r>
                        <a:rPr lang="en-GB" sz="1000" dirty="0">
                          <a:solidFill>
                            <a:schemeClr val="tx1"/>
                          </a:solidFill>
                          <a:effectLst/>
                          <a:latin typeface="Arial" panose="020B0604020202020204" pitchFamily="34" charset="0"/>
                          <a:ea typeface="HelveticaNeue-Light"/>
                        </a:rPr>
                        <a:t>.</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SMME Database</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 Key Trade</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Exchange</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Platform</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integrated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and enhanced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reporting</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implemented.</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Phase 3: SMME Database –</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Key Trade Exchange Platform</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integrated and enhanced reporting implemented.</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Phase 3: SMME Database –</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Key Trade Exchange Platform</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integrated and enhanced reporting implemented.</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effectLst/>
                          <a:latin typeface="Arial" panose="020B0604020202020204" pitchFamily="34" charset="0"/>
                          <a:ea typeface="HelveticaNeue-Light"/>
                          <a:cs typeface="+mn-cs"/>
                        </a:rPr>
                        <a:t>Target achieved:</a:t>
                      </a:r>
                    </a:p>
                    <a:p>
                      <a:pPr>
                        <a:lnSpc>
                          <a:spcPct val="100000"/>
                        </a:lnSpc>
                        <a:spcAft>
                          <a:spcPts val="0"/>
                        </a:spcAft>
                      </a:pPr>
                      <a:endParaRPr lang="en-GB" sz="1000" dirty="0">
                        <a:solidFill>
                          <a:schemeClr val="tx1"/>
                        </a:solidFill>
                        <a:effectLst/>
                        <a:latin typeface="Arial" panose="020B0604020202020204" pitchFamily="34" charset="0"/>
                        <a:ea typeface="HelveticaNeue-Light"/>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Phase 3: SMME Database – Key Trade Exchange Platform integrated and enhanced reporting implemented.</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000" b="0" i="0" u="none" strike="noStrike" baseline="0" dirty="0">
                          <a:solidFill>
                            <a:schemeClr val="tx1"/>
                          </a:solidFill>
                          <a:latin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GB" sz="1000" b="0" i="0" u="none" strike="noStrike" baseline="0" dirty="0">
                          <a:solidFill>
                            <a:schemeClr val="tx1"/>
                          </a:solidFill>
                          <a:latin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5489"/>
                  </a:ext>
                </a:extLst>
              </a:tr>
            </a:tbl>
          </a:graphicData>
        </a:graphic>
      </p:graphicFrame>
    </p:spTree>
    <p:extLst>
      <p:ext uri="{BB962C8B-B14F-4D97-AF65-F5344CB8AC3E}">
        <p14:creationId xmlns:p14="http://schemas.microsoft.com/office/powerpoint/2010/main" val="9931701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2</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33</a:t>
            </a:r>
          </a:p>
        </p:txBody>
      </p:sp>
    </p:spTree>
    <p:extLst>
      <p:ext uri="{BB962C8B-B14F-4D97-AF65-F5344CB8AC3E}">
        <p14:creationId xmlns:p14="http://schemas.microsoft.com/office/powerpoint/2010/main" val="171286023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800" y="0"/>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0" y="27264"/>
            <a:ext cx="9142199" cy="769441"/>
          </a:xfrm>
          <a:prstGeom prst="rect">
            <a:avLst/>
          </a:prstGeom>
          <a:noFill/>
        </p:spPr>
        <p:txBody>
          <a:bodyPr wrap="square" rtlCol="0">
            <a:spAutoFit/>
          </a:bodyPr>
          <a:lstStyle/>
          <a:p>
            <a:pPr algn="r"/>
            <a:r>
              <a:rPr lang="en-US" sz="2200" cap="small" dirty="0">
                <a:solidFill>
                  <a:schemeClr val="bg1"/>
                </a:solidFill>
                <a:latin typeface="Arial" panose="020B0604020202020204" pitchFamily="34" charset="0"/>
                <a:cs typeface="Arial" panose="020B0604020202020204" pitchFamily="34" charset="0"/>
              </a:rPr>
              <a:t>Overall Performance by </a:t>
            </a:r>
            <a:r>
              <a:rPr lang="en-US" sz="2200" cap="small" dirty="0" err="1">
                <a:solidFill>
                  <a:schemeClr val="bg1"/>
                </a:solidFill>
                <a:latin typeface="Arial" panose="020B0604020202020204" pitchFamily="34" charset="0"/>
                <a:cs typeface="Arial" panose="020B0604020202020204" pitchFamily="34" charset="0"/>
              </a:rPr>
              <a:t>Programme</a:t>
            </a:r>
            <a:r>
              <a:rPr lang="en-US" sz="2200" cap="small" dirty="0">
                <a:solidFill>
                  <a:schemeClr val="bg1"/>
                </a:solidFill>
                <a:latin typeface="Arial" panose="020B0604020202020204" pitchFamily="34" charset="0"/>
                <a:cs typeface="Arial" panose="020B0604020202020204" pitchFamily="34" charset="0"/>
              </a:rPr>
              <a:t> 2 – </a:t>
            </a:r>
          </a:p>
          <a:p>
            <a:pPr algn="r"/>
            <a:r>
              <a:rPr lang="en-US" sz="2200" cap="small" dirty="0">
                <a:solidFill>
                  <a:schemeClr val="bg1"/>
                </a:solidFill>
                <a:latin typeface="Arial" panose="020B0604020202020204" pitchFamily="34" charset="0"/>
                <a:cs typeface="Arial" panose="020B0604020202020204" pitchFamily="34" charset="0"/>
              </a:rPr>
              <a:t>Sector and Market Development </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34</a:t>
            </a:r>
          </a:p>
        </p:txBody>
      </p:sp>
      <p:graphicFrame>
        <p:nvGraphicFramePr>
          <p:cNvPr id="6" name="Table 5">
            <a:extLst>
              <a:ext uri="{FF2B5EF4-FFF2-40B4-BE49-F238E27FC236}">
                <a16:creationId xmlns:a16="http://schemas.microsoft.com/office/drawing/2014/main" id="{843E995B-DE45-4009-903C-CA49609771D7}"/>
              </a:ext>
            </a:extLst>
          </p:cNvPr>
          <p:cNvGraphicFramePr>
            <a:graphicFrameLocks noGrp="1"/>
          </p:cNvGraphicFramePr>
          <p:nvPr>
            <p:extLst>
              <p:ext uri="{D42A27DB-BD31-4B8C-83A1-F6EECF244321}">
                <p14:modId xmlns:p14="http://schemas.microsoft.com/office/powerpoint/2010/main" val="127043534"/>
              </p:ext>
            </p:extLst>
          </p:nvPr>
        </p:nvGraphicFramePr>
        <p:xfrm>
          <a:off x="80806" y="990600"/>
          <a:ext cx="9045444" cy="4543555"/>
        </p:xfrm>
        <a:graphic>
          <a:graphicData uri="http://schemas.openxmlformats.org/drawingml/2006/table">
            <a:tbl>
              <a:tblPr firstRow="1" firstCol="1" bandRow="1"/>
              <a:tblGrid>
                <a:gridCol w="333588">
                  <a:extLst>
                    <a:ext uri="{9D8B030D-6E8A-4147-A177-3AD203B41FA5}">
                      <a16:colId xmlns:a16="http://schemas.microsoft.com/office/drawing/2014/main" val="20000"/>
                    </a:ext>
                  </a:extLst>
                </a:gridCol>
                <a:gridCol w="1047283">
                  <a:extLst>
                    <a:ext uri="{9D8B030D-6E8A-4147-A177-3AD203B41FA5}">
                      <a16:colId xmlns:a16="http://schemas.microsoft.com/office/drawing/2014/main" val="20001"/>
                    </a:ext>
                  </a:extLst>
                </a:gridCol>
                <a:gridCol w="1313952">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1169021">
                  <a:extLst>
                    <a:ext uri="{9D8B030D-6E8A-4147-A177-3AD203B41FA5}">
                      <a16:colId xmlns:a16="http://schemas.microsoft.com/office/drawing/2014/main" val="20007"/>
                    </a:ext>
                  </a:extLst>
                </a:gridCol>
              </a:tblGrid>
              <a:tr h="41500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32461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1.</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rPr>
                        <a:t>Products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rPr>
                        <a:t>Produced and services rendered</a:t>
                      </a:r>
                      <a:endParaRPr lang="en-GB" sz="1000" dirty="0">
                        <a:solidFill>
                          <a:schemeClr val="tx1"/>
                        </a:solidFill>
                        <a:effectLst/>
                        <a:latin typeface="Arial" panose="020B0604020202020204" pitchFamily="34" charset="0"/>
                        <a:ea typeface="Calibri" panose="020F0502020204030204" pitchFamily="34" charset="0"/>
                      </a:endParaRP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rPr>
                        <a:t>by SMMEs and Co-operatives</a:t>
                      </a:r>
                      <a:endParaRPr lang="en-GB" sz="1000" dirty="0">
                        <a:solidFill>
                          <a:schemeClr val="tx1"/>
                        </a:solidFill>
                        <a:effectLst/>
                        <a:latin typeface="Arial" panose="020B0604020202020204" pitchFamily="34" charset="0"/>
                        <a:ea typeface="Calibri" panose="020F0502020204030204" pitchFamily="34" charset="0"/>
                      </a:endParaRP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rPr>
                        <a:t>linked to market.</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Number of products</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produced and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services rendered by SMMEs and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 Co-operatives linked to market.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250 products produced and services</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rendered by SMMEs and Co-operatives</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linked to market.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50 products produced and services rendered by SMMEs and Co-operatives linked to market.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b="1" dirty="0">
                          <a:solidFill>
                            <a:schemeClr val="tx1"/>
                          </a:solidFill>
                          <a:effectLst/>
                          <a:latin typeface="Arial" panose="020B0604020202020204" pitchFamily="34" charset="0"/>
                          <a:ea typeface="Calibri" panose="020F0502020204030204" pitchFamily="34" charset="0"/>
                        </a:rPr>
                        <a:t>Target exceeded:</a:t>
                      </a:r>
                    </a:p>
                    <a:p>
                      <a:pPr algn="l">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52 products produced and services rendered by SMMEs and Co-operatives linked to market.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Calibri"/>
                        </a:rPr>
                        <a:t>DSBD introduced more products and services to retailers in order to give retailers a larger variety and increase opportunities to list SMMEs and Co-operatives.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kern="1200" noProof="0" dirty="0">
                          <a:solidFill>
                            <a:schemeClr val="tx1"/>
                          </a:solidFill>
                          <a:effectLst/>
                          <a:latin typeface="Arial" panose="020B0604020202020204" pitchFamily="34" charset="0"/>
                          <a:ea typeface="Calibri"/>
                          <a:cs typeface="Calibri"/>
                          <a:sym typeface="Calibri"/>
                        </a:rPr>
                        <a:t>N/A</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0496">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2. </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monitored to</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participate on</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SheTradesZA</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Number of</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 monitored to participate on SheTradesZA 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2 000 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 monitored to participate on</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SheTradesZA 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500 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 monitored to participate on SheTradesZA</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b="1" kern="1200" dirty="0">
                          <a:solidFill>
                            <a:schemeClr val="tx1"/>
                          </a:solidFill>
                          <a:effectLst/>
                          <a:latin typeface="Arial" panose="020B0604020202020204" pitchFamily="34" charset="0"/>
                          <a:ea typeface="Times New Roman" panose="02020603050405020304" pitchFamily="18" charset="0"/>
                          <a:cs typeface="+mn-cs"/>
                        </a:rPr>
                        <a:t>Target not achieved:</a:t>
                      </a:r>
                    </a:p>
                    <a:p>
                      <a:pPr algn="l">
                        <a:lnSpc>
                          <a:spcPct val="100000"/>
                        </a:lnSpc>
                        <a:spcAft>
                          <a:spcPts val="0"/>
                        </a:spcAft>
                      </a:pPr>
                      <a:endParaRPr lang="en-GB" sz="1000" b="1" kern="1200" dirty="0">
                        <a:solidFill>
                          <a:schemeClr val="tx1"/>
                        </a:solidFill>
                        <a:effectLst/>
                        <a:latin typeface="Arial" panose="020B0604020202020204" pitchFamily="34" charset="0"/>
                        <a:ea typeface="Calibri" panose="020F0502020204030204" pitchFamily="34" charset="0"/>
                        <a:cs typeface="+mn-cs"/>
                      </a:endParaRP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268 women-owned</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Enterprises monitored to participate on SheTradesZA</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platform.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1000" b="0" i="0" u="none" strike="noStrike" baseline="0" dirty="0">
                          <a:solidFill>
                            <a:schemeClr val="tx1"/>
                          </a:solidFill>
                          <a:latin typeface="Arial" panose="020B0604020202020204" pitchFamily="34" charset="0"/>
                        </a:rPr>
                        <a:t>Low registration of women-owned enterprise in the </a:t>
                      </a:r>
                      <a:r>
                        <a:rPr lang="en-US" sz="1000" b="0" i="0" u="none" strike="noStrike" baseline="0" dirty="0" err="1">
                          <a:solidFill>
                            <a:schemeClr val="tx1"/>
                          </a:solidFill>
                          <a:latin typeface="Arial" panose="020B0604020202020204" pitchFamily="34" charset="0"/>
                        </a:rPr>
                        <a:t>SheTradesZA</a:t>
                      </a:r>
                      <a:r>
                        <a:rPr lang="en-US" sz="1000" b="0" i="0" u="none" strike="noStrike" baseline="0" dirty="0">
                          <a:solidFill>
                            <a:schemeClr val="tx1"/>
                          </a:solidFill>
                          <a:latin typeface="Arial" panose="020B0604020202020204" pitchFamily="34" charset="0"/>
                        </a:rPr>
                        <a:t> Hub.</a:t>
                      </a:r>
                      <a:endParaRPr lang="en-GB" sz="1000" b="0" i="0" u="none" strike="noStrike" baseline="0" dirty="0">
                        <a:solidFill>
                          <a:schemeClr val="tx1"/>
                        </a:solidFill>
                        <a:latin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ZA" sz="1000" dirty="0">
                          <a:effectLst/>
                          <a:latin typeface="Arial" panose="020B0604020202020204" pitchFamily="34" charset="0"/>
                          <a:ea typeface="Calibri" panose="020F0502020204030204" pitchFamily="34" charset="0"/>
                        </a:rPr>
                        <a:t>The Department will prioritise implementing a media and marketing plan and budget aimed at popularizing the programme during the 2022/23 financial year.</a:t>
                      </a:r>
                      <a:endParaRPr lang="en-GB" sz="1000" b="0" i="0" u="none" strike="sngStrike" baseline="0" dirty="0">
                        <a:solidFill>
                          <a:schemeClr val="tx1"/>
                        </a:solidFill>
                        <a:latin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32953">
                <a:tc>
                  <a:txBody>
                    <a:body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3.</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HelveticaNeue-Light"/>
                        </a:rPr>
                        <a:t>SMMEs and Co-operatives</a:t>
                      </a:r>
                      <a:endParaRPr lang="en-GB" sz="1000" strike="sngStrike" dirty="0">
                        <a:solidFill>
                          <a:schemeClr val="tx1"/>
                        </a:solidFill>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chemeClr val="tx1"/>
                          </a:solidFill>
                          <a:effectLst/>
                          <a:latin typeface="Arial" panose="020B0604020202020204" pitchFamily="34" charset="0"/>
                          <a:ea typeface="HelveticaNeue-Light"/>
                        </a:rPr>
                        <a:t>exposed to</a:t>
                      </a:r>
                      <a:endParaRPr lang="en-GB" sz="1000" dirty="0">
                        <a:solidFill>
                          <a:schemeClr val="tx1"/>
                        </a:solidFill>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chemeClr val="tx1"/>
                          </a:solidFill>
                          <a:effectLst/>
                          <a:latin typeface="Arial" panose="020B0604020202020204" pitchFamily="34" charset="0"/>
                          <a:ea typeface="HelveticaNeue-Light"/>
                        </a:rPr>
                        <a:t>international</a:t>
                      </a:r>
                      <a:endParaRPr lang="en-GB" sz="1000" dirty="0">
                        <a:solidFill>
                          <a:schemeClr val="tx1"/>
                        </a:solidFill>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chemeClr val="tx1"/>
                          </a:solidFill>
                          <a:effectLst/>
                          <a:latin typeface="Arial" panose="020B0604020202020204" pitchFamily="34" charset="0"/>
                          <a:ea typeface="HelveticaNeue-Light"/>
                        </a:rPr>
                        <a:t>market</a:t>
                      </a:r>
                      <a:endParaRPr lang="en-GB" sz="1000" dirty="0">
                        <a:solidFill>
                          <a:schemeClr val="tx1"/>
                        </a:solidFill>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chemeClr val="tx1"/>
                          </a:solidFill>
                          <a:effectLst/>
                          <a:latin typeface="Arial" panose="020B0604020202020204" pitchFamily="34" charset="0"/>
                          <a:ea typeface="HelveticaNeue-Light"/>
                        </a:rPr>
                        <a:t>opportunities.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HelveticaNeue-Light"/>
                        </a:rPr>
                        <a:t>Number of SMMEs and Co-operatives exposed to international market</a:t>
                      </a:r>
                      <a:endParaRPr lang="en-GB" sz="1000" dirty="0">
                        <a:solidFill>
                          <a:schemeClr val="tx1"/>
                        </a:solidFill>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chemeClr val="tx1"/>
                          </a:solidFill>
                          <a:effectLst/>
                          <a:latin typeface="Arial" panose="020B0604020202020204" pitchFamily="34" charset="0"/>
                          <a:ea typeface="HelveticaNeue-Light"/>
                        </a:rPr>
                        <a:t>opportunities.</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200 SMMEs and </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Co-operatives exposed to</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international</a:t>
                      </a:r>
                    </a:p>
                    <a:p>
                      <a:pPr algn="l">
                        <a:lnSpc>
                          <a:spcPct val="100000"/>
                        </a:lnSpc>
                        <a:spcAft>
                          <a:spcPts val="0"/>
                        </a:spcAft>
                      </a:pPr>
                      <a:r>
                        <a:rPr lang="en-GB" sz="1000" dirty="0">
                          <a:solidFill>
                            <a:schemeClr val="tx1"/>
                          </a:solidFill>
                          <a:effectLst/>
                          <a:latin typeface="Arial" panose="020B0604020202020204" pitchFamily="34" charset="0"/>
                          <a:ea typeface="HelveticaNeue-Light"/>
                        </a:rPr>
                        <a:t>market</a:t>
                      </a:r>
                      <a:r>
                        <a:rPr lang="en-GB" sz="1000" dirty="0">
                          <a:solidFill>
                            <a:schemeClr val="tx1"/>
                          </a:solidFill>
                          <a:effectLst/>
                          <a:latin typeface="Arial" panose="020B0604020202020204" pitchFamily="34" charset="0"/>
                          <a:ea typeface="Calibri" panose="020F0502020204030204" pitchFamily="34" charset="0"/>
                        </a:rPr>
                        <a:t>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50 SMMEs and </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Co-operatives</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exposed to international</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market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b="1" kern="1200" dirty="0">
                          <a:solidFill>
                            <a:schemeClr val="tx1"/>
                          </a:solidFill>
                          <a:effectLst/>
                          <a:latin typeface="Arial" panose="020B0604020202020204" pitchFamily="34" charset="0"/>
                          <a:ea typeface="Times New Roman" panose="02020603050405020304" pitchFamily="18" charset="0"/>
                          <a:cs typeface="+mn-cs"/>
                        </a:rPr>
                        <a:t>Target achieved:</a:t>
                      </a:r>
                    </a:p>
                    <a:p>
                      <a:pPr algn="l">
                        <a:lnSpc>
                          <a:spcPct val="100000"/>
                        </a:lnSpc>
                        <a:spcAft>
                          <a:spcPts val="0"/>
                        </a:spcAft>
                      </a:pPr>
                      <a:endParaRPr lang="en-GB" sz="1000" b="1" kern="1200" dirty="0">
                        <a:solidFill>
                          <a:schemeClr val="tx1"/>
                        </a:solidFill>
                        <a:effectLst/>
                        <a:latin typeface="Arial" panose="020B0604020202020204" pitchFamily="34" charset="0"/>
                        <a:ea typeface="Times New Roman" panose="02020603050405020304" pitchFamily="18" charset="0"/>
                        <a:cs typeface="+mn-cs"/>
                      </a:endParaRP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55 SMMEs and </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Co-operatives</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exposed to international</a:t>
                      </a:r>
                    </a:p>
                    <a:p>
                      <a:pPr algn="l">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market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000" b="0" i="0" u="none" strike="noStrike" baseline="0" dirty="0">
                          <a:solidFill>
                            <a:schemeClr val="tx1"/>
                          </a:solidFill>
                          <a:latin typeface="Arial" panose="020B0604020202020204" pitchFamily="34" charset="0"/>
                        </a:rPr>
                        <a:t>The SBD Portfolio participated in more events to catch-up with the previous quarters’ achievement.</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u="none" strike="noStrike" baseline="0" dirty="0">
                          <a:solidFill>
                            <a:schemeClr val="tx1"/>
                          </a:solidFill>
                          <a:latin typeface="Arial" panose="020B0604020202020204" pitchFamily="34" charset="0"/>
                        </a:rPr>
                        <a:t>N/A</a:t>
                      </a:r>
                      <a:endParaRPr lang="en-US" sz="1000" b="0" i="0" u="none" strike="noStrike" baseline="0" dirty="0">
                        <a:solidFill>
                          <a:schemeClr val="tx1"/>
                        </a:solidFill>
                        <a:latin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861458"/>
                  </a:ext>
                </a:extLst>
              </a:tr>
            </a:tbl>
          </a:graphicData>
        </a:graphic>
      </p:graphicFrame>
    </p:spTree>
    <p:extLst>
      <p:ext uri="{BB962C8B-B14F-4D97-AF65-F5344CB8AC3E}">
        <p14:creationId xmlns:p14="http://schemas.microsoft.com/office/powerpoint/2010/main" val="13563905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800" y="0"/>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0" y="27264"/>
            <a:ext cx="9142199" cy="769441"/>
          </a:xfrm>
          <a:prstGeom prst="rect">
            <a:avLst/>
          </a:prstGeom>
          <a:noFill/>
        </p:spPr>
        <p:txBody>
          <a:bodyPr wrap="square" rtlCol="0">
            <a:spAutoFit/>
          </a:bodyPr>
          <a:lstStyle/>
          <a:p>
            <a:pPr algn="r"/>
            <a:r>
              <a:rPr lang="en-US" sz="2200" cap="small" dirty="0">
                <a:solidFill>
                  <a:schemeClr val="bg1"/>
                </a:solidFill>
                <a:latin typeface="Arial" panose="020B0604020202020204" pitchFamily="34" charset="0"/>
                <a:cs typeface="Arial" panose="020B0604020202020204" pitchFamily="34" charset="0"/>
              </a:rPr>
              <a:t>Overall Performance by </a:t>
            </a:r>
            <a:r>
              <a:rPr lang="en-US" sz="2200" cap="small" dirty="0" err="1">
                <a:solidFill>
                  <a:schemeClr val="bg1"/>
                </a:solidFill>
                <a:latin typeface="Arial" panose="020B0604020202020204" pitchFamily="34" charset="0"/>
                <a:cs typeface="Arial" panose="020B0604020202020204" pitchFamily="34" charset="0"/>
              </a:rPr>
              <a:t>Programme</a:t>
            </a:r>
            <a:r>
              <a:rPr lang="en-US" sz="2200" cap="small" dirty="0">
                <a:solidFill>
                  <a:schemeClr val="bg1"/>
                </a:solidFill>
                <a:latin typeface="Arial" panose="020B0604020202020204" pitchFamily="34" charset="0"/>
                <a:cs typeface="Arial" panose="020B0604020202020204" pitchFamily="34" charset="0"/>
              </a:rPr>
              <a:t> 2 – </a:t>
            </a:r>
          </a:p>
          <a:p>
            <a:pPr algn="r"/>
            <a:r>
              <a:rPr lang="en-US" sz="2200" cap="small" dirty="0">
                <a:solidFill>
                  <a:schemeClr val="bg1"/>
                </a:solidFill>
                <a:latin typeface="Arial" panose="020B0604020202020204" pitchFamily="34" charset="0"/>
                <a:cs typeface="Arial" panose="020B0604020202020204" pitchFamily="34" charset="0"/>
              </a:rPr>
              <a:t>Sector and Market Development </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35</a:t>
            </a:r>
          </a:p>
        </p:txBody>
      </p:sp>
      <p:graphicFrame>
        <p:nvGraphicFramePr>
          <p:cNvPr id="6" name="Table 5">
            <a:extLst>
              <a:ext uri="{FF2B5EF4-FFF2-40B4-BE49-F238E27FC236}">
                <a16:creationId xmlns:a16="http://schemas.microsoft.com/office/drawing/2014/main" id="{97A6ACDD-634D-41DD-914B-242C69FFD49E}"/>
              </a:ext>
            </a:extLst>
          </p:cNvPr>
          <p:cNvGraphicFramePr>
            <a:graphicFrameLocks noGrp="1"/>
          </p:cNvGraphicFramePr>
          <p:nvPr>
            <p:extLst>
              <p:ext uri="{D42A27DB-BD31-4B8C-83A1-F6EECF244321}">
                <p14:modId xmlns:p14="http://schemas.microsoft.com/office/powerpoint/2010/main" val="1527385749"/>
              </p:ext>
            </p:extLst>
          </p:nvPr>
        </p:nvGraphicFramePr>
        <p:xfrm>
          <a:off x="48377" y="917237"/>
          <a:ext cx="9045444" cy="4197797"/>
        </p:xfrm>
        <a:graphic>
          <a:graphicData uri="http://schemas.openxmlformats.org/drawingml/2006/table">
            <a:tbl>
              <a:tblPr firstRow="1" firstCol="1" bandRow="1"/>
              <a:tblGrid>
                <a:gridCol w="333588">
                  <a:extLst>
                    <a:ext uri="{9D8B030D-6E8A-4147-A177-3AD203B41FA5}">
                      <a16:colId xmlns:a16="http://schemas.microsoft.com/office/drawing/2014/main" val="20000"/>
                    </a:ext>
                  </a:extLst>
                </a:gridCol>
                <a:gridCol w="1047283">
                  <a:extLst>
                    <a:ext uri="{9D8B030D-6E8A-4147-A177-3AD203B41FA5}">
                      <a16:colId xmlns:a16="http://schemas.microsoft.com/office/drawing/2014/main" val="20001"/>
                    </a:ext>
                  </a:extLst>
                </a:gridCol>
                <a:gridCol w="1313952">
                  <a:extLst>
                    <a:ext uri="{9D8B030D-6E8A-4147-A177-3AD203B41FA5}">
                      <a16:colId xmlns:a16="http://schemas.microsoft.com/office/drawing/2014/main" val="20002"/>
                    </a:ext>
                  </a:extLst>
                </a:gridCol>
                <a:gridCol w="1110424">
                  <a:extLst>
                    <a:ext uri="{9D8B030D-6E8A-4147-A177-3AD203B41FA5}">
                      <a16:colId xmlns:a16="http://schemas.microsoft.com/office/drawing/2014/main" val="20003"/>
                    </a:ext>
                  </a:extLst>
                </a:gridCol>
                <a:gridCol w="1219706">
                  <a:extLst>
                    <a:ext uri="{9D8B030D-6E8A-4147-A177-3AD203B41FA5}">
                      <a16:colId xmlns:a16="http://schemas.microsoft.com/office/drawing/2014/main" val="20004"/>
                    </a:ext>
                  </a:extLst>
                </a:gridCol>
                <a:gridCol w="1242386">
                  <a:extLst>
                    <a:ext uri="{9D8B030D-6E8A-4147-A177-3AD203B41FA5}">
                      <a16:colId xmlns:a16="http://schemas.microsoft.com/office/drawing/2014/main" val="20005"/>
                    </a:ext>
                  </a:extLst>
                </a:gridCol>
                <a:gridCol w="1304284">
                  <a:extLst>
                    <a:ext uri="{9D8B030D-6E8A-4147-A177-3AD203B41FA5}">
                      <a16:colId xmlns:a16="http://schemas.microsoft.com/office/drawing/2014/main" val="20006"/>
                    </a:ext>
                  </a:extLst>
                </a:gridCol>
                <a:gridCol w="1473821">
                  <a:extLst>
                    <a:ext uri="{9D8B030D-6E8A-4147-A177-3AD203B41FA5}">
                      <a16:colId xmlns:a16="http://schemas.microsoft.com/office/drawing/2014/main" val="20007"/>
                    </a:ext>
                  </a:extLst>
                </a:gridCol>
              </a:tblGrid>
              <a:tr h="387797">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effectLst/>
                          <a:latin typeface="Arial" panose="020B0604020202020204" pitchFamily="34" charset="0"/>
                          <a:ea typeface="Calibri" panose="020F0502020204030204" pitchFamily="34" charset="0"/>
                          <a:cs typeface="Arial" panose="020B0604020202020204" pitchFamily="34" charset="0"/>
                        </a:rPr>
                        <a:t>Output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latinLnBrk="0">
                        <a:lnSpc>
                          <a:spcPct val="100000"/>
                        </a:lnSpc>
                        <a:spcBef>
                          <a:spcPts val="0"/>
                        </a:spcBef>
                        <a:spcAft>
                          <a:spcPts val="0"/>
                        </a:spcAft>
                        <a:buClrTx/>
                        <a:buSzTx/>
                        <a:buFontTx/>
                        <a:buNone/>
                        <a:tabLs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734268">
                <a:tc>
                  <a:txBody>
                    <a:body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4.</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i="0" u="none" strike="noStrike" baseline="0" dirty="0">
                          <a:solidFill>
                            <a:srgbClr val="231F20"/>
                          </a:solidFill>
                          <a:latin typeface="HelveticaNeue-Light"/>
                        </a:rPr>
                        <a:t>Approved</a:t>
                      </a:r>
                    </a:p>
                    <a:p>
                      <a:pPr algn="l"/>
                      <a:r>
                        <a:rPr lang="en-GB" sz="1000" b="0" i="0" u="none" strike="noStrike" baseline="0" dirty="0">
                          <a:solidFill>
                            <a:srgbClr val="231F20"/>
                          </a:solidFill>
                          <a:latin typeface="HelveticaNeue-Light"/>
                        </a:rPr>
                        <a:t>SMMEs</a:t>
                      </a:r>
                    </a:p>
                    <a:p>
                      <a:pPr algn="l"/>
                      <a:r>
                        <a:rPr lang="en-GB" sz="1000" b="0" i="0" u="none" strike="noStrike" baseline="0" dirty="0">
                          <a:solidFill>
                            <a:srgbClr val="231F20"/>
                          </a:solidFill>
                          <a:latin typeface="HelveticaNeue-Light"/>
                        </a:rPr>
                        <a:t>Development</a:t>
                      </a:r>
                    </a:p>
                    <a:p>
                      <a:pPr algn="l"/>
                      <a:r>
                        <a:rPr lang="en-GB" sz="1000" b="0" i="0" u="none" strike="noStrike" baseline="0" dirty="0">
                          <a:solidFill>
                            <a:srgbClr val="231F20"/>
                          </a:solidFill>
                          <a:latin typeface="HelveticaNeue-Light"/>
                        </a:rPr>
                        <a:t>Index Survey</a:t>
                      </a:r>
                    </a:p>
                    <a:p>
                      <a:pPr algn="l"/>
                      <a:r>
                        <a:rPr lang="en-GB" sz="1000" b="0" i="0" u="none" strike="noStrike" baseline="0" dirty="0">
                          <a:solidFill>
                            <a:srgbClr val="231F20"/>
                          </a:solidFill>
                          <a:latin typeface="HelveticaNeue-Light"/>
                        </a:rPr>
                        <a:t>report.</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i="0" u="none" strike="noStrike" baseline="0" dirty="0">
                          <a:solidFill>
                            <a:srgbClr val="231F20"/>
                          </a:solidFill>
                          <a:latin typeface="HelveticaNeue-Light"/>
                        </a:rPr>
                        <a:t>Annual Report on the participation of SMMEs and</a:t>
                      </a:r>
                    </a:p>
                    <a:p>
                      <a:pPr algn="l"/>
                      <a:r>
                        <a:rPr lang="en-GB" sz="1000" b="0" i="0" u="none" strike="noStrike" baseline="0" dirty="0">
                          <a:solidFill>
                            <a:srgbClr val="231F20"/>
                          </a:solidFill>
                          <a:latin typeface="HelveticaNeue-Light"/>
                        </a:rPr>
                        <a:t>Co-operatives in economic sectors approved by EXCO.</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i="0" u="none" strike="noStrike" baseline="0" dirty="0">
                          <a:solidFill>
                            <a:srgbClr val="231F20"/>
                          </a:solidFill>
                          <a:latin typeface="HelveticaNeue-Light"/>
                        </a:rPr>
                        <a:t>Annual Report on the</a:t>
                      </a:r>
                    </a:p>
                    <a:p>
                      <a:pPr algn="l"/>
                      <a:r>
                        <a:rPr lang="en-GB" sz="1000" b="0" i="0" u="none" strike="noStrike" baseline="0" dirty="0">
                          <a:solidFill>
                            <a:srgbClr val="231F20"/>
                          </a:solidFill>
                          <a:latin typeface="HelveticaNeue-Light"/>
                        </a:rPr>
                        <a:t>contribution to jobs by SMMEs and Co-operatives in economic</a:t>
                      </a:r>
                    </a:p>
                    <a:p>
                      <a:pPr algn="l"/>
                      <a:r>
                        <a:rPr lang="en-GB" sz="1000" b="0" i="0" u="none" strike="noStrike" baseline="0" dirty="0">
                          <a:solidFill>
                            <a:srgbClr val="231F20"/>
                          </a:solidFill>
                          <a:latin typeface="HelveticaNeue-Light"/>
                        </a:rPr>
                        <a:t>sectors approved by EXCO.</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0" i="0" u="none" strike="noStrike" baseline="0" dirty="0">
                          <a:solidFill>
                            <a:srgbClr val="231F20"/>
                          </a:solidFill>
                          <a:latin typeface="HelveticaNeue-Light"/>
                        </a:rPr>
                        <a:t>Annual Report on the contribution to jobs by SMMEs and Co-operatives in economic sectors approved by EXCO.</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1" i="0" u="none" strike="noStrike" baseline="0" dirty="0">
                          <a:solidFill>
                            <a:srgbClr val="231F20"/>
                          </a:solidFill>
                          <a:latin typeface="HelveticaNeue-Light"/>
                        </a:rPr>
                        <a:t>Target achieved:</a:t>
                      </a:r>
                    </a:p>
                    <a:p>
                      <a:pPr algn="l"/>
                      <a:endParaRPr lang="en-GB" sz="1000" b="0" i="0" u="none" strike="noStrike" baseline="0" dirty="0">
                        <a:solidFill>
                          <a:srgbClr val="231F20"/>
                        </a:solidFill>
                        <a:latin typeface="HelveticaNeue-Light"/>
                      </a:endParaRPr>
                    </a:p>
                    <a:p>
                      <a:pPr algn="l"/>
                      <a:r>
                        <a:rPr lang="en-GB" sz="1000" b="0" i="0" u="none" strike="noStrike" baseline="0" dirty="0">
                          <a:solidFill>
                            <a:srgbClr val="231F20"/>
                          </a:solidFill>
                          <a:latin typeface="HelveticaNeue-Light"/>
                        </a:rPr>
                        <a:t>Annual Report on the contribution to jobs by SMMEs and Co-operatives in economic sectors approved by EXCO.</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000" b="0" i="0" u="none" strike="noStrike" baseline="0" dirty="0">
                          <a:solidFill>
                            <a:schemeClr val="tx1"/>
                          </a:solidFill>
                          <a:latin typeface="Arial" panose="020B0604020202020204" pitchFamily="34" charset="0"/>
                        </a:rPr>
                        <a:t>N/A</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b="0" i="0" u="none" strike="noStrike" baseline="0" dirty="0">
                          <a:solidFill>
                            <a:schemeClr val="tx1"/>
                          </a:solidFill>
                          <a:latin typeface="Arial" panose="020B0604020202020204" pitchFamily="34" charset="0"/>
                        </a:rPr>
                        <a:t>N/A</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490256"/>
                  </a:ext>
                </a:extLst>
              </a:tr>
              <a:tr h="734268">
                <a:tc>
                  <a:txBody>
                    <a:bodyPr/>
                    <a:lstStyle/>
                    <a:p>
                      <a:pPr algn="l"/>
                      <a:r>
                        <a:rPr lang="en-ZA" sz="1000" b="0" i="0" u="none" strike="noStrike" baseline="0" dirty="0">
                          <a:solidFill>
                            <a:srgbClr val="000000"/>
                          </a:solidFill>
                          <a:latin typeface="Arial" panose="020B0604020202020204" pitchFamily="34" charset="0"/>
                          <a:cs typeface="Arial" panose="020B0604020202020204" pitchFamily="34" charset="0"/>
                        </a:rPr>
                        <a:t>5.</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rgbClr val="231F20"/>
                          </a:solidFill>
                          <a:effectLst/>
                          <a:latin typeface="Arial" panose="020B0604020202020204" pitchFamily="34" charset="0"/>
                          <a:ea typeface="HelveticaNeue-Light"/>
                        </a:rPr>
                        <a:t>Approved</a:t>
                      </a:r>
                      <a:endParaRPr lang="en-GB" sz="1000" dirty="0">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rgbClr val="231F20"/>
                          </a:solidFill>
                          <a:effectLst/>
                          <a:latin typeface="Arial" panose="020B0604020202020204" pitchFamily="34" charset="0"/>
                          <a:ea typeface="HelveticaNeue-Light"/>
                        </a:rPr>
                        <a:t>SMMEs</a:t>
                      </a:r>
                      <a:endParaRPr lang="en-GB" sz="1000" dirty="0">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rgbClr val="231F20"/>
                          </a:solidFill>
                          <a:effectLst/>
                          <a:latin typeface="Arial" panose="020B0604020202020204" pitchFamily="34" charset="0"/>
                          <a:ea typeface="HelveticaNeue-Light"/>
                        </a:rPr>
                        <a:t>Development</a:t>
                      </a:r>
                      <a:endParaRPr lang="en-GB" sz="1000" dirty="0">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rgbClr val="231F20"/>
                          </a:solidFill>
                          <a:effectLst/>
                          <a:latin typeface="Arial" panose="020B0604020202020204" pitchFamily="34" charset="0"/>
                          <a:ea typeface="HelveticaNeue-Light"/>
                        </a:rPr>
                        <a:t>Index Survey report.</a:t>
                      </a:r>
                      <a:endParaRPr lang="en-GB"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solidFill>
                            <a:srgbClr val="231F20"/>
                          </a:solidFill>
                          <a:effectLst/>
                          <a:latin typeface="Arial" panose="020B0604020202020204" pitchFamily="34" charset="0"/>
                          <a:ea typeface="HelveticaNeue-Light"/>
                        </a:rPr>
                        <a:t>SMMEs Development</a:t>
                      </a:r>
                      <a:endParaRPr lang="en-GB" sz="1000" dirty="0">
                        <a:effectLst/>
                        <a:latin typeface="Arial" panose="020B0604020202020204" pitchFamily="34" charset="0"/>
                        <a:ea typeface="Calibri" panose="020F0502020204030204" pitchFamily="34" charset="0"/>
                      </a:endParaRPr>
                    </a:p>
                    <a:p>
                      <a:pPr algn="l">
                        <a:lnSpc>
                          <a:spcPct val="100000"/>
                        </a:lnSpc>
                        <a:spcAft>
                          <a:spcPts val="0"/>
                        </a:spcAft>
                      </a:pPr>
                      <a:r>
                        <a:rPr lang="en-GB" sz="1000" dirty="0">
                          <a:solidFill>
                            <a:srgbClr val="231F20"/>
                          </a:solidFill>
                          <a:effectLst/>
                          <a:latin typeface="Arial" panose="020B0604020202020204" pitchFamily="34" charset="0"/>
                          <a:ea typeface="HelveticaNeue-Light"/>
                        </a:rPr>
                        <a:t>Index Survey report produced.</a:t>
                      </a:r>
                      <a:endParaRPr lang="en-GB"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effectLst/>
                          <a:latin typeface="Arial" panose="020B0604020202020204" pitchFamily="34" charset="0"/>
                          <a:ea typeface="Calibri" panose="020F0502020204030204" pitchFamily="34" charset="0"/>
                        </a:rPr>
                        <a:t>SMMEs Development</a:t>
                      </a:r>
                    </a:p>
                    <a:p>
                      <a:pPr algn="l">
                        <a:lnSpc>
                          <a:spcPct val="100000"/>
                        </a:lnSpc>
                        <a:spcAft>
                          <a:spcPts val="0"/>
                        </a:spcAft>
                      </a:pPr>
                      <a:r>
                        <a:rPr lang="en-GB" sz="1000" dirty="0">
                          <a:effectLst/>
                          <a:latin typeface="Arial" panose="020B0604020202020204" pitchFamily="34" charset="0"/>
                          <a:ea typeface="Calibri" panose="020F0502020204030204" pitchFamily="34" charset="0"/>
                        </a:rPr>
                        <a:t>Index Survey report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SMMEs Development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Index Survey report approved by EXCO.</a:t>
                      </a:r>
                    </a:p>
                    <a:p>
                      <a:pPr algn="l">
                        <a:lnSpc>
                          <a:spcPct val="100000"/>
                        </a:lnSpc>
                        <a:spcAft>
                          <a:spcPts val="0"/>
                        </a:spcAft>
                      </a:pPr>
                      <a:endParaRPr lang="en-GB"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Target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SMMEs Development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Index Survey report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rPr>
                        <a:t>N/A</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rPr>
                        <a:t>N/A</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9090386"/>
                  </a:ext>
                </a:extLst>
              </a:tr>
              <a:tr h="1273643">
                <a:tc>
                  <a:txBody>
                    <a:bodyPr/>
                    <a:lstStyle/>
                    <a:p>
                      <a:pPr algn="l"/>
                      <a:r>
                        <a:rPr lang="en-ZA" sz="1000" b="0" i="0" u="none" strike="noStrike" baseline="0" dirty="0">
                          <a:solidFill>
                            <a:srgbClr val="000000"/>
                          </a:solidFill>
                          <a:latin typeface="Arial" panose="020B0604020202020204" pitchFamily="34" charset="0"/>
                          <a:cs typeface="Arial" panose="020B0604020202020204" pitchFamily="34" charset="0"/>
                        </a:rPr>
                        <a:t>6.</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1000" dirty="0">
                          <a:effectLst/>
                          <a:latin typeface="Arial" panose="020B0604020202020204" pitchFamily="34" charset="0"/>
                          <a:ea typeface="Calibri" panose="020F0502020204030204" pitchFamily="34" charset="0"/>
                        </a:rPr>
                        <a:t>Incubation Support Programme evaluation 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Incubation Support Programme evaluation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Incubation Support Programme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(ISP) evaluation conducted and  approved by EXCO.</a:t>
                      </a:r>
                      <a:endParaRPr lang="en-GB" sz="1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Incubation Support Programme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(ISP) evaluation conducted and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Arial" panose="020B0604020202020204" pitchFamily="34" charset="0"/>
                          <a:ea typeface="Times New Roman" panose="02020603050405020304" pitchFamily="18" charset="0"/>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Incubation Support Programme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(ISP) evaluation not conducted and  approved by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000" b="0" i="0" u="none" strike="noStrike" baseline="0" dirty="0">
                          <a:solidFill>
                            <a:schemeClr val="tx1"/>
                          </a:solidFill>
                          <a:latin typeface="Arial" panose="020B0604020202020204" pitchFamily="34" charset="0"/>
                        </a:rPr>
                        <a:t>Request for single source Government Technical Advisory Centre (GTAC) declined by Treasury and therefore the evaluation did not proceed. </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000" b="0" i="0" u="none" strike="noStrike" kern="0" cap="none" spc="0" normalizeH="0" baseline="0" noProof="0" dirty="0">
                          <a:ln>
                            <a:noFill/>
                          </a:ln>
                          <a:solidFill>
                            <a:schemeClr val="tx1"/>
                          </a:solidFill>
                          <a:effectLst/>
                          <a:uLnTx/>
                          <a:uFillTx/>
                          <a:latin typeface="Arial" panose="020B0604020202020204" pitchFamily="34" charset="0"/>
                          <a:ea typeface="+mn-ea"/>
                          <a:cs typeface="+mn-cs"/>
                          <a:sym typeface="Calibri"/>
                        </a:rPr>
                        <a:t>The process to be initiated again in the new financial year.</a:t>
                      </a:r>
                      <a:endParaRPr kumimoji="0" lang="en-ZA"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Calibri"/>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7442390"/>
                  </a:ext>
                </a:extLst>
              </a:tr>
            </a:tbl>
          </a:graphicData>
        </a:graphic>
      </p:graphicFrame>
    </p:spTree>
    <p:extLst>
      <p:ext uri="{BB962C8B-B14F-4D97-AF65-F5344CB8AC3E}">
        <p14:creationId xmlns:p14="http://schemas.microsoft.com/office/powerpoint/2010/main" val="8589398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3</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36</a:t>
            </a:r>
          </a:p>
        </p:txBody>
      </p:sp>
    </p:spTree>
    <p:extLst>
      <p:ext uri="{BB962C8B-B14F-4D97-AF65-F5344CB8AC3E}">
        <p14:creationId xmlns:p14="http://schemas.microsoft.com/office/powerpoint/2010/main" val="41397427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3600" y="25203"/>
            <a:ext cx="9136800" cy="830997"/>
          </a:xfrm>
          <a:prstGeom prst="rect">
            <a:avLst/>
          </a:prstGeom>
          <a:noFill/>
        </p:spPr>
        <p:txBody>
          <a:bodyPr wrap="square" rtlCol="0">
            <a:spAutoFit/>
          </a:bodyPr>
          <a:lstStyle/>
          <a:p>
            <a:pPr algn="r"/>
            <a:r>
              <a:rPr lang="en-US" sz="2400" cap="small" dirty="0">
                <a:solidFill>
                  <a:schemeClr val="bg1"/>
                </a:solidFill>
                <a:latin typeface="Arial" panose="020B0604020202020204" pitchFamily="34" charset="0"/>
                <a:cs typeface="Arial" panose="020B0604020202020204" pitchFamily="34" charset="0"/>
              </a:rPr>
              <a:t>Overall Performance by </a:t>
            </a:r>
            <a:r>
              <a:rPr lang="en-US" sz="2400" cap="small" dirty="0" err="1">
                <a:solidFill>
                  <a:schemeClr val="bg1"/>
                </a:solidFill>
                <a:latin typeface="Arial" panose="020B0604020202020204" pitchFamily="34" charset="0"/>
                <a:cs typeface="Arial" panose="020B0604020202020204" pitchFamily="34" charset="0"/>
              </a:rPr>
              <a:t>Programme</a:t>
            </a:r>
            <a:r>
              <a:rPr lang="en-US" sz="2400" cap="small" dirty="0">
                <a:solidFill>
                  <a:schemeClr val="bg1"/>
                </a:solidFill>
                <a:latin typeface="Arial" panose="020B0604020202020204" pitchFamily="34" charset="0"/>
                <a:cs typeface="Arial" panose="020B0604020202020204" pitchFamily="34" charset="0"/>
              </a:rPr>
              <a:t> 3 – </a:t>
            </a:r>
          </a:p>
          <a:p>
            <a:pPr algn="r"/>
            <a:r>
              <a:rPr lang="en-US" sz="2400" cap="small" dirty="0">
                <a:solidFill>
                  <a:schemeClr val="bg1"/>
                </a:solidFill>
                <a:latin typeface="Arial" panose="020B0604020202020204" pitchFamily="34" charset="0"/>
                <a:cs typeface="Arial" panose="020B0604020202020204" pitchFamily="34" charset="0"/>
              </a:rPr>
              <a:t>Development Finance </a:t>
            </a:r>
            <a:endParaRPr lang="en-US"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37</a:t>
            </a:r>
          </a:p>
        </p:txBody>
      </p:sp>
      <p:graphicFrame>
        <p:nvGraphicFramePr>
          <p:cNvPr id="6" name="Table 5">
            <a:extLst>
              <a:ext uri="{FF2B5EF4-FFF2-40B4-BE49-F238E27FC236}">
                <a16:creationId xmlns:a16="http://schemas.microsoft.com/office/drawing/2014/main" id="{841D4DDF-9076-4956-BFF6-25AFD4571068}"/>
              </a:ext>
            </a:extLst>
          </p:cNvPr>
          <p:cNvGraphicFramePr>
            <a:graphicFrameLocks noGrp="1"/>
          </p:cNvGraphicFramePr>
          <p:nvPr>
            <p:extLst>
              <p:ext uri="{D42A27DB-BD31-4B8C-83A1-F6EECF244321}">
                <p14:modId xmlns:p14="http://schemas.microsoft.com/office/powerpoint/2010/main" val="2816270419"/>
              </p:ext>
            </p:extLst>
          </p:nvPr>
        </p:nvGraphicFramePr>
        <p:xfrm>
          <a:off x="63380" y="887805"/>
          <a:ext cx="9080620" cy="5077622"/>
        </p:xfrm>
        <a:graphic>
          <a:graphicData uri="http://schemas.openxmlformats.org/drawingml/2006/table">
            <a:tbl>
              <a:tblPr firstRow="1" firstCol="1" bandRow="1"/>
              <a:tblGrid>
                <a:gridCol w="358445">
                  <a:extLst>
                    <a:ext uri="{9D8B030D-6E8A-4147-A177-3AD203B41FA5}">
                      <a16:colId xmlns:a16="http://schemas.microsoft.com/office/drawing/2014/main" val="20000"/>
                    </a:ext>
                  </a:extLst>
                </a:gridCol>
                <a:gridCol w="942972">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499227">
                  <a:extLst>
                    <a:ext uri="{9D8B030D-6E8A-4147-A177-3AD203B41FA5}">
                      <a16:colId xmlns:a16="http://schemas.microsoft.com/office/drawing/2014/main" val="20005"/>
                    </a:ext>
                  </a:extLst>
                </a:gridCol>
                <a:gridCol w="1403352">
                  <a:extLst>
                    <a:ext uri="{9D8B030D-6E8A-4147-A177-3AD203B41FA5}">
                      <a16:colId xmlns:a16="http://schemas.microsoft.com/office/drawing/2014/main" val="20006"/>
                    </a:ext>
                  </a:extLst>
                </a:gridCol>
                <a:gridCol w="1492248">
                  <a:extLst>
                    <a:ext uri="{9D8B030D-6E8A-4147-A177-3AD203B41FA5}">
                      <a16:colId xmlns:a16="http://schemas.microsoft.com/office/drawing/2014/main" val="20007"/>
                    </a:ext>
                  </a:extLst>
                </a:gridCol>
              </a:tblGrid>
              <a:tr h="52758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Reason For Deviation</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29614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1.</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Policy</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Cabinet</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memo on the</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Policy</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submitted to</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Minister for</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Cabinet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SMMEs and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Policy</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implemented and reported 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SMMEs and </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Co-operatives</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Funding Policy</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implemented and reported 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not achieved</a:t>
                      </a: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SMMEs and Co-operatives Funding Policy not implemented and reported 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The Department was requested to undertake further consultations. Through Ecosystem Development for Small Enterprises (EDSE), the Department secured the experts to assist the Department to undertake extensive consultations with the private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The Department, together with the policy expert, will conduct extensive stakeholders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consultation sessions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in Quarter One (1) 2022/23. Once all the</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relevant stakeholders</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have been consulted,</a:t>
                      </a:r>
                    </a:p>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the Policy will be refined and </a:t>
                      </a:r>
                      <a:r>
                        <a:rPr lang="en-US" sz="1000" dirty="0" err="1">
                          <a:solidFill>
                            <a:schemeClr val="tx1"/>
                          </a:solidFill>
                          <a:effectLst/>
                          <a:latin typeface="Arial" panose="020B0604020202020204" pitchFamily="34" charset="0"/>
                          <a:ea typeface="Calibri" panose="020F0502020204030204" pitchFamily="34" charset="0"/>
                          <a:cs typeface="+mn-cs"/>
                        </a:rPr>
                        <a:t>finalised</a:t>
                      </a:r>
                      <a:r>
                        <a:rPr lang="en-US" sz="1000" dirty="0">
                          <a:solidFill>
                            <a:schemeClr val="tx1"/>
                          </a:solidFill>
                          <a:effectLst/>
                          <a:latin typeface="Arial" panose="020B0604020202020204" pitchFamily="34" charset="0"/>
                          <a:ea typeface="Calibri" panose="020F0502020204030204" pitchFamily="34" charset="0"/>
                          <a:cs typeface="+mn-cs"/>
                        </a:rPr>
                        <a:t>.</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2008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2.</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to the</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value of the </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to the value of </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R88.6 million.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Co-operatives supported to the value of </a:t>
                      </a: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R25 million.</a:t>
                      </a: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not achieved:</a:t>
                      </a:r>
                    </a:p>
                    <a:p>
                      <a:pPr marL="0" algn="l" defTabSz="457200" rtl="0" eaLnBrk="1" latinLnBrk="0" hangingPunct="1">
                        <a:lnSpc>
                          <a:spcPct val="100000"/>
                        </a:lnSpc>
                        <a:spcAft>
                          <a:spcPts val="0"/>
                        </a:spcAft>
                      </a:pPr>
                      <a:endParaRPr lang="en-GB" sz="1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Co-operatives supported during the quarter.</a:t>
                      </a: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US" sz="1000" b="0" i="0" u="none" strike="noStrike" baseline="0" dirty="0">
                          <a:latin typeface="Arial" panose="020B0604020202020204" pitchFamily="34" charset="0"/>
                          <a:cs typeface="Arial" panose="020B0604020202020204" pitchFamily="34" charset="0"/>
                        </a:rPr>
                        <a:t>Poor quality of applications received for Co-operatives Development Support </a:t>
                      </a:r>
                      <a:r>
                        <a:rPr lang="en-US" sz="1000" b="0" i="0" u="none" strike="noStrike" baseline="0" dirty="0" err="1">
                          <a:latin typeface="Arial" panose="020B0604020202020204" pitchFamily="34" charset="0"/>
                          <a:cs typeface="Arial" panose="020B0604020202020204" pitchFamily="34" charset="0"/>
                        </a:rPr>
                        <a:t>Programme</a:t>
                      </a:r>
                      <a:r>
                        <a:rPr lang="en-US" sz="1000" b="0" i="0" u="none" strike="noStrike" baseline="0" dirty="0">
                          <a:latin typeface="Arial" panose="020B0604020202020204" pitchFamily="34" charset="0"/>
                          <a:cs typeface="Arial" panose="020B0604020202020204" pitchFamily="34" charset="0"/>
                        </a:rPr>
                        <a:t>.</a:t>
                      </a:r>
                      <a:endPar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u="none" strike="noStrike" baseline="0" dirty="0">
                          <a:latin typeface="Arial" panose="020B0604020202020204" pitchFamily="34" charset="0"/>
                          <a:cs typeface="Arial" panose="020B0604020202020204" pitchFamily="34" charset="0"/>
                        </a:rPr>
                        <a:t>Re-direct all non-compliant applications to Seda for business development support or non-financial support to make them funding-ready.</a:t>
                      </a:r>
                    </a:p>
                    <a:p>
                      <a:pPr algn="l"/>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9723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3.</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Township</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and Rural</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Enterprises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supported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financially.</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Township and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Rural Enterprises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supported to the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value of the R</a:t>
                      </a: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million.</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Township and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Rural Enterprises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to the value of R694 million.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Township and Rural Enterprises supported to the value of R69.4  million.</a:t>
                      </a:r>
                    </a:p>
                    <a:p>
                      <a:pPr marL="0" algn="l" defTabSz="4572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Township and Rural Enterprises supported to the value of R177.7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Due to the fast-tracking of online processing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resulted in an increase in the number of approvals and disbursements.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9308771"/>
                  </a:ext>
                </a:extLst>
              </a:tr>
            </a:tbl>
          </a:graphicData>
        </a:graphic>
      </p:graphicFrame>
    </p:spTree>
    <p:extLst>
      <p:ext uri="{BB962C8B-B14F-4D97-AF65-F5344CB8AC3E}">
        <p14:creationId xmlns:p14="http://schemas.microsoft.com/office/powerpoint/2010/main" val="21160169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3600" y="25203"/>
            <a:ext cx="9136800" cy="830997"/>
          </a:xfrm>
          <a:prstGeom prst="rect">
            <a:avLst/>
          </a:prstGeom>
          <a:noFill/>
        </p:spPr>
        <p:txBody>
          <a:bodyPr wrap="square" rtlCol="0">
            <a:spAutoFit/>
          </a:bodyPr>
          <a:lstStyle/>
          <a:p>
            <a:pPr algn="r"/>
            <a:r>
              <a:rPr lang="en-US" sz="2400" cap="small" dirty="0">
                <a:solidFill>
                  <a:schemeClr val="bg1"/>
                </a:solidFill>
                <a:latin typeface="Arial" panose="020B0604020202020204" pitchFamily="34" charset="0"/>
                <a:cs typeface="Arial" panose="020B0604020202020204" pitchFamily="34" charset="0"/>
              </a:rPr>
              <a:t>Overall Performance by </a:t>
            </a:r>
            <a:r>
              <a:rPr lang="en-US" sz="2400" cap="small" dirty="0" err="1">
                <a:solidFill>
                  <a:schemeClr val="bg1"/>
                </a:solidFill>
                <a:latin typeface="Arial" panose="020B0604020202020204" pitchFamily="34" charset="0"/>
                <a:cs typeface="Arial" panose="020B0604020202020204" pitchFamily="34" charset="0"/>
              </a:rPr>
              <a:t>Programme</a:t>
            </a:r>
            <a:r>
              <a:rPr lang="en-US" sz="2400" cap="small" dirty="0">
                <a:solidFill>
                  <a:schemeClr val="bg1"/>
                </a:solidFill>
                <a:latin typeface="Arial" panose="020B0604020202020204" pitchFamily="34" charset="0"/>
                <a:cs typeface="Arial" panose="020B0604020202020204" pitchFamily="34" charset="0"/>
              </a:rPr>
              <a:t> 3 – </a:t>
            </a:r>
          </a:p>
          <a:p>
            <a:pPr algn="r"/>
            <a:r>
              <a:rPr lang="en-US" sz="2400" cap="small" dirty="0">
                <a:solidFill>
                  <a:schemeClr val="bg1"/>
                </a:solidFill>
                <a:latin typeface="Arial" panose="020B0604020202020204" pitchFamily="34" charset="0"/>
                <a:cs typeface="Arial" panose="020B0604020202020204" pitchFamily="34" charset="0"/>
              </a:rPr>
              <a:t>Development Finance </a:t>
            </a:r>
            <a:endParaRPr lang="en-US"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38</a:t>
            </a:r>
          </a:p>
        </p:txBody>
      </p:sp>
      <p:graphicFrame>
        <p:nvGraphicFramePr>
          <p:cNvPr id="9" name="Table 8">
            <a:extLst>
              <a:ext uri="{FF2B5EF4-FFF2-40B4-BE49-F238E27FC236}">
                <a16:creationId xmlns:a16="http://schemas.microsoft.com/office/drawing/2014/main" id="{5641F175-B4FB-4BD6-AC46-F7F64665446E}"/>
              </a:ext>
            </a:extLst>
          </p:cNvPr>
          <p:cNvGraphicFramePr>
            <a:graphicFrameLocks noGrp="1"/>
          </p:cNvGraphicFramePr>
          <p:nvPr>
            <p:extLst>
              <p:ext uri="{D42A27DB-BD31-4B8C-83A1-F6EECF244321}">
                <p14:modId xmlns:p14="http://schemas.microsoft.com/office/powerpoint/2010/main" val="4225691695"/>
              </p:ext>
            </p:extLst>
          </p:nvPr>
        </p:nvGraphicFramePr>
        <p:xfrm>
          <a:off x="52470" y="886261"/>
          <a:ext cx="9075347" cy="5618379"/>
        </p:xfrm>
        <a:graphic>
          <a:graphicData uri="http://schemas.openxmlformats.org/drawingml/2006/table">
            <a:tbl>
              <a:tblPr firstRow="1" firstCol="1" bandRow="1"/>
              <a:tblGrid>
                <a:gridCol w="358237">
                  <a:extLst>
                    <a:ext uri="{9D8B030D-6E8A-4147-A177-3AD203B41FA5}">
                      <a16:colId xmlns:a16="http://schemas.microsoft.com/office/drawing/2014/main" val="20000"/>
                    </a:ext>
                  </a:extLst>
                </a:gridCol>
                <a:gridCol w="942424">
                  <a:extLst>
                    <a:ext uri="{9D8B030D-6E8A-4147-A177-3AD203B41FA5}">
                      <a16:colId xmlns:a16="http://schemas.microsoft.com/office/drawing/2014/main" val="20001"/>
                    </a:ext>
                  </a:extLst>
                </a:gridCol>
                <a:gridCol w="1151459">
                  <a:extLst>
                    <a:ext uri="{9D8B030D-6E8A-4147-A177-3AD203B41FA5}">
                      <a16:colId xmlns:a16="http://schemas.microsoft.com/office/drawing/2014/main" val="20002"/>
                    </a:ext>
                  </a:extLst>
                </a:gridCol>
                <a:gridCol w="1079493">
                  <a:extLst>
                    <a:ext uri="{9D8B030D-6E8A-4147-A177-3AD203B41FA5}">
                      <a16:colId xmlns:a16="http://schemas.microsoft.com/office/drawing/2014/main" val="20003"/>
                    </a:ext>
                  </a:extLst>
                </a:gridCol>
                <a:gridCol w="1364932">
                  <a:extLst>
                    <a:ext uri="{9D8B030D-6E8A-4147-A177-3AD203B41FA5}">
                      <a16:colId xmlns:a16="http://schemas.microsoft.com/office/drawing/2014/main" val="20004"/>
                    </a:ext>
                  </a:extLst>
                </a:gridCol>
                <a:gridCol w="1375585">
                  <a:extLst>
                    <a:ext uri="{9D8B030D-6E8A-4147-A177-3AD203B41FA5}">
                      <a16:colId xmlns:a16="http://schemas.microsoft.com/office/drawing/2014/main" val="20005"/>
                    </a:ext>
                  </a:extLst>
                </a:gridCol>
                <a:gridCol w="1752600">
                  <a:extLst>
                    <a:ext uri="{9D8B030D-6E8A-4147-A177-3AD203B41FA5}">
                      <a16:colId xmlns:a16="http://schemas.microsoft.com/office/drawing/2014/main" val="20006"/>
                    </a:ext>
                  </a:extLst>
                </a:gridCol>
                <a:gridCol w="1050617">
                  <a:extLst>
                    <a:ext uri="{9D8B030D-6E8A-4147-A177-3AD203B41FA5}">
                      <a16:colId xmlns:a16="http://schemas.microsoft.com/office/drawing/2014/main" val="20007"/>
                    </a:ext>
                  </a:extLst>
                </a:gridCol>
              </a:tblGrid>
              <a:tr h="56144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actual output</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Reason For Deviation</a:t>
                      </a:r>
                      <a:endParaRPr lang="en-ZA" sz="10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241558">
                <a:tc>
                  <a:txBody>
                    <a:body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4.</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SMMEs and Co-operatives in the Craft Sector supported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through Craft Customised Sector</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Programme.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Number of Crafters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supported through the Craft Customised</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cs typeface="Arial" panose="020B0604020202020204" pitchFamily="34" charset="0"/>
                        </a:rPr>
                        <a:t>Sector Programme.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800 Crafters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through the Craft Customised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Sector Programme.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mn-cs"/>
                        </a:rPr>
                        <a:t>300 Crafters supported through the Craft Customised Sector </a:t>
                      </a:r>
                      <a:r>
                        <a:rPr lang="en-GB" sz="1000" dirty="0">
                          <a:solidFill>
                            <a:schemeClr val="tx1"/>
                          </a:solidFill>
                          <a:effectLst/>
                          <a:latin typeface="Arial" panose="020B0604020202020204" pitchFamily="34" charset="0"/>
                          <a:ea typeface="Times New Roman" panose="02020603050405020304" pitchFamily="18" charset="0"/>
                        </a:rPr>
                        <a:t>Programme.</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Times New Roman" panose="02020603050405020304" pitchFamily="18" charset="0"/>
                          <a:cs typeface="+mn-cs"/>
                        </a:rPr>
                        <a:t>384 Crafters supported through the Craft Customised Sector </a:t>
                      </a:r>
                      <a:r>
                        <a:rPr lang="en-GB" sz="1000" dirty="0">
                          <a:solidFill>
                            <a:schemeClr val="tx1"/>
                          </a:solidFill>
                          <a:effectLst/>
                          <a:latin typeface="Arial" panose="020B0604020202020204" pitchFamily="34" charset="0"/>
                          <a:ea typeface="Times New Roman" panose="02020603050405020304" pitchFamily="18" charset="0"/>
                        </a:rPr>
                        <a:t>Programme</a:t>
                      </a:r>
                      <a:endParaRPr lang="en-GB" sz="1000" dirty="0">
                        <a:solidFill>
                          <a:schemeClr val="tx1"/>
                        </a:solidFill>
                        <a:effectLst/>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dirty="0">
                          <a:solidFill>
                            <a:schemeClr val="tx1"/>
                          </a:solidFill>
                          <a:latin typeface="Arial" panose="020B0604020202020204" pitchFamily="34" charset="0"/>
                        </a:rPr>
                        <a:t>To catch-up with the previous quarters’ achievement.</a:t>
                      </a:r>
                    </a:p>
                    <a:p>
                      <a:pPr algn="l">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7073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1000" b="0" i="0" u="none" strike="noStrike" baseline="0" dirty="0">
                          <a:solidFill>
                            <a:schemeClr val="tx1"/>
                          </a:solidFill>
                          <a:latin typeface="Arial" panose="020B0604020202020204" pitchFamily="34" charset="0"/>
                          <a:cs typeface="Arial" panose="020B0604020202020204" pitchFamily="34" charset="0"/>
                        </a:rPr>
                        <a:t>5.</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Start-up youth</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businesses </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supported financially and non-financially.</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HelveticaNeue-Light"/>
                        </a:rPr>
                        <a:t>Number of</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start-up youth</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businesses</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supported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financially and</a:t>
                      </a:r>
                      <a:endParaRPr lang="en-GB" sz="1000" dirty="0">
                        <a:solidFill>
                          <a:schemeClr val="tx1"/>
                        </a:solidFill>
                        <a:effectLst/>
                        <a:latin typeface="Arial" panose="020B0604020202020204" pitchFamily="34" charset="0"/>
                        <a:ea typeface="Calibri" panose="020F050202020403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HelveticaNeue-Light"/>
                        </a:rPr>
                        <a:t>non-financially.</a:t>
                      </a:r>
                      <a:endParaRPr lang="en-GB" sz="10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5 000 start-up </a:t>
                      </a:r>
                      <a:r>
                        <a:rPr lang="en-GB" sz="1000" strike="noStrike" dirty="0">
                          <a:solidFill>
                            <a:schemeClr val="tx1"/>
                          </a:solidFill>
                          <a:effectLst/>
                          <a:latin typeface="Arial" panose="020B0604020202020204" pitchFamily="34" charset="0"/>
                          <a:ea typeface="Calibri" panose="020F0502020204030204" pitchFamily="34" charset="0"/>
                        </a:rPr>
                        <a:t>youth</a:t>
                      </a:r>
                      <a:r>
                        <a:rPr lang="en-GB" sz="1000" dirty="0">
                          <a:solidFill>
                            <a:schemeClr val="tx1"/>
                          </a:solidFill>
                          <a:effectLst/>
                          <a:latin typeface="Arial" panose="020B0604020202020204" pitchFamily="34" charset="0"/>
                          <a:ea typeface="Calibri" panose="020F0502020204030204" pitchFamily="34" charset="0"/>
                        </a:rPr>
                        <a:t> businesses</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supported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financially and</a:t>
                      </a: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rPr>
                        <a:t>non-financially.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Calibri" panose="020F0502020204030204" pitchFamily="34" charset="0"/>
                          <a:cs typeface="+mn-cs"/>
                        </a:rPr>
                        <a:t>1 500 start-up youth businesses supported</a:t>
                      </a: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Calibri" panose="020F0502020204030204" pitchFamily="34" charset="0"/>
                          <a:cs typeface="+mn-cs"/>
                        </a:rPr>
                        <a:t>financially and </a:t>
                      </a: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Calibri" panose="020F0502020204030204" pitchFamily="34" charset="0"/>
                          <a:cs typeface="+mn-cs"/>
                        </a:rPr>
                        <a:t>non-financially.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Calibri" panose="020F0502020204030204" pitchFamily="34" charset="0"/>
                          <a:cs typeface="+mn-cs"/>
                        </a:rPr>
                        <a:t>6 315 start-up youth businesses supported</a:t>
                      </a: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Calibri" panose="020F0502020204030204" pitchFamily="34" charset="0"/>
                          <a:cs typeface="+mn-cs"/>
                        </a:rPr>
                        <a:t>financially and </a:t>
                      </a:r>
                    </a:p>
                    <a:p>
                      <a:pPr marL="0" algn="l" defTabSz="457200" rtl="0" eaLnBrk="1" latinLnBrk="0" hangingPunct="1">
                        <a:lnSpc>
                          <a:spcPct val="100000"/>
                        </a:lnSpc>
                        <a:spcAft>
                          <a:spcPts val="0"/>
                        </a:spcAft>
                      </a:pPr>
                      <a:r>
                        <a:rPr lang="en-GB" sz="1000" kern="1200" dirty="0">
                          <a:solidFill>
                            <a:schemeClr val="tx1"/>
                          </a:solidFill>
                          <a:effectLst/>
                          <a:latin typeface="Arial" panose="020B0604020202020204" pitchFamily="34" charset="0"/>
                          <a:ea typeface="Calibri" panose="020F0502020204030204" pitchFamily="34" charset="0"/>
                          <a:cs typeface="+mn-cs"/>
                        </a:rPr>
                        <a:t>non-financially.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ct val="100000"/>
                        </a:lnSpc>
                        <a:spcAft>
                          <a:spcPts val="0"/>
                        </a:spcAft>
                      </a:pPr>
                      <a:r>
                        <a:rPr lang="en-US" sz="1000" dirty="0">
                          <a:solidFill>
                            <a:schemeClr val="tx1"/>
                          </a:solidFill>
                          <a:effectLst/>
                          <a:latin typeface="Arial" panose="020B0604020202020204" pitchFamily="34" charset="0"/>
                          <a:ea typeface="Calibri" panose="020F0502020204030204" pitchFamily="34" charset="0"/>
                          <a:cs typeface="+mn-cs"/>
                        </a:rPr>
                        <a:t>The SBD Portfolio supported more youth start-ups as part of mainstreaming youth support across all Portfolio interventions.</a:t>
                      </a: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156093"/>
                  </a:ext>
                </a:extLst>
              </a:tr>
              <a:tr h="1854883">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1000" b="0" i="0" u="none" strike="noStrike" baseline="0" dirty="0">
                          <a:solidFill>
                            <a:schemeClr val="tx1"/>
                          </a:solidFill>
                          <a:latin typeface="Arial" panose="020B0604020202020204" pitchFamily="34" charset="0"/>
                          <a:cs typeface="Arial" panose="020B0604020202020204" pitchFamily="34" charset="0"/>
                        </a:rPr>
                        <a:t>6.</a:t>
                      </a:r>
                    </a:p>
                  </a:txBody>
                  <a:tcPr marL="56023" marR="56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Consolidated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report on</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supported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Competitive SMMEs and Co-operatives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produced.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Consolidated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report on the</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number of</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competitive</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SMMEs and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Co-operatives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supported</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approved by</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HelveticaNeue-Light"/>
                          <a:cs typeface="+mn-cs"/>
                        </a:rPr>
                        <a:t>EXCO.</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Consolidated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report on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25 000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competitive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SMMEs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Co-operatives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supported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approved by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EXCO.</a:t>
                      </a:r>
                    </a:p>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 on the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8 000 competitive SMMEs and Co-operatives supported.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Consolidated report on the 25 000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competitive SMMEs and Co-operatives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supported approved by EXCO.</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Report on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13 800 competitive SMMEs and Co-operatives supported.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Consolidated report on the 70 063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competitive SMMEs and Co-operatives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supported approved by EXCO.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kern="1200" noProof="0" dirty="0">
                          <a:solidFill>
                            <a:schemeClr val="tx1"/>
                          </a:solidFill>
                          <a:effectLst/>
                          <a:latin typeface="Arial" panose="020B0604020202020204" pitchFamily="34" charset="0"/>
                          <a:ea typeface="Calibri"/>
                          <a:cs typeface="Arial" panose="020B0604020202020204" pitchFamily="34" charset="0"/>
                        </a:rPr>
                        <a:t>The quarterly target was exceeded by 5 800, and the annual target was exceeded by 45 063.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effectLst/>
                          <a:latin typeface="Arial" panose="020B0604020202020204" pitchFamily="34" charset="0"/>
                          <a:ea typeface="Calibri" panose="020F0502020204030204" pitchFamily="34" charset="0"/>
                          <a:cs typeface="Arial" panose="020B0604020202020204" pitchFamily="34" charset="0"/>
                        </a:rPr>
                        <a:t>The major contributor to the variance is the number of clients that were assisted through </a:t>
                      </a:r>
                      <a:r>
                        <a:rPr lang="en-US" sz="1000" b="1" dirty="0" err="1">
                          <a:effectLst/>
                          <a:latin typeface="Arial" panose="020B0604020202020204" pitchFamily="34" charset="0"/>
                          <a:ea typeface="Calibri" panose="020F0502020204030204" pitchFamily="34" charset="0"/>
                          <a:cs typeface="Arial" panose="020B0604020202020204" pitchFamily="34" charset="0"/>
                        </a:rPr>
                        <a:t>sefa</a:t>
                      </a:r>
                      <a:r>
                        <a:rPr lang="en-US" sz="1000" b="1"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and Seda</a:t>
                      </a:r>
                      <a:r>
                        <a:rPr lang="en-US" sz="1000" b="1"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support </a:t>
                      </a:r>
                      <a:r>
                        <a:rPr lang="en-US" sz="1000" dirty="0" err="1">
                          <a:effectLst/>
                          <a:latin typeface="Arial" panose="020B0604020202020204" pitchFamily="34" charset="0"/>
                          <a:ea typeface="Calibri" panose="020F0502020204030204" pitchFamily="34" charset="0"/>
                          <a:cs typeface="Arial" panose="020B0604020202020204" pitchFamily="34" charset="0"/>
                        </a:rPr>
                        <a:t>programmes</a:t>
                      </a:r>
                      <a:r>
                        <a:rPr lang="en-US" sz="1000" dirty="0">
                          <a:effectLst/>
                          <a:latin typeface="Arial" panose="020B0604020202020204" pitchFamily="34" charset="0"/>
                          <a:ea typeface="Calibri" panose="020F0502020204030204" pitchFamily="34" charset="0"/>
                          <a:cs typeface="Arial" panose="020B0604020202020204" pitchFamily="34" charset="0"/>
                        </a:rPr>
                        <a:t> due to increased demand to support SMMEs and Co-operatives that were adversely impacted by the July 2021 unrest in KwaZulu-Natal and Gauteng provinces.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51061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PROGRAMME 4</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39</a:t>
            </a:r>
          </a:p>
        </p:txBody>
      </p:sp>
    </p:spTree>
    <p:extLst>
      <p:ext uri="{BB962C8B-B14F-4D97-AF65-F5344CB8AC3E}">
        <p14:creationId xmlns:p14="http://schemas.microsoft.com/office/powerpoint/2010/main" val="38809513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8942" y="6331578"/>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2895" y="8185"/>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834358" y="242318"/>
            <a:ext cx="823344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rPr>
              <a:t>BACKGROUND AND PURPOSE</a:t>
            </a:r>
            <a:endParaRPr lang="en-ZA"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a:t>
            </a:r>
          </a:p>
        </p:txBody>
      </p:sp>
      <p:sp>
        <p:nvSpPr>
          <p:cNvPr id="9" name="Content Placeholder 18">
            <a:extLst>
              <a:ext uri="{FF2B5EF4-FFF2-40B4-BE49-F238E27FC236}">
                <a16:creationId xmlns:a16="http://schemas.microsoft.com/office/drawing/2014/main" id="{028350EE-B0A9-4294-ACB5-C1D0E371A775}"/>
              </a:ext>
            </a:extLst>
          </p:cNvPr>
          <p:cNvSpPr txBox="1">
            <a:spLocks/>
          </p:cNvSpPr>
          <p:nvPr/>
        </p:nvSpPr>
        <p:spPr bwMode="auto">
          <a:xfrm>
            <a:off x="22225" y="823493"/>
            <a:ext cx="9045575" cy="553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indent="-457200" algn="just" defTabSz="831850" eaLnBrk="1" hangingPunct="1">
              <a:lnSpc>
                <a:spcPct val="150000"/>
              </a:lnSpc>
              <a:spcBef>
                <a:spcPts val="300"/>
              </a:spcBef>
              <a:buFont typeface="Arial" panose="020B0604020202020204" pitchFamily="34" charset="0"/>
              <a:buNone/>
            </a:pPr>
            <a:r>
              <a:rPr lang="en-US"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1.1. </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The report presents an overview of the activities of the Department of Small Business Development (DSBD) in line with the Public Finance Management Act 1 of 1999, Treasury Regulations</a:t>
            </a: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5.3 and 30.3, the 2021/22 Guidelines for National Quarterly Performance Reports,</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and the revised Framework for</a:t>
            </a: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Strategic Plans and Annual Performance Plans.</a:t>
            </a:r>
          </a:p>
          <a:p>
            <a:pPr marL="0" indent="0" algn="just" defTabSz="831850" eaLnBrk="1" hangingPunct="1">
              <a:spcBef>
                <a:spcPts val="300"/>
              </a:spcBef>
              <a:buFont typeface="Arial" panose="020B0604020202020204" pitchFamily="34" charset="0"/>
              <a:buNone/>
            </a:pP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0" indent="0" algn="just" defTabSz="831850" eaLnBrk="1" hangingPunct="1">
              <a:lnSpc>
                <a:spcPct val="150000"/>
              </a:lnSpc>
              <a:spcBef>
                <a:spcPts val="300"/>
              </a:spcBef>
              <a:buFont typeface="Arial" panose="020B0604020202020204" pitchFamily="34" charset="0"/>
              <a:buNone/>
            </a:pPr>
            <a:r>
              <a:rPr lang="en-GB"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1.2. </a:t>
            </a:r>
            <a:r>
              <a:rPr lang="en-US"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The</a:t>
            </a:r>
            <a:r>
              <a:rPr lang="en-GB"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 2021/22 Q4 Performance</a:t>
            </a:r>
            <a:r>
              <a:rPr lang="en-US" altLang="en-US" sz="1700" b="1" kern="0" dirty="0">
                <a:solidFill>
                  <a:schemeClr val="tx1"/>
                </a:solidFill>
                <a:latin typeface="Arial" panose="020B0604020202020204" pitchFamily="34" charset="0"/>
                <a:cs typeface="Arial" panose="020B0604020202020204" pitchFamily="34" charset="0"/>
                <a:sym typeface="Arial" panose="020B0604020202020204" pitchFamily="34" charset="0"/>
              </a:rPr>
              <a:t> Report reflects:</a:t>
            </a:r>
          </a:p>
          <a:p>
            <a:pPr marL="415925" lvl="1" indent="0" algn="just" defTabSz="831850" eaLnBrk="1" hangingPunct="1">
              <a:spcBef>
                <a:spcPts val="300"/>
              </a:spcBef>
              <a:buFont typeface="Arial" panose="020B0604020202020204" pitchFamily="34" charset="0"/>
              <a:buNone/>
            </a:pP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1.2.1 </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Progress </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made on the implementation of Output Indicators and</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Annual </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t>
            </a:r>
          </a:p>
          <a:p>
            <a:pPr marL="415925" lvl="1" indent="0" algn="just" defTabSz="831850" eaLnBrk="1" hangingPunct="1">
              <a:spcBef>
                <a:spcPts val="300"/>
              </a:spcBef>
              <a:buFont typeface="Arial" panose="020B0604020202020204" pitchFamily="34" charset="0"/>
              <a:buNone/>
            </a:pP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Targets s</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et in 2021/22 Annual Performance Plan in respect of Quarter </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Four</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a:t>
            </a:r>
            <a:endPar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300"/>
              </a:spcBef>
              <a:buFont typeface="Arial" panose="020B0604020202020204" pitchFamily="34" charset="0"/>
              <a:buNone/>
            </a:pP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0"/>
              </a:spcBef>
              <a:buFont typeface="Arial" panose="020B0604020202020204" pitchFamily="34" charset="0"/>
              <a:buNone/>
            </a:pP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1.2.2 Actual output, and reasons for deviations;</a:t>
            </a:r>
            <a:r>
              <a:rPr lang="en-US"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 </a:t>
            </a: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0"/>
              </a:spcBef>
              <a:buFont typeface="Arial" panose="020B0604020202020204" pitchFamily="34" charset="0"/>
              <a:buNone/>
            </a:pP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0"/>
              </a:spcBef>
              <a:buFont typeface="Arial" panose="020B0604020202020204" pitchFamily="34" charset="0"/>
              <a:buNone/>
            </a:pP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1.2.3 Corrective measures for 2021/22 Quarter Four; </a:t>
            </a:r>
          </a:p>
          <a:p>
            <a:pPr marL="415925" lvl="1" indent="0" algn="just" defTabSz="831850" eaLnBrk="1" hangingPunct="1">
              <a:spcBef>
                <a:spcPts val="0"/>
              </a:spcBef>
              <a:buFont typeface="Arial" panose="020B0604020202020204" pitchFamily="34" charset="0"/>
              <a:buNone/>
            </a:pPr>
            <a:endPar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0"/>
              </a:spcBef>
              <a:buFont typeface="Arial" panose="020B0604020202020204" pitchFamily="34" charset="0"/>
              <a:buNone/>
            </a:pPr>
            <a:r>
              <a:rPr lang="en-GB"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1.2.4 </a:t>
            </a: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Financial Report; and</a:t>
            </a:r>
          </a:p>
          <a:p>
            <a:pPr marL="415925" lvl="1" indent="0" algn="just" defTabSz="831850" eaLnBrk="1" hangingPunct="1">
              <a:spcBef>
                <a:spcPts val="0"/>
              </a:spcBef>
              <a:buFont typeface="Arial" panose="020B0604020202020204" pitchFamily="34" charset="0"/>
              <a:buNone/>
            </a:pPr>
            <a:endPar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0"/>
              </a:spcBef>
              <a:buFont typeface="Arial" panose="020B0604020202020204" pitchFamily="34" charset="0"/>
              <a:buNone/>
            </a:pPr>
            <a:r>
              <a:rPr lang="en-ZA" altLang="en-US" sz="1700" kern="0" dirty="0">
                <a:solidFill>
                  <a:schemeClr val="tx1"/>
                </a:solidFill>
                <a:latin typeface="Arial" panose="020B0604020202020204" pitchFamily="34" charset="0"/>
                <a:cs typeface="Arial" panose="020B0604020202020204" pitchFamily="34" charset="0"/>
                <a:sym typeface="Arial" panose="020B0604020202020204" pitchFamily="34" charset="0"/>
              </a:rPr>
              <a:t>1.2.5 Human Resource Report.</a:t>
            </a:r>
          </a:p>
          <a:p>
            <a:pPr marL="415925" lvl="1" indent="0" algn="just" defTabSz="831850" eaLnBrk="1" hangingPunct="1">
              <a:spcBef>
                <a:spcPts val="300"/>
              </a:spcBef>
              <a:buFont typeface="Arial" panose="020B0604020202020204" pitchFamily="34" charset="0"/>
              <a:buNone/>
            </a:pPr>
            <a:endParaRPr lang="en-ZA" altLang="en-US" sz="1800" kern="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415925" lvl="1" indent="0" algn="just" defTabSz="831850" eaLnBrk="1" hangingPunct="1">
              <a:spcBef>
                <a:spcPts val="300"/>
              </a:spcBef>
              <a:buFont typeface="Arial" panose="020B0604020202020204" pitchFamily="34" charset="0"/>
              <a:buNone/>
            </a:pPr>
            <a:endParaRPr lang="en-GB" altLang="en-US" sz="1800" kern="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46885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5342" y="0"/>
            <a:ext cx="9144000" cy="1200329"/>
          </a:xfrm>
          <a:prstGeom prst="rect">
            <a:avLst/>
          </a:prstGeom>
          <a:noFill/>
        </p:spPr>
        <p:txBody>
          <a:bodyPr wrap="square" rtlCol="0">
            <a:spAutoFit/>
          </a:bodyPr>
          <a:lstStyle/>
          <a:p>
            <a:pPr algn="r"/>
            <a:r>
              <a:rPr lang="en-US" sz="2400" cap="small" dirty="0">
                <a:solidFill>
                  <a:schemeClr val="bg1"/>
                </a:solidFill>
                <a:latin typeface="Arial" panose="020B0604020202020204" pitchFamily="34" charset="0"/>
                <a:cs typeface="Arial" panose="020B0604020202020204" pitchFamily="34" charset="0"/>
              </a:rPr>
              <a:t>Overall Performance by </a:t>
            </a:r>
            <a:r>
              <a:rPr lang="en-US" sz="2400" cap="small" dirty="0" err="1">
                <a:solidFill>
                  <a:schemeClr val="bg1"/>
                </a:solidFill>
                <a:latin typeface="Arial" panose="020B0604020202020204" pitchFamily="34" charset="0"/>
                <a:cs typeface="Arial" panose="020B0604020202020204" pitchFamily="34" charset="0"/>
              </a:rPr>
              <a:t>Programme</a:t>
            </a:r>
            <a:r>
              <a:rPr lang="en-US" sz="2400" cap="small" dirty="0">
                <a:solidFill>
                  <a:schemeClr val="bg1"/>
                </a:solidFill>
                <a:latin typeface="Arial" panose="020B0604020202020204" pitchFamily="34" charset="0"/>
                <a:cs typeface="Arial" panose="020B0604020202020204" pitchFamily="34" charset="0"/>
              </a:rPr>
              <a:t> 4 – </a:t>
            </a:r>
          </a:p>
          <a:p>
            <a:pPr algn="r"/>
            <a:r>
              <a:rPr lang="en-US" sz="2400" cap="small" dirty="0">
                <a:solidFill>
                  <a:schemeClr val="bg1"/>
                </a:solidFill>
                <a:latin typeface="Arial" panose="020B0604020202020204" pitchFamily="34" charset="0"/>
                <a:cs typeface="Arial" panose="020B0604020202020204" pitchFamily="34" charset="0"/>
              </a:rPr>
              <a:t>Enterprise Development</a:t>
            </a:r>
            <a:endParaRPr lang="en-ZA" sz="2400" cap="small" dirty="0">
              <a:solidFill>
                <a:schemeClr val="bg1"/>
              </a:solidFill>
              <a:latin typeface="Arial" panose="020B0604020202020204" pitchFamily="34" charset="0"/>
              <a:cs typeface="Arial" panose="020B0604020202020204" pitchFamily="34" charset="0"/>
            </a:endParaRPr>
          </a:p>
          <a:p>
            <a:pPr algn="r"/>
            <a:endParaRPr lang="en-US"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40</a:t>
            </a:r>
          </a:p>
        </p:txBody>
      </p:sp>
      <p:graphicFrame>
        <p:nvGraphicFramePr>
          <p:cNvPr id="6" name="Table 5">
            <a:extLst>
              <a:ext uri="{FF2B5EF4-FFF2-40B4-BE49-F238E27FC236}">
                <a16:creationId xmlns:a16="http://schemas.microsoft.com/office/drawing/2014/main" id="{D95FCCAF-C7C8-4DEF-8AA0-69E70D6D2DA8}"/>
              </a:ext>
            </a:extLst>
          </p:cNvPr>
          <p:cNvGraphicFramePr>
            <a:graphicFrameLocks noGrp="1"/>
          </p:cNvGraphicFramePr>
          <p:nvPr>
            <p:extLst>
              <p:ext uri="{D42A27DB-BD31-4B8C-83A1-F6EECF244321}">
                <p14:modId xmlns:p14="http://schemas.microsoft.com/office/powerpoint/2010/main" val="1515938536"/>
              </p:ext>
            </p:extLst>
          </p:nvPr>
        </p:nvGraphicFramePr>
        <p:xfrm>
          <a:off x="49832" y="928429"/>
          <a:ext cx="9094168" cy="5043154"/>
        </p:xfrm>
        <a:graphic>
          <a:graphicData uri="http://schemas.openxmlformats.org/drawingml/2006/table">
            <a:tbl>
              <a:tblPr firstRow="1" firstCol="1" bandRow="1"/>
              <a:tblGrid>
                <a:gridCol w="356084">
                  <a:extLst>
                    <a:ext uri="{9D8B030D-6E8A-4147-A177-3AD203B41FA5}">
                      <a16:colId xmlns:a16="http://schemas.microsoft.com/office/drawing/2014/main" val="20000"/>
                    </a:ext>
                  </a:extLst>
                </a:gridCol>
                <a:gridCol w="93931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474168">
                  <a:extLst>
                    <a:ext uri="{9D8B030D-6E8A-4147-A177-3AD203B41FA5}">
                      <a16:colId xmlns:a16="http://schemas.microsoft.com/office/drawing/2014/main" val="20007"/>
                    </a:ext>
                  </a:extLst>
                </a:gridCol>
              </a:tblGrid>
              <a:tr h="32637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 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22387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ZA" sz="950" b="0" i="0" u="none" strike="noStrike" baseline="0" dirty="0">
                          <a:solidFill>
                            <a:schemeClr val="tx1"/>
                          </a:solidFill>
                          <a:latin typeface="Arial" panose="020B0604020202020204" pitchFamily="34" charset="0"/>
                          <a:cs typeface="Arial" panose="020B0604020202020204" pitchFamily="34" charset="0"/>
                        </a:rPr>
                        <a:t>1.</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Integrated</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Small Enterprise</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Development</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Masterplan submitted to Cabinet.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Cabinet memo</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on the National</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Integrated Small</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Enterprise</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Development</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Masterplan submitted to Minister for Cabinet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Integrated Small Enterprise</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Development</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Masterplan submitted to Minister for Cabinet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National Integrated Small Enterprise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Masterplan submitted to Minister for Cabinet approval.</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National Integrated Small Enterprise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Masterplan submitted to Minister for Cabinet approval.</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950" b="0" i="0" u="none" strike="noStrike" baseline="0" dirty="0">
                          <a:solidFill>
                            <a:schemeClr val="tx1"/>
                          </a:solidFill>
                          <a:latin typeface="Arial" panose="020B0604020202020204" pitchFamily="34" charset="0"/>
                          <a:cs typeface="Arial" panose="020B0604020202020204" pitchFamily="34" charset="0"/>
                        </a:rPr>
                        <a:t>N/A</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r>
                        <a:rPr lang="en-US" sz="950" b="0" i="0" u="none" strike="noStrike" baseline="0" dirty="0">
                          <a:solidFill>
                            <a:schemeClr val="tx1"/>
                          </a:solidFill>
                          <a:latin typeface="Arial" panose="020B0604020202020204" pitchFamily="34" charset="0"/>
                          <a:cs typeface="Arial" panose="020B0604020202020204" pitchFamily="34" charset="0"/>
                        </a:rPr>
                        <a:t>N/A</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6643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950" b="0" i="0" u="none" strike="noStrike" baseline="0" dirty="0">
                          <a:solidFill>
                            <a:schemeClr val="tx1"/>
                          </a:solidFill>
                          <a:latin typeface="Arial" panose="020B0604020202020204" pitchFamily="34" charset="0"/>
                          <a:cs typeface="Arial" panose="020B0604020202020204" pitchFamily="34" charset="0"/>
                        </a:rPr>
                        <a:t>2. </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Enterprise</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Amendment</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Bill submitted</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to Parliament.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submission to Minister on the National Small Enterprise Amendment Bill.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Enterprise Amendment Bill taken through</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Parliamentary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 Enterprise Amendment Bill taken through Parliamentary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not achieved:</a:t>
                      </a:r>
                    </a:p>
                    <a:p>
                      <a:pPr marL="0" algn="l" defTabSz="457200" rtl="0" eaLnBrk="1" latinLnBrk="0" hangingPunct="1">
                        <a:lnSpc>
                          <a:spcPct val="100000"/>
                        </a:lnSpc>
                        <a:spcAft>
                          <a:spcPts val="0"/>
                        </a:spcAft>
                      </a:pPr>
                      <a:endPar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 Enterprise Amendment Bill not taken through Parliamentary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US" sz="950" kern="1200" dirty="0">
                          <a:solidFill>
                            <a:schemeClr val="tx1"/>
                          </a:solidFill>
                          <a:effectLst/>
                          <a:latin typeface="Arial" panose="020B0604020202020204" pitchFamily="34" charset="0"/>
                          <a:ea typeface="Calibri"/>
                          <a:cs typeface="Arial" panose="020B0604020202020204" pitchFamily="34" charset="0"/>
                        </a:rPr>
                        <a:t>The Department is still ensuring </a:t>
                      </a:r>
                      <a:r>
                        <a:rPr lang="en-US" sz="1000" b="0" i="0" u="none" strike="noStrike" baseline="0" dirty="0">
                          <a:latin typeface="Arial" panose="020B0604020202020204" pitchFamily="34" charset="0"/>
                          <a:cs typeface="Arial" panose="020B0604020202020204" pitchFamily="34" charset="0"/>
                        </a:rPr>
                        <a:t>compliance to</a:t>
                      </a:r>
                    </a:p>
                    <a:p>
                      <a:pPr algn="l"/>
                      <a:r>
                        <a:rPr lang="en-US" sz="1000" b="0" i="0" u="none" strike="noStrike" baseline="0" dirty="0">
                          <a:latin typeface="Arial" panose="020B0604020202020204" pitchFamily="34" charset="0"/>
                          <a:cs typeface="Arial" panose="020B0604020202020204" pitchFamily="34" charset="0"/>
                        </a:rPr>
                        <a:t>legislative processes – </a:t>
                      </a:r>
                    </a:p>
                    <a:p>
                      <a:pPr algn="l"/>
                      <a:r>
                        <a:rPr lang="en-US" sz="1000" b="0" i="0" u="none" strike="noStrike" baseline="0" dirty="0">
                          <a:latin typeface="Arial" panose="020B0604020202020204" pitchFamily="34" charset="0"/>
                          <a:cs typeface="Arial" panose="020B0604020202020204" pitchFamily="34" charset="0"/>
                        </a:rPr>
                        <a:t>The Office of the Chief State Law Advisor (OCSLA) has informed the Department that Section 20(2) of the National Small Enterprise Act is unconstitutional and</a:t>
                      </a:r>
                    </a:p>
                    <a:p>
                      <a:pPr algn="l"/>
                      <a:r>
                        <a:rPr lang="en-US" sz="1000" b="0" i="0" u="none" strike="noStrike" baseline="0" dirty="0">
                          <a:latin typeface="Arial" panose="020B0604020202020204" pitchFamily="34" charset="0"/>
                          <a:cs typeface="Arial" panose="020B0604020202020204" pitchFamily="34" charset="0"/>
                        </a:rPr>
                        <a:t>needs to be amended.</a:t>
                      </a:r>
                      <a:endParaRPr lang="en-ZA" sz="950" kern="1200" dirty="0">
                        <a:solidFill>
                          <a:schemeClr val="tx1"/>
                        </a:solidFill>
                        <a:effectLst/>
                        <a:latin typeface="Arial" panose="020B0604020202020204" pitchFamily="34" charset="0"/>
                        <a:ea typeface="Calibri"/>
                        <a:cs typeface="Arial" panose="020B0604020202020204" pitchFamily="34" charset="0"/>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latinLnBrk="0">
                        <a:lnSpc>
                          <a:spcPct val="100000"/>
                        </a:lnSpc>
                        <a:spcBef>
                          <a:spcPts val="0"/>
                        </a:spcBef>
                        <a:spcAft>
                          <a:spcPts val="0"/>
                        </a:spcAft>
                        <a:buClrTx/>
                        <a:buSzTx/>
                        <a:buFontTx/>
                        <a:buNone/>
                        <a:tabLst/>
                      </a:pPr>
                      <a:r>
                        <a:rPr lang="en-US" sz="950" b="0" i="0" u="none" strike="noStrike" kern="1200" baseline="0" dirty="0">
                          <a:solidFill>
                            <a:schemeClr val="tx1"/>
                          </a:solidFill>
                          <a:latin typeface="Arial" panose="020B0604020202020204" pitchFamily="34" charset="0"/>
                          <a:ea typeface="Calibri"/>
                          <a:cs typeface="Arial" panose="020B0604020202020204" pitchFamily="34" charset="0"/>
                        </a:rPr>
                        <a:t>The Department will require guidance from the Office of State Attorneys to amend Section 20(2) of the Action – the Bill. The Department will obtain endorsement from the OCSLA on the Bill.</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573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r>
                        <a:rPr lang="en-GB" sz="950" b="0" i="0" u="none" strike="noStrike" baseline="0" dirty="0">
                          <a:solidFill>
                            <a:schemeClr val="tx1"/>
                          </a:solidFill>
                          <a:latin typeface="Arial" panose="020B0604020202020204" pitchFamily="34" charset="0"/>
                          <a:cs typeface="Arial" panose="020B0604020202020204" pitchFamily="34" charset="0"/>
                        </a:rPr>
                        <a:t>3.</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Schedule to the National Small</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Enterprise Act (NSEA) amended.</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Approved submission to Minister on the</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Schedule to the</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National Small</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Enterprise Act</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amended.</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Revised Schedule to the National Small Enterprise Act amended and submitted to Minister for approval to gazette.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Revised Schedule to the National Small Enterprise Act amended and submitted to Minister for approval to gazette.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Target 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Revised Schedule to the National Small Enterprise Act not amended and submitted to Minister for approval to gazette.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US" sz="950" b="0" i="0" u="none" strike="noStrike" baseline="0" dirty="0">
                          <a:latin typeface="Arial" panose="020B0604020202020204" pitchFamily="34" charset="0"/>
                          <a:cs typeface="Arial" panose="020B0604020202020204" pitchFamily="34" charset="0"/>
                        </a:rPr>
                        <a:t>The OCSLA </a:t>
                      </a:r>
                      <a:r>
                        <a:rPr lang="en-US" sz="950" kern="1200" dirty="0">
                          <a:solidFill>
                            <a:schemeClr val="tx1"/>
                          </a:solidFill>
                          <a:effectLst/>
                          <a:latin typeface="Arial" panose="020B0604020202020204" pitchFamily="34" charset="0"/>
                          <a:ea typeface="Calibri"/>
                          <a:cs typeface="Arial" panose="020B0604020202020204" pitchFamily="34" charset="0"/>
                        </a:rPr>
                        <a:t>informed the Department that the 2019 update of the Schedule was unconstitutional and ultra-Vires, and that the Department must first have the 2019 Schedule set a side through an appropriate court before the Schedule can be updated.</a:t>
                      </a:r>
                      <a:endParaRPr lang="en-ZA" sz="950" kern="1200" dirty="0">
                        <a:solidFill>
                          <a:schemeClr val="tx1"/>
                        </a:solidFill>
                        <a:effectLst/>
                        <a:latin typeface="Arial" panose="020B0604020202020204" pitchFamily="34" charset="0"/>
                        <a:ea typeface="Calibri"/>
                        <a:cs typeface="Arial" panose="020B0604020202020204" pitchFamily="34" charset="0"/>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latinLnBrk="0">
                        <a:lnSpc>
                          <a:spcPct val="100000"/>
                        </a:lnSpc>
                        <a:spcBef>
                          <a:spcPts val="0"/>
                        </a:spcBef>
                        <a:spcAft>
                          <a:spcPts val="0"/>
                        </a:spcAft>
                        <a:buClrTx/>
                        <a:buSzTx/>
                        <a:buFontTx/>
                        <a:buNone/>
                        <a:tabLst/>
                      </a:pPr>
                      <a:r>
                        <a:rPr lang="en-US" sz="95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The Department will initiate a process to have the 2019 update of the Schedule set aside through an appropriate court pending advise from the State Attorney.</a:t>
                      </a:r>
                      <a:endParaRPr lang="en-ZA" sz="95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729948"/>
                  </a:ext>
                </a:extLst>
              </a:tr>
            </a:tbl>
          </a:graphicData>
        </a:graphic>
      </p:graphicFrame>
    </p:spTree>
    <p:extLst>
      <p:ext uri="{BB962C8B-B14F-4D97-AF65-F5344CB8AC3E}">
        <p14:creationId xmlns:p14="http://schemas.microsoft.com/office/powerpoint/2010/main" val="14394384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5342" y="0"/>
            <a:ext cx="9144000" cy="1200329"/>
          </a:xfrm>
          <a:prstGeom prst="rect">
            <a:avLst/>
          </a:prstGeom>
          <a:noFill/>
        </p:spPr>
        <p:txBody>
          <a:bodyPr wrap="square" rtlCol="0">
            <a:spAutoFit/>
          </a:bodyPr>
          <a:lstStyle/>
          <a:p>
            <a:pPr algn="r"/>
            <a:r>
              <a:rPr lang="en-US" sz="2400" cap="small" dirty="0">
                <a:solidFill>
                  <a:schemeClr val="bg1"/>
                </a:solidFill>
                <a:latin typeface="Arial" panose="020B0604020202020204" pitchFamily="34" charset="0"/>
                <a:cs typeface="Arial" panose="020B0604020202020204" pitchFamily="34" charset="0"/>
              </a:rPr>
              <a:t>Overall Performance by </a:t>
            </a:r>
            <a:r>
              <a:rPr lang="en-US" sz="2400" cap="small" dirty="0" err="1">
                <a:solidFill>
                  <a:schemeClr val="bg1"/>
                </a:solidFill>
                <a:latin typeface="Arial" panose="020B0604020202020204" pitchFamily="34" charset="0"/>
                <a:cs typeface="Arial" panose="020B0604020202020204" pitchFamily="34" charset="0"/>
              </a:rPr>
              <a:t>Programme</a:t>
            </a:r>
            <a:r>
              <a:rPr lang="en-US" sz="2400" cap="small" dirty="0">
                <a:solidFill>
                  <a:schemeClr val="bg1"/>
                </a:solidFill>
                <a:latin typeface="Arial" panose="020B0604020202020204" pitchFamily="34" charset="0"/>
                <a:cs typeface="Arial" panose="020B0604020202020204" pitchFamily="34" charset="0"/>
              </a:rPr>
              <a:t> 4 – </a:t>
            </a:r>
          </a:p>
          <a:p>
            <a:pPr algn="r"/>
            <a:r>
              <a:rPr lang="en-US" sz="2400" cap="small" dirty="0">
                <a:solidFill>
                  <a:schemeClr val="bg1"/>
                </a:solidFill>
                <a:latin typeface="Arial" panose="020B0604020202020204" pitchFamily="34" charset="0"/>
                <a:cs typeface="Arial" panose="020B0604020202020204" pitchFamily="34" charset="0"/>
              </a:rPr>
              <a:t>Enterprise Development</a:t>
            </a:r>
            <a:endParaRPr lang="en-ZA" sz="2400" cap="small" dirty="0">
              <a:solidFill>
                <a:schemeClr val="bg1"/>
              </a:solidFill>
              <a:latin typeface="Arial" panose="020B0604020202020204" pitchFamily="34" charset="0"/>
              <a:cs typeface="Arial" panose="020B0604020202020204" pitchFamily="34" charset="0"/>
            </a:endParaRPr>
          </a:p>
          <a:p>
            <a:pPr algn="r"/>
            <a:endParaRPr lang="en-US"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41</a:t>
            </a:r>
          </a:p>
        </p:txBody>
      </p:sp>
      <p:graphicFrame>
        <p:nvGraphicFramePr>
          <p:cNvPr id="6" name="Table 5">
            <a:extLst>
              <a:ext uri="{FF2B5EF4-FFF2-40B4-BE49-F238E27FC236}">
                <a16:creationId xmlns:a16="http://schemas.microsoft.com/office/drawing/2014/main" id="{D95FCCAF-C7C8-4DEF-8AA0-69E70D6D2DA8}"/>
              </a:ext>
            </a:extLst>
          </p:cNvPr>
          <p:cNvGraphicFramePr>
            <a:graphicFrameLocks noGrp="1"/>
          </p:cNvGraphicFramePr>
          <p:nvPr>
            <p:extLst>
              <p:ext uri="{D42A27DB-BD31-4B8C-83A1-F6EECF244321}">
                <p14:modId xmlns:p14="http://schemas.microsoft.com/office/powerpoint/2010/main" val="2007559487"/>
              </p:ext>
            </p:extLst>
          </p:nvPr>
        </p:nvGraphicFramePr>
        <p:xfrm>
          <a:off x="0" y="905681"/>
          <a:ext cx="9094168" cy="1542104"/>
        </p:xfrm>
        <a:graphic>
          <a:graphicData uri="http://schemas.openxmlformats.org/drawingml/2006/table">
            <a:tbl>
              <a:tblPr firstRow="1" firstCol="1" bandRow="1"/>
              <a:tblGrid>
                <a:gridCol w="356084">
                  <a:extLst>
                    <a:ext uri="{9D8B030D-6E8A-4147-A177-3AD203B41FA5}">
                      <a16:colId xmlns:a16="http://schemas.microsoft.com/office/drawing/2014/main" val="20000"/>
                    </a:ext>
                  </a:extLst>
                </a:gridCol>
                <a:gridCol w="939316">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676400">
                  <a:extLst>
                    <a:ext uri="{9D8B030D-6E8A-4147-A177-3AD203B41FA5}">
                      <a16:colId xmlns:a16="http://schemas.microsoft.com/office/drawing/2014/main" val="20006"/>
                    </a:ext>
                  </a:extLst>
                </a:gridCol>
                <a:gridCol w="1245568">
                  <a:extLst>
                    <a:ext uri="{9D8B030D-6E8A-4147-A177-3AD203B41FA5}">
                      <a16:colId xmlns:a16="http://schemas.microsoft.com/office/drawing/2014/main" val="20007"/>
                    </a:ext>
                  </a:extLst>
                </a:gridCol>
              </a:tblGrid>
              <a:tr h="326374">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Output Indicator </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target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 Q4  milestone</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actual output</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Reason For Deviation</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spcAft>
                          <a:spcPts val="0"/>
                        </a:spcAft>
                      </a:pPr>
                      <a:r>
                        <a:rPr lang="en-US" sz="1000" b="1" cap="small" dirty="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a:t>
                      </a:r>
                      <a:endPar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0"/>
                  </a:ext>
                </a:extLst>
              </a:tr>
              <a:tr h="1215730">
                <a:tc>
                  <a:txBody>
                    <a:bodyPr/>
                    <a:lstStyle/>
                    <a:p>
                      <a:pPr algn="l"/>
                      <a:r>
                        <a:rPr lang="en-GB" sz="950" b="0" i="0" u="none" strike="noStrike" baseline="0" dirty="0">
                          <a:solidFill>
                            <a:schemeClr val="tx1"/>
                          </a:solidFill>
                          <a:latin typeface="Arial" panose="020B0604020202020204" pitchFamily="34" charset="0"/>
                          <a:cs typeface="Arial" panose="020B0604020202020204" pitchFamily="34" charset="0"/>
                        </a:rPr>
                        <a:t>4.</a:t>
                      </a:r>
                    </a:p>
                  </a:txBody>
                  <a:tcPr marL="56012" marR="56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Red-Tape Reduction</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Action Plan developed and</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Implemented.</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Number of districts assisted through the Red-Tape Reduction</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GB" sz="950" dirty="0">
                          <a:solidFill>
                            <a:schemeClr val="tx1"/>
                          </a:solidFill>
                          <a:effectLst/>
                          <a:latin typeface="Arial" panose="020B0604020202020204" pitchFamily="34" charset="0"/>
                          <a:ea typeface="HelveticaNeue-Light"/>
                          <a:cs typeface="Arial" panose="020B0604020202020204" pitchFamily="34" charset="0"/>
                        </a:rPr>
                        <a:t>Action Plan.</a:t>
                      </a:r>
                      <a:endPar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(3) districts</a:t>
                      </a:r>
                    </a:p>
                    <a:p>
                      <a:pPr algn="l">
                        <a:lnSpc>
                          <a:spcPct val="100000"/>
                        </a:lnSpc>
                        <a:spcAft>
                          <a:spcPts val="0"/>
                        </a:spcAft>
                      </a:pPr>
                      <a:r>
                        <a:rPr lang="en-GB" sz="950" dirty="0">
                          <a:solidFill>
                            <a:schemeClr val="tx1"/>
                          </a:solidFill>
                          <a:effectLst/>
                          <a:latin typeface="Arial" panose="020B0604020202020204" pitchFamily="34" charset="0"/>
                          <a:ea typeface="Calibri" panose="020F0502020204030204" pitchFamily="34" charset="0"/>
                          <a:cs typeface="Arial" panose="020B0604020202020204" pitchFamily="34" charset="0"/>
                        </a:rPr>
                        <a:t>assisted through the Red-Tape Reduction Action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and Monitoring of the performance outcomes of the interventions.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Target achieved:</a:t>
                      </a:r>
                    </a:p>
                    <a:p>
                      <a:pPr marL="0" algn="l" defTabSz="457200" rtl="0" eaLnBrk="1" latinLnBrk="0" hangingPunct="1">
                        <a:lnSpc>
                          <a:spcPct val="100000"/>
                        </a:lnSpc>
                        <a:spcAft>
                          <a:spcPts val="0"/>
                        </a:spcAft>
                      </a:pPr>
                      <a:endPar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lnSpc>
                          <a:spcPct val="100000"/>
                        </a:lnSpc>
                        <a:spcAft>
                          <a:spcPts val="0"/>
                        </a:spcAft>
                      </a:pPr>
                      <a:r>
                        <a:rPr lang="en-GB" sz="95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and Monitoring of the performance outcomes of the interventions was done.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l" defTabSz="914400" rtl="0" latinLnBrk="0">
                        <a:lnSpc>
                          <a:spcPct val="100000"/>
                        </a:lnSpc>
                        <a:spcBef>
                          <a:spcPts val="0"/>
                        </a:spcBef>
                        <a:spcAft>
                          <a:spcPts val="0"/>
                        </a:spcAft>
                        <a:buClrTx/>
                        <a:buSzTx/>
                        <a:buFontTx/>
                        <a:buNone/>
                        <a:tabLst/>
                      </a:pPr>
                      <a:r>
                        <a:rPr lang="en-ZA" sz="950" kern="1200" dirty="0">
                          <a:solidFill>
                            <a:schemeClr val="tx1"/>
                          </a:solidFill>
                          <a:effectLst/>
                          <a:latin typeface="Arial" panose="020B0604020202020204" pitchFamily="34" charset="0"/>
                          <a:ea typeface="Calibri"/>
                          <a:cs typeface="Arial" panose="020B0604020202020204" pitchFamily="34" charset="0"/>
                        </a:rPr>
                        <a:t>N/A</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lvl="0" indent="0" algn="l" defTabSz="914400" rtl="0" latinLnBrk="0">
                        <a:lnSpc>
                          <a:spcPct val="100000"/>
                        </a:lnSpc>
                        <a:spcBef>
                          <a:spcPts val="0"/>
                        </a:spcBef>
                        <a:spcAft>
                          <a:spcPts val="0"/>
                        </a:spcAft>
                        <a:buClrTx/>
                        <a:buSzTx/>
                        <a:buFontTx/>
                        <a:buNone/>
                        <a:tabLst/>
                      </a:pPr>
                      <a:r>
                        <a:rPr lang="en-ZA" sz="95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a:rPr>
                        <a:t>N/A</a:t>
                      </a:r>
                    </a:p>
                  </a:txBody>
                  <a:tcPr marL="56022" marR="56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3773744"/>
                  </a:ext>
                </a:extLst>
              </a:tr>
            </a:tbl>
          </a:graphicData>
        </a:graphic>
      </p:graphicFrame>
    </p:spTree>
    <p:extLst>
      <p:ext uri="{BB962C8B-B14F-4D97-AF65-F5344CB8AC3E}">
        <p14:creationId xmlns:p14="http://schemas.microsoft.com/office/powerpoint/2010/main" val="207858895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9. RECOMMENDATION</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42</a:t>
            </a:r>
          </a:p>
        </p:txBody>
      </p:sp>
    </p:spTree>
    <p:extLst>
      <p:ext uri="{BB962C8B-B14F-4D97-AF65-F5344CB8AC3E}">
        <p14:creationId xmlns:p14="http://schemas.microsoft.com/office/powerpoint/2010/main" val="39756713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834358" y="273467"/>
            <a:ext cx="8233442" cy="461665"/>
          </a:xfrm>
          <a:prstGeom prst="rect">
            <a:avLst/>
          </a:prstGeom>
          <a:noFill/>
        </p:spPr>
        <p:txBody>
          <a:bodyPr wrap="square" rtlCol="0">
            <a:spAutoFit/>
          </a:bodyPr>
          <a:lstStyle/>
          <a:p>
            <a:pPr algn="r"/>
            <a:r>
              <a:rPr lang="en-ZA" sz="2400" b="1" dirty="0">
                <a:solidFill>
                  <a:schemeClr val="bg1"/>
                </a:solidFill>
                <a:latin typeface="Arial" panose="020B0604020202020204" pitchFamily="34" charset="0"/>
              </a:rPr>
              <a:t>RECOMMENDATION</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43</a:t>
            </a:r>
          </a:p>
        </p:txBody>
      </p:sp>
      <p:sp>
        <p:nvSpPr>
          <p:cNvPr id="6" name="TextBox 5">
            <a:extLst>
              <a:ext uri="{FF2B5EF4-FFF2-40B4-BE49-F238E27FC236}">
                <a16:creationId xmlns:a16="http://schemas.microsoft.com/office/drawing/2014/main" id="{B26302D2-C4A1-4C2D-B187-C9404AAEF8E1}"/>
              </a:ext>
            </a:extLst>
          </p:cNvPr>
          <p:cNvSpPr txBox="1"/>
          <p:nvPr/>
        </p:nvSpPr>
        <p:spPr>
          <a:xfrm>
            <a:off x="31304" y="1084800"/>
            <a:ext cx="9036496" cy="2805320"/>
          </a:xfrm>
          <a:prstGeom prst="rect">
            <a:avLst/>
          </a:prstGeom>
          <a:noFill/>
        </p:spPr>
        <p:txBody>
          <a:bodyPr wrap="square" rtlCol="0">
            <a:spAutoFit/>
          </a:bodyPr>
          <a:lstStyle/>
          <a:p>
            <a:pPr marL="285750" marR="76200" lvl="0" indent="-285750" algn="just" eaLnBrk="0" fontAlgn="base" hangingPunct="0">
              <a:lnSpc>
                <a:spcPct val="150000"/>
              </a:lnSpc>
              <a:buFont typeface="Wingdings" panose="05000000000000000000" pitchFamily="2" charset="2"/>
              <a:buChar char="Ø"/>
              <a:defRPr/>
            </a:pP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It is recommended that the Portfolio Committee on Small Business Development adopts</a:t>
            </a:r>
            <a:r>
              <a:rPr lang="en-US" sz="2000" kern="0" dirty="0">
                <a:solidFill>
                  <a:srgbClr val="000000"/>
                </a:solidFill>
                <a:latin typeface="Arial" panose="020B0604020202020204" pitchFamily="34" charset="0"/>
                <a:cs typeface="Arial" panose="020B0604020202020204" pitchFamily="34" charset="0"/>
                <a:sym typeface="Calibri"/>
              </a:rPr>
              <a:t> </a:t>
            </a: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the 2021/22 Quarter Four</a:t>
            </a:r>
            <a:r>
              <a:rPr lang="en-US" sz="2000" kern="0" dirty="0">
                <a:solidFill>
                  <a:srgbClr val="000000"/>
                </a:solidFill>
                <a:latin typeface="Arial" panose="020B0604020202020204" pitchFamily="34" charset="0"/>
                <a:cs typeface="Arial" panose="020B0604020202020204" pitchFamily="34" charset="0"/>
                <a:sym typeface="Calibri"/>
              </a:rPr>
              <a:t> </a:t>
            </a: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Performance </a:t>
            </a:r>
            <a:r>
              <a:rPr lang="en-US" sz="2000" kern="0" dirty="0">
                <a:solidFill>
                  <a:srgbClr val="000000"/>
                </a:solidFill>
                <a:latin typeface="Arial" panose="020B0604020202020204" pitchFamily="34" charset="0"/>
                <a:cs typeface="Arial" panose="020B0604020202020204" pitchFamily="34" charset="0"/>
                <a:sym typeface="Calibri"/>
              </a:rPr>
              <a:t>Report of the Department of Small Business Development.</a:t>
            </a:r>
            <a:endParaRPr kumimoji="0" lang="en-US" sz="200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Calibri" panose="020F0502020204030204" pitchFamily="34" charset="0"/>
            </a:endParaRPr>
          </a:p>
          <a:p>
            <a:pPr marR="0" lvl="0" algn="l" defTabSz="914400" rtl="0" eaLnBrk="1" fontAlgn="auto" latinLnBrk="0" hangingPunct="1">
              <a:lnSpc>
                <a:spcPct val="15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1789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912567E-887B-4CFF-9A15-A3C36FBE7AC5}"/>
              </a:ext>
            </a:extLst>
          </p:cNvPr>
          <p:cNvSpPr txBox="1"/>
          <p:nvPr/>
        </p:nvSpPr>
        <p:spPr>
          <a:xfrm>
            <a:off x="4191000" y="30690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pic>
        <p:nvPicPr>
          <p:cNvPr id="4" name="Picture 3" descr="A picture containing text&#10;&#10;Description automatically generated">
            <a:extLst>
              <a:ext uri="{FF2B5EF4-FFF2-40B4-BE49-F238E27FC236}">
                <a16:creationId xmlns:a16="http://schemas.microsoft.com/office/drawing/2014/main" id="{8DAC9C7B-DAAB-4E7B-943F-0E61D4F15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6714F1BC-B53E-4B3D-A7F8-A3A7860E76A4}"/>
              </a:ext>
            </a:extLst>
          </p:cNvPr>
          <p:cNvSpPr txBox="1"/>
          <p:nvPr/>
        </p:nvSpPr>
        <p:spPr>
          <a:xfrm>
            <a:off x="3124200" y="12954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val="182352740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A81C56E9-1C94-498C-9DC4-2028C10F62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39377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819400"/>
            <a:ext cx="8233442" cy="461665"/>
          </a:xfrm>
          <a:prstGeom prst="rect">
            <a:avLst/>
          </a:prstGeom>
          <a:noFill/>
        </p:spPr>
        <p:txBody>
          <a:bodyPr wrap="square" rtlCol="0">
            <a:spAutoFit/>
          </a:bodyPr>
          <a:lstStyle/>
          <a:p>
            <a:pPr algn="ctr"/>
            <a:r>
              <a:rPr lang="en-ZA" sz="2400" b="1" dirty="0">
                <a:solidFill>
                  <a:schemeClr val="bg1"/>
                </a:solidFill>
                <a:latin typeface="Arial" panose="020B0604020202020204" pitchFamily="34" charset="0"/>
              </a:rPr>
              <a:t>2. GOVERNANCE AND COMPLIANCE</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5</a:t>
            </a:r>
          </a:p>
        </p:txBody>
      </p:sp>
    </p:spTree>
    <p:extLst>
      <p:ext uri="{BB962C8B-B14F-4D97-AF65-F5344CB8AC3E}">
        <p14:creationId xmlns:p14="http://schemas.microsoft.com/office/powerpoint/2010/main" val="37029416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a:solidFill>
                  <a:prstClr val="white"/>
                </a:solidFill>
                <a:latin typeface="Arial" panose="020B0604020202020204" pitchFamily="34" charset="0"/>
              </a:rPr>
              <a:t>GOVERNANCE AND COMPLIANCE</a:t>
            </a:r>
            <a:endParaRPr lang="en-US"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6</a:t>
            </a:r>
          </a:p>
        </p:txBody>
      </p:sp>
      <p:graphicFrame>
        <p:nvGraphicFramePr>
          <p:cNvPr id="7" name="Table 6">
            <a:extLst>
              <a:ext uri="{FF2B5EF4-FFF2-40B4-BE49-F238E27FC236}">
                <a16:creationId xmlns:a16="http://schemas.microsoft.com/office/drawing/2014/main" id="{8E0A49CE-FEE8-41D9-B0D8-BACF3974C53C}"/>
              </a:ext>
            </a:extLst>
          </p:cNvPr>
          <p:cNvGraphicFramePr>
            <a:graphicFrameLocks noGrp="1"/>
          </p:cNvGraphicFramePr>
          <p:nvPr>
            <p:extLst>
              <p:ext uri="{D42A27DB-BD31-4B8C-83A1-F6EECF244321}">
                <p14:modId xmlns:p14="http://schemas.microsoft.com/office/powerpoint/2010/main" val="4015854465"/>
              </p:ext>
            </p:extLst>
          </p:nvPr>
        </p:nvGraphicFramePr>
        <p:xfrm>
          <a:off x="63435" y="847933"/>
          <a:ext cx="9004365" cy="5477287"/>
        </p:xfrm>
        <a:graphic>
          <a:graphicData uri="http://schemas.openxmlformats.org/drawingml/2006/table">
            <a:tbl>
              <a:tblPr firstRow="1" firstCol="1" bandRow="1"/>
              <a:tblGrid>
                <a:gridCol w="1942304">
                  <a:extLst>
                    <a:ext uri="{9D8B030D-6E8A-4147-A177-3AD203B41FA5}">
                      <a16:colId xmlns:a16="http://schemas.microsoft.com/office/drawing/2014/main" val="20000"/>
                    </a:ext>
                  </a:extLst>
                </a:gridCol>
                <a:gridCol w="2188203">
                  <a:extLst>
                    <a:ext uri="{9D8B030D-6E8A-4147-A177-3AD203B41FA5}">
                      <a16:colId xmlns:a16="http://schemas.microsoft.com/office/drawing/2014/main" val="20001"/>
                    </a:ext>
                  </a:extLst>
                </a:gridCol>
                <a:gridCol w="1763205">
                  <a:extLst>
                    <a:ext uri="{9D8B030D-6E8A-4147-A177-3AD203B41FA5}">
                      <a16:colId xmlns:a16="http://schemas.microsoft.com/office/drawing/2014/main" val="20002"/>
                    </a:ext>
                  </a:extLst>
                </a:gridCol>
                <a:gridCol w="3110653">
                  <a:extLst>
                    <a:ext uri="{9D8B030D-6E8A-4147-A177-3AD203B41FA5}">
                      <a16:colId xmlns:a16="http://schemas.microsoft.com/office/drawing/2014/main" val="20003"/>
                    </a:ext>
                  </a:extLst>
                </a:gridCol>
              </a:tblGrid>
              <a:tr h="87128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eaLnBrk="1" latinLnBrk="0" hangingPunct="1">
                        <a:lnSpc>
                          <a:spcPct val="115000"/>
                        </a:lnSpc>
                        <a:spcBef>
                          <a:spcPts val="0"/>
                        </a:spcBef>
                        <a:spcAft>
                          <a:spcPts val="0"/>
                        </a:spcAft>
                        <a:buClrTx/>
                        <a:buSzTx/>
                        <a:buFontTx/>
                        <a:buNone/>
                        <a:tabLst/>
                      </a:pPr>
                      <a:r>
                        <a:rPr lang="en-ZA" sz="1200" b="1" i="0" u="none" strike="noStrike" kern="1200" cap="small"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Committee</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eaLnBrk="1" latinLnBrk="0" hangingPunct="1">
                        <a:lnSpc>
                          <a:spcPct val="115000"/>
                        </a:lnSpc>
                        <a:spcBef>
                          <a:spcPts val="0"/>
                        </a:spcBef>
                        <a:spcAft>
                          <a:spcPts val="0"/>
                        </a:spcAft>
                        <a:buClrTx/>
                        <a:buSzTx/>
                        <a:buFontTx/>
                        <a:buNone/>
                        <a:tabLst/>
                      </a:pPr>
                      <a:r>
                        <a:rPr lang="en-ZA" sz="1200" b="1" i="0" u="none" strike="noStrike" kern="1200" cap="small"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No. of Scheduled Meetings</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eaLnBrk="1" latinLnBrk="0" hangingPunct="1">
                        <a:lnSpc>
                          <a:spcPct val="115000"/>
                        </a:lnSpc>
                        <a:spcBef>
                          <a:spcPts val="0"/>
                        </a:spcBef>
                        <a:spcAft>
                          <a:spcPts val="0"/>
                        </a:spcAft>
                        <a:buClrTx/>
                        <a:buSzTx/>
                        <a:buFontTx/>
                        <a:buNone/>
                        <a:tabLst/>
                      </a:pPr>
                      <a:r>
                        <a:rPr lang="en-ZA" sz="1200" b="1" i="0" u="none" strike="noStrike" kern="1200" cap="small"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Actual No. of Meetings</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marR="0" indent="0" algn="ctr" defTabSz="914400" rtl="0" eaLnBrk="1" latinLnBrk="0" hangingPunct="1">
                        <a:lnSpc>
                          <a:spcPct val="115000"/>
                        </a:lnSpc>
                        <a:spcBef>
                          <a:spcPts val="0"/>
                        </a:spcBef>
                        <a:spcAft>
                          <a:spcPts val="0"/>
                        </a:spcAft>
                        <a:buClrTx/>
                        <a:buSzTx/>
                        <a:buFontTx/>
                        <a:buNone/>
                        <a:tabLst/>
                      </a:pPr>
                      <a:r>
                        <a:rPr lang="en-ZA" sz="1200" b="1" i="0" u="none" strike="noStrike" kern="1200" cap="small"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Dates</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134472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ZA" sz="1100" b="1" kern="1200" cap="sm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Executive Committee</a:t>
                      </a:r>
                      <a:endParaRPr lang="en-GB" sz="11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marL="0" lvl="0" algn="r" defTabSz="457200" rtl="0" eaLnBrk="1" latinLnBrk="0" hangingPunct="1">
                        <a:lnSpc>
                          <a:spcPct val="150000"/>
                        </a:lnSpc>
                      </a:pPr>
                      <a:r>
                        <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rPr>
                        <a:t>31 JANUARY 2022</a:t>
                      </a:r>
                    </a:p>
                    <a:p>
                      <a:pPr marL="0" lvl="0" algn="r" defTabSz="457200" rtl="0" eaLnBrk="1" latinLnBrk="0" hangingPunct="1">
                        <a:lnSpc>
                          <a:spcPct val="150000"/>
                        </a:lnSpc>
                      </a:pPr>
                      <a:r>
                        <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rPr>
                        <a:t>3 MARCH 2022</a:t>
                      </a:r>
                    </a:p>
                    <a:p>
                      <a:pPr marL="0" lvl="0" algn="r" defTabSz="457200" rtl="0" eaLnBrk="1" latinLnBrk="0" hangingPunct="1">
                        <a:lnSpc>
                          <a:spcPct val="150000"/>
                        </a:lnSpc>
                      </a:pPr>
                      <a:r>
                        <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rPr>
                        <a:t>28 MARCH 2022</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183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1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Management Committee</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lvl="0" algn="r" defTabSz="457200" rtl="0" eaLnBrk="1" latinLnBrk="0" hangingPunct="1">
                        <a:lnSpc>
                          <a:spcPct val="150000"/>
                        </a:lnSpc>
                      </a:pPr>
                      <a:r>
                        <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rPr>
                        <a:t>17 JANUARY 2022</a:t>
                      </a:r>
                    </a:p>
                    <a:p>
                      <a:pPr lvl="0" algn="r" defTabSz="457200" rtl="0" eaLnBrk="1" latinLnBrk="0" hangingPunct="1">
                        <a:lnSpc>
                          <a:spcPct val="150000"/>
                        </a:lnSpc>
                      </a:pPr>
                      <a:r>
                        <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rPr>
                        <a:t>14 FEBRUARY 2022</a:t>
                      </a:r>
                    </a:p>
                    <a:p>
                      <a:pPr lvl="0" algn="r" defTabSz="457200" rtl="0" eaLnBrk="1" latinLnBrk="0" hangingPunct="1">
                        <a:lnSpc>
                          <a:spcPct val="150000"/>
                        </a:lnSpc>
                      </a:pPr>
                      <a:r>
                        <a:rPr lang="en-ZA"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a:rPr>
                        <a:t>14 MARCH 2022</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11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ZA" sz="1100" b="1" kern="1200" cap="sm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Risk and Ethics Management Committee</a:t>
                      </a:r>
                      <a:endParaRPr lang="en-GB" sz="11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7 MARCH 2022 &amp; 14 MARCH 2022 (continuation of the meeting of 7 March to conclude to agenda items) </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566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ZA" sz="1100" b="1" i="0" u="none" strike="noStrike" kern="1200"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Audit</a:t>
                      </a:r>
                      <a:r>
                        <a:rPr lang="en-ZA" sz="11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t>
                      </a:r>
                      <a:r>
                        <a:rPr lang="en-ZA" sz="1100" b="1" i="0" u="none" strike="noStrike" kern="1200"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and Risk Committee</a:t>
                      </a:r>
                      <a:endParaRPr lang="en-GB" sz="1100" b="1" i="0" u="none" strike="noStrike" kern="1200"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r">
                        <a:lnSpc>
                          <a:spcPct val="115000"/>
                        </a:lnSpc>
                        <a:spcAft>
                          <a:spcPts val="1000"/>
                        </a:spcAft>
                      </a:pPr>
                      <a:r>
                        <a:rPr lang="en-GB" sz="1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25 MARCH 2022</a:t>
                      </a:r>
                    </a:p>
                  </a:txBody>
                  <a:tcPr marL="68565" marR="6856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8548">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ZA" sz="1100" b="1" kern="1200" cap="sm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ICT Steering Committee</a:t>
                      </a:r>
                      <a:endParaRPr lang="en-GB" sz="11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r">
                        <a:lnSpc>
                          <a:spcPct val="100000"/>
                        </a:lnSpc>
                        <a:spcAft>
                          <a:spcPts val="1000"/>
                        </a:spcAft>
                      </a:pPr>
                      <a:r>
                        <a:rPr lang="en-GB" sz="1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15 MARCH 2022</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2620">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100" b="1" kern="1200"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endParaRPr lang="en-GB" sz="11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10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nSpc>
                          <a:spcPct val="115000"/>
                        </a:lnSpc>
                        <a:spcAft>
                          <a:spcPts val="0"/>
                        </a:spcAft>
                      </a:pP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5" marR="68565"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542435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dirty="0">
                <a:solidFill>
                  <a:prstClr val="white"/>
                </a:solidFill>
                <a:latin typeface="Arial" panose="020B0604020202020204" pitchFamily="34" charset="0"/>
              </a:rPr>
              <a:t>GOVERNANCE AND COMPLIANCE (</a:t>
            </a:r>
            <a:r>
              <a:rPr lang="en-US" sz="2400" b="1" cap="small" dirty="0" err="1">
                <a:solidFill>
                  <a:prstClr val="white"/>
                </a:solidFill>
                <a:latin typeface="Arial" panose="020B0604020202020204" pitchFamily="34" charset="0"/>
              </a:rPr>
              <a:t>cont</a:t>
            </a:r>
            <a:r>
              <a:rPr lang="en-US" sz="2400" b="1" dirty="0">
                <a:solidFill>
                  <a:prstClr val="white"/>
                </a:solidFill>
                <a:latin typeface="Arial" panose="020B0604020202020204" pitchFamily="34" charset="0"/>
              </a:rPr>
              <a:t>)</a:t>
            </a: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7</a:t>
            </a:r>
          </a:p>
        </p:txBody>
      </p:sp>
      <p:sp>
        <p:nvSpPr>
          <p:cNvPr id="8" name="Rectangle 7">
            <a:extLst>
              <a:ext uri="{FF2B5EF4-FFF2-40B4-BE49-F238E27FC236}">
                <a16:creationId xmlns:a16="http://schemas.microsoft.com/office/drawing/2014/main" id="{6E4A39AE-D914-4BE9-81CC-E97C8099E737}"/>
              </a:ext>
            </a:extLst>
          </p:cNvPr>
          <p:cNvSpPr/>
          <p:nvPr/>
        </p:nvSpPr>
        <p:spPr>
          <a:xfrm>
            <a:off x="-23769" y="804849"/>
            <a:ext cx="9013371" cy="5062924"/>
          </a:xfrm>
          <a:prstGeom prst="rect">
            <a:avLst/>
          </a:prstGeom>
        </p:spPr>
        <p:txBody>
          <a:bodyPr wrap="square">
            <a:spAutoFit/>
          </a:bodyPr>
          <a:lstStyle/>
          <a:p>
            <a:pPr algn="just" hangingPunct="0">
              <a:defRPr/>
            </a:pPr>
            <a:r>
              <a:rPr lang="en-GB" sz="1700" b="1" kern="0" dirty="0">
                <a:latin typeface="Arial" panose="020B0604020202020204" pitchFamily="34" charset="0"/>
                <a:cs typeface="Arial" panose="020B0604020202020204" pitchFamily="34" charset="0"/>
                <a:sym typeface="Calibri"/>
              </a:rPr>
              <a:t>2.1. </a:t>
            </a:r>
            <a:r>
              <a:rPr lang="en-GB" sz="1700" kern="0" dirty="0">
                <a:latin typeface="Arial" panose="020B0604020202020204" pitchFamily="34" charset="0"/>
                <a:cs typeface="Arial" panose="020B0604020202020204" pitchFamily="34" charset="0"/>
                <a:sym typeface="Calibri"/>
              </a:rPr>
              <a:t>The Department complied with all the relevant provisions and rules of:</a:t>
            </a:r>
          </a:p>
          <a:p>
            <a:pPr algn="just" hangingPunct="0">
              <a:defRPr/>
            </a:pPr>
            <a:endParaRPr lang="en-GB" sz="1700" kern="0" dirty="0">
              <a:latin typeface="Arial" panose="020B0604020202020204" pitchFamily="34" charset="0"/>
              <a:cs typeface="Arial" panose="020B0604020202020204" pitchFamily="34" charset="0"/>
              <a:sym typeface="Calibri"/>
            </a:endParaRPr>
          </a:p>
          <a:p>
            <a:pPr marL="285750" lvl="3" indent="-285750" hangingPunct="0">
              <a:buFont typeface="Arial" panose="020B0604020202020204" pitchFamily="34" charset="0"/>
              <a:buChar char="•"/>
              <a:defRPr/>
            </a:pPr>
            <a:r>
              <a:rPr lang="en-ZA" sz="1700" kern="0" dirty="0">
                <a:latin typeface="Arial" panose="020B0604020202020204" pitchFamily="34" charset="0"/>
                <a:cs typeface="Arial" panose="020B0604020202020204" pitchFamily="34" charset="0"/>
                <a:sym typeface="Calibri"/>
              </a:rPr>
              <a:t>The National Assembly;</a:t>
            </a:r>
            <a:endParaRPr lang="en-GB" sz="1700" kern="0" dirty="0">
              <a:latin typeface="Arial" panose="020B0604020202020204" pitchFamily="34" charset="0"/>
              <a:cs typeface="Arial" panose="020B0604020202020204" pitchFamily="34" charset="0"/>
              <a:sym typeface="Calibri"/>
            </a:endParaRPr>
          </a:p>
          <a:p>
            <a:pPr marL="285750" lvl="1" indent="-285750" hangingPunct="0">
              <a:buFont typeface="Arial" panose="020B0604020202020204" pitchFamily="34" charset="0"/>
              <a:buChar char="•"/>
              <a:defRPr/>
            </a:pPr>
            <a:r>
              <a:rPr lang="en-ZA" sz="1700" kern="0" dirty="0">
                <a:latin typeface="Arial" panose="020B0604020202020204" pitchFamily="34" charset="0"/>
                <a:cs typeface="Arial" panose="020B0604020202020204" pitchFamily="34" charset="0"/>
                <a:sym typeface="Calibri"/>
              </a:rPr>
              <a:t>The National Council of Provinces;</a:t>
            </a:r>
            <a:endParaRPr lang="en-GB" sz="1700" kern="0" dirty="0">
              <a:latin typeface="Arial" panose="020B0604020202020204" pitchFamily="34" charset="0"/>
              <a:cs typeface="Arial" panose="020B0604020202020204" pitchFamily="34" charset="0"/>
              <a:sym typeface="Calibri"/>
            </a:endParaRPr>
          </a:p>
          <a:p>
            <a:pPr marL="285750" lvl="1" indent="-285750" hangingPunct="0">
              <a:buFont typeface="Arial" panose="020B0604020202020204" pitchFamily="34" charset="0"/>
              <a:buChar char="•"/>
              <a:defRPr/>
            </a:pPr>
            <a:r>
              <a:rPr lang="en-ZA" sz="1700" kern="0" dirty="0">
                <a:latin typeface="Arial" panose="020B0604020202020204" pitchFamily="34" charset="0"/>
                <a:cs typeface="Arial" panose="020B0604020202020204" pitchFamily="34" charset="0"/>
                <a:sym typeface="Calibri"/>
              </a:rPr>
              <a:t>The Public Finance Management Act (PFMA), 1999 (No.1 of 1999);</a:t>
            </a:r>
            <a:endParaRPr lang="en-GB" sz="1700" kern="0" dirty="0">
              <a:latin typeface="Arial" panose="020B0604020202020204" pitchFamily="34" charset="0"/>
              <a:cs typeface="Arial" panose="020B0604020202020204" pitchFamily="34" charset="0"/>
              <a:sym typeface="Calibri"/>
            </a:endParaRPr>
          </a:p>
          <a:p>
            <a:pPr marL="285750" lvl="1" indent="-285750" hangingPunct="0">
              <a:buFont typeface="Arial" panose="020B0604020202020204" pitchFamily="34" charset="0"/>
              <a:buChar char="•"/>
              <a:defRPr/>
            </a:pPr>
            <a:r>
              <a:rPr lang="en-ZA" sz="1700" kern="0" dirty="0">
                <a:latin typeface="Arial" panose="020B0604020202020204" pitchFamily="34" charset="0"/>
                <a:cs typeface="Arial" panose="020B0604020202020204" pitchFamily="34" charset="0"/>
                <a:sym typeface="Calibri"/>
              </a:rPr>
              <a:t>Treasury Regulations; and </a:t>
            </a:r>
            <a:endParaRPr lang="en-GB" sz="1700" kern="0" dirty="0">
              <a:latin typeface="Arial" panose="020B0604020202020204" pitchFamily="34" charset="0"/>
              <a:cs typeface="Arial" panose="020B0604020202020204" pitchFamily="34" charset="0"/>
              <a:sym typeface="Calibri"/>
            </a:endParaRPr>
          </a:p>
          <a:p>
            <a:pPr marL="285750" lvl="1" indent="-285750" hangingPunct="0">
              <a:buFont typeface="Arial" panose="020B0604020202020204" pitchFamily="34" charset="0"/>
              <a:buChar char="•"/>
              <a:defRPr/>
            </a:pPr>
            <a:r>
              <a:rPr lang="en-ZA" sz="1700" kern="0" dirty="0">
                <a:latin typeface="Arial" panose="020B0604020202020204" pitchFamily="34" charset="0"/>
                <a:cs typeface="Arial" panose="020B0604020202020204" pitchFamily="34" charset="0"/>
                <a:sym typeface="Calibri"/>
              </a:rPr>
              <a:t>The National Treasury Framework for Annual Performance Reporting.</a:t>
            </a:r>
          </a:p>
          <a:p>
            <a:pPr marL="457200" marR="0" lvl="0" indent="-457200" algn="just" defTabSz="914400" rtl="0" eaLnBrk="1" fontAlgn="auto" latinLnBrk="0" hangingPunct="0">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Calibri"/>
            </a:endParaRPr>
          </a:p>
          <a:p>
            <a:pPr marL="398463" marR="0" lvl="0" indent="-398463" algn="l" defTabSz="914400" rtl="0" eaLnBrk="1" fontAlgn="auto" latinLnBrk="0" hangingPunct="0">
              <a:lnSpc>
                <a:spcPct val="100000"/>
              </a:lnSpc>
              <a:spcBef>
                <a:spcPts val="0"/>
              </a:spcBef>
              <a:spcAft>
                <a:spcPts val="0"/>
              </a:spcAft>
              <a:buClrTx/>
              <a:buSzTx/>
              <a:buFontTx/>
              <a:buNone/>
              <a:tabLst/>
              <a:defRPr/>
            </a:pPr>
            <a:r>
              <a:rPr lang="en-GB" sz="1700" b="1" kern="0" dirty="0">
                <a:latin typeface="Arial" panose="020B0604020202020204" pitchFamily="34" charset="0"/>
                <a:cs typeface="Arial" panose="020B0604020202020204" pitchFamily="34" charset="0"/>
                <a:sym typeface="Calibri"/>
              </a:rPr>
              <a:t>2.2. </a:t>
            </a:r>
            <a:r>
              <a:rPr kumimoji="0" lang="en-GB" sz="17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Calibri"/>
              </a:rPr>
              <a:t>The Department submitted the 2021/22 Q3 Performance Report to the Minister on       </a:t>
            </a:r>
            <a:r>
              <a:rPr lang="en-GB" sz="1700" kern="0" dirty="0">
                <a:latin typeface="Arial" panose="020B0604020202020204" pitchFamily="34" charset="0"/>
                <a:cs typeface="Arial" panose="020B0604020202020204" pitchFamily="34" charset="0"/>
                <a:sym typeface="Calibri"/>
              </a:rPr>
              <a:t>30</a:t>
            </a:r>
            <a:r>
              <a:rPr kumimoji="0" lang="en-GB" sz="17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Calibri"/>
              </a:rPr>
              <a:t> January 2022.</a:t>
            </a:r>
          </a:p>
          <a:p>
            <a:pPr hangingPunct="0">
              <a:defRPr/>
            </a:pPr>
            <a:r>
              <a:rPr lang="en-GB" sz="1700" kern="0" dirty="0">
                <a:latin typeface="Arial" panose="020B0604020202020204" pitchFamily="34" charset="0"/>
                <a:cs typeface="Arial" panose="020B0604020202020204" pitchFamily="34" charset="0"/>
                <a:sym typeface="Calibri"/>
              </a:rPr>
              <a:t>       </a:t>
            </a:r>
          </a:p>
          <a:p>
            <a:pPr marL="398463" marR="0" lvl="0" indent="-398463" algn="l" defTabSz="914400" rtl="0" eaLnBrk="1" fontAlgn="auto" latinLnBrk="0" hangingPunct="0">
              <a:lnSpc>
                <a:spcPct val="100000"/>
              </a:lnSpc>
              <a:spcBef>
                <a:spcPts val="0"/>
              </a:spcBef>
              <a:spcAft>
                <a:spcPts val="0"/>
              </a:spcAft>
              <a:buClrTx/>
              <a:buSzTx/>
              <a:buFontTx/>
              <a:buNone/>
              <a:tabLst/>
              <a:defRPr/>
            </a:pPr>
            <a:r>
              <a:rPr lang="en-GB" sz="1700" b="1" kern="0" dirty="0">
                <a:latin typeface="Arial" panose="020B0604020202020204" pitchFamily="34" charset="0"/>
                <a:cs typeface="Arial" panose="020B0604020202020204" pitchFamily="34" charset="0"/>
                <a:sym typeface="Calibri"/>
              </a:rPr>
              <a:t>2.3. </a:t>
            </a:r>
            <a:r>
              <a:rPr kumimoji="0" lang="en-GB" sz="17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Calibri"/>
              </a:rPr>
              <a:t>The Department submitted the 2021/22 Q3 Performance Report to the Department of Planning, Monitoring and Evaluation (DPME) on</a:t>
            </a:r>
            <a:r>
              <a:rPr lang="en-GB" sz="1700" kern="0" dirty="0">
                <a:latin typeface="Arial" panose="020B0604020202020204" pitchFamily="34" charset="0"/>
                <a:cs typeface="Arial" panose="020B0604020202020204" pitchFamily="34" charset="0"/>
                <a:sym typeface="Calibri"/>
              </a:rPr>
              <a:t> 30</a:t>
            </a:r>
            <a:r>
              <a:rPr kumimoji="0" lang="en-GB" sz="17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Calibri"/>
              </a:rPr>
              <a:t> January 2022.</a:t>
            </a:r>
          </a:p>
          <a:p>
            <a:pPr marL="398463" marR="0" lvl="0" indent="-398463" algn="l" defTabSz="914400" rtl="0" eaLnBrk="1" fontAlgn="auto" latinLnBrk="0" hangingPunct="0">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sym typeface="Calibri"/>
            </a:endParaRPr>
          </a:p>
          <a:p>
            <a:pPr algn="just" hangingPunct="0">
              <a:defRPr/>
            </a:pPr>
            <a:r>
              <a:rPr lang="en-GB" sz="1700" b="1" kern="0" dirty="0">
                <a:latin typeface="Arial" panose="020B0604020202020204" pitchFamily="34" charset="0"/>
                <a:cs typeface="Arial" panose="020B0604020202020204" pitchFamily="34" charset="0"/>
                <a:sym typeface="Calibri"/>
              </a:rPr>
              <a:t>2.4. </a:t>
            </a:r>
            <a:r>
              <a:rPr lang="en-US" sz="1700" kern="0" dirty="0">
                <a:latin typeface="Arial" panose="020B0604020202020204" pitchFamily="34" charset="0"/>
                <a:cs typeface="Arial" panose="020B0604020202020204" pitchFamily="34" charset="0"/>
                <a:sym typeface="Calibri"/>
              </a:rPr>
              <a:t>The Department presented the response to the State of the Nation Address 2022 to the    </a:t>
            </a:r>
          </a:p>
          <a:p>
            <a:pPr algn="just" hangingPunct="0">
              <a:defRPr/>
            </a:pPr>
            <a:r>
              <a:rPr lang="en-US" sz="1700" kern="0" dirty="0">
                <a:latin typeface="Arial" panose="020B0604020202020204" pitchFamily="34" charset="0"/>
                <a:cs typeface="Arial" panose="020B0604020202020204" pitchFamily="34" charset="0"/>
                <a:sym typeface="Calibri"/>
              </a:rPr>
              <a:t>       Portfolio Committee on Small Business Development on 2 March 2022.</a:t>
            </a:r>
          </a:p>
          <a:p>
            <a:pPr algn="just" hangingPunct="0">
              <a:defRPr/>
            </a:pPr>
            <a:endParaRPr lang="en-US" sz="1700" kern="0" dirty="0">
              <a:latin typeface="Arial" panose="020B0604020202020204" pitchFamily="34" charset="0"/>
              <a:cs typeface="Arial" panose="020B0604020202020204" pitchFamily="34" charset="0"/>
              <a:sym typeface="Calibri"/>
            </a:endParaRPr>
          </a:p>
          <a:p>
            <a:pPr algn="just" hangingPunct="0">
              <a:defRPr/>
            </a:pPr>
            <a:r>
              <a:rPr lang="en-US" sz="1700" b="1" kern="0">
                <a:latin typeface="Arial" panose="020B0604020202020204" pitchFamily="34" charset="0"/>
                <a:cs typeface="Arial" panose="020B0604020202020204" pitchFamily="34" charset="0"/>
                <a:sym typeface="Calibri"/>
              </a:rPr>
              <a:t>2.5. </a:t>
            </a:r>
            <a:r>
              <a:rPr lang="en-US" sz="1700" kern="0" dirty="0">
                <a:latin typeface="Arial" panose="020B0604020202020204" pitchFamily="34" charset="0"/>
                <a:cs typeface="Arial" panose="020B0604020202020204" pitchFamily="34" charset="0"/>
                <a:sym typeface="Calibri"/>
              </a:rPr>
              <a:t>The Department presented the 2021/22 Quarter Three Performance Report to the </a:t>
            </a:r>
          </a:p>
          <a:p>
            <a:pPr algn="just" hangingPunct="0">
              <a:defRPr/>
            </a:pPr>
            <a:r>
              <a:rPr lang="en-US" sz="1700" kern="0" dirty="0">
                <a:latin typeface="Arial" panose="020B0604020202020204" pitchFamily="34" charset="0"/>
                <a:cs typeface="Arial" panose="020B0604020202020204" pitchFamily="34" charset="0"/>
                <a:sym typeface="Calibri"/>
              </a:rPr>
              <a:t>       Portfolio Committee on 23 March 2022.</a:t>
            </a:r>
            <a:endParaRPr lang="en-GB" sz="1700" kern="0" dirty="0">
              <a:highlight>
                <a:srgbClr val="FFFF00"/>
              </a:highlight>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41285397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1A59-DA22-7A43-9904-8F2CF7DA083D}"/>
              </a:ext>
            </a:extLst>
          </p:cNvPr>
          <p:cNvPicPr>
            <a:picLocks noChangeAspect="1"/>
          </p:cNvPicPr>
          <p:nvPr/>
        </p:nvPicPr>
        <p:blipFill>
          <a:blip r:embed="rId2"/>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id="{A165AF32-B7EF-45E7-B045-AB550858A6A4}"/>
              </a:ext>
            </a:extLst>
          </p:cNvPr>
          <p:cNvSpPr/>
          <p:nvPr/>
        </p:nvSpPr>
        <p:spPr>
          <a:xfrm>
            <a:off x="-15380" y="2658814"/>
            <a:ext cx="9140400" cy="856200"/>
          </a:xfrm>
          <a:prstGeom prst="rect">
            <a:avLst/>
          </a:prstGeom>
          <a:solidFill>
            <a:srgbClr val="00764B"/>
          </a:solidFill>
        </p:spPr>
      </p:sp>
      <p:sp>
        <p:nvSpPr>
          <p:cNvPr id="8" name="TextBox 7">
            <a:extLst>
              <a:ext uri="{FF2B5EF4-FFF2-40B4-BE49-F238E27FC236}">
                <a16:creationId xmlns:a16="http://schemas.microsoft.com/office/drawing/2014/main" id="{855B9BE2-BAB9-40C7-AF7E-45400E63874D}"/>
              </a:ext>
            </a:extLst>
          </p:cNvPr>
          <p:cNvSpPr txBox="1"/>
          <p:nvPr/>
        </p:nvSpPr>
        <p:spPr>
          <a:xfrm>
            <a:off x="152400" y="27432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3. OVERALL PERFORMANCE SUMMARY</a:t>
            </a:r>
          </a:p>
        </p:txBody>
      </p:sp>
      <p:sp>
        <p:nvSpPr>
          <p:cNvPr id="15" name="Slide Number Placeholder 1">
            <a:extLst>
              <a:ext uri="{FF2B5EF4-FFF2-40B4-BE49-F238E27FC236}">
                <a16:creationId xmlns:a16="http://schemas.microsoft.com/office/drawing/2014/main"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8</a:t>
            </a:r>
          </a:p>
        </p:txBody>
      </p:sp>
    </p:spTree>
    <p:extLst>
      <p:ext uri="{BB962C8B-B14F-4D97-AF65-F5344CB8AC3E}">
        <p14:creationId xmlns:p14="http://schemas.microsoft.com/office/powerpoint/2010/main" val="5125411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70F1D3-6E70-A044-9428-548B84197CDF}"/>
              </a:ext>
            </a:extLst>
          </p:cNvPr>
          <p:cNvPicPr>
            <a:picLocks noChangeAspect="1"/>
          </p:cNvPicPr>
          <p:nvPr/>
        </p:nvPicPr>
        <p:blipFill>
          <a:blip r:embed="rId2"/>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id="{3302AE52-5E02-8549-8735-9BBF82234B02}"/>
              </a:ext>
            </a:extLst>
          </p:cNvPr>
          <p:cNvSpPr/>
          <p:nvPr/>
        </p:nvSpPr>
        <p:spPr>
          <a:xfrm>
            <a:off x="-3313" y="-30914"/>
            <a:ext cx="9140400" cy="856200"/>
          </a:xfrm>
          <a:prstGeom prst="rect">
            <a:avLst/>
          </a:prstGeom>
          <a:solidFill>
            <a:srgbClr val="00764B"/>
          </a:solidFill>
        </p:spPr>
      </p:sp>
      <p:sp>
        <p:nvSpPr>
          <p:cNvPr id="15" name="TextBox 14">
            <a:extLst>
              <a:ext uri="{FF2B5EF4-FFF2-40B4-BE49-F238E27FC236}">
                <a16:creationId xmlns:a16="http://schemas.microsoft.com/office/drawing/2014/main" id="{0E9367E2-E125-F844-BAAC-E75C50D02022}"/>
              </a:ext>
            </a:extLst>
          </p:cNvPr>
          <p:cNvSpPr txBox="1"/>
          <p:nvPr/>
        </p:nvSpPr>
        <p:spPr>
          <a:xfrm>
            <a:off x="455278" y="228600"/>
            <a:ext cx="8612521" cy="461665"/>
          </a:xfrm>
          <a:prstGeom prst="rect">
            <a:avLst/>
          </a:prstGeom>
          <a:noFill/>
        </p:spPr>
        <p:txBody>
          <a:bodyPr wrap="square" rtlCol="0">
            <a:spAutoFit/>
          </a:bodyPr>
          <a:lstStyle/>
          <a:p>
            <a:pPr algn="r"/>
            <a:r>
              <a:rPr lang="en-US" sz="2400" b="1" dirty="0">
                <a:solidFill>
                  <a:prstClr val="white"/>
                </a:solidFill>
                <a:latin typeface="Arial" panose="020B0604020202020204" pitchFamily="34" charset="0"/>
              </a:rPr>
              <a:t>PERFORMANCE SUMMARY – 2021/22 QUARTER FOUR</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9</a:t>
            </a:r>
          </a:p>
        </p:txBody>
      </p:sp>
      <p:sp>
        <p:nvSpPr>
          <p:cNvPr id="7" name="TextBox 6">
            <a:extLst>
              <a:ext uri="{FF2B5EF4-FFF2-40B4-BE49-F238E27FC236}">
                <a16:creationId xmlns:a16="http://schemas.microsoft.com/office/drawing/2014/main" id="{50B13DAF-D15A-49AA-B650-6FBC7C156815}"/>
              </a:ext>
            </a:extLst>
          </p:cNvPr>
          <p:cNvSpPr txBox="1"/>
          <p:nvPr/>
        </p:nvSpPr>
        <p:spPr>
          <a:xfrm>
            <a:off x="-6913" y="819265"/>
            <a:ext cx="9144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 typeface="Arial"/>
              <a:buNone/>
              <a:tabLst/>
              <a:defRPr sz="2000" b="1" cap="small">
                <a:latin typeface="Arial"/>
                <a:ea typeface="Arial"/>
                <a:cs typeface="Arial"/>
                <a:sym typeface="Arial"/>
              </a:defRPr>
            </a:pPr>
            <a:r>
              <a:rPr kumimoji="0" lang="en-US" sz="1800" b="1" i="0" u="none" strike="noStrike" kern="0" cap="small" spc="0" normalizeH="0" baseline="0" noProof="0" dirty="0">
                <a:ln>
                  <a:noFill/>
                </a:ln>
                <a:effectLst/>
                <a:uLnTx/>
                <a:uFillTx/>
                <a:latin typeface="Arial"/>
                <a:ea typeface="Arial"/>
                <a:cs typeface="Arial"/>
                <a:sym typeface="Arial"/>
              </a:rPr>
              <a:t>Performance Statement: </a:t>
            </a:r>
          </a:p>
          <a:p>
            <a:pPr marL="0" marR="0" lvl="0" indent="0" algn="l" defTabSz="914400" rtl="0" eaLnBrk="1" fontAlgn="auto" latinLnBrk="0" hangingPunct="1">
              <a:lnSpc>
                <a:spcPct val="100000"/>
              </a:lnSpc>
              <a:spcBef>
                <a:spcPts val="0"/>
              </a:spcBef>
              <a:spcAft>
                <a:spcPts val="0"/>
              </a:spcAft>
              <a:buClrTx/>
              <a:buSzTx/>
              <a:buFont typeface="Arial"/>
              <a:buNone/>
              <a:tabLst/>
              <a:defRPr sz="1600" b="1" cap="small">
                <a:latin typeface="Arial"/>
                <a:ea typeface="Arial"/>
                <a:cs typeface="Arial"/>
                <a:sym typeface="Arial"/>
              </a:defRPr>
            </a:pPr>
            <a:r>
              <a:rPr kumimoji="0" lang="en-US" sz="1200" b="1" i="0" u="none" strike="noStrike" kern="0" cap="small" spc="0" normalizeH="0" baseline="0" noProof="0" dirty="0">
                <a:ln>
                  <a:noFill/>
                </a:ln>
                <a:effectLst/>
                <a:uLnTx/>
                <a:uFillTx/>
                <a:latin typeface="Arial"/>
                <a:ea typeface="Arial"/>
                <a:cs typeface="Arial"/>
                <a:sym typeface="Arial"/>
              </a:rPr>
              <a:t>The Department has 25 output indicators, 25 Annual Targets in the </a:t>
            </a:r>
            <a:r>
              <a:rPr lang="en-US" sz="1200" b="1" kern="0" cap="small" dirty="0">
                <a:latin typeface="Arial"/>
                <a:ea typeface="Arial"/>
                <a:cs typeface="Arial"/>
                <a:sym typeface="Arial"/>
              </a:rPr>
              <a:t>tabled</a:t>
            </a:r>
            <a:r>
              <a:rPr kumimoji="0" lang="en-US" sz="1200" b="1" i="0" u="none" strike="noStrike" kern="0" cap="small" spc="0" normalizeH="0" baseline="0" noProof="0" dirty="0">
                <a:ln>
                  <a:noFill/>
                </a:ln>
                <a:effectLst/>
                <a:uLnTx/>
                <a:uFillTx/>
                <a:latin typeface="Arial"/>
                <a:ea typeface="Arial"/>
                <a:cs typeface="Arial"/>
                <a:sym typeface="Arial"/>
              </a:rPr>
              <a:t> 2021/22 APP and is reporting against 23 Quarterly targets.</a:t>
            </a:r>
          </a:p>
        </p:txBody>
      </p:sp>
      <p:graphicFrame>
        <p:nvGraphicFramePr>
          <p:cNvPr id="8" name="Table 7">
            <a:extLst>
              <a:ext uri="{FF2B5EF4-FFF2-40B4-BE49-F238E27FC236}">
                <a16:creationId xmlns:a16="http://schemas.microsoft.com/office/drawing/2014/main" id="{B0822BC7-FB7E-402F-AFCC-42FB0BBE5B3D}"/>
              </a:ext>
            </a:extLst>
          </p:cNvPr>
          <p:cNvGraphicFramePr>
            <a:graphicFrameLocks noGrp="1"/>
          </p:cNvGraphicFramePr>
          <p:nvPr>
            <p:extLst>
              <p:ext uri="{D42A27DB-BD31-4B8C-83A1-F6EECF244321}">
                <p14:modId xmlns:p14="http://schemas.microsoft.com/office/powerpoint/2010/main" val="3755358286"/>
              </p:ext>
            </p:extLst>
          </p:nvPr>
        </p:nvGraphicFramePr>
        <p:xfrm>
          <a:off x="53666" y="1686929"/>
          <a:ext cx="8981975" cy="4239454"/>
        </p:xfrm>
        <a:graphic>
          <a:graphicData uri="http://schemas.openxmlformats.org/drawingml/2006/table">
            <a:tbl>
              <a:tblPr firstRow="1" firstCol="1"/>
              <a:tblGrid>
                <a:gridCol w="2272610">
                  <a:extLst>
                    <a:ext uri="{9D8B030D-6E8A-4147-A177-3AD203B41FA5}">
                      <a16:colId xmlns:a16="http://schemas.microsoft.com/office/drawing/2014/main" val="20000"/>
                    </a:ext>
                  </a:extLst>
                </a:gridCol>
                <a:gridCol w="1670024">
                  <a:extLst>
                    <a:ext uri="{9D8B030D-6E8A-4147-A177-3AD203B41FA5}">
                      <a16:colId xmlns:a16="http://schemas.microsoft.com/office/drawing/2014/main" val="20001"/>
                    </a:ext>
                  </a:extLst>
                </a:gridCol>
                <a:gridCol w="1549507">
                  <a:extLst>
                    <a:ext uri="{9D8B030D-6E8A-4147-A177-3AD203B41FA5}">
                      <a16:colId xmlns:a16="http://schemas.microsoft.com/office/drawing/2014/main" val="20002"/>
                    </a:ext>
                  </a:extLst>
                </a:gridCol>
                <a:gridCol w="1729853">
                  <a:extLst>
                    <a:ext uri="{9D8B030D-6E8A-4147-A177-3AD203B41FA5}">
                      <a16:colId xmlns:a16="http://schemas.microsoft.com/office/drawing/2014/main" val="20003"/>
                    </a:ext>
                  </a:extLst>
                </a:gridCol>
                <a:gridCol w="1759981">
                  <a:extLst>
                    <a:ext uri="{9D8B030D-6E8A-4147-A177-3AD203B41FA5}">
                      <a16:colId xmlns:a16="http://schemas.microsoft.com/office/drawing/2014/main" val="20004"/>
                    </a:ext>
                  </a:extLst>
                </a:gridCol>
              </a:tblGrid>
              <a:tr h="451919">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Branch</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No. of Output Indicators</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Quarterly Targets</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Achieved </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00000"/>
                        </a:lnSpc>
                        <a:spcAft>
                          <a:spcPts val="0"/>
                        </a:spcAft>
                      </a:pPr>
                      <a:r>
                        <a:rPr lang="en-ZA" sz="1200" b="1" dirty="0">
                          <a:effectLst/>
                          <a:latin typeface="Arial Black" panose="020B0A04020102020204" pitchFamily="34" charset="0"/>
                          <a:ea typeface="Calibri" panose="020F0502020204030204" pitchFamily="34" charset="0"/>
                          <a:cs typeface="Arial" panose="020B0604020202020204" pitchFamily="34" charset="0"/>
                        </a:rPr>
                        <a:t>Not Achieved</a:t>
                      </a:r>
                      <a:endParaRPr lang="en-ZA" sz="1200" dirty="0">
                        <a:effectLst/>
                        <a:latin typeface="Arial Black" panose="020B0A04020102020204" pitchFamily="34" charset="0"/>
                        <a:ea typeface="Calibri" panose="020F0502020204030204" pitchFamily="34" charset="0"/>
                        <a:cs typeface="Arial" panose="020B0604020202020204" pitchFamily="34"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80206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1. Administration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9</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7</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4</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(43%)</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(57%)</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1"/>
                  </a:ext>
                </a:extLst>
              </a:tr>
              <a:tr h="80206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2. Sector and Market Development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solidFill>
                            <a:schemeClr val="tx1"/>
                          </a:solidFill>
                          <a:effectLst/>
                          <a:latin typeface="Arial Black" panose="020B0A04020102020204" pitchFamily="34" charset="0"/>
                          <a:ea typeface="Times New Roman" panose="02020603050405020304" pitchFamily="18" charset="0"/>
                        </a:rPr>
                        <a:t>6</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4</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(66.7%)</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(33.3%)</a:t>
                      </a:r>
                    </a:p>
                    <a:p>
                      <a:pPr algn="ctr">
                        <a:lnSpc>
                          <a:spcPct val="150000"/>
                        </a:lnSpc>
                        <a:spcAft>
                          <a:spcPts val="0"/>
                        </a:spcAft>
                      </a:pPr>
                      <a:endParaRPr lang="en-GB" sz="1200" dirty="0">
                        <a:effectLst/>
                        <a:latin typeface="Arial Black" panose="020B0A04020102020204" pitchFamily="34" charset="0"/>
                        <a:ea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674656">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3. </a:t>
                      </a:r>
                      <a:r>
                        <a:rPr kumimoji="0" lang="en-ZA" sz="1200" b="1" i="0" u="none" strike="noStrike" kern="1200" cap="small" spc="0" normalizeH="0" baseline="0" noProof="0" dirty="0">
                          <a:ln>
                            <a:noFill/>
                          </a:ln>
                          <a:solidFill>
                            <a:srgbClr val="000000"/>
                          </a:solidFill>
                          <a:effectLst/>
                          <a:uLnTx/>
                          <a:uFillTx/>
                          <a:latin typeface="Arial Black" panose="020B0A04020102020204" pitchFamily="34" charset="0"/>
                          <a:ea typeface="Arial" panose="020B0604020202020204" pitchFamily="34" charset="0"/>
                          <a:cs typeface="Times New Roman" panose="02020603050405020304" pitchFamily="18" charset="0"/>
                          <a:sym typeface="Calibri"/>
                        </a:rPr>
                        <a:t>Development Finance</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6</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6</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4</a:t>
                      </a:r>
                    </a:p>
                    <a:p>
                      <a:pPr marL="0" marR="0" lvl="0" indent="0" algn="ctr" defTabSz="457200" rtl="0" eaLnBrk="1" fontAlgn="auto" latinLnBrk="0" hangingPunct="1">
                        <a:lnSpc>
                          <a:spcPct val="115000"/>
                        </a:lnSpc>
                        <a:spcBef>
                          <a:spcPts val="0"/>
                        </a:spcBef>
                        <a:spcAft>
                          <a:spcPts val="0"/>
                        </a:spcAft>
                        <a:buClrTx/>
                        <a:buSzTx/>
                        <a:buFontTx/>
                        <a:buNone/>
                        <a:tabLst/>
                        <a:defRPr/>
                      </a:pPr>
                      <a:r>
                        <a:rPr lang="en-GB" sz="1200" dirty="0">
                          <a:effectLst/>
                          <a:latin typeface="Arial Black" panose="020B0A04020102020204" pitchFamily="34" charset="0"/>
                          <a:ea typeface="Times New Roman" panose="02020603050405020304" pitchFamily="18" charset="0"/>
                        </a:rPr>
                        <a:t>(66.7%)</a:t>
                      </a:r>
                    </a:p>
                    <a:p>
                      <a:pPr algn="ctr">
                        <a:lnSpc>
                          <a:spcPct val="115000"/>
                        </a:lnSpc>
                        <a:spcAft>
                          <a:spcPts val="0"/>
                        </a:spcAft>
                      </a:pPr>
                      <a:endParaRPr lang="en-GB" sz="1200" dirty="0">
                        <a:effectLst/>
                        <a:latin typeface="Arial Black" panose="020B0A04020102020204" pitchFamily="34" charset="0"/>
                        <a:ea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2</a:t>
                      </a:r>
                    </a:p>
                    <a:p>
                      <a:pPr marL="0" marR="0" lvl="0" indent="0" algn="ctr" defTabSz="457200" rtl="0" eaLnBrk="1" fontAlgn="auto" latinLnBrk="0" hangingPunct="1">
                        <a:lnSpc>
                          <a:spcPct val="115000"/>
                        </a:lnSpc>
                        <a:spcBef>
                          <a:spcPts val="0"/>
                        </a:spcBef>
                        <a:spcAft>
                          <a:spcPts val="0"/>
                        </a:spcAft>
                        <a:buClrTx/>
                        <a:buSzTx/>
                        <a:buFontTx/>
                        <a:buNone/>
                        <a:tabLst/>
                        <a:defRPr/>
                      </a:pPr>
                      <a:r>
                        <a:rPr lang="en-GB" sz="1200" dirty="0">
                          <a:effectLst/>
                          <a:latin typeface="Arial Black" panose="020B0A04020102020204" pitchFamily="34" charset="0"/>
                          <a:ea typeface="Times New Roman" panose="02020603050405020304" pitchFamily="18" charset="0"/>
                        </a:rPr>
                        <a:t>(33.3%)</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626472">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4. Enterprise Development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4</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15000"/>
                        </a:lnSpc>
                        <a:spcAft>
                          <a:spcPts val="0"/>
                        </a:spcAft>
                      </a:pPr>
                      <a:r>
                        <a:rPr lang="en-GB" sz="1200" dirty="0">
                          <a:effectLst/>
                          <a:latin typeface="Arial Black" panose="020B0A04020102020204" pitchFamily="34" charset="0"/>
                          <a:ea typeface="Times New Roman" panose="02020603050405020304" pitchFamily="18" charset="0"/>
                        </a:rPr>
                        <a:t>4</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(50%)</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(50%)</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4"/>
                  </a:ext>
                </a:extLst>
              </a:tr>
              <a:tr h="880311">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kern="1200" cap="small"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rPr>
                        <a:t> Total</a:t>
                      </a:r>
                      <a:endParaRPr lang="en-GB"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25</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23</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14</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(60.9%)</a:t>
                      </a:r>
                    </a:p>
                    <a:p>
                      <a:pPr marL="0" marR="0" lvl="0" indent="0" algn="ctr" defTabSz="457200" rtl="0" eaLnBrk="1" fontAlgn="auto" latinLnBrk="0" hangingPunct="1">
                        <a:lnSpc>
                          <a:spcPct val="150000"/>
                        </a:lnSpc>
                        <a:spcBef>
                          <a:spcPts val="0"/>
                        </a:spcBef>
                        <a:spcAft>
                          <a:spcPts val="0"/>
                        </a:spcAft>
                        <a:buClrTx/>
                        <a:buSzTx/>
                        <a:buFontTx/>
                        <a:buNone/>
                        <a:tabLst/>
                        <a:defRPr/>
                      </a:pPr>
                      <a:r>
                        <a:rPr lang="en-GB" sz="1200" dirty="0">
                          <a:effectLst/>
                          <a:latin typeface="Arial Black" panose="020B0A04020102020204" pitchFamily="34" charset="0"/>
                          <a:ea typeface="Times New Roman" panose="02020603050405020304" pitchFamily="18" charset="0"/>
                        </a:rPr>
                        <a:t> </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900" kern="1200">
                          <a:solidFill>
                            <a:schemeClr val="tx1"/>
                          </a:solidFill>
                          <a:latin typeface="Calibri"/>
                          <a:ea typeface="Calibri"/>
                          <a:cs typeface="Calibri"/>
                        </a:defRPr>
                      </a:lvl1pPr>
                      <a:lvl2pPr marL="228600" algn="l" defTabSz="457200" rtl="0" eaLnBrk="1" latinLnBrk="0" hangingPunct="1">
                        <a:defRPr sz="900" kern="1200">
                          <a:solidFill>
                            <a:schemeClr val="tx1"/>
                          </a:solidFill>
                          <a:latin typeface="Calibri"/>
                          <a:ea typeface="Calibri"/>
                          <a:cs typeface="Calibri"/>
                        </a:defRPr>
                      </a:lvl2pPr>
                      <a:lvl3pPr marL="457200" algn="l" defTabSz="457200" rtl="0" eaLnBrk="1" latinLnBrk="0" hangingPunct="1">
                        <a:defRPr sz="900" kern="1200">
                          <a:solidFill>
                            <a:schemeClr val="tx1"/>
                          </a:solidFill>
                          <a:latin typeface="Calibri"/>
                          <a:ea typeface="Calibri"/>
                          <a:cs typeface="Calibri"/>
                        </a:defRPr>
                      </a:lvl3pPr>
                      <a:lvl4pPr marL="685800" algn="l" defTabSz="457200" rtl="0" eaLnBrk="1" latinLnBrk="0" hangingPunct="1">
                        <a:defRPr sz="900" kern="1200">
                          <a:solidFill>
                            <a:schemeClr val="tx1"/>
                          </a:solidFill>
                          <a:latin typeface="Calibri"/>
                          <a:ea typeface="Calibri"/>
                          <a:cs typeface="Calibri"/>
                        </a:defRPr>
                      </a:lvl4pPr>
                      <a:lvl5pPr marL="914400" algn="l" defTabSz="457200" rtl="0" eaLnBrk="1" latinLnBrk="0" hangingPunct="1">
                        <a:defRPr sz="900" kern="1200">
                          <a:solidFill>
                            <a:schemeClr val="tx1"/>
                          </a:solidFill>
                          <a:latin typeface="Calibri"/>
                          <a:ea typeface="Calibri"/>
                          <a:cs typeface="Calibri"/>
                        </a:defRPr>
                      </a:lvl5pPr>
                      <a:lvl6pPr marL="1143000" algn="l" defTabSz="457200" rtl="0" eaLnBrk="1" latinLnBrk="0" hangingPunct="1">
                        <a:defRPr sz="900" kern="1200">
                          <a:solidFill>
                            <a:schemeClr val="tx1"/>
                          </a:solidFill>
                          <a:latin typeface="Calibri"/>
                          <a:ea typeface="Calibri"/>
                          <a:cs typeface="Calibri"/>
                        </a:defRPr>
                      </a:lvl6pPr>
                      <a:lvl7pPr marL="1371600" algn="l" defTabSz="457200" rtl="0" eaLnBrk="1" latinLnBrk="0" hangingPunct="1">
                        <a:defRPr sz="900" kern="1200">
                          <a:solidFill>
                            <a:schemeClr val="tx1"/>
                          </a:solidFill>
                          <a:latin typeface="Calibri"/>
                          <a:ea typeface="Calibri"/>
                          <a:cs typeface="Calibri"/>
                        </a:defRPr>
                      </a:lvl7pPr>
                      <a:lvl8pPr marL="1600200" algn="l" defTabSz="457200" rtl="0" eaLnBrk="1" latinLnBrk="0" hangingPunct="1">
                        <a:defRPr sz="900" kern="1200">
                          <a:solidFill>
                            <a:schemeClr val="tx1"/>
                          </a:solidFill>
                          <a:latin typeface="Calibri"/>
                          <a:ea typeface="Calibri"/>
                          <a:cs typeface="Calibri"/>
                        </a:defRPr>
                      </a:lvl8pPr>
                      <a:lvl9pPr marL="1828800" algn="l" defTabSz="457200" rtl="0" eaLnBrk="1" latinLnBrk="0" hangingPunct="1">
                        <a:defRPr sz="900" kern="1200">
                          <a:solidFill>
                            <a:schemeClr val="tx1"/>
                          </a:solidFill>
                          <a:latin typeface="Calibri"/>
                          <a:ea typeface="Calibri"/>
                          <a:cs typeface="Calibri"/>
                        </a:defRPr>
                      </a:lvl9pPr>
                    </a:lstStyle>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9</a:t>
                      </a:r>
                    </a:p>
                    <a:p>
                      <a:pPr algn="ctr">
                        <a:lnSpc>
                          <a:spcPct val="150000"/>
                        </a:lnSpc>
                        <a:spcAft>
                          <a:spcPts val="0"/>
                        </a:spcAft>
                      </a:pPr>
                      <a:r>
                        <a:rPr lang="en-GB" sz="1200" dirty="0">
                          <a:effectLst/>
                          <a:latin typeface="Arial Black" panose="020B0A04020102020204" pitchFamily="34" charset="0"/>
                          <a:ea typeface="Times New Roman" panose="02020603050405020304" pitchFamily="18" charset="0"/>
                        </a:rPr>
                        <a:t>(39.1%)</a:t>
                      </a:r>
                    </a:p>
                    <a:p>
                      <a:pPr marL="0" marR="0" lvl="0" indent="0" algn="ctr" defTabSz="457200" rtl="0" eaLnBrk="1" fontAlgn="auto" latinLnBrk="0" hangingPunct="1">
                        <a:lnSpc>
                          <a:spcPct val="150000"/>
                        </a:lnSpc>
                        <a:spcBef>
                          <a:spcPts val="0"/>
                        </a:spcBef>
                        <a:spcAft>
                          <a:spcPts val="0"/>
                        </a:spcAft>
                        <a:buClrTx/>
                        <a:buSzTx/>
                        <a:buFontTx/>
                        <a:buNone/>
                        <a:tabLst/>
                        <a:defRPr/>
                      </a:pPr>
                      <a:r>
                        <a:rPr lang="en-GB" sz="1200" dirty="0">
                          <a:effectLst/>
                          <a:latin typeface="Arial Black" panose="020B0A04020102020204" pitchFamily="34" charset="0"/>
                          <a:ea typeface="Times New Roman" panose="02020603050405020304" pitchFamily="18" charset="0"/>
                        </a:rPr>
                        <a:t> </a:t>
                      </a:r>
                    </a:p>
                  </a:txBody>
                  <a:tcPr marL="9524" marR="9524" marT="95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313977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9000</TotalTime>
  <Words>5297</Words>
  <Application>Microsoft Office PowerPoint</Application>
  <PresentationFormat>On-screen Show (4:3)</PresentationFormat>
  <Paragraphs>1067</Paragraphs>
  <Slides>45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Arial Black</vt:lpstr>
      <vt:lpstr>Arial Narrow</vt:lpstr>
      <vt:lpstr>Arialle</vt:lpstr>
      <vt:lpstr>Calibri</vt:lpstr>
      <vt:lpstr>HelveticaNeue-Light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Tintswalo Hlongwane-NO</dc:creator>
  <cp:lastModifiedBy>King Kunene</cp:lastModifiedBy>
  <cp:revision>161</cp:revision>
  <cp:lastPrinted>2021-04-07T21:18:07Z</cp:lastPrinted>
  <dcterms:created xsi:type="dcterms:W3CDTF">2021-04-07T19:18:07Z</dcterms:created>
  <dcterms:modified xsi:type="dcterms:W3CDTF">2022-05-10T13:19:47Z</dcterms:modified>
</cp:coreProperties>
</file>