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7" r:id="rId3"/>
    <p:sldId id="314" r:id="rId4"/>
    <p:sldId id="260" r:id="rId5"/>
    <p:sldId id="261" r:id="rId6"/>
    <p:sldId id="341" r:id="rId7"/>
    <p:sldId id="264" r:id="rId8"/>
    <p:sldId id="368" r:id="rId9"/>
    <p:sldId id="365" r:id="rId10"/>
    <p:sldId id="344" r:id="rId11"/>
    <p:sldId id="366" r:id="rId12"/>
    <p:sldId id="354" r:id="rId13"/>
    <p:sldId id="355" r:id="rId14"/>
    <p:sldId id="356" r:id="rId15"/>
    <p:sldId id="357" r:id="rId16"/>
    <p:sldId id="358" r:id="rId17"/>
    <p:sldId id="359" r:id="rId18"/>
    <p:sldId id="369" r:id="rId19"/>
    <p:sldId id="360" r:id="rId20"/>
    <p:sldId id="361" r:id="rId21"/>
    <p:sldId id="362" r:id="rId22"/>
    <p:sldId id="363" r:id="rId23"/>
    <p:sldId id="370" r:id="rId24"/>
    <p:sldId id="364" r:id="rId25"/>
    <p:sldId id="345" r:id="rId26"/>
    <p:sldId id="346" r:id="rId27"/>
    <p:sldId id="367" r:id="rId28"/>
    <p:sldId id="348" r:id="rId29"/>
    <p:sldId id="349" r:id="rId30"/>
    <p:sldId id="350" r:id="rId31"/>
    <p:sldId id="351" r:id="rId32"/>
    <p:sldId id="352" r:id="rId33"/>
    <p:sldId id="330"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tx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w="25400">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755881321286453"/>
          <c:y val="9.2496143592742608E-2"/>
          <c:w val="0.82994125734283219"/>
          <c:h val="0.80900846342926069"/>
        </c:manualLayout>
      </c:layout>
      <c:pie3DChart>
        <c:varyColors val="1"/>
        <c:dLbls>
          <c:dLblPos val="out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F55A-44F4-8162-580D477F449E}"/>
              </c:ext>
            </c:extLst>
          </c:dPt>
          <c:dPt>
            <c:idx val="1"/>
            <c:bubble3D val="0"/>
            <c:explosion val="1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F55A-44F4-8162-580D477F449E}"/>
              </c:ext>
            </c:extLst>
          </c:dPt>
          <c:dPt>
            <c:idx val="2"/>
            <c:bubble3D val="0"/>
            <c:explosion val="3"/>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F55A-44F4-8162-580D477F449E}"/>
              </c:ext>
            </c:extLst>
          </c:dPt>
          <c:dPt>
            <c:idx val="3"/>
            <c:bubble3D val="0"/>
            <c:explosion val="5"/>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F55A-44F4-8162-580D477F449E}"/>
              </c:ext>
            </c:extLst>
          </c:dPt>
          <c:dPt>
            <c:idx val="4"/>
            <c:bubble3D val="0"/>
            <c:explosion val="6"/>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F55A-44F4-8162-580D477F449E}"/>
              </c:ext>
            </c:extLst>
          </c:dPt>
          <c:dLbls>
            <c:dLbl>
              <c:idx val="0"/>
              <c:layout>
                <c:manualLayout>
                  <c:x val="1.6813787305590584E-3"/>
                  <c:y val="-7.128712871287133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55A-44F4-8162-580D477F449E}"/>
                </c:ext>
                <c:ext xmlns:c15="http://schemas.microsoft.com/office/drawing/2012/chart" uri="{CE6537A1-D6FC-4f65-9D91-7224C49458BB}">
                  <c15:layout/>
                </c:ext>
              </c:extLst>
            </c:dLbl>
            <c:dLbl>
              <c:idx val="1"/>
              <c:layout>
                <c:manualLayout>
                  <c:x val="0.24716267339218159"/>
                  <c:y val="-9.680856262732034E-17"/>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F55A-44F4-8162-580D477F449E}"/>
                </c:ext>
                <c:ext xmlns:c15="http://schemas.microsoft.com/office/drawing/2012/chart" uri="{CE6537A1-D6FC-4f65-9D91-7224C49458BB}">
                  <c15:layout/>
                </c:ext>
              </c:extLst>
            </c:dLbl>
            <c:dLbl>
              <c:idx val="2"/>
              <c:layout>
                <c:manualLayout>
                  <c:x val="0"/>
                  <c:y val="9.504950495049495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lumMod val="95000"/>
                          <a:lumOff val="5000"/>
                        </a:schemeClr>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F55A-44F4-8162-580D477F449E}"/>
                </c:ext>
                <c:ext xmlns:c15="http://schemas.microsoft.com/office/drawing/2012/chart" uri="{CE6537A1-D6FC-4f65-9D91-7224C49458BB}">
                  <c15:layout/>
                </c:ext>
              </c:extLst>
            </c:dLbl>
            <c:dLbl>
              <c:idx val="3"/>
              <c:layout>
                <c:manualLayout>
                  <c:x val="0"/>
                  <c:y val="-6.072607260726072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F55A-44F4-8162-580D477F449E}"/>
                </c:ext>
                <c:ext xmlns:c15="http://schemas.microsoft.com/office/drawing/2012/chart" uri="{CE6537A1-D6FC-4f65-9D91-7224C49458BB}">
                  <c15:layout/>
                </c:ext>
              </c:extLst>
            </c:dLbl>
            <c:dLbl>
              <c:idx val="4"/>
              <c:layout>
                <c:manualLayout>
                  <c:x val="-1.6813787305590584E-2"/>
                  <c:y val="-3.168316831683168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lumMod val="75000"/>
                        </a:schemeClr>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F55A-44F4-8162-580D477F449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Sheet1!$C$6:$C$10</c:f>
              <c:strCache>
                <c:ptCount val="5"/>
                <c:pt idx="0">
                  <c:v> Administration </c:v>
                </c:pt>
                <c:pt idx="1">
                  <c:v>Human Resource Management and Development</c:v>
                </c:pt>
                <c:pt idx="2">
                  <c:v>Negotiations, Labour Relations and Remuneration Management</c:v>
                </c:pt>
                <c:pt idx="3">
                  <c:v>E-Government Services and Information Management</c:v>
                </c:pt>
                <c:pt idx="4">
                  <c:v>Government Service Access and Improvement</c:v>
                </c:pt>
              </c:strCache>
            </c:strRef>
          </c:cat>
          <c:val>
            <c:numRef>
              <c:f>Sheet1!$D$6:$D$10</c:f>
              <c:numCache>
                <c:formatCode>General</c:formatCode>
                <c:ptCount val="5"/>
                <c:pt idx="0">
                  <c:v>245152</c:v>
                </c:pt>
                <c:pt idx="1">
                  <c:v>53595</c:v>
                </c:pt>
                <c:pt idx="2">
                  <c:v>106908</c:v>
                </c:pt>
                <c:pt idx="3">
                  <c:v>32342</c:v>
                </c:pt>
                <c:pt idx="4">
                  <c:v>102275</c:v>
                </c:pt>
              </c:numCache>
            </c:numRef>
          </c:val>
          <c:extLst xmlns:c16r2="http://schemas.microsoft.com/office/drawing/2015/06/chart">
            <c:ext xmlns:c16="http://schemas.microsoft.com/office/drawing/2014/chart" uri="{C3380CC4-5D6E-409C-BE32-E72D297353CC}">
              <c16:uniqueId val="{0000000A-F55A-44F4-8162-580D477F449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8.0379474041801777E-2"/>
          <c:y val="0.7616390558838847"/>
          <c:w val="0.83282868853107384"/>
          <c:h val="0.224881051445780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50000"/>
                </a:schemeClr>
              </a:solidFill>
              <a:latin typeface="Tw Cen MT" panose="020B0602020104020603"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A6E1-4B36-B6FF-864A4012E026}"/>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A6E1-4B36-B6FF-864A4012E026}"/>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A6E1-4B36-B6FF-864A4012E026}"/>
              </c:ext>
            </c:extLst>
          </c:dPt>
          <c:dPt>
            <c:idx val="3"/>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A6E1-4B36-B6FF-864A4012E026}"/>
              </c:ext>
            </c:extLst>
          </c:dPt>
          <c:dLbls>
            <c:dLbl>
              <c:idx val="0"/>
              <c:layout>
                <c:manualLayout>
                  <c:x val="-2.1017191392758643E-2"/>
                  <c:y val="0.2719471947194718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2"/>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A6E1-4B36-B6FF-864A4012E026}"/>
                </c:ext>
                <c:ext xmlns:c15="http://schemas.microsoft.com/office/drawing/2012/chart" uri="{CE6537A1-D6FC-4f65-9D91-7224C49458BB}">
                  <c15:layout>
                    <c:manualLayout>
                      <c:w val="0.2335107015758193"/>
                      <c:h val="0.21301650165016503"/>
                    </c:manualLayout>
                  </c15:layout>
                </c:ext>
              </c:extLst>
            </c:dLbl>
            <c:dLbl>
              <c:idx val="1"/>
              <c:layout>
                <c:manualLayout>
                  <c:x val="1.5132408575031526E-2"/>
                  <c:y val="0.2851485148514851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lumMod val="75000"/>
                        </a:schemeClr>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6E1-4B36-B6FF-864A4012E026}"/>
                </c:ext>
                <c:ext xmlns:c15="http://schemas.microsoft.com/office/drawing/2012/chart" uri="{CE6537A1-D6FC-4f65-9D91-7224C49458BB}">
                  <c15:layout/>
                </c:ext>
              </c:extLst>
            </c:dLbl>
            <c:dLbl>
              <c:idx val="2"/>
              <c:layout>
                <c:manualLayout>
                  <c:x val="-4.5397225725094546E-2"/>
                  <c:y val="1.320132013201320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A6E1-4B36-B6FF-864A4012E026}"/>
                </c:ext>
                <c:ext xmlns:c15="http://schemas.microsoft.com/office/drawing/2012/chart" uri="{CE6537A1-D6FC-4f65-9D91-7224C49458BB}">
                  <c15:layout/>
                </c:ext>
              </c:extLst>
            </c:dLbl>
            <c:dLbl>
              <c:idx val="3"/>
              <c:layout>
                <c:manualLayout>
                  <c:x val="0.14964270701975621"/>
                  <c:y val="2.6402640264026342E-3"/>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Tw Cen MT" panose="020B0602020104020603" pitchFamily="34" charset="0"/>
                      <a:ea typeface="+mn-ea"/>
                      <a:cs typeface="+mn-cs"/>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A6E1-4B36-B6FF-864A4012E02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Tw Cen MT" panose="020B0602020104020603" pitchFamily="34" charset="0"/>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Sheet1!$C$13:$C$16</c:f>
              <c:strCache>
                <c:ptCount val="4"/>
                <c:pt idx="0">
                  <c:v>Compensation of Employees</c:v>
                </c:pt>
                <c:pt idx="1">
                  <c:v>Goods and Services</c:v>
                </c:pt>
                <c:pt idx="2">
                  <c:v>Transfers and Subsidies</c:v>
                </c:pt>
                <c:pt idx="3">
                  <c:v>Payment of Capital Assets</c:v>
                </c:pt>
              </c:strCache>
            </c:strRef>
          </c:cat>
          <c:val>
            <c:numRef>
              <c:f>Sheet1!$D$13:$D$16</c:f>
              <c:numCache>
                <c:formatCode>#,##0</c:formatCode>
                <c:ptCount val="4"/>
                <c:pt idx="0">
                  <c:v>294019</c:v>
                </c:pt>
                <c:pt idx="1">
                  <c:v>195123</c:v>
                </c:pt>
                <c:pt idx="2">
                  <c:v>46933</c:v>
                </c:pt>
                <c:pt idx="3">
                  <c:v>4197</c:v>
                </c:pt>
              </c:numCache>
            </c:numRef>
          </c:val>
          <c:extLst xmlns:c16r2="http://schemas.microsoft.com/office/drawing/2015/06/chart">
            <c:ext xmlns:c16="http://schemas.microsoft.com/office/drawing/2014/chart" uri="{C3380CC4-5D6E-409C-BE32-E72D297353CC}">
              <c16:uniqueId val="{00000008-A6E1-4B36-B6FF-864A4012E02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8D682-6B80-4D53-BD50-A01B5007575C}"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en-ZA"/>
        </a:p>
      </dgm:t>
    </dgm:pt>
    <dgm:pt modelId="{77E944FB-46F2-42B5-A69F-D286106D2F5E}">
      <dgm:prSet phldrT="[Text]" custT="1"/>
      <dgm:spPr>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400" b="1" dirty="0" smtClean="0">
              <a:solidFill>
                <a:sysClr val="window" lastClr="FFFFFF"/>
              </a:solidFill>
              <a:latin typeface="Tw Cen MT" panose="020B0602020104020603" pitchFamily="34" charset="0"/>
              <a:ea typeface="+mn-ea"/>
              <a:cs typeface="+mn-cs"/>
            </a:rPr>
            <a:t>Acting Minister</a:t>
          </a:r>
        </a:p>
        <a:p>
          <a:r>
            <a:rPr lang="en-ZA" sz="1400" b="1" dirty="0" smtClean="0">
              <a:solidFill>
                <a:sysClr val="window" lastClr="FFFFFF"/>
              </a:solidFill>
              <a:latin typeface="Tw Cen MT" panose="020B0602020104020603" pitchFamily="34" charset="0"/>
              <a:ea typeface="+mn-ea"/>
              <a:cs typeface="+mn-cs"/>
            </a:rPr>
            <a:t>Mr. TW Nxesi, MP</a:t>
          </a:r>
          <a:endParaRPr lang="en-ZA" sz="1400" b="1" dirty="0">
            <a:solidFill>
              <a:sysClr val="window" lastClr="FFFFFF"/>
            </a:solidFill>
            <a:latin typeface="Tw Cen MT" panose="020B0602020104020603" pitchFamily="34" charset="0"/>
            <a:ea typeface="+mn-ea"/>
            <a:cs typeface="+mn-cs"/>
          </a:endParaRPr>
        </a:p>
      </dgm:t>
    </dgm:pt>
    <dgm:pt modelId="{0C71969C-133C-4138-B13A-0D51F5E9623E}" type="parTrans" cxnId="{8F3E8194-313A-4EFE-B119-5C2152734735}">
      <dgm:prSet/>
      <dgm:spPr/>
      <dgm:t>
        <a:bodyPr/>
        <a:lstStyle/>
        <a:p>
          <a:endParaRPr lang="en-ZA"/>
        </a:p>
      </dgm:t>
    </dgm:pt>
    <dgm:pt modelId="{450664D9-8FEB-4DD3-8060-1A4D0E966E9C}" type="sibTrans" cxnId="{8F3E8194-313A-4EFE-B119-5C2152734735}">
      <dgm:prSet/>
      <dgm:spPr/>
      <dgm:t>
        <a:bodyPr/>
        <a:lstStyle/>
        <a:p>
          <a:endParaRPr lang="en-ZA"/>
        </a:p>
      </dgm:t>
    </dgm:pt>
    <dgm:pt modelId="{836FF0FB-2217-40CE-B594-BCB869EB56C6}" type="asst">
      <dgm:prSet phldrT="[Text]" custT="1"/>
      <dgm:spPr>
        <a:solidFill>
          <a:srgbClr val="E7E6E6">
            <a:lumMod val="5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400" b="1" dirty="0" smtClean="0">
              <a:solidFill>
                <a:sysClr val="window" lastClr="FFFFFF"/>
              </a:solidFill>
              <a:latin typeface="Tw Cen MT" panose="020B0602020104020603" pitchFamily="34" charset="0"/>
              <a:ea typeface="+mn-ea"/>
              <a:cs typeface="+mn-cs"/>
            </a:rPr>
            <a:t>Deputy Minister</a:t>
          </a:r>
        </a:p>
        <a:p>
          <a:r>
            <a:rPr lang="en-ZA" sz="1400" b="1" dirty="0" smtClean="0">
              <a:solidFill>
                <a:sysClr val="window" lastClr="FFFFFF"/>
              </a:solidFill>
              <a:latin typeface="Tw Cen MT" panose="020B0602020104020603" pitchFamily="34" charset="0"/>
              <a:ea typeface="+mn-ea"/>
              <a:cs typeface="+mn-cs"/>
            </a:rPr>
            <a:t>Dr C Pilane-Majeke, MP</a:t>
          </a:r>
          <a:endParaRPr lang="en-ZA" sz="1400" b="1" dirty="0">
            <a:solidFill>
              <a:sysClr val="window" lastClr="FFFFFF"/>
            </a:solidFill>
            <a:latin typeface="Tw Cen MT" panose="020B0602020104020603" pitchFamily="34" charset="0"/>
            <a:ea typeface="+mn-ea"/>
            <a:cs typeface="+mn-cs"/>
          </a:endParaRPr>
        </a:p>
      </dgm:t>
    </dgm:pt>
    <dgm:pt modelId="{04468EAA-07D1-4FED-9514-6B8B3BD5781C}" type="parTrans" cxnId="{423955C6-2E9F-4446-B95B-43EE4B6D3A66}">
      <dgm:prSet/>
      <dgm:spPr>
        <a:xfrm>
          <a:off x="2883638" y="635343"/>
          <a:ext cx="102723" cy="432999"/>
        </a:xfr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BFE0C845-3BEA-4533-A10D-482CD57EB888}" type="sibTrans" cxnId="{423955C6-2E9F-4446-B95B-43EE4B6D3A66}">
      <dgm:prSet/>
      <dgm:spPr/>
      <dgm:t>
        <a:bodyPr/>
        <a:lstStyle/>
        <a:p>
          <a:endParaRPr lang="en-ZA"/>
        </a:p>
      </dgm:t>
    </dgm:pt>
    <dgm:pt modelId="{6812EFCB-3D2E-4109-A73F-7A25D0F429AC}">
      <dgm:prSet phldrT="[Text]" custT="1"/>
      <dgm:spPr>
        <a:solidFill>
          <a:srgbClr val="008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400" b="1" dirty="0" smtClean="0">
              <a:solidFill>
                <a:sysClr val="window" lastClr="FFFFFF"/>
              </a:solidFill>
              <a:latin typeface="Tw Cen MT" panose="020B0602020104020603" pitchFamily="34" charset="0"/>
              <a:ea typeface="+mn-ea"/>
              <a:cs typeface="+mn-cs"/>
            </a:rPr>
            <a:t>Director-General</a:t>
          </a:r>
        </a:p>
        <a:p>
          <a:r>
            <a:rPr lang="en-ZA" sz="1400" b="1" dirty="0">
              <a:solidFill>
                <a:sysClr val="window" lastClr="FFFFFF"/>
              </a:solidFill>
              <a:latin typeface="Tw Cen MT" panose="020B0602020104020603" pitchFamily="34" charset="0"/>
              <a:ea typeface="+mn-ea"/>
              <a:cs typeface="+mn-cs"/>
            </a:rPr>
            <a:t>Ms </a:t>
          </a:r>
          <a:r>
            <a:rPr lang="en-ZA" sz="1400" b="1" dirty="0" smtClean="0">
              <a:solidFill>
                <a:sysClr val="window" lastClr="FFFFFF"/>
              </a:solidFill>
              <a:latin typeface="Tw Cen MT" panose="020B0602020104020603" pitchFamily="34" charset="0"/>
              <a:ea typeface="+mn-ea"/>
              <a:cs typeface="+mn-cs"/>
            </a:rPr>
            <a:t>.Y </a:t>
          </a:r>
          <a:r>
            <a:rPr lang="en-ZA" sz="1400" b="1" dirty="0">
              <a:solidFill>
                <a:sysClr val="window" lastClr="FFFFFF"/>
              </a:solidFill>
              <a:latin typeface="Tw Cen MT" panose="020B0602020104020603" pitchFamily="34" charset="0"/>
              <a:ea typeface="+mn-ea"/>
              <a:cs typeface="+mn-cs"/>
            </a:rPr>
            <a:t>Makhasi</a:t>
          </a:r>
        </a:p>
      </dgm:t>
    </dgm:pt>
    <dgm:pt modelId="{DBA76601-7F8E-408A-A4BC-8F06A5F2144D}" type="parTrans" cxnId="{B5505843-003A-4FAF-995E-610C3B493C93}">
      <dgm:prSet/>
      <dgm:spPr>
        <a:xfrm>
          <a:off x="2940641" y="635343"/>
          <a:ext cx="91440" cy="881092"/>
        </a:xfr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022DAA30-69F0-495C-A78B-06506AF6B17A}" type="sibTrans" cxnId="{B5505843-003A-4FAF-995E-610C3B493C93}">
      <dgm:prSet/>
      <dgm:spPr/>
      <dgm:t>
        <a:bodyPr/>
        <a:lstStyle/>
        <a:p>
          <a:endParaRPr lang="en-ZA"/>
        </a:p>
      </dgm:t>
    </dgm:pt>
    <dgm:pt modelId="{E3B4D8C0-3967-443E-811A-F81DDB38D527}" type="asst">
      <dgm:prSet custT="1"/>
      <dgm:spPr>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200" b="1" dirty="0" smtClean="0">
              <a:solidFill>
                <a:sysClr val="window" lastClr="FFFFFF"/>
              </a:solidFill>
              <a:latin typeface="Tw Cen MT" panose="020B0602020104020603" pitchFamily="34" charset="0"/>
              <a:ea typeface="+mn-ea"/>
              <a:cs typeface="+mn-cs"/>
            </a:rPr>
            <a:t>Deputy Director-General: </a:t>
          </a:r>
        </a:p>
        <a:p>
          <a:r>
            <a:rPr lang="en-ZA" sz="1200" b="1" dirty="0" smtClean="0">
              <a:solidFill>
                <a:sysClr val="window" lastClr="FFFFFF"/>
              </a:solidFill>
              <a:latin typeface="Tw Cen MT" panose="020B0602020104020603" pitchFamily="34" charset="0"/>
              <a:ea typeface="+mn-ea"/>
              <a:cs typeface="+mn-cs"/>
            </a:rPr>
            <a:t>Administration</a:t>
          </a:r>
        </a:p>
        <a:p>
          <a:r>
            <a:rPr lang="en-ZA" sz="1200" b="1" dirty="0" smtClean="0">
              <a:solidFill>
                <a:sysClr val="windowText" lastClr="000000"/>
              </a:solidFill>
              <a:latin typeface="Tw Cen MT" panose="020B0602020104020603" pitchFamily="34" charset="0"/>
              <a:ea typeface="+mn-ea"/>
              <a:cs typeface="+mn-cs"/>
            </a:rPr>
            <a:t>Ms Linda Dludla</a:t>
          </a:r>
          <a:endParaRPr lang="en-ZA" sz="1200" b="1" dirty="0">
            <a:solidFill>
              <a:sysClr val="windowText" lastClr="000000"/>
            </a:solidFill>
            <a:latin typeface="Tw Cen MT" panose="020B0602020104020603" pitchFamily="34" charset="0"/>
            <a:ea typeface="+mn-ea"/>
            <a:cs typeface="+mn-cs"/>
          </a:endParaRPr>
        </a:p>
      </dgm:t>
    </dgm:pt>
    <dgm:pt modelId="{FD1F3A0D-E5CD-4F60-ACEC-6035F70F0F69}" type="parTrans" cxnId="{2E21553C-6B90-4BE9-9946-B4BEAD356355}">
      <dgm:prSet/>
      <dgm:spPr>
        <a:xfrm>
          <a:off x="2870881" y="1995290"/>
          <a:ext cx="115480" cy="618842"/>
        </a:xfr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CC04610F-3528-48B9-94B4-2FEBB5994367}" type="sibTrans" cxnId="{2E21553C-6B90-4BE9-9946-B4BEAD356355}">
      <dgm:prSet/>
      <dgm:spPr/>
      <dgm:t>
        <a:bodyPr/>
        <a:lstStyle/>
        <a:p>
          <a:endParaRPr lang="en-ZA"/>
        </a:p>
      </dgm:t>
    </dgm:pt>
    <dgm:pt modelId="{F3709479-2ACA-44E5-A503-DCD4FF133D88}" type="asst">
      <dgm:prSet custT="1"/>
      <dgm:spPr>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200" b="1" dirty="0" smtClean="0">
              <a:solidFill>
                <a:sysClr val="window" lastClr="FFFFFF"/>
              </a:solidFill>
              <a:latin typeface="Tw Cen MT" panose="020B0602020104020603" pitchFamily="34" charset="0"/>
              <a:ea typeface="+mn-ea"/>
              <a:cs typeface="+mn-cs"/>
            </a:rPr>
            <a:t>Deputy Director-General: </a:t>
          </a:r>
        </a:p>
        <a:p>
          <a:r>
            <a:rPr lang="en-ZA" sz="1200" b="1" dirty="0" smtClean="0">
              <a:solidFill>
                <a:sysClr val="window" lastClr="FFFFFF"/>
              </a:solidFill>
              <a:latin typeface="Tw Cen MT" panose="020B0602020104020603" pitchFamily="34" charset="0"/>
              <a:ea typeface="+mn-ea"/>
              <a:cs typeface="+mn-cs"/>
            </a:rPr>
            <a:t>Human Resources Management &amp; Development</a:t>
          </a:r>
        </a:p>
        <a:p>
          <a:r>
            <a:rPr lang="en-ZA" sz="1200" b="1" dirty="0" smtClean="0">
              <a:solidFill>
                <a:schemeClr val="tx1"/>
              </a:solidFill>
              <a:latin typeface="Tw Cen MT" panose="020B0602020104020603" pitchFamily="34" charset="0"/>
              <a:ea typeface="+mn-ea"/>
              <a:cs typeface="+mn-cs"/>
            </a:rPr>
            <a:t>Ms Colette Clark </a:t>
          </a:r>
          <a:r>
            <a:rPr lang="en-ZA" sz="1200" i="1" dirty="0" smtClean="0">
              <a:solidFill>
                <a:schemeClr val="tx1"/>
              </a:solidFill>
              <a:latin typeface="Tw Cen MT" panose="020B0602020104020603" pitchFamily="34" charset="0"/>
              <a:cs typeface="Arial" pitchFamily="34" charset="0"/>
            </a:rPr>
            <a:t>/ </a:t>
          </a:r>
          <a:r>
            <a:rPr lang="en-ZA" sz="1200" b="1" i="1" dirty="0" smtClean="0">
              <a:solidFill>
                <a:schemeClr val="tx1"/>
              </a:solidFill>
              <a:latin typeface="Tw Cen MT" panose="020B0602020104020603" pitchFamily="34" charset="0"/>
              <a:cs typeface="Arial" pitchFamily="34" charset="0"/>
            </a:rPr>
            <a:t>Acting DDG Marcel Wilson</a:t>
          </a:r>
          <a:endParaRPr lang="en-ZA" sz="1200" b="1" dirty="0">
            <a:solidFill>
              <a:schemeClr val="tx1"/>
            </a:solidFill>
            <a:latin typeface="Tw Cen MT" panose="020B0602020104020603" pitchFamily="34" charset="0"/>
            <a:ea typeface="+mn-ea"/>
            <a:cs typeface="+mn-cs"/>
          </a:endParaRPr>
        </a:p>
      </dgm:t>
    </dgm:pt>
    <dgm:pt modelId="{37B745B3-1EA4-47E3-B4CD-B1FDE9D7B6F8}" type="parTrans" cxnId="{09BE8F0D-4481-40D9-A97B-DC426F4D8FC0}">
      <dgm:prSet/>
      <dgm:spPr>
        <a:xfrm>
          <a:off x="2986361" y="1995290"/>
          <a:ext cx="120786" cy="589082"/>
        </a:xfr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C748601D-22B9-4427-BF3D-40121AA2F9EE}" type="sibTrans" cxnId="{09BE8F0D-4481-40D9-A97B-DC426F4D8FC0}">
      <dgm:prSet/>
      <dgm:spPr/>
      <dgm:t>
        <a:bodyPr/>
        <a:lstStyle/>
        <a:p>
          <a:endParaRPr lang="en-ZA"/>
        </a:p>
      </dgm:t>
    </dgm:pt>
    <dgm:pt modelId="{809F3860-30CA-4AFB-AE06-F9B6D76B8C5F}" type="asst">
      <dgm:prSet custT="1"/>
      <dgm:spPr>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200" b="1" dirty="0" smtClean="0">
              <a:solidFill>
                <a:sysClr val="window" lastClr="FFFFFF"/>
              </a:solidFill>
              <a:latin typeface="Tw Cen MT" panose="020B0602020104020603" pitchFamily="34" charset="0"/>
              <a:ea typeface="+mn-ea"/>
              <a:cs typeface="+mn-cs"/>
            </a:rPr>
            <a:t>Deputy Director-General:</a:t>
          </a:r>
        </a:p>
        <a:p>
          <a:r>
            <a:rPr lang="en-ZA" sz="1200" b="1" dirty="0" smtClean="0">
              <a:solidFill>
                <a:sysClr val="window" lastClr="FFFFFF"/>
              </a:solidFill>
              <a:latin typeface="Tw Cen MT" panose="020B0602020104020603" pitchFamily="34" charset="0"/>
              <a:ea typeface="+mn-ea"/>
              <a:cs typeface="+mn-cs"/>
            </a:rPr>
            <a:t>Negotiations, Labour Relations and Remuneration Management</a:t>
          </a:r>
        </a:p>
        <a:p>
          <a:r>
            <a:rPr lang="en-ZA" sz="1200" b="1" dirty="0" smtClean="0">
              <a:solidFill>
                <a:schemeClr val="tx1"/>
              </a:solidFill>
              <a:latin typeface="Tw Cen MT" panose="020B0602020104020603" pitchFamily="34" charset="0"/>
              <a:ea typeface="+mn-ea"/>
              <a:cs typeface="+mn-cs"/>
            </a:rPr>
            <a:t>(Vacant) </a:t>
          </a:r>
          <a:r>
            <a:rPr lang="en-ZA" sz="1200" b="0" dirty="0" smtClean="0">
              <a:solidFill>
                <a:schemeClr val="tx1"/>
              </a:solidFill>
              <a:latin typeface="Tw Cen MT" panose="020B0602020104020603" pitchFamily="34" charset="0"/>
              <a:cs typeface="Arial" pitchFamily="34" charset="0"/>
            </a:rPr>
            <a:t>/ </a:t>
          </a:r>
          <a:r>
            <a:rPr lang="en-ZA" sz="1200" b="1" dirty="0" smtClean="0">
              <a:solidFill>
                <a:schemeClr val="tx1"/>
              </a:solidFill>
              <a:latin typeface="Tw Cen MT" panose="020B0602020104020603" pitchFamily="34" charset="0"/>
              <a:cs typeface="Arial" pitchFamily="34" charset="0"/>
            </a:rPr>
            <a:t>Acting DDG: Mr Dumisani Hlophe</a:t>
          </a:r>
          <a:endParaRPr lang="en-ZA" sz="1200" b="1" dirty="0">
            <a:solidFill>
              <a:schemeClr val="tx1"/>
            </a:solidFill>
            <a:latin typeface="Tw Cen MT" panose="020B0602020104020603" pitchFamily="34" charset="0"/>
            <a:ea typeface="+mn-ea"/>
            <a:cs typeface="+mn-cs"/>
          </a:endParaRPr>
        </a:p>
      </dgm:t>
    </dgm:pt>
    <dgm:pt modelId="{246CBE55-E979-45ED-951A-E72CE69D6C6A}" type="parTrans" cxnId="{A4746185-812B-4005-AE95-521FB5089D9E}">
      <dgm:prSet/>
      <dgm:spPr>
        <a:xfrm>
          <a:off x="2846440" y="1995290"/>
          <a:ext cx="139921" cy="1253200"/>
        </a:xfr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02E778F0-5487-4B82-8B08-42E2ED16E68E}" type="sibTrans" cxnId="{A4746185-812B-4005-AE95-521FB5089D9E}">
      <dgm:prSet/>
      <dgm:spPr/>
      <dgm:t>
        <a:bodyPr/>
        <a:lstStyle/>
        <a:p>
          <a:endParaRPr lang="en-ZA"/>
        </a:p>
      </dgm:t>
    </dgm:pt>
    <dgm:pt modelId="{E05E18BC-5559-44A5-A6F6-7A27F557E81D}" type="asst">
      <dgm:prSet custT="1"/>
      <dgm:spPr>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200" b="1" dirty="0" smtClean="0">
              <a:solidFill>
                <a:sysClr val="window" lastClr="FFFFFF"/>
              </a:solidFill>
              <a:latin typeface="Tw Cen MT" panose="020B0602020104020603" pitchFamily="34" charset="0"/>
              <a:ea typeface="+mn-ea"/>
              <a:cs typeface="+mn-cs"/>
            </a:rPr>
            <a:t>Deputy Director-General: </a:t>
          </a:r>
        </a:p>
        <a:p>
          <a:r>
            <a:rPr lang="en-ZA" sz="1200" b="1" dirty="0" smtClean="0">
              <a:solidFill>
                <a:sysClr val="window" lastClr="FFFFFF"/>
              </a:solidFill>
              <a:latin typeface="Tw Cen MT" panose="020B0602020104020603" pitchFamily="34" charset="0"/>
              <a:ea typeface="+mn-ea"/>
              <a:cs typeface="+mn-cs"/>
            </a:rPr>
            <a:t>E- Government Services &amp; Information Management</a:t>
          </a:r>
        </a:p>
        <a:p>
          <a:r>
            <a:rPr lang="en-ZA" sz="1200" b="1" dirty="0" smtClean="0">
              <a:solidFill>
                <a:sysClr val="windowText" lastClr="000000"/>
              </a:solidFill>
              <a:latin typeface="Tw Cen MT" panose="020B0602020104020603" pitchFamily="34" charset="0"/>
              <a:ea typeface="+mn-ea"/>
              <a:cs typeface="+mn-cs"/>
            </a:rPr>
            <a:t>Mr Mandla Ngcobo</a:t>
          </a:r>
          <a:endParaRPr lang="en-ZA" sz="1200" b="1" dirty="0">
            <a:solidFill>
              <a:sysClr val="windowText" lastClr="000000"/>
            </a:solidFill>
            <a:latin typeface="Tw Cen MT" panose="020B0602020104020603" pitchFamily="34" charset="0"/>
            <a:ea typeface="+mn-ea"/>
            <a:cs typeface="+mn-cs"/>
          </a:endParaRPr>
        </a:p>
      </dgm:t>
    </dgm:pt>
    <dgm:pt modelId="{69291E1E-37F7-4D8F-97E0-F09B105BA5A8}" type="parTrans" cxnId="{5D1F1D25-2D71-492D-AD84-06460C89D6F9}">
      <dgm:prSet/>
      <dgm:spPr>
        <a:xfrm>
          <a:off x="2986361" y="1995290"/>
          <a:ext cx="107320" cy="1259571"/>
        </a:xfr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97EE2858-4111-4332-ADCF-1092FFF3B2F4}" type="sibTrans" cxnId="{5D1F1D25-2D71-492D-AD84-06460C89D6F9}">
      <dgm:prSet/>
      <dgm:spPr/>
      <dgm:t>
        <a:bodyPr/>
        <a:lstStyle/>
        <a:p>
          <a:endParaRPr lang="en-ZA"/>
        </a:p>
      </dgm:t>
    </dgm:pt>
    <dgm:pt modelId="{AACC3230-9124-4025-97F5-39B6231E91F1}" type="asst">
      <dgm:prSet custT="1"/>
      <dgm:spPr>
        <a:solidFill>
          <a:schemeClr val="accent4">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ZA" sz="1200" b="1" dirty="0" smtClean="0">
              <a:solidFill>
                <a:sysClr val="window" lastClr="FFFFFF"/>
              </a:solidFill>
              <a:latin typeface="Tw Cen MT" panose="020B0602020104020603" pitchFamily="34" charset="0"/>
              <a:ea typeface="+mn-ea"/>
              <a:cs typeface="+mn-cs"/>
            </a:rPr>
            <a:t>Deputy Director-General:</a:t>
          </a:r>
        </a:p>
        <a:p>
          <a:r>
            <a:rPr lang="en-ZA" sz="1200" b="1" dirty="0" smtClean="0">
              <a:solidFill>
                <a:sysClr val="window" lastClr="FFFFFF"/>
              </a:solidFill>
              <a:latin typeface="Tw Cen MT" panose="020B0602020104020603" pitchFamily="34" charset="0"/>
              <a:ea typeface="+mn-ea"/>
              <a:cs typeface="+mn-cs"/>
            </a:rPr>
            <a:t>Governement Services Access &amp; Improvement</a:t>
          </a:r>
        </a:p>
        <a:p>
          <a:r>
            <a:rPr lang="en-ZA" sz="1200" b="1" dirty="0" smtClean="0">
              <a:solidFill>
                <a:sysClr val="windowText" lastClr="000000"/>
              </a:solidFill>
              <a:latin typeface="Tw Cen MT" panose="020B0602020104020603" pitchFamily="34" charset="0"/>
              <a:ea typeface="+mn-ea"/>
              <a:cs typeface="+mn-cs"/>
            </a:rPr>
            <a:t>Mr Willie Vukela</a:t>
          </a:r>
          <a:endParaRPr lang="en-ZA" sz="1200" b="1" dirty="0">
            <a:solidFill>
              <a:sysClr val="windowText" lastClr="000000"/>
            </a:solidFill>
            <a:latin typeface="Tw Cen MT" panose="020B0602020104020603" pitchFamily="34" charset="0"/>
            <a:ea typeface="+mn-ea"/>
            <a:cs typeface="+mn-cs"/>
          </a:endParaRPr>
        </a:p>
      </dgm:t>
    </dgm:pt>
    <dgm:pt modelId="{885F72C9-0634-437B-A869-561FB3A1E5A3}" type="parTrans" cxnId="{96575CD9-CC09-49FA-A201-DA88F2D2685C}">
      <dgm:prSet/>
      <dgm:spPr>
        <a:xfrm>
          <a:off x="2870881" y="1995290"/>
          <a:ext cx="115480" cy="1845737"/>
        </a:xfr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ZA" dirty="0"/>
        </a:p>
      </dgm:t>
    </dgm:pt>
    <dgm:pt modelId="{C4A5B61C-7C6D-47B1-8D1D-46C6C415E357}" type="sibTrans" cxnId="{96575CD9-CC09-49FA-A201-DA88F2D2685C}">
      <dgm:prSet/>
      <dgm:spPr/>
      <dgm:t>
        <a:bodyPr/>
        <a:lstStyle/>
        <a:p>
          <a:endParaRPr lang="en-ZA"/>
        </a:p>
      </dgm:t>
    </dgm:pt>
    <dgm:pt modelId="{469AD391-E79B-4272-B966-611270CFCA3A}" type="pres">
      <dgm:prSet presAssocID="{8378D682-6B80-4D53-BD50-A01B5007575C}" presName="hierChild1" presStyleCnt="0">
        <dgm:presLayoutVars>
          <dgm:orgChart val="1"/>
          <dgm:chPref val="1"/>
          <dgm:dir/>
          <dgm:animOne val="branch"/>
          <dgm:animLvl val="lvl"/>
          <dgm:resizeHandles/>
        </dgm:presLayoutVars>
      </dgm:prSet>
      <dgm:spPr/>
      <dgm:t>
        <a:bodyPr/>
        <a:lstStyle/>
        <a:p>
          <a:endParaRPr lang="en-US"/>
        </a:p>
      </dgm:t>
    </dgm:pt>
    <dgm:pt modelId="{39E27C7C-4A7C-4276-973E-7028101686A0}" type="pres">
      <dgm:prSet presAssocID="{77E944FB-46F2-42B5-A69F-D286106D2F5E}" presName="hierRoot1" presStyleCnt="0">
        <dgm:presLayoutVars>
          <dgm:hierBranch val="init"/>
        </dgm:presLayoutVars>
      </dgm:prSet>
      <dgm:spPr/>
      <dgm:t>
        <a:bodyPr/>
        <a:lstStyle/>
        <a:p>
          <a:endParaRPr lang="en-US"/>
        </a:p>
      </dgm:t>
    </dgm:pt>
    <dgm:pt modelId="{805DBF91-B6B8-41AC-9D36-C90DBFB0749C}" type="pres">
      <dgm:prSet presAssocID="{77E944FB-46F2-42B5-A69F-D286106D2F5E}" presName="rootComposite1" presStyleCnt="0"/>
      <dgm:spPr/>
      <dgm:t>
        <a:bodyPr/>
        <a:lstStyle/>
        <a:p>
          <a:endParaRPr lang="en-US"/>
        </a:p>
      </dgm:t>
    </dgm:pt>
    <dgm:pt modelId="{D6DA1334-6D38-4DEB-9B66-AD0B6DD7D80C}" type="pres">
      <dgm:prSet presAssocID="{77E944FB-46F2-42B5-A69F-D286106D2F5E}" presName="rootText1" presStyleLbl="node0" presStyleIdx="0" presStyleCnt="1" custScaleX="291855" custScaleY="131963">
        <dgm:presLayoutVars>
          <dgm:chPref val="3"/>
        </dgm:presLayoutVars>
      </dgm:prSet>
      <dgm:spPr>
        <a:xfrm>
          <a:off x="2162119" y="3432"/>
          <a:ext cx="1648485" cy="631910"/>
        </a:xfrm>
        <a:prstGeom prst="rect">
          <a:avLst/>
        </a:prstGeom>
      </dgm:spPr>
      <dgm:t>
        <a:bodyPr/>
        <a:lstStyle/>
        <a:p>
          <a:endParaRPr lang="en-ZA"/>
        </a:p>
      </dgm:t>
    </dgm:pt>
    <dgm:pt modelId="{CF5DF930-681C-435F-8489-ED5AC8752C2E}" type="pres">
      <dgm:prSet presAssocID="{77E944FB-46F2-42B5-A69F-D286106D2F5E}" presName="rootConnector1" presStyleLbl="node1" presStyleIdx="0" presStyleCnt="0"/>
      <dgm:spPr/>
      <dgm:t>
        <a:bodyPr/>
        <a:lstStyle/>
        <a:p>
          <a:endParaRPr lang="en-US"/>
        </a:p>
      </dgm:t>
    </dgm:pt>
    <dgm:pt modelId="{4467863D-E6E3-49D2-AA9E-F2AA14375ECE}" type="pres">
      <dgm:prSet presAssocID="{77E944FB-46F2-42B5-A69F-D286106D2F5E}" presName="hierChild2" presStyleCnt="0"/>
      <dgm:spPr/>
      <dgm:t>
        <a:bodyPr/>
        <a:lstStyle/>
        <a:p>
          <a:endParaRPr lang="en-US"/>
        </a:p>
      </dgm:t>
    </dgm:pt>
    <dgm:pt modelId="{EC37CC2C-A83E-491B-84D3-FD228F11A175}" type="pres">
      <dgm:prSet presAssocID="{DBA76601-7F8E-408A-A4BC-8F06A5F2144D}" presName="Name37" presStyleLbl="parChTrans1D2" presStyleIdx="0" presStyleCnt="2"/>
      <dgm:spPr>
        <a:custGeom>
          <a:avLst/>
          <a:gdLst/>
          <a:ahLst/>
          <a:cxnLst/>
          <a:rect l="0" t="0" r="0" b="0"/>
          <a:pathLst>
            <a:path>
              <a:moveTo>
                <a:pt x="45720" y="0"/>
              </a:moveTo>
              <a:lnTo>
                <a:pt x="45720" y="881092"/>
              </a:lnTo>
            </a:path>
          </a:pathLst>
        </a:custGeom>
      </dgm:spPr>
      <dgm:t>
        <a:bodyPr/>
        <a:lstStyle/>
        <a:p>
          <a:endParaRPr lang="en-US"/>
        </a:p>
      </dgm:t>
    </dgm:pt>
    <dgm:pt modelId="{CD4CF55C-CA4D-4E33-8D7D-32BB4DED1474}" type="pres">
      <dgm:prSet presAssocID="{6812EFCB-3D2E-4109-A73F-7A25D0F429AC}" presName="hierRoot2" presStyleCnt="0">
        <dgm:presLayoutVars>
          <dgm:hierBranch val="init"/>
        </dgm:presLayoutVars>
      </dgm:prSet>
      <dgm:spPr/>
      <dgm:t>
        <a:bodyPr/>
        <a:lstStyle/>
        <a:p>
          <a:endParaRPr lang="en-US"/>
        </a:p>
      </dgm:t>
    </dgm:pt>
    <dgm:pt modelId="{F784E205-7F34-40D2-BEA7-2851AACD66F4}" type="pres">
      <dgm:prSet presAssocID="{6812EFCB-3D2E-4109-A73F-7A25D0F429AC}" presName="rootComposite" presStyleCnt="0"/>
      <dgm:spPr/>
      <dgm:t>
        <a:bodyPr/>
        <a:lstStyle/>
        <a:p>
          <a:endParaRPr lang="en-US"/>
        </a:p>
      </dgm:t>
    </dgm:pt>
    <dgm:pt modelId="{10D70614-F891-42BF-90B8-05B2330B847C}" type="pres">
      <dgm:prSet presAssocID="{6812EFCB-3D2E-4109-A73F-7A25D0F429AC}" presName="rootText" presStyleLbl="node2" presStyleIdx="0" presStyleCnt="1" custScaleX="263367">
        <dgm:presLayoutVars>
          <dgm:chPref val="3"/>
        </dgm:presLayoutVars>
      </dgm:prSet>
      <dgm:spPr>
        <a:xfrm>
          <a:off x="2104632" y="1516435"/>
          <a:ext cx="1763458" cy="478854"/>
        </a:xfrm>
        <a:prstGeom prst="rect">
          <a:avLst/>
        </a:prstGeom>
      </dgm:spPr>
      <dgm:t>
        <a:bodyPr/>
        <a:lstStyle/>
        <a:p>
          <a:endParaRPr lang="en-US"/>
        </a:p>
      </dgm:t>
    </dgm:pt>
    <dgm:pt modelId="{FAB61F2E-741E-461B-AE42-B73D53D72BED}" type="pres">
      <dgm:prSet presAssocID="{6812EFCB-3D2E-4109-A73F-7A25D0F429AC}" presName="rootConnector" presStyleLbl="node2" presStyleIdx="0" presStyleCnt="1"/>
      <dgm:spPr/>
      <dgm:t>
        <a:bodyPr/>
        <a:lstStyle/>
        <a:p>
          <a:endParaRPr lang="en-US"/>
        </a:p>
      </dgm:t>
    </dgm:pt>
    <dgm:pt modelId="{B1B579CF-0611-46D8-A636-64E900132853}" type="pres">
      <dgm:prSet presAssocID="{6812EFCB-3D2E-4109-A73F-7A25D0F429AC}" presName="hierChild4" presStyleCnt="0"/>
      <dgm:spPr/>
      <dgm:t>
        <a:bodyPr/>
        <a:lstStyle/>
        <a:p>
          <a:endParaRPr lang="en-US"/>
        </a:p>
      </dgm:t>
    </dgm:pt>
    <dgm:pt modelId="{A193F427-F8FF-4265-9C2A-247D3970145C}" type="pres">
      <dgm:prSet presAssocID="{6812EFCB-3D2E-4109-A73F-7A25D0F429AC}" presName="hierChild5" presStyleCnt="0"/>
      <dgm:spPr/>
      <dgm:t>
        <a:bodyPr/>
        <a:lstStyle/>
        <a:p>
          <a:endParaRPr lang="en-US"/>
        </a:p>
      </dgm:t>
    </dgm:pt>
    <dgm:pt modelId="{2E09E80E-F9D4-47BB-9232-90596830E15B}" type="pres">
      <dgm:prSet presAssocID="{FD1F3A0D-E5CD-4F60-ACEC-6035F70F0F69}" presName="Name111" presStyleLbl="parChTrans1D3" presStyleIdx="0" presStyleCnt="5"/>
      <dgm:spPr>
        <a:custGeom>
          <a:avLst/>
          <a:gdLst/>
          <a:ahLst/>
          <a:cxnLst/>
          <a:rect l="0" t="0" r="0" b="0"/>
          <a:pathLst>
            <a:path>
              <a:moveTo>
                <a:pt x="115480" y="0"/>
              </a:moveTo>
              <a:lnTo>
                <a:pt x="115480" y="618842"/>
              </a:lnTo>
              <a:lnTo>
                <a:pt x="0" y="618842"/>
              </a:lnTo>
            </a:path>
          </a:pathLst>
        </a:custGeom>
      </dgm:spPr>
      <dgm:t>
        <a:bodyPr/>
        <a:lstStyle/>
        <a:p>
          <a:endParaRPr lang="en-US"/>
        </a:p>
      </dgm:t>
    </dgm:pt>
    <dgm:pt modelId="{D22A5405-98BF-40A1-95E8-215CCD893945}" type="pres">
      <dgm:prSet presAssocID="{E3B4D8C0-3967-443E-811A-F81DDB38D527}" presName="hierRoot3" presStyleCnt="0">
        <dgm:presLayoutVars>
          <dgm:hierBranch val="init"/>
        </dgm:presLayoutVars>
      </dgm:prSet>
      <dgm:spPr/>
      <dgm:t>
        <a:bodyPr/>
        <a:lstStyle/>
        <a:p>
          <a:endParaRPr lang="en-US"/>
        </a:p>
      </dgm:t>
    </dgm:pt>
    <dgm:pt modelId="{AA8F8981-AFD3-4ABD-AFA5-6E48B81166C7}" type="pres">
      <dgm:prSet presAssocID="{E3B4D8C0-3967-443E-811A-F81DDB38D527}" presName="rootComposite3" presStyleCnt="0"/>
      <dgm:spPr/>
      <dgm:t>
        <a:bodyPr/>
        <a:lstStyle/>
        <a:p>
          <a:endParaRPr lang="en-US"/>
        </a:p>
      </dgm:t>
    </dgm:pt>
    <dgm:pt modelId="{B594EB1A-F68E-409E-AD6F-785E83002B41}" type="pres">
      <dgm:prSet presAssocID="{E3B4D8C0-3967-443E-811A-F81DDB38D527}" presName="rootText3" presStyleLbl="asst2" presStyleIdx="0" presStyleCnt="5" custScaleX="252500" custScaleY="126106" custLinFactNeighborX="-1558" custLinFactNeighborY="24181">
        <dgm:presLayoutVars>
          <dgm:chPref val="3"/>
        </dgm:presLayoutVars>
      </dgm:prSet>
      <dgm:spPr>
        <a:xfrm>
          <a:off x="1124795" y="2312201"/>
          <a:ext cx="1746085" cy="603864"/>
        </a:xfrm>
        <a:prstGeom prst="rect">
          <a:avLst/>
        </a:prstGeom>
      </dgm:spPr>
      <dgm:t>
        <a:bodyPr/>
        <a:lstStyle/>
        <a:p>
          <a:endParaRPr lang="en-US"/>
        </a:p>
      </dgm:t>
    </dgm:pt>
    <dgm:pt modelId="{0897CBA9-D145-44EB-BC59-045B68831D4B}" type="pres">
      <dgm:prSet presAssocID="{E3B4D8C0-3967-443E-811A-F81DDB38D527}" presName="rootConnector3" presStyleLbl="asst2" presStyleIdx="0" presStyleCnt="5"/>
      <dgm:spPr/>
      <dgm:t>
        <a:bodyPr/>
        <a:lstStyle/>
        <a:p>
          <a:endParaRPr lang="en-US"/>
        </a:p>
      </dgm:t>
    </dgm:pt>
    <dgm:pt modelId="{1A821C9B-1436-46E0-9ADE-466D3A211DEE}" type="pres">
      <dgm:prSet presAssocID="{E3B4D8C0-3967-443E-811A-F81DDB38D527}" presName="hierChild6" presStyleCnt="0"/>
      <dgm:spPr/>
      <dgm:t>
        <a:bodyPr/>
        <a:lstStyle/>
        <a:p>
          <a:endParaRPr lang="en-US"/>
        </a:p>
      </dgm:t>
    </dgm:pt>
    <dgm:pt modelId="{33FF2B34-A818-4B4C-8254-152E961A2EC4}" type="pres">
      <dgm:prSet presAssocID="{E3B4D8C0-3967-443E-811A-F81DDB38D527}" presName="hierChild7" presStyleCnt="0"/>
      <dgm:spPr/>
      <dgm:t>
        <a:bodyPr/>
        <a:lstStyle/>
        <a:p>
          <a:endParaRPr lang="en-US"/>
        </a:p>
      </dgm:t>
    </dgm:pt>
    <dgm:pt modelId="{97ECA434-444F-4129-B62F-6CDEDDC8237B}" type="pres">
      <dgm:prSet presAssocID="{37B745B3-1EA4-47E3-B4CD-B1FDE9D7B6F8}" presName="Name111" presStyleLbl="parChTrans1D3" presStyleIdx="1" presStyleCnt="5"/>
      <dgm:spPr>
        <a:custGeom>
          <a:avLst/>
          <a:gdLst/>
          <a:ahLst/>
          <a:cxnLst/>
          <a:rect l="0" t="0" r="0" b="0"/>
          <a:pathLst>
            <a:path>
              <a:moveTo>
                <a:pt x="0" y="0"/>
              </a:moveTo>
              <a:lnTo>
                <a:pt x="0" y="589082"/>
              </a:lnTo>
              <a:lnTo>
                <a:pt x="120786" y="589082"/>
              </a:lnTo>
            </a:path>
          </a:pathLst>
        </a:custGeom>
      </dgm:spPr>
      <dgm:t>
        <a:bodyPr/>
        <a:lstStyle/>
        <a:p>
          <a:endParaRPr lang="en-US"/>
        </a:p>
      </dgm:t>
    </dgm:pt>
    <dgm:pt modelId="{474C8182-5A38-4185-934A-6D2041DBFBC9}" type="pres">
      <dgm:prSet presAssocID="{F3709479-2ACA-44E5-A503-DCD4FF133D88}" presName="hierRoot3" presStyleCnt="0">
        <dgm:presLayoutVars>
          <dgm:hierBranch val="init"/>
        </dgm:presLayoutVars>
      </dgm:prSet>
      <dgm:spPr/>
      <dgm:t>
        <a:bodyPr/>
        <a:lstStyle/>
        <a:p>
          <a:endParaRPr lang="en-US"/>
        </a:p>
      </dgm:t>
    </dgm:pt>
    <dgm:pt modelId="{62240C67-1150-4CF6-B813-F12146EB8BD8}" type="pres">
      <dgm:prSet presAssocID="{F3709479-2ACA-44E5-A503-DCD4FF133D88}" presName="rootComposite3" presStyleCnt="0"/>
      <dgm:spPr/>
      <dgm:t>
        <a:bodyPr/>
        <a:lstStyle/>
        <a:p>
          <a:endParaRPr lang="en-US"/>
        </a:p>
      </dgm:t>
    </dgm:pt>
    <dgm:pt modelId="{CD92E6DC-5C0C-4908-8D26-5667E67D8A98}" type="pres">
      <dgm:prSet presAssocID="{F3709479-2ACA-44E5-A503-DCD4FF133D88}" presName="rootText3" presStyleLbl="asst2" presStyleIdx="1" presStyleCnt="5" custScaleX="239059" custScaleY="120492" custLinFactNeighborX="2112" custLinFactNeighborY="20773">
        <dgm:presLayoutVars>
          <dgm:chPref val="3"/>
        </dgm:presLayoutVars>
      </dgm:prSet>
      <dgm:spPr>
        <a:xfrm>
          <a:off x="3107148" y="2295881"/>
          <a:ext cx="1729507" cy="576981"/>
        </a:xfrm>
        <a:prstGeom prst="rect">
          <a:avLst/>
        </a:prstGeom>
      </dgm:spPr>
      <dgm:t>
        <a:bodyPr/>
        <a:lstStyle/>
        <a:p>
          <a:endParaRPr lang="en-ZA"/>
        </a:p>
      </dgm:t>
    </dgm:pt>
    <dgm:pt modelId="{4E2D1D5B-D391-4B4E-ADE3-AE139C864C82}" type="pres">
      <dgm:prSet presAssocID="{F3709479-2ACA-44E5-A503-DCD4FF133D88}" presName="rootConnector3" presStyleLbl="asst2" presStyleIdx="1" presStyleCnt="5"/>
      <dgm:spPr/>
      <dgm:t>
        <a:bodyPr/>
        <a:lstStyle/>
        <a:p>
          <a:endParaRPr lang="en-US"/>
        </a:p>
      </dgm:t>
    </dgm:pt>
    <dgm:pt modelId="{93E0DEC0-B50C-49A2-A607-36B760542545}" type="pres">
      <dgm:prSet presAssocID="{F3709479-2ACA-44E5-A503-DCD4FF133D88}" presName="hierChild6" presStyleCnt="0"/>
      <dgm:spPr/>
      <dgm:t>
        <a:bodyPr/>
        <a:lstStyle/>
        <a:p>
          <a:endParaRPr lang="en-US"/>
        </a:p>
      </dgm:t>
    </dgm:pt>
    <dgm:pt modelId="{EEC5791E-9BCE-49C3-934B-01E3638C5EE7}" type="pres">
      <dgm:prSet presAssocID="{F3709479-2ACA-44E5-A503-DCD4FF133D88}" presName="hierChild7" presStyleCnt="0"/>
      <dgm:spPr/>
      <dgm:t>
        <a:bodyPr/>
        <a:lstStyle/>
        <a:p>
          <a:endParaRPr lang="en-US"/>
        </a:p>
      </dgm:t>
    </dgm:pt>
    <dgm:pt modelId="{388D5364-86C1-443B-8B49-0AB3E94BE36A}" type="pres">
      <dgm:prSet presAssocID="{246CBE55-E979-45ED-951A-E72CE69D6C6A}" presName="Name111" presStyleLbl="parChTrans1D3" presStyleIdx="2" presStyleCnt="5"/>
      <dgm:spPr>
        <a:custGeom>
          <a:avLst/>
          <a:gdLst/>
          <a:ahLst/>
          <a:cxnLst/>
          <a:rect l="0" t="0" r="0" b="0"/>
          <a:pathLst>
            <a:path>
              <a:moveTo>
                <a:pt x="139921" y="0"/>
              </a:moveTo>
              <a:lnTo>
                <a:pt x="139921" y="1253200"/>
              </a:lnTo>
              <a:lnTo>
                <a:pt x="0" y="1253200"/>
              </a:lnTo>
            </a:path>
          </a:pathLst>
        </a:custGeom>
      </dgm:spPr>
      <dgm:t>
        <a:bodyPr/>
        <a:lstStyle/>
        <a:p>
          <a:endParaRPr lang="en-US"/>
        </a:p>
      </dgm:t>
    </dgm:pt>
    <dgm:pt modelId="{2A200C6E-578F-4833-8266-42CDE449D08D}" type="pres">
      <dgm:prSet presAssocID="{809F3860-30CA-4AFB-AE06-F9B6D76B8C5F}" presName="hierRoot3" presStyleCnt="0">
        <dgm:presLayoutVars>
          <dgm:hierBranch val="init"/>
        </dgm:presLayoutVars>
      </dgm:prSet>
      <dgm:spPr/>
      <dgm:t>
        <a:bodyPr/>
        <a:lstStyle/>
        <a:p>
          <a:endParaRPr lang="en-US"/>
        </a:p>
      </dgm:t>
    </dgm:pt>
    <dgm:pt modelId="{A84F45FA-A5E5-42C7-94BC-5F8F9AA9903E}" type="pres">
      <dgm:prSet presAssocID="{809F3860-30CA-4AFB-AE06-F9B6D76B8C5F}" presName="rootComposite3" presStyleCnt="0"/>
      <dgm:spPr/>
      <dgm:t>
        <a:bodyPr/>
        <a:lstStyle/>
        <a:p>
          <a:endParaRPr lang="en-US"/>
        </a:p>
      </dgm:t>
    </dgm:pt>
    <dgm:pt modelId="{7B9F5EDA-2CD2-4715-9072-1E07DC89012A}" type="pres">
      <dgm:prSet presAssocID="{809F3860-30CA-4AFB-AE06-F9B6D76B8C5F}" presName="rootText3" presStyleLbl="asst2" presStyleIdx="2" presStyleCnt="5" custScaleX="253411" custScaleY="117420" custLinFactNeighborX="-1558" custLinFactNeighborY="-7108">
        <dgm:presLayoutVars>
          <dgm:chPref val="3"/>
        </dgm:presLayoutVars>
      </dgm:prSet>
      <dgm:spPr>
        <a:xfrm>
          <a:off x="1124795" y="2967355"/>
          <a:ext cx="1721644" cy="562270"/>
        </a:xfrm>
        <a:prstGeom prst="rect">
          <a:avLst/>
        </a:prstGeom>
      </dgm:spPr>
      <dgm:t>
        <a:bodyPr/>
        <a:lstStyle/>
        <a:p>
          <a:endParaRPr lang="en-US"/>
        </a:p>
      </dgm:t>
    </dgm:pt>
    <dgm:pt modelId="{F6CF302C-BC66-4C2A-A52B-62B9F8205AB2}" type="pres">
      <dgm:prSet presAssocID="{809F3860-30CA-4AFB-AE06-F9B6D76B8C5F}" presName="rootConnector3" presStyleLbl="asst2" presStyleIdx="2" presStyleCnt="5"/>
      <dgm:spPr/>
      <dgm:t>
        <a:bodyPr/>
        <a:lstStyle/>
        <a:p>
          <a:endParaRPr lang="en-US"/>
        </a:p>
      </dgm:t>
    </dgm:pt>
    <dgm:pt modelId="{0BB0BDA1-0E0B-4D75-9355-6E9976D00E44}" type="pres">
      <dgm:prSet presAssocID="{809F3860-30CA-4AFB-AE06-F9B6D76B8C5F}" presName="hierChild6" presStyleCnt="0"/>
      <dgm:spPr/>
      <dgm:t>
        <a:bodyPr/>
        <a:lstStyle/>
        <a:p>
          <a:endParaRPr lang="en-US"/>
        </a:p>
      </dgm:t>
    </dgm:pt>
    <dgm:pt modelId="{4014A54B-2E73-4F9F-A6A4-80E9786C332E}" type="pres">
      <dgm:prSet presAssocID="{809F3860-30CA-4AFB-AE06-F9B6D76B8C5F}" presName="hierChild7" presStyleCnt="0"/>
      <dgm:spPr/>
      <dgm:t>
        <a:bodyPr/>
        <a:lstStyle/>
        <a:p>
          <a:endParaRPr lang="en-US"/>
        </a:p>
      </dgm:t>
    </dgm:pt>
    <dgm:pt modelId="{4330EBDD-3098-43E0-B0A4-055874C1CD7C}" type="pres">
      <dgm:prSet presAssocID="{69291E1E-37F7-4D8F-97E0-F09B105BA5A8}" presName="Name111" presStyleLbl="parChTrans1D3" presStyleIdx="3" presStyleCnt="5"/>
      <dgm:spPr>
        <a:custGeom>
          <a:avLst/>
          <a:gdLst/>
          <a:ahLst/>
          <a:cxnLst/>
          <a:rect l="0" t="0" r="0" b="0"/>
          <a:pathLst>
            <a:path>
              <a:moveTo>
                <a:pt x="0" y="0"/>
              </a:moveTo>
              <a:lnTo>
                <a:pt x="0" y="1259571"/>
              </a:lnTo>
              <a:lnTo>
                <a:pt x="107320" y="1259571"/>
              </a:lnTo>
            </a:path>
          </a:pathLst>
        </a:custGeom>
      </dgm:spPr>
      <dgm:t>
        <a:bodyPr/>
        <a:lstStyle/>
        <a:p>
          <a:endParaRPr lang="en-US"/>
        </a:p>
      </dgm:t>
    </dgm:pt>
    <dgm:pt modelId="{973EAD7B-FDF7-4021-A365-F8109F4CF8F7}" type="pres">
      <dgm:prSet presAssocID="{E05E18BC-5559-44A5-A6F6-7A27F557E81D}" presName="hierRoot3" presStyleCnt="0">
        <dgm:presLayoutVars>
          <dgm:hierBranch val="init"/>
        </dgm:presLayoutVars>
      </dgm:prSet>
      <dgm:spPr/>
      <dgm:t>
        <a:bodyPr/>
        <a:lstStyle/>
        <a:p>
          <a:endParaRPr lang="en-US"/>
        </a:p>
      </dgm:t>
    </dgm:pt>
    <dgm:pt modelId="{BEB1264D-B7C4-40D0-9A57-9BE6FD34AEA4}" type="pres">
      <dgm:prSet presAssocID="{E05E18BC-5559-44A5-A6F6-7A27F557E81D}" presName="rootComposite3" presStyleCnt="0"/>
      <dgm:spPr/>
      <dgm:t>
        <a:bodyPr/>
        <a:lstStyle/>
        <a:p>
          <a:endParaRPr lang="en-US"/>
        </a:p>
      </dgm:t>
    </dgm:pt>
    <dgm:pt modelId="{FFEAD90F-5256-42A6-95C9-BB242F7AAC4B}" type="pres">
      <dgm:prSet presAssocID="{E05E18BC-5559-44A5-A6F6-7A27F557E81D}" presName="rootText3" presStyleLbl="asst2" presStyleIdx="3" presStyleCnt="5" custScaleX="248730" custScaleY="119817" custLinFactNeighborX="706" custLinFactNeighborY="-6976">
        <dgm:presLayoutVars>
          <dgm:chPref val="3"/>
        </dgm:presLayoutVars>
      </dgm:prSet>
      <dgm:spPr>
        <a:xfrm>
          <a:off x="3093682" y="2967987"/>
          <a:ext cx="1745903" cy="573749"/>
        </a:xfrm>
        <a:prstGeom prst="rect">
          <a:avLst/>
        </a:prstGeom>
      </dgm:spPr>
      <dgm:t>
        <a:bodyPr/>
        <a:lstStyle/>
        <a:p>
          <a:endParaRPr lang="en-ZA"/>
        </a:p>
      </dgm:t>
    </dgm:pt>
    <dgm:pt modelId="{8028195E-2933-472F-9333-106F5594EB91}" type="pres">
      <dgm:prSet presAssocID="{E05E18BC-5559-44A5-A6F6-7A27F557E81D}" presName="rootConnector3" presStyleLbl="asst2" presStyleIdx="3" presStyleCnt="5"/>
      <dgm:spPr/>
      <dgm:t>
        <a:bodyPr/>
        <a:lstStyle/>
        <a:p>
          <a:endParaRPr lang="en-US"/>
        </a:p>
      </dgm:t>
    </dgm:pt>
    <dgm:pt modelId="{B3C0C77A-50AF-44D6-98BE-0E27D8AE1BB0}" type="pres">
      <dgm:prSet presAssocID="{E05E18BC-5559-44A5-A6F6-7A27F557E81D}" presName="hierChild6" presStyleCnt="0"/>
      <dgm:spPr/>
      <dgm:t>
        <a:bodyPr/>
        <a:lstStyle/>
        <a:p>
          <a:endParaRPr lang="en-US"/>
        </a:p>
      </dgm:t>
    </dgm:pt>
    <dgm:pt modelId="{DCF36AF4-0350-4858-B73B-6FD4788F5D17}" type="pres">
      <dgm:prSet presAssocID="{E05E18BC-5559-44A5-A6F6-7A27F557E81D}" presName="hierChild7" presStyleCnt="0"/>
      <dgm:spPr/>
      <dgm:t>
        <a:bodyPr/>
        <a:lstStyle/>
        <a:p>
          <a:endParaRPr lang="en-US"/>
        </a:p>
      </dgm:t>
    </dgm:pt>
    <dgm:pt modelId="{8D2E850B-BB0A-4747-A07C-382D94C468C9}" type="pres">
      <dgm:prSet presAssocID="{885F72C9-0634-437B-A869-561FB3A1E5A3}" presName="Name111" presStyleLbl="parChTrans1D3" presStyleIdx="4" presStyleCnt="5"/>
      <dgm:spPr>
        <a:custGeom>
          <a:avLst/>
          <a:gdLst/>
          <a:ahLst/>
          <a:cxnLst/>
          <a:rect l="0" t="0" r="0" b="0"/>
          <a:pathLst>
            <a:path>
              <a:moveTo>
                <a:pt x="115480" y="0"/>
              </a:moveTo>
              <a:lnTo>
                <a:pt x="115480" y="1845737"/>
              </a:lnTo>
              <a:lnTo>
                <a:pt x="0" y="1845737"/>
              </a:lnTo>
            </a:path>
          </a:pathLst>
        </a:custGeom>
      </dgm:spPr>
      <dgm:t>
        <a:bodyPr/>
        <a:lstStyle/>
        <a:p>
          <a:endParaRPr lang="en-US"/>
        </a:p>
      </dgm:t>
    </dgm:pt>
    <dgm:pt modelId="{59A30E84-6C1E-45D5-B30C-DBA06EAC04C3}" type="pres">
      <dgm:prSet presAssocID="{AACC3230-9124-4025-97F5-39B6231E91F1}" presName="hierRoot3" presStyleCnt="0">
        <dgm:presLayoutVars>
          <dgm:hierBranch val="init"/>
        </dgm:presLayoutVars>
      </dgm:prSet>
      <dgm:spPr/>
      <dgm:t>
        <a:bodyPr/>
        <a:lstStyle/>
        <a:p>
          <a:endParaRPr lang="en-US"/>
        </a:p>
      </dgm:t>
    </dgm:pt>
    <dgm:pt modelId="{136C1EB6-89AF-408C-A532-27B16E7FF186}" type="pres">
      <dgm:prSet presAssocID="{AACC3230-9124-4025-97F5-39B6231E91F1}" presName="rootComposite3" presStyleCnt="0"/>
      <dgm:spPr/>
      <dgm:t>
        <a:bodyPr/>
        <a:lstStyle/>
        <a:p>
          <a:endParaRPr lang="en-US"/>
        </a:p>
      </dgm:t>
    </dgm:pt>
    <dgm:pt modelId="{D32559CA-9C88-4CC2-AD9A-7614789A6CC8}" type="pres">
      <dgm:prSet presAssocID="{AACC3230-9124-4025-97F5-39B6231E91F1}" presName="rootText3" presStyleLbl="asst2" presStyleIdx="4" presStyleCnt="5" custScaleX="253344" custScaleY="107509" custLinFactNeighborX="-1558" custLinFactNeighborY="-40229">
        <dgm:presLayoutVars>
          <dgm:chPref val="3"/>
        </dgm:presLayoutVars>
      </dgm:prSet>
      <dgm:spPr>
        <a:xfrm>
          <a:off x="1124795" y="3583622"/>
          <a:ext cx="1746085" cy="514811"/>
        </a:xfrm>
        <a:prstGeom prst="rect">
          <a:avLst/>
        </a:prstGeom>
      </dgm:spPr>
      <dgm:t>
        <a:bodyPr/>
        <a:lstStyle/>
        <a:p>
          <a:endParaRPr lang="en-ZA"/>
        </a:p>
      </dgm:t>
    </dgm:pt>
    <dgm:pt modelId="{9475218D-39D0-4410-8666-E1500A1F438D}" type="pres">
      <dgm:prSet presAssocID="{AACC3230-9124-4025-97F5-39B6231E91F1}" presName="rootConnector3" presStyleLbl="asst2" presStyleIdx="4" presStyleCnt="5"/>
      <dgm:spPr/>
      <dgm:t>
        <a:bodyPr/>
        <a:lstStyle/>
        <a:p>
          <a:endParaRPr lang="en-US"/>
        </a:p>
      </dgm:t>
    </dgm:pt>
    <dgm:pt modelId="{0B5C7CCB-5650-4C48-A937-52D862F5418D}" type="pres">
      <dgm:prSet presAssocID="{AACC3230-9124-4025-97F5-39B6231E91F1}" presName="hierChild6" presStyleCnt="0"/>
      <dgm:spPr/>
      <dgm:t>
        <a:bodyPr/>
        <a:lstStyle/>
        <a:p>
          <a:endParaRPr lang="en-US"/>
        </a:p>
      </dgm:t>
    </dgm:pt>
    <dgm:pt modelId="{2E9E5649-576A-4945-A738-BBB41CBEF497}" type="pres">
      <dgm:prSet presAssocID="{AACC3230-9124-4025-97F5-39B6231E91F1}" presName="hierChild7" presStyleCnt="0"/>
      <dgm:spPr/>
      <dgm:t>
        <a:bodyPr/>
        <a:lstStyle/>
        <a:p>
          <a:endParaRPr lang="en-US"/>
        </a:p>
      </dgm:t>
    </dgm:pt>
    <dgm:pt modelId="{FFEC89E7-6827-461F-83B2-BF92B14505CC}" type="pres">
      <dgm:prSet presAssocID="{77E944FB-46F2-42B5-A69F-D286106D2F5E}" presName="hierChild3" presStyleCnt="0"/>
      <dgm:spPr/>
      <dgm:t>
        <a:bodyPr/>
        <a:lstStyle/>
        <a:p>
          <a:endParaRPr lang="en-US"/>
        </a:p>
      </dgm:t>
    </dgm:pt>
    <dgm:pt modelId="{9FB37CAC-929F-4A8D-BA31-47E52464A711}" type="pres">
      <dgm:prSet presAssocID="{04468EAA-07D1-4FED-9514-6B8B3BD5781C}" presName="Name111" presStyleLbl="parChTrans1D2" presStyleIdx="1" presStyleCnt="2"/>
      <dgm:spPr>
        <a:custGeom>
          <a:avLst/>
          <a:gdLst/>
          <a:ahLst/>
          <a:cxnLst/>
          <a:rect l="0" t="0" r="0" b="0"/>
          <a:pathLst>
            <a:path>
              <a:moveTo>
                <a:pt x="102723" y="0"/>
              </a:moveTo>
              <a:lnTo>
                <a:pt x="102723" y="432999"/>
              </a:lnTo>
              <a:lnTo>
                <a:pt x="0" y="432999"/>
              </a:lnTo>
            </a:path>
          </a:pathLst>
        </a:custGeom>
      </dgm:spPr>
      <dgm:t>
        <a:bodyPr/>
        <a:lstStyle/>
        <a:p>
          <a:endParaRPr lang="en-US"/>
        </a:p>
      </dgm:t>
    </dgm:pt>
    <dgm:pt modelId="{C37385A1-88E8-43C0-9A96-B7B60FDB344D}" type="pres">
      <dgm:prSet presAssocID="{836FF0FB-2217-40CE-B594-BCB869EB56C6}" presName="hierRoot3" presStyleCnt="0">
        <dgm:presLayoutVars>
          <dgm:hierBranch val="init"/>
        </dgm:presLayoutVars>
      </dgm:prSet>
      <dgm:spPr/>
      <dgm:t>
        <a:bodyPr/>
        <a:lstStyle/>
        <a:p>
          <a:endParaRPr lang="en-US"/>
        </a:p>
      </dgm:t>
    </dgm:pt>
    <dgm:pt modelId="{B2CFAF38-B47B-43DA-86BD-6218907F7B26}" type="pres">
      <dgm:prSet presAssocID="{836FF0FB-2217-40CE-B594-BCB869EB56C6}" presName="rootComposite3" presStyleCnt="0"/>
      <dgm:spPr/>
      <dgm:t>
        <a:bodyPr/>
        <a:lstStyle/>
        <a:p>
          <a:endParaRPr lang="en-US"/>
        </a:p>
      </dgm:t>
    </dgm:pt>
    <dgm:pt modelId="{E2233060-7894-4275-ACDF-A342B840C44D}" type="pres">
      <dgm:prSet presAssocID="{836FF0FB-2217-40CE-B594-BCB869EB56C6}" presName="rootText3" presStyleLbl="asst1" presStyleIdx="0" presStyleCnt="1" custScaleX="255875" custLinFactNeighborX="956" custLinFactNeighborY="-8348">
        <dgm:presLayoutVars>
          <dgm:chPref val="3"/>
        </dgm:presLayoutVars>
      </dgm:prSet>
      <dgm:spPr>
        <a:xfrm>
          <a:off x="1108610" y="828915"/>
          <a:ext cx="1775027" cy="478854"/>
        </a:xfrm>
        <a:prstGeom prst="rect">
          <a:avLst/>
        </a:prstGeom>
      </dgm:spPr>
      <dgm:t>
        <a:bodyPr/>
        <a:lstStyle/>
        <a:p>
          <a:endParaRPr lang="en-ZA"/>
        </a:p>
      </dgm:t>
    </dgm:pt>
    <dgm:pt modelId="{3C41C037-760B-4B0E-BDB9-4096A08FE3DB}" type="pres">
      <dgm:prSet presAssocID="{836FF0FB-2217-40CE-B594-BCB869EB56C6}" presName="rootConnector3" presStyleLbl="asst1" presStyleIdx="0" presStyleCnt="1"/>
      <dgm:spPr/>
      <dgm:t>
        <a:bodyPr/>
        <a:lstStyle/>
        <a:p>
          <a:endParaRPr lang="en-US"/>
        </a:p>
      </dgm:t>
    </dgm:pt>
    <dgm:pt modelId="{ED3BA618-F8E7-4711-B0C1-DDABCEC5F28B}" type="pres">
      <dgm:prSet presAssocID="{836FF0FB-2217-40CE-B594-BCB869EB56C6}" presName="hierChild6" presStyleCnt="0"/>
      <dgm:spPr/>
      <dgm:t>
        <a:bodyPr/>
        <a:lstStyle/>
        <a:p>
          <a:endParaRPr lang="en-US"/>
        </a:p>
      </dgm:t>
    </dgm:pt>
    <dgm:pt modelId="{4BAB741A-A733-4F12-8300-7213D763ED37}" type="pres">
      <dgm:prSet presAssocID="{836FF0FB-2217-40CE-B594-BCB869EB56C6}" presName="hierChild7" presStyleCnt="0"/>
      <dgm:spPr/>
      <dgm:t>
        <a:bodyPr/>
        <a:lstStyle/>
        <a:p>
          <a:endParaRPr lang="en-US"/>
        </a:p>
      </dgm:t>
    </dgm:pt>
  </dgm:ptLst>
  <dgm:cxnLst>
    <dgm:cxn modelId="{5D1F1D25-2D71-492D-AD84-06460C89D6F9}" srcId="{6812EFCB-3D2E-4109-A73F-7A25D0F429AC}" destId="{E05E18BC-5559-44A5-A6F6-7A27F557E81D}" srcOrd="3" destOrd="0" parTransId="{69291E1E-37F7-4D8F-97E0-F09B105BA5A8}" sibTransId="{97EE2858-4111-4332-ADCF-1092FFF3B2F4}"/>
    <dgm:cxn modelId="{423955C6-2E9F-4446-B95B-43EE4B6D3A66}" srcId="{77E944FB-46F2-42B5-A69F-D286106D2F5E}" destId="{836FF0FB-2217-40CE-B594-BCB869EB56C6}" srcOrd="0" destOrd="0" parTransId="{04468EAA-07D1-4FED-9514-6B8B3BD5781C}" sibTransId="{BFE0C845-3BEA-4533-A10D-482CD57EB888}"/>
    <dgm:cxn modelId="{96575CD9-CC09-49FA-A201-DA88F2D2685C}" srcId="{6812EFCB-3D2E-4109-A73F-7A25D0F429AC}" destId="{AACC3230-9124-4025-97F5-39B6231E91F1}" srcOrd="4" destOrd="0" parTransId="{885F72C9-0634-437B-A869-561FB3A1E5A3}" sibTransId="{C4A5B61C-7C6D-47B1-8D1D-46C6C415E357}"/>
    <dgm:cxn modelId="{A4746185-812B-4005-AE95-521FB5089D9E}" srcId="{6812EFCB-3D2E-4109-A73F-7A25D0F429AC}" destId="{809F3860-30CA-4AFB-AE06-F9B6D76B8C5F}" srcOrd="2" destOrd="0" parTransId="{246CBE55-E979-45ED-951A-E72CE69D6C6A}" sibTransId="{02E778F0-5487-4B82-8B08-42E2ED16E68E}"/>
    <dgm:cxn modelId="{3FFE1AB2-F61D-44F3-B2F0-651A14771329}" type="presOf" srcId="{885F72C9-0634-437B-A869-561FB3A1E5A3}" destId="{8D2E850B-BB0A-4747-A07C-382D94C468C9}" srcOrd="0" destOrd="0" presId="urn:microsoft.com/office/officeart/2005/8/layout/orgChart1"/>
    <dgm:cxn modelId="{09BE8F0D-4481-40D9-A97B-DC426F4D8FC0}" srcId="{6812EFCB-3D2E-4109-A73F-7A25D0F429AC}" destId="{F3709479-2ACA-44E5-A503-DCD4FF133D88}" srcOrd="1" destOrd="0" parTransId="{37B745B3-1EA4-47E3-B4CD-B1FDE9D7B6F8}" sibTransId="{C748601D-22B9-4427-BF3D-40121AA2F9EE}"/>
    <dgm:cxn modelId="{7B15FD17-2F45-44FF-B382-DBE40F9819C6}" type="presOf" srcId="{E05E18BC-5559-44A5-A6F6-7A27F557E81D}" destId="{8028195E-2933-472F-9333-106F5594EB91}" srcOrd="1" destOrd="0" presId="urn:microsoft.com/office/officeart/2005/8/layout/orgChart1"/>
    <dgm:cxn modelId="{DD7BD8CA-DEE8-4F7B-8CE9-6E2DE82BB52C}" type="presOf" srcId="{F3709479-2ACA-44E5-A503-DCD4FF133D88}" destId="{4E2D1D5B-D391-4B4E-ADE3-AE139C864C82}" srcOrd="1" destOrd="0" presId="urn:microsoft.com/office/officeart/2005/8/layout/orgChart1"/>
    <dgm:cxn modelId="{17A3243C-5994-4102-A706-14DD647507B1}" type="presOf" srcId="{836FF0FB-2217-40CE-B594-BCB869EB56C6}" destId="{E2233060-7894-4275-ACDF-A342B840C44D}" srcOrd="0" destOrd="0" presId="urn:microsoft.com/office/officeart/2005/8/layout/orgChart1"/>
    <dgm:cxn modelId="{DD350B98-1452-426A-92A1-B4BCA69B9FB3}" type="presOf" srcId="{AACC3230-9124-4025-97F5-39B6231E91F1}" destId="{D32559CA-9C88-4CC2-AD9A-7614789A6CC8}" srcOrd="0" destOrd="0" presId="urn:microsoft.com/office/officeart/2005/8/layout/orgChart1"/>
    <dgm:cxn modelId="{C608FC11-5E8A-401D-9E82-9B7A48750B94}" type="presOf" srcId="{6812EFCB-3D2E-4109-A73F-7A25D0F429AC}" destId="{10D70614-F891-42BF-90B8-05B2330B847C}" srcOrd="0" destOrd="0" presId="urn:microsoft.com/office/officeart/2005/8/layout/orgChart1"/>
    <dgm:cxn modelId="{C10CBD01-8F01-4AC6-8812-1F3114972F6F}" type="presOf" srcId="{04468EAA-07D1-4FED-9514-6B8B3BD5781C}" destId="{9FB37CAC-929F-4A8D-BA31-47E52464A711}" srcOrd="0" destOrd="0" presId="urn:microsoft.com/office/officeart/2005/8/layout/orgChart1"/>
    <dgm:cxn modelId="{E40AFA48-1BB0-4868-923A-123A0555CD6B}" type="presOf" srcId="{AACC3230-9124-4025-97F5-39B6231E91F1}" destId="{9475218D-39D0-4410-8666-E1500A1F438D}" srcOrd="1" destOrd="0" presId="urn:microsoft.com/office/officeart/2005/8/layout/orgChart1"/>
    <dgm:cxn modelId="{137036D5-5520-4766-AD1B-EE6A050A2CA7}" type="presOf" srcId="{DBA76601-7F8E-408A-A4BC-8F06A5F2144D}" destId="{EC37CC2C-A83E-491B-84D3-FD228F11A175}" srcOrd="0" destOrd="0" presId="urn:microsoft.com/office/officeart/2005/8/layout/orgChart1"/>
    <dgm:cxn modelId="{B5505843-003A-4FAF-995E-610C3B493C93}" srcId="{77E944FB-46F2-42B5-A69F-D286106D2F5E}" destId="{6812EFCB-3D2E-4109-A73F-7A25D0F429AC}" srcOrd="1" destOrd="0" parTransId="{DBA76601-7F8E-408A-A4BC-8F06A5F2144D}" sibTransId="{022DAA30-69F0-495C-A78B-06506AF6B17A}"/>
    <dgm:cxn modelId="{D98DF613-4A93-4C12-914B-D34C391F1964}" type="presOf" srcId="{8378D682-6B80-4D53-BD50-A01B5007575C}" destId="{469AD391-E79B-4272-B966-611270CFCA3A}" srcOrd="0" destOrd="0" presId="urn:microsoft.com/office/officeart/2005/8/layout/orgChart1"/>
    <dgm:cxn modelId="{BA6BB064-0693-49B4-BF37-037898CAE748}" type="presOf" srcId="{809F3860-30CA-4AFB-AE06-F9B6D76B8C5F}" destId="{F6CF302C-BC66-4C2A-A52B-62B9F8205AB2}" srcOrd="1" destOrd="0" presId="urn:microsoft.com/office/officeart/2005/8/layout/orgChart1"/>
    <dgm:cxn modelId="{9944C583-E4CF-42B1-AA98-4A0CA6387FA9}" type="presOf" srcId="{77E944FB-46F2-42B5-A69F-D286106D2F5E}" destId="{D6DA1334-6D38-4DEB-9B66-AD0B6DD7D80C}" srcOrd="0" destOrd="0" presId="urn:microsoft.com/office/officeart/2005/8/layout/orgChart1"/>
    <dgm:cxn modelId="{A9478D16-FEE9-4B0C-9DF9-2F7D593A1A87}" type="presOf" srcId="{E3B4D8C0-3967-443E-811A-F81DDB38D527}" destId="{0897CBA9-D145-44EB-BC59-045B68831D4B}" srcOrd="1" destOrd="0" presId="urn:microsoft.com/office/officeart/2005/8/layout/orgChart1"/>
    <dgm:cxn modelId="{9EF34168-C171-47EA-8010-5DB4C4137C9B}" type="presOf" srcId="{809F3860-30CA-4AFB-AE06-F9B6D76B8C5F}" destId="{7B9F5EDA-2CD2-4715-9072-1E07DC89012A}" srcOrd="0" destOrd="0" presId="urn:microsoft.com/office/officeart/2005/8/layout/orgChart1"/>
    <dgm:cxn modelId="{7B851863-A877-4F76-8BB8-363724C3ACE8}" type="presOf" srcId="{37B745B3-1EA4-47E3-B4CD-B1FDE9D7B6F8}" destId="{97ECA434-444F-4129-B62F-6CDEDDC8237B}" srcOrd="0" destOrd="0" presId="urn:microsoft.com/office/officeart/2005/8/layout/orgChart1"/>
    <dgm:cxn modelId="{33115718-6F1D-4810-93B1-9FEAA1523CBD}" type="presOf" srcId="{6812EFCB-3D2E-4109-A73F-7A25D0F429AC}" destId="{FAB61F2E-741E-461B-AE42-B73D53D72BED}" srcOrd="1" destOrd="0" presId="urn:microsoft.com/office/officeart/2005/8/layout/orgChart1"/>
    <dgm:cxn modelId="{F1FB72C6-4CCC-404C-89BB-CB96F09D8601}" type="presOf" srcId="{E05E18BC-5559-44A5-A6F6-7A27F557E81D}" destId="{FFEAD90F-5256-42A6-95C9-BB242F7AAC4B}" srcOrd="0" destOrd="0" presId="urn:microsoft.com/office/officeart/2005/8/layout/orgChart1"/>
    <dgm:cxn modelId="{B0F9A8FF-5ADE-45B8-B36E-F05C8E0F5621}" type="presOf" srcId="{77E944FB-46F2-42B5-A69F-D286106D2F5E}" destId="{CF5DF930-681C-435F-8489-ED5AC8752C2E}" srcOrd="1" destOrd="0" presId="urn:microsoft.com/office/officeart/2005/8/layout/orgChart1"/>
    <dgm:cxn modelId="{58523274-D294-4E1D-849C-E9CE44D3C184}" type="presOf" srcId="{E3B4D8C0-3967-443E-811A-F81DDB38D527}" destId="{B594EB1A-F68E-409E-AD6F-785E83002B41}" srcOrd="0" destOrd="0" presId="urn:microsoft.com/office/officeart/2005/8/layout/orgChart1"/>
    <dgm:cxn modelId="{3DBCF870-3A07-4D38-B1F1-BE66499C2B2F}" type="presOf" srcId="{F3709479-2ACA-44E5-A503-DCD4FF133D88}" destId="{CD92E6DC-5C0C-4908-8D26-5667E67D8A98}" srcOrd="0" destOrd="0" presId="urn:microsoft.com/office/officeart/2005/8/layout/orgChart1"/>
    <dgm:cxn modelId="{954656C2-F8D6-4438-B4CA-7BB94851E5CB}" type="presOf" srcId="{FD1F3A0D-E5CD-4F60-ACEC-6035F70F0F69}" destId="{2E09E80E-F9D4-47BB-9232-90596830E15B}" srcOrd="0" destOrd="0" presId="urn:microsoft.com/office/officeart/2005/8/layout/orgChart1"/>
    <dgm:cxn modelId="{2E21553C-6B90-4BE9-9946-B4BEAD356355}" srcId="{6812EFCB-3D2E-4109-A73F-7A25D0F429AC}" destId="{E3B4D8C0-3967-443E-811A-F81DDB38D527}" srcOrd="0" destOrd="0" parTransId="{FD1F3A0D-E5CD-4F60-ACEC-6035F70F0F69}" sibTransId="{CC04610F-3528-48B9-94B4-2FEBB5994367}"/>
    <dgm:cxn modelId="{BDD7341D-034D-480E-836B-82BA9711B48B}" type="presOf" srcId="{836FF0FB-2217-40CE-B594-BCB869EB56C6}" destId="{3C41C037-760B-4B0E-BDB9-4096A08FE3DB}" srcOrd="1" destOrd="0" presId="urn:microsoft.com/office/officeart/2005/8/layout/orgChart1"/>
    <dgm:cxn modelId="{8F3E8194-313A-4EFE-B119-5C2152734735}" srcId="{8378D682-6B80-4D53-BD50-A01B5007575C}" destId="{77E944FB-46F2-42B5-A69F-D286106D2F5E}" srcOrd="0" destOrd="0" parTransId="{0C71969C-133C-4138-B13A-0D51F5E9623E}" sibTransId="{450664D9-8FEB-4DD3-8060-1A4D0E966E9C}"/>
    <dgm:cxn modelId="{3BF6E15B-0F56-4338-9A26-63A2252AC7F9}" type="presOf" srcId="{246CBE55-E979-45ED-951A-E72CE69D6C6A}" destId="{388D5364-86C1-443B-8B49-0AB3E94BE36A}" srcOrd="0" destOrd="0" presId="urn:microsoft.com/office/officeart/2005/8/layout/orgChart1"/>
    <dgm:cxn modelId="{892F418A-F274-46B3-85CB-E5AA91EEC115}" type="presOf" srcId="{69291E1E-37F7-4D8F-97E0-F09B105BA5A8}" destId="{4330EBDD-3098-43E0-B0A4-055874C1CD7C}" srcOrd="0" destOrd="0" presId="urn:microsoft.com/office/officeart/2005/8/layout/orgChart1"/>
    <dgm:cxn modelId="{44115A9B-54B4-4E8C-AF7E-291937C5F359}" type="presParOf" srcId="{469AD391-E79B-4272-B966-611270CFCA3A}" destId="{39E27C7C-4A7C-4276-973E-7028101686A0}" srcOrd="0" destOrd="0" presId="urn:microsoft.com/office/officeart/2005/8/layout/orgChart1"/>
    <dgm:cxn modelId="{565EDEE3-99FB-4AD4-A129-FD487A769E1F}" type="presParOf" srcId="{39E27C7C-4A7C-4276-973E-7028101686A0}" destId="{805DBF91-B6B8-41AC-9D36-C90DBFB0749C}" srcOrd="0" destOrd="0" presId="urn:microsoft.com/office/officeart/2005/8/layout/orgChart1"/>
    <dgm:cxn modelId="{C2E7256A-FC4B-42FC-A626-C5A3CA518084}" type="presParOf" srcId="{805DBF91-B6B8-41AC-9D36-C90DBFB0749C}" destId="{D6DA1334-6D38-4DEB-9B66-AD0B6DD7D80C}" srcOrd="0" destOrd="0" presId="urn:microsoft.com/office/officeart/2005/8/layout/orgChart1"/>
    <dgm:cxn modelId="{978B2C11-29BE-428E-A928-5642DDDF5BEF}" type="presParOf" srcId="{805DBF91-B6B8-41AC-9D36-C90DBFB0749C}" destId="{CF5DF930-681C-435F-8489-ED5AC8752C2E}" srcOrd="1" destOrd="0" presId="urn:microsoft.com/office/officeart/2005/8/layout/orgChart1"/>
    <dgm:cxn modelId="{0630CC58-6B38-413F-9DBC-B4ED6468EE2F}" type="presParOf" srcId="{39E27C7C-4A7C-4276-973E-7028101686A0}" destId="{4467863D-E6E3-49D2-AA9E-F2AA14375ECE}" srcOrd="1" destOrd="0" presId="urn:microsoft.com/office/officeart/2005/8/layout/orgChart1"/>
    <dgm:cxn modelId="{4E34EBA2-0A51-4D8E-BD5A-BC1CD697FDBE}" type="presParOf" srcId="{4467863D-E6E3-49D2-AA9E-F2AA14375ECE}" destId="{EC37CC2C-A83E-491B-84D3-FD228F11A175}" srcOrd="0" destOrd="0" presId="urn:microsoft.com/office/officeart/2005/8/layout/orgChart1"/>
    <dgm:cxn modelId="{27F1E282-E6EA-4335-BCEC-DC09E31BE33B}" type="presParOf" srcId="{4467863D-E6E3-49D2-AA9E-F2AA14375ECE}" destId="{CD4CF55C-CA4D-4E33-8D7D-32BB4DED1474}" srcOrd="1" destOrd="0" presId="urn:microsoft.com/office/officeart/2005/8/layout/orgChart1"/>
    <dgm:cxn modelId="{36F2BFE7-1B9F-45D9-AAEC-83578C333D53}" type="presParOf" srcId="{CD4CF55C-CA4D-4E33-8D7D-32BB4DED1474}" destId="{F784E205-7F34-40D2-BEA7-2851AACD66F4}" srcOrd="0" destOrd="0" presId="urn:microsoft.com/office/officeart/2005/8/layout/orgChart1"/>
    <dgm:cxn modelId="{3765272A-CF79-4289-A63B-627013DD162D}" type="presParOf" srcId="{F784E205-7F34-40D2-BEA7-2851AACD66F4}" destId="{10D70614-F891-42BF-90B8-05B2330B847C}" srcOrd="0" destOrd="0" presId="urn:microsoft.com/office/officeart/2005/8/layout/orgChart1"/>
    <dgm:cxn modelId="{1AE29103-0BED-446C-AC7A-EEE953131E30}" type="presParOf" srcId="{F784E205-7F34-40D2-BEA7-2851AACD66F4}" destId="{FAB61F2E-741E-461B-AE42-B73D53D72BED}" srcOrd="1" destOrd="0" presId="urn:microsoft.com/office/officeart/2005/8/layout/orgChart1"/>
    <dgm:cxn modelId="{8BFB337C-3883-4D27-ADCC-C16AE712C147}" type="presParOf" srcId="{CD4CF55C-CA4D-4E33-8D7D-32BB4DED1474}" destId="{B1B579CF-0611-46D8-A636-64E900132853}" srcOrd="1" destOrd="0" presId="urn:microsoft.com/office/officeart/2005/8/layout/orgChart1"/>
    <dgm:cxn modelId="{8434A30D-E892-4969-8DFC-667C5C0FDA19}" type="presParOf" srcId="{CD4CF55C-CA4D-4E33-8D7D-32BB4DED1474}" destId="{A193F427-F8FF-4265-9C2A-247D3970145C}" srcOrd="2" destOrd="0" presId="urn:microsoft.com/office/officeart/2005/8/layout/orgChart1"/>
    <dgm:cxn modelId="{893D934D-42F3-4616-B1E2-A09577825758}" type="presParOf" srcId="{A193F427-F8FF-4265-9C2A-247D3970145C}" destId="{2E09E80E-F9D4-47BB-9232-90596830E15B}" srcOrd="0" destOrd="0" presId="urn:microsoft.com/office/officeart/2005/8/layout/orgChart1"/>
    <dgm:cxn modelId="{3F1D73C2-2497-416C-A82C-AA0099C6794C}" type="presParOf" srcId="{A193F427-F8FF-4265-9C2A-247D3970145C}" destId="{D22A5405-98BF-40A1-95E8-215CCD893945}" srcOrd="1" destOrd="0" presId="urn:microsoft.com/office/officeart/2005/8/layout/orgChart1"/>
    <dgm:cxn modelId="{9975184E-0650-475B-A85D-627E88572CF9}" type="presParOf" srcId="{D22A5405-98BF-40A1-95E8-215CCD893945}" destId="{AA8F8981-AFD3-4ABD-AFA5-6E48B81166C7}" srcOrd="0" destOrd="0" presId="urn:microsoft.com/office/officeart/2005/8/layout/orgChart1"/>
    <dgm:cxn modelId="{230BDA40-7A64-4739-9F38-686C0DEF7955}" type="presParOf" srcId="{AA8F8981-AFD3-4ABD-AFA5-6E48B81166C7}" destId="{B594EB1A-F68E-409E-AD6F-785E83002B41}" srcOrd="0" destOrd="0" presId="urn:microsoft.com/office/officeart/2005/8/layout/orgChart1"/>
    <dgm:cxn modelId="{518E37F8-AEE2-45CC-BB8C-69CD9350C632}" type="presParOf" srcId="{AA8F8981-AFD3-4ABD-AFA5-6E48B81166C7}" destId="{0897CBA9-D145-44EB-BC59-045B68831D4B}" srcOrd="1" destOrd="0" presId="urn:microsoft.com/office/officeart/2005/8/layout/orgChart1"/>
    <dgm:cxn modelId="{44DD3949-13A5-4B34-A3D9-FED392E23264}" type="presParOf" srcId="{D22A5405-98BF-40A1-95E8-215CCD893945}" destId="{1A821C9B-1436-46E0-9ADE-466D3A211DEE}" srcOrd="1" destOrd="0" presId="urn:microsoft.com/office/officeart/2005/8/layout/orgChart1"/>
    <dgm:cxn modelId="{32584DFD-65F5-480C-8587-D5C9FE444BA0}" type="presParOf" srcId="{D22A5405-98BF-40A1-95E8-215CCD893945}" destId="{33FF2B34-A818-4B4C-8254-152E961A2EC4}" srcOrd="2" destOrd="0" presId="urn:microsoft.com/office/officeart/2005/8/layout/orgChart1"/>
    <dgm:cxn modelId="{90102550-59B1-4CB2-9C98-92D819ACB91F}" type="presParOf" srcId="{A193F427-F8FF-4265-9C2A-247D3970145C}" destId="{97ECA434-444F-4129-B62F-6CDEDDC8237B}" srcOrd="2" destOrd="0" presId="urn:microsoft.com/office/officeart/2005/8/layout/orgChart1"/>
    <dgm:cxn modelId="{9A9EF18A-3F2D-44AC-98C5-77EC5C7EC8B9}" type="presParOf" srcId="{A193F427-F8FF-4265-9C2A-247D3970145C}" destId="{474C8182-5A38-4185-934A-6D2041DBFBC9}" srcOrd="3" destOrd="0" presId="urn:microsoft.com/office/officeart/2005/8/layout/orgChart1"/>
    <dgm:cxn modelId="{8ACDF538-3A5B-470F-B6EE-E74F456A8FD4}" type="presParOf" srcId="{474C8182-5A38-4185-934A-6D2041DBFBC9}" destId="{62240C67-1150-4CF6-B813-F12146EB8BD8}" srcOrd="0" destOrd="0" presId="urn:microsoft.com/office/officeart/2005/8/layout/orgChart1"/>
    <dgm:cxn modelId="{6B20A9B0-B4E4-481D-9756-DA73ECD9FBBF}" type="presParOf" srcId="{62240C67-1150-4CF6-B813-F12146EB8BD8}" destId="{CD92E6DC-5C0C-4908-8D26-5667E67D8A98}" srcOrd="0" destOrd="0" presId="urn:microsoft.com/office/officeart/2005/8/layout/orgChart1"/>
    <dgm:cxn modelId="{F74EF05C-6709-4199-B631-8ED7E3EC3C55}" type="presParOf" srcId="{62240C67-1150-4CF6-B813-F12146EB8BD8}" destId="{4E2D1D5B-D391-4B4E-ADE3-AE139C864C82}" srcOrd="1" destOrd="0" presId="urn:microsoft.com/office/officeart/2005/8/layout/orgChart1"/>
    <dgm:cxn modelId="{81D4B417-9D8F-47AE-BF66-67642B590EA9}" type="presParOf" srcId="{474C8182-5A38-4185-934A-6D2041DBFBC9}" destId="{93E0DEC0-B50C-49A2-A607-36B760542545}" srcOrd="1" destOrd="0" presId="urn:microsoft.com/office/officeart/2005/8/layout/orgChart1"/>
    <dgm:cxn modelId="{EEABAABF-7B64-4494-9DD9-FF8AC360257E}" type="presParOf" srcId="{474C8182-5A38-4185-934A-6D2041DBFBC9}" destId="{EEC5791E-9BCE-49C3-934B-01E3638C5EE7}" srcOrd="2" destOrd="0" presId="urn:microsoft.com/office/officeart/2005/8/layout/orgChart1"/>
    <dgm:cxn modelId="{B4858D90-2BBF-43E6-957B-FD26D2E7CFE2}" type="presParOf" srcId="{A193F427-F8FF-4265-9C2A-247D3970145C}" destId="{388D5364-86C1-443B-8B49-0AB3E94BE36A}" srcOrd="4" destOrd="0" presId="urn:microsoft.com/office/officeart/2005/8/layout/orgChart1"/>
    <dgm:cxn modelId="{A8F6CD70-3DA0-4EA6-B7C8-75058C59BBD4}" type="presParOf" srcId="{A193F427-F8FF-4265-9C2A-247D3970145C}" destId="{2A200C6E-578F-4833-8266-42CDE449D08D}" srcOrd="5" destOrd="0" presId="urn:microsoft.com/office/officeart/2005/8/layout/orgChart1"/>
    <dgm:cxn modelId="{D6FF7A49-016A-4DF6-B42E-13AD90088970}" type="presParOf" srcId="{2A200C6E-578F-4833-8266-42CDE449D08D}" destId="{A84F45FA-A5E5-42C7-94BC-5F8F9AA9903E}" srcOrd="0" destOrd="0" presId="urn:microsoft.com/office/officeart/2005/8/layout/orgChart1"/>
    <dgm:cxn modelId="{35A987BB-DB12-40BE-999B-550C8AF56E0C}" type="presParOf" srcId="{A84F45FA-A5E5-42C7-94BC-5F8F9AA9903E}" destId="{7B9F5EDA-2CD2-4715-9072-1E07DC89012A}" srcOrd="0" destOrd="0" presId="urn:microsoft.com/office/officeart/2005/8/layout/orgChart1"/>
    <dgm:cxn modelId="{26304FA3-8B78-4F78-8DF1-BE87BFEDA6E4}" type="presParOf" srcId="{A84F45FA-A5E5-42C7-94BC-5F8F9AA9903E}" destId="{F6CF302C-BC66-4C2A-A52B-62B9F8205AB2}" srcOrd="1" destOrd="0" presId="urn:microsoft.com/office/officeart/2005/8/layout/orgChart1"/>
    <dgm:cxn modelId="{81CD4F74-1C9B-4667-8545-A3D16D5F0CDE}" type="presParOf" srcId="{2A200C6E-578F-4833-8266-42CDE449D08D}" destId="{0BB0BDA1-0E0B-4D75-9355-6E9976D00E44}" srcOrd="1" destOrd="0" presId="urn:microsoft.com/office/officeart/2005/8/layout/orgChart1"/>
    <dgm:cxn modelId="{FD54ACFE-C993-4107-82D5-63222F018F36}" type="presParOf" srcId="{2A200C6E-578F-4833-8266-42CDE449D08D}" destId="{4014A54B-2E73-4F9F-A6A4-80E9786C332E}" srcOrd="2" destOrd="0" presId="urn:microsoft.com/office/officeart/2005/8/layout/orgChart1"/>
    <dgm:cxn modelId="{9809D051-11D9-491A-B938-90FFADB18202}" type="presParOf" srcId="{A193F427-F8FF-4265-9C2A-247D3970145C}" destId="{4330EBDD-3098-43E0-B0A4-055874C1CD7C}" srcOrd="6" destOrd="0" presId="urn:microsoft.com/office/officeart/2005/8/layout/orgChart1"/>
    <dgm:cxn modelId="{1221DF19-EEB2-41F9-BC98-C2AC58090C5C}" type="presParOf" srcId="{A193F427-F8FF-4265-9C2A-247D3970145C}" destId="{973EAD7B-FDF7-4021-A365-F8109F4CF8F7}" srcOrd="7" destOrd="0" presId="urn:microsoft.com/office/officeart/2005/8/layout/orgChart1"/>
    <dgm:cxn modelId="{D514CC45-B418-4FEE-BD21-B129321BB9FA}" type="presParOf" srcId="{973EAD7B-FDF7-4021-A365-F8109F4CF8F7}" destId="{BEB1264D-B7C4-40D0-9A57-9BE6FD34AEA4}" srcOrd="0" destOrd="0" presId="urn:microsoft.com/office/officeart/2005/8/layout/orgChart1"/>
    <dgm:cxn modelId="{7AE94A97-12D2-46F4-814B-FBB4668126C2}" type="presParOf" srcId="{BEB1264D-B7C4-40D0-9A57-9BE6FD34AEA4}" destId="{FFEAD90F-5256-42A6-95C9-BB242F7AAC4B}" srcOrd="0" destOrd="0" presId="urn:microsoft.com/office/officeart/2005/8/layout/orgChart1"/>
    <dgm:cxn modelId="{969B51C6-67F9-49CC-A8F6-E5AC32FAE702}" type="presParOf" srcId="{BEB1264D-B7C4-40D0-9A57-9BE6FD34AEA4}" destId="{8028195E-2933-472F-9333-106F5594EB91}" srcOrd="1" destOrd="0" presId="urn:microsoft.com/office/officeart/2005/8/layout/orgChart1"/>
    <dgm:cxn modelId="{AEC84E9C-8A37-4B6B-91EB-7B756E782379}" type="presParOf" srcId="{973EAD7B-FDF7-4021-A365-F8109F4CF8F7}" destId="{B3C0C77A-50AF-44D6-98BE-0E27D8AE1BB0}" srcOrd="1" destOrd="0" presId="urn:microsoft.com/office/officeart/2005/8/layout/orgChart1"/>
    <dgm:cxn modelId="{D6ED8FB2-3855-42A7-9FA4-F21E31C9F3AD}" type="presParOf" srcId="{973EAD7B-FDF7-4021-A365-F8109F4CF8F7}" destId="{DCF36AF4-0350-4858-B73B-6FD4788F5D17}" srcOrd="2" destOrd="0" presId="urn:microsoft.com/office/officeart/2005/8/layout/orgChart1"/>
    <dgm:cxn modelId="{B677E878-0ECE-4FA7-A7D1-FD921E78286F}" type="presParOf" srcId="{A193F427-F8FF-4265-9C2A-247D3970145C}" destId="{8D2E850B-BB0A-4747-A07C-382D94C468C9}" srcOrd="8" destOrd="0" presId="urn:microsoft.com/office/officeart/2005/8/layout/orgChart1"/>
    <dgm:cxn modelId="{659DB244-F261-4BDF-9087-487999AC10E5}" type="presParOf" srcId="{A193F427-F8FF-4265-9C2A-247D3970145C}" destId="{59A30E84-6C1E-45D5-B30C-DBA06EAC04C3}" srcOrd="9" destOrd="0" presId="urn:microsoft.com/office/officeart/2005/8/layout/orgChart1"/>
    <dgm:cxn modelId="{22234102-B8D2-4FE8-A54E-FF0C7A020F93}" type="presParOf" srcId="{59A30E84-6C1E-45D5-B30C-DBA06EAC04C3}" destId="{136C1EB6-89AF-408C-A532-27B16E7FF186}" srcOrd="0" destOrd="0" presId="urn:microsoft.com/office/officeart/2005/8/layout/orgChart1"/>
    <dgm:cxn modelId="{B33CC62D-5F6E-4207-8736-4EEA1BF6AFD4}" type="presParOf" srcId="{136C1EB6-89AF-408C-A532-27B16E7FF186}" destId="{D32559CA-9C88-4CC2-AD9A-7614789A6CC8}" srcOrd="0" destOrd="0" presId="urn:microsoft.com/office/officeart/2005/8/layout/orgChart1"/>
    <dgm:cxn modelId="{F85BB824-D0B1-4068-B3E6-B36864190C6F}" type="presParOf" srcId="{136C1EB6-89AF-408C-A532-27B16E7FF186}" destId="{9475218D-39D0-4410-8666-E1500A1F438D}" srcOrd="1" destOrd="0" presId="urn:microsoft.com/office/officeart/2005/8/layout/orgChart1"/>
    <dgm:cxn modelId="{74E1BBFA-062E-4137-AC6E-B604C9CDBBA3}" type="presParOf" srcId="{59A30E84-6C1E-45D5-B30C-DBA06EAC04C3}" destId="{0B5C7CCB-5650-4C48-A937-52D862F5418D}" srcOrd="1" destOrd="0" presId="urn:microsoft.com/office/officeart/2005/8/layout/orgChart1"/>
    <dgm:cxn modelId="{080DEFA6-1052-4B0C-9811-ED87DE7FDF4B}" type="presParOf" srcId="{59A30E84-6C1E-45D5-B30C-DBA06EAC04C3}" destId="{2E9E5649-576A-4945-A738-BBB41CBEF497}" srcOrd="2" destOrd="0" presId="urn:microsoft.com/office/officeart/2005/8/layout/orgChart1"/>
    <dgm:cxn modelId="{FF4CB06D-865B-4B02-84DC-EB8822DE243E}" type="presParOf" srcId="{39E27C7C-4A7C-4276-973E-7028101686A0}" destId="{FFEC89E7-6827-461F-83B2-BF92B14505CC}" srcOrd="2" destOrd="0" presId="urn:microsoft.com/office/officeart/2005/8/layout/orgChart1"/>
    <dgm:cxn modelId="{D91D4E7F-2F1A-4AAB-928C-9541035559A9}" type="presParOf" srcId="{FFEC89E7-6827-461F-83B2-BF92B14505CC}" destId="{9FB37CAC-929F-4A8D-BA31-47E52464A711}" srcOrd="0" destOrd="0" presId="urn:microsoft.com/office/officeart/2005/8/layout/orgChart1"/>
    <dgm:cxn modelId="{0D688E94-00F8-48C1-9C9E-1C5BF8329D1A}" type="presParOf" srcId="{FFEC89E7-6827-461F-83B2-BF92B14505CC}" destId="{C37385A1-88E8-43C0-9A96-B7B60FDB344D}" srcOrd="1" destOrd="0" presId="urn:microsoft.com/office/officeart/2005/8/layout/orgChart1"/>
    <dgm:cxn modelId="{82A1C644-239F-4764-BD93-5D7A139C61E8}" type="presParOf" srcId="{C37385A1-88E8-43C0-9A96-B7B60FDB344D}" destId="{B2CFAF38-B47B-43DA-86BD-6218907F7B26}" srcOrd="0" destOrd="0" presId="urn:microsoft.com/office/officeart/2005/8/layout/orgChart1"/>
    <dgm:cxn modelId="{13B51648-3ADA-4DAF-95BD-5AE994B2A476}" type="presParOf" srcId="{B2CFAF38-B47B-43DA-86BD-6218907F7B26}" destId="{E2233060-7894-4275-ACDF-A342B840C44D}" srcOrd="0" destOrd="0" presId="urn:microsoft.com/office/officeart/2005/8/layout/orgChart1"/>
    <dgm:cxn modelId="{81D2D509-E2F1-4E2C-AF9C-2E2CC18D816E}" type="presParOf" srcId="{B2CFAF38-B47B-43DA-86BD-6218907F7B26}" destId="{3C41C037-760B-4B0E-BDB9-4096A08FE3DB}" srcOrd="1" destOrd="0" presId="urn:microsoft.com/office/officeart/2005/8/layout/orgChart1"/>
    <dgm:cxn modelId="{9EC54E72-47E8-4F47-A88E-5D9A98382AF6}" type="presParOf" srcId="{C37385A1-88E8-43C0-9A96-B7B60FDB344D}" destId="{ED3BA618-F8E7-4711-B0C1-DDABCEC5F28B}" srcOrd="1" destOrd="0" presId="urn:microsoft.com/office/officeart/2005/8/layout/orgChart1"/>
    <dgm:cxn modelId="{7BED0570-84F7-4181-94F7-6F60DD4FDAC8}" type="presParOf" srcId="{C37385A1-88E8-43C0-9A96-B7B60FDB344D}" destId="{4BAB741A-A733-4F12-8300-7213D763ED37}" srcOrd="2" destOrd="0" presId="urn:microsoft.com/office/officeart/2005/8/layout/orgChar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B56AF-5594-4B9F-9A0D-7A5EF3F63C4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ZA"/>
        </a:p>
      </dgm:t>
    </dgm:pt>
    <dgm:pt modelId="{21024D07-A738-44EB-BCAC-0455100E714C}">
      <dgm:prSet phldrT="[Text]" custT="1"/>
      <dgm:spPr>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Improved implementation of Batho Pele</a:t>
          </a:r>
          <a:endParaRPr lang="en-ZA" sz="1800" dirty="0"/>
        </a:p>
      </dgm:t>
    </dgm:pt>
    <dgm:pt modelId="{195D9484-1342-4796-B98F-D086D4D3BA2D}" type="parTrans" cxnId="{C298F372-A725-455E-91ED-2F2A7A1F2AF8}">
      <dgm:prSet/>
      <dgm:spPr/>
      <dgm:t>
        <a:bodyPr/>
        <a:lstStyle/>
        <a:p>
          <a:endParaRPr lang="en-ZA"/>
        </a:p>
      </dgm:t>
    </dgm:pt>
    <dgm:pt modelId="{19C970E9-7F2C-4838-87E8-AC2A6366D075}" type="sibTrans" cxnId="{C298F372-A725-455E-91ED-2F2A7A1F2AF8}">
      <dgm:prSet/>
      <dgm:spPr/>
      <dgm:t>
        <a:bodyPr/>
        <a:lstStyle/>
        <a:p>
          <a:endParaRPr lang="en-ZA"/>
        </a:p>
      </dgm:t>
    </dgm:pt>
    <dgm:pt modelId="{B690456E-ED36-4988-BFC9-17A6F3CDAE0E}">
      <dgm:prSet phldrT="[Text]" custT="1"/>
      <dgm:spPr>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Complete implementation of the Public Administration Management Act </a:t>
          </a:r>
          <a:endParaRPr lang="en-ZA" sz="1800" dirty="0"/>
        </a:p>
      </dgm:t>
    </dgm:pt>
    <dgm:pt modelId="{96EF89B5-D9EB-42E2-B769-6967E12ED066}" type="parTrans" cxnId="{891C486F-4340-4BB8-91D4-C7B82AB2CED4}">
      <dgm:prSet/>
      <dgm:spPr/>
      <dgm:t>
        <a:bodyPr/>
        <a:lstStyle/>
        <a:p>
          <a:endParaRPr lang="en-ZA"/>
        </a:p>
      </dgm:t>
    </dgm:pt>
    <dgm:pt modelId="{375BCF90-B52B-44E4-A633-0D7C5CA81F03}" type="sibTrans" cxnId="{891C486F-4340-4BB8-91D4-C7B82AB2CED4}">
      <dgm:prSet/>
      <dgm:spPr/>
      <dgm:t>
        <a:bodyPr/>
        <a:lstStyle/>
        <a:p>
          <a:endParaRPr lang="en-ZA"/>
        </a:p>
      </dgm:t>
    </dgm:pt>
    <dgm:pt modelId="{8F7E40E8-D570-46BA-8D4E-B9073F8440DD}">
      <dgm:prSet phldrT="[Text]" custT="1"/>
      <dgm:spPr>
        <a:solidFill>
          <a:schemeClr val="accent5">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A stabilised Public Service </a:t>
          </a:r>
          <a:endParaRPr lang="en-ZA" sz="1800" dirty="0"/>
        </a:p>
      </dgm:t>
    </dgm:pt>
    <dgm:pt modelId="{42847A17-FD84-4A2E-8AB5-1B5C3849B986}" type="parTrans" cxnId="{9ED73694-60CC-4612-88CA-2ED22EB112B7}">
      <dgm:prSet/>
      <dgm:spPr/>
      <dgm:t>
        <a:bodyPr/>
        <a:lstStyle/>
        <a:p>
          <a:endParaRPr lang="en-ZA"/>
        </a:p>
      </dgm:t>
    </dgm:pt>
    <dgm:pt modelId="{91AFD34F-8A5C-4906-BDDC-66EBA339D32D}" type="sibTrans" cxnId="{9ED73694-60CC-4612-88CA-2ED22EB112B7}">
      <dgm:prSet/>
      <dgm:spPr/>
      <dgm:t>
        <a:bodyPr/>
        <a:lstStyle/>
        <a:p>
          <a:endParaRPr lang="en-ZA"/>
        </a:p>
      </dgm:t>
    </dgm:pt>
    <dgm:pt modelId="{7D140FF4-F014-4399-B291-C882D855E11C}">
      <dgm:prSet phldrT="[Text]" custT="1"/>
      <dgm:spPr>
        <a:solidFill>
          <a:schemeClr val="tx1">
            <a:lumMod val="75000"/>
            <a:lumOff val="2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Fight against corruption intensified </a:t>
          </a:r>
          <a:endParaRPr lang="en-ZA" sz="1800" dirty="0"/>
        </a:p>
      </dgm:t>
    </dgm:pt>
    <dgm:pt modelId="{1F37A940-9F3C-445D-92EA-D1112C841EA9}" type="parTrans" cxnId="{222B6219-185E-4CAE-80EE-6A1E159DEF3B}">
      <dgm:prSet/>
      <dgm:spPr/>
      <dgm:t>
        <a:bodyPr/>
        <a:lstStyle/>
        <a:p>
          <a:endParaRPr lang="en-ZA"/>
        </a:p>
      </dgm:t>
    </dgm:pt>
    <dgm:pt modelId="{D3488B09-202A-495F-9D15-BA1203CE9326}" type="sibTrans" cxnId="{222B6219-185E-4CAE-80EE-6A1E159DEF3B}">
      <dgm:prSet/>
      <dgm:spPr/>
      <dgm:t>
        <a:bodyPr/>
        <a:lstStyle/>
        <a:p>
          <a:endParaRPr lang="en-ZA"/>
        </a:p>
      </dgm:t>
    </dgm:pt>
    <dgm:pt modelId="{9E22E508-62DF-4833-B9E7-BA6447328913}">
      <dgm:prSet phldrT="[Text]" custT="1"/>
      <dgm:spPr>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Improved implementation of administrative policies </a:t>
          </a:r>
          <a:endParaRPr lang="en-ZA" sz="1800" dirty="0"/>
        </a:p>
      </dgm:t>
    </dgm:pt>
    <dgm:pt modelId="{3F4AAB94-C7C0-45CD-B41F-CE1BA461EAC0}" type="parTrans" cxnId="{1FEF3E5E-DE13-4AE7-A619-7BB3570DB0E3}">
      <dgm:prSet/>
      <dgm:spPr/>
      <dgm:t>
        <a:bodyPr/>
        <a:lstStyle/>
        <a:p>
          <a:endParaRPr lang="en-ZA"/>
        </a:p>
      </dgm:t>
    </dgm:pt>
    <dgm:pt modelId="{7FA8DA39-BF71-41B1-91B5-0BB459AFDC37}" type="sibTrans" cxnId="{1FEF3E5E-DE13-4AE7-A619-7BB3570DB0E3}">
      <dgm:prSet/>
      <dgm:spPr/>
      <dgm:t>
        <a:bodyPr/>
        <a:lstStyle/>
        <a:p>
          <a:endParaRPr lang="en-ZA"/>
        </a:p>
      </dgm:t>
    </dgm:pt>
    <dgm:pt modelId="{DA2EA121-BC7B-4860-825C-83961EDF2BB0}" type="pres">
      <dgm:prSet presAssocID="{E05B56AF-5594-4B9F-9A0D-7A5EF3F63C40}" presName="diagram" presStyleCnt="0">
        <dgm:presLayoutVars>
          <dgm:dir/>
          <dgm:resizeHandles val="exact"/>
        </dgm:presLayoutVars>
      </dgm:prSet>
      <dgm:spPr/>
      <dgm:t>
        <a:bodyPr/>
        <a:lstStyle/>
        <a:p>
          <a:endParaRPr lang="en-ZA"/>
        </a:p>
      </dgm:t>
    </dgm:pt>
    <dgm:pt modelId="{462DDD6F-097E-46BD-8DA1-9F34FAC74F3B}" type="pres">
      <dgm:prSet presAssocID="{21024D07-A738-44EB-BCAC-0455100E714C}" presName="node" presStyleLbl="node1" presStyleIdx="0" presStyleCnt="5">
        <dgm:presLayoutVars>
          <dgm:bulletEnabled val="1"/>
        </dgm:presLayoutVars>
      </dgm:prSet>
      <dgm:spPr/>
      <dgm:t>
        <a:bodyPr/>
        <a:lstStyle/>
        <a:p>
          <a:endParaRPr lang="en-ZA"/>
        </a:p>
      </dgm:t>
    </dgm:pt>
    <dgm:pt modelId="{B13DDE8C-B092-40DB-B07E-A5AC150B87AA}" type="pres">
      <dgm:prSet presAssocID="{19C970E9-7F2C-4838-87E8-AC2A6366D075}" presName="sibTrans" presStyleCnt="0"/>
      <dgm:spPr/>
    </dgm:pt>
    <dgm:pt modelId="{DEF34D50-D32B-4D5A-A19A-64D488C433C0}" type="pres">
      <dgm:prSet presAssocID="{B690456E-ED36-4988-BFC9-17A6F3CDAE0E}" presName="node" presStyleLbl="node1" presStyleIdx="1" presStyleCnt="5">
        <dgm:presLayoutVars>
          <dgm:bulletEnabled val="1"/>
        </dgm:presLayoutVars>
      </dgm:prSet>
      <dgm:spPr/>
      <dgm:t>
        <a:bodyPr/>
        <a:lstStyle/>
        <a:p>
          <a:endParaRPr lang="en-ZA"/>
        </a:p>
      </dgm:t>
    </dgm:pt>
    <dgm:pt modelId="{C624B86B-9881-4A1A-83D7-CB6F9F199CF1}" type="pres">
      <dgm:prSet presAssocID="{375BCF90-B52B-44E4-A633-0D7C5CA81F03}" presName="sibTrans" presStyleCnt="0"/>
      <dgm:spPr/>
    </dgm:pt>
    <dgm:pt modelId="{86AC4E14-F49C-4CC1-9F69-6B7965B94AA5}" type="pres">
      <dgm:prSet presAssocID="{8F7E40E8-D570-46BA-8D4E-B9073F8440DD}" presName="node" presStyleLbl="node1" presStyleIdx="2" presStyleCnt="5">
        <dgm:presLayoutVars>
          <dgm:bulletEnabled val="1"/>
        </dgm:presLayoutVars>
      </dgm:prSet>
      <dgm:spPr/>
      <dgm:t>
        <a:bodyPr/>
        <a:lstStyle/>
        <a:p>
          <a:endParaRPr lang="en-ZA"/>
        </a:p>
      </dgm:t>
    </dgm:pt>
    <dgm:pt modelId="{F2A52B9B-A80A-4223-A98D-3ED8958EB091}" type="pres">
      <dgm:prSet presAssocID="{91AFD34F-8A5C-4906-BDDC-66EBA339D32D}" presName="sibTrans" presStyleCnt="0"/>
      <dgm:spPr/>
    </dgm:pt>
    <dgm:pt modelId="{8BAC6119-D420-4EB8-99B8-6C3E6B2AD96D}" type="pres">
      <dgm:prSet presAssocID="{7D140FF4-F014-4399-B291-C882D855E11C}" presName="node" presStyleLbl="node1" presStyleIdx="3" presStyleCnt="5">
        <dgm:presLayoutVars>
          <dgm:bulletEnabled val="1"/>
        </dgm:presLayoutVars>
      </dgm:prSet>
      <dgm:spPr/>
      <dgm:t>
        <a:bodyPr/>
        <a:lstStyle/>
        <a:p>
          <a:endParaRPr lang="en-ZA"/>
        </a:p>
      </dgm:t>
    </dgm:pt>
    <dgm:pt modelId="{7D0E6841-57EA-4B9B-B6D8-E2F3DF422EDA}" type="pres">
      <dgm:prSet presAssocID="{D3488B09-202A-495F-9D15-BA1203CE9326}" presName="sibTrans" presStyleCnt="0"/>
      <dgm:spPr/>
    </dgm:pt>
    <dgm:pt modelId="{E749B32C-ACC2-412D-A552-FEDD1E4F02A1}" type="pres">
      <dgm:prSet presAssocID="{9E22E508-62DF-4833-B9E7-BA6447328913}" presName="node" presStyleLbl="node1" presStyleIdx="4" presStyleCnt="5">
        <dgm:presLayoutVars>
          <dgm:bulletEnabled val="1"/>
        </dgm:presLayoutVars>
      </dgm:prSet>
      <dgm:spPr/>
      <dgm:t>
        <a:bodyPr/>
        <a:lstStyle/>
        <a:p>
          <a:endParaRPr lang="en-ZA"/>
        </a:p>
      </dgm:t>
    </dgm:pt>
  </dgm:ptLst>
  <dgm:cxnLst>
    <dgm:cxn modelId="{210259BB-6808-4CFE-A84A-FDDDC0961DF3}" type="presOf" srcId="{21024D07-A738-44EB-BCAC-0455100E714C}" destId="{462DDD6F-097E-46BD-8DA1-9F34FAC74F3B}" srcOrd="0" destOrd="0" presId="urn:microsoft.com/office/officeart/2005/8/layout/default"/>
    <dgm:cxn modelId="{891C486F-4340-4BB8-91D4-C7B82AB2CED4}" srcId="{E05B56AF-5594-4B9F-9A0D-7A5EF3F63C40}" destId="{B690456E-ED36-4988-BFC9-17A6F3CDAE0E}" srcOrd="1" destOrd="0" parTransId="{96EF89B5-D9EB-42E2-B769-6967E12ED066}" sibTransId="{375BCF90-B52B-44E4-A633-0D7C5CA81F03}"/>
    <dgm:cxn modelId="{C298F372-A725-455E-91ED-2F2A7A1F2AF8}" srcId="{E05B56AF-5594-4B9F-9A0D-7A5EF3F63C40}" destId="{21024D07-A738-44EB-BCAC-0455100E714C}" srcOrd="0" destOrd="0" parTransId="{195D9484-1342-4796-B98F-D086D4D3BA2D}" sibTransId="{19C970E9-7F2C-4838-87E8-AC2A6366D075}"/>
    <dgm:cxn modelId="{90E0813E-4970-40AB-A7AB-2B392ACFAFA1}" type="presOf" srcId="{8F7E40E8-D570-46BA-8D4E-B9073F8440DD}" destId="{86AC4E14-F49C-4CC1-9F69-6B7965B94AA5}" srcOrd="0" destOrd="0" presId="urn:microsoft.com/office/officeart/2005/8/layout/default"/>
    <dgm:cxn modelId="{51BA2BB8-BD5A-478B-AC74-8F03AB4C9C5E}" type="presOf" srcId="{B690456E-ED36-4988-BFC9-17A6F3CDAE0E}" destId="{DEF34D50-D32B-4D5A-A19A-64D488C433C0}" srcOrd="0" destOrd="0" presId="urn:microsoft.com/office/officeart/2005/8/layout/default"/>
    <dgm:cxn modelId="{9ED73694-60CC-4612-88CA-2ED22EB112B7}" srcId="{E05B56AF-5594-4B9F-9A0D-7A5EF3F63C40}" destId="{8F7E40E8-D570-46BA-8D4E-B9073F8440DD}" srcOrd="2" destOrd="0" parTransId="{42847A17-FD84-4A2E-8AB5-1B5C3849B986}" sibTransId="{91AFD34F-8A5C-4906-BDDC-66EBA339D32D}"/>
    <dgm:cxn modelId="{9815F2B1-F364-4363-A66C-960F1C5C1B88}" type="presOf" srcId="{7D140FF4-F014-4399-B291-C882D855E11C}" destId="{8BAC6119-D420-4EB8-99B8-6C3E6B2AD96D}" srcOrd="0" destOrd="0" presId="urn:microsoft.com/office/officeart/2005/8/layout/default"/>
    <dgm:cxn modelId="{DEE0A099-7AA6-40F1-B8BB-0C7CCEB9694D}" type="presOf" srcId="{E05B56AF-5594-4B9F-9A0D-7A5EF3F63C40}" destId="{DA2EA121-BC7B-4860-825C-83961EDF2BB0}" srcOrd="0" destOrd="0" presId="urn:microsoft.com/office/officeart/2005/8/layout/default"/>
    <dgm:cxn modelId="{222B6219-185E-4CAE-80EE-6A1E159DEF3B}" srcId="{E05B56AF-5594-4B9F-9A0D-7A5EF3F63C40}" destId="{7D140FF4-F014-4399-B291-C882D855E11C}" srcOrd="3" destOrd="0" parTransId="{1F37A940-9F3C-445D-92EA-D1112C841EA9}" sibTransId="{D3488B09-202A-495F-9D15-BA1203CE9326}"/>
    <dgm:cxn modelId="{1FEF3E5E-DE13-4AE7-A619-7BB3570DB0E3}" srcId="{E05B56AF-5594-4B9F-9A0D-7A5EF3F63C40}" destId="{9E22E508-62DF-4833-B9E7-BA6447328913}" srcOrd="4" destOrd="0" parTransId="{3F4AAB94-C7C0-45CD-B41F-CE1BA461EAC0}" sibTransId="{7FA8DA39-BF71-41B1-91B5-0BB459AFDC37}"/>
    <dgm:cxn modelId="{2C871DD1-FDE3-4C98-B9BE-5900D01AEAF4}" type="presOf" srcId="{9E22E508-62DF-4833-B9E7-BA6447328913}" destId="{E749B32C-ACC2-412D-A552-FEDD1E4F02A1}" srcOrd="0" destOrd="0" presId="urn:microsoft.com/office/officeart/2005/8/layout/default"/>
    <dgm:cxn modelId="{63269F26-A3B6-401A-843D-F9140895894F}" type="presParOf" srcId="{DA2EA121-BC7B-4860-825C-83961EDF2BB0}" destId="{462DDD6F-097E-46BD-8DA1-9F34FAC74F3B}" srcOrd="0" destOrd="0" presId="urn:microsoft.com/office/officeart/2005/8/layout/default"/>
    <dgm:cxn modelId="{3F2F1F38-208A-487B-8DEB-C0106270BA21}" type="presParOf" srcId="{DA2EA121-BC7B-4860-825C-83961EDF2BB0}" destId="{B13DDE8C-B092-40DB-B07E-A5AC150B87AA}" srcOrd="1" destOrd="0" presId="urn:microsoft.com/office/officeart/2005/8/layout/default"/>
    <dgm:cxn modelId="{5F1CF207-8719-424F-B907-96AAD5ED7BA0}" type="presParOf" srcId="{DA2EA121-BC7B-4860-825C-83961EDF2BB0}" destId="{DEF34D50-D32B-4D5A-A19A-64D488C433C0}" srcOrd="2" destOrd="0" presId="urn:microsoft.com/office/officeart/2005/8/layout/default"/>
    <dgm:cxn modelId="{14D5BE87-4CF5-4FCF-83AF-F551029DD9C3}" type="presParOf" srcId="{DA2EA121-BC7B-4860-825C-83961EDF2BB0}" destId="{C624B86B-9881-4A1A-83D7-CB6F9F199CF1}" srcOrd="3" destOrd="0" presId="urn:microsoft.com/office/officeart/2005/8/layout/default"/>
    <dgm:cxn modelId="{6EFF085E-AE90-486F-8F99-C988370D5A9C}" type="presParOf" srcId="{DA2EA121-BC7B-4860-825C-83961EDF2BB0}" destId="{86AC4E14-F49C-4CC1-9F69-6B7965B94AA5}" srcOrd="4" destOrd="0" presId="urn:microsoft.com/office/officeart/2005/8/layout/default"/>
    <dgm:cxn modelId="{B92A39AB-B3C7-4002-8963-E5D9C1926F13}" type="presParOf" srcId="{DA2EA121-BC7B-4860-825C-83961EDF2BB0}" destId="{F2A52B9B-A80A-4223-A98D-3ED8958EB091}" srcOrd="5" destOrd="0" presId="urn:microsoft.com/office/officeart/2005/8/layout/default"/>
    <dgm:cxn modelId="{9EA5C108-4ADB-492D-8D3F-6D1461AEA264}" type="presParOf" srcId="{DA2EA121-BC7B-4860-825C-83961EDF2BB0}" destId="{8BAC6119-D420-4EB8-99B8-6C3E6B2AD96D}" srcOrd="6" destOrd="0" presId="urn:microsoft.com/office/officeart/2005/8/layout/default"/>
    <dgm:cxn modelId="{5BF911E9-201B-4A8E-88EE-B51A63D0F5D9}" type="presParOf" srcId="{DA2EA121-BC7B-4860-825C-83961EDF2BB0}" destId="{7D0E6841-57EA-4B9B-B6D8-E2F3DF422EDA}" srcOrd="7" destOrd="0" presId="urn:microsoft.com/office/officeart/2005/8/layout/default"/>
    <dgm:cxn modelId="{684B8296-302F-4F2F-A3C4-5601399BDA70}" type="presParOf" srcId="{DA2EA121-BC7B-4860-825C-83961EDF2BB0}" destId="{E749B32C-ACC2-412D-A552-FEDD1E4F02A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1BDCBF-8B8F-4337-84E5-68336E362DC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ZA"/>
        </a:p>
      </dgm:t>
    </dgm:pt>
    <dgm:pt modelId="{13780532-9CCB-468D-BEE6-5B750FCCE1AC}">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600" dirty="0" smtClean="0">
              <a:latin typeface="Tw Cen MT" panose="020B0602020104020603" pitchFamily="34" charset="0"/>
            </a:rPr>
            <a:t>ADMINISTRATION </a:t>
          </a:r>
          <a:endParaRPr lang="en-ZA" sz="1600" dirty="0">
            <a:latin typeface="Tw Cen MT" panose="020B0602020104020603" pitchFamily="34" charset="0"/>
          </a:endParaRPr>
        </a:p>
      </dgm:t>
    </dgm:pt>
    <dgm:pt modelId="{63F24823-49F1-4F58-8A9F-7C8AA1844D51}" type="parTrans" cxnId="{17D06DF4-B452-40A5-AB0D-8B384569115D}">
      <dgm:prSet/>
      <dgm:spPr/>
      <dgm:t>
        <a:bodyPr/>
        <a:lstStyle/>
        <a:p>
          <a:endParaRPr lang="en-ZA"/>
        </a:p>
      </dgm:t>
    </dgm:pt>
    <dgm:pt modelId="{15824B05-07A8-4D86-8DFF-DD548EA1C2E8}" type="sibTrans" cxnId="{17D06DF4-B452-40A5-AB0D-8B384569115D}">
      <dgm:prSet/>
      <dgm:spPr/>
      <dgm:t>
        <a:bodyPr/>
        <a:lstStyle/>
        <a:p>
          <a:endParaRPr lang="en-ZA"/>
        </a:p>
      </dgm:t>
    </dgm:pt>
    <dgm:pt modelId="{7055D7AA-E8BD-4DE7-BD6B-0BDDA609A0D3}">
      <dgm:prSet phldrT="[Text]" custT="1"/>
      <dgm:spPr>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600" dirty="0" smtClean="0">
              <a:latin typeface="Tw Cen MT" panose="020B0602020104020603" pitchFamily="34" charset="0"/>
            </a:rPr>
            <a:t>HUMAN RESOURCES MANAGEMENT &amp; DEVELOPMENT </a:t>
          </a:r>
          <a:endParaRPr lang="en-ZA" sz="1600" dirty="0">
            <a:latin typeface="Tw Cen MT" panose="020B0602020104020603" pitchFamily="34" charset="0"/>
          </a:endParaRPr>
        </a:p>
      </dgm:t>
    </dgm:pt>
    <dgm:pt modelId="{9E196BB3-D528-4412-A4A4-A9F17FF2EB6F}" type="parTrans" cxnId="{FB1E65E5-9BE3-4F97-8F1D-A8BE3047D860}">
      <dgm:prSet/>
      <dgm:spPr/>
      <dgm:t>
        <a:bodyPr/>
        <a:lstStyle/>
        <a:p>
          <a:endParaRPr lang="en-ZA"/>
        </a:p>
      </dgm:t>
    </dgm:pt>
    <dgm:pt modelId="{3D98C8E7-892C-439D-89BD-0F4825CF9A79}" type="sibTrans" cxnId="{FB1E65E5-9BE3-4F97-8F1D-A8BE3047D860}">
      <dgm:prSet/>
      <dgm:spPr/>
      <dgm:t>
        <a:bodyPr/>
        <a:lstStyle/>
        <a:p>
          <a:endParaRPr lang="en-ZA"/>
        </a:p>
      </dgm:t>
    </dgm:pt>
    <dgm:pt modelId="{81248764-327D-4DD0-BCE8-540DB3EDFC1F}">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800" dirty="0" smtClean="0">
              <a:latin typeface="Tw Cen MT" panose="020B0602020104020603" pitchFamily="34" charset="0"/>
              <a:cs typeface="Arial" pitchFamily="34" charset="0"/>
            </a:rPr>
            <a:t>	</a:t>
          </a:r>
          <a:r>
            <a:rPr lang="en-ZA" sz="1600" dirty="0" smtClean="0">
              <a:latin typeface="Tw Cen MT" panose="020B0602020104020603" pitchFamily="34" charset="0"/>
              <a:cs typeface="Arial" pitchFamily="34" charset="0"/>
            </a:rPr>
            <a:t>NEGOTIATIONS , LABOUR RELATIONS AND REMUNERATION MANAGEMENT</a:t>
          </a:r>
          <a:endParaRPr lang="en-ZA" sz="1600" dirty="0"/>
        </a:p>
      </dgm:t>
    </dgm:pt>
    <dgm:pt modelId="{87F6622A-9184-4C2E-AF78-0ADD7C92029C}" type="parTrans" cxnId="{0114F813-6710-4203-96F2-0352009DC51A}">
      <dgm:prSet/>
      <dgm:spPr/>
      <dgm:t>
        <a:bodyPr/>
        <a:lstStyle/>
        <a:p>
          <a:endParaRPr lang="en-ZA"/>
        </a:p>
      </dgm:t>
    </dgm:pt>
    <dgm:pt modelId="{C7E3C064-43BD-4DA1-8D70-D1EEE07BF96A}" type="sibTrans" cxnId="{0114F813-6710-4203-96F2-0352009DC51A}">
      <dgm:prSet/>
      <dgm:spPr/>
      <dgm:t>
        <a:bodyPr/>
        <a:lstStyle/>
        <a:p>
          <a:endParaRPr lang="en-ZA"/>
        </a:p>
      </dgm:t>
    </dgm:pt>
    <dgm:pt modelId="{0EF4641D-98B2-4DB2-AD4A-62D5A9CD5E5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600" dirty="0" smtClean="0">
              <a:latin typeface="Tw Cen MT" panose="020B0602020104020603" pitchFamily="34" charset="0"/>
              <a:cs typeface="Arial" pitchFamily="34" charset="0"/>
            </a:rPr>
            <a:t>GOVERNMENT SERVICES ACCESS AND IMPROVEMENT </a:t>
          </a:r>
          <a:endParaRPr lang="en-ZA" sz="1600" dirty="0"/>
        </a:p>
      </dgm:t>
    </dgm:pt>
    <dgm:pt modelId="{9EE31ABE-54DF-4D8F-A259-E7E92BFEA8BA}" type="parTrans" cxnId="{FF235299-99E5-4BA6-8781-87EFCF139431}">
      <dgm:prSet/>
      <dgm:spPr/>
      <dgm:t>
        <a:bodyPr/>
        <a:lstStyle/>
        <a:p>
          <a:endParaRPr lang="en-ZA"/>
        </a:p>
      </dgm:t>
    </dgm:pt>
    <dgm:pt modelId="{4E05A593-EA64-4265-AEC2-7B723B87175F}" type="sibTrans" cxnId="{FF235299-99E5-4BA6-8781-87EFCF139431}">
      <dgm:prSet/>
      <dgm:spPr/>
      <dgm:t>
        <a:bodyPr/>
        <a:lstStyle/>
        <a:p>
          <a:endParaRPr lang="en-ZA"/>
        </a:p>
      </dgm:t>
    </dgm:pt>
    <dgm:pt modelId="{C615D7AD-16A0-4947-8EEA-FC837C3A6CAF}">
      <dgm:prSet custT="1"/>
      <dgm:spPr>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ZA" sz="1600" b="0" dirty="0" smtClean="0">
              <a:latin typeface="Tw Cen MT" panose="020B0602020104020603" pitchFamily="34" charset="0"/>
            </a:rPr>
            <a:t>e-GOVERNMENT </a:t>
          </a:r>
          <a:r>
            <a:rPr lang="en-ZA" sz="1600" b="0" dirty="0" smtClean="0">
              <a:latin typeface="Tw Cen MT" panose="020B0602020104020603" pitchFamily="34" charset="0"/>
              <a:cs typeface="Arial" pitchFamily="34" charset="0"/>
            </a:rPr>
            <a:t>SERVICE AND INFORMATION MANAGEMENT </a:t>
          </a:r>
          <a:r>
            <a:rPr lang="en-ZA" sz="1600" b="0" dirty="0" smtClean="0">
              <a:latin typeface="Tw Cen MT" panose="020B0602020104020603" pitchFamily="34" charset="0"/>
            </a:rPr>
            <a:t> </a:t>
          </a:r>
          <a:endParaRPr lang="en-ZA" sz="1600" b="0" dirty="0">
            <a:latin typeface="Tw Cen MT" panose="020B0602020104020603" pitchFamily="34" charset="0"/>
          </a:endParaRPr>
        </a:p>
      </dgm:t>
    </dgm:pt>
    <dgm:pt modelId="{D880520F-7E8A-4E43-978F-2E17A1C31645}" type="sibTrans" cxnId="{8254D47E-02A6-48CF-86BF-6C9A2C0FBE3E}">
      <dgm:prSet/>
      <dgm:spPr/>
      <dgm:t>
        <a:bodyPr/>
        <a:lstStyle/>
        <a:p>
          <a:endParaRPr lang="en-ZA"/>
        </a:p>
      </dgm:t>
    </dgm:pt>
    <dgm:pt modelId="{CD7BC154-746F-4183-9985-8BCFD41754DB}" type="parTrans" cxnId="{8254D47E-02A6-48CF-86BF-6C9A2C0FBE3E}">
      <dgm:prSet/>
      <dgm:spPr/>
      <dgm:t>
        <a:bodyPr/>
        <a:lstStyle/>
        <a:p>
          <a:endParaRPr lang="en-ZA"/>
        </a:p>
      </dgm:t>
    </dgm:pt>
    <dgm:pt modelId="{C1CFF95D-8AA2-4EDF-B84F-0648D835631C}" type="pres">
      <dgm:prSet presAssocID="{791BDCBF-8B8F-4337-84E5-68336E362DCD}" presName="Name0" presStyleCnt="0">
        <dgm:presLayoutVars>
          <dgm:chMax val="7"/>
          <dgm:chPref val="7"/>
          <dgm:dir/>
        </dgm:presLayoutVars>
      </dgm:prSet>
      <dgm:spPr/>
      <dgm:t>
        <a:bodyPr/>
        <a:lstStyle/>
        <a:p>
          <a:endParaRPr lang="en-ZA"/>
        </a:p>
      </dgm:t>
    </dgm:pt>
    <dgm:pt modelId="{0E01B6D2-8A77-4724-B8C6-3D885501C57C}" type="pres">
      <dgm:prSet presAssocID="{791BDCBF-8B8F-4337-84E5-68336E362DCD}" presName="Name1" presStyleCnt="0"/>
      <dgm:spPr/>
    </dgm:pt>
    <dgm:pt modelId="{F591396F-D941-4169-9AA3-005132FEB63A}" type="pres">
      <dgm:prSet presAssocID="{791BDCBF-8B8F-4337-84E5-68336E362DCD}" presName="cycle" presStyleCnt="0"/>
      <dgm:spPr/>
    </dgm:pt>
    <dgm:pt modelId="{142BE8EA-0414-4A8F-9D87-C252BC36B4E0}" type="pres">
      <dgm:prSet presAssocID="{791BDCBF-8B8F-4337-84E5-68336E362DCD}" presName="srcNode" presStyleLbl="node1" presStyleIdx="0" presStyleCnt="5"/>
      <dgm:spPr/>
    </dgm:pt>
    <dgm:pt modelId="{E3FA7E04-64CC-406C-AE81-7D0D007AAC2D}" type="pres">
      <dgm:prSet presAssocID="{791BDCBF-8B8F-4337-84E5-68336E362DCD}" presName="conn" presStyleLbl="parChTrans1D2" presStyleIdx="0" presStyleCnt="1"/>
      <dgm:spPr/>
      <dgm:t>
        <a:bodyPr/>
        <a:lstStyle/>
        <a:p>
          <a:endParaRPr lang="en-ZA"/>
        </a:p>
      </dgm:t>
    </dgm:pt>
    <dgm:pt modelId="{2FC116A4-4DC6-4460-913D-E55E1D156030}" type="pres">
      <dgm:prSet presAssocID="{791BDCBF-8B8F-4337-84E5-68336E362DCD}" presName="extraNode" presStyleLbl="node1" presStyleIdx="0" presStyleCnt="5"/>
      <dgm:spPr/>
    </dgm:pt>
    <dgm:pt modelId="{82295148-2E3F-4BC8-9A8B-917D76C2AE00}" type="pres">
      <dgm:prSet presAssocID="{791BDCBF-8B8F-4337-84E5-68336E362DCD}" presName="dstNode" presStyleLbl="node1" presStyleIdx="0" presStyleCnt="5"/>
      <dgm:spPr/>
    </dgm:pt>
    <dgm:pt modelId="{25C25A2C-2BE5-44B2-A2C3-F45BDCF3F970}" type="pres">
      <dgm:prSet presAssocID="{13780532-9CCB-468D-BEE6-5B750FCCE1AC}" presName="text_1" presStyleLbl="node1" presStyleIdx="0" presStyleCnt="5" custScaleX="29382" custScaleY="85055" custLinFactNeighborX="-23535" custLinFactNeighborY="-7603">
        <dgm:presLayoutVars>
          <dgm:bulletEnabled val="1"/>
        </dgm:presLayoutVars>
      </dgm:prSet>
      <dgm:spPr/>
      <dgm:t>
        <a:bodyPr/>
        <a:lstStyle/>
        <a:p>
          <a:endParaRPr lang="en-ZA"/>
        </a:p>
      </dgm:t>
    </dgm:pt>
    <dgm:pt modelId="{C1B4A206-281C-4BFC-8668-9A879E14F3F2}" type="pres">
      <dgm:prSet presAssocID="{13780532-9CCB-468D-BEE6-5B750FCCE1AC}" presName="accent_1" presStyleCnt="0"/>
      <dgm:spPr/>
    </dgm:pt>
    <dgm:pt modelId="{AE2B7327-882A-4F7F-9757-97472565ED24}" type="pres">
      <dgm:prSet presAssocID="{13780532-9CCB-468D-BEE6-5B750FCCE1AC}" presName="accentRepeatNode" presStyleLbl="solidFgAcc1" presStyleIdx="0" presStyleCnt="5" custScaleX="317976" custScaleY="90465" custLinFactNeighborX="-8860" custLinFactNeighborY="24"/>
      <dgm:spPr>
        <a:ln>
          <a:solidFill>
            <a:schemeClr val="accent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ZA"/>
        </a:p>
      </dgm:t>
    </dgm:pt>
    <dgm:pt modelId="{D1FAEE47-CCEA-461B-81D0-E473265BDAD1}" type="pres">
      <dgm:prSet presAssocID="{7055D7AA-E8BD-4DE7-BD6B-0BDDA609A0D3}" presName="text_2" presStyleLbl="node1" presStyleIdx="1" presStyleCnt="5" custScaleX="65233" custScaleY="91437" custLinFactNeighborX="-6849" custLinFactNeighborY="-4384">
        <dgm:presLayoutVars>
          <dgm:bulletEnabled val="1"/>
        </dgm:presLayoutVars>
      </dgm:prSet>
      <dgm:spPr/>
      <dgm:t>
        <a:bodyPr/>
        <a:lstStyle/>
        <a:p>
          <a:endParaRPr lang="en-ZA"/>
        </a:p>
      </dgm:t>
    </dgm:pt>
    <dgm:pt modelId="{F929023C-BD27-4A38-9724-C0A174CEAECA}" type="pres">
      <dgm:prSet presAssocID="{7055D7AA-E8BD-4DE7-BD6B-0BDDA609A0D3}" presName="accent_2" presStyleCnt="0"/>
      <dgm:spPr/>
    </dgm:pt>
    <dgm:pt modelId="{5CEF7BA9-AB70-4CAC-BD65-9CE70198854E}" type="pres">
      <dgm:prSet presAssocID="{7055D7AA-E8BD-4DE7-BD6B-0BDDA609A0D3}" presName="accentRepeatNode" presStyleLbl="solidFgAcc1" presStyleIdx="1" presStyleCnt="5" custScaleX="326992" custScaleY="97258" custLinFactNeighborX="-6271" custLinFactNeighborY="-10182"/>
      <dgm:spPr>
        <a:ln>
          <a:solidFill>
            <a:schemeClr val="bg2">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ZA"/>
        </a:p>
      </dgm:t>
    </dgm:pt>
    <dgm:pt modelId="{A162EDA3-1960-43E9-8B59-DA279CE60073}" type="pres">
      <dgm:prSet presAssocID="{81248764-327D-4DD0-BCE8-540DB3EDFC1F}" presName="text_3" presStyleLbl="node1" presStyleIdx="2" presStyleCnt="5" custScaleY="90116" custLinFactNeighborX="11298" custLinFactNeighborY="0">
        <dgm:presLayoutVars>
          <dgm:bulletEnabled val="1"/>
        </dgm:presLayoutVars>
      </dgm:prSet>
      <dgm:spPr/>
      <dgm:t>
        <a:bodyPr/>
        <a:lstStyle/>
        <a:p>
          <a:endParaRPr lang="en-ZA"/>
        </a:p>
      </dgm:t>
    </dgm:pt>
    <dgm:pt modelId="{BED57F96-37AB-4D52-BC6C-DF1B9D632B44}" type="pres">
      <dgm:prSet presAssocID="{81248764-327D-4DD0-BCE8-540DB3EDFC1F}" presName="accent_3" presStyleCnt="0"/>
      <dgm:spPr/>
    </dgm:pt>
    <dgm:pt modelId="{D802AFEE-7DB7-4FA7-BACF-C841C23AB5F2}" type="pres">
      <dgm:prSet presAssocID="{81248764-327D-4DD0-BCE8-540DB3EDFC1F}" presName="accentRepeatNode" presStyleLbl="solidFgAcc1" presStyleIdx="2" presStyleCnt="5" custScaleX="324594" custScaleY="95824" custLinFactNeighborX="-3041" custLinFactNeighborY="3041"/>
      <dgm:spPr>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ZA"/>
        </a:p>
      </dgm:t>
    </dgm:pt>
    <dgm:pt modelId="{97182B3D-D622-4436-907B-D5D9E742E166}" type="pres">
      <dgm:prSet presAssocID="{C615D7AD-16A0-4947-8EEA-FC837C3A6CAF}" presName="text_4" presStyleLbl="node1" presStyleIdx="3" presStyleCnt="5" custScaleX="76526" custScaleY="94337" custLinFactNeighborX="-1203" custLinFactNeighborY="5129">
        <dgm:presLayoutVars>
          <dgm:bulletEnabled val="1"/>
        </dgm:presLayoutVars>
      </dgm:prSet>
      <dgm:spPr/>
      <dgm:t>
        <a:bodyPr/>
        <a:lstStyle/>
        <a:p>
          <a:endParaRPr lang="en-ZA"/>
        </a:p>
      </dgm:t>
    </dgm:pt>
    <dgm:pt modelId="{5435528F-31EB-4D55-BEC6-9975CFA5D60B}" type="pres">
      <dgm:prSet presAssocID="{C615D7AD-16A0-4947-8EEA-FC837C3A6CAF}" presName="accent_4" presStyleCnt="0"/>
      <dgm:spPr/>
    </dgm:pt>
    <dgm:pt modelId="{406B1B7E-026D-4A3D-A641-447C5DDCF705}" type="pres">
      <dgm:prSet presAssocID="{C615D7AD-16A0-4947-8EEA-FC837C3A6CAF}" presName="accentRepeatNode" presStyleLbl="solidFgAcc1" presStyleIdx="3" presStyleCnt="5" custScaleX="316973" custScaleY="93149" custLinFactNeighborX="-15119" custLinFactNeighborY="388"/>
      <dgm:spPr>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ZA"/>
        </a:p>
      </dgm:t>
    </dgm:pt>
    <dgm:pt modelId="{BA5B174E-FF37-4515-9F61-C3EB92E0166B}" type="pres">
      <dgm:prSet presAssocID="{0EF4641D-98B2-4DB2-AD4A-62D5A9CD5E57}" presName="text_5" presStyleLbl="node1" presStyleIdx="4" presStyleCnt="5" custScaleX="64341" custScaleY="102783" custLinFactNeighborX="-7794" custLinFactNeighborY="2082">
        <dgm:presLayoutVars>
          <dgm:bulletEnabled val="1"/>
        </dgm:presLayoutVars>
      </dgm:prSet>
      <dgm:spPr/>
      <dgm:t>
        <a:bodyPr/>
        <a:lstStyle/>
        <a:p>
          <a:endParaRPr lang="en-ZA"/>
        </a:p>
      </dgm:t>
    </dgm:pt>
    <dgm:pt modelId="{28BD0D71-989A-4083-9848-A21BD765ABCA}" type="pres">
      <dgm:prSet presAssocID="{0EF4641D-98B2-4DB2-AD4A-62D5A9CD5E57}" presName="accent_5" presStyleCnt="0"/>
      <dgm:spPr/>
    </dgm:pt>
    <dgm:pt modelId="{D174C9DE-634B-48F8-A6A6-403587138D18}" type="pres">
      <dgm:prSet presAssocID="{0EF4641D-98B2-4DB2-AD4A-62D5A9CD5E57}" presName="accentRepeatNode" presStyleLbl="solidFgAcc1" presStyleIdx="4" presStyleCnt="5" custScaleX="314310" custScaleY="86562" custLinFactNeighborX="-68148" custLinFactNeighborY="3650"/>
      <dgm:spPr>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ZA"/>
        </a:p>
      </dgm:t>
    </dgm:pt>
  </dgm:ptLst>
  <dgm:cxnLst>
    <dgm:cxn modelId="{507B2761-F6CE-4DD5-A06C-E0483E33E02B}" type="presOf" srcId="{791BDCBF-8B8F-4337-84E5-68336E362DCD}" destId="{C1CFF95D-8AA2-4EDF-B84F-0648D835631C}" srcOrd="0" destOrd="0" presId="urn:microsoft.com/office/officeart/2008/layout/VerticalCurvedList"/>
    <dgm:cxn modelId="{6B98C4D4-A3CB-4710-A9F9-1F018483E56A}" type="presOf" srcId="{7055D7AA-E8BD-4DE7-BD6B-0BDDA609A0D3}" destId="{D1FAEE47-CCEA-461B-81D0-E473265BDAD1}" srcOrd="0" destOrd="0" presId="urn:microsoft.com/office/officeart/2008/layout/VerticalCurvedList"/>
    <dgm:cxn modelId="{284BA616-FB76-487F-8397-0AEC02ED1E97}" type="presOf" srcId="{C615D7AD-16A0-4947-8EEA-FC837C3A6CAF}" destId="{97182B3D-D622-4436-907B-D5D9E742E166}" srcOrd="0" destOrd="0" presId="urn:microsoft.com/office/officeart/2008/layout/VerticalCurvedList"/>
    <dgm:cxn modelId="{FF235299-99E5-4BA6-8781-87EFCF139431}" srcId="{791BDCBF-8B8F-4337-84E5-68336E362DCD}" destId="{0EF4641D-98B2-4DB2-AD4A-62D5A9CD5E57}" srcOrd="4" destOrd="0" parTransId="{9EE31ABE-54DF-4D8F-A259-E7E92BFEA8BA}" sibTransId="{4E05A593-EA64-4265-AEC2-7B723B87175F}"/>
    <dgm:cxn modelId="{0114F813-6710-4203-96F2-0352009DC51A}" srcId="{791BDCBF-8B8F-4337-84E5-68336E362DCD}" destId="{81248764-327D-4DD0-BCE8-540DB3EDFC1F}" srcOrd="2" destOrd="0" parTransId="{87F6622A-9184-4C2E-AF78-0ADD7C92029C}" sibTransId="{C7E3C064-43BD-4DA1-8D70-D1EEE07BF96A}"/>
    <dgm:cxn modelId="{F49CD9F3-8FA3-4DCE-863A-91F9371FE824}" type="presOf" srcId="{13780532-9CCB-468D-BEE6-5B750FCCE1AC}" destId="{25C25A2C-2BE5-44B2-A2C3-F45BDCF3F970}" srcOrd="0" destOrd="0" presId="urn:microsoft.com/office/officeart/2008/layout/VerticalCurvedList"/>
    <dgm:cxn modelId="{17D06DF4-B452-40A5-AB0D-8B384569115D}" srcId="{791BDCBF-8B8F-4337-84E5-68336E362DCD}" destId="{13780532-9CCB-468D-BEE6-5B750FCCE1AC}" srcOrd="0" destOrd="0" parTransId="{63F24823-49F1-4F58-8A9F-7C8AA1844D51}" sibTransId="{15824B05-07A8-4D86-8DFF-DD548EA1C2E8}"/>
    <dgm:cxn modelId="{8254D47E-02A6-48CF-86BF-6C9A2C0FBE3E}" srcId="{791BDCBF-8B8F-4337-84E5-68336E362DCD}" destId="{C615D7AD-16A0-4947-8EEA-FC837C3A6CAF}" srcOrd="3" destOrd="0" parTransId="{CD7BC154-746F-4183-9985-8BCFD41754DB}" sibTransId="{D880520F-7E8A-4E43-978F-2E17A1C31645}"/>
    <dgm:cxn modelId="{FB1E65E5-9BE3-4F97-8F1D-A8BE3047D860}" srcId="{791BDCBF-8B8F-4337-84E5-68336E362DCD}" destId="{7055D7AA-E8BD-4DE7-BD6B-0BDDA609A0D3}" srcOrd="1" destOrd="0" parTransId="{9E196BB3-D528-4412-A4A4-A9F17FF2EB6F}" sibTransId="{3D98C8E7-892C-439D-89BD-0F4825CF9A79}"/>
    <dgm:cxn modelId="{28AA0F04-A8A6-4648-B44D-F00C53AE5CEB}" type="presOf" srcId="{15824B05-07A8-4D86-8DFF-DD548EA1C2E8}" destId="{E3FA7E04-64CC-406C-AE81-7D0D007AAC2D}" srcOrd="0" destOrd="0" presId="urn:microsoft.com/office/officeart/2008/layout/VerticalCurvedList"/>
    <dgm:cxn modelId="{727C4BDB-8043-4117-ADA7-26AC474C3CB5}" type="presOf" srcId="{0EF4641D-98B2-4DB2-AD4A-62D5A9CD5E57}" destId="{BA5B174E-FF37-4515-9F61-C3EB92E0166B}" srcOrd="0" destOrd="0" presId="urn:microsoft.com/office/officeart/2008/layout/VerticalCurvedList"/>
    <dgm:cxn modelId="{3AD0217D-D705-4812-8AA7-3F8CE70C1B7D}" type="presOf" srcId="{81248764-327D-4DD0-BCE8-540DB3EDFC1F}" destId="{A162EDA3-1960-43E9-8B59-DA279CE60073}" srcOrd="0" destOrd="0" presId="urn:microsoft.com/office/officeart/2008/layout/VerticalCurvedList"/>
    <dgm:cxn modelId="{FEE7DE97-AF63-48D6-833D-FEBFA82D918D}" type="presParOf" srcId="{C1CFF95D-8AA2-4EDF-B84F-0648D835631C}" destId="{0E01B6D2-8A77-4724-B8C6-3D885501C57C}" srcOrd="0" destOrd="0" presId="urn:microsoft.com/office/officeart/2008/layout/VerticalCurvedList"/>
    <dgm:cxn modelId="{026DF131-A4B2-4ACD-A507-6887F9BC5562}" type="presParOf" srcId="{0E01B6D2-8A77-4724-B8C6-3D885501C57C}" destId="{F591396F-D941-4169-9AA3-005132FEB63A}" srcOrd="0" destOrd="0" presId="urn:microsoft.com/office/officeart/2008/layout/VerticalCurvedList"/>
    <dgm:cxn modelId="{4BF311EF-5B78-48AF-AB1C-14316B8E2051}" type="presParOf" srcId="{F591396F-D941-4169-9AA3-005132FEB63A}" destId="{142BE8EA-0414-4A8F-9D87-C252BC36B4E0}" srcOrd="0" destOrd="0" presId="urn:microsoft.com/office/officeart/2008/layout/VerticalCurvedList"/>
    <dgm:cxn modelId="{0453DDDA-D8AE-44F7-AB90-EC970B889D4C}" type="presParOf" srcId="{F591396F-D941-4169-9AA3-005132FEB63A}" destId="{E3FA7E04-64CC-406C-AE81-7D0D007AAC2D}" srcOrd="1" destOrd="0" presId="urn:microsoft.com/office/officeart/2008/layout/VerticalCurvedList"/>
    <dgm:cxn modelId="{03FE0079-6BE2-4076-804B-5DE7479B0C90}" type="presParOf" srcId="{F591396F-D941-4169-9AA3-005132FEB63A}" destId="{2FC116A4-4DC6-4460-913D-E55E1D156030}" srcOrd="2" destOrd="0" presId="urn:microsoft.com/office/officeart/2008/layout/VerticalCurvedList"/>
    <dgm:cxn modelId="{9BFF0386-475E-4C04-AF68-F31084CB120A}" type="presParOf" srcId="{F591396F-D941-4169-9AA3-005132FEB63A}" destId="{82295148-2E3F-4BC8-9A8B-917D76C2AE00}" srcOrd="3" destOrd="0" presId="urn:microsoft.com/office/officeart/2008/layout/VerticalCurvedList"/>
    <dgm:cxn modelId="{6A0940F1-7F35-4E5F-BF0B-D6E8AB5B8753}" type="presParOf" srcId="{0E01B6D2-8A77-4724-B8C6-3D885501C57C}" destId="{25C25A2C-2BE5-44B2-A2C3-F45BDCF3F970}" srcOrd="1" destOrd="0" presId="urn:microsoft.com/office/officeart/2008/layout/VerticalCurvedList"/>
    <dgm:cxn modelId="{76642CEF-B247-4D10-BA0E-128A86FA5A38}" type="presParOf" srcId="{0E01B6D2-8A77-4724-B8C6-3D885501C57C}" destId="{C1B4A206-281C-4BFC-8668-9A879E14F3F2}" srcOrd="2" destOrd="0" presId="urn:microsoft.com/office/officeart/2008/layout/VerticalCurvedList"/>
    <dgm:cxn modelId="{5831CC12-0A60-4D3F-B3DB-3C204FAAA683}" type="presParOf" srcId="{C1B4A206-281C-4BFC-8668-9A879E14F3F2}" destId="{AE2B7327-882A-4F7F-9757-97472565ED24}" srcOrd="0" destOrd="0" presId="urn:microsoft.com/office/officeart/2008/layout/VerticalCurvedList"/>
    <dgm:cxn modelId="{D4BA704F-C980-4321-BCAE-9D4B6179FBE9}" type="presParOf" srcId="{0E01B6D2-8A77-4724-B8C6-3D885501C57C}" destId="{D1FAEE47-CCEA-461B-81D0-E473265BDAD1}" srcOrd="3" destOrd="0" presId="urn:microsoft.com/office/officeart/2008/layout/VerticalCurvedList"/>
    <dgm:cxn modelId="{45503EFF-F474-4356-8C28-A8E4432DB48A}" type="presParOf" srcId="{0E01B6D2-8A77-4724-B8C6-3D885501C57C}" destId="{F929023C-BD27-4A38-9724-C0A174CEAECA}" srcOrd="4" destOrd="0" presId="urn:microsoft.com/office/officeart/2008/layout/VerticalCurvedList"/>
    <dgm:cxn modelId="{85528296-293D-47BD-A3C3-3D89F00F500A}" type="presParOf" srcId="{F929023C-BD27-4A38-9724-C0A174CEAECA}" destId="{5CEF7BA9-AB70-4CAC-BD65-9CE70198854E}" srcOrd="0" destOrd="0" presId="urn:microsoft.com/office/officeart/2008/layout/VerticalCurvedList"/>
    <dgm:cxn modelId="{8448C4E9-F6AD-47B0-AB3B-929338E857B7}" type="presParOf" srcId="{0E01B6D2-8A77-4724-B8C6-3D885501C57C}" destId="{A162EDA3-1960-43E9-8B59-DA279CE60073}" srcOrd="5" destOrd="0" presId="urn:microsoft.com/office/officeart/2008/layout/VerticalCurvedList"/>
    <dgm:cxn modelId="{88EB25B9-430F-4F94-A0DE-EF0B07C8153A}" type="presParOf" srcId="{0E01B6D2-8A77-4724-B8C6-3D885501C57C}" destId="{BED57F96-37AB-4D52-BC6C-DF1B9D632B44}" srcOrd="6" destOrd="0" presId="urn:microsoft.com/office/officeart/2008/layout/VerticalCurvedList"/>
    <dgm:cxn modelId="{CBD8C50D-A07D-4D2B-B574-0F2443D454F2}" type="presParOf" srcId="{BED57F96-37AB-4D52-BC6C-DF1B9D632B44}" destId="{D802AFEE-7DB7-4FA7-BACF-C841C23AB5F2}" srcOrd="0" destOrd="0" presId="urn:microsoft.com/office/officeart/2008/layout/VerticalCurvedList"/>
    <dgm:cxn modelId="{07AEEC51-D349-4116-90BE-59418C99762A}" type="presParOf" srcId="{0E01B6D2-8A77-4724-B8C6-3D885501C57C}" destId="{97182B3D-D622-4436-907B-D5D9E742E166}" srcOrd="7" destOrd="0" presId="urn:microsoft.com/office/officeart/2008/layout/VerticalCurvedList"/>
    <dgm:cxn modelId="{9F81538D-CF9E-433C-9F1B-6E1B630FE276}" type="presParOf" srcId="{0E01B6D2-8A77-4724-B8C6-3D885501C57C}" destId="{5435528F-31EB-4D55-BEC6-9975CFA5D60B}" srcOrd="8" destOrd="0" presId="urn:microsoft.com/office/officeart/2008/layout/VerticalCurvedList"/>
    <dgm:cxn modelId="{9E5D4EBC-947D-4F71-96BC-B0546989991D}" type="presParOf" srcId="{5435528F-31EB-4D55-BEC6-9975CFA5D60B}" destId="{406B1B7E-026D-4A3D-A641-447C5DDCF705}" srcOrd="0" destOrd="0" presId="urn:microsoft.com/office/officeart/2008/layout/VerticalCurvedList"/>
    <dgm:cxn modelId="{7BDAC7D8-EF82-4E7F-B15F-2A0C8A0951A9}" type="presParOf" srcId="{0E01B6D2-8A77-4724-B8C6-3D885501C57C}" destId="{BA5B174E-FF37-4515-9F61-C3EB92E0166B}" srcOrd="9" destOrd="0" presId="urn:microsoft.com/office/officeart/2008/layout/VerticalCurvedList"/>
    <dgm:cxn modelId="{17355704-0CB0-4BCC-8876-91F287C8D9DE}" type="presParOf" srcId="{0E01B6D2-8A77-4724-B8C6-3D885501C57C}" destId="{28BD0D71-989A-4083-9848-A21BD765ABCA}" srcOrd="10" destOrd="0" presId="urn:microsoft.com/office/officeart/2008/layout/VerticalCurvedList"/>
    <dgm:cxn modelId="{19DD74AC-E179-4F10-965D-558D5E0B7AFC}" type="presParOf" srcId="{28BD0D71-989A-4083-9848-A21BD765ABCA}" destId="{D174C9DE-634B-48F8-A6A6-403587138D1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37CAC-929F-4A8D-BA31-47E52464A711}">
      <dsp:nvSpPr>
        <dsp:cNvPr id="0" name=""/>
        <dsp:cNvSpPr/>
      </dsp:nvSpPr>
      <dsp:spPr>
        <a:xfrm>
          <a:off x="5706734" y="867815"/>
          <a:ext cx="125363" cy="549396"/>
        </a:xfrm>
        <a:custGeom>
          <a:avLst/>
          <a:gdLst/>
          <a:ahLst/>
          <a:cxnLst/>
          <a:rect l="0" t="0" r="0" b="0"/>
          <a:pathLst>
            <a:path>
              <a:moveTo>
                <a:pt x="102723" y="0"/>
              </a:moveTo>
              <a:lnTo>
                <a:pt x="102723" y="432999"/>
              </a:lnTo>
              <a:lnTo>
                <a:pt x="0" y="432999"/>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2E850B-BB0A-4747-A07C-382D94C468C9}">
      <dsp:nvSpPr>
        <dsp:cNvPr id="0" name=""/>
        <dsp:cNvSpPr/>
      </dsp:nvSpPr>
      <dsp:spPr>
        <a:xfrm>
          <a:off x="5672832" y="2733024"/>
          <a:ext cx="159265" cy="2531486"/>
        </a:xfrm>
        <a:custGeom>
          <a:avLst/>
          <a:gdLst/>
          <a:ahLst/>
          <a:cxnLst/>
          <a:rect l="0" t="0" r="0" b="0"/>
          <a:pathLst>
            <a:path>
              <a:moveTo>
                <a:pt x="115480" y="0"/>
              </a:moveTo>
              <a:lnTo>
                <a:pt x="115480" y="1845737"/>
              </a:lnTo>
              <a:lnTo>
                <a:pt x="0" y="1845737"/>
              </a:lnTo>
            </a:path>
          </a:pathLst>
        </a:custGeo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30EBDD-3098-43E0-B0A4-055874C1CD7C}">
      <dsp:nvSpPr>
        <dsp:cNvPr id="0" name=""/>
        <dsp:cNvSpPr/>
      </dsp:nvSpPr>
      <dsp:spPr>
        <a:xfrm>
          <a:off x="5832097" y="2733024"/>
          <a:ext cx="147193" cy="1727541"/>
        </a:xfrm>
        <a:custGeom>
          <a:avLst/>
          <a:gdLst/>
          <a:ahLst/>
          <a:cxnLst/>
          <a:rect l="0" t="0" r="0" b="0"/>
          <a:pathLst>
            <a:path>
              <a:moveTo>
                <a:pt x="0" y="0"/>
              </a:moveTo>
              <a:lnTo>
                <a:pt x="0" y="1259571"/>
              </a:lnTo>
              <a:lnTo>
                <a:pt x="107320" y="1259571"/>
              </a:lnTo>
            </a:path>
          </a:pathLst>
        </a:custGeo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88D5364-86C1-443B-8B49-0AB3E94BE36A}">
      <dsp:nvSpPr>
        <dsp:cNvPr id="0" name=""/>
        <dsp:cNvSpPr/>
      </dsp:nvSpPr>
      <dsp:spPr>
        <a:xfrm>
          <a:off x="5673712" y="2733024"/>
          <a:ext cx="158385" cy="1718803"/>
        </a:xfrm>
        <a:custGeom>
          <a:avLst/>
          <a:gdLst/>
          <a:ahLst/>
          <a:cxnLst/>
          <a:rect l="0" t="0" r="0" b="0"/>
          <a:pathLst>
            <a:path>
              <a:moveTo>
                <a:pt x="139921" y="0"/>
              </a:moveTo>
              <a:lnTo>
                <a:pt x="139921" y="1253200"/>
              </a:lnTo>
              <a:lnTo>
                <a:pt x="0" y="1253200"/>
              </a:lnTo>
            </a:path>
          </a:pathLst>
        </a:custGeo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7ECA434-444F-4129-B62F-6CDEDDC8237B}">
      <dsp:nvSpPr>
        <dsp:cNvPr id="0" name=""/>
        <dsp:cNvSpPr/>
      </dsp:nvSpPr>
      <dsp:spPr>
        <a:xfrm>
          <a:off x="5832097" y="2733024"/>
          <a:ext cx="165662" cy="807944"/>
        </a:xfrm>
        <a:custGeom>
          <a:avLst/>
          <a:gdLst/>
          <a:ahLst/>
          <a:cxnLst/>
          <a:rect l="0" t="0" r="0" b="0"/>
          <a:pathLst>
            <a:path>
              <a:moveTo>
                <a:pt x="0" y="0"/>
              </a:moveTo>
              <a:lnTo>
                <a:pt x="0" y="589082"/>
              </a:lnTo>
              <a:lnTo>
                <a:pt x="120786" y="589082"/>
              </a:lnTo>
            </a:path>
          </a:pathLst>
        </a:custGeo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E09E80E-F9D4-47BB-9232-90596830E15B}">
      <dsp:nvSpPr>
        <dsp:cNvPr id="0" name=""/>
        <dsp:cNvSpPr/>
      </dsp:nvSpPr>
      <dsp:spPr>
        <a:xfrm>
          <a:off x="5661745" y="2733024"/>
          <a:ext cx="170351" cy="848762"/>
        </a:xfrm>
        <a:custGeom>
          <a:avLst/>
          <a:gdLst/>
          <a:ahLst/>
          <a:cxnLst/>
          <a:rect l="0" t="0" r="0" b="0"/>
          <a:pathLst>
            <a:path>
              <a:moveTo>
                <a:pt x="115480" y="0"/>
              </a:moveTo>
              <a:lnTo>
                <a:pt x="115480" y="618842"/>
              </a:lnTo>
              <a:lnTo>
                <a:pt x="0" y="618842"/>
              </a:lnTo>
            </a:path>
          </a:pathLst>
        </a:custGeom>
        <a:noFill/>
        <a:ln w="12700" cap="flat" cmpd="sng" algn="ctr">
          <a:solidFill>
            <a:srgbClr val="5B9BD5">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C37CC2C-A83E-491B-84D3-FD228F11A175}">
      <dsp:nvSpPr>
        <dsp:cNvPr id="0" name=""/>
        <dsp:cNvSpPr/>
      </dsp:nvSpPr>
      <dsp:spPr>
        <a:xfrm>
          <a:off x="5786377" y="867815"/>
          <a:ext cx="91440" cy="1208445"/>
        </a:xfrm>
        <a:custGeom>
          <a:avLst/>
          <a:gdLst/>
          <a:ahLst/>
          <a:cxnLst/>
          <a:rect l="0" t="0" r="0" b="0"/>
          <a:pathLst>
            <a:path>
              <a:moveTo>
                <a:pt x="45720" y="0"/>
              </a:moveTo>
              <a:lnTo>
                <a:pt x="45720" y="881092"/>
              </a:lnTo>
            </a:path>
          </a:pathLst>
        </a:custGeom>
        <a:noFill/>
        <a:ln w="12700" cap="flat" cmpd="sng" algn="ctr">
          <a:solidFill>
            <a:srgbClr val="5B9BD5">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DA1334-6D38-4DEB-9B66-AD0B6DD7D80C}">
      <dsp:nvSpPr>
        <dsp:cNvPr id="0" name=""/>
        <dsp:cNvSpPr/>
      </dsp:nvSpPr>
      <dsp:spPr>
        <a:xfrm>
          <a:off x="3915299" y="1130"/>
          <a:ext cx="3833596" cy="866685"/>
        </a:xfrm>
        <a:prstGeom prst="rect">
          <a:avLst/>
        </a:prstGeom>
        <a:solidFill>
          <a:srgbClr val="C00000"/>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 lastClr="FFFFFF"/>
              </a:solidFill>
              <a:latin typeface="Tw Cen MT" panose="020B0602020104020603" pitchFamily="34" charset="0"/>
              <a:ea typeface="+mn-ea"/>
              <a:cs typeface="+mn-cs"/>
            </a:rPr>
            <a:t>Acting Minister</a:t>
          </a:r>
        </a:p>
        <a:p>
          <a:pPr lvl="0" algn="ctr" defTabSz="622300">
            <a:lnSpc>
              <a:spcPct val="90000"/>
            </a:lnSpc>
            <a:spcBef>
              <a:spcPct val="0"/>
            </a:spcBef>
            <a:spcAft>
              <a:spcPct val="35000"/>
            </a:spcAft>
          </a:pPr>
          <a:r>
            <a:rPr lang="en-ZA" sz="1400" b="1" kern="1200" dirty="0" smtClean="0">
              <a:solidFill>
                <a:sysClr val="window" lastClr="FFFFFF"/>
              </a:solidFill>
              <a:latin typeface="Tw Cen MT" panose="020B0602020104020603" pitchFamily="34" charset="0"/>
              <a:ea typeface="+mn-ea"/>
              <a:cs typeface="+mn-cs"/>
            </a:rPr>
            <a:t>Mr. TW Nxesi, MP</a:t>
          </a:r>
          <a:endParaRPr lang="en-ZA" sz="1400" b="1" kern="1200" dirty="0">
            <a:solidFill>
              <a:sysClr val="window" lastClr="FFFFFF"/>
            </a:solidFill>
            <a:latin typeface="Tw Cen MT" panose="020B0602020104020603" pitchFamily="34" charset="0"/>
            <a:ea typeface="+mn-ea"/>
            <a:cs typeface="+mn-cs"/>
          </a:endParaRPr>
        </a:p>
      </dsp:txBody>
      <dsp:txXfrm>
        <a:off x="3915299" y="1130"/>
        <a:ext cx="3833596" cy="866685"/>
      </dsp:txXfrm>
    </dsp:sp>
    <dsp:sp modelId="{10D70614-F891-42BF-90B8-05B2330B847C}">
      <dsp:nvSpPr>
        <dsp:cNvPr id="0" name=""/>
        <dsp:cNvSpPr/>
      </dsp:nvSpPr>
      <dsp:spPr>
        <a:xfrm>
          <a:off x="4102398" y="2076260"/>
          <a:ext cx="3459398" cy="656763"/>
        </a:xfrm>
        <a:prstGeom prst="rect">
          <a:avLst/>
        </a:prstGeom>
        <a:solidFill>
          <a:srgbClr val="008000"/>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 lastClr="FFFFFF"/>
              </a:solidFill>
              <a:latin typeface="Tw Cen MT" panose="020B0602020104020603" pitchFamily="34" charset="0"/>
              <a:ea typeface="+mn-ea"/>
              <a:cs typeface="+mn-cs"/>
            </a:rPr>
            <a:t>Director-General</a:t>
          </a:r>
        </a:p>
        <a:p>
          <a:pPr lvl="0" algn="ctr" defTabSz="622300">
            <a:lnSpc>
              <a:spcPct val="90000"/>
            </a:lnSpc>
            <a:spcBef>
              <a:spcPct val="0"/>
            </a:spcBef>
            <a:spcAft>
              <a:spcPct val="35000"/>
            </a:spcAft>
          </a:pPr>
          <a:r>
            <a:rPr lang="en-ZA" sz="1400" b="1" kern="1200" dirty="0">
              <a:solidFill>
                <a:sysClr val="window" lastClr="FFFFFF"/>
              </a:solidFill>
              <a:latin typeface="Tw Cen MT" panose="020B0602020104020603" pitchFamily="34" charset="0"/>
              <a:ea typeface="+mn-ea"/>
              <a:cs typeface="+mn-cs"/>
            </a:rPr>
            <a:t>Ms </a:t>
          </a:r>
          <a:r>
            <a:rPr lang="en-ZA" sz="1400" b="1" kern="1200" dirty="0" smtClean="0">
              <a:solidFill>
                <a:sysClr val="window" lastClr="FFFFFF"/>
              </a:solidFill>
              <a:latin typeface="Tw Cen MT" panose="020B0602020104020603" pitchFamily="34" charset="0"/>
              <a:ea typeface="+mn-ea"/>
              <a:cs typeface="+mn-cs"/>
            </a:rPr>
            <a:t>.Y </a:t>
          </a:r>
          <a:r>
            <a:rPr lang="en-ZA" sz="1400" b="1" kern="1200" dirty="0">
              <a:solidFill>
                <a:sysClr val="window" lastClr="FFFFFF"/>
              </a:solidFill>
              <a:latin typeface="Tw Cen MT" panose="020B0602020104020603" pitchFamily="34" charset="0"/>
              <a:ea typeface="+mn-ea"/>
              <a:cs typeface="+mn-cs"/>
            </a:rPr>
            <a:t>Makhasi</a:t>
          </a:r>
        </a:p>
      </dsp:txBody>
      <dsp:txXfrm>
        <a:off x="4102398" y="2076260"/>
        <a:ext cx="3459398" cy="656763"/>
      </dsp:txXfrm>
    </dsp:sp>
    <dsp:sp modelId="{B594EB1A-F68E-409E-AD6F-785E83002B41}">
      <dsp:nvSpPr>
        <dsp:cNvPr id="0" name=""/>
        <dsp:cNvSpPr/>
      </dsp:nvSpPr>
      <dsp:spPr>
        <a:xfrm>
          <a:off x="2345088" y="3167677"/>
          <a:ext cx="3316657" cy="828218"/>
        </a:xfrm>
        <a:prstGeom prst="rect">
          <a:avLst/>
        </a:prstGeom>
        <a:solidFill>
          <a:schemeClr val="accent4">
            <a:lumMod val="75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Deputy Director-General: </a:t>
          </a:r>
        </a:p>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Administration</a:t>
          </a:r>
        </a:p>
        <a:p>
          <a:pPr lvl="0" algn="ctr" defTabSz="533400">
            <a:lnSpc>
              <a:spcPct val="90000"/>
            </a:lnSpc>
            <a:spcBef>
              <a:spcPct val="0"/>
            </a:spcBef>
            <a:spcAft>
              <a:spcPct val="35000"/>
            </a:spcAft>
          </a:pPr>
          <a:r>
            <a:rPr lang="en-ZA" sz="1200" b="1" kern="1200" dirty="0" smtClean="0">
              <a:solidFill>
                <a:sysClr val="windowText" lastClr="000000"/>
              </a:solidFill>
              <a:latin typeface="Tw Cen MT" panose="020B0602020104020603" pitchFamily="34" charset="0"/>
              <a:ea typeface="+mn-ea"/>
              <a:cs typeface="+mn-cs"/>
            </a:rPr>
            <a:t>Ms Linda Dludla</a:t>
          </a:r>
          <a:endParaRPr lang="en-ZA" sz="1200" b="1" kern="1200" dirty="0">
            <a:solidFill>
              <a:sysClr val="windowText" lastClr="000000"/>
            </a:solidFill>
            <a:latin typeface="Tw Cen MT" panose="020B0602020104020603" pitchFamily="34" charset="0"/>
            <a:ea typeface="+mn-ea"/>
            <a:cs typeface="+mn-cs"/>
          </a:endParaRPr>
        </a:p>
      </dsp:txBody>
      <dsp:txXfrm>
        <a:off x="2345088" y="3167677"/>
        <a:ext cx="3316657" cy="828218"/>
      </dsp:txXfrm>
    </dsp:sp>
    <dsp:sp modelId="{CD92E6DC-5C0C-4908-8D26-5667E67D8A98}">
      <dsp:nvSpPr>
        <dsp:cNvPr id="0" name=""/>
        <dsp:cNvSpPr/>
      </dsp:nvSpPr>
      <dsp:spPr>
        <a:xfrm>
          <a:off x="5997759" y="3145295"/>
          <a:ext cx="3140106" cy="791347"/>
        </a:xfrm>
        <a:prstGeom prst="rect">
          <a:avLst/>
        </a:prstGeom>
        <a:solidFill>
          <a:schemeClr val="accent4">
            <a:lumMod val="75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Deputy Director-General: </a:t>
          </a:r>
        </a:p>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Human Resources Management &amp; Development</a:t>
          </a:r>
        </a:p>
        <a:p>
          <a:pPr lvl="0" algn="ctr" defTabSz="533400">
            <a:lnSpc>
              <a:spcPct val="90000"/>
            </a:lnSpc>
            <a:spcBef>
              <a:spcPct val="0"/>
            </a:spcBef>
            <a:spcAft>
              <a:spcPct val="35000"/>
            </a:spcAft>
          </a:pPr>
          <a:r>
            <a:rPr lang="en-ZA" sz="1200" b="1" kern="1200" dirty="0" smtClean="0">
              <a:solidFill>
                <a:schemeClr val="tx1"/>
              </a:solidFill>
              <a:latin typeface="Tw Cen MT" panose="020B0602020104020603" pitchFamily="34" charset="0"/>
              <a:ea typeface="+mn-ea"/>
              <a:cs typeface="+mn-cs"/>
            </a:rPr>
            <a:t>Ms Colette Clark </a:t>
          </a:r>
          <a:r>
            <a:rPr lang="en-ZA" sz="1200" i="1" kern="1200" dirty="0" smtClean="0">
              <a:solidFill>
                <a:schemeClr val="tx1"/>
              </a:solidFill>
              <a:latin typeface="Tw Cen MT" panose="020B0602020104020603" pitchFamily="34" charset="0"/>
              <a:cs typeface="Arial" pitchFamily="34" charset="0"/>
            </a:rPr>
            <a:t>/ </a:t>
          </a:r>
          <a:r>
            <a:rPr lang="en-ZA" sz="1200" b="1" i="1" kern="1200" dirty="0" smtClean="0">
              <a:solidFill>
                <a:schemeClr val="tx1"/>
              </a:solidFill>
              <a:latin typeface="Tw Cen MT" panose="020B0602020104020603" pitchFamily="34" charset="0"/>
              <a:cs typeface="Arial" pitchFamily="34" charset="0"/>
            </a:rPr>
            <a:t>Acting DDG Marcel Wilson</a:t>
          </a:r>
          <a:endParaRPr lang="en-ZA" sz="1200" b="1" kern="1200" dirty="0">
            <a:solidFill>
              <a:schemeClr val="tx1"/>
            </a:solidFill>
            <a:latin typeface="Tw Cen MT" panose="020B0602020104020603" pitchFamily="34" charset="0"/>
            <a:ea typeface="+mn-ea"/>
            <a:cs typeface="+mn-cs"/>
          </a:endParaRPr>
        </a:p>
      </dsp:txBody>
      <dsp:txXfrm>
        <a:off x="5997759" y="3145295"/>
        <a:ext cx="3140106" cy="791347"/>
      </dsp:txXfrm>
    </dsp:sp>
    <dsp:sp modelId="{7B9F5EDA-2CD2-4715-9072-1E07DC89012A}">
      <dsp:nvSpPr>
        <dsp:cNvPr id="0" name=""/>
        <dsp:cNvSpPr/>
      </dsp:nvSpPr>
      <dsp:spPr>
        <a:xfrm>
          <a:off x="2345088" y="4066242"/>
          <a:ext cx="3328623" cy="771172"/>
        </a:xfrm>
        <a:prstGeom prst="rect">
          <a:avLst/>
        </a:prstGeom>
        <a:solidFill>
          <a:schemeClr val="accent4">
            <a:lumMod val="75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Deputy Director-General:</a:t>
          </a:r>
        </a:p>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Negotiations, Labour Relations and Remuneration Management</a:t>
          </a:r>
        </a:p>
        <a:p>
          <a:pPr lvl="0" algn="ctr" defTabSz="533400">
            <a:lnSpc>
              <a:spcPct val="90000"/>
            </a:lnSpc>
            <a:spcBef>
              <a:spcPct val="0"/>
            </a:spcBef>
            <a:spcAft>
              <a:spcPct val="35000"/>
            </a:spcAft>
          </a:pPr>
          <a:r>
            <a:rPr lang="en-ZA" sz="1200" b="1" kern="1200" dirty="0" smtClean="0">
              <a:solidFill>
                <a:schemeClr val="tx1"/>
              </a:solidFill>
              <a:latin typeface="Tw Cen MT" panose="020B0602020104020603" pitchFamily="34" charset="0"/>
              <a:ea typeface="+mn-ea"/>
              <a:cs typeface="+mn-cs"/>
            </a:rPr>
            <a:t>(Vacant) </a:t>
          </a:r>
          <a:r>
            <a:rPr lang="en-ZA" sz="1200" b="0" kern="1200" dirty="0" smtClean="0">
              <a:solidFill>
                <a:schemeClr val="tx1"/>
              </a:solidFill>
              <a:latin typeface="Tw Cen MT" panose="020B0602020104020603" pitchFamily="34" charset="0"/>
              <a:cs typeface="Arial" pitchFamily="34" charset="0"/>
            </a:rPr>
            <a:t>/ </a:t>
          </a:r>
          <a:r>
            <a:rPr lang="en-ZA" sz="1200" b="1" kern="1200" dirty="0" smtClean="0">
              <a:solidFill>
                <a:schemeClr val="tx1"/>
              </a:solidFill>
              <a:latin typeface="Tw Cen MT" panose="020B0602020104020603" pitchFamily="34" charset="0"/>
              <a:cs typeface="Arial" pitchFamily="34" charset="0"/>
            </a:rPr>
            <a:t>Acting DDG: Mr Dumisani Hlophe</a:t>
          </a:r>
          <a:endParaRPr lang="en-ZA" sz="1200" b="1" kern="1200" dirty="0">
            <a:solidFill>
              <a:schemeClr val="tx1"/>
            </a:solidFill>
            <a:latin typeface="Tw Cen MT" panose="020B0602020104020603" pitchFamily="34" charset="0"/>
            <a:ea typeface="+mn-ea"/>
            <a:cs typeface="+mn-cs"/>
          </a:endParaRPr>
        </a:p>
      </dsp:txBody>
      <dsp:txXfrm>
        <a:off x="2345088" y="4066242"/>
        <a:ext cx="3328623" cy="771172"/>
      </dsp:txXfrm>
    </dsp:sp>
    <dsp:sp modelId="{FFEAD90F-5256-42A6-95C9-BB242F7AAC4B}">
      <dsp:nvSpPr>
        <dsp:cNvPr id="0" name=""/>
        <dsp:cNvSpPr/>
      </dsp:nvSpPr>
      <dsp:spPr>
        <a:xfrm>
          <a:off x="5979291" y="4067109"/>
          <a:ext cx="3267137" cy="786914"/>
        </a:xfrm>
        <a:prstGeom prst="rect">
          <a:avLst/>
        </a:prstGeom>
        <a:solidFill>
          <a:schemeClr val="accent4">
            <a:lumMod val="75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Deputy Director-General: </a:t>
          </a:r>
        </a:p>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E- Government Services &amp; Information Management</a:t>
          </a:r>
        </a:p>
        <a:p>
          <a:pPr lvl="0" algn="ctr" defTabSz="533400">
            <a:lnSpc>
              <a:spcPct val="90000"/>
            </a:lnSpc>
            <a:spcBef>
              <a:spcPct val="0"/>
            </a:spcBef>
            <a:spcAft>
              <a:spcPct val="35000"/>
            </a:spcAft>
          </a:pPr>
          <a:r>
            <a:rPr lang="en-ZA" sz="1200" b="1" kern="1200" dirty="0" smtClean="0">
              <a:solidFill>
                <a:sysClr val="windowText" lastClr="000000"/>
              </a:solidFill>
              <a:latin typeface="Tw Cen MT" panose="020B0602020104020603" pitchFamily="34" charset="0"/>
              <a:ea typeface="+mn-ea"/>
              <a:cs typeface="+mn-cs"/>
            </a:rPr>
            <a:t>Mr Mandla Ngcobo</a:t>
          </a:r>
          <a:endParaRPr lang="en-ZA" sz="1200" b="1" kern="1200" dirty="0">
            <a:solidFill>
              <a:sysClr val="windowText" lastClr="000000"/>
            </a:solidFill>
            <a:latin typeface="Tw Cen MT" panose="020B0602020104020603" pitchFamily="34" charset="0"/>
            <a:ea typeface="+mn-ea"/>
            <a:cs typeface="+mn-cs"/>
          </a:endParaRPr>
        </a:p>
      </dsp:txBody>
      <dsp:txXfrm>
        <a:off x="5979291" y="4067109"/>
        <a:ext cx="3267137" cy="786914"/>
      </dsp:txXfrm>
    </dsp:sp>
    <dsp:sp modelId="{D32559CA-9C88-4CC2-AD9A-7614789A6CC8}">
      <dsp:nvSpPr>
        <dsp:cNvPr id="0" name=""/>
        <dsp:cNvSpPr/>
      </dsp:nvSpPr>
      <dsp:spPr>
        <a:xfrm>
          <a:off x="2345088" y="4911471"/>
          <a:ext cx="3327743" cy="706080"/>
        </a:xfrm>
        <a:prstGeom prst="rect">
          <a:avLst/>
        </a:prstGeom>
        <a:solidFill>
          <a:schemeClr val="accent4">
            <a:lumMod val="75000"/>
          </a:scheme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Deputy Director-General:</a:t>
          </a:r>
        </a:p>
        <a:p>
          <a:pPr lvl="0" algn="ctr" defTabSz="533400">
            <a:lnSpc>
              <a:spcPct val="90000"/>
            </a:lnSpc>
            <a:spcBef>
              <a:spcPct val="0"/>
            </a:spcBef>
            <a:spcAft>
              <a:spcPct val="35000"/>
            </a:spcAft>
          </a:pPr>
          <a:r>
            <a:rPr lang="en-ZA" sz="1200" b="1" kern="1200" dirty="0" smtClean="0">
              <a:solidFill>
                <a:sysClr val="window" lastClr="FFFFFF"/>
              </a:solidFill>
              <a:latin typeface="Tw Cen MT" panose="020B0602020104020603" pitchFamily="34" charset="0"/>
              <a:ea typeface="+mn-ea"/>
              <a:cs typeface="+mn-cs"/>
            </a:rPr>
            <a:t>Governement Services Access &amp; Improvement</a:t>
          </a:r>
        </a:p>
        <a:p>
          <a:pPr lvl="0" algn="ctr" defTabSz="533400">
            <a:lnSpc>
              <a:spcPct val="90000"/>
            </a:lnSpc>
            <a:spcBef>
              <a:spcPct val="0"/>
            </a:spcBef>
            <a:spcAft>
              <a:spcPct val="35000"/>
            </a:spcAft>
          </a:pPr>
          <a:r>
            <a:rPr lang="en-ZA" sz="1200" b="1" kern="1200" dirty="0" smtClean="0">
              <a:solidFill>
                <a:sysClr val="windowText" lastClr="000000"/>
              </a:solidFill>
              <a:latin typeface="Tw Cen MT" panose="020B0602020104020603" pitchFamily="34" charset="0"/>
              <a:ea typeface="+mn-ea"/>
              <a:cs typeface="+mn-cs"/>
            </a:rPr>
            <a:t>Mr Willie Vukela</a:t>
          </a:r>
          <a:endParaRPr lang="en-ZA" sz="1200" b="1" kern="1200" dirty="0">
            <a:solidFill>
              <a:sysClr val="windowText" lastClr="000000"/>
            </a:solidFill>
            <a:latin typeface="Tw Cen MT" panose="020B0602020104020603" pitchFamily="34" charset="0"/>
            <a:ea typeface="+mn-ea"/>
            <a:cs typeface="+mn-cs"/>
          </a:endParaRPr>
        </a:p>
      </dsp:txBody>
      <dsp:txXfrm>
        <a:off x="2345088" y="4911471"/>
        <a:ext cx="3327743" cy="706080"/>
      </dsp:txXfrm>
    </dsp:sp>
    <dsp:sp modelId="{E2233060-7894-4275-ACDF-A342B840C44D}">
      <dsp:nvSpPr>
        <dsp:cNvPr id="0" name=""/>
        <dsp:cNvSpPr/>
      </dsp:nvSpPr>
      <dsp:spPr>
        <a:xfrm>
          <a:off x="2345745" y="1088829"/>
          <a:ext cx="3360989" cy="656763"/>
        </a:xfrm>
        <a:prstGeom prst="rect">
          <a:avLst/>
        </a:prstGeom>
        <a:solidFill>
          <a:srgbClr val="E7E6E6">
            <a:lumMod val="50000"/>
          </a:srgbClr>
        </a:solid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b="1" kern="1200" dirty="0" smtClean="0">
              <a:solidFill>
                <a:sysClr val="window" lastClr="FFFFFF"/>
              </a:solidFill>
              <a:latin typeface="Tw Cen MT" panose="020B0602020104020603" pitchFamily="34" charset="0"/>
              <a:ea typeface="+mn-ea"/>
              <a:cs typeface="+mn-cs"/>
            </a:rPr>
            <a:t>Deputy Minister</a:t>
          </a:r>
        </a:p>
        <a:p>
          <a:pPr lvl="0" algn="ctr" defTabSz="622300">
            <a:lnSpc>
              <a:spcPct val="90000"/>
            </a:lnSpc>
            <a:spcBef>
              <a:spcPct val="0"/>
            </a:spcBef>
            <a:spcAft>
              <a:spcPct val="35000"/>
            </a:spcAft>
          </a:pPr>
          <a:r>
            <a:rPr lang="en-ZA" sz="1400" b="1" kern="1200" dirty="0" smtClean="0">
              <a:solidFill>
                <a:sysClr val="window" lastClr="FFFFFF"/>
              </a:solidFill>
              <a:latin typeface="Tw Cen MT" panose="020B0602020104020603" pitchFamily="34" charset="0"/>
              <a:ea typeface="+mn-ea"/>
              <a:cs typeface="+mn-cs"/>
            </a:rPr>
            <a:t>Dr C Pilane-Majeke, MP</a:t>
          </a:r>
          <a:endParaRPr lang="en-ZA" sz="1400" b="1" kern="1200" dirty="0">
            <a:solidFill>
              <a:sysClr val="window" lastClr="FFFFFF"/>
            </a:solidFill>
            <a:latin typeface="Tw Cen MT" panose="020B0602020104020603" pitchFamily="34" charset="0"/>
            <a:ea typeface="+mn-ea"/>
            <a:cs typeface="+mn-cs"/>
          </a:endParaRPr>
        </a:p>
      </dsp:txBody>
      <dsp:txXfrm>
        <a:off x="2345745" y="1088829"/>
        <a:ext cx="3360989" cy="656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DDD6F-097E-46BD-8DA1-9F34FAC74F3B}">
      <dsp:nvSpPr>
        <dsp:cNvPr id="0" name=""/>
        <dsp:cNvSpPr/>
      </dsp:nvSpPr>
      <dsp:spPr>
        <a:xfrm>
          <a:off x="0" y="640926"/>
          <a:ext cx="2539999" cy="1524000"/>
        </a:xfrm>
        <a:prstGeom prst="rect">
          <a:avLst/>
        </a:prstGeom>
        <a:solidFill>
          <a:schemeClr val="accent4">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Improved implementation of Batho Pele</a:t>
          </a:r>
          <a:endParaRPr lang="en-ZA" sz="1800" kern="1200" dirty="0"/>
        </a:p>
      </dsp:txBody>
      <dsp:txXfrm>
        <a:off x="0" y="640926"/>
        <a:ext cx="2539999" cy="1524000"/>
      </dsp:txXfrm>
    </dsp:sp>
    <dsp:sp modelId="{DEF34D50-D32B-4D5A-A19A-64D488C433C0}">
      <dsp:nvSpPr>
        <dsp:cNvPr id="0" name=""/>
        <dsp:cNvSpPr/>
      </dsp:nvSpPr>
      <dsp:spPr>
        <a:xfrm>
          <a:off x="2794000" y="640926"/>
          <a:ext cx="2539999" cy="1524000"/>
        </a:xfrm>
        <a:prstGeom prst="rect">
          <a:avLst/>
        </a:prstGeom>
        <a:solidFill>
          <a:schemeClr val="accent6">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Complete implementation of the Public Administration Management Act </a:t>
          </a:r>
          <a:endParaRPr lang="en-ZA" sz="1800" kern="1200" dirty="0"/>
        </a:p>
      </dsp:txBody>
      <dsp:txXfrm>
        <a:off x="2794000" y="640926"/>
        <a:ext cx="2539999" cy="1524000"/>
      </dsp:txXfrm>
    </dsp:sp>
    <dsp:sp modelId="{86AC4E14-F49C-4CC1-9F69-6B7965B94AA5}">
      <dsp:nvSpPr>
        <dsp:cNvPr id="0" name=""/>
        <dsp:cNvSpPr/>
      </dsp:nvSpPr>
      <dsp:spPr>
        <a:xfrm>
          <a:off x="5587999" y="640926"/>
          <a:ext cx="2539999" cy="1524000"/>
        </a:xfrm>
        <a:prstGeom prst="rect">
          <a:avLst/>
        </a:prstGeom>
        <a:solidFill>
          <a:schemeClr val="accent5">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A stabilised Public Service </a:t>
          </a:r>
          <a:endParaRPr lang="en-ZA" sz="1800" kern="1200" dirty="0"/>
        </a:p>
      </dsp:txBody>
      <dsp:txXfrm>
        <a:off x="5587999" y="640926"/>
        <a:ext cx="2539999" cy="1524000"/>
      </dsp:txXfrm>
    </dsp:sp>
    <dsp:sp modelId="{8BAC6119-D420-4EB8-99B8-6C3E6B2AD96D}">
      <dsp:nvSpPr>
        <dsp:cNvPr id="0" name=""/>
        <dsp:cNvSpPr/>
      </dsp:nvSpPr>
      <dsp:spPr>
        <a:xfrm>
          <a:off x="1397000" y="2418927"/>
          <a:ext cx="2539999" cy="1524000"/>
        </a:xfrm>
        <a:prstGeom prst="rect">
          <a:avLst/>
        </a:prstGeom>
        <a:solidFill>
          <a:schemeClr val="tx1">
            <a:lumMod val="75000"/>
            <a:lumOff val="2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Fight against corruption intensified </a:t>
          </a:r>
          <a:endParaRPr lang="en-ZA" sz="1800" kern="1200" dirty="0"/>
        </a:p>
      </dsp:txBody>
      <dsp:txXfrm>
        <a:off x="1397000" y="2418927"/>
        <a:ext cx="2539999" cy="1524000"/>
      </dsp:txXfrm>
    </dsp:sp>
    <dsp:sp modelId="{E749B32C-ACC2-412D-A552-FEDD1E4F02A1}">
      <dsp:nvSpPr>
        <dsp:cNvPr id="0" name=""/>
        <dsp:cNvSpPr/>
      </dsp:nvSpPr>
      <dsp:spPr>
        <a:xfrm>
          <a:off x="4191000" y="2418927"/>
          <a:ext cx="2539999" cy="1524000"/>
        </a:xfrm>
        <a:prstGeom prst="rect">
          <a:avLst/>
        </a:prstGeom>
        <a:solidFill>
          <a:schemeClr val="accent2"/>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Improved implementation of administrative policies </a:t>
          </a:r>
          <a:endParaRPr lang="en-ZA" sz="1800" kern="1200" dirty="0"/>
        </a:p>
      </dsp:txBody>
      <dsp:txXfrm>
        <a:off x="4191000" y="2418927"/>
        <a:ext cx="2539999" cy="1524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A7E04-64CC-406C-AE81-7D0D007AAC2D}">
      <dsp:nvSpPr>
        <dsp:cNvPr id="0" name=""/>
        <dsp:cNvSpPr/>
      </dsp:nvSpPr>
      <dsp:spPr>
        <a:xfrm>
          <a:off x="-5177225" y="-856290"/>
          <a:ext cx="6659619" cy="6659619"/>
        </a:xfrm>
        <a:prstGeom prst="blockArc">
          <a:avLst>
            <a:gd name="adj1" fmla="val 18900000"/>
            <a:gd name="adj2" fmla="val 2700000"/>
            <a:gd name="adj3" fmla="val 32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25A2C-2BE5-44B2-A2C3-F45BDCF3F970}">
      <dsp:nvSpPr>
        <dsp:cNvPr id="0" name=""/>
        <dsp:cNvSpPr/>
      </dsp:nvSpPr>
      <dsp:spPr>
        <a:xfrm>
          <a:off x="1856803" y="308283"/>
          <a:ext cx="2431872" cy="526131"/>
        </a:xfrm>
        <a:prstGeom prst="rect">
          <a:avLst/>
        </a:prstGeom>
        <a:solidFill>
          <a:schemeClr val="accent2">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0996"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latin typeface="Tw Cen MT" panose="020B0602020104020603" pitchFamily="34" charset="0"/>
            </a:rPr>
            <a:t>ADMINISTRATION </a:t>
          </a:r>
          <a:endParaRPr lang="en-ZA" sz="1600" kern="1200" dirty="0">
            <a:latin typeface="Tw Cen MT" panose="020B0602020104020603" pitchFamily="34" charset="0"/>
          </a:endParaRPr>
        </a:p>
      </dsp:txBody>
      <dsp:txXfrm>
        <a:off x="1856803" y="308283"/>
        <a:ext cx="2431872" cy="526131"/>
      </dsp:txXfrm>
    </dsp:sp>
    <dsp:sp modelId="{AE2B7327-882A-4F7F-9757-97472565ED24}">
      <dsp:nvSpPr>
        <dsp:cNvPr id="0" name=""/>
        <dsp:cNvSpPr/>
      </dsp:nvSpPr>
      <dsp:spPr>
        <a:xfrm>
          <a:off x="-347030" y="268817"/>
          <a:ext cx="2458660" cy="699495"/>
        </a:xfrm>
        <a:prstGeom prst="ellipse">
          <a:avLst/>
        </a:prstGeom>
        <a:solidFill>
          <a:schemeClr val="lt1">
            <a:hueOff val="0"/>
            <a:satOff val="0"/>
            <a:lumOff val="0"/>
            <a:alphaOff val="0"/>
          </a:schemeClr>
        </a:solidFill>
        <a:ln w="12700" cap="flat" cmpd="sng" algn="ctr">
          <a:solidFill>
            <a:schemeClr val="accent2"/>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D1FAEE47-CCEA-461B-81D0-E473265BDAD1}">
      <dsp:nvSpPr>
        <dsp:cNvPr id="0" name=""/>
        <dsp:cNvSpPr/>
      </dsp:nvSpPr>
      <dsp:spPr>
        <a:xfrm>
          <a:off x="2150773" y="1236026"/>
          <a:ext cx="5110018" cy="565608"/>
        </a:xfrm>
        <a:prstGeom prst="rect">
          <a:avLst/>
        </a:prstGeom>
        <a:solidFill>
          <a:schemeClr val="bg2">
            <a:lumMod val="50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0996"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latin typeface="Tw Cen MT" panose="020B0602020104020603" pitchFamily="34" charset="0"/>
            </a:rPr>
            <a:t>HUMAN RESOURCES MANAGEMENT &amp; DEVELOPMENT </a:t>
          </a:r>
          <a:endParaRPr lang="en-ZA" sz="1600" kern="1200" dirty="0">
            <a:latin typeface="Tw Cen MT" panose="020B0602020104020603" pitchFamily="34" charset="0"/>
          </a:endParaRPr>
        </a:p>
      </dsp:txBody>
      <dsp:txXfrm>
        <a:off x="2150773" y="1236026"/>
        <a:ext cx="5110018" cy="565608"/>
      </dsp:txXfrm>
    </dsp:sp>
    <dsp:sp modelId="{5CEF7BA9-AB70-4CAC-BD65-9CE70198854E}">
      <dsp:nvSpPr>
        <dsp:cNvPr id="0" name=""/>
        <dsp:cNvSpPr/>
      </dsp:nvSpPr>
      <dsp:spPr>
        <a:xfrm>
          <a:off x="12878" y="1091209"/>
          <a:ext cx="2528374" cy="752020"/>
        </a:xfrm>
        <a:prstGeom prst="ellipse">
          <a:avLst/>
        </a:prstGeom>
        <a:solidFill>
          <a:schemeClr val="lt1">
            <a:hueOff val="0"/>
            <a:satOff val="0"/>
            <a:lumOff val="0"/>
            <a:alphaOff val="0"/>
          </a:schemeClr>
        </a:solidFill>
        <a:ln w="12700" cap="flat" cmpd="sng" algn="ctr">
          <a:solidFill>
            <a:schemeClr val="bg2">
              <a:lumMod val="75000"/>
            </a:schemeClr>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A162EDA3-1960-43E9-8B59-DA279CE60073}">
      <dsp:nvSpPr>
        <dsp:cNvPr id="0" name=""/>
        <dsp:cNvSpPr/>
      </dsp:nvSpPr>
      <dsp:spPr>
        <a:xfrm>
          <a:off x="1461598" y="2194800"/>
          <a:ext cx="7697443" cy="557437"/>
        </a:xfrm>
        <a:prstGeom prst="rect">
          <a:avLst/>
        </a:prstGeom>
        <a:solidFill>
          <a:schemeClr val="accent4">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0996" tIns="45720" rIns="45720" bIns="45720" numCol="1" spcCol="1270" anchor="ctr" anchorCtr="0">
          <a:noAutofit/>
        </a:bodyPr>
        <a:lstStyle/>
        <a:p>
          <a:pPr lvl="0" algn="l" defTabSz="800100">
            <a:lnSpc>
              <a:spcPct val="90000"/>
            </a:lnSpc>
            <a:spcBef>
              <a:spcPct val="0"/>
            </a:spcBef>
            <a:spcAft>
              <a:spcPct val="35000"/>
            </a:spcAft>
          </a:pPr>
          <a:r>
            <a:rPr lang="en-ZA" sz="1800" kern="1200" dirty="0" smtClean="0">
              <a:latin typeface="Tw Cen MT" panose="020B0602020104020603" pitchFamily="34" charset="0"/>
              <a:cs typeface="Arial" pitchFamily="34" charset="0"/>
            </a:rPr>
            <a:t>	</a:t>
          </a:r>
          <a:r>
            <a:rPr lang="en-ZA" sz="1600" kern="1200" dirty="0" smtClean="0">
              <a:latin typeface="Tw Cen MT" panose="020B0602020104020603" pitchFamily="34" charset="0"/>
              <a:cs typeface="Arial" pitchFamily="34" charset="0"/>
            </a:rPr>
            <a:t>NEGOTIATIONS , LABOUR RELATIONS AND REMUNERATION MANAGEMENT</a:t>
          </a:r>
          <a:endParaRPr lang="en-ZA" sz="1600" kern="1200" dirty="0"/>
        </a:p>
      </dsp:txBody>
      <dsp:txXfrm>
        <a:off x="1461598" y="2194800"/>
        <a:ext cx="7697443" cy="557437"/>
      </dsp:txXfrm>
    </dsp:sp>
    <dsp:sp modelId="{D802AFEE-7DB7-4FA7-BACF-C841C23AB5F2}">
      <dsp:nvSpPr>
        <dsp:cNvPr id="0" name=""/>
        <dsp:cNvSpPr/>
      </dsp:nvSpPr>
      <dsp:spPr>
        <a:xfrm>
          <a:off x="183168" y="2126566"/>
          <a:ext cx="2509832" cy="740932"/>
        </a:xfrm>
        <a:prstGeom prst="ellipse">
          <a:avLst/>
        </a:prstGeom>
        <a:solidFill>
          <a:schemeClr val="lt1">
            <a:hueOff val="0"/>
            <a:satOff val="0"/>
            <a:lumOff val="0"/>
            <a:alphaOff val="0"/>
          </a:schemeClr>
        </a:solidFill>
        <a:ln w="12700" cap="flat" cmpd="sng" algn="ctr">
          <a:solidFill>
            <a:srgbClr val="FFC000"/>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97182B3D-D622-4436-907B-D5D9E742E166}">
      <dsp:nvSpPr>
        <dsp:cNvPr id="0" name=""/>
        <dsp:cNvSpPr/>
      </dsp:nvSpPr>
      <dsp:spPr>
        <a:xfrm>
          <a:off x="2150733" y="3141041"/>
          <a:ext cx="5994654" cy="583547"/>
        </a:xfrm>
        <a:prstGeom prst="rect">
          <a:avLst/>
        </a:prstGeom>
        <a:solidFill>
          <a:schemeClr val="accent1">
            <a:lumMod val="7500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0996" tIns="40640" rIns="40640" bIns="40640" numCol="1" spcCol="1270" anchor="ctr" anchorCtr="0">
          <a:noAutofit/>
        </a:bodyPr>
        <a:lstStyle/>
        <a:p>
          <a:pPr lvl="0" algn="l" defTabSz="711200">
            <a:lnSpc>
              <a:spcPct val="90000"/>
            </a:lnSpc>
            <a:spcBef>
              <a:spcPct val="0"/>
            </a:spcBef>
            <a:spcAft>
              <a:spcPct val="35000"/>
            </a:spcAft>
          </a:pPr>
          <a:r>
            <a:rPr lang="en-ZA" sz="1600" b="0" kern="1200" dirty="0" smtClean="0">
              <a:latin typeface="Tw Cen MT" panose="020B0602020104020603" pitchFamily="34" charset="0"/>
            </a:rPr>
            <a:t>e-GOVERNMENT </a:t>
          </a:r>
          <a:r>
            <a:rPr lang="en-ZA" sz="1600" b="0" kern="1200" dirty="0" smtClean="0">
              <a:latin typeface="Tw Cen MT" panose="020B0602020104020603" pitchFamily="34" charset="0"/>
              <a:cs typeface="Arial" pitchFamily="34" charset="0"/>
            </a:rPr>
            <a:t>SERVICE AND INFORMATION MANAGEMENT </a:t>
          </a:r>
          <a:r>
            <a:rPr lang="en-ZA" sz="1600" b="0" kern="1200" dirty="0" smtClean="0">
              <a:latin typeface="Tw Cen MT" panose="020B0602020104020603" pitchFamily="34" charset="0"/>
            </a:rPr>
            <a:t> </a:t>
          </a:r>
          <a:endParaRPr lang="en-ZA" sz="1600" b="0" kern="1200" dirty="0">
            <a:latin typeface="Tw Cen MT" panose="020B0602020104020603" pitchFamily="34" charset="0"/>
          </a:endParaRPr>
        </a:p>
      </dsp:txBody>
      <dsp:txXfrm>
        <a:off x="2150733" y="3141041"/>
        <a:ext cx="5994654" cy="583547"/>
      </dsp:txXfrm>
    </dsp:sp>
    <dsp:sp modelId="{406B1B7E-026D-4A3D-A641-447C5DDCF705}">
      <dsp:nvSpPr>
        <dsp:cNvPr id="0" name=""/>
        <dsp:cNvSpPr/>
      </dsp:nvSpPr>
      <dsp:spPr>
        <a:xfrm>
          <a:off x="0" y="3043964"/>
          <a:ext cx="2450905" cy="720248"/>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 modelId="{BA5B174E-FF37-4515-9F61-C3EB92E0166B}">
      <dsp:nvSpPr>
        <dsp:cNvPr id="0" name=""/>
        <dsp:cNvSpPr/>
      </dsp:nvSpPr>
      <dsp:spPr>
        <a:xfrm>
          <a:off x="1712912" y="4023640"/>
          <a:ext cx="5325338" cy="635792"/>
        </a:xfrm>
        <a:prstGeom prst="rect">
          <a:avLst/>
        </a:prstGeom>
        <a:solidFill>
          <a:schemeClr val="accent6">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0996" tIns="40640" rIns="40640" bIns="40640" numCol="1" spcCol="1270" anchor="ctr" anchorCtr="0">
          <a:noAutofit/>
        </a:bodyPr>
        <a:lstStyle/>
        <a:p>
          <a:pPr lvl="0" algn="l" defTabSz="711200">
            <a:lnSpc>
              <a:spcPct val="90000"/>
            </a:lnSpc>
            <a:spcBef>
              <a:spcPct val="0"/>
            </a:spcBef>
            <a:spcAft>
              <a:spcPct val="35000"/>
            </a:spcAft>
          </a:pPr>
          <a:r>
            <a:rPr lang="en-ZA" sz="1600" kern="1200" dirty="0" smtClean="0">
              <a:latin typeface="Tw Cen MT" panose="020B0602020104020603" pitchFamily="34" charset="0"/>
              <a:cs typeface="Arial" pitchFamily="34" charset="0"/>
            </a:rPr>
            <a:t>GOVERNMENT SERVICES ACCESS AND IMPROVEMENT </a:t>
          </a:r>
          <a:endParaRPr lang="en-ZA" sz="1600" kern="1200" dirty="0"/>
        </a:p>
      </dsp:txBody>
      <dsp:txXfrm>
        <a:off x="1712912" y="4023640"/>
        <a:ext cx="5325338" cy="635792"/>
      </dsp:txXfrm>
    </dsp:sp>
    <dsp:sp modelId="{D174C9DE-634B-48F8-A6A6-403587138D18}">
      <dsp:nvSpPr>
        <dsp:cNvPr id="0" name=""/>
        <dsp:cNvSpPr/>
      </dsp:nvSpPr>
      <dsp:spPr>
        <a:xfrm>
          <a:off x="-332857" y="4022222"/>
          <a:ext cx="2430314" cy="669316"/>
        </a:xfrm>
        <a:prstGeom prst="ellipse">
          <a:avLst/>
        </a:prstGeom>
        <a:solidFill>
          <a:schemeClr val="lt1">
            <a:hueOff val="0"/>
            <a:satOff val="0"/>
            <a:lumOff val="0"/>
            <a:alphaOff val="0"/>
          </a:schemeClr>
        </a:solidFill>
        <a:ln w="12700" cap="flat" cmpd="sng" algn="ctr">
          <a:solidFill>
            <a:schemeClr val="accent6"/>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739F767-F0C0-4A83-9C0B-41F32BEECFBF}" type="datetimeFigureOut">
              <a:rPr lang="en-ZA" smtClean="0"/>
              <a:t>2022/05/05</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BCC2AE-C558-4CBC-B734-A5D36D5824E0}" type="slidenum">
              <a:rPr lang="en-ZA" smtClean="0"/>
              <a:t>‹#›</a:t>
            </a:fld>
            <a:endParaRPr lang="en-ZA" dirty="0"/>
          </a:p>
        </p:txBody>
      </p:sp>
    </p:spTree>
    <p:extLst>
      <p:ext uri="{BB962C8B-B14F-4D97-AF65-F5344CB8AC3E}">
        <p14:creationId xmlns:p14="http://schemas.microsoft.com/office/powerpoint/2010/main" val="368920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solidFill>
                  <a:prstClr val="black"/>
                </a:solidFill>
              </a:rPr>
              <a:pPr/>
              <a:t>6</a:t>
            </a:fld>
            <a:endParaRPr lang="en-ZA" dirty="0">
              <a:solidFill>
                <a:prstClr val="black"/>
              </a:solidFill>
            </a:endParaRPr>
          </a:p>
        </p:txBody>
      </p:sp>
    </p:spTree>
    <p:extLst>
      <p:ext uri="{BB962C8B-B14F-4D97-AF65-F5344CB8AC3E}">
        <p14:creationId xmlns:p14="http://schemas.microsoft.com/office/powerpoint/2010/main" val="37550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22</a:t>
            </a:fld>
            <a:endParaRPr lang="en-ZA" dirty="0"/>
          </a:p>
        </p:txBody>
      </p:sp>
    </p:spTree>
    <p:extLst>
      <p:ext uri="{BB962C8B-B14F-4D97-AF65-F5344CB8AC3E}">
        <p14:creationId xmlns:p14="http://schemas.microsoft.com/office/powerpoint/2010/main" val="308290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24</a:t>
            </a:fld>
            <a:endParaRPr lang="en-ZA" dirty="0"/>
          </a:p>
        </p:txBody>
      </p:sp>
    </p:spTree>
    <p:extLst>
      <p:ext uri="{BB962C8B-B14F-4D97-AF65-F5344CB8AC3E}">
        <p14:creationId xmlns:p14="http://schemas.microsoft.com/office/powerpoint/2010/main" val="1538724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25</a:t>
            </a:fld>
            <a:endParaRPr lang="en-ZA" dirty="0"/>
          </a:p>
        </p:txBody>
      </p:sp>
    </p:spTree>
    <p:extLst>
      <p:ext uri="{BB962C8B-B14F-4D97-AF65-F5344CB8AC3E}">
        <p14:creationId xmlns:p14="http://schemas.microsoft.com/office/powerpoint/2010/main" val="16707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5A6A7-CE50-40F4-923B-4462BCF8675B}" type="slidenum">
              <a:rPr lang="en-ZA" smtClean="0"/>
              <a:t>26</a:t>
            </a:fld>
            <a:endParaRPr lang="en-ZA" dirty="0"/>
          </a:p>
        </p:txBody>
      </p:sp>
    </p:spTree>
    <p:extLst>
      <p:ext uri="{BB962C8B-B14F-4D97-AF65-F5344CB8AC3E}">
        <p14:creationId xmlns:p14="http://schemas.microsoft.com/office/powerpoint/2010/main" val="281066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27</a:t>
            </a:fld>
            <a:endParaRPr lang="en-ZA" dirty="0"/>
          </a:p>
        </p:txBody>
      </p:sp>
    </p:spTree>
    <p:extLst>
      <p:ext uri="{BB962C8B-B14F-4D97-AF65-F5344CB8AC3E}">
        <p14:creationId xmlns:p14="http://schemas.microsoft.com/office/powerpoint/2010/main" val="676722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28</a:t>
            </a:fld>
            <a:endParaRPr lang="en-ZA" dirty="0"/>
          </a:p>
        </p:txBody>
      </p:sp>
    </p:spTree>
    <p:extLst>
      <p:ext uri="{BB962C8B-B14F-4D97-AF65-F5344CB8AC3E}">
        <p14:creationId xmlns:p14="http://schemas.microsoft.com/office/powerpoint/2010/main" val="186239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29</a:t>
            </a:fld>
            <a:endParaRPr lang="en-ZA" dirty="0"/>
          </a:p>
        </p:txBody>
      </p:sp>
    </p:spTree>
    <p:extLst>
      <p:ext uri="{BB962C8B-B14F-4D97-AF65-F5344CB8AC3E}">
        <p14:creationId xmlns:p14="http://schemas.microsoft.com/office/powerpoint/2010/main" val="3584390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30</a:t>
            </a:fld>
            <a:endParaRPr lang="en-ZA" dirty="0"/>
          </a:p>
        </p:txBody>
      </p:sp>
    </p:spTree>
    <p:extLst>
      <p:ext uri="{BB962C8B-B14F-4D97-AF65-F5344CB8AC3E}">
        <p14:creationId xmlns:p14="http://schemas.microsoft.com/office/powerpoint/2010/main" val="168111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t>31</a:t>
            </a:fld>
            <a:endParaRPr lang="en-ZA" dirty="0"/>
          </a:p>
        </p:txBody>
      </p:sp>
    </p:spTree>
    <p:extLst>
      <p:ext uri="{BB962C8B-B14F-4D97-AF65-F5344CB8AC3E}">
        <p14:creationId xmlns:p14="http://schemas.microsoft.com/office/powerpoint/2010/main" val="427243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solidFill>
                  <a:prstClr val="black"/>
                </a:solidFill>
              </a:rPr>
              <a:pPr/>
              <a:t>8</a:t>
            </a:fld>
            <a:endParaRPr lang="en-ZA" dirty="0">
              <a:solidFill>
                <a:prstClr val="black"/>
              </a:solidFill>
            </a:endParaRPr>
          </a:p>
        </p:txBody>
      </p:sp>
    </p:spTree>
    <p:extLst>
      <p:ext uri="{BB962C8B-B14F-4D97-AF65-F5344CB8AC3E}">
        <p14:creationId xmlns:p14="http://schemas.microsoft.com/office/powerpoint/2010/main" val="12747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solidFill>
                  <a:prstClr val="black"/>
                </a:solidFill>
              </a:rPr>
              <a:pPr/>
              <a:t>9</a:t>
            </a:fld>
            <a:endParaRPr lang="en-ZA" dirty="0">
              <a:solidFill>
                <a:prstClr val="black"/>
              </a:solidFill>
            </a:endParaRPr>
          </a:p>
        </p:txBody>
      </p:sp>
    </p:spTree>
    <p:extLst>
      <p:ext uri="{BB962C8B-B14F-4D97-AF65-F5344CB8AC3E}">
        <p14:creationId xmlns:p14="http://schemas.microsoft.com/office/powerpoint/2010/main" val="125178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12</a:t>
            </a:fld>
            <a:endParaRPr lang="en-ZA" dirty="0"/>
          </a:p>
        </p:txBody>
      </p:sp>
    </p:spTree>
    <p:extLst>
      <p:ext uri="{BB962C8B-B14F-4D97-AF65-F5344CB8AC3E}">
        <p14:creationId xmlns:p14="http://schemas.microsoft.com/office/powerpoint/2010/main" val="373861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14</a:t>
            </a:fld>
            <a:endParaRPr lang="en-ZA" dirty="0"/>
          </a:p>
        </p:txBody>
      </p:sp>
    </p:spTree>
    <p:extLst>
      <p:ext uri="{BB962C8B-B14F-4D97-AF65-F5344CB8AC3E}">
        <p14:creationId xmlns:p14="http://schemas.microsoft.com/office/powerpoint/2010/main" val="1816823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16</a:t>
            </a:fld>
            <a:endParaRPr lang="en-ZA" dirty="0"/>
          </a:p>
        </p:txBody>
      </p:sp>
    </p:spTree>
    <p:extLst>
      <p:ext uri="{BB962C8B-B14F-4D97-AF65-F5344CB8AC3E}">
        <p14:creationId xmlns:p14="http://schemas.microsoft.com/office/powerpoint/2010/main" val="316864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17</a:t>
            </a:fld>
            <a:endParaRPr lang="en-ZA" dirty="0"/>
          </a:p>
        </p:txBody>
      </p:sp>
    </p:spTree>
    <p:extLst>
      <p:ext uri="{BB962C8B-B14F-4D97-AF65-F5344CB8AC3E}">
        <p14:creationId xmlns:p14="http://schemas.microsoft.com/office/powerpoint/2010/main" val="418646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19</a:t>
            </a:fld>
            <a:endParaRPr lang="en-ZA" dirty="0"/>
          </a:p>
        </p:txBody>
      </p:sp>
    </p:spTree>
    <p:extLst>
      <p:ext uri="{BB962C8B-B14F-4D97-AF65-F5344CB8AC3E}">
        <p14:creationId xmlns:p14="http://schemas.microsoft.com/office/powerpoint/2010/main" val="16207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9A5A6A7-CE50-40F4-923B-4462BCF8675B}" type="slidenum">
              <a:rPr lang="en-ZA" smtClean="0"/>
              <a:pPr/>
              <a:t>21</a:t>
            </a:fld>
            <a:endParaRPr lang="en-ZA" dirty="0"/>
          </a:p>
        </p:txBody>
      </p:sp>
    </p:spTree>
    <p:extLst>
      <p:ext uri="{BB962C8B-B14F-4D97-AF65-F5344CB8AC3E}">
        <p14:creationId xmlns:p14="http://schemas.microsoft.com/office/powerpoint/2010/main" val="390526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144811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63059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877151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 xmlns:a16="http://schemas.microsoft.com/office/drawing/2014/main"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 xmlns:a16="http://schemas.microsoft.com/office/drawing/2014/main" id="{F5080DAE-0354-4866-9E9B-1BE426E0FA61}"/>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20EA61C0-CDBA-44A8-953D-8FEBB1F76F91}"/>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1C78B716-A1D0-4D7A-88E5-6E8E5C8AFA7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 xmlns:a16="http://schemas.microsoft.com/office/drawing/2014/main"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 xmlns:a16="http://schemas.microsoft.com/office/drawing/2014/main"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solidFill>
                  <a:prstClr val="black"/>
                </a:solidFill>
              </a:rPr>
              <a:t>“Growing South Africa together for a </a:t>
            </a:r>
          </a:p>
          <a:p>
            <a:pPr algn="ctr"/>
            <a:r>
              <a:rPr lang="en-ZA" sz="2000" b="1" dirty="0">
                <a:solidFill>
                  <a:prstClr val="black"/>
                </a:solidFill>
              </a:rPr>
              <a:t>capable and ethical Public Service”</a:t>
            </a:r>
          </a:p>
        </p:txBody>
      </p:sp>
      <p:pic>
        <p:nvPicPr>
          <p:cNvPr id="12" name="Picture 11">
            <a:extLst>
              <a:ext uri="{FF2B5EF4-FFF2-40B4-BE49-F238E27FC236}">
                <a16:creationId xmlns="" xmlns:a16="http://schemas.microsoft.com/office/drawing/2014/main" id="{3E6480DD-3458-4E6D-9F65-E7628B16F5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 xmlns:a16="http://schemas.microsoft.com/office/drawing/2014/main"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Tree>
    <p:extLst>
      <p:ext uri="{BB962C8B-B14F-4D97-AF65-F5344CB8AC3E}">
        <p14:creationId xmlns:p14="http://schemas.microsoft.com/office/powerpoint/2010/main" val="231572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C3FA17C3-FA32-41F5-8E65-E8822AB0E9D8}"/>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CEA528D7-56C0-40D6-B805-4D5BE77EA294}"/>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CB5CDFC7-94B3-4454-B9E9-32C62F3ADC8F}"/>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4924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 xmlns:a16="http://schemas.microsoft.com/office/drawing/2014/main"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FE7685B-B2AB-45FF-AAF5-7DB7FE7F247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AEBA2EF2-18BA-4C7E-BD5C-2514C213C88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1CDEFCA4-0F91-440F-AAB7-AE45943863C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23339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 xmlns:a16="http://schemas.microsoft.com/office/drawing/2014/main"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 xmlns:a16="http://schemas.microsoft.com/office/drawing/2014/main" id="{9D5C3739-2873-4FD7-834E-6FD9B90F0030}"/>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a:extLst>
              <a:ext uri="{FF2B5EF4-FFF2-40B4-BE49-F238E27FC236}">
                <a16:creationId xmlns="" xmlns:a16="http://schemas.microsoft.com/office/drawing/2014/main" id="{7371A3D5-768D-40A3-97CE-FF85C2BF0EAC}"/>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 xmlns:a16="http://schemas.microsoft.com/office/drawing/2014/main" id="{4ACB117A-043B-4BB0-B178-4619DCC8E001}"/>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7958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 xmlns:a16="http://schemas.microsoft.com/office/drawing/2014/main"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 xmlns:a16="http://schemas.microsoft.com/office/drawing/2014/main" id="{E53282CC-6BD0-4925-A7BC-3EB0563629B2}"/>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8" name="Footer Placeholder 7">
            <a:extLst>
              <a:ext uri="{FF2B5EF4-FFF2-40B4-BE49-F238E27FC236}">
                <a16:creationId xmlns="" xmlns:a16="http://schemas.microsoft.com/office/drawing/2014/main" id="{A624A541-63AF-4450-A87A-18993D7BC62F}"/>
              </a:ext>
            </a:extLst>
          </p:cNvPr>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a:extLst>
              <a:ext uri="{FF2B5EF4-FFF2-40B4-BE49-F238E27FC236}">
                <a16:creationId xmlns="" xmlns:a16="http://schemas.microsoft.com/office/drawing/2014/main" id="{07D6A1B8-32DD-4CF2-8C3A-497A5B36EF43}"/>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71198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25950CA4-C915-4385-BA77-3B2B7BCE417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4" name="Footer Placeholder 3">
            <a:extLst>
              <a:ext uri="{FF2B5EF4-FFF2-40B4-BE49-F238E27FC236}">
                <a16:creationId xmlns="" xmlns:a16="http://schemas.microsoft.com/office/drawing/2014/main" id="{619B5BAF-C525-4DEB-911C-C7ECD7787276}"/>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 xmlns:a16="http://schemas.microsoft.com/office/drawing/2014/main" id="{04A9F803-E991-478C-B603-ED667C804DE5}"/>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2288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79A7DDF-986A-4167-8562-80EDB7A7C0F5}"/>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3" name="Footer Placeholder 2">
            <a:extLst>
              <a:ext uri="{FF2B5EF4-FFF2-40B4-BE49-F238E27FC236}">
                <a16:creationId xmlns="" xmlns:a16="http://schemas.microsoft.com/office/drawing/2014/main" id="{B77FB45C-8D0F-4EA8-8D64-5438EB7A1D1D}"/>
              </a:ext>
            </a:extLst>
          </p:cNvPr>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a:extLst>
              <a:ext uri="{FF2B5EF4-FFF2-40B4-BE49-F238E27FC236}">
                <a16:creationId xmlns="" xmlns:a16="http://schemas.microsoft.com/office/drawing/2014/main" id="{D22FB3C2-3A40-4358-88CE-D32E1C9E6F6E}"/>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916880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 xmlns:a16="http://schemas.microsoft.com/office/drawing/2014/main"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1DCA759-5B51-4ABE-8C1E-11930B4A20FA}"/>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a:extLst>
              <a:ext uri="{FF2B5EF4-FFF2-40B4-BE49-F238E27FC236}">
                <a16:creationId xmlns="" xmlns:a16="http://schemas.microsoft.com/office/drawing/2014/main" id="{3E5DAE87-A648-4D00-B3C2-8FCA8C4C2B13}"/>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 xmlns:a16="http://schemas.microsoft.com/office/drawing/2014/main" id="{F55B4993-ED48-4A54-ADE6-F53B974329EA}"/>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1791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01944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 xmlns:a16="http://schemas.microsoft.com/office/drawing/2014/main"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 xmlns:a16="http://schemas.microsoft.com/office/drawing/2014/main"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41D666C-E073-4C13-8435-52B2502120B6}"/>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a:extLst>
              <a:ext uri="{FF2B5EF4-FFF2-40B4-BE49-F238E27FC236}">
                <a16:creationId xmlns="" xmlns:a16="http://schemas.microsoft.com/office/drawing/2014/main" id="{7A439460-74FD-4D1E-8361-B1B7A2F89449}"/>
              </a:ext>
            </a:extLst>
          </p:cNvPr>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a:extLst>
              <a:ext uri="{FF2B5EF4-FFF2-40B4-BE49-F238E27FC236}">
                <a16:creationId xmlns="" xmlns:a16="http://schemas.microsoft.com/office/drawing/2014/main" id="{797688A2-165F-41A2-8533-609F58456A68}"/>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22950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554F1F11-2CC2-4F5A-8FFD-1F8A6C910A99}"/>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2CB55FED-F5ED-42B2-8231-319BA98A42AB}"/>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089A3166-03EF-4899-AF74-A9E7A0EF3C66}"/>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63439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 xmlns:a16="http://schemas.microsoft.com/office/drawing/2014/main"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91C9FF13-D385-44BF-AA2D-83973C709EEE}"/>
              </a:ext>
            </a:extLst>
          </p:cNvPr>
          <p:cNvSpPr>
            <a:spLocks noGrp="1"/>
          </p:cNvSpPr>
          <p:nvPr>
            <p:ph type="dt" sz="half" idx="10"/>
          </p:nvPr>
        </p:nvSpPr>
        <p:spPr/>
        <p:txBody>
          <a:body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FC0D4747-DCC0-400A-B08B-65C70BDE096C}"/>
              </a:ext>
            </a:extLst>
          </p:cNvPr>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6F87F2BB-0644-4A49-8C14-BFCDC5211AC2}"/>
              </a:ext>
            </a:extLst>
          </p:cNvPr>
          <p:cNvSpPr>
            <a:spLocks noGrp="1"/>
          </p:cNvSpPr>
          <p:nvPr>
            <p:ph type="sldNum" sz="quarter" idx="12"/>
          </p:nvPr>
        </p:nvSpPr>
        <p:spPr/>
        <p:txBody>
          <a:body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7219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E097BD-39BE-4987-970A-7740FBA188B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 xmlns:a16="http://schemas.microsoft.com/office/drawing/2014/main" id="{5D0569D7-6856-4CA0-8EB0-2F3DBABD6F63}"/>
              </a:ext>
            </a:extLst>
          </p:cNvPr>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4" name="Footer Placeholder 3">
            <a:extLst>
              <a:ext uri="{FF2B5EF4-FFF2-40B4-BE49-F238E27FC236}">
                <a16:creationId xmlns="" xmlns:a16="http://schemas.microsoft.com/office/drawing/2014/main" id="{9D4AF436-C263-4F67-9DCD-61A2DA56F882}"/>
              </a:ext>
            </a:extLst>
          </p:cNvPr>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a:extLst>
              <a:ext uri="{FF2B5EF4-FFF2-40B4-BE49-F238E27FC236}">
                <a16:creationId xmlns="" xmlns:a16="http://schemas.microsoft.com/office/drawing/2014/main" id="{DCBC5560-4A21-44F8-8ECB-1B5AC30D6919}"/>
              </a:ext>
            </a:extLst>
          </p:cNvPr>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18493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4602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04268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139649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742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597387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9307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5D9D9-6C8D-47C4-8A79-768437DDDA78}"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B6934-FAC2-41EE-84B2-6768B514F698}"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 xmlns:a16="http://schemas.microsoft.com/office/drawing/2014/main" id="{801C7093-EBC6-42FD-A963-A0AF1A069F5D}"/>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237" r="37465" b="21862"/>
          <a:stretch/>
        </p:blipFill>
        <p:spPr>
          <a:xfrm>
            <a:off x="0" y="0"/>
            <a:ext cx="12192000" cy="5492255"/>
          </a:xfrm>
          <a:prstGeom prst="rect">
            <a:avLst/>
          </a:prstGeom>
        </p:spPr>
      </p:pic>
    </p:spTree>
    <p:extLst>
      <p:ext uri="{BB962C8B-B14F-4D97-AF65-F5344CB8AC3E}">
        <p14:creationId xmlns:p14="http://schemas.microsoft.com/office/powerpoint/2010/main" val="2628448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 xmlns:a16="http://schemas.microsoft.com/office/drawing/2014/main"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68676-DD4E-4180-95AE-8D9C5236CC04}" type="datetimeFigureOut">
              <a:rPr lang="en-ZA" smtClean="0">
                <a:solidFill>
                  <a:prstClr val="black">
                    <a:tint val="75000"/>
                  </a:prstClr>
                </a:solidFill>
              </a:rPr>
              <a:pPr/>
              <a:t>2022/05/05</a:t>
            </a:fld>
            <a:endParaRPr lang="en-ZA" dirty="0">
              <a:solidFill>
                <a:prstClr val="black">
                  <a:tint val="75000"/>
                </a:prstClr>
              </a:solidFill>
            </a:endParaRPr>
          </a:p>
        </p:txBody>
      </p:sp>
      <p:sp>
        <p:nvSpPr>
          <p:cNvPr id="5" name="Footer Placeholder 4">
            <a:extLst>
              <a:ext uri="{FF2B5EF4-FFF2-40B4-BE49-F238E27FC236}">
                <a16:creationId xmlns="" xmlns:a16="http://schemas.microsoft.com/office/drawing/2014/main"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a:extLst>
              <a:ext uri="{FF2B5EF4-FFF2-40B4-BE49-F238E27FC236}">
                <a16:creationId xmlns="" xmlns:a16="http://schemas.microsoft.com/office/drawing/2014/main"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694309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cid:0921A11D-CC99-4E19-842F-CABBAEFFE15D"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707886"/>
          </a:xfrm>
          <a:prstGeom prst="rect">
            <a:avLst/>
          </a:prstGeom>
          <a:noFill/>
        </p:spPr>
        <p:txBody>
          <a:bodyPr wrap="square" rtlCol="0">
            <a:spAutoFit/>
          </a:bodyPr>
          <a:lstStyle/>
          <a:p>
            <a:pPr algn="ctr"/>
            <a:r>
              <a:rPr lang="en-ZA" sz="2000" b="1" dirty="0">
                <a:solidFill>
                  <a:prstClr val="black"/>
                </a:solidFill>
              </a:rPr>
              <a:t>“Growing South Africa together for a </a:t>
            </a:r>
          </a:p>
          <a:p>
            <a:pPr algn="ctr"/>
            <a:r>
              <a:rPr lang="en-ZA" sz="2000" b="1" dirty="0">
                <a:solidFill>
                  <a:prstClr val="black"/>
                </a:solidFill>
              </a:rPr>
              <a:t>capable and ethical Public 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 xmlns:a16="http://schemas.microsoft.com/office/drawing/2014/main" id="{793461EF-E7AD-4DAD-906B-9575A79FF884}"/>
              </a:ext>
            </a:extLst>
          </p:cNvPr>
          <p:cNvSpPr/>
          <p:nvPr/>
        </p:nvSpPr>
        <p:spPr bwMode="ltGray">
          <a:xfrm>
            <a:off x="407367" y="2358758"/>
            <a:ext cx="10545091" cy="188504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 xmlns:a16="http://schemas.microsoft.com/office/drawing/2014/main" id="{1B5088A7-5BD6-46D1-B6A1-0FE189799EC4}"/>
              </a:ext>
            </a:extLst>
          </p:cNvPr>
          <p:cNvSpPr/>
          <p:nvPr/>
        </p:nvSpPr>
        <p:spPr>
          <a:xfrm>
            <a:off x="4007769" y="4633044"/>
            <a:ext cx="8184231"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ZA" b="1" dirty="0">
                <a:solidFill>
                  <a:prstClr val="white"/>
                </a:solidFill>
                <a:latin typeface="Tw Cen MT" panose="020B0602020104020603" pitchFamily="34" charset="0"/>
              </a:rPr>
              <a:t>        Department of Public Service and Administration (DPSA)</a:t>
            </a:r>
            <a:r>
              <a:rPr lang="en-ZA" sz="1400" b="1" dirty="0">
                <a:solidFill>
                  <a:prstClr val="white"/>
                </a:solidFill>
                <a:latin typeface="Tw Cen MT" panose="020B0602020104020603" pitchFamily="34" charset="0"/>
              </a:rPr>
              <a:t> </a:t>
            </a:r>
          </a:p>
          <a:p>
            <a:endParaRPr lang="en-ZA" dirty="0">
              <a:solidFill>
                <a:prstClr val="white"/>
              </a:solidFill>
            </a:endParaRPr>
          </a:p>
        </p:txBody>
      </p:sp>
      <p:sp>
        <p:nvSpPr>
          <p:cNvPr id="12" name="Subtitle 2">
            <a:extLst>
              <a:ext uri="{FF2B5EF4-FFF2-40B4-BE49-F238E27FC236}">
                <a16:creationId xmlns="" xmlns:a16="http://schemas.microsoft.com/office/drawing/2014/main" id="{1CEBC433-1EC4-423D-B3EB-EF748E35FB69}"/>
              </a:ext>
            </a:extLst>
          </p:cNvPr>
          <p:cNvSpPr txBox="1">
            <a:spLocks/>
          </p:cNvSpPr>
          <p:nvPr/>
        </p:nvSpPr>
        <p:spPr>
          <a:xfrm>
            <a:off x="10200456" y="4633044"/>
            <a:ext cx="1991544" cy="477945"/>
          </a:xfrm>
          <a:prstGeom prst="rect">
            <a:avLst/>
          </a:prstGeom>
          <a:solidFill>
            <a:srgbClr val="00B050"/>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l"/>
            <a:r>
              <a:rPr lang="en-ZA" b="1" dirty="0">
                <a:solidFill>
                  <a:prstClr val="white"/>
                </a:solidFill>
                <a:latin typeface="Tw Cen MT" panose="020B0602020104020603" pitchFamily="34" charset="0"/>
              </a:rPr>
              <a:t>1 </a:t>
            </a:r>
            <a:endParaRPr lang="en-ZA" dirty="0">
              <a:solidFill>
                <a:srgbClr val="007434"/>
              </a:solidFill>
              <a:latin typeface="Tw Cen MT" panose="020B0602020104020603" pitchFamily="34" charset="0"/>
            </a:endParaRPr>
          </a:p>
        </p:txBody>
      </p:sp>
      <p:sp>
        <p:nvSpPr>
          <p:cNvPr id="15" name="Title 1">
            <a:extLst>
              <a:ext uri="{FF2B5EF4-FFF2-40B4-BE49-F238E27FC236}">
                <a16:creationId xmlns="" xmlns:a16="http://schemas.microsoft.com/office/drawing/2014/main" id="{E597F358-6318-4F87-B43B-2C6026C0BFDB}"/>
              </a:ext>
            </a:extLst>
          </p:cNvPr>
          <p:cNvSpPr txBox="1">
            <a:spLocks/>
          </p:cNvSpPr>
          <p:nvPr/>
        </p:nvSpPr>
        <p:spPr>
          <a:xfrm>
            <a:off x="407366" y="2358758"/>
            <a:ext cx="10545091" cy="2097332"/>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800" b="1" dirty="0" smtClean="0">
              <a:solidFill>
                <a:prstClr val="white"/>
              </a:solidFill>
              <a:latin typeface="Tw Cen MT" panose="020B0602020104020603" pitchFamily="34" charset="0"/>
            </a:endParaRPr>
          </a:p>
          <a:p>
            <a:r>
              <a:rPr lang="en-US" sz="2800" b="1" i="1" dirty="0" smtClean="0">
                <a:solidFill>
                  <a:schemeClr val="bg1"/>
                </a:solidFill>
                <a:latin typeface="Tw Cen MT" panose="020B0602020104020603" pitchFamily="34" charset="0"/>
              </a:rPr>
              <a:t>2022/23 </a:t>
            </a:r>
            <a:r>
              <a:rPr lang="en-US" sz="2800" b="1" i="1" dirty="0">
                <a:solidFill>
                  <a:schemeClr val="bg1"/>
                </a:solidFill>
                <a:latin typeface="Tw Cen MT" panose="020B0602020104020603" pitchFamily="34" charset="0"/>
              </a:rPr>
              <a:t>ANNUAL PERFORMANCE </a:t>
            </a:r>
            <a:r>
              <a:rPr lang="en-US" sz="2800" b="1" i="1" dirty="0" smtClean="0">
                <a:solidFill>
                  <a:schemeClr val="bg1"/>
                </a:solidFill>
                <a:latin typeface="Tw Cen MT" panose="020B0602020104020603" pitchFamily="34" charset="0"/>
              </a:rPr>
              <a:t>PLAN AND REVISED 2020-2025 STRATEGIC PLAN</a:t>
            </a:r>
            <a:endParaRPr lang="en-US" sz="2800" b="1" i="1" dirty="0">
              <a:solidFill>
                <a:schemeClr val="bg1"/>
              </a:solidFill>
              <a:latin typeface="Tw Cen MT" panose="020B0602020104020603" pitchFamily="34" charset="0"/>
            </a:endParaRPr>
          </a:p>
          <a:p>
            <a:r>
              <a:rPr lang="en-US" sz="2800" b="1" i="1" dirty="0" smtClean="0">
                <a:solidFill>
                  <a:srgbClr val="92D050"/>
                </a:solidFill>
                <a:latin typeface="Tw Cen MT" panose="020B0602020104020603" pitchFamily="34" charset="0"/>
              </a:rPr>
              <a:t>Presentation to the </a:t>
            </a:r>
            <a:r>
              <a:rPr lang="en-ZA" sz="2800" b="1" i="1" dirty="0">
                <a:solidFill>
                  <a:srgbClr val="92D050"/>
                </a:solidFill>
                <a:latin typeface="Tw Cen MT" panose="020B0602020104020603" pitchFamily="34" charset="0"/>
              </a:rPr>
              <a:t>Select Committee </a:t>
            </a:r>
            <a:r>
              <a:rPr lang="en-ZA" sz="2800" b="1" i="1" dirty="0" smtClean="0">
                <a:solidFill>
                  <a:srgbClr val="92D050"/>
                </a:solidFill>
                <a:latin typeface="Tw Cen MT" panose="020B0602020104020603" pitchFamily="34" charset="0"/>
              </a:rPr>
              <a:t>on </a:t>
            </a:r>
            <a:r>
              <a:rPr lang="en-ZA" sz="2800" b="1" i="1" dirty="0">
                <a:solidFill>
                  <a:srgbClr val="92D050"/>
                </a:solidFill>
                <a:latin typeface="Tw Cen MT" panose="020B0602020104020603" pitchFamily="34" charset="0"/>
              </a:rPr>
              <a:t>Transport, Public Service &amp; Administration, Public Works &amp; Infrastructure</a:t>
            </a:r>
            <a:r>
              <a:rPr lang="en-US" sz="2800" b="1" i="1" dirty="0" smtClean="0">
                <a:solidFill>
                  <a:srgbClr val="92D050"/>
                </a:solidFill>
                <a:latin typeface="Tw Cen MT" panose="020B0602020104020603" pitchFamily="34" charset="0"/>
              </a:rPr>
              <a:t> </a:t>
            </a:r>
          </a:p>
          <a:p>
            <a:r>
              <a:rPr lang="en-US" sz="2800" b="1" i="1" dirty="0" smtClean="0">
                <a:solidFill>
                  <a:srgbClr val="92D050"/>
                </a:solidFill>
                <a:latin typeface="Tw Cen MT" panose="020B0602020104020603" pitchFamily="34" charset="0"/>
              </a:rPr>
              <a:t>11</a:t>
            </a:r>
            <a:r>
              <a:rPr lang="en-US" sz="2800" b="1" i="1" dirty="0" smtClean="0">
                <a:solidFill>
                  <a:srgbClr val="92D050"/>
                </a:solidFill>
                <a:latin typeface="Tw Cen MT" panose="020B0602020104020603" pitchFamily="34" charset="0"/>
              </a:rPr>
              <a:t> </a:t>
            </a:r>
            <a:r>
              <a:rPr lang="en-US" sz="2800" b="1" i="1" dirty="0" smtClean="0">
                <a:solidFill>
                  <a:srgbClr val="92D050"/>
                </a:solidFill>
                <a:latin typeface="Tw Cen MT" panose="020B0602020104020603" pitchFamily="34" charset="0"/>
              </a:rPr>
              <a:t>May 2022</a:t>
            </a:r>
            <a:endParaRPr lang="en-US" sz="2800" b="1" i="1" dirty="0">
              <a:solidFill>
                <a:srgbClr val="92D050"/>
              </a:solidFill>
              <a:latin typeface="Tw Cen MT" panose="020B0602020104020603" pitchFamily="34" charset="0"/>
            </a:endParaRPr>
          </a:p>
        </p:txBody>
      </p:sp>
    </p:spTree>
    <p:extLst>
      <p:ext uri="{BB962C8B-B14F-4D97-AF65-F5344CB8AC3E}">
        <p14:creationId xmlns:p14="http://schemas.microsoft.com/office/powerpoint/2010/main" val="2973965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274706"/>
          </a:xfrm>
          <a:noFill/>
        </p:spPr>
        <p:txBody>
          <a:bodyPr>
            <a:noAutofit/>
          </a:bodyPr>
          <a:lstStyle/>
          <a:p>
            <a:pPr algn="l"/>
            <a:endParaRPr lang="en-ZA" sz="2000" dirty="0"/>
          </a:p>
          <a:p>
            <a:pPr algn="l" eaLnBrk="0" hangingPunct="0">
              <a:lnSpc>
                <a:spcPct val="100000"/>
              </a:lnSpc>
              <a:spcBef>
                <a:spcPct val="0"/>
              </a:spcBef>
              <a:defRPr/>
            </a:pPr>
            <a:endParaRPr lang="en-ZA" sz="2000" dirty="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nSpc>
                <a:spcPct val="120000"/>
              </a:lnSpc>
              <a:spcBef>
                <a:spcPts val="0"/>
              </a:spcBef>
              <a:buSzPct val="100000"/>
              <a:buNone/>
            </a:pPr>
            <a:endParaRPr lang="en-ZA" sz="2000" dirty="0">
              <a:latin typeface="Tw Cen MT" panose="020B0602020104020603" pitchFamily="34" charset="0"/>
            </a:endParaRPr>
          </a:p>
          <a:p>
            <a:pPr marL="0" indent="0" algn="l">
              <a:lnSpc>
                <a:spcPct val="12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10</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10</a:t>
            </a:fld>
            <a:endParaRPr lang="en-GB" sz="4000" b="1" dirty="0">
              <a:solidFill>
                <a:prstClr val="white"/>
              </a:solidFill>
            </a:endParaRPr>
          </a:p>
        </p:txBody>
      </p:sp>
      <p:sp>
        <p:nvSpPr>
          <p:cNvPr id="8" name="Slide Number Placeholder 3"/>
          <p:cNvSpPr txBox="1">
            <a:spLocks/>
          </p:cNvSpPr>
          <p:nvPr/>
        </p:nvSpPr>
        <p:spPr>
          <a:xfrm>
            <a:off x="10985895" y="127819"/>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/10</a:t>
            </a:r>
            <a:endParaRPr lang="en-GB" sz="3200" b="1" dirty="0">
              <a:latin typeface="Trebuchet MS" panose="020B0603020202020204"/>
            </a:endParaRPr>
          </a:p>
        </p:txBody>
      </p:sp>
      <p:sp>
        <p:nvSpPr>
          <p:cNvPr id="2" name="Title 1"/>
          <p:cNvSpPr>
            <a:spLocks noGrp="1"/>
          </p:cNvSpPr>
          <p:nvPr>
            <p:ph type="ctrTitle"/>
          </p:nvPr>
        </p:nvSpPr>
        <p:spPr>
          <a:xfrm>
            <a:off x="902420" y="26052"/>
            <a:ext cx="10451380" cy="604683"/>
          </a:xfrm>
        </p:spPr>
        <p:txBody>
          <a:bodyPr>
            <a:noAutofit/>
          </a:bodyPr>
          <a:lstStyle/>
          <a:p>
            <a:r>
              <a:rPr lang="en-ZA" sz="2800" b="1" dirty="0">
                <a:latin typeface="Tw Cen MT" panose="020B0602020104020603" pitchFamily="34" charset="0"/>
                <a:cs typeface="Arial" panose="020B0604020202020204" pitchFamily="34" charset="0"/>
              </a:rPr>
              <a:t>DPSA’S PROGRAMME </a:t>
            </a:r>
            <a:r>
              <a:rPr lang="en-ZA" sz="2800" b="1" dirty="0" smtClean="0">
                <a:latin typeface="Tw Cen MT" panose="020B0602020104020603" pitchFamily="34" charset="0"/>
                <a:cs typeface="Arial" panose="020B0604020202020204" pitchFamily="34" charset="0"/>
              </a:rPr>
              <a:t>/BRANCHES</a:t>
            </a:r>
            <a:endParaRPr lang="en-ZA" sz="2800" dirty="0"/>
          </a:p>
        </p:txBody>
      </p:sp>
      <p:graphicFrame>
        <p:nvGraphicFramePr>
          <p:cNvPr id="6" name="Diagram 5"/>
          <p:cNvGraphicFramePr/>
          <p:nvPr>
            <p:extLst>
              <p:ext uri="{D42A27DB-BD31-4B8C-83A1-F6EECF244321}">
                <p14:modId xmlns:p14="http://schemas.microsoft.com/office/powerpoint/2010/main" val="249303597"/>
              </p:ext>
            </p:extLst>
          </p:nvPr>
        </p:nvGraphicFramePr>
        <p:xfrm>
          <a:off x="2009104" y="711059"/>
          <a:ext cx="8812011" cy="494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060619" y="1211276"/>
            <a:ext cx="1661375" cy="307777"/>
          </a:xfrm>
          <a:prstGeom prst="rect">
            <a:avLst/>
          </a:prstGeom>
          <a:noFill/>
        </p:spPr>
        <p:txBody>
          <a:bodyPr wrap="square" rtlCol="0">
            <a:spAutoFit/>
          </a:bodyPr>
          <a:lstStyle/>
          <a:p>
            <a:r>
              <a:rPr lang="en-ZA" sz="1400" b="1" dirty="0" smtClean="0">
                <a:latin typeface="Tw Cen MT" panose="020B0602020104020603" pitchFamily="34" charset="0"/>
              </a:rPr>
              <a:t>PROGRAMME 1</a:t>
            </a:r>
            <a:endParaRPr lang="en-ZA" sz="1400" b="1" dirty="0">
              <a:latin typeface="Tw Cen MT" panose="020B0602020104020603" pitchFamily="34" charset="0"/>
            </a:endParaRPr>
          </a:p>
        </p:txBody>
      </p:sp>
      <p:sp>
        <p:nvSpPr>
          <p:cNvPr id="13" name="TextBox 12"/>
          <p:cNvSpPr txBox="1"/>
          <p:nvPr/>
        </p:nvSpPr>
        <p:spPr>
          <a:xfrm>
            <a:off x="2794714" y="3015301"/>
            <a:ext cx="1648496" cy="338554"/>
          </a:xfrm>
          <a:prstGeom prst="rect">
            <a:avLst/>
          </a:prstGeom>
          <a:noFill/>
        </p:spPr>
        <p:txBody>
          <a:bodyPr wrap="square" rtlCol="0">
            <a:spAutoFit/>
          </a:bodyPr>
          <a:lstStyle/>
          <a:p>
            <a:r>
              <a:rPr lang="en-ZA" sz="1600" b="1" dirty="0">
                <a:latin typeface="Tw Cen MT" panose="020B0602020104020603" pitchFamily="34" charset="0"/>
              </a:rPr>
              <a:t>PROGRAMME </a:t>
            </a:r>
            <a:r>
              <a:rPr lang="en-ZA" sz="1600" b="1" dirty="0" smtClean="0">
                <a:latin typeface="Tw Cen MT" panose="020B0602020104020603" pitchFamily="34" charset="0"/>
              </a:rPr>
              <a:t>3</a:t>
            </a:r>
            <a:endParaRPr lang="en-ZA" sz="1600" b="1" dirty="0">
              <a:latin typeface="Tw Cen MT" panose="020B0602020104020603" pitchFamily="34" charset="0"/>
            </a:endParaRPr>
          </a:p>
        </p:txBody>
      </p:sp>
      <p:sp>
        <p:nvSpPr>
          <p:cNvPr id="15" name="TextBox 14"/>
          <p:cNvSpPr txBox="1"/>
          <p:nvPr/>
        </p:nvSpPr>
        <p:spPr>
          <a:xfrm>
            <a:off x="2459865" y="2058232"/>
            <a:ext cx="1609859" cy="338554"/>
          </a:xfrm>
          <a:prstGeom prst="rect">
            <a:avLst/>
          </a:prstGeom>
          <a:noFill/>
        </p:spPr>
        <p:txBody>
          <a:bodyPr wrap="square" rtlCol="0">
            <a:spAutoFit/>
          </a:bodyPr>
          <a:lstStyle/>
          <a:p>
            <a:r>
              <a:rPr lang="en-ZA" sz="1600" b="1" dirty="0">
                <a:latin typeface="Tw Cen MT" panose="020B0602020104020603" pitchFamily="34" charset="0"/>
              </a:rPr>
              <a:t>PROGRAMME </a:t>
            </a:r>
            <a:r>
              <a:rPr lang="en-ZA" sz="1600" b="1" dirty="0" smtClean="0">
                <a:latin typeface="Tw Cen MT" panose="020B0602020104020603" pitchFamily="34" charset="0"/>
              </a:rPr>
              <a:t>2</a:t>
            </a:r>
            <a:endParaRPr lang="en-ZA" sz="1600" b="1" dirty="0">
              <a:latin typeface="Tw Cen MT" panose="020B0602020104020603" pitchFamily="34" charset="0"/>
            </a:endParaRPr>
          </a:p>
        </p:txBody>
      </p:sp>
      <p:sp>
        <p:nvSpPr>
          <p:cNvPr id="16" name="TextBox 15"/>
          <p:cNvSpPr txBox="1"/>
          <p:nvPr/>
        </p:nvSpPr>
        <p:spPr>
          <a:xfrm>
            <a:off x="2614412" y="3941593"/>
            <a:ext cx="1545465" cy="338554"/>
          </a:xfrm>
          <a:prstGeom prst="rect">
            <a:avLst/>
          </a:prstGeom>
          <a:noFill/>
        </p:spPr>
        <p:txBody>
          <a:bodyPr wrap="square" rtlCol="0">
            <a:spAutoFit/>
          </a:bodyPr>
          <a:lstStyle/>
          <a:p>
            <a:r>
              <a:rPr lang="en-ZA" sz="1600" b="1" dirty="0" smtClean="0">
                <a:latin typeface="Tw Cen MT" panose="020B0602020104020603" pitchFamily="34" charset="0"/>
              </a:rPr>
              <a:t>PROGRAMME 4</a:t>
            </a:r>
            <a:endParaRPr lang="en-ZA" sz="1600" b="1" dirty="0">
              <a:latin typeface="Tw Cen MT" panose="020B0602020104020603" pitchFamily="34" charset="0"/>
            </a:endParaRPr>
          </a:p>
        </p:txBody>
      </p:sp>
      <p:sp>
        <p:nvSpPr>
          <p:cNvPr id="17" name="TextBox 16"/>
          <p:cNvSpPr txBox="1"/>
          <p:nvPr/>
        </p:nvSpPr>
        <p:spPr>
          <a:xfrm>
            <a:off x="2009104" y="4898662"/>
            <a:ext cx="1661375" cy="338554"/>
          </a:xfrm>
          <a:prstGeom prst="rect">
            <a:avLst/>
          </a:prstGeom>
          <a:noFill/>
        </p:spPr>
        <p:txBody>
          <a:bodyPr wrap="square" rtlCol="0">
            <a:spAutoFit/>
          </a:bodyPr>
          <a:lstStyle/>
          <a:p>
            <a:r>
              <a:rPr lang="en-ZA" sz="1600" b="1" dirty="0">
                <a:latin typeface="Tw Cen MT" panose="020B0602020104020603" pitchFamily="34" charset="0"/>
              </a:rPr>
              <a:t>PROGRAMME </a:t>
            </a:r>
            <a:r>
              <a:rPr lang="en-ZA" sz="1600" b="1" dirty="0" smtClean="0">
                <a:latin typeface="Tw Cen MT" panose="020B0602020104020603" pitchFamily="34" charset="0"/>
              </a:rPr>
              <a:t>5</a:t>
            </a:r>
            <a:endParaRPr lang="en-ZA" sz="1600" b="1" dirty="0">
              <a:latin typeface="Tw Cen MT" panose="020B0602020104020603" pitchFamily="34" charset="0"/>
            </a:endParaRPr>
          </a:p>
        </p:txBody>
      </p:sp>
    </p:spTree>
    <p:extLst>
      <p:ext uri="{BB962C8B-B14F-4D97-AF65-F5344CB8AC3E}">
        <p14:creationId xmlns:p14="http://schemas.microsoft.com/office/powerpoint/2010/main" val="2650020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eaLnBrk="0" hangingPunct="0">
              <a:lnSpc>
                <a:spcPct val="100000"/>
              </a:lnSpc>
              <a:spcBef>
                <a:spcPct val="0"/>
              </a:spcBef>
              <a:defRPr/>
            </a:pPr>
            <a:endParaRPr lang="en-ZA"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11</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11</a:t>
            </a:fld>
            <a:endParaRPr lang="en-GB" sz="4000" b="1" dirty="0">
              <a:solidFill>
                <a:prstClr val="white"/>
              </a:solidFill>
            </a:endParaRPr>
          </a:p>
        </p:txBody>
      </p:sp>
      <p:sp>
        <p:nvSpPr>
          <p:cNvPr id="8" name="Slide Number Placeholder 3"/>
          <p:cNvSpPr txBox="1">
            <a:spLocks/>
          </p:cNvSpPr>
          <p:nvPr/>
        </p:nvSpPr>
        <p:spPr>
          <a:xfrm>
            <a:off x="10985895" y="127819"/>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/11</a:t>
            </a:r>
            <a:endParaRPr lang="en-GB" sz="3200" b="1" dirty="0">
              <a:latin typeface="Trebuchet MS" panose="020B0603020202020204"/>
            </a:endParaRPr>
          </a:p>
        </p:txBody>
      </p:sp>
      <p:sp>
        <p:nvSpPr>
          <p:cNvPr id="2" name="Title 1"/>
          <p:cNvSpPr>
            <a:spLocks noGrp="1"/>
          </p:cNvSpPr>
          <p:nvPr>
            <p:ph type="ctrTitle"/>
          </p:nvPr>
        </p:nvSpPr>
        <p:spPr>
          <a:xfrm>
            <a:off x="243204" y="-161701"/>
            <a:ext cx="11110595" cy="1000284"/>
          </a:xfrm>
        </p:spPr>
        <p:txBody>
          <a:bodyPr>
            <a:noAutofit/>
          </a:bodyPr>
          <a:lstStyle/>
          <a:p>
            <a:r>
              <a:rPr lang="en-ZA" sz="3200" b="1" dirty="0" smtClean="0">
                <a:effectLst>
                  <a:outerShdw blurRad="50000" dist="30000" dir="5400000" algn="tl" rotWithShape="0">
                    <a:srgbClr val="000000">
                      <a:alpha val="30000"/>
                    </a:srgbClr>
                  </a:outerShdw>
                </a:effectLst>
                <a:latin typeface="Tw Cen MT" panose="020B0602020104020603" pitchFamily="34" charset="0"/>
              </a:rPr>
              <a:t>2022/23 </a:t>
            </a:r>
            <a:r>
              <a:rPr lang="en-ZA" sz="3200" b="1" dirty="0">
                <a:effectLst>
                  <a:outerShdw blurRad="50000" dist="30000" dir="5400000" algn="tl" rotWithShape="0">
                    <a:srgbClr val="000000">
                      <a:alpha val="30000"/>
                    </a:srgbClr>
                  </a:outerShdw>
                </a:effectLst>
                <a:latin typeface="Tw Cen MT" panose="020B0602020104020603" pitchFamily="34" charset="0"/>
              </a:rPr>
              <a:t>ANNUAL PERFORMANCE PLAN</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val="2738468578"/>
              </p:ext>
            </p:extLst>
          </p:nvPr>
        </p:nvGraphicFramePr>
        <p:xfrm>
          <a:off x="243204" y="1060868"/>
          <a:ext cx="11669754" cy="4353836"/>
        </p:xfrm>
        <a:graphic>
          <a:graphicData uri="http://schemas.openxmlformats.org/drawingml/2006/table">
            <a:tbl>
              <a:tblPr firstRow="1" bandRow="1">
                <a:tableStyleId>{5C22544A-7EE6-4342-B048-85BDC9FD1C3A}</a:tableStyleId>
              </a:tblPr>
              <a:tblGrid>
                <a:gridCol w="2264504"/>
                <a:gridCol w="9405250"/>
              </a:tblGrid>
              <a:tr h="37859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bg1"/>
                          </a:solidFill>
                          <a:latin typeface="Tw Cen MT" pitchFamily="34" charset="0"/>
                        </a:rPr>
                        <a:t>PROGRAMME 1:</a:t>
                      </a:r>
                      <a:r>
                        <a:rPr lang="en-ZA" sz="1800" baseline="0" dirty="0" smtClean="0">
                          <a:solidFill>
                            <a:schemeClr val="bg1"/>
                          </a:solidFill>
                          <a:latin typeface="Tw Cen MT" pitchFamily="34" charset="0"/>
                        </a:rPr>
                        <a:t> ADMINISTRATION</a:t>
                      </a:r>
                      <a:endParaRPr lang="en-ZA" sz="1800" dirty="0" smtClean="0">
                        <a:solidFill>
                          <a:schemeClr val="bg1"/>
                        </a:solidFill>
                        <a:latin typeface="Tw Cen MT" pitchFamily="34" charset="0"/>
                      </a:endParaRPr>
                    </a:p>
                  </a:txBody>
                  <a:tcPr>
                    <a:solidFill>
                      <a:schemeClr val="accent6"/>
                    </a:solidFill>
                  </a:tcPr>
                </a:tc>
                <a:tc hMerge="1">
                  <a:txBody>
                    <a:bodyPr/>
                    <a:lstStyle/>
                    <a:p>
                      <a:endParaRPr lang="en-ZA" dirty="0"/>
                    </a:p>
                  </a:txBody>
                  <a:tcPr/>
                </a:tc>
              </a:tr>
              <a:tr h="389937">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800" b="1" i="0" dirty="0" smtClean="0">
                          <a:solidFill>
                            <a:schemeClr val="accent6">
                              <a:lumMod val="75000"/>
                            </a:schemeClr>
                          </a:solidFill>
                          <a:latin typeface="Tw Cen MT" panose="020B0602020104020603" pitchFamily="34" charset="0"/>
                          <a:cs typeface="Arial" pitchFamily="34" charset="0"/>
                        </a:rPr>
                        <a:t>Purpose </a:t>
                      </a:r>
                    </a:p>
                  </a:txBody>
                  <a:tcP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800" b="0" i="0" dirty="0" smtClean="0">
                          <a:solidFill>
                            <a:schemeClr val="tx1"/>
                          </a:solidFill>
                          <a:latin typeface="Tw Cen MT" panose="020B0602020104020603" pitchFamily="34" charset="0"/>
                          <a:cs typeface="Arial" pitchFamily="34" charset="0"/>
                        </a:rPr>
                        <a:t>Provide strategic leadership, management and support services to the Department</a:t>
                      </a:r>
                    </a:p>
                  </a:txBody>
                  <a:tcPr>
                    <a:solidFill>
                      <a:schemeClr val="bg1">
                        <a:lumMod val="95000"/>
                      </a:schemeClr>
                    </a:solidFill>
                  </a:tcPr>
                </a:tc>
              </a:tr>
              <a:tr h="3582053">
                <a:tc>
                  <a:txBody>
                    <a:bodyPr/>
                    <a:lstStyle/>
                    <a:p>
                      <a:pPr marL="0" indent="0">
                        <a:lnSpc>
                          <a:spcPct val="110000"/>
                        </a:lnSpc>
                        <a:buFont typeface="+mj-lt"/>
                        <a:buNone/>
                      </a:pPr>
                      <a:r>
                        <a:rPr lang="en-ZA" sz="1800" b="1" i="0" dirty="0" smtClean="0">
                          <a:solidFill>
                            <a:schemeClr val="accent2">
                              <a:lumMod val="75000"/>
                            </a:schemeClr>
                          </a:solidFill>
                          <a:latin typeface="Tw Cen MT" panose="020B0602020104020603" pitchFamily="34" charset="0"/>
                          <a:cs typeface="Arial" pitchFamily="34" charset="0"/>
                        </a:rPr>
                        <a:t>Sub</a:t>
                      </a:r>
                      <a:r>
                        <a:rPr lang="en-ZA" sz="1800" b="1" i="0" baseline="0" dirty="0" smtClean="0">
                          <a:solidFill>
                            <a:schemeClr val="accent2">
                              <a:lumMod val="75000"/>
                            </a:schemeClr>
                          </a:solidFill>
                          <a:latin typeface="Tw Cen MT" panose="020B0602020104020603" pitchFamily="34" charset="0"/>
                          <a:cs typeface="Arial" pitchFamily="34" charset="0"/>
                        </a:rPr>
                        <a:t>-Programmes</a:t>
                      </a:r>
                      <a:endParaRPr lang="en-ZA" sz="1800" b="1" i="0" dirty="0">
                        <a:solidFill>
                          <a:schemeClr val="accent2">
                            <a:lumMod val="75000"/>
                          </a:schemeClr>
                        </a:solidFill>
                        <a:latin typeface="Tw Cen MT" panose="020B0602020104020603" pitchFamily="34" charset="0"/>
                        <a:cs typeface="Arial" pitchFamily="34" charset="0"/>
                      </a:endParaRPr>
                    </a:p>
                  </a:txBody>
                  <a:tcPr>
                    <a:solidFill>
                      <a:schemeClr val="accent6">
                        <a:lumMod val="40000"/>
                        <a:lumOff val="60000"/>
                      </a:schemeClr>
                    </a:solidFill>
                  </a:tcPr>
                </a:tc>
                <a:tc>
                  <a:txBody>
                    <a:bodyPr/>
                    <a:lstStyle/>
                    <a:p>
                      <a:pPr marL="45720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Financial Administration</a:t>
                      </a:r>
                      <a:r>
                        <a:rPr lang="en-ZA" sz="1800" b="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 to manage and facilitate the provision of financial management services.</a:t>
                      </a:r>
                      <a:endParaRPr lang="en-ZA" sz="1800" dirty="0" smtClean="0">
                        <a:effectLst/>
                        <a:latin typeface="Tw Cen MT" panose="020B0602020104020603" pitchFamily="34" charset="0"/>
                      </a:endParaRPr>
                    </a:p>
                    <a:p>
                      <a:pPr marL="457200" lvl="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Internal Audit</a:t>
                      </a:r>
                      <a:r>
                        <a:rPr lang="en-ZA" sz="1800" b="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 to manage the departmental risks and conduct internal regulatory and functionality audits.</a:t>
                      </a:r>
                      <a:endParaRPr lang="en-ZA" sz="1800" dirty="0" smtClean="0">
                        <a:effectLst/>
                        <a:latin typeface="Tw Cen MT" panose="020B0602020104020603" pitchFamily="34" charset="0"/>
                      </a:endParaRPr>
                    </a:p>
                    <a:p>
                      <a:pPr marL="457200" lvl="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Departmental Management</a:t>
                      </a:r>
                      <a:r>
                        <a:rPr lang="en-ZA" sz="1800" b="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 to manage strategic executive support service to the Director-General. </a:t>
                      </a:r>
                      <a:endParaRPr lang="en-ZA" sz="1800" dirty="0" smtClean="0">
                        <a:effectLst/>
                        <a:latin typeface="Tw Cen MT" panose="020B0602020104020603" pitchFamily="34" charset="0"/>
                      </a:endParaRPr>
                    </a:p>
                    <a:p>
                      <a:pPr marL="457200" lvl="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Corporate Services</a:t>
                      </a:r>
                      <a:r>
                        <a:rPr lang="en-ZA" sz="1800" b="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 to manage and monitor the provision of human resource and transformation management services.</a:t>
                      </a:r>
                      <a:endParaRPr lang="en-ZA" sz="1800" b="1" dirty="0" smtClean="0">
                        <a:effectLst/>
                        <a:latin typeface="Tw Cen MT" panose="020B0602020104020603" pitchFamily="34" charset="0"/>
                      </a:endParaRPr>
                    </a:p>
                    <a:p>
                      <a:pPr marL="457200" lvl="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Corporate Communication </a:t>
                      </a:r>
                      <a:r>
                        <a:rPr lang="en-ZA" sz="1800" i="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to manage the provision of communication, media liaison and events management services.</a:t>
                      </a:r>
                      <a:endParaRPr lang="en-ZA" sz="1800" dirty="0" smtClean="0">
                        <a:effectLst/>
                        <a:latin typeface="Tw Cen MT" panose="020B0602020104020603" pitchFamily="34" charset="0"/>
                      </a:endParaRPr>
                    </a:p>
                    <a:p>
                      <a:pPr marL="457200" lvl="0" indent="-457200">
                        <a:buFont typeface="+mj-lt"/>
                        <a:buAutoNum type="arabicPeriod"/>
                      </a:pPr>
                      <a:r>
                        <a:rPr lang="en-ZA" sz="1800" b="1" i="1" kern="1200" dirty="0" smtClean="0">
                          <a:solidFill>
                            <a:schemeClr val="dk1"/>
                          </a:solidFill>
                          <a:effectLst/>
                          <a:latin typeface="Tw Cen MT" panose="020B0602020104020603" pitchFamily="34" charset="0"/>
                          <a:ea typeface="+mn-ea"/>
                          <a:cs typeface="+mn-cs"/>
                        </a:rPr>
                        <a:t>Legal Service</a:t>
                      </a:r>
                      <a:r>
                        <a:rPr lang="en-ZA" sz="1800" b="1" kern="1200" dirty="0" smtClean="0">
                          <a:solidFill>
                            <a:schemeClr val="dk1"/>
                          </a:solidFill>
                          <a:effectLst/>
                          <a:latin typeface="Tw Cen MT" panose="020B0602020104020603" pitchFamily="34" charset="0"/>
                          <a:ea typeface="+mn-ea"/>
                          <a:cs typeface="+mn-cs"/>
                        </a:rPr>
                        <a:t> </a:t>
                      </a:r>
                      <a:r>
                        <a:rPr lang="en-ZA" sz="1800" kern="1200" dirty="0" smtClean="0">
                          <a:solidFill>
                            <a:schemeClr val="dk1"/>
                          </a:solidFill>
                          <a:effectLst/>
                          <a:latin typeface="Tw Cen MT" panose="020B0602020104020603" pitchFamily="34" charset="0"/>
                          <a:ea typeface="+mn-ea"/>
                          <a:cs typeface="+mn-cs"/>
                        </a:rPr>
                        <a:t>– to provide legal services.</a:t>
                      </a:r>
                      <a:endParaRPr lang="en-ZA" sz="1800" dirty="0" smtClean="0">
                        <a:effectLst/>
                        <a:latin typeface="Tw Cen MT" panose="020B0602020104020603"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48935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1" y="368160"/>
            <a:ext cx="11194178" cy="510350"/>
          </a:xfrm>
          <a:solidFill>
            <a:schemeClr val="bg1"/>
          </a:solidFill>
          <a:ln>
            <a:noFill/>
          </a:ln>
          <a:effectLst>
            <a:outerShdw blurRad="44450" dist="27940" dir="5400000" algn="ctr">
              <a:srgbClr val="000000">
                <a:alpha val="32000"/>
              </a:srgbClr>
            </a:outerShdw>
          </a:effectLst>
        </p:spPr>
        <p:style>
          <a:lnRef idx="1">
            <a:schemeClr val="accent5"/>
          </a:lnRef>
          <a:fillRef idx="1003">
            <a:schemeClr val="lt2"/>
          </a:fillRef>
          <a:effectRef idx="2">
            <a:schemeClr val="accent5"/>
          </a:effectRef>
          <a:fontRef idx="minor">
            <a:schemeClr val="lt1"/>
          </a:fontRef>
        </p:style>
        <p:txBody>
          <a:bodyPr>
            <a:noAutofit/>
          </a:bodyPr>
          <a:lstStyle/>
          <a:p>
            <a:pPr lvl="0"/>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t>
            </a:r>
            <a:r>
              <a:rPr lang="en-ZA" sz="3600" b="1" dirty="0" smtClean="0">
                <a:solidFill>
                  <a:schemeClr val="accent2"/>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a:t>
            </a:r>
            <a:br>
              <a:rPr lang="en-ZA" sz="3600" b="1" dirty="0" smtClean="0">
                <a:solidFill>
                  <a:schemeClr val="accent2"/>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1-ADMINISTRATION </a:t>
            </a:r>
            <a:endPar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1014364" y="0"/>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/12</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01500660"/>
              </p:ext>
            </p:extLst>
          </p:nvPr>
        </p:nvGraphicFramePr>
        <p:xfrm>
          <a:off x="214051" y="878510"/>
          <a:ext cx="11590023" cy="5757994"/>
        </p:xfrm>
        <a:graphic>
          <a:graphicData uri="http://schemas.openxmlformats.org/drawingml/2006/table">
            <a:tbl>
              <a:tblPr firstRow="1" bandRow="1">
                <a:tableStyleId>{21E4AEA4-8DFA-4A89-87EB-49C32662AFE0}</a:tableStyleId>
              </a:tblPr>
              <a:tblGrid>
                <a:gridCol w="1905695"/>
                <a:gridCol w="816637"/>
                <a:gridCol w="3271234"/>
                <a:gridCol w="2060620"/>
                <a:gridCol w="1854557"/>
                <a:gridCol w="1681280"/>
              </a:tblGrid>
              <a:tr h="366113">
                <a:tc>
                  <a:txBody>
                    <a:bodyPr/>
                    <a:lstStyle/>
                    <a:p>
                      <a:r>
                        <a:rPr lang="en-ZA" dirty="0" smtClean="0">
                          <a:latin typeface="Tw Cen MT" panose="020B0602020104020603" pitchFamily="34" charset="0"/>
                        </a:rPr>
                        <a:t>OUTPUT </a:t>
                      </a:r>
                      <a:endParaRPr lang="en-ZA" dirty="0">
                        <a:latin typeface="Tw Cen MT" panose="020B0602020104020603" pitchFamily="34" charset="0"/>
                      </a:endParaRPr>
                    </a:p>
                  </a:txBody>
                  <a:tcPr/>
                </a:tc>
                <a:tc gridSpan="2">
                  <a:txBody>
                    <a:bodyPr/>
                    <a:lstStyle/>
                    <a:p>
                      <a:r>
                        <a:rPr lang="en-ZA" dirty="0" smtClean="0">
                          <a:latin typeface="Tw Cen MT" panose="020B0602020104020603" pitchFamily="34" charset="0"/>
                        </a:rPr>
                        <a:t>OUTPUT</a:t>
                      </a:r>
                      <a:r>
                        <a:rPr lang="en-ZA" baseline="0" dirty="0" smtClean="0">
                          <a:latin typeface="Tw Cen MT" panose="020B0602020104020603" pitchFamily="34" charset="0"/>
                        </a:rPr>
                        <a:t> INDICATOR </a:t>
                      </a:r>
                      <a:endParaRPr lang="en-ZA" dirty="0">
                        <a:latin typeface="Tw Cen MT" panose="020B0602020104020603" pitchFamily="34" charset="0"/>
                      </a:endParaRPr>
                    </a:p>
                  </a:txBody>
                  <a:tcPr/>
                </a:tc>
                <a:tc hMerge="1">
                  <a:txBody>
                    <a:bodyPr/>
                    <a:lstStyle/>
                    <a:p>
                      <a:endParaRPr lang="en-ZA"/>
                    </a:p>
                  </a:txBody>
                  <a:tcPr/>
                </a:tc>
                <a:tc gridSpan="3">
                  <a:txBody>
                    <a:bodyPr/>
                    <a:lstStyle/>
                    <a:p>
                      <a:pPr marL="0" algn="l" defTabSz="914400" rtl="0" eaLnBrk="1" latinLnBrk="0" hangingPunct="1"/>
                      <a:r>
                        <a:rPr lang="en-ZA" dirty="0" smtClean="0">
                          <a:latin typeface="Tw Cen MT" panose="020B0602020104020603" pitchFamily="34" charset="0"/>
                        </a:rPr>
                        <a:t> </a:t>
                      </a:r>
                      <a:r>
                        <a:rPr lang="en-US" sz="1800" b="1" kern="1200" dirty="0" smtClean="0">
                          <a:solidFill>
                            <a:schemeClr val="lt1"/>
                          </a:solidFill>
                          <a:latin typeface="Tw Cen MT" panose="020B0602020104020603" pitchFamily="34" charset="0"/>
                          <a:ea typeface="+mn-ea"/>
                          <a:cs typeface="+mn-cs"/>
                        </a:rPr>
                        <a:t>MEDIUM TERM EXPENDITURE FRAMEWORK PERIOD</a:t>
                      </a:r>
                      <a:endParaRPr lang="en-ZA" sz="18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213566">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latin typeface="Tw Cen MT" panose="020B0602020104020603" pitchFamily="34" charset="0"/>
                        </a:rPr>
                        <a:t>2022/23 </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2023/24</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2024/25</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r>
              <a:tr h="85426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Fruitless, wasteful and irregular expenditure monitored and addressed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Number of reports on fruitless, wasteful and irregular expenditure produced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4</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4</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4</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85426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Compliance with the Broad-Based Black Economic Empowerment (BBBEE) prescripts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Number of Bi-annual reports on compliance with the BBBEE prescripts produced.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  2</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2</a:t>
                      </a:r>
                      <a:endParaRPr lang="en-ZA" sz="1400" b="0" kern="1200" dirty="0">
                        <a:solidFill>
                          <a:schemeClr val="dk1"/>
                        </a:solidFill>
                        <a:effectLst/>
                        <a:latin typeface="Tw Cen MT" panose="020B0602020104020603"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 </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2</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640699">
                <a:tc rowSpan="3"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Institutional capacity to mainstream gender, youth and disability rights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rowSpan="3"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w Cen MT" panose="020B0602020104020603" pitchFamily="34" charset="0"/>
                          <a:ea typeface="+mn-ea"/>
                          <a:cs typeface="+mn-cs"/>
                        </a:rPr>
                        <a:t>% representation of women in SMS position.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 </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effectLst/>
                          <a:latin typeface="Tw Cen MT" panose="020B0602020104020603" pitchFamily="34" charset="0"/>
                          <a:ea typeface="+mn-ea"/>
                          <a:cs typeface="+mn-cs"/>
                        </a:rPr>
                        <a:t>50%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effectLst/>
                          <a:latin typeface="Tw Cen MT" panose="020B0602020104020603" pitchFamily="34" charset="0"/>
                          <a:ea typeface="+mn-ea"/>
                          <a:cs typeface="+mn-cs"/>
                        </a:rPr>
                        <a:t>50%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50%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479854">
                <a:tc gridSpan="2" vMerge="1">
                  <a:txBody>
                    <a:bodyPr/>
                    <a:lstStyle/>
                    <a:p>
                      <a:endParaRPr lang="en-ZA"/>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w Cen MT" panose="020B0602020104020603" pitchFamily="34" charset="0"/>
                          <a:ea typeface="+mn-ea"/>
                          <a:cs typeface="+mn-cs"/>
                        </a:rPr>
                        <a:t>% representation of Youth </a:t>
                      </a: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dk1"/>
                          </a:solidFill>
                          <a:effectLst/>
                          <a:latin typeface="Tw Cen MT" panose="020B0602020104020603" pitchFamily="34" charset="0"/>
                          <a:ea typeface="+mn-ea"/>
                          <a:cs typeface="+mn-cs"/>
                        </a:rPr>
                        <a:t>30%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dk1"/>
                          </a:solidFill>
                          <a:effectLst/>
                          <a:latin typeface="Tw Cen MT" panose="020B0602020104020603" pitchFamily="34" charset="0"/>
                          <a:ea typeface="+mn-ea"/>
                          <a:cs typeface="+mn-cs"/>
                        </a:rPr>
                        <a:t>30%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0" kern="1200" dirty="0" smtClean="0">
                          <a:solidFill>
                            <a:schemeClr val="dk1"/>
                          </a:solidFill>
                          <a:effectLst/>
                          <a:latin typeface="Tw Cen MT" panose="020B0602020104020603" pitchFamily="34" charset="0"/>
                          <a:ea typeface="+mn-ea"/>
                          <a:cs typeface="+mn-cs"/>
                        </a:rPr>
                        <a:t>30%</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640699">
                <a:tc gridSpan="2" vMerge="1">
                  <a:txBody>
                    <a:bodyPr/>
                    <a:lstStyle/>
                    <a:p>
                      <a:endParaRPr lang="en-ZA"/>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w Cen MT" panose="020B0602020104020603" pitchFamily="34" charset="0"/>
                          <a:ea typeface="+mn-ea"/>
                          <a:cs typeface="+mn-cs"/>
                        </a:rPr>
                        <a:t>% representation of people with disability </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2.8%</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3.1%</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Tw Cen MT" panose="020B0602020104020603" pitchFamily="34" charset="0"/>
                          <a:ea typeface="+mn-ea"/>
                          <a:cs typeface="+mn-cs"/>
                        </a:rPr>
                        <a:t>3.4%</a:t>
                      </a:r>
                      <a:endParaRPr lang="en-ZA" sz="1400" b="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64069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Table Public Service Amendment Bill in Parliament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Revised Public Service Amendment Bill tabled in Parliament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Table the Public Service Amendment Bill in Parliament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106783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Table Public Administration Management Amendment Bill in Parliament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Public Administration Management Amendment Bill tabled in Parliament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Table the Public Administration Management Amendment Bill in Parliament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34365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eaLnBrk="0" hangingPunct="0">
              <a:lnSpc>
                <a:spcPct val="100000"/>
              </a:lnSpc>
              <a:spcBef>
                <a:spcPct val="0"/>
              </a:spcBef>
              <a:defRPr/>
            </a:pPr>
            <a:endParaRPr lang="en-ZA"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13</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13</a:t>
            </a:fld>
            <a:endParaRPr lang="en-GB" sz="4000" b="1" dirty="0">
              <a:solidFill>
                <a:prstClr val="white"/>
              </a:solidFill>
            </a:endParaRPr>
          </a:p>
        </p:txBody>
      </p:sp>
      <p:sp>
        <p:nvSpPr>
          <p:cNvPr id="8" name="Slide Number Placeholder 3"/>
          <p:cNvSpPr txBox="1">
            <a:spLocks/>
          </p:cNvSpPr>
          <p:nvPr/>
        </p:nvSpPr>
        <p:spPr>
          <a:xfrm>
            <a:off x="11106413" y="208813"/>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/13</a:t>
            </a:r>
            <a:endParaRPr lang="en-GB" sz="3200" b="1" dirty="0">
              <a:latin typeface="Trebuchet MS" panose="020B0603020202020204"/>
            </a:endParaRPr>
          </a:p>
        </p:txBody>
      </p:sp>
      <p:sp>
        <p:nvSpPr>
          <p:cNvPr id="2" name="Title 1"/>
          <p:cNvSpPr>
            <a:spLocks noGrp="1"/>
          </p:cNvSpPr>
          <p:nvPr>
            <p:ph type="ctrTitle"/>
          </p:nvPr>
        </p:nvSpPr>
        <p:spPr>
          <a:xfrm>
            <a:off x="243204" y="-161701"/>
            <a:ext cx="11110595" cy="1000284"/>
          </a:xfrm>
        </p:spPr>
        <p:txBody>
          <a:bodyPr>
            <a:noAutofit/>
          </a:bodyPr>
          <a:lstStyle/>
          <a:p>
            <a:r>
              <a:rPr lang="en-ZA" sz="3200" b="1" dirty="0" smtClean="0">
                <a:effectLst>
                  <a:outerShdw blurRad="50000" dist="30000" dir="5400000" algn="tl" rotWithShape="0">
                    <a:srgbClr val="000000">
                      <a:alpha val="30000"/>
                    </a:srgbClr>
                  </a:outerShdw>
                </a:effectLst>
                <a:latin typeface="Tw Cen MT" panose="020B0602020104020603" pitchFamily="34" charset="0"/>
              </a:rPr>
              <a:t>2022/23 </a:t>
            </a:r>
            <a:r>
              <a:rPr lang="en-ZA" sz="3200" b="1" dirty="0">
                <a:effectLst>
                  <a:outerShdw blurRad="50000" dist="30000" dir="5400000" algn="tl" rotWithShape="0">
                    <a:srgbClr val="000000">
                      <a:alpha val="30000"/>
                    </a:srgbClr>
                  </a:outerShdw>
                </a:effectLst>
                <a:latin typeface="Tw Cen MT" panose="020B0602020104020603" pitchFamily="34" charset="0"/>
              </a:rPr>
              <a:t>ANNUAL PERFORMANCE PLAN</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val="768320171"/>
              </p:ext>
            </p:extLst>
          </p:nvPr>
        </p:nvGraphicFramePr>
        <p:xfrm>
          <a:off x="194997" y="1060868"/>
          <a:ext cx="11692203" cy="4405013"/>
        </p:xfrm>
        <a:graphic>
          <a:graphicData uri="http://schemas.openxmlformats.org/drawingml/2006/table">
            <a:tbl>
              <a:tblPr firstRow="1" bandRow="1">
                <a:tableStyleId>{5C22544A-7EE6-4342-B048-85BDC9FD1C3A}</a:tableStyleId>
              </a:tblPr>
              <a:tblGrid>
                <a:gridCol w="2268860"/>
                <a:gridCol w="9423343"/>
              </a:tblGrid>
              <a:tr h="37859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solidFill>
                            <a:schemeClr val="bg1"/>
                          </a:solidFill>
                          <a:latin typeface="Tw Cen MT" pitchFamily="34" charset="0"/>
                        </a:rPr>
                        <a:t>PROGRAMME 2:</a:t>
                      </a:r>
                      <a:r>
                        <a:rPr lang="en-ZA" sz="2000" baseline="0" dirty="0" smtClean="0">
                          <a:solidFill>
                            <a:schemeClr val="bg1"/>
                          </a:solidFill>
                          <a:latin typeface="Tw Cen MT" pitchFamily="34" charset="0"/>
                        </a:rPr>
                        <a:t> </a:t>
                      </a:r>
                      <a:r>
                        <a:rPr lang="en-ZA" sz="2000" b="1" kern="1200" dirty="0" smtClean="0">
                          <a:solidFill>
                            <a:schemeClr val="bg1"/>
                          </a:solidFill>
                          <a:latin typeface="Tw Cen MT" pitchFamily="34" charset="0"/>
                          <a:ea typeface="+mn-ea"/>
                          <a:cs typeface="+mn-cs"/>
                        </a:rPr>
                        <a:t>HUMAN RESOURCES MANAGEMENT AND DEVELOPMENT</a:t>
                      </a:r>
                    </a:p>
                  </a:txBody>
                  <a:tcPr>
                    <a:solidFill>
                      <a:schemeClr val="accent6"/>
                    </a:solidFill>
                  </a:tcPr>
                </a:tc>
                <a:tc hMerge="1">
                  <a:txBody>
                    <a:bodyPr/>
                    <a:lstStyle/>
                    <a:p>
                      <a:endParaRPr lang="en-ZA" dirty="0"/>
                    </a:p>
                  </a:txBody>
                  <a:tcPr/>
                </a:tc>
              </a:tr>
              <a:tr h="389937">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2000" b="1" i="0" dirty="0" smtClean="0">
                          <a:solidFill>
                            <a:schemeClr val="tx1"/>
                          </a:solidFill>
                          <a:latin typeface="Tw Cen MT" panose="020B0602020104020603" pitchFamily="34" charset="0"/>
                          <a:cs typeface="Arial" pitchFamily="34" charset="0"/>
                        </a:rPr>
                        <a:t>Purpose </a:t>
                      </a:r>
                    </a:p>
                  </a:txBody>
                  <a:tcP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2000" kern="1200" dirty="0" smtClean="0">
                          <a:solidFill>
                            <a:schemeClr val="dk1"/>
                          </a:solidFill>
                          <a:effectLst/>
                          <a:latin typeface="Tw Cen MT" panose="020B0602020104020603" pitchFamily="34" charset="0"/>
                          <a:ea typeface="+mn-ea"/>
                          <a:cs typeface="+mn-cs"/>
                        </a:rPr>
                        <a:t>To develop, implement and monitor human resource management policies.</a:t>
                      </a:r>
                      <a:endParaRPr lang="en-ZA" sz="2000" kern="1200" dirty="0" smtClean="0">
                        <a:solidFill>
                          <a:schemeClr val="dk1"/>
                        </a:solidFill>
                        <a:effectLst/>
                        <a:latin typeface="Tw Cen MT" panose="020B0602020104020603" pitchFamily="34" charset="0"/>
                        <a:ea typeface="+mn-ea"/>
                        <a:cs typeface="+mn-cs"/>
                      </a:endParaRPr>
                    </a:p>
                  </a:txBody>
                  <a:tcPr>
                    <a:solidFill>
                      <a:schemeClr val="bg1">
                        <a:lumMod val="95000"/>
                      </a:schemeClr>
                    </a:solidFill>
                  </a:tcPr>
                </a:tc>
              </a:tr>
              <a:tr h="3582053">
                <a:tc>
                  <a:txBody>
                    <a:bodyPr/>
                    <a:lstStyle/>
                    <a:p>
                      <a:pPr marL="0" indent="0">
                        <a:lnSpc>
                          <a:spcPct val="110000"/>
                        </a:lnSpc>
                        <a:buFont typeface="+mj-lt"/>
                        <a:buNone/>
                      </a:pPr>
                      <a:r>
                        <a:rPr lang="en-ZA" sz="2000" b="1" i="0" dirty="0" smtClean="0">
                          <a:solidFill>
                            <a:schemeClr val="accent2">
                              <a:lumMod val="75000"/>
                            </a:schemeClr>
                          </a:solidFill>
                          <a:latin typeface="Tw Cen MT" panose="020B0602020104020603" pitchFamily="34" charset="0"/>
                          <a:cs typeface="Arial" pitchFamily="34" charset="0"/>
                        </a:rPr>
                        <a:t>Sub</a:t>
                      </a:r>
                      <a:r>
                        <a:rPr lang="en-ZA" sz="2000" b="1" i="0" baseline="0" dirty="0" smtClean="0">
                          <a:solidFill>
                            <a:schemeClr val="accent2">
                              <a:lumMod val="75000"/>
                            </a:schemeClr>
                          </a:solidFill>
                          <a:latin typeface="Tw Cen MT" panose="020B0602020104020603" pitchFamily="34" charset="0"/>
                          <a:cs typeface="Arial" pitchFamily="34" charset="0"/>
                        </a:rPr>
                        <a:t>-Programmes</a:t>
                      </a:r>
                      <a:endParaRPr lang="en-ZA" sz="2000" b="1" i="0" dirty="0">
                        <a:solidFill>
                          <a:schemeClr val="accent2">
                            <a:lumMod val="75000"/>
                          </a:schemeClr>
                        </a:solidFill>
                        <a:latin typeface="Tw Cen MT" panose="020B0602020104020603" pitchFamily="34" charset="0"/>
                        <a:cs typeface="Arial" pitchFamily="34" charset="0"/>
                      </a:endParaRPr>
                    </a:p>
                  </a:txBody>
                  <a:tcPr>
                    <a:solidFill>
                      <a:schemeClr val="accent6">
                        <a:lumMod val="40000"/>
                        <a:lumOff val="60000"/>
                      </a:schemeClr>
                    </a:solidFill>
                  </a:tcPr>
                </a:tc>
                <a:tc>
                  <a:txBody>
                    <a:bodyPr/>
                    <a:lstStyle/>
                    <a:p>
                      <a:pPr marL="457200" indent="-457200" algn="l" defTabSz="914400" rtl="0" eaLnBrk="1" latinLnBrk="0" hangingPunct="1">
                        <a:buFont typeface="+mj-lt"/>
                        <a:buAutoNum type="arabicPeriod"/>
                      </a:pPr>
                      <a:r>
                        <a:rPr lang="en-ZA" sz="2000" b="1" i="1" kern="1200" dirty="0" smtClean="0">
                          <a:solidFill>
                            <a:schemeClr val="dk1"/>
                          </a:solidFill>
                          <a:effectLst/>
                          <a:latin typeface="Tw Cen MT" panose="020B0602020104020603" pitchFamily="34" charset="0"/>
                          <a:ea typeface="+mn-ea"/>
                          <a:cs typeface="+mn-cs"/>
                        </a:rPr>
                        <a:t>Management - </a:t>
                      </a:r>
                      <a:r>
                        <a:rPr lang="en-ZA" sz="2000" b="0" i="0" kern="1200" dirty="0" smtClean="0">
                          <a:solidFill>
                            <a:schemeClr val="dk1"/>
                          </a:solidFill>
                          <a:effectLst/>
                          <a:latin typeface="Tw Cen MT" panose="020B0602020104020603" pitchFamily="34" charset="0"/>
                          <a:ea typeface="+mn-ea"/>
                          <a:cs typeface="+mn-cs"/>
                        </a:rPr>
                        <a:t>provides for the administrative support and management of the programme. </a:t>
                      </a:r>
                    </a:p>
                    <a:p>
                      <a:pPr marL="457200" indent="-457200" algn="l" defTabSz="914400" rtl="0" eaLnBrk="1" latinLnBrk="0" hangingPunct="1">
                        <a:buFont typeface="+mj-lt"/>
                        <a:buAutoNum type="arabicPeriod"/>
                      </a:pPr>
                      <a:endParaRPr lang="en-ZA" sz="2000" b="0" i="1" kern="1200" dirty="0" smtClean="0">
                        <a:solidFill>
                          <a:schemeClr val="dk1"/>
                        </a:solidFill>
                        <a:effectLst/>
                        <a:latin typeface="Tw Cen MT" panose="020B0602020104020603" pitchFamily="34" charset="0"/>
                        <a:ea typeface="+mn-ea"/>
                        <a:cs typeface="+mn-cs"/>
                      </a:endParaRPr>
                    </a:p>
                    <a:p>
                      <a:pPr marL="457200" indent="-457200" algn="l" defTabSz="914400" rtl="0" eaLnBrk="1" latinLnBrk="0" hangingPunct="1">
                        <a:buFont typeface="+mj-lt"/>
                        <a:buAutoNum type="arabicPeriod"/>
                      </a:pPr>
                      <a:r>
                        <a:rPr lang="en-ZA" sz="2000" b="1" i="1" kern="1200" dirty="0" smtClean="0">
                          <a:solidFill>
                            <a:schemeClr val="dk1"/>
                          </a:solidFill>
                          <a:effectLst/>
                          <a:latin typeface="Tw Cen MT" panose="020B0602020104020603" pitchFamily="34" charset="0"/>
                          <a:ea typeface="+mn-ea"/>
                          <a:cs typeface="+mn-cs"/>
                        </a:rPr>
                        <a:t>Human Resources Planning – </a:t>
                      </a:r>
                      <a:r>
                        <a:rPr lang="en-ZA" sz="2000" b="0" i="0" kern="1200" dirty="0" smtClean="0">
                          <a:solidFill>
                            <a:schemeClr val="dk1"/>
                          </a:solidFill>
                          <a:effectLst/>
                          <a:latin typeface="Tw Cen MT" panose="020B0602020104020603" pitchFamily="34" charset="0"/>
                          <a:ea typeface="+mn-ea"/>
                          <a:cs typeface="+mn-cs"/>
                        </a:rPr>
                        <a:t>manages and supports the implementation of human resource planning and employment policies, frameworks, systems and practices. </a:t>
                      </a:r>
                    </a:p>
                    <a:p>
                      <a:pPr marL="457200" indent="-457200" algn="l" defTabSz="914400" rtl="0" eaLnBrk="1" latinLnBrk="0" hangingPunct="1">
                        <a:buFont typeface="+mj-lt"/>
                        <a:buAutoNum type="arabicPeriod"/>
                      </a:pPr>
                      <a:endParaRPr lang="en-ZA" sz="2000" b="1" i="1" kern="1200" dirty="0" smtClean="0">
                        <a:solidFill>
                          <a:schemeClr val="dk1"/>
                        </a:solidFill>
                        <a:effectLst/>
                        <a:latin typeface="Tw Cen MT" panose="020B0602020104020603" pitchFamily="34" charset="0"/>
                        <a:ea typeface="+mn-ea"/>
                        <a:cs typeface="+mn-cs"/>
                      </a:endParaRPr>
                    </a:p>
                    <a:p>
                      <a:pPr marL="457200" indent="-457200" algn="l" defTabSz="914400" rtl="0" eaLnBrk="1" latinLnBrk="0" hangingPunct="1">
                        <a:buFont typeface="+mj-lt"/>
                        <a:buAutoNum type="arabicPeriod"/>
                      </a:pPr>
                      <a:r>
                        <a:rPr lang="en-ZA" sz="2000" b="1" i="1" kern="1200" dirty="0" smtClean="0">
                          <a:solidFill>
                            <a:schemeClr val="dk1"/>
                          </a:solidFill>
                          <a:effectLst/>
                          <a:latin typeface="Tw Cen MT" panose="020B0602020104020603" pitchFamily="34" charset="0"/>
                          <a:ea typeface="+mn-ea"/>
                          <a:cs typeface="+mn-cs"/>
                        </a:rPr>
                        <a:t>Public Service Leadership Management – </a:t>
                      </a:r>
                      <a:r>
                        <a:rPr lang="en-ZA" sz="2000" b="0" i="0" kern="1200" dirty="0" smtClean="0">
                          <a:solidFill>
                            <a:schemeClr val="dk1"/>
                          </a:solidFill>
                          <a:effectLst/>
                          <a:latin typeface="Tw Cen MT" panose="020B0602020104020603" pitchFamily="34" charset="0"/>
                          <a:ea typeface="+mn-ea"/>
                          <a:cs typeface="+mn-cs"/>
                        </a:rPr>
                        <a:t>provides a leadership and management framework for the senior management service to ensure good governance of the Public Service through a professional management echelon. </a:t>
                      </a:r>
                    </a:p>
                    <a:p>
                      <a:endParaRPr lang="en-ZA" sz="2000" dirty="0" smtClean="0">
                        <a:effectLst/>
                        <a:latin typeface="Tw Cen MT" panose="020B0602020104020603"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4176203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0" y="68406"/>
            <a:ext cx="10980127" cy="1152288"/>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r>
              <a:rPr lang="en-ZA" sz="4000" b="1" dirty="0" smtClean="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a:t>
            </a:r>
            <a:br>
              <a:rPr lang="en-ZA" sz="4000" b="1" dirty="0" smtClean="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2:  </a:t>
            </a:r>
            <a:r>
              <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HUMAN RESOURCES MANAGEMENT AND DEVELOPMENT</a:t>
            </a:r>
            <a:r>
              <a:rPr lang="en-ZA" sz="1800" b="1" dirty="0">
                <a:solidFill>
                  <a:schemeClr val="tx1"/>
                </a:solidFill>
                <a:latin typeface="Tw Cen MT" pitchFamily="34" charset="0"/>
              </a:rPr>
              <a:t/>
            </a:r>
            <a:br>
              <a:rPr lang="en-ZA" sz="1800" b="1" dirty="0">
                <a:solidFill>
                  <a:schemeClr val="tx1"/>
                </a:solidFill>
                <a:latin typeface="Tw Cen MT" pitchFamily="34" charset="0"/>
              </a:rPr>
            </a:br>
            <a:endParaRPr lang="en-ZA" sz="18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1014364" y="0"/>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/14</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49771494"/>
              </p:ext>
            </p:extLst>
          </p:nvPr>
        </p:nvGraphicFramePr>
        <p:xfrm>
          <a:off x="412124" y="1046548"/>
          <a:ext cx="11444596" cy="5689532"/>
        </p:xfrm>
        <a:graphic>
          <a:graphicData uri="http://schemas.openxmlformats.org/drawingml/2006/table">
            <a:tbl>
              <a:tblPr firstRow="1" bandRow="1">
                <a:tableStyleId>{21E4AEA4-8DFA-4A89-87EB-49C32662AFE0}</a:tableStyleId>
              </a:tblPr>
              <a:tblGrid>
                <a:gridCol w="1881783"/>
                <a:gridCol w="2661582"/>
                <a:gridCol w="2154026"/>
                <a:gridCol w="2188913"/>
                <a:gridCol w="2558292"/>
              </a:tblGrid>
              <a:tr h="433854">
                <a:tc>
                  <a:txBody>
                    <a:bodyPr/>
                    <a:lstStyle/>
                    <a:p>
                      <a:r>
                        <a:rPr lang="en-ZA" dirty="0" smtClean="0">
                          <a:latin typeface="Tw Cen MT" panose="020B0602020104020603" pitchFamily="34" charset="0"/>
                        </a:rPr>
                        <a:t>OUTPUT </a:t>
                      </a:r>
                      <a:endParaRPr lang="en-ZA" dirty="0">
                        <a:latin typeface="Tw Cen MT" panose="020B0602020104020603" pitchFamily="34" charset="0"/>
                      </a:endParaRPr>
                    </a:p>
                  </a:txBody>
                  <a:tcPr/>
                </a:tc>
                <a:tc>
                  <a:txBody>
                    <a:bodyPr/>
                    <a:lstStyle/>
                    <a:p>
                      <a:r>
                        <a:rPr lang="en-ZA" dirty="0" smtClean="0">
                          <a:latin typeface="Tw Cen MT" panose="020B0602020104020603" pitchFamily="34" charset="0"/>
                        </a:rPr>
                        <a:t>OUTPUT</a:t>
                      </a:r>
                      <a:r>
                        <a:rPr lang="en-ZA" baseline="0" dirty="0" smtClean="0">
                          <a:latin typeface="Tw Cen MT" panose="020B0602020104020603" pitchFamily="34" charset="0"/>
                        </a:rPr>
                        <a:t> INDICATOR </a:t>
                      </a:r>
                      <a:endParaRPr lang="en-ZA" dirty="0">
                        <a:latin typeface="Tw Cen MT" panose="020B0602020104020603" pitchFamily="34" charset="0"/>
                      </a:endParaRPr>
                    </a:p>
                  </a:txBody>
                  <a:tcPr/>
                </a:tc>
                <a:tc gridSpan="3">
                  <a:txBody>
                    <a:bodyPr/>
                    <a:lstStyle/>
                    <a:p>
                      <a:pPr marL="0" algn="l" defTabSz="914400" rtl="0" eaLnBrk="1" latinLnBrk="0" hangingPunct="1"/>
                      <a:r>
                        <a:rPr lang="en-ZA" dirty="0" smtClean="0">
                          <a:latin typeface="Tw Cen MT" panose="020B0602020104020603" pitchFamily="34" charset="0"/>
                        </a:rPr>
                        <a:t> </a:t>
                      </a:r>
                      <a:r>
                        <a:rPr lang="en-US" sz="1800" b="1" kern="1200" dirty="0" smtClean="0">
                          <a:solidFill>
                            <a:schemeClr val="lt1"/>
                          </a:solidFill>
                          <a:latin typeface="Tw Cen MT" panose="020B0602020104020603" pitchFamily="34" charset="0"/>
                          <a:ea typeface="+mn-ea"/>
                          <a:cs typeface="+mn-cs"/>
                        </a:rPr>
                        <a:t>MEDIUM TERM EXPENDITURE FRAMEWORK PERIOD</a:t>
                      </a:r>
                      <a:endParaRPr lang="en-ZA" sz="18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50616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latin typeface="Tw Cen MT" panose="020B0602020104020603" pitchFamily="34" charset="0"/>
                        </a:rPr>
                        <a:t>2022/23 </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2023/24</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2024/25</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r>
              <a:tr h="1012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Legislative framework to institutionalise mandatory in-service training framework</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Legislative framework on Mandatory in-service training for the public service developed.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Directive on Mandatory in-service training for the public service submitted for approval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Implement and Monitor  the directive to institutionalise  mandatory in service training</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Implement and Monitor the directive to institutionalise  mandatory in service training</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40000"/>
                        <a:lumOff val="60000"/>
                      </a:schemeClr>
                    </a:solidFill>
                  </a:tcPr>
                </a:tc>
              </a:tr>
              <a:tr h="1012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Human resource management and Development Strategy approved</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Approved HRM&amp;D strategy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HRM&amp;D strategy and implementation plan submitted for approval </a:t>
                      </a: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Information sessions on the  HRM&amp;D strategy held </a:t>
                      </a:r>
                      <a:endParaRPr lang="en-ZA" sz="14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the HRM&amp;D strategy</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40000"/>
                        <a:lumOff val="60000"/>
                      </a:schemeClr>
                    </a:solidFill>
                  </a:tcPr>
                </a:tc>
              </a:tr>
              <a:tr h="9532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Job Competency Framework for public sector approved</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Approved Job Competency Framework for public sector</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Job Competency Framework for public sector submitted for approval </a:t>
                      </a: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Information sessions on the </a:t>
                      </a:r>
                      <a:r>
                        <a:rPr lang="en-ZA" sz="1400" kern="1200" dirty="0">
                          <a:solidFill>
                            <a:schemeClr val="dk1"/>
                          </a:solidFill>
                          <a:effectLst/>
                          <a:latin typeface="Tw Cen MT" panose="020B0602020104020603" pitchFamily="34" charset="0"/>
                          <a:ea typeface="+mn-ea"/>
                          <a:cs typeface="+mn-cs"/>
                        </a:rPr>
                        <a:t>Job Competency Framework held </a:t>
                      </a: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the </a:t>
                      </a:r>
                      <a:r>
                        <a:rPr lang="en-ZA" sz="1400" kern="1200" dirty="0">
                          <a:solidFill>
                            <a:schemeClr val="dk1"/>
                          </a:solidFill>
                          <a:effectLst/>
                          <a:latin typeface="Tw Cen MT" panose="020B0602020104020603" pitchFamily="34" charset="0"/>
                          <a:ea typeface="+mn-ea"/>
                          <a:cs typeface="+mn-cs"/>
                        </a:rPr>
                        <a:t>Job Competency Framework</a:t>
                      </a:r>
                    </a:p>
                  </a:txBody>
                  <a:tcPr marL="68580" marR="68580" marT="0" marB="0">
                    <a:solidFill>
                      <a:schemeClr val="accent6">
                        <a:lumMod val="40000"/>
                        <a:lumOff val="60000"/>
                      </a:schemeClr>
                    </a:solidFill>
                  </a:tcPr>
                </a:tc>
              </a:tr>
              <a:tr h="17715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Annual Compliance Monitoring Report on selected PA Norms and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Annual Compliance Monitoring Report on selected PA Norms and Standards</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produced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Annual Compliance Monitoring Report on selected PA Norms and Standards submitted for approval</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Annual Compliance Monitoring Report on selected PA Norms and Standards submitted for approval</a:t>
                      </a:r>
                    </a:p>
                  </a:txBody>
                  <a:tcPr marL="68580" marR="68580" marT="0" marB="0">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Annual Compliance Monitoring Report on selected PA Norms and Standards submitted for approval</a:t>
                      </a:r>
                    </a:p>
                  </a:txBody>
                  <a:tcPr marL="68580" marR="68580" marT="0"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5229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eaLnBrk="0" hangingPunct="0">
              <a:lnSpc>
                <a:spcPct val="100000"/>
              </a:lnSpc>
              <a:spcBef>
                <a:spcPct val="0"/>
              </a:spcBef>
              <a:defRPr/>
            </a:pPr>
            <a:endParaRPr lang="en-ZA"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15</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15</a:t>
            </a:fld>
            <a:endParaRPr lang="en-GB" sz="4000" b="1" dirty="0">
              <a:solidFill>
                <a:prstClr val="white"/>
              </a:solidFill>
            </a:endParaRPr>
          </a:p>
        </p:txBody>
      </p:sp>
      <p:sp>
        <p:nvSpPr>
          <p:cNvPr id="8" name="Slide Number Placeholder 3"/>
          <p:cNvSpPr txBox="1">
            <a:spLocks/>
          </p:cNvSpPr>
          <p:nvPr/>
        </p:nvSpPr>
        <p:spPr>
          <a:xfrm>
            <a:off x="11106413" y="63909"/>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/15</a:t>
            </a:r>
            <a:endParaRPr lang="en-GB" sz="3200" b="1" dirty="0">
              <a:latin typeface="Trebuchet MS" panose="020B0603020202020204"/>
            </a:endParaRPr>
          </a:p>
        </p:txBody>
      </p:sp>
      <p:sp>
        <p:nvSpPr>
          <p:cNvPr id="2" name="Title 1"/>
          <p:cNvSpPr>
            <a:spLocks noGrp="1"/>
          </p:cNvSpPr>
          <p:nvPr>
            <p:ph type="ctrTitle"/>
          </p:nvPr>
        </p:nvSpPr>
        <p:spPr>
          <a:xfrm>
            <a:off x="243204" y="-161701"/>
            <a:ext cx="11110595" cy="754129"/>
          </a:xfrm>
        </p:spPr>
        <p:txBody>
          <a:bodyPr>
            <a:noAutofit/>
          </a:bodyPr>
          <a:lstStyle/>
          <a:p>
            <a:r>
              <a:rPr lang="en-ZA" sz="3200" b="1" dirty="0">
                <a:effectLst>
                  <a:outerShdw blurRad="50000" dist="30000" dir="5400000" algn="tl" rotWithShape="0">
                    <a:srgbClr val="000000">
                      <a:alpha val="30000"/>
                    </a:srgbClr>
                  </a:outerShdw>
                </a:effectLst>
                <a:latin typeface="Tw Cen MT" panose="020B0602020104020603" pitchFamily="34" charset="0"/>
              </a:rPr>
              <a:t>PROGRAMME 3</a:t>
            </a:r>
            <a:r>
              <a:rPr lang="en-ZA" sz="3200" b="1" dirty="0" smtClean="0">
                <a:effectLst>
                  <a:outerShdw blurRad="50000" dist="30000" dir="5400000" algn="tl" rotWithShape="0">
                    <a:srgbClr val="000000">
                      <a:alpha val="30000"/>
                    </a:srgbClr>
                  </a:outerShdw>
                </a:effectLst>
                <a:latin typeface="Tw Cen MT" panose="020B0602020104020603" pitchFamily="34" charset="0"/>
              </a:rPr>
              <a:t> : 2022/23 </a:t>
            </a:r>
            <a:r>
              <a:rPr lang="en-ZA" sz="3200" b="1" dirty="0">
                <a:effectLst>
                  <a:outerShdw blurRad="50000" dist="30000" dir="5400000" algn="tl" rotWithShape="0">
                    <a:srgbClr val="000000">
                      <a:alpha val="30000"/>
                    </a:srgbClr>
                  </a:outerShdw>
                </a:effectLst>
                <a:latin typeface="Tw Cen MT" panose="020B0602020104020603" pitchFamily="34" charset="0"/>
              </a:rPr>
              <a:t>ANNUAL PERFORMANCE PLAN</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val="790276849"/>
              </p:ext>
            </p:extLst>
          </p:nvPr>
        </p:nvGraphicFramePr>
        <p:xfrm>
          <a:off x="347731" y="796480"/>
          <a:ext cx="11539470" cy="4791080"/>
        </p:xfrm>
        <a:graphic>
          <a:graphicData uri="http://schemas.openxmlformats.org/drawingml/2006/table">
            <a:tbl>
              <a:tblPr firstRow="1" bandRow="1">
                <a:tableStyleId>{5C22544A-7EE6-4342-B048-85BDC9FD1C3A}</a:tableStyleId>
              </a:tblPr>
              <a:tblGrid>
                <a:gridCol w="2239223"/>
                <a:gridCol w="9300247"/>
              </a:tblGrid>
              <a:tr h="3836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bg1"/>
                          </a:solidFill>
                          <a:latin typeface="Tw Cen MT" pitchFamily="34" charset="0"/>
                        </a:rPr>
                        <a:t>PROGRAMME 3:</a:t>
                      </a:r>
                      <a:r>
                        <a:rPr lang="en-ZA" sz="1800" baseline="0" dirty="0" smtClean="0">
                          <a:solidFill>
                            <a:schemeClr val="bg1"/>
                          </a:solidFill>
                          <a:latin typeface="Tw Cen MT" pitchFamily="34" charset="0"/>
                        </a:rPr>
                        <a:t> </a:t>
                      </a:r>
                      <a:r>
                        <a:rPr lang="en-ZA" sz="1800" b="1" kern="1200" dirty="0" smtClean="0">
                          <a:solidFill>
                            <a:schemeClr val="bg1"/>
                          </a:solidFill>
                          <a:latin typeface="Tw Cen MT" pitchFamily="34" charset="0"/>
                          <a:ea typeface="+mn-ea"/>
                          <a:cs typeface="+mn-cs"/>
                        </a:rPr>
                        <a:t>NEGOTIATIONS, LABOUR RELATIONS AND REMUNERATION MANAGEMENT </a:t>
                      </a:r>
                    </a:p>
                  </a:txBody>
                  <a:tcPr>
                    <a:solidFill>
                      <a:schemeClr val="accent6"/>
                    </a:solidFill>
                  </a:tcPr>
                </a:tc>
                <a:tc hMerge="1">
                  <a:txBody>
                    <a:bodyPr/>
                    <a:lstStyle/>
                    <a:p>
                      <a:endParaRPr lang="en-ZA" dirty="0"/>
                    </a:p>
                  </a:txBody>
                  <a:tcPr/>
                </a:tc>
              </a:tr>
              <a:tr h="38072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800" b="1" i="0" dirty="0" smtClean="0">
                          <a:solidFill>
                            <a:schemeClr val="tx1"/>
                          </a:solidFill>
                          <a:latin typeface="Tw Cen MT" panose="020B0602020104020603" pitchFamily="34" charset="0"/>
                          <a:cs typeface="Arial" pitchFamily="34" charset="0"/>
                        </a:rPr>
                        <a:t>Purpose </a:t>
                      </a:r>
                    </a:p>
                  </a:txBody>
                  <a:tcP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800" kern="1200" dirty="0" smtClean="0">
                          <a:solidFill>
                            <a:schemeClr val="dk1"/>
                          </a:solidFill>
                          <a:effectLst/>
                          <a:latin typeface="Tw Cen MT" panose="020B0602020104020603" pitchFamily="34" charset="0"/>
                          <a:ea typeface="+mn-ea"/>
                          <a:cs typeface="+mn-cs"/>
                        </a:rPr>
                        <a:t>To manage and oversee Negotiations, Labour Relations and Remuneration Management</a:t>
                      </a:r>
                      <a:endParaRPr lang="en-ZA" sz="1800" b="0" i="0" dirty="0" smtClean="0">
                        <a:solidFill>
                          <a:schemeClr val="bg1"/>
                        </a:solidFill>
                        <a:latin typeface="Tw Cen MT" panose="020B0602020104020603" pitchFamily="34" charset="0"/>
                        <a:cs typeface="Arial" pitchFamily="34" charset="0"/>
                      </a:endParaRPr>
                    </a:p>
                  </a:txBody>
                  <a:tcPr>
                    <a:solidFill>
                      <a:schemeClr val="bg1">
                        <a:lumMod val="95000"/>
                      </a:schemeClr>
                    </a:solidFill>
                  </a:tcPr>
                </a:tc>
              </a:tr>
              <a:tr h="3886891">
                <a:tc>
                  <a:txBody>
                    <a:bodyPr/>
                    <a:lstStyle/>
                    <a:p>
                      <a:pPr marL="0" indent="0">
                        <a:lnSpc>
                          <a:spcPct val="110000"/>
                        </a:lnSpc>
                        <a:buFont typeface="+mj-lt"/>
                        <a:buNone/>
                      </a:pPr>
                      <a:r>
                        <a:rPr lang="en-ZA" sz="1800" b="1" i="0" dirty="0" smtClean="0">
                          <a:solidFill>
                            <a:schemeClr val="accent2">
                              <a:lumMod val="75000"/>
                            </a:schemeClr>
                          </a:solidFill>
                          <a:latin typeface="Tw Cen MT" panose="020B0602020104020603" pitchFamily="34" charset="0"/>
                          <a:cs typeface="Arial" pitchFamily="34" charset="0"/>
                        </a:rPr>
                        <a:t>Sub</a:t>
                      </a:r>
                      <a:r>
                        <a:rPr lang="en-ZA" sz="1800" b="1" i="0" baseline="0" dirty="0" smtClean="0">
                          <a:solidFill>
                            <a:schemeClr val="accent2">
                              <a:lumMod val="75000"/>
                            </a:schemeClr>
                          </a:solidFill>
                          <a:latin typeface="Tw Cen MT" panose="020B0602020104020603" pitchFamily="34" charset="0"/>
                          <a:cs typeface="Arial" pitchFamily="34" charset="0"/>
                        </a:rPr>
                        <a:t>-Programmes</a:t>
                      </a:r>
                      <a:endParaRPr lang="en-ZA" sz="1800" b="1" i="0" dirty="0">
                        <a:solidFill>
                          <a:schemeClr val="accent2">
                            <a:lumMod val="75000"/>
                          </a:schemeClr>
                        </a:solidFill>
                        <a:latin typeface="Tw Cen MT" panose="020B0602020104020603" pitchFamily="34" charset="0"/>
                        <a:cs typeface="Arial" pitchFamily="34" charset="0"/>
                      </a:endParaRPr>
                    </a:p>
                  </a:txBody>
                  <a:tcPr>
                    <a:solidFill>
                      <a:schemeClr val="accent6">
                        <a:lumMod val="40000"/>
                        <a:lumOff val="60000"/>
                      </a:schemeClr>
                    </a:solidFill>
                  </a:tcPr>
                </a:tc>
                <a:tc>
                  <a:txBody>
                    <a:bodyPr/>
                    <a:lstStyle/>
                    <a:p>
                      <a:pPr marL="457200" marR="0" lvl="0" indent="-4572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i="1" kern="1200" dirty="0" smtClean="0">
                          <a:solidFill>
                            <a:schemeClr val="dk1"/>
                          </a:solidFill>
                          <a:effectLst/>
                          <a:latin typeface="Tw Cen MT" panose="020B0602020104020603" pitchFamily="34" charset="0"/>
                          <a:ea typeface="+mn-ea"/>
                          <a:cs typeface="+mn-cs"/>
                        </a:rPr>
                        <a:t>Organizational Development, Job Grading and Macro Organisation of the State - </a:t>
                      </a:r>
                      <a:r>
                        <a:rPr lang="en-ZA" sz="1800" b="0" i="0" kern="1200" dirty="0" smtClean="0">
                          <a:solidFill>
                            <a:schemeClr val="dk1"/>
                          </a:solidFill>
                          <a:effectLst/>
                          <a:latin typeface="Tw Cen MT" panose="020B0602020104020603" pitchFamily="34" charset="0"/>
                          <a:ea typeface="+mn-ea"/>
                          <a:cs typeface="+mn-cs"/>
                        </a:rPr>
                        <a:t>develops, manages and supports the implementation of organisational design and macro</a:t>
                      </a:r>
                      <a:r>
                        <a:rPr lang="en-ZA" sz="1800" b="0" i="0" kern="1200" baseline="0" dirty="0" smtClean="0">
                          <a:solidFill>
                            <a:schemeClr val="dk1"/>
                          </a:solidFill>
                          <a:effectLst/>
                          <a:latin typeface="Tw Cen MT" panose="020B0602020104020603" pitchFamily="34" charset="0"/>
                          <a:ea typeface="+mn-ea"/>
                          <a:cs typeface="+mn-cs"/>
                        </a:rPr>
                        <a:t> </a:t>
                      </a:r>
                      <a:r>
                        <a:rPr lang="en-ZA" sz="1800" b="0" i="0" kern="1200" dirty="0" smtClean="0">
                          <a:solidFill>
                            <a:schemeClr val="dk1"/>
                          </a:solidFill>
                          <a:effectLst/>
                          <a:latin typeface="Tw Cen MT" panose="020B0602020104020603" pitchFamily="34" charset="0"/>
                          <a:ea typeface="+mn-ea"/>
                          <a:cs typeface="+mn-cs"/>
                        </a:rPr>
                        <a:t>organisational policies and frameworks for the organisation of the Public Service and organisational design through appropriate structures.</a:t>
                      </a:r>
                    </a:p>
                    <a:p>
                      <a:pPr marL="457200" marR="0" lvl="0" indent="-4572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i="1" kern="1200" dirty="0" smtClean="0">
                          <a:solidFill>
                            <a:schemeClr val="dk1"/>
                          </a:solidFill>
                          <a:effectLst/>
                          <a:latin typeface="Tw Cen MT" panose="020B0602020104020603" pitchFamily="34" charset="0"/>
                          <a:ea typeface="+mn-ea"/>
                          <a:cs typeface="+mn-cs"/>
                        </a:rPr>
                        <a:t>Remuneration, Employment Conditions and HR Systems;</a:t>
                      </a:r>
                    </a:p>
                    <a:p>
                      <a:pPr marL="457200" marR="0" lvl="0" indent="-4572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i="1" kern="1200" dirty="0" smtClean="0">
                          <a:solidFill>
                            <a:schemeClr val="dk1"/>
                          </a:solidFill>
                          <a:effectLst/>
                          <a:latin typeface="Tw Cen MT" panose="020B0602020104020603" pitchFamily="34" charset="0"/>
                          <a:ea typeface="+mn-ea"/>
                          <a:cs typeface="+mn-cs"/>
                        </a:rPr>
                        <a:t>Negotiations, Labour Relations and Dispute Management –  </a:t>
                      </a:r>
                      <a:r>
                        <a:rPr lang="en-ZA" sz="1800" b="0" i="0" kern="1200" dirty="0" smtClean="0">
                          <a:solidFill>
                            <a:schemeClr val="dk1"/>
                          </a:solidFill>
                          <a:effectLst/>
                          <a:latin typeface="Tw Cen MT" panose="020B0602020104020603" pitchFamily="34" charset="0"/>
                          <a:ea typeface="+mn-ea"/>
                          <a:cs typeface="+mn-cs"/>
                        </a:rPr>
                        <a:t>implements and maintains policies and systems on labour relations issues for the Public Service, coordinates and facilitates discipline management, and ensures coordinated collective bargaining in the Public Service Coordinating Bargaining Council and the General Public Service Sector Bargaining Council.</a:t>
                      </a:r>
                    </a:p>
                    <a:p>
                      <a:pPr marL="457200" marR="0" lvl="0" indent="-4572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i="1" kern="1200" dirty="0" smtClean="0">
                          <a:solidFill>
                            <a:schemeClr val="dk1"/>
                          </a:solidFill>
                          <a:effectLst/>
                          <a:latin typeface="Tw Cen MT" panose="020B0602020104020603" pitchFamily="34" charset="0"/>
                          <a:ea typeface="+mn-ea"/>
                          <a:cs typeface="+mn-cs"/>
                        </a:rPr>
                        <a:t>Government Employees Housing Scheme – </a:t>
                      </a:r>
                      <a:r>
                        <a:rPr lang="en-ZA" sz="1800" b="0" i="0" kern="1200" dirty="0" smtClean="0">
                          <a:solidFill>
                            <a:schemeClr val="dk1"/>
                          </a:solidFill>
                          <a:effectLst/>
                          <a:latin typeface="Tw Cen MT" panose="020B0602020104020603" pitchFamily="34" charset="0"/>
                          <a:ea typeface="+mn-ea"/>
                          <a:cs typeface="+mn-cs"/>
                        </a:rPr>
                        <a:t>focuses on managing and coordination of the Government Housing Scheme</a:t>
                      </a:r>
                    </a:p>
                    <a:p>
                      <a:pPr marL="457200" marR="0" lvl="0" indent="-457200" algn="just" defTabSz="914400" rtl="0" eaLnBrk="1" fontAlgn="auto" latinLnBrk="0" hangingPunct="1">
                        <a:lnSpc>
                          <a:spcPct val="110000"/>
                        </a:lnSpc>
                        <a:spcBef>
                          <a:spcPts val="0"/>
                        </a:spcBef>
                        <a:spcAft>
                          <a:spcPts val="0"/>
                        </a:spcAft>
                        <a:buClrTx/>
                        <a:buSzTx/>
                        <a:buFont typeface="+mj-lt"/>
                        <a:buAutoNum type="arabicPeriod"/>
                        <a:tabLst/>
                        <a:defRPr/>
                      </a:pPr>
                      <a:r>
                        <a:rPr lang="en-ZA" sz="1800" b="1" i="1" kern="1200" dirty="0" smtClean="0">
                          <a:solidFill>
                            <a:schemeClr val="dk1"/>
                          </a:solidFill>
                          <a:effectLst/>
                          <a:latin typeface="Tw Cen MT" panose="020B0602020104020603" pitchFamily="34" charset="0"/>
                          <a:ea typeface="+mn-ea"/>
                          <a:cs typeface="+mn-cs"/>
                        </a:rPr>
                        <a:t>Public Administration Ethics, Integrity and Disciplinary Technical Assistance Unit </a:t>
                      </a:r>
                      <a:r>
                        <a:rPr lang="en-ZA" sz="1800" kern="1200" dirty="0" smtClean="0">
                          <a:solidFill>
                            <a:schemeClr val="dk1"/>
                          </a:solidFill>
                          <a:effectLst/>
                          <a:latin typeface="Tw Cen MT" panose="020B0602020104020603" pitchFamily="34" charset="0"/>
                          <a:ea typeface="+mn-ea"/>
                          <a:cs typeface="+mn-cs"/>
                        </a:rPr>
                        <a:t>– focussed on addressing Ethics, Integrity, Discipline Management and Corruption in the Public Administration.</a:t>
                      </a:r>
                    </a:p>
                  </a:txBody>
                  <a:tcPr>
                    <a:solidFill>
                      <a:schemeClr val="bg1">
                        <a:lumMod val="95000"/>
                      </a:schemeClr>
                    </a:solidFill>
                  </a:tcPr>
                </a:tc>
              </a:tr>
            </a:tbl>
          </a:graphicData>
        </a:graphic>
      </p:graphicFrame>
    </p:spTree>
    <p:extLst>
      <p:ext uri="{BB962C8B-B14F-4D97-AF65-F5344CB8AC3E}">
        <p14:creationId xmlns:p14="http://schemas.microsoft.com/office/powerpoint/2010/main" val="295987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1" y="115910"/>
            <a:ext cx="11194178" cy="927279"/>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6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a:t>
            </a:r>
            <a:br>
              <a:rPr lang="en-ZA" sz="36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000" b="1" dirty="0" smtClean="0">
                <a:solidFill>
                  <a:schemeClr val="tx1"/>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a:t>
            </a:r>
            <a:r>
              <a:rPr lang="en-ZA" sz="2000" b="1" dirty="0" smtClean="0">
                <a:solidFill>
                  <a:schemeClr val="tx1"/>
                </a:solidFill>
                <a:latin typeface="Tw Cen MT" pitchFamily="34" charset="0"/>
              </a:rPr>
              <a:t>NEGOTIATIONS</a:t>
            </a:r>
            <a:r>
              <a:rPr lang="en-ZA" sz="2000" b="1" dirty="0">
                <a:solidFill>
                  <a:schemeClr val="tx1"/>
                </a:solidFill>
                <a:latin typeface="Tw Cen MT" pitchFamily="34" charset="0"/>
              </a:rPr>
              <a:t>, LABOUR RELATIONS AND REMUNERATION MANAGEMENT </a:t>
            </a:r>
            <a:endParaRPr lang="en-ZA" sz="2000" b="1" dirty="0">
              <a:solidFill>
                <a:schemeClr val="tx1"/>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0924212" y="0"/>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/16</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2687447"/>
              </p:ext>
            </p:extLst>
          </p:nvPr>
        </p:nvGraphicFramePr>
        <p:xfrm>
          <a:off x="355718" y="1220694"/>
          <a:ext cx="11590023" cy="4245872"/>
        </p:xfrm>
        <a:graphic>
          <a:graphicData uri="http://schemas.openxmlformats.org/drawingml/2006/table">
            <a:tbl>
              <a:tblPr firstRow="1" bandRow="1">
                <a:tableStyleId>{21E4AEA4-8DFA-4A89-87EB-49C32662AFE0}</a:tableStyleId>
              </a:tblPr>
              <a:tblGrid>
                <a:gridCol w="2310209"/>
                <a:gridCol w="2290889"/>
                <a:gridCol w="2181397"/>
                <a:gridCol w="2216728"/>
                <a:gridCol w="2590800"/>
              </a:tblGrid>
              <a:tr h="344432">
                <a:tc>
                  <a:txBody>
                    <a:bodyPr/>
                    <a:lstStyle/>
                    <a:p>
                      <a:r>
                        <a:rPr lang="en-ZA" sz="1600" dirty="0" smtClean="0">
                          <a:latin typeface="Tw Cen MT" panose="020B0602020104020603" pitchFamily="34" charset="0"/>
                        </a:rPr>
                        <a:t>OUTPUT </a:t>
                      </a:r>
                      <a:endParaRPr lang="en-ZA" sz="1600" dirty="0">
                        <a:latin typeface="Tw Cen MT" panose="020B0602020104020603" pitchFamily="34" charset="0"/>
                      </a:endParaRPr>
                    </a:p>
                  </a:txBody>
                  <a:tcPr/>
                </a:tc>
                <a:tc>
                  <a:txBody>
                    <a:bodyPr/>
                    <a:lstStyle/>
                    <a:p>
                      <a:r>
                        <a:rPr lang="en-ZA" sz="1600" dirty="0" smtClean="0">
                          <a:latin typeface="Tw Cen MT" panose="020B0602020104020603" pitchFamily="34" charset="0"/>
                        </a:rPr>
                        <a:t>OUTPUT</a:t>
                      </a:r>
                      <a:r>
                        <a:rPr lang="en-ZA" sz="1600" baseline="0" dirty="0" smtClean="0">
                          <a:latin typeface="Tw Cen MT" panose="020B0602020104020603" pitchFamily="34" charset="0"/>
                        </a:rPr>
                        <a:t> INDICATOR </a:t>
                      </a:r>
                      <a:endParaRPr lang="en-ZA" sz="1600" dirty="0">
                        <a:latin typeface="Tw Cen MT" panose="020B0602020104020603" pitchFamily="34" charset="0"/>
                      </a:endParaRPr>
                    </a:p>
                  </a:txBody>
                  <a:tcPr/>
                </a:tc>
                <a:tc gridSpan="3">
                  <a:txBody>
                    <a:bodyPr/>
                    <a:lstStyle/>
                    <a:p>
                      <a:pPr marL="0" algn="l" defTabSz="914400" rtl="0" eaLnBrk="1" latinLnBrk="0" hangingPunct="1"/>
                      <a:r>
                        <a:rPr lang="en-ZA" sz="1600" dirty="0" smtClean="0">
                          <a:latin typeface="Tw Cen MT" panose="020B0602020104020603" pitchFamily="34" charset="0"/>
                        </a:rPr>
                        <a:t> </a:t>
                      </a:r>
                      <a:r>
                        <a:rPr lang="en-US" sz="1600" b="1" kern="1200" dirty="0" smtClean="0">
                          <a:solidFill>
                            <a:schemeClr val="lt1"/>
                          </a:solidFill>
                          <a:latin typeface="Tw Cen MT" panose="020B0602020104020603" pitchFamily="34" charset="0"/>
                          <a:ea typeface="+mn-ea"/>
                          <a:cs typeface="+mn-cs"/>
                        </a:rPr>
                        <a:t>MEDIUM TERM EXPENDITURE FRAMEWORK PERIOD</a:t>
                      </a:r>
                      <a:endParaRPr lang="en-ZA" sz="16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20091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2022/23 </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2023/24</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2024/25</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r>
              <a:tr h="1007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Collective bargaining processes for the State in the Public Service Coordinating Bargaining Council strengthen</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Approval of Collective Bargaining Policy </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1 DPSA Collective bargaining policy developed, procedures reviewed.</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Co-ordination of all bargaining Councils.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2493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Reviewed generic functional structure for Programme 1: Administration Functions.</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Approved reviewed generic functional structure for Programme 1: Administration Functions.</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Reviewed generic functional structure for Programme 1: Administration Functions submitted for approval</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Twelve(12) departments supported to aligned to generic structure for Programme 1: Administration</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Twelve(12) departments supported to aligned to generic structure for Programme 1: Administration</a:t>
                      </a:r>
                    </a:p>
                  </a:txBody>
                  <a:tcPr marL="68580" marR="68580" marT="0" marB="0">
                    <a:solidFill>
                      <a:schemeClr val="accent6">
                        <a:lumMod val="60000"/>
                        <a:lumOff val="40000"/>
                      </a:schemeClr>
                    </a:solidFill>
                  </a:tcPr>
                </a:tc>
              </a:tr>
              <a:tr h="290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Personnel Expenditure Reviewed</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Personnel Expenditure review conducted</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Personnel Expenditure Review final report</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Implementation of recommendations of the Personnel Expenditure Review</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Support departments and monitor the implementation of recommendations of the Personnel Expenditure Review </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968716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1" y="301720"/>
            <a:ext cx="11194178" cy="927279"/>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40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a:t>
            </a:r>
            <a:br>
              <a:rPr lang="en-ZA" sz="40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000" b="1" dirty="0">
                <a:solidFill>
                  <a:schemeClr val="tx1"/>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PROGRAMME 3: </a:t>
            </a:r>
            <a:r>
              <a:rPr lang="en-ZA" sz="2000" b="1" dirty="0">
                <a:solidFill>
                  <a:schemeClr val="tx1"/>
                </a:solidFill>
                <a:latin typeface="Tw Cen MT" pitchFamily="34" charset="0"/>
              </a:rPr>
              <a:t>NEGOTIATIONS, LABOUR RELATIONS AND REMUNERATION </a:t>
            </a:r>
            <a:r>
              <a:rPr lang="en-ZA" sz="2000" b="1" dirty="0" smtClean="0">
                <a:solidFill>
                  <a:schemeClr val="tx1"/>
                </a:solidFill>
                <a:latin typeface="Tw Cen MT" pitchFamily="34" charset="0"/>
              </a:rPr>
              <a:t>MANAGEMENT CONTIN…</a:t>
            </a:r>
            <a:endParaRPr lang="en-ZA" sz="20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0819411" y="0"/>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/17</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9549407"/>
              </p:ext>
            </p:extLst>
          </p:nvPr>
        </p:nvGraphicFramePr>
        <p:xfrm>
          <a:off x="234919" y="1357701"/>
          <a:ext cx="11590023" cy="4245872"/>
        </p:xfrm>
        <a:graphic>
          <a:graphicData uri="http://schemas.openxmlformats.org/drawingml/2006/table">
            <a:tbl>
              <a:tblPr firstRow="1" bandRow="1">
                <a:tableStyleId>{21E4AEA4-8DFA-4A89-87EB-49C32662AFE0}</a:tableStyleId>
              </a:tblPr>
              <a:tblGrid>
                <a:gridCol w="1905695"/>
                <a:gridCol w="357887"/>
                <a:gridCol w="2337516"/>
                <a:gridCol w="2181397"/>
                <a:gridCol w="2216728"/>
                <a:gridCol w="2590800"/>
              </a:tblGrid>
              <a:tr h="344432">
                <a:tc>
                  <a:txBody>
                    <a:bodyPr/>
                    <a:lstStyle/>
                    <a:p>
                      <a:r>
                        <a:rPr lang="en-ZA" sz="1600" dirty="0" smtClean="0">
                          <a:latin typeface="Tw Cen MT" panose="020B0602020104020603" pitchFamily="34" charset="0"/>
                        </a:rPr>
                        <a:t>OUTPUT </a:t>
                      </a:r>
                      <a:endParaRPr lang="en-ZA" sz="1600" dirty="0">
                        <a:latin typeface="Tw Cen MT" panose="020B0602020104020603" pitchFamily="34" charset="0"/>
                      </a:endParaRPr>
                    </a:p>
                  </a:txBody>
                  <a:tcPr/>
                </a:tc>
                <a:tc gridSpan="2">
                  <a:txBody>
                    <a:bodyPr/>
                    <a:lstStyle/>
                    <a:p>
                      <a:r>
                        <a:rPr lang="en-ZA" sz="1600" dirty="0" smtClean="0">
                          <a:latin typeface="Tw Cen MT" panose="020B0602020104020603" pitchFamily="34" charset="0"/>
                        </a:rPr>
                        <a:t>OUTPUT</a:t>
                      </a:r>
                      <a:r>
                        <a:rPr lang="en-ZA" sz="1600" baseline="0" dirty="0" smtClean="0">
                          <a:latin typeface="Tw Cen MT" panose="020B0602020104020603" pitchFamily="34" charset="0"/>
                        </a:rPr>
                        <a:t> INDICATOR </a:t>
                      </a:r>
                      <a:endParaRPr lang="en-ZA" sz="1600" dirty="0">
                        <a:latin typeface="Tw Cen MT" panose="020B0602020104020603" pitchFamily="34" charset="0"/>
                      </a:endParaRPr>
                    </a:p>
                  </a:txBody>
                  <a:tcPr/>
                </a:tc>
                <a:tc hMerge="1">
                  <a:txBody>
                    <a:bodyPr/>
                    <a:lstStyle/>
                    <a:p>
                      <a:endParaRPr lang="en-ZA"/>
                    </a:p>
                  </a:txBody>
                  <a:tcPr/>
                </a:tc>
                <a:tc gridSpan="3">
                  <a:txBody>
                    <a:bodyPr/>
                    <a:lstStyle/>
                    <a:p>
                      <a:pPr marL="0" algn="l" defTabSz="914400" rtl="0" eaLnBrk="1" latinLnBrk="0" hangingPunct="1"/>
                      <a:r>
                        <a:rPr lang="en-ZA" sz="1600" dirty="0" smtClean="0">
                          <a:latin typeface="Tw Cen MT" panose="020B0602020104020603" pitchFamily="34" charset="0"/>
                        </a:rPr>
                        <a:t> </a:t>
                      </a:r>
                      <a:r>
                        <a:rPr lang="en-US" sz="1600" b="1" kern="1200" dirty="0" smtClean="0">
                          <a:solidFill>
                            <a:schemeClr val="lt1"/>
                          </a:solidFill>
                          <a:latin typeface="Tw Cen MT" panose="020B0602020104020603" pitchFamily="34" charset="0"/>
                          <a:ea typeface="+mn-ea"/>
                          <a:cs typeface="+mn-cs"/>
                        </a:rPr>
                        <a:t>MEDIUM TERM EXPENDITURE FRAMEWORK PERIOD</a:t>
                      </a:r>
                      <a:endParaRPr lang="en-ZA" sz="16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2009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endParaRPr lang="en-ZA"/>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2022/23 </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2023/24</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2024/25</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r>
              <a:tr h="38792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Job evaluation System for the Public Service</a:t>
                      </a: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Job evaluation System for the Public Service implemented</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Job evaluation System for the Public Service </a:t>
                      </a:r>
                      <a:r>
                        <a:rPr lang="en-US" sz="1600" kern="1200" dirty="0">
                          <a:solidFill>
                            <a:schemeClr val="dk1"/>
                          </a:solidFill>
                          <a:effectLst/>
                          <a:latin typeface="Tw Cen MT" panose="020B0602020104020603" pitchFamily="34" charset="0"/>
                          <a:ea typeface="+mn-ea"/>
                          <a:cs typeface="+mn-cs"/>
                        </a:rPr>
                        <a:t>final report submitted for approval </a:t>
                      </a:r>
                      <a:endParaRPr lang="en-ZA" sz="16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Ten(10) Departments supported  in application of the Job evaluation System</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Ten(10) Departments supported  in application of the Job evaluation System</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r>
              <a:tr h="6027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Timely resolution of disciplinary cases</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Approval Discipline management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 </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Discipline management strategy approved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and implement the  revised disciplinary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and implement the  revised disciplinary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r>
              <a:tr h="60275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Lifestyle Audits Guidelines produced</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Number of departments supported to implement the lifestyle.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All JCPS departments supported to implement the lifestyle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Three (3) departments supported to implement the lifestyle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Ten (10) departments supported to implement the lifestyle   </a:t>
                      </a: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233389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eaLnBrk="0" hangingPunct="0">
              <a:lnSpc>
                <a:spcPct val="100000"/>
              </a:lnSpc>
              <a:spcBef>
                <a:spcPct val="0"/>
              </a:spcBef>
              <a:defRPr/>
            </a:pPr>
            <a:endParaRPr lang="en-ZA"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18</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18</a:t>
            </a:fld>
            <a:endParaRPr lang="en-GB" sz="4000" b="1" dirty="0">
              <a:solidFill>
                <a:prstClr val="white"/>
              </a:solidFill>
            </a:endParaRPr>
          </a:p>
        </p:txBody>
      </p:sp>
      <p:sp>
        <p:nvSpPr>
          <p:cNvPr id="8" name="Slide Number Placeholder 3"/>
          <p:cNvSpPr txBox="1">
            <a:spLocks/>
          </p:cNvSpPr>
          <p:nvPr/>
        </p:nvSpPr>
        <p:spPr>
          <a:xfrm>
            <a:off x="10985895" y="63909"/>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/18</a:t>
            </a:r>
            <a:endParaRPr lang="en-GB" sz="3200" b="1" dirty="0">
              <a:latin typeface="Trebuchet MS" panose="020B0603020202020204"/>
            </a:endParaRPr>
          </a:p>
        </p:txBody>
      </p:sp>
      <p:sp>
        <p:nvSpPr>
          <p:cNvPr id="2" name="Title 1"/>
          <p:cNvSpPr>
            <a:spLocks noGrp="1"/>
          </p:cNvSpPr>
          <p:nvPr>
            <p:ph type="ctrTitle"/>
          </p:nvPr>
        </p:nvSpPr>
        <p:spPr>
          <a:xfrm>
            <a:off x="243204" y="208813"/>
            <a:ext cx="11110595" cy="629770"/>
          </a:xfrm>
        </p:spPr>
        <p:txBody>
          <a:bodyPr>
            <a:noAutofit/>
          </a:bodyPr>
          <a:lstStyle/>
          <a:p>
            <a:r>
              <a:rPr lang="en-ZA" sz="3200" b="1" dirty="0" smtClean="0">
                <a:effectLst>
                  <a:outerShdw blurRad="50000" dist="30000" dir="5400000" algn="tl" rotWithShape="0">
                    <a:srgbClr val="000000">
                      <a:alpha val="30000"/>
                    </a:srgbClr>
                  </a:outerShdw>
                </a:effectLst>
                <a:latin typeface="Tw Cen MT" panose="020B0602020104020603" pitchFamily="34" charset="0"/>
              </a:rPr>
              <a:t>2022/23 </a:t>
            </a:r>
            <a:r>
              <a:rPr lang="en-ZA" sz="3200" b="1" dirty="0">
                <a:effectLst>
                  <a:outerShdw blurRad="50000" dist="30000" dir="5400000" algn="tl" rotWithShape="0">
                    <a:srgbClr val="000000">
                      <a:alpha val="30000"/>
                    </a:srgbClr>
                  </a:outerShdw>
                </a:effectLst>
                <a:latin typeface="Tw Cen MT" panose="020B0602020104020603" pitchFamily="34" charset="0"/>
              </a:rPr>
              <a:t>ANNUAL PERFORMANCE </a:t>
            </a:r>
            <a:r>
              <a:rPr lang="en-ZA" sz="3200" b="1" dirty="0" smtClean="0">
                <a:effectLst>
                  <a:outerShdw blurRad="50000" dist="30000" dir="5400000" algn="tl" rotWithShape="0">
                    <a:srgbClr val="000000">
                      <a:alpha val="30000"/>
                    </a:srgbClr>
                  </a:outerShdw>
                </a:effectLst>
                <a:latin typeface="Tw Cen MT" panose="020B0602020104020603" pitchFamily="34" charset="0"/>
              </a:rPr>
              <a:t>PLAN</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val="2544072844"/>
              </p:ext>
            </p:extLst>
          </p:nvPr>
        </p:nvGraphicFramePr>
        <p:xfrm>
          <a:off x="194997" y="1060868"/>
          <a:ext cx="11887075" cy="4365571"/>
        </p:xfrm>
        <a:graphic>
          <a:graphicData uri="http://schemas.openxmlformats.org/drawingml/2006/table">
            <a:tbl>
              <a:tblPr firstRow="1" bandRow="1">
                <a:tableStyleId>{5C22544A-7EE6-4342-B048-85BDC9FD1C3A}</a:tableStyleId>
              </a:tblPr>
              <a:tblGrid>
                <a:gridCol w="2306675"/>
                <a:gridCol w="9580400"/>
              </a:tblGrid>
              <a:tr h="379886">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bg1"/>
                          </a:solidFill>
                          <a:latin typeface="Tw Cen MT" pitchFamily="34" charset="0"/>
                        </a:rPr>
                        <a:t>PROGRAMME 4:</a:t>
                      </a:r>
                      <a:r>
                        <a:rPr lang="en-US" sz="1800" b="1" kern="1200" dirty="0" smtClean="0">
                          <a:solidFill>
                            <a:schemeClr val="bg1"/>
                          </a:solidFill>
                          <a:latin typeface="Tw Cen MT" pitchFamily="34" charset="0"/>
                          <a:ea typeface="+mn-ea"/>
                          <a:cs typeface="+mn-cs"/>
                        </a:rPr>
                        <a:t>E-GOVERNMENT SERVICE AND INFORMATION MANAGEMENT </a:t>
                      </a:r>
                      <a:endParaRPr lang="en-ZA" sz="1800" b="1" kern="1200" dirty="0" smtClean="0">
                        <a:solidFill>
                          <a:schemeClr val="bg1"/>
                        </a:solidFill>
                        <a:latin typeface="Tw Cen MT" pitchFamily="34" charset="0"/>
                        <a:ea typeface="+mn-ea"/>
                        <a:cs typeface="+mn-cs"/>
                      </a:endParaRPr>
                    </a:p>
                  </a:txBody>
                  <a:tcPr>
                    <a:solidFill>
                      <a:schemeClr val="accent6"/>
                    </a:solidFill>
                  </a:tcPr>
                </a:tc>
                <a:tc hMerge="1">
                  <a:txBody>
                    <a:bodyPr/>
                    <a:lstStyle/>
                    <a:p>
                      <a:endParaRPr lang="en-ZA" dirty="0"/>
                    </a:p>
                  </a:txBody>
                  <a:tcPr/>
                </a:tc>
              </a:tr>
              <a:tr h="1034154">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800" b="1" i="0" dirty="0" smtClean="0">
                          <a:solidFill>
                            <a:schemeClr val="tx1"/>
                          </a:solidFill>
                          <a:latin typeface="Tw Cen MT" panose="020B0602020104020603" pitchFamily="34" charset="0"/>
                          <a:cs typeface="Arial" pitchFamily="34" charset="0"/>
                        </a:rPr>
                        <a:t>Purpose </a:t>
                      </a:r>
                    </a:p>
                  </a:txBody>
                  <a:tcP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800" kern="1200" dirty="0" smtClean="0">
                          <a:solidFill>
                            <a:schemeClr val="dk1"/>
                          </a:solidFill>
                          <a:effectLst/>
                          <a:latin typeface="Tw Cen MT" panose="020B0602020104020603" pitchFamily="34" charset="0"/>
                          <a:ea typeface="+mn-ea"/>
                          <a:cs typeface="+mn-cs"/>
                        </a:rPr>
                        <a:t>Create an environment for the deployment of information technology as a strategic tool of public administration. Minimise and control information technology-related risks and costs in the Public Service.</a:t>
                      </a:r>
                    </a:p>
                  </a:txBody>
                  <a:tcPr>
                    <a:solidFill>
                      <a:schemeClr val="bg1">
                        <a:lumMod val="95000"/>
                      </a:schemeClr>
                    </a:solidFill>
                  </a:tcPr>
                </a:tc>
              </a:tr>
              <a:tr h="2951531">
                <a:tc>
                  <a:txBody>
                    <a:bodyPr/>
                    <a:lstStyle/>
                    <a:p>
                      <a:pPr marL="0" indent="0">
                        <a:lnSpc>
                          <a:spcPct val="110000"/>
                        </a:lnSpc>
                        <a:buFont typeface="+mj-lt"/>
                        <a:buNone/>
                      </a:pPr>
                      <a:r>
                        <a:rPr lang="en-ZA" sz="1800" b="1" i="0" dirty="0" smtClean="0">
                          <a:solidFill>
                            <a:schemeClr val="accent2">
                              <a:lumMod val="75000"/>
                            </a:schemeClr>
                          </a:solidFill>
                          <a:latin typeface="Tw Cen MT" panose="020B0602020104020603" pitchFamily="34" charset="0"/>
                          <a:cs typeface="Arial" pitchFamily="34" charset="0"/>
                        </a:rPr>
                        <a:t>Sub</a:t>
                      </a:r>
                      <a:r>
                        <a:rPr lang="en-ZA" sz="1800" b="1" i="0" baseline="0" dirty="0" smtClean="0">
                          <a:solidFill>
                            <a:schemeClr val="accent2">
                              <a:lumMod val="75000"/>
                            </a:schemeClr>
                          </a:solidFill>
                          <a:latin typeface="Tw Cen MT" panose="020B0602020104020603" pitchFamily="34" charset="0"/>
                          <a:cs typeface="Arial" pitchFamily="34" charset="0"/>
                        </a:rPr>
                        <a:t>-Programmes</a:t>
                      </a:r>
                      <a:endParaRPr lang="en-ZA" sz="1800" b="1" i="0" dirty="0">
                        <a:solidFill>
                          <a:schemeClr val="accent2">
                            <a:lumMod val="75000"/>
                          </a:schemeClr>
                        </a:solidFill>
                        <a:latin typeface="Tw Cen MT" panose="020B0602020104020603" pitchFamily="34" charset="0"/>
                        <a:cs typeface="Arial" pitchFamily="34" charset="0"/>
                      </a:endParaRPr>
                    </a:p>
                  </a:txBody>
                  <a:tcPr>
                    <a:solidFill>
                      <a:schemeClr val="accent6">
                        <a:lumMod val="40000"/>
                        <a:lumOff val="60000"/>
                      </a:schemeClr>
                    </a:solidFill>
                  </a:tcPr>
                </a:tc>
                <a:tc>
                  <a:txBody>
                    <a:bodyPr/>
                    <a:lstStyle/>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800" b="1" i="1" kern="1200" dirty="0" smtClean="0">
                          <a:solidFill>
                            <a:schemeClr val="dk1"/>
                          </a:solidFill>
                          <a:effectLst/>
                          <a:latin typeface="Tw Cen MT" panose="020B0602020104020603" pitchFamily="34" charset="0"/>
                          <a:ea typeface="+mn-ea"/>
                          <a:cs typeface="+mn-cs"/>
                        </a:rPr>
                        <a:t>Information and Communication Technology (ICT) Governance and Management</a:t>
                      </a:r>
                      <a:r>
                        <a:rPr lang="en-US" sz="1800" b="0" i="0" kern="1200" dirty="0" smtClean="0">
                          <a:solidFill>
                            <a:schemeClr val="dk1"/>
                          </a:solidFill>
                          <a:effectLst/>
                          <a:latin typeface="Tw Cen MT" panose="020B0602020104020603" pitchFamily="34" charset="0"/>
                          <a:ea typeface="+mn-ea"/>
                          <a:cs typeface="+mn-cs"/>
                        </a:rPr>
                        <a:t> – manage and facilitate ICT governance management.</a:t>
                      </a:r>
                      <a:endParaRPr lang="en-ZA" sz="1800" b="0" i="0" kern="1200" dirty="0" smtClean="0">
                        <a:solidFill>
                          <a:schemeClr val="dk1"/>
                        </a:solidFill>
                        <a:effectLst/>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800" b="1" i="1" kern="1200" dirty="0" smtClean="0">
                          <a:solidFill>
                            <a:schemeClr val="dk1"/>
                          </a:solidFill>
                          <a:effectLst/>
                          <a:latin typeface="Tw Cen MT" panose="020B0602020104020603" pitchFamily="34" charset="0"/>
                          <a:ea typeface="+mn-ea"/>
                          <a:cs typeface="+mn-cs"/>
                        </a:rPr>
                        <a:t>E-Enablement and ICT Service Infrastructure Management </a:t>
                      </a:r>
                      <a:r>
                        <a:rPr lang="en-US" sz="1800" b="0" i="0" kern="1200" dirty="0" smtClean="0">
                          <a:solidFill>
                            <a:schemeClr val="dk1"/>
                          </a:solidFill>
                          <a:effectLst/>
                          <a:latin typeface="Tw Cen MT" panose="020B0602020104020603" pitchFamily="34" charset="0"/>
                          <a:ea typeface="+mn-ea"/>
                          <a:cs typeface="+mn-cs"/>
                        </a:rPr>
                        <a:t>– manage and facilitate e-enablement and ICT service infrastructure management.</a:t>
                      </a:r>
                      <a:endParaRPr lang="en-ZA" sz="1800" b="0" i="0" kern="1200" dirty="0" smtClean="0">
                        <a:solidFill>
                          <a:schemeClr val="dk1"/>
                        </a:solidFill>
                        <a:effectLst/>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800" b="1" i="1" kern="1200" dirty="0" smtClean="0">
                          <a:solidFill>
                            <a:schemeClr val="dk1"/>
                          </a:solidFill>
                          <a:effectLst/>
                          <a:latin typeface="Tw Cen MT" panose="020B0602020104020603" pitchFamily="34" charset="0"/>
                          <a:ea typeface="+mn-ea"/>
                          <a:cs typeface="+mn-cs"/>
                        </a:rPr>
                        <a:t>Information and Stakeholder Management </a:t>
                      </a:r>
                      <a:r>
                        <a:rPr lang="en-US" sz="1800" b="0" i="0" kern="1200" dirty="0" smtClean="0">
                          <a:solidFill>
                            <a:schemeClr val="dk1"/>
                          </a:solidFill>
                          <a:effectLst/>
                          <a:latin typeface="Tw Cen MT" panose="020B0602020104020603" pitchFamily="34" charset="0"/>
                          <a:ea typeface="+mn-ea"/>
                          <a:cs typeface="+mn-cs"/>
                        </a:rPr>
                        <a:t>– manage and facilitate information and stakeholder management.</a:t>
                      </a:r>
                      <a:endParaRPr lang="en-ZA" sz="1800" b="0" i="0" kern="1200" dirty="0" smtClean="0">
                        <a:solidFill>
                          <a:schemeClr val="dk1"/>
                        </a:solidFill>
                        <a:effectLst/>
                        <a:latin typeface="Tw Cen MT" panose="020B0602020104020603" pitchFamily="34" charset="0"/>
                        <a:ea typeface="+mn-ea"/>
                        <a:cs typeface="+mn-cs"/>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a:tabLst/>
                        <a:defRPr/>
                      </a:pPr>
                      <a:r>
                        <a:rPr lang="en-US" sz="1800" b="1" i="1" kern="1200" dirty="0" smtClean="0">
                          <a:solidFill>
                            <a:schemeClr val="dk1"/>
                          </a:solidFill>
                          <a:effectLst/>
                          <a:latin typeface="Tw Cen MT" panose="020B0602020104020603" pitchFamily="34" charset="0"/>
                          <a:ea typeface="+mn-ea"/>
                          <a:cs typeface="+mn-cs"/>
                        </a:rPr>
                        <a:t>Knowledge Management and Innovation </a:t>
                      </a:r>
                      <a:r>
                        <a:rPr lang="en-US" sz="1800" b="0" i="0" kern="1200" dirty="0" smtClean="0">
                          <a:solidFill>
                            <a:schemeClr val="dk1"/>
                          </a:solidFill>
                          <a:effectLst/>
                          <a:latin typeface="Tw Cen MT" panose="020B0602020104020603" pitchFamily="34" charset="0"/>
                          <a:ea typeface="+mn-ea"/>
                          <a:cs typeface="+mn-cs"/>
                        </a:rPr>
                        <a:t>– manage and facilitate knowledge management and innovation.</a:t>
                      </a:r>
                      <a:endParaRPr lang="en-ZA" sz="1800" b="0" i="0" kern="1200" dirty="0" smtClean="0">
                        <a:solidFill>
                          <a:schemeClr val="dk1"/>
                        </a:solidFill>
                        <a:effectLst/>
                        <a:latin typeface="Tw Cen MT" panose="020B0602020104020603" pitchFamily="34" charset="0"/>
                        <a:ea typeface="+mn-ea"/>
                        <a:cs typeface="+mn-cs"/>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93155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1819" y="103031"/>
            <a:ext cx="11194178" cy="907245"/>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pPr lvl="0"/>
            <a:r>
              <a:rPr lang="en-ZA" sz="32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t>
            </a:r>
            <a:r>
              <a:rPr lang="en-ZA" sz="3200" b="1" dirty="0" smtClean="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APP</a:t>
            </a:r>
            <a:r>
              <a:rPr lang="en-ZA" sz="32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400" b="1" dirty="0" smtClean="0">
                <a:solidFill>
                  <a:schemeClr val="tx1"/>
                </a:solidFill>
                <a:latin typeface="Tw Cen MT" pitchFamily="34" charset="0"/>
              </a:rPr>
              <a:t>PROGRAMME</a:t>
            </a:r>
            <a:r>
              <a:rPr lang="en-ZA" sz="2400" b="1" dirty="0">
                <a:solidFill>
                  <a:schemeClr val="tx1"/>
                </a:solidFill>
                <a:latin typeface="Tw Cen MT" pitchFamily="34" charset="0"/>
              </a:rPr>
              <a:t>: </a:t>
            </a:r>
            <a:r>
              <a:rPr lang="en-US" sz="2400" b="1" dirty="0" smtClean="0">
                <a:solidFill>
                  <a:schemeClr val="tx1"/>
                </a:solidFill>
                <a:latin typeface="Tw Cen MT" pitchFamily="34" charset="0"/>
              </a:rPr>
              <a:t>e-GOVERNMENT </a:t>
            </a:r>
            <a:r>
              <a:rPr lang="en-US" sz="2400" b="1" dirty="0">
                <a:solidFill>
                  <a:schemeClr val="tx1"/>
                </a:solidFill>
                <a:latin typeface="Tw Cen MT" pitchFamily="34" charset="0"/>
              </a:rPr>
              <a:t>SERVICE AND INFORMATION MANAGEMENT </a:t>
            </a:r>
            <a:endPar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9" name="Slide Number Placeholder 3"/>
          <p:cNvSpPr txBox="1">
            <a:spLocks/>
          </p:cNvSpPr>
          <p:nvPr/>
        </p:nvSpPr>
        <p:spPr>
          <a:xfrm>
            <a:off x="10869769" y="0"/>
            <a:ext cx="987377"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/19</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92892308"/>
              </p:ext>
            </p:extLst>
          </p:nvPr>
        </p:nvGraphicFramePr>
        <p:xfrm>
          <a:off x="231819" y="1071693"/>
          <a:ext cx="11590023" cy="5567643"/>
        </p:xfrm>
        <a:graphic>
          <a:graphicData uri="http://schemas.openxmlformats.org/drawingml/2006/table">
            <a:tbl>
              <a:tblPr firstRow="1" bandRow="1">
                <a:tableStyleId>{21E4AEA4-8DFA-4A89-87EB-49C32662AFE0}</a:tableStyleId>
              </a:tblPr>
              <a:tblGrid>
                <a:gridCol w="1905695"/>
                <a:gridCol w="2148832"/>
                <a:gridCol w="2163650"/>
                <a:gridCol w="2781046"/>
                <a:gridCol w="2590800"/>
              </a:tblGrid>
              <a:tr h="794774">
                <a:tc>
                  <a:txBody>
                    <a:bodyPr/>
                    <a:lstStyle/>
                    <a:p>
                      <a:r>
                        <a:rPr lang="en-ZA" dirty="0" smtClean="0">
                          <a:latin typeface="Tw Cen MT" panose="020B0602020104020603" pitchFamily="34" charset="0"/>
                        </a:rPr>
                        <a:t>OUTPUT </a:t>
                      </a:r>
                      <a:endParaRPr lang="en-ZA" dirty="0">
                        <a:latin typeface="Tw Cen MT" panose="020B0602020104020603" pitchFamily="34" charset="0"/>
                      </a:endParaRPr>
                    </a:p>
                  </a:txBody>
                  <a:tcPr/>
                </a:tc>
                <a:tc>
                  <a:txBody>
                    <a:bodyPr/>
                    <a:lstStyle/>
                    <a:p>
                      <a:r>
                        <a:rPr lang="en-ZA" dirty="0" smtClean="0">
                          <a:latin typeface="Tw Cen MT" panose="020B0602020104020603" pitchFamily="34" charset="0"/>
                        </a:rPr>
                        <a:t>OUTPUT</a:t>
                      </a:r>
                      <a:r>
                        <a:rPr lang="en-ZA" baseline="0" dirty="0" smtClean="0">
                          <a:latin typeface="Tw Cen MT" panose="020B0602020104020603" pitchFamily="34" charset="0"/>
                        </a:rPr>
                        <a:t> INDICATOR </a:t>
                      </a:r>
                      <a:endParaRPr lang="en-ZA" dirty="0">
                        <a:latin typeface="Tw Cen MT" panose="020B0602020104020603" pitchFamily="34" charset="0"/>
                      </a:endParaRPr>
                    </a:p>
                  </a:txBody>
                  <a:tcPr/>
                </a:tc>
                <a:tc gridSpan="3">
                  <a:txBody>
                    <a:bodyPr/>
                    <a:lstStyle/>
                    <a:p>
                      <a:pPr marL="0" algn="l" defTabSz="914400" rtl="0" eaLnBrk="1" latinLnBrk="0" hangingPunct="1"/>
                      <a:r>
                        <a:rPr lang="en-ZA" dirty="0" smtClean="0">
                          <a:latin typeface="Tw Cen MT" panose="020B0602020104020603" pitchFamily="34" charset="0"/>
                        </a:rPr>
                        <a:t> </a:t>
                      </a:r>
                      <a:r>
                        <a:rPr lang="en-US" sz="1800" b="1" kern="1200" dirty="0" smtClean="0">
                          <a:solidFill>
                            <a:schemeClr val="lt1"/>
                          </a:solidFill>
                          <a:latin typeface="Tw Cen MT" panose="020B0602020104020603" pitchFamily="34" charset="0"/>
                          <a:ea typeface="+mn-ea"/>
                          <a:cs typeface="+mn-cs"/>
                        </a:rPr>
                        <a:t>MEDIUM TERM EXPENDITURE FRAMEWORK PERIOD</a:t>
                      </a:r>
                      <a:endParaRPr lang="en-ZA" sz="18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4129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dirty="0" smtClean="0">
                          <a:latin typeface="Tw Cen MT" panose="020B0602020104020603" pitchFamily="34" charset="0"/>
                        </a:rPr>
                        <a:t>2022/23 </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2023/24</a:t>
                      </a:r>
                      <a:endParaRPr lang="en-ZA" sz="14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dk1"/>
                          </a:solidFill>
                          <a:effectLst/>
                          <a:latin typeface="Tw Cen MT" panose="020B0602020104020603" pitchFamily="34" charset="0"/>
                          <a:ea typeface="+mn-ea"/>
                          <a:cs typeface="+mn-cs"/>
                        </a:rPr>
                        <a:t>2024/25</a:t>
                      </a:r>
                    </a:p>
                  </a:txBody>
                  <a:tcPr marL="68580" marR="68580" marT="0" marB="0">
                    <a:solidFill>
                      <a:schemeClr val="accent2">
                        <a:lumMod val="20000"/>
                        <a:lumOff val="80000"/>
                      </a:schemeClr>
                    </a:solidFill>
                  </a:tcPr>
                </a:tc>
              </a:tr>
              <a:tr h="1030826">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Modernisation and digitilisation of the public sector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Approval of the Digital Government Policy Framework for the Public Service</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Approved Digital Government Policy Framework for the Public Service </a:t>
                      </a:r>
                      <a:endParaRPr lang="en-ZA" sz="14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Implement and monitor the establishment of (i) the proposed Inter-Ministerial Committee,(ii) FOSAD Sub-Committee on ICT and (iii) setting targets for moving public services to online platforms as provided for in the Digital Government Policy Framework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the Digital Government Policy Framework for the Public Service through verifying the percentage of public services offered through online platforms per department</a:t>
                      </a:r>
                      <a:endParaRPr lang="en-ZA" sz="14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1159531">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Approval of the Digital service attributes standard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Approved Digital service standard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the approved Digital service standard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a:t>
                      </a:r>
                      <a:endParaRPr lang="en-ZA" sz="14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Digital service standard through verifying compliance of digital services in departments with the set standard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11595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Directive for the Management of Public Service Data and Information approved</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Approval of the Public Service Data and Information Management Directive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Approved Public Service Data and Information Management Directive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the approved Public Service Data and Information Management Directive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Monitor the  implementation of Public Service Data and Information Management Directive through verifying the information security issues emanating from the AGSA audit findings </a:t>
                      </a:r>
                      <a:endParaRPr lang="en-ZA" sz="14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Tw Cen MT" panose="020B0602020104020603" pitchFamily="34" charset="0"/>
                          <a:ea typeface="+mn-ea"/>
                          <a:cs typeface="+mn-cs"/>
                        </a:rPr>
                        <a:t> </a:t>
                      </a:r>
                      <a:endParaRPr lang="en-ZA" sz="14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52926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394145" y="832482"/>
            <a:ext cx="7313120" cy="4697014"/>
          </a:xfrm>
          <a:solidFill>
            <a:schemeClr val="bg1"/>
          </a:solidFill>
        </p:spPr>
        <p:txBody>
          <a:bodyPr>
            <a:noAutofit/>
          </a:bodyPr>
          <a:lstStyle/>
          <a:p>
            <a:pPr marL="457200" lvl="0" indent="-457200" algn="l" eaLnBrk="0" hangingPunct="0">
              <a:lnSpc>
                <a:spcPct val="150000"/>
              </a:lnSpc>
              <a:spcBef>
                <a:spcPct val="0"/>
              </a:spcBef>
              <a:buFont typeface="+mj-lt"/>
              <a:buAutoNum type="arabicPeriod"/>
              <a:defRPr/>
            </a:pPr>
            <a:r>
              <a:rPr lang="en-ZA" sz="1800" dirty="0" smtClean="0">
                <a:latin typeface="Tw Cen MT" panose="020B0602020104020603" pitchFamily="34" charset="0"/>
                <a:cs typeface="Arial" panose="020B0604020202020204" pitchFamily="34" charset="0"/>
              </a:rPr>
              <a:t>Introduction </a:t>
            </a:r>
          </a:p>
          <a:p>
            <a:pPr marL="457200" lvl="0" indent="-457200" algn="l" eaLnBrk="0" hangingPunct="0">
              <a:lnSpc>
                <a:spcPct val="150000"/>
              </a:lnSpc>
              <a:spcBef>
                <a:spcPct val="0"/>
              </a:spcBef>
              <a:buFont typeface="+mj-lt"/>
              <a:buAutoNum type="arabicPeriod"/>
              <a:defRPr/>
            </a:pPr>
            <a:r>
              <a:rPr lang="en-US" sz="1800" dirty="0" smtClean="0">
                <a:latin typeface="Tw Cen MT" panose="020B0602020104020603" pitchFamily="34" charset="0"/>
                <a:cs typeface="Arial" panose="020B0604020202020204" pitchFamily="34" charset="0"/>
              </a:rPr>
              <a:t>DPSA </a:t>
            </a:r>
            <a:r>
              <a:rPr lang="en-US" sz="1800" dirty="0">
                <a:latin typeface="Tw Cen MT" panose="020B0602020104020603" pitchFamily="34" charset="0"/>
                <a:cs typeface="Arial" panose="020B0604020202020204" pitchFamily="34" charset="0"/>
              </a:rPr>
              <a:t>S</a:t>
            </a:r>
            <a:r>
              <a:rPr lang="en-US" sz="1800" dirty="0" smtClean="0">
                <a:latin typeface="Tw Cen MT" panose="020B0602020104020603" pitchFamily="34" charset="0"/>
                <a:cs typeface="Arial" panose="020B0604020202020204" pitchFamily="34" charset="0"/>
              </a:rPr>
              <a:t>trategic Overview</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C</a:t>
            </a:r>
            <a:r>
              <a:rPr lang="en-ZA" sz="1800" dirty="0" smtClean="0">
                <a:latin typeface="Tw Cen MT" panose="020B0602020104020603" pitchFamily="34" charset="0"/>
                <a:cs typeface="Arial" panose="020B0604020202020204" pitchFamily="34" charset="0"/>
              </a:rPr>
              <a:t>onstitutional and Legislative Mandates</a:t>
            </a:r>
          </a:p>
          <a:p>
            <a:pPr marL="457200" indent="-457200" algn="l" eaLnBrk="0" hangingPunct="0">
              <a:lnSpc>
                <a:spcPct val="150000"/>
              </a:lnSpc>
              <a:spcBef>
                <a:spcPct val="0"/>
              </a:spcBef>
              <a:buFont typeface="+mj-lt"/>
              <a:buAutoNum type="arabicPeriod"/>
              <a:defRPr/>
            </a:pPr>
            <a:r>
              <a:rPr lang="en-ZA" sz="1800" dirty="0" smtClean="0">
                <a:latin typeface="Tw Cen MT" panose="020B0602020104020603" pitchFamily="34" charset="0"/>
                <a:cs typeface="Arial" panose="020B0604020202020204" pitchFamily="34" charset="0"/>
              </a:rPr>
              <a:t>DPSA </a:t>
            </a:r>
            <a:r>
              <a:rPr lang="en-ZA" sz="1800" dirty="0">
                <a:latin typeface="Tw Cen MT" panose="020B0602020104020603" pitchFamily="34" charset="0"/>
                <a:cs typeface="Arial" panose="020B0604020202020204" pitchFamily="34" charset="0"/>
              </a:rPr>
              <a:t>E</a:t>
            </a:r>
            <a:r>
              <a:rPr lang="en-ZA" sz="1800" dirty="0" smtClean="0">
                <a:latin typeface="Tw Cen MT" panose="020B0602020104020603" pitchFamily="34" charset="0"/>
                <a:cs typeface="Arial" panose="020B0604020202020204" pitchFamily="34" charset="0"/>
              </a:rPr>
              <a:t>xecutive </a:t>
            </a:r>
            <a:r>
              <a:rPr lang="en-ZA" sz="1800" dirty="0">
                <a:latin typeface="Tw Cen MT" panose="020B0602020104020603" pitchFamily="34" charset="0"/>
                <a:cs typeface="Arial" panose="020B0604020202020204" pitchFamily="34" charset="0"/>
              </a:rPr>
              <a:t>M</a:t>
            </a:r>
            <a:r>
              <a:rPr lang="en-ZA" sz="1800" dirty="0" smtClean="0">
                <a:latin typeface="Tw Cen MT" panose="020B0602020104020603" pitchFamily="34" charset="0"/>
                <a:cs typeface="Arial" panose="020B0604020202020204" pitchFamily="34" charset="0"/>
              </a:rPr>
              <a:t>anagement </a:t>
            </a:r>
            <a:r>
              <a:rPr lang="en-US" sz="1800" dirty="0" smtClean="0">
                <a:latin typeface="Tw Cen MT" panose="020B0602020104020603" pitchFamily="34" charset="0"/>
                <a:cs typeface="Arial" panose="020B0604020202020204" pitchFamily="34" charset="0"/>
              </a:rPr>
              <a:t>Structure</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2020-2025 </a:t>
            </a:r>
            <a:r>
              <a:rPr lang="en-ZA" sz="1800" dirty="0" smtClean="0">
                <a:latin typeface="Tw Cen MT" panose="020B0602020104020603" pitchFamily="34" charset="0"/>
                <a:cs typeface="Arial" panose="020B0604020202020204" pitchFamily="34" charset="0"/>
              </a:rPr>
              <a:t>Strategic Plan Outcomes </a:t>
            </a:r>
          </a:p>
          <a:p>
            <a:pPr marL="457200" indent="-457200" algn="l" eaLnBrk="0" hangingPunct="0">
              <a:lnSpc>
                <a:spcPct val="150000"/>
              </a:lnSpc>
              <a:spcBef>
                <a:spcPct val="0"/>
              </a:spcBef>
              <a:buFont typeface="+mj-lt"/>
              <a:buAutoNum type="arabicPeriod"/>
              <a:defRPr/>
            </a:pPr>
            <a:r>
              <a:rPr lang="en-US" sz="1800" dirty="0" smtClean="0">
                <a:latin typeface="Tw Cen MT" panose="020B0602020104020603" pitchFamily="34" charset="0"/>
                <a:cs typeface="Arial" panose="020B0604020202020204" pitchFamily="34" charset="0"/>
              </a:rPr>
              <a:t>2020 – 2025 MTSF Targets which the Minister for the Public </a:t>
            </a:r>
            <a:r>
              <a:rPr lang="en-US" sz="1800" dirty="0">
                <a:latin typeface="Tw Cen MT" panose="020B0602020104020603" pitchFamily="34" charset="0"/>
                <a:cs typeface="Arial" panose="020B0604020202020204" pitchFamily="34" charset="0"/>
              </a:rPr>
              <a:t>S</a:t>
            </a:r>
            <a:r>
              <a:rPr lang="en-US" sz="1800" dirty="0" smtClean="0">
                <a:latin typeface="Tw Cen MT" panose="020B0602020104020603" pitchFamily="34" charset="0"/>
                <a:cs typeface="Arial" panose="020B0604020202020204" pitchFamily="34" charset="0"/>
              </a:rPr>
              <a:t>ervice is leading</a:t>
            </a:r>
          </a:p>
          <a:p>
            <a:pPr marL="457200" indent="-457200" algn="l" eaLnBrk="0" hangingPunct="0">
              <a:lnSpc>
                <a:spcPct val="150000"/>
              </a:lnSpc>
              <a:spcBef>
                <a:spcPct val="0"/>
              </a:spcBef>
              <a:buFont typeface="+mj-lt"/>
              <a:buAutoNum type="arabicPeriod"/>
              <a:defRPr/>
            </a:pPr>
            <a:r>
              <a:rPr lang="en-ZA" sz="1800" dirty="0">
                <a:latin typeface="Tw Cen MT" panose="020B0602020104020603" pitchFamily="34" charset="0"/>
                <a:cs typeface="Arial" panose="020B0604020202020204" pitchFamily="34" charset="0"/>
              </a:rPr>
              <a:t>DPSA’S </a:t>
            </a:r>
            <a:r>
              <a:rPr lang="en-ZA" sz="1800" dirty="0" smtClean="0">
                <a:latin typeface="Tw Cen MT" panose="020B0602020104020603" pitchFamily="34" charset="0"/>
                <a:cs typeface="Arial" panose="020B0604020202020204" pitchFamily="34" charset="0"/>
              </a:rPr>
              <a:t>Programme Structure</a:t>
            </a:r>
          </a:p>
          <a:p>
            <a:pPr marL="457200" indent="-457200" algn="l" eaLnBrk="0" hangingPunct="0">
              <a:lnSpc>
                <a:spcPct val="150000"/>
              </a:lnSpc>
              <a:spcBef>
                <a:spcPct val="0"/>
              </a:spcBef>
              <a:buFont typeface="+mj-lt"/>
              <a:buAutoNum type="arabicPeriod"/>
              <a:defRPr/>
            </a:pPr>
            <a:r>
              <a:rPr lang="en-ZA" sz="1800" dirty="0" smtClean="0">
                <a:latin typeface="Tw Cen MT" panose="020B0602020104020603" pitchFamily="34" charset="0"/>
                <a:cs typeface="Arial" panose="020B0604020202020204" pitchFamily="34" charset="0"/>
              </a:rPr>
              <a:t>2022/23 Annual Performance Plans( APP’s)  per Programme</a:t>
            </a:r>
          </a:p>
          <a:p>
            <a:pPr marL="457200" indent="-457200" algn="l" eaLnBrk="0" hangingPunct="0">
              <a:lnSpc>
                <a:spcPct val="150000"/>
              </a:lnSpc>
              <a:spcBef>
                <a:spcPct val="0"/>
              </a:spcBef>
              <a:buFont typeface="+mj-lt"/>
              <a:buAutoNum type="arabicPeriod"/>
              <a:defRPr/>
            </a:pPr>
            <a:r>
              <a:rPr lang="en-US" sz="1800" dirty="0" smtClean="0">
                <a:latin typeface="Tw Cen MT" panose="020B0602020104020603" pitchFamily="34" charset="0"/>
                <a:cs typeface="Arial" panose="020B0604020202020204" pitchFamily="34" charset="0"/>
              </a:rPr>
              <a:t>Revised 2020-2025 Strategic Plan </a:t>
            </a:r>
            <a:endParaRPr lang="en-ZA" sz="1800" dirty="0" smtClean="0">
              <a:latin typeface="Tw Cen MT" panose="020B0602020104020603" pitchFamily="34" charset="0"/>
              <a:cs typeface="Arial" panose="020B0604020202020204" pitchFamily="34" charset="0"/>
            </a:endParaRPr>
          </a:p>
          <a:p>
            <a:pPr marL="457200" indent="-457200" algn="l" eaLnBrk="0" hangingPunct="0">
              <a:lnSpc>
                <a:spcPct val="150000"/>
              </a:lnSpc>
              <a:spcBef>
                <a:spcPct val="0"/>
              </a:spcBef>
              <a:buFont typeface="+mj-lt"/>
              <a:buAutoNum type="arabicPeriod"/>
              <a:defRPr/>
            </a:pPr>
            <a:r>
              <a:rPr lang="en-ZA" sz="1800" dirty="0" smtClean="0">
                <a:latin typeface="Tw Cen MT" panose="020B0602020104020603" pitchFamily="34" charset="0"/>
                <a:cs typeface="Arial" panose="020B0604020202020204" pitchFamily="34" charset="0"/>
              </a:rPr>
              <a:t>Financial Resource per Programme </a:t>
            </a:r>
            <a:br>
              <a:rPr lang="en-ZA" sz="1800" dirty="0" smtClean="0">
                <a:latin typeface="Tw Cen MT" panose="020B0602020104020603" pitchFamily="34" charset="0"/>
                <a:cs typeface="Arial" panose="020B0604020202020204" pitchFamily="34" charset="0"/>
              </a:rPr>
            </a:br>
            <a:r>
              <a:rPr lang="en-ZA" sz="2000" dirty="0" smtClean="0">
                <a:latin typeface="Tw Cen MT" panose="020B0602020104020603" pitchFamily="34" charset="0"/>
                <a:cs typeface="Arial" panose="020B0604020202020204" pitchFamily="34" charset="0"/>
              </a:rPr>
              <a:t/>
            </a:r>
            <a:br>
              <a:rPr lang="en-ZA" sz="2000" dirty="0" smtClean="0">
                <a:latin typeface="Tw Cen MT" panose="020B0602020104020603" pitchFamily="34" charset="0"/>
                <a:cs typeface="Arial" panose="020B0604020202020204" pitchFamily="34" charset="0"/>
              </a:rPr>
            </a:br>
            <a:endParaRPr lang="en-ZA" sz="2000" dirty="0" smtClean="0">
              <a:latin typeface="Tw Cen MT" panose="020B0602020104020603" pitchFamily="34" charset="0"/>
              <a:cs typeface="Arial" panose="020B0604020202020204" pitchFamily="34" charset="0"/>
            </a:endParaRPr>
          </a:p>
          <a:p>
            <a:pPr marL="342900" indent="-342900" algn="l" eaLnBrk="0" hangingPunct="0">
              <a:lnSpc>
                <a:spcPct val="100000"/>
              </a:lnSpc>
              <a:spcBef>
                <a:spcPct val="0"/>
              </a:spcBef>
              <a:buFont typeface="Arial" panose="020B0604020202020204" pitchFamily="34" charset="0"/>
              <a:buChar char="•"/>
              <a:defRPr/>
            </a:pPr>
            <a:endParaRPr lang="en-US" b="1" dirty="0" smtClean="0">
              <a:latin typeface="Tw Cen MT" panose="020B0602020104020603" pitchFamily="34" charset="0"/>
              <a:cs typeface="Arial" panose="020B0604020202020204" pitchFamily="34" charset="0"/>
            </a:endParaRPr>
          </a:p>
          <a:p>
            <a:pPr marL="342900" lvl="0" indent="-342900" algn="l" eaLnBrk="0" hangingPunct="0">
              <a:lnSpc>
                <a:spcPct val="100000"/>
              </a:lnSpc>
              <a:spcBef>
                <a:spcPct val="0"/>
              </a:spcBef>
              <a:buFont typeface="Arial" panose="020B0604020202020204" pitchFamily="34" charset="0"/>
              <a:buChar char="•"/>
              <a:defRPr/>
            </a:pPr>
            <a:endParaRPr lang="en-ZA" b="1" dirty="0">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2</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2</a:t>
            </a:fld>
            <a:endParaRPr lang="en-GB" sz="4000" b="1" dirty="0">
              <a:solidFill>
                <a:prstClr val="white"/>
              </a:solidFill>
            </a:endParaRPr>
          </a:p>
        </p:txBody>
      </p:sp>
      <p:sp>
        <p:nvSpPr>
          <p:cNvPr id="8" name="Slide Number Placeholder 3"/>
          <p:cNvSpPr txBox="1">
            <a:spLocks/>
          </p:cNvSpPr>
          <p:nvPr/>
        </p:nvSpPr>
        <p:spPr>
          <a:xfrm>
            <a:off x="11106413" y="208813"/>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solidFill>
                  <a:prstClr val="black"/>
                </a:solidFill>
                <a:latin typeface="Trebuchet MS" panose="020B0603020202020204"/>
              </a:rPr>
              <a:t>/2</a:t>
            </a:r>
            <a:endParaRPr lang="en-GB" sz="3200" b="1" dirty="0">
              <a:solidFill>
                <a:prstClr val="black"/>
              </a:solidFill>
              <a:latin typeface="Trebuchet MS" panose="020B0603020202020204"/>
            </a:endParaRPr>
          </a:p>
        </p:txBody>
      </p:sp>
      <p:sp>
        <p:nvSpPr>
          <p:cNvPr id="2" name="Title 1"/>
          <p:cNvSpPr>
            <a:spLocks noGrp="1"/>
          </p:cNvSpPr>
          <p:nvPr>
            <p:ph type="ctrTitle"/>
          </p:nvPr>
        </p:nvSpPr>
        <p:spPr>
          <a:xfrm>
            <a:off x="394144" y="196584"/>
            <a:ext cx="11110595" cy="586705"/>
          </a:xfrm>
        </p:spPr>
        <p:txBody>
          <a:bodyPr>
            <a:noAutofit/>
          </a:bodyPr>
          <a:lstStyle/>
          <a:p>
            <a:r>
              <a:rPr lang="en-US" sz="3200" b="1" dirty="0" smtClean="0">
                <a:latin typeface="Tw Cen MT" panose="020B0602020104020603" pitchFamily="34" charset="0"/>
                <a:cs typeface="Arial" panose="020B0604020202020204" pitchFamily="34" charset="0"/>
              </a:rPr>
              <a:t/>
            </a:r>
            <a:br>
              <a:rPr lang="en-US" sz="3200" b="1" dirty="0" smtClean="0">
                <a:latin typeface="Tw Cen MT" panose="020B0602020104020603" pitchFamily="34" charset="0"/>
                <a:cs typeface="Arial" panose="020B0604020202020204" pitchFamily="34" charset="0"/>
              </a:rPr>
            </a:br>
            <a:r>
              <a:rPr lang="en-US" sz="3200" b="1" dirty="0" smtClean="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PRESENTATION OUTLINE </a:t>
            </a:r>
            <a:endParaRPr lang="en-ZA" sz="3200" dirty="0"/>
          </a:p>
        </p:txBody>
      </p:sp>
      <p:pic>
        <p:nvPicPr>
          <p:cNvPr id="9" name="Picture 8" descr="Inline image"/>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023123" y="927630"/>
            <a:ext cx="3613354" cy="441128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91278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eaLnBrk="0" hangingPunct="0">
              <a:lnSpc>
                <a:spcPct val="100000"/>
              </a:lnSpc>
              <a:spcBef>
                <a:spcPct val="0"/>
              </a:spcBef>
              <a:defRPr/>
            </a:pPr>
            <a:endParaRPr lang="en-ZA"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a:latin typeface="Tw Cen MT" panose="020B0602020104020603" pitchFamily="34" charset="0"/>
            </a:endParaRPr>
          </a:p>
          <a:p>
            <a:pPr marL="0" indent="0" algn="l">
              <a:lnSpc>
                <a:spcPct val="10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20</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20</a:t>
            </a:fld>
            <a:endParaRPr lang="en-GB" sz="4000" b="1" dirty="0">
              <a:solidFill>
                <a:prstClr val="white"/>
              </a:solidFill>
            </a:endParaRPr>
          </a:p>
        </p:txBody>
      </p:sp>
      <p:sp>
        <p:nvSpPr>
          <p:cNvPr id="8" name="Slide Number Placeholder 3"/>
          <p:cNvSpPr txBox="1">
            <a:spLocks/>
          </p:cNvSpPr>
          <p:nvPr/>
        </p:nvSpPr>
        <p:spPr>
          <a:xfrm>
            <a:off x="10985895" y="63908"/>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/20</a:t>
            </a:r>
            <a:endParaRPr lang="en-GB" sz="3200" b="1" dirty="0">
              <a:latin typeface="Trebuchet MS" panose="020B0603020202020204"/>
            </a:endParaRPr>
          </a:p>
        </p:txBody>
      </p:sp>
      <p:sp>
        <p:nvSpPr>
          <p:cNvPr id="2" name="Title 1"/>
          <p:cNvSpPr>
            <a:spLocks noGrp="1"/>
          </p:cNvSpPr>
          <p:nvPr>
            <p:ph type="ctrTitle"/>
          </p:nvPr>
        </p:nvSpPr>
        <p:spPr>
          <a:xfrm>
            <a:off x="243204" y="141292"/>
            <a:ext cx="11012931" cy="605684"/>
          </a:xfrm>
        </p:spPr>
        <p:txBody>
          <a:bodyPr>
            <a:noAutofit/>
          </a:bodyPr>
          <a:lstStyle/>
          <a:p>
            <a:r>
              <a:rPr lang="en-ZA" sz="3200" b="1" dirty="0" smtClean="0">
                <a:effectLst>
                  <a:outerShdw blurRad="50000" dist="30000" dir="5400000" algn="tl" rotWithShape="0">
                    <a:srgbClr val="000000">
                      <a:alpha val="30000"/>
                    </a:srgbClr>
                  </a:outerShdw>
                </a:effectLst>
                <a:latin typeface="Tw Cen MT" panose="020B0602020104020603" pitchFamily="34" charset="0"/>
              </a:rPr>
              <a:t>2022/23 </a:t>
            </a:r>
            <a:r>
              <a:rPr lang="en-ZA" sz="3200" b="1" dirty="0">
                <a:effectLst>
                  <a:outerShdw blurRad="50000" dist="30000" dir="5400000" algn="tl" rotWithShape="0">
                    <a:srgbClr val="000000">
                      <a:alpha val="30000"/>
                    </a:srgbClr>
                  </a:outerShdw>
                </a:effectLst>
                <a:latin typeface="Tw Cen MT" panose="020B0602020104020603" pitchFamily="34" charset="0"/>
              </a:rPr>
              <a:t>ANNUAL PERFORMANCE PLAN</a:t>
            </a:r>
            <a:endParaRPr lang="en-ZA" sz="3200" dirty="0"/>
          </a:p>
        </p:txBody>
      </p:sp>
      <p:graphicFrame>
        <p:nvGraphicFramePr>
          <p:cNvPr id="5" name="Table 4"/>
          <p:cNvGraphicFramePr>
            <a:graphicFrameLocks noGrp="1"/>
          </p:cNvGraphicFramePr>
          <p:nvPr>
            <p:extLst>
              <p:ext uri="{D42A27DB-BD31-4B8C-83A1-F6EECF244321}">
                <p14:modId xmlns:p14="http://schemas.microsoft.com/office/powerpoint/2010/main" val="1787605663"/>
              </p:ext>
            </p:extLst>
          </p:nvPr>
        </p:nvGraphicFramePr>
        <p:xfrm>
          <a:off x="224978" y="838584"/>
          <a:ext cx="11584949" cy="5882890"/>
        </p:xfrm>
        <a:graphic>
          <a:graphicData uri="http://schemas.openxmlformats.org/drawingml/2006/table">
            <a:tbl>
              <a:tblPr firstRow="1" bandRow="1">
                <a:tableStyleId>{5C22544A-7EE6-4342-B048-85BDC9FD1C3A}</a:tableStyleId>
              </a:tblPr>
              <a:tblGrid>
                <a:gridCol w="2315653"/>
                <a:gridCol w="9269296"/>
              </a:tblGrid>
              <a:tr h="46070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solidFill>
                            <a:schemeClr val="bg1"/>
                          </a:solidFill>
                          <a:latin typeface="Tw Cen MT" pitchFamily="34" charset="0"/>
                        </a:rPr>
                        <a:t>PROGRAMME </a:t>
                      </a:r>
                      <a:r>
                        <a:rPr lang="en-ZA" sz="1800" b="1" kern="1200" dirty="0" smtClean="0">
                          <a:solidFill>
                            <a:schemeClr val="bg1"/>
                          </a:solidFill>
                          <a:latin typeface="Tw Cen MT" pitchFamily="34" charset="0"/>
                          <a:ea typeface="+mn-ea"/>
                          <a:cs typeface="+mn-cs"/>
                        </a:rPr>
                        <a:t>4:GOVERNMENT SERVICESS ACCESS AND IMPROVEMENT</a:t>
                      </a:r>
                    </a:p>
                  </a:txBody>
                  <a:tcPr>
                    <a:solidFill>
                      <a:schemeClr val="accent6"/>
                    </a:solidFill>
                  </a:tcPr>
                </a:tc>
                <a:tc hMerge="1">
                  <a:txBody>
                    <a:bodyPr/>
                    <a:lstStyle/>
                    <a:p>
                      <a:endParaRPr lang="en-ZA" dirty="0"/>
                    </a:p>
                  </a:txBody>
                  <a:tcPr/>
                </a:tc>
              </a:tr>
              <a:tr h="496147">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600" b="1" i="0" dirty="0" smtClean="0">
                          <a:solidFill>
                            <a:schemeClr val="tx1"/>
                          </a:solidFill>
                          <a:latin typeface="Tw Cen MT" panose="020B0602020104020603" pitchFamily="34" charset="0"/>
                          <a:cs typeface="Arial" pitchFamily="34" charset="0"/>
                        </a:rPr>
                        <a:t>Purpose </a:t>
                      </a:r>
                    </a:p>
                  </a:txBody>
                  <a:tcPr>
                    <a:solidFill>
                      <a:schemeClr val="accent6">
                        <a:lumMod val="40000"/>
                        <a:lumOff val="60000"/>
                      </a:scheme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ZA" sz="1600" kern="1200" dirty="0" smtClean="0">
                          <a:solidFill>
                            <a:schemeClr val="dk1"/>
                          </a:solidFill>
                          <a:effectLst/>
                          <a:latin typeface="Tw Cen MT" panose="020B0602020104020603" pitchFamily="34" charset="0"/>
                          <a:ea typeface="+mn-ea"/>
                          <a:cs typeface="+mn-cs"/>
                        </a:rPr>
                        <a:t>Manage and facilitate the improvement of service delivery in government</a:t>
                      </a:r>
                    </a:p>
                  </a:txBody>
                  <a:tcPr>
                    <a:solidFill>
                      <a:schemeClr val="bg1">
                        <a:lumMod val="95000"/>
                      </a:schemeClr>
                    </a:solidFill>
                  </a:tcPr>
                </a:tc>
              </a:tr>
              <a:tr h="4926035">
                <a:tc>
                  <a:txBody>
                    <a:bodyPr/>
                    <a:lstStyle/>
                    <a:p>
                      <a:pPr marL="0" indent="0">
                        <a:lnSpc>
                          <a:spcPct val="110000"/>
                        </a:lnSpc>
                        <a:buFont typeface="+mj-lt"/>
                        <a:buNone/>
                      </a:pPr>
                      <a:r>
                        <a:rPr lang="en-ZA" sz="1600" b="1" i="0" dirty="0" smtClean="0">
                          <a:solidFill>
                            <a:schemeClr val="accent2">
                              <a:lumMod val="75000"/>
                            </a:schemeClr>
                          </a:solidFill>
                          <a:latin typeface="Tw Cen MT" panose="020B0602020104020603" pitchFamily="34" charset="0"/>
                          <a:cs typeface="Arial" pitchFamily="34" charset="0"/>
                        </a:rPr>
                        <a:t>Sub</a:t>
                      </a:r>
                      <a:r>
                        <a:rPr lang="en-ZA" sz="1600" b="1" i="0" baseline="0" dirty="0" smtClean="0">
                          <a:solidFill>
                            <a:schemeClr val="accent2">
                              <a:lumMod val="75000"/>
                            </a:schemeClr>
                          </a:solidFill>
                          <a:latin typeface="Tw Cen MT" panose="020B0602020104020603" pitchFamily="34" charset="0"/>
                          <a:cs typeface="Arial" pitchFamily="34" charset="0"/>
                        </a:rPr>
                        <a:t>-Programmes</a:t>
                      </a:r>
                      <a:endParaRPr lang="en-ZA" sz="1600" b="1" i="0" dirty="0">
                        <a:solidFill>
                          <a:schemeClr val="accent2">
                            <a:lumMod val="75000"/>
                          </a:schemeClr>
                        </a:solidFill>
                        <a:latin typeface="Tw Cen MT" panose="020B0602020104020603" pitchFamily="34" charset="0"/>
                        <a:cs typeface="Arial" pitchFamily="34" charset="0"/>
                      </a:endParaRPr>
                    </a:p>
                  </a:txBody>
                  <a:tcPr>
                    <a:solidFill>
                      <a:schemeClr val="accent6">
                        <a:lumMod val="40000"/>
                        <a:lumOff val="60000"/>
                      </a:schemeClr>
                    </a:solidFill>
                  </a:tcPr>
                </a:tc>
                <a:tc>
                  <a:txBody>
                    <a:bodyPr/>
                    <a:lstStyle/>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Management: Service Delivery Support</a:t>
                      </a:r>
                      <a:r>
                        <a:rPr lang="en-ZA" sz="1600" kern="1200" dirty="0" smtClean="0">
                          <a:solidFill>
                            <a:schemeClr val="dk1"/>
                          </a:solidFill>
                          <a:effectLst/>
                          <a:latin typeface="Tw Cen MT" panose="020B0602020104020603" pitchFamily="34" charset="0"/>
                          <a:ea typeface="+mn-ea"/>
                          <a:cs typeface="+mn-cs"/>
                        </a:rPr>
                        <a:t> – provides administrative support and management to the programme.</a:t>
                      </a:r>
                      <a:endParaRPr lang="en-ZA" sz="1600" dirty="0" smtClean="0">
                        <a:effectLst/>
                        <a:latin typeface="Tw Cen MT" panose="020B0602020104020603" pitchFamily="34" charset="0"/>
                      </a:endParaRPr>
                    </a:p>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Service Delivery Planning and Operations Management</a:t>
                      </a:r>
                      <a:r>
                        <a:rPr lang="en-ZA" sz="1600" b="1" kern="1200" dirty="0" smtClean="0">
                          <a:solidFill>
                            <a:schemeClr val="dk1"/>
                          </a:solidFill>
                          <a:effectLst/>
                          <a:latin typeface="Tw Cen MT" panose="020B0602020104020603" pitchFamily="34" charset="0"/>
                          <a:ea typeface="+mn-ea"/>
                          <a:cs typeface="+mn-cs"/>
                        </a:rPr>
                        <a:t> </a:t>
                      </a:r>
                      <a:r>
                        <a:rPr lang="en-ZA" sz="1600" kern="1200" dirty="0" smtClean="0">
                          <a:solidFill>
                            <a:schemeClr val="dk1"/>
                          </a:solidFill>
                          <a:effectLst/>
                          <a:latin typeface="Tw Cen MT" panose="020B0602020104020603" pitchFamily="34" charset="0"/>
                          <a:ea typeface="+mn-ea"/>
                          <a:cs typeface="+mn-cs"/>
                        </a:rPr>
                        <a:t>– manages Public Service delivery planning and operations management through service standards, delivery models and standard operating procedures; and designs toolkits and instruments that support improved service delivery.</a:t>
                      </a:r>
                      <a:endParaRPr lang="en-ZA" sz="1600" dirty="0" smtClean="0">
                        <a:effectLst/>
                        <a:latin typeface="Tw Cen MT" panose="020B0602020104020603" pitchFamily="34" charset="0"/>
                      </a:endParaRPr>
                    </a:p>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Service Delivery Improvement Initiatives</a:t>
                      </a:r>
                      <a:r>
                        <a:rPr lang="en-ZA" sz="1600" b="1" kern="1200" dirty="0" smtClean="0">
                          <a:solidFill>
                            <a:schemeClr val="dk1"/>
                          </a:solidFill>
                          <a:effectLst/>
                          <a:latin typeface="Tw Cen MT" panose="020B0602020104020603" pitchFamily="34" charset="0"/>
                          <a:ea typeface="+mn-ea"/>
                          <a:cs typeface="+mn-cs"/>
                        </a:rPr>
                        <a:t> </a:t>
                      </a:r>
                      <a:r>
                        <a:rPr lang="en-ZA" sz="1600" kern="1200" dirty="0" smtClean="0">
                          <a:solidFill>
                            <a:schemeClr val="dk1"/>
                          </a:solidFill>
                          <a:effectLst/>
                          <a:latin typeface="Tw Cen MT" panose="020B0602020104020603" pitchFamily="34" charset="0"/>
                          <a:ea typeface="+mn-ea"/>
                          <a:cs typeface="+mn-cs"/>
                        </a:rPr>
                        <a:t>– manages and supports continual service delivery improvement mechanisms, programmes and initiatives across the Public Service.</a:t>
                      </a:r>
                      <a:endParaRPr lang="en-ZA" sz="1600" dirty="0" smtClean="0">
                        <a:effectLst/>
                        <a:latin typeface="Tw Cen MT" panose="020B0602020104020603" pitchFamily="34" charset="0"/>
                      </a:endParaRPr>
                    </a:p>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Community Development and Citizen Relations</a:t>
                      </a:r>
                      <a:r>
                        <a:rPr lang="en-ZA" sz="1600" b="1" kern="1200" dirty="0" smtClean="0">
                          <a:solidFill>
                            <a:schemeClr val="dk1"/>
                          </a:solidFill>
                          <a:effectLst/>
                          <a:latin typeface="Tw Cen MT" panose="020B0602020104020603" pitchFamily="34" charset="0"/>
                          <a:ea typeface="+mn-ea"/>
                          <a:cs typeface="+mn-cs"/>
                        </a:rPr>
                        <a:t> </a:t>
                      </a:r>
                      <a:r>
                        <a:rPr lang="en-ZA" sz="1600" kern="1200" dirty="0" smtClean="0">
                          <a:solidFill>
                            <a:schemeClr val="dk1"/>
                          </a:solidFill>
                          <a:effectLst/>
                          <a:latin typeface="Tw Cen MT" panose="020B0602020104020603" pitchFamily="34" charset="0"/>
                          <a:ea typeface="+mn-ea"/>
                          <a:cs typeface="+mn-cs"/>
                        </a:rPr>
                        <a:t>– facilitates and coordinates the implementation of community development programmes, and manages citizen relations through service delivery improvement forums.</a:t>
                      </a:r>
                      <a:endParaRPr lang="en-ZA" sz="1600" dirty="0" smtClean="0">
                        <a:effectLst/>
                        <a:latin typeface="Tw Cen MT" panose="020B0602020104020603" pitchFamily="34" charset="0"/>
                      </a:endParaRPr>
                    </a:p>
                    <a:p>
                      <a:pPr marL="342900" lvl="0" indent="-342900">
                        <a:buFont typeface="+mj-lt"/>
                        <a:buAutoNum type="arabicPeriod"/>
                      </a:pPr>
                      <a:r>
                        <a:rPr lang="en-US" sz="1600" b="1" i="1" kern="1200" dirty="0" smtClean="0">
                          <a:solidFill>
                            <a:schemeClr val="dk1"/>
                          </a:solidFill>
                          <a:effectLst/>
                          <a:latin typeface="Tw Cen MT" panose="020B0602020104020603" pitchFamily="34" charset="0"/>
                          <a:ea typeface="+mn-ea"/>
                          <a:cs typeface="+mn-cs"/>
                        </a:rPr>
                        <a:t>International Cooperation and Stakeholder Relations </a:t>
                      </a:r>
                      <a:r>
                        <a:rPr lang="en-ZA" sz="1600" kern="1200" dirty="0" smtClean="0">
                          <a:solidFill>
                            <a:schemeClr val="dk1"/>
                          </a:solidFill>
                          <a:effectLst/>
                          <a:latin typeface="Tw Cen MT" panose="020B0602020104020603" pitchFamily="34" charset="0"/>
                          <a:ea typeface="+mn-ea"/>
                          <a:cs typeface="+mn-cs"/>
                        </a:rPr>
                        <a:t>– manages, coordinates and promotes the implementation of International Cooperation programmes, the African Peer Review Mechanism programmes, including the Open Government Partnership project.</a:t>
                      </a:r>
                      <a:endParaRPr lang="en-ZA" sz="1600" dirty="0" smtClean="0">
                        <a:effectLst/>
                        <a:latin typeface="Tw Cen MT" panose="020B0602020104020603" pitchFamily="34" charset="0"/>
                      </a:endParaRPr>
                    </a:p>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Batho Pele Support Initiatives</a:t>
                      </a:r>
                      <a:r>
                        <a:rPr lang="en-ZA" sz="1600" b="1" kern="1200" dirty="0" smtClean="0">
                          <a:solidFill>
                            <a:schemeClr val="dk1"/>
                          </a:solidFill>
                          <a:effectLst/>
                          <a:latin typeface="Tw Cen MT" panose="020B0602020104020603" pitchFamily="34" charset="0"/>
                          <a:ea typeface="+mn-ea"/>
                          <a:cs typeface="+mn-cs"/>
                        </a:rPr>
                        <a:t> </a:t>
                      </a:r>
                      <a:r>
                        <a:rPr lang="en-ZA" sz="1600" kern="1200" dirty="0" smtClean="0">
                          <a:solidFill>
                            <a:schemeClr val="dk1"/>
                          </a:solidFill>
                          <a:effectLst/>
                          <a:latin typeface="Tw Cen MT" panose="020B0602020104020603" pitchFamily="34" charset="0"/>
                          <a:ea typeface="+mn-ea"/>
                          <a:cs typeface="+mn-cs"/>
                        </a:rPr>
                        <a:t>– manages service delivery complaints and assists departments in designing service delivery charters with citizens and communities. This sub programme promotes the professionalisation of government employees through change management programmes that institutionalise Batho Pele principles.</a:t>
                      </a:r>
                      <a:endParaRPr lang="en-ZA" sz="1600" dirty="0" smtClean="0">
                        <a:effectLst/>
                        <a:latin typeface="Tw Cen MT" panose="020B0602020104020603" pitchFamily="34" charset="0"/>
                      </a:endParaRPr>
                    </a:p>
                    <a:p>
                      <a:pPr marL="342900" lvl="0" indent="-342900">
                        <a:buFont typeface="+mj-lt"/>
                        <a:buAutoNum type="arabicPeriod"/>
                      </a:pPr>
                      <a:r>
                        <a:rPr lang="en-ZA" sz="1600" b="1" i="1" kern="1200" dirty="0" smtClean="0">
                          <a:solidFill>
                            <a:schemeClr val="dk1"/>
                          </a:solidFill>
                          <a:effectLst/>
                          <a:latin typeface="Tw Cen MT" panose="020B0602020104020603" pitchFamily="34" charset="0"/>
                          <a:ea typeface="+mn-ea"/>
                          <a:cs typeface="+mn-cs"/>
                        </a:rPr>
                        <a:t>Centre for Public Service Innovation</a:t>
                      </a:r>
                      <a:r>
                        <a:rPr lang="en-ZA" sz="1600" b="1" kern="1200" dirty="0" smtClean="0">
                          <a:solidFill>
                            <a:schemeClr val="dk1"/>
                          </a:solidFill>
                          <a:effectLst/>
                          <a:latin typeface="Tw Cen MT" panose="020B0602020104020603" pitchFamily="34" charset="0"/>
                          <a:ea typeface="+mn-ea"/>
                          <a:cs typeface="+mn-cs"/>
                        </a:rPr>
                        <a:t> </a:t>
                      </a:r>
                      <a:r>
                        <a:rPr lang="en-ZA" sz="1600" kern="1200" dirty="0" smtClean="0">
                          <a:solidFill>
                            <a:schemeClr val="dk1"/>
                          </a:solidFill>
                          <a:effectLst/>
                          <a:latin typeface="Tw Cen MT" panose="020B0602020104020603" pitchFamily="34" charset="0"/>
                          <a:ea typeface="+mn-ea"/>
                          <a:cs typeface="+mn-cs"/>
                        </a:rPr>
                        <a:t>– facilitates transfer payments to the Centre for Public Service Innovation, which unlocks innovation in the public sector and creates an enabling environment for improved and innovative service delivery through activities targeted at capacity development.</a:t>
                      </a:r>
                      <a:endParaRPr lang="en-ZA" sz="1600" dirty="0" smtClean="0">
                        <a:effectLst/>
                        <a:latin typeface="Tw Cen MT" panose="020B0602020104020603" pitchFamily="34" charset="0"/>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795135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1" y="878510"/>
            <a:ext cx="11194178" cy="453323"/>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6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 </a:t>
            </a:r>
            <a:r>
              <a:rPr lang="en-ZA" sz="3600" b="1" dirty="0" smtClean="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600" b="1" dirty="0" smtClean="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400" b="1" dirty="0">
                <a:solidFill>
                  <a:schemeClr val="tx1"/>
                </a:solidFill>
                <a:latin typeface="Tw Cen MT" pitchFamily="34" charset="0"/>
              </a:rPr>
              <a:t>PROGRAMME:</a:t>
            </a:r>
            <a:r>
              <a:rPr lang="en-ZA" sz="2400" b="1" dirty="0" smtClean="0">
                <a:solidFill>
                  <a:schemeClr val="tx1"/>
                </a:solidFill>
                <a:latin typeface="Tw Cen MT" pitchFamily="34" charset="0"/>
              </a:rPr>
              <a:t>GOVERNMENT </a:t>
            </a:r>
            <a:r>
              <a:rPr lang="en-ZA" sz="2400" b="1" dirty="0">
                <a:solidFill>
                  <a:schemeClr val="tx1"/>
                </a:solidFill>
                <a:latin typeface="Tw Cen MT" pitchFamily="34" charset="0"/>
              </a:rPr>
              <a:t>SERVICESS ACCESS AND IMPROVEMENT</a:t>
            </a:r>
            <a:br>
              <a:rPr lang="en-ZA" sz="2400" b="1" dirty="0">
                <a:solidFill>
                  <a:schemeClr val="tx1"/>
                </a:solidFill>
                <a:latin typeface="Tw Cen MT" pitchFamily="34" charset="0"/>
              </a:rPr>
            </a:br>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t>
            </a:r>
            <a:endPar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1014365" y="149388"/>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/21</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84122721"/>
              </p:ext>
            </p:extLst>
          </p:nvPr>
        </p:nvGraphicFramePr>
        <p:xfrm>
          <a:off x="214051" y="1129407"/>
          <a:ext cx="11777754" cy="5539439"/>
        </p:xfrm>
        <a:graphic>
          <a:graphicData uri="http://schemas.openxmlformats.org/drawingml/2006/table">
            <a:tbl>
              <a:tblPr firstRow="1" bandRow="1">
                <a:tableStyleId>{21E4AEA4-8DFA-4A89-87EB-49C32662AFE0}</a:tableStyleId>
              </a:tblPr>
              <a:tblGrid>
                <a:gridCol w="1936563"/>
                <a:gridCol w="2739062"/>
                <a:gridCol w="2216730"/>
                <a:gridCol w="2252634"/>
                <a:gridCol w="2632765"/>
              </a:tblGrid>
              <a:tr h="418799">
                <a:tc>
                  <a:txBody>
                    <a:bodyPr/>
                    <a:lstStyle/>
                    <a:p>
                      <a:r>
                        <a:rPr lang="en-ZA" sz="1600" dirty="0" smtClean="0">
                          <a:latin typeface="Tw Cen MT" panose="020B0602020104020603" pitchFamily="34" charset="0"/>
                        </a:rPr>
                        <a:t>OUTPUT </a:t>
                      </a:r>
                      <a:endParaRPr lang="en-ZA" sz="1600" dirty="0">
                        <a:latin typeface="Tw Cen MT" panose="020B0602020104020603" pitchFamily="34" charset="0"/>
                      </a:endParaRPr>
                    </a:p>
                  </a:txBody>
                  <a:tcPr/>
                </a:tc>
                <a:tc>
                  <a:txBody>
                    <a:bodyPr/>
                    <a:lstStyle/>
                    <a:p>
                      <a:r>
                        <a:rPr lang="en-ZA" sz="1600" dirty="0" smtClean="0">
                          <a:latin typeface="Tw Cen MT" panose="020B0602020104020603" pitchFamily="34" charset="0"/>
                        </a:rPr>
                        <a:t>OUTPUT</a:t>
                      </a:r>
                      <a:r>
                        <a:rPr lang="en-ZA" sz="1600" baseline="0" dirty="0" smtClean="0">
                          <a:latin typeface="Tw Cen MT" panose="020B0602020104020603" pitchFamily="34" charset="0"/>
                        </a:rPr>
                        <a:t> INDICATOR </a:t>
                      </a:r>
                      <a:endParaRPr lang="en-ZA" sz="1600" dirty="0">
                        <a:latin typeface="Tw Cen MT" panose="020B0602020104020603" pitchFamily="34" charset="0"/>
                      </a:endParaRPr>
                    </a:p>
                  </a:txBody>
                  <a:tcPr/>
                </a:tc>
                <a:tc gridSpan="3">
                  <a:txBody>
                    <a:bodyPr/>
                    <a:lstStyle/>
                    <a:p>
                      <a:pPr marL="0" algn="l" defTabSz="914400" rtl="0" eaLnBrk="1" latinLnBrk="0" hangingPunct="1"/>
                      <a:r>
                        <a:rPr lang="en-ZA" sz="1600" dirty="0" smtClean="0">
                          <a:latin typeface="Tw Cen MT" panose="020B0602020104020603" pitchFamily="34" charset="0"/>
                        </a:rPr>
                        <a:t> </a:t>
                      </a:r>
                      <a:r>
                        <a:rPr lang="en-US" sz="1600" b="1" kern="1200" dirty="0" smtClean="0">
                          <a:solidFill>
                            <a:schemeClr val="lt1"/>
                          </a:solidFill>
                          <a:latin typeface="Tw Cen MT" panose="020B0602020104020603" pitchFamily="34" charset="0"/>
                          <a:ea typeface="+mn-ea"/>
                          <a:cs typeface="+mn-cs"/>
                        </a:rPr>
                        <a:t>MEDIUM TERM EXPENDITURE FRAMEWORK PERIOD</a:t>
                      </a:r>
                      <a:endParaRPr lang="en-ZA" sz="16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2243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2022/23 </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2023/24</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2024/25</a:t>
                      </a:r>
                    </a:p>
                  </a:txBody>
                  <a:tcPr marL="68580" marR="68580" marT="0" marB="0">
                    <a:solidFill>
                      <a:schemeClr val="accent2">
                        <a:lumMod val="20000"/>
                        <a:lumOff val="80000"/>
                      </a:schemeClr>
                    </a:solidFill>
                  </a:tcPr>
                </a:tc>
              </a:tr>
              <a:tr h="116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Organisational Functionality Assessment framework implemented by the departments</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Institutionalise the Organisational Functionality Assessment Framework in the public service</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The Organisational Functionality Assessment Framework institutionalised in the public service</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Monitor the implementation</a:t>
                      </a:r>
                      <a:endParaRPr lang="en-ZA" sz="1600" kern="1200" dirty="0">
                        <a:solidFill>
                          <a:schemeClr val="dk1"/>
                        </a:solidFill>
                        <a:effectLst/>
                        <a:latin typeface="Tw Cen MT" panose="020B0602020104020603"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of the organizational Functionality Assessment Framework by five(5) national and provincial departments</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Automation of organizational Functionality Assessment Tool</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7748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Business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Modernisation Programme implemented</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Number of departments implementing  Business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Modernisation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Implementation of the BPM Programme in three partner departments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Support the implementation of the Business Processes Modernisation Programme in five (5)  departments </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Monitor the implementation of the Business Processes Modernisation Programme in five (5) departments</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r h="116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Revised Batho Pele Programme implemented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Number of departments supported on the implementation of Batho Pele Programmes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Departments supported on the implementation of the Batho Pele Programme through 10 sector-focused sessions per annum</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the implementation of the revised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Batho Pele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Programme</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though site visits in 3 sectors per </a:t>
                      </a:r>
                      <a:r>
                        <a:rPr lang="en-ZA" sz="1600" kern="1200" dirty="0" smtClean="0">
                          <a:solidFill>
                            <a:schemeClr val="dk1"/>
                          </a:solidFill>
                          <a:effectLst/>
                          <a:latin typeface="Tw Cen MT" panose="020B0602020104020603" pitchFamily="34" charset="0"/>
                          <a:ea typeface="+mn-ea"/>
                          <a:cs typeface="+mn-cs"/>
                        </a:rPr>
                        <a:t>annum</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the implementation of the revised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Batho Pele </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Programme though site visits in 3 sectors per annum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971045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14051" y="1220694"/>
            <a:ext cx="11194178" cy="453323"/>
          </a:xfrm>
          <a:solidFill>
            <a:schemeClr val="bg1"/>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Autofit/>
          </a:bodyPr>
          <a:lstStyle/>
          <a:p>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r>
            <a:br>
              <a:rPr lang="en-ZA" sz="32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36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2022/23 APP </a:t>
            </a:r>
            <a:br>
              <a:rPr lang="en-ZA" sz="3600" b="1" dirty="0">
                <a:solidFill>
                  <a:schemeClr val="accent2">
                    <a:lumMod val="75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br>
            <a:r>
              <a:rPr lang="en-ZA" sz="2400" b="1" dirty="0">
                <a:solidFill>
                  <a:schemeClr val="tx1"/>
                </a:solidFill>
                <a:latin typeface="Tw Cen MT" pitchFamily="34" charset="0"/>
              </a:rPr>
              <a:t>PROGRAMME:GOVERNMENT </a:t>
            </a:r>
            <a:r>
              <a:rPr lang="en-ZA" sz="2400" b="1" dirty="0">
                <a:solidFill>
                  <a:schemeClr val="tx1"/>
                </a:solidFill>
                <a:latin typeface="Tw Cen MT" pitchFamily="34" charset="0"/>
              </a:rPr>
              <a:t>SERVICESS ACCESS AND IMPROVEMENT</a:t>
            </a:r>
            <a:br>
              <a:rPr lang="en-ZA" sz="2400" b="1" dirty="0">
                <a:solidFill>
                  <a:schemeClr val="tx1"/>
                </a:solidFill>
                <a:latin typeface="Tw Cen MT" pitchFamily="34" charset="0"/>
              </a:rPr>
            </a:br>
            <a:r>
              <a:rPr lang="en-ZA" sz="2400" b="1" dirty="0">
                <a:solidFill>
                  <a:schemeClr val="tx1"/>
                </a:solidFill>
                <a:latin typeface="Tw Cen MT" pitchFamily="34" charset="0"/>
              </a:rPr>
              <a:t/>
            </a:r>
            <a:br>
              <a:rPr lang="en-ZA" sz="2400" b="1" dirty="0">
                <a:solidFill>
                  <a:schemeClr val="tx1"/>
                </a:solidFill>
                <a:latin typeface="Tw Cen MT" pitchFamily="34" charset="0"/>
              </a:rPr>
            </a:br>
            <a:r>
              <a:rPr lang="en-ZA" sz="2400" b="1" dirty="0" smtClean="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t>
            </a:r>
            <a:endParaRPr lang="en-ZA" sz="2400" b="1" dirty="0">
              <a:solidFill>
                <a:schemeClr val="bg2">
                  <a:lumMod val="10000"/>
                </a:schemeClr>
              </a:solidFill>
              <a:effectLst>
                <a:outerShdw blurRad="38100" dist="38100" dir="2700000" algn="tl">
                  <a:srgbClr val="000000">
                    <a:alpha val="43137"/>
                  </a:srgbClr>
                </a:outerShdw>
              </a:effectLst>
              <a:latin typeface="Tw Cen MT" panose="020B0602020104020603" pitchFamily="34" charset="0"/>
              <a:cs typeface="Arial" panose="020B0604020202020204" pitchFamily="34" charset="0"/>
            </a:endParaRPr>
          </a:p>
        </p:txBody>
      </p:sp>
      <p:sp>
        <p:nvSpPr>
          <p:cNvPr id="3" name="Content Placeholder 2"/>
          <p:cNvSpPr>
            <a:spLocks noGrp="1"/>
          </p:cNvSpPr>
          <p:nvPr>
            <p:ph type="subTitle" idx="1"/>
          </p:nvPr>
        </p:nvSpPr>
        <p:spPr>
          <a:xfrm>
            <a:off x="214051" y="1220694"/>
            <a:ext cx="10533409" cy="4287559"/>
          </a:xfrm>
          <a:noFill/>
        </p:spPr>
        <p:txBody>
          <a:bodyPr>
            <a:normAutofit/>
          </a:bodyPr>
          <a:lstStyle/>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a:latin typeface="Tw Cen MT" panose="020B0602020104020603" pitchFamily="34" charset="0"/>
              <a:cs typeface="Arial" panose="020B0604020202020204" pitchFamily="34" charset="0"/>
            </a:endParaRPr>
          </a:p>
          <a:p>
            <a:pPr marL="342900" indent="-342900" algn="l">
              <a:lnSpc>
                <a:spcPct val="110000"/>
              </a:lnSpc>
              <a:spcBef>
                <a:spcPts val="0"/>
              </a:spcBef>
              <a:buSzPct val="100000"/>
              <a:buFont typeface="Arial" panose="020B0604020202020204" pitchFamily="34" charset="0"/>
              <a:buChar char="•"/>
            </a:pPr>
            <a:endParaRPr lang="en-ZA" sz="2000" dirty="0" smtClean="0">
              <a:latin typeface="Tw Cen MT" panose="020B0602020104020603" pitchFamily="34" charset="0"/>
              <a:cs typeface="Arial" panose="020B0604020202020204" pitchFamily="34" charset="0"/>
            </a:endParaRPr>
          </a:p>
          <a:p>
            <a:pPr algn="l">
              <a:lnSpc>
                <a:spcPct val="110000"/>
              </a:lnSpc>
              <a:spcBef>
                <a:spcPts val="0"/>
              </a:spcBef>
              <a:buSzPct val="100000"/>
            </a:pPr>
            <a:endParaRPr lang="en-ZA" sz="2000" dirty="0" smtClean="0">
              <a:latin typeface="Tw Cen MT" panose="020B0602020104020603" pitchFamily="34" charset="0"/>
              <a:cs typeface="Arial" panose="020B0604020202020204" pitchFamily="34" charset="0"/>
            </a:endParaRPr>
          </a:p>
          <a:p>
            <a:pPr marL="425196" indent="-342900" algn="l">
              <a:buFont typeface="Arial" panose="020B0604020202020204" pitchFamily="34" charset="0"/>
              <a:buChar char="•"/>
            </a:pPr>
            <a:endParaRPr lang="en-US" sz="2000" dirty="0" smtClean="0">
              <a:latin typeface="Tw Cen MT" panose="020B0602020104020603" pitchFamily="34" charset="0"/>
            </a:endParaRPr>
          </a:p>
          <a:p>
            <a:pPr marL="342900" indent="-34290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sz="1800" dirty="0"/>
          </a:p>
        </p:txBody>
      </p:sp>
      <p:sp>
        <p:nvSpPr>
          <p:cNvPr id="9" name="Slide Number Placeholder 3"/>
          <p:cNvSpPr txBox="1">
            <a:spLocks/>
          </p:cNvSpPr>
          <p:nvPr/>
        </p:nvSpPr>
        <p:spPr>
          <a:xfrm>
            <a:off x="11014365" y="103031"/>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/22</a:t>
            </a:r>
            <a:endParaRPr lang="en-GB" sz="3200" b="1" dirty="0">
              <a:latin typeface="Tw Cen MT" panose="020B06020201040206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66978704"/>
              </p:ext>
            </p:extLst>
          </p:nvPr>
        </p:nvGraphicFramePr>
        <p:xfrm>
          <a:off x="131888" y="1217066"/>
          <a:ext cx="11777754" cy="4076399"/>
        </p:xfrm>
        <a:graphic>
          <a:graphicData uri="http://schemas.openxmlformats.org/drawingml/2006/table">
            <a:tbl>
              <a:tblPr firstRow="1" bandRow="1">
                <a:tableStyleId>{21E4AEA4-8DFA-4A89-87EB-49C32662AFE0}</a:tableStyleId>
              </a:tblPr>
              <a:tblGrid>
                <a:gridCol w="1936563"/>
                <a:gridCol w="2739062"/>
                <a:gridCol w="2216730"/>
                <a:gridCol w="2252634"/>
                <a:gridCol w="2632765"/>
              </a:tblGrid>
              <a:tr h="418799">
                <a:tc>
                  <a:txBody>
                    <a:bodyPr/>
                    <a:lstStyle/>
                    <a:p>
                      <a:r>
                        <a:rPr lang="en-ZA" sz="1600" dirty="0" smtClean="0">
                          <a:latin typeface="Tw Cen MT" panose="020B0602020104020603" pitchFamily="34" charset="0"/>
                        </a:rPr>
                        <a:t>OUTPUT </a:t>
                      </a:r>
                      <a:endParaRPr lang="en-ZA" sz="1600" dirty="0">
                        <a:latin typeface="Tw Cen MT" panose="020B0602020104020603" pitchFamily="34" charset="0"/>
                      </a:endParaRPr>
                    </a:p>
                  </a:txBody>
                  <a:tcPr/>
                </a:tc>
                <a:tc>
                  <a:txBody>
                    <a:bodyPr/>
                    <a:lstStyle/>
                    <a:p>
                      <a:r>
                        <a:rPr lang="en-ZA" sz="1600" dirty="0" smtClean="0">
                          <a:latin typeface="Tw Cen MT" panose="020B0602020104020603" pitchFamily="34" charset="0"/>
                        </a:rPr>
                        <a:t>OUTPUT</a:t>
                      </a:r>
                      <a:r>
                        <a:rPr lang="en-ZA" sz="1600" baseline="0" dirty="0" smtClean="0">
                          <a:latin typeface="Tw Cen MT" panose="020B0602020104020603" pitchFamily="34" charset="0"/>
                        </a:rPr>
                        <a:t> INDICATOR </a:t>
                      </a:r>
                      <a:endParaRPr lang="en-ZA" sz="1600" dirty="0">
                        <a:latin typeface="Tw Cen MT" panose="020B0602020104020603" pitchFamily="34" charset="0"/>
                      </a:endParaRPr>
                    </a:p>
                  </a:txBody>
                  <a:tcPr/>
                </a:tc>
                <a:tc gridSpan="3">
                  <a:txBody>
                    <a:bodyPr/>
                    <a:lstStyle/>
                    <a:p>
                      <a:pPr marL="0" algn="l" defTabSz="914400" rtl="0" eaLnBrk="1" latinLnBrk="0" hangingPunct="1"/>
                      <a:r>
                        <a:rPr lang="en-ZA" sz="1600" dirty="0" smtClean="0">
                          <a:latin typeface="Tw Cen MT" panose="020B0602020104020603" pitchFamily="34" charset="0"/>
                        </a:rPr>
                        <a:t> </a:t>
                      </a:r>
                      <a:r>
                        <a:rPr lang="en-US" sz="1600" b="1" kern="1200" dirty="0" smtClean="0">
                          <a:solidFill>
                            <a:schemeClr val="lt1"/>
                          </a:solidFill>
                          <a:latin typeface="Tw Cen MT" panose="020B0602020104020603" pitchFamily="34" charset="0"/>
                          <a:ea typeface="+mn-ea"/>
                          <a:cs typeface="+mn-cs"/>
                        </a:rPr>
                        <a:t>MEDIUM TERM EXPENDITURE FRAMEWORK PERIOD</a:t>
                      </a:r>
                      <a:endParaRPr lang="en-ZA" sz="1600" b="1" kern="1200" dirty="0">
                        <a:solidFill>
                          <a:schemeClr val="lt1"/>
                        </a:solidFill>
                        <a:latin typeface="Tw Cen MT" panose="020B0602020104020603" pitchFamily="34" charset="0"/>
                        <a:ea typeface="+mn-ea"/>
                        <a:cs typeface="+mn-cs"/>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c hMerge="1">
                  <a:txBody>
                    <a:bodyPr/>
                    <a:lstStyle/>
                    <a:p>
                      <a:endParaRPr lang="en-ZA" dirty="0">
                        <a:latin typeface="Tw Cen MT" panose="020B0602020104020603" pitchFamily="34" charset="0"/>
                      </a:endParaRPr>
                    </a:p>
                  </a:txBody>
                  <a:tcPr>
                    <a:solidFill>
                      <a:schemeClr val="accent2"/>
                    </a:solidFill>
                  </a:tcPr>
                </a:tc>
              </a:tr>
              <a:tr h="2243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dk1"/>
                        </a:solidFill>
                        <a:effectLst/>
                        <a:latin typeface="Tw Cen MT" panose="020B0602020104020603" pitchFamily="34" charset="0"/>
                        <a:ea typeface="+mn-ea"/>
                        <a:cs typeface="+mn-cs"/>
                      </a:endParaRPr>
                    </a:p>
                  </a:txBody>
                  <a:tcPr marL="68580" marR="68580" marT="0" marB="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4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dirty="0" smtClean="0">
                          <a:latin typeface="Tw Cen MT" panose="020B0602020104020603" pitchFamily="34" charset="0"/>
                        </a:rPr>
                        <a:t>2022/23 </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2023/24</a:t>
                      </a:r>
                      <a:endParaRPr lang="en-ZA" sz="1600" b="1"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b="1" kern="1200" dirty="0" smtClean="0">
                          <a:solidFill>
                            <a:schemeClr val="dk1"/>
                          </a:solidFill>
                          <a:effectLst/>
                          <a:latin typeface="Tw Cen MT" panose="020B0602020104020603" pitchFamily="34" charset="0"/>
                          <a:ea typeface="+mn-ea"/>
                          <a:cs typeface="+mn-cs"/>
                        </a:rPr>
                        <a:t>2024/25</a:t>
                      </a:r>
                    </a:p>
                  </a:txBody>
                  <a:tcPr marL="68580" marR="68580" marT="0" marB="0">
                    <a:solidFill>
                      <a:schemeClr val="accent2">
                        <a:lumMod val="20000"/>
                        <a:lumOff val="80000"/>
                      </a:schemeClr>
                    </a:solidFill>
                  </a:tcPr>
                </a:tc>
              </a:tr>
              <a:tr h="9162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Tw Cen MT" panose="020B0602020104020603" pitchFamily="34" charset="0"/>
                          <a:ea typeface="+mn-ea"/>
                          <a:cs typeface="+mn-cs"/>
                        </a:rPr>
                        <a:t>African Peer Review Mechanism 2nd Generation country review implemented</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Approval of the National Plan of Action</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APRM National Plan of Action approved</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Implementation of the APRM will be tracked and reported to the designated structures</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Implementation of the APRM will be tracked and reported to the designated structures</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 </a:t>
                      </a:r>
                    </a:p>
                  </a:txBody>
                  <a:tcPr marL="68580" marR="68580" marT="0" marB="0">
                    <a:solidFill>
                      <a:schemeClr val="accent6">
                        <a:lumMod val="60000"/>
                        <a:lumOff val="40000"/>
                      </a:schemeClr>
                    </a:solidFill>
                  </a:tcPr>
                </a:tc>
              </a:tr>
              <a:tr h="79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SDIP building blocks through an automated system implemented</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Number of departments complied with SDIP building blocks through an automated system</a:t>
                      </a:r>
                    </a:p>
                  </a:txBody>
                  <a:tcPr marL="68580" marR="68580" marT="0" marB="0">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Departments complied with SDIP building blocks and capacity building provided in 10 sectors</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the implementation of SDIP building blocks on 5 sectors per annum through an automated system </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the implementation of SDIP building blocks on 5 sectors per annum through an automated system </a:t>
                      </a:r>
                    </a:p>
                  </a:txBody>
                  <a:tcPr marL="68580" marR="68580" marT="0" marB="0">
                    <a:solidFill>
                      <a:schemeClr val="accent6">
                        <a:lumMod val="60000"/>
                        <a:lumOff val="40000"/>
                      </a:schemeClr>
                    </a:solidFill>
                  </a:tcPr>
                </a:tc>
              </a:tr>
              <a:tr h="79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Research study on the State of Public Service Delivery approved </a:t>
                      </a:r>
                      <a:endParaRPr lang="en-ZA" sz="16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w Cen MT" panose="020B0602020104020603" pitchFamily="34" charset="0"/>
                          <a:ea typeface="+mn-ea"/>
                          <a:cs typeface="+mn-cs"/>
                        </a:rPr>
                        <a:t>Approval of the Research study on the State of Public Service Delivery </a:t>
                      </a:r>
                      <a:endParaRPr lang="en-ZA" sz="1600" kern="1200" dirty="0">
                        <a:solidFill>
                          <a:schemeClr val="dk1"/>
                        </a:solidFill>
                        <a:effectLst/>
                        <a:latin typeface="Tw Cen MT" panose="020B0602020104020603" pitchFamily="34" charset="0"/>
                        <a:ea typeface="+mn-ea"/>
                        <a:cs typeface="+mn-cs"/>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Research Study on the State of Public Service Delivery approved</a:t>
                      </a: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Monitor the implementation of recommendation of </a:t>
                      </a:r>
                      <a:r>
                        <a:rPr lang="en-US" sz="1600" kern="1200" dirty="0">
                          <a:solidFill>
                            <a:schemeClr val="dk1"/>
                          </a:solidFill>
                          <a:effectLst/>
                          <a:latin typeface="Tw Cen MT" panose="020B0602020104020603" pitchFamily="34" charset="0"/>
                          <a:ea typeface="+mn-ea"/>
                          <a:cs typeface="+mn-cs"/>
                        </a:rPr>
                        <a:t>Research study</a:t>
                      </a:r>
                      <a:endParaRPr lang="en-ZA" sz="1600" kern="1200" dirty="0">
                        <a:solidFill>
                          <a:schemeClr val="dk1"/>
                        </a:solidFill>
                        <a:effectLst/>
                        <a:latin typeface="Tw Cen MT" panose="020B0602020104020603" pitchFamily="34" charset="0"/>
                        <a:ea typeface="+mn-ea"/>
                        <a:cs typeface="+mn-cs"/>
                      </a:endParaRPr>
                    </a:p>
                  </a:txBody>
                  <a:tcPr marL="68580" marR="68580" marT="0" marB="0">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Tw Cen MT" panose="020B0602020104020603" pitchFamily="34" charset="0"/>
                          <a:ea typeface="+mn-ea"/>
                          <a:cs typeface="+mn-cs"/>
                        </a:rPr>
                        <a:t>-</a:t>
                      </a:r>
                    </a:p>
                  </a:txBody>
                  <a:tcPr marL="68580" marR="6858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083764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E68233-3569-47F9-AA39-23A29CF2BDFB}"/>
              </a:ext>
            </a:extLst>
          </p:cNvPr>
          <p:cNvSpPr>
            <a:spLocks noGrp="1"/>
          </p:cNvSpPr>
          <p:nvPr>
            <p:ph type="ctrTitle"/>
          </p:nvPr>
        </p:nvSpPr>
        <p:spPr>
          <a:xfrm>
            <a:off x="119336" y="-210117"/>
            <a:ext cx="11953328" cy="950070"/>
          </a:xfrm>
        </p:spPr>
        <p:txBody>
          <a:bodyPr>
            <a:normAutofit/>
          </a:bodyPr>
          <a:lstStyle/>
          <a:p>
            <a:pPr lvl="0"/>
            <a:r>
              <a:rPr lang="en-US" sz="3200" b="1" dirty="0" smtClean="0">
                <a:latin typeface="Tw Cen MT" panose="020B0602020104020603" pitchFamily="34" charset="0"/>
              </a:rPr>
              <a:t>REVISED 2020-2025 STRATEGIC PLAN </a:t>
            </a:r>
            <a:r>
              <a:rPr lang="en-US" sz="3200" b="1" dirty="0" smtClean="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 </a:t>
            </a:r>
            <a:endParaRPr lang="en-ZA" sz="3200" b="1" dirty="0">
              <a:latin typeface="Tw Cen MT" panose="020B0602020104020603" pitchFamily="34" charset="0"/>
            </a:endParaRPr>
          </a:p>
        </p:txBody>
      </p:sp>
      <p:sp>
        <p:nvSpPr>
          <p:cNvPr id="3" name="Subtitle 2">
            <a:extLst>
              <a:ext uri="{FF2B5EF4-FFF2-40B4-BE49-F238E27FC236}">
                <a16:creationId xmlns="" xmlns:a16="http://schemas.microsoft.com/office/drawing/2014/main" id="{B91F62EA-EB45-4011-840F-64402FBB38B5}"/>
              </a:ext>
            </a:extLst>
          </p:cNvPr>
          <p:cNvSpPr>
            <a:spLocks noGrp="1"/>
          </p:cNvSpPr>
          <p:nvPr>
            <p:ph type="subTitle" idx="1"/>
          </p:nvPr>
        </p:nvSpPr>
        <p:spPr>
          <a:xfrm>
            <a:off x="450760" y="537746"/>
            <a:ext cx="11243257" cy="5544615"/>
          </a:xfrm>
        </p:spPr>
        <p:txBody>
          <a:bodyPr>
            <a:normAutofit/>
          </a:bodyPr>
          <a:lstStyle/>
          <a:p>
            <a:pPr marL="342900" indent="-342900" algn="just">
              <a:buFont typeface="Arial" panose="020B0604020202020204" pitchFamily="34" charset="0"/>
              <a:buChar char="•"/>
            </a:pPr>
            <a:endParaRPr lang="en-ZA" sz="1800" dirty="0" smtClean="0">
              <a:latin typeface="Tw Cen MT" panose="020B0602020104020603" pitchFamily="34" charset="0"/>
            </a:endParaRPr>
          </a:p>
          <a:p>
            <a:pPr marL="342900" indent="-342900" algn="just">
              <a:buFont typeface="Arial" panose="020B0604020202020204" pitchFamily="34" charset="0"/>
              <a:buChar char="•"/>
            </a:pPr>
            <a:r>
              <a:rPr lang="en-ZA" sz="1600" dirty="0" smtClean="0">
                <a:latin typeface="Tw Cen MT" panose="020B0602020104020603" pitchFamily="34" charset="0"/>
              </a:rPr>
              <a:t>In </a:t>
            </a:r>
            <a:r>
              <a:rPr lang="en-ZA" sz="1600" dirty="0">
                <a:latin typeface="Tw Cen MT" panose="020B0602020104020603" pitchFamily="34" charset="0"/>
              </a:rPr>
              <a:t>2019, the Department undertook an organisational review process, which sought to ensure the full alignment of the structure to the mandate of the Department in line with the Constitution, Public Service Act and the Public Administration Management Act. </a:t>
            </a:r>
            <a:endParaRPr lang="en-ZA" sz="1600" dirty="0" smtClean="0">
              <a:latin typeface="Tw Cen MT" panose="020B0602020104020603" pitchFamily="34" charset="0"/>
            </a:endParaRPr>
          </a:p>
          <a:p>
            <a:pPr marL="342900" indent="-342900" algn="just">
              <a:buFont typeface="Arial" panose="020B0604020202020204" pitchFamily="34" charset="0"/>
              <a:buChar char="•"/>
            </a:pPr>
            <a:r>
              <a:rPr lang="en-ZA" sz="1600" dirty="0" smtClean="0">
                <a:latin typeface="Tw Cen MT" panose="020B0602020104020603" pitchFamily="34" charset="0"/>
              </a:rPr>
              <a:t>The </a:t>
            </a:r>
            <a:r>
              <a:rPr lang="en-ZA" sz="1600" dirty="0">
                <a:latin typeface="Tw Cen MT" panose="020B0602020104020603" pitchFamily="34" charset="0"/>
              </a:rPr>
              <a:t>revised organisational structure, which was approved by the Minister in October 2020, has introduced new functions and re-aligned functions to remove duplications and functional </a:t>
            </a:r>
            <a:r>
              <a:rPr lang="en-ZA" sz="1600" dirty="0" smtClean="0">
                <a:latin typeface="Tw Cen MT" panose="020B0602020104020603" pitchFamily="34" charset="0"/>
              </a:rPr>
              <a:t>splits as a result the programmes/branches have been reduced from 6 to 5 as follows;</a:t>
            </a:r>
          </a:p>
          <a:p>
            <a:pPr marL="342900" indent="-342900" algn="just">
              <a:buFont typeface="Arial" panose="020B0604020202020204" pitchFamily="34" charset="0"/>
              <a:buChar char="•"/>
            </a:pPr>
            <a:endParaRPr lang="en-ZA" dirty="0">
              <a:latin typeface="Tw Cen MT" panose="020B0602020104020603" pitchFamily="34" charset="0"/>
            </a:endParaRPr>
          </a:p>
          <a:p>
            <a:pPr marL="342900" indent="-342900" algn="just">
              <a:buFont typeface="Arial" panose="020B0604020202020204" pitchFamily="34" charset="0"/>
              <a:buChar char="•"/>
            </a:pPr>
            <a:endParaRPr lang="en-ZA"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2DC9E25A-9A0F-4A1E-B81E-2CE7DE58EE2E}" type="slidenum">
              <a:rPr lang="en-ZA" smtClean="0"/>
              <a:t>23</a:t>
            </a:fld>
            <a:endParaRPr lang="en-ZA" dirty="0"/>
          </a:p>
        </p:txBody>
      </p:sp>
      <p:sp>
        <p:nvSpPr>
          <p:cNvPr id="5" name="Slide Number Placeholder 3"/>
          <p:cNvSpPr txBox="1">
            <a:spLocks/>
          </p:cNvSpPr>
          <p:nvPr/>
        </p:nvSpPr>
        <p:spPr>
          <a:xfrm>
            <a:off x="10989691" y="26943"/>
            <a:ext cx="1177635" cy="56667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/23</a:t>
            </a:r>
            <a:endParaRPr lang="en-GB" sz="3200" b="1" dirty="0">
              <a:latin typeface="Tw Cen MT" panose="020B06020201040206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35833280"/>
              </p:ext>
            </p:extLst>
          </p:nvPr>
        </p:nvGraphicFramePr>
        <p:xfrm>
          <a:off x="830687" y="2351321"/>
          <a:ext cx="10663707" cy="2801812"/>
        </p:xfrm>
        <a:graphic>
          <a:graphicData uri="http://schemas.openxmlformats.org/drawingml/2006/table">
            <a:tbl>
              <a:tblPr firstRow="1" bandRow="1">
                <a:tableStyleId>{21E4AEA4-8DFA-4A89-87EB-49C32662AFE0}</a:tableStyleId>
              </a:tblPr>
              <a:tblGrid>
                <a:gridCol w="4906541"/>
                <a:gridCol w="5757166"/>
              </a:tblGrid>
              <a:tr h="310068">
                <a:tc>
                  <a:txBody>
                    <a:bodyPr/>
                    <a:lstStyle/>
                    <a:p>
                      <a:pPr marL="0" lvl="0" indent="0" algn="ctr" defTabSz="914400" rtl="0" eaLnBrk="1" latinLnBrk="0" hangingPunct="1">
                        <a:lnSpc>
                          <a:spcPct val="100000"/>
                        </a:lnSpc>
                        <a:spcAft>
                          <a:spcPts val="0"/>
                        </a:spcAft>
                        <a:buFont typeface="+mj-lt"/>
                        <a:buNone/>
                      </a:pPr>
                      <a:r>
                        <a:rPr lang="en-ZA" sz="1600" kern="1200" dirty="0">
                          <a:solidFill>
                            <a:schemeClr val="bg1"/>
                          </a:solidFill>
                          <a:latin typeface="Tw Cen MT" panose="020B0602020104020603" pitchFamily="34" charset="0"/>
                          <a:ea typeface="+mn-ea"/>
                          <a:cs typeface="+mn-cs"/>
                        </a:rPr>
                        <a:t>2013 </a:t>
                      </a:r>
                      <a:r>
                        <a:rPr lang="en-ZA" sz="1600" kern="1200" dirty="0" smtClean="0">
                          <a:solidFill>
                            <a:schemeClr val="bg1"/>
                          </a:solidFill>
                          <a:latin typeface="Tw Cen MT" panose="020B0602020104020603" pitchFamily="34" charset="0"/>
                          <a:ea typeface="+mn-ea"/>
                          <a:cs typeface="+mn-cs"/>
                        </a:rPr>
                        <a:t>STRUCTURE</a:t>
                      </a:r>
                      <a:endParaRPr lang="en-ZA" sz="1600" kern="1200" dirty="0">
                        <a:solidFill>
                          <a:schemeClr val="bg1"/>
                        </a:solidFill>
                        <a:latin typeface="Tw Cen MT" panose="020B0602020104020603" pitchFamily="34" charset="0"/>
                        <a:ea typeface="+mn-ea"/>
                        <a:cs typeface="+mn-cs"/>
                      </a:endParaRPr>
                    </a:p>
                  </a:txBody>
                  <a:tcPr marL="68580" marR="68580" marT="0" marB="0"/>
                </a:tc>
                <a:tc>
                  <a:txBody>
                    <a:bodyPr/>
                    <a:lstStyle/>
                    <a:p>
                      <a:pPr marL="0" lvl="0" indent="0" algn="ctr" defTabSz="914400" rtl="0" eaLnBrk="1" latinLnBrk="0" hangingPunct="1">
                        <a:lnSpc>
                          <a:spcPct val="100000"/>
                        </a:lnSpc>
                        <a:spcAft>
                          <a:spcPts val="0"/>
                        </a:spcAft>
                        <a:buFont typeface="+mj-lt"/>
                        <a:buNone/>
                      </a:pPr>
                      <a:r>
                        <a:rPr lang="en-ZA" sz="1600" kern="1200" dirty="0">
                          <a:solidFill>
                            <a:schemeClr val="bg1"/>
                          </a:solidFill>
                          <a:latin typeface="Tw Cen MT" panose="020B0602020104020603" pitchFamily="34" charset="0"/>
                          <a:ea typeface="+mn-ea"/>
                          <a:cs typeface="+mn-cs"/>
                        </a:rPr>
                        <a:t>2020 </a:t>
                      </a:r>
                      <a:r>
                        <a:rPr lang="en-ZA" sz="1600" kern="1200" dirty="0" smtClean="0">
                          <a:solidFill>
                            <a:schemeClr val="bg1"/>
                          </a:solidFill>
                          <a:latin typeface="Tw Cen MT" panose="020B0602020104020603" pitchFamily="34" charset="0"/>
                          <a:ea typeface="+mn-ea"/>
                          <a:cs typeface="+mn-cs"/>
                        </a:rPr>
                        <a:t> STRUCTURE</a:t>
                      </a:r>
                      <a:endParaRPr lang="en-ZA" sz="1600" kern="1200" dirty="0">
                        <a:solidFill>
                          <a:schemeClr val="bg1"/>
                        </a:solidFill>
                        <a:latin typeface="Tw Cen MT" panose="020B0602020104020603" pitchFamily="34" charset="0"/>
                        <a:ea typeface="+mn-ea"/>
                        <a:cs typeface="+mn-cs"/>
                      </a:endParaRPr>
                    </a:p>
                  </a:txBody>
                  <a:tcPr marL="68580" marR="68580" marT="0" marB="0">
                    <a:solidFill>
                      <a:schemeClr val="accent6"/>
                    </a:solidFill>
                  </a:tcPr>
                </a:tc>
              </a:tr>
              <a:tr h="264962">
                <a:tc>
                  <a:txBody>
                    <a:bodyPr/>
                    <a:lstStyle/>
                    <a:p>
                      <a:pPr marL="342900" lvl="0" indent="-342900">
                        <a:lnSpc>
                          <a:spcPct val="100000"/>
                        </a:lnSpc>
                        <a:spcAft>
                          <a:spcPts val="0"/>
                        </a:spcAft>
                        <a:buFont typeface="+mj-lt"/>
                        <a:buAutoNum type="arabicPeriod"/>
                      </a:pPr>
                      <a:r>
                        <a:rPr lang="en-ZA" sz="1600" kern="1200" dirty="0">
                          <a:solidFill>
                            <a:schemeClr val="tx1"/>
                          </a:solidFill>
                          <a:latin typeface="Tw Cen MT" panose="020B0602020104020603" pitchFamily="34" charset="0"/>
                          <a:ea typeface="+mn-ea"/>
                          <a:cs typeface="+mn-cs"/>
                        </a:rPr>
                        <a:t>Programme Administration</a:t>
                      </a:r>
                    </a:p>
                  </a:txBody>
                  <a:tcPr marL="68580" marR="68580" marT="0" marB="0">
                    <a:solidFill>
                      <a:schemeClr val="accent2">
                        <a:lumMod val="20000"/>
                        <a:lumOff val="80000"/>
                      </a:schemeClr>
                    </a:solidFill>
                  </a:tcPr>
                </a:tc>
                <a:tc>
                  <a:txBody>
                    <a:bodyPr/>
                    <a:lstStyle/>
                    <a:p>
                      <a:pPr marL="0" lvl="0" indent="0" algn="l" defTabSz="914400" rtl="0" eaLnBrk="1" latinLnBrk="0" hangingPunct="1">
                        <a:lnSpc>
                          <a:spcPct val="100000"/>
                        </a:lnSpc>
                        <a:spcAft>
                          <a:spcPts val="0"/>
                        </a:spcAft>
                        <a:buFont typeface="+mj-lt"/>
                        <a:buNone/>
                      </a:pPr>
                      <a:r>
                        <a:rPr lang="en-ZA" sz="1600" kern="1200" dirty="0">
                          <a:solidFill>
                            <a:schemeClr val="tx1"/>
                          </a:solidFill>
                          <a:latin typeface="Tw Cen MT" panose="020B0602020104020603" pitchFamily="34" charset="0"/>
                          <a:ea typeface="+mn-ea"/>
                          <a:cs typeface="+mn-cs"/>
                        </a:rPr>
                        <a:t>1. Programme Administration</a:t>
                      </a:r>
                    </a:p>
                  </a:txBody>
                  <a:tcPr marL="68580" marR="68580" marT="0" marB="0">
                    <a:solidFill>
                      <a:schemeClr val="accent6">
                        <a:lumMod val="20000"/>
                        <a:lumOff val="80000"/>
                      </a:schemeClr>
                    </a:solidFill>
                  </a:tcPr>
                </a:tc>
              </a:tr>
              <a:tr h="516780">
                <a:tc>
                  <a:txBody>
                    <a:bodyPr/>
                    <a:lstStyle/>
                    <a:p>
                      <a:pPr marL="0" lvl="0" indent="0">
                        <a:lnSpc>
                          <a:spcPct val="100000"/>
                        </a:lnSpc>
                        <a:spcAft>
                          <a:spcPts val="0"/>
                        </a:spcAft>
                        <a:buFont typeface="+mj-lt"/>
                        <a:buNone/>
                      </a:pPr>
                      <a:r>
                        <a:rPr lang="en-US" sz="1600" kern="1200" dirty="0" smtClean="0">
                          <a:solidFill>
                            <a:schemeClr val="tx1"/>
                          </a:solidFill>
                          <a:latin typeface="Tw Cen MT" panose="020B0602020104020603" pitchFamily="34" charset="0"/>
                          <a:ea typeface="+mn-ea"/>
                          <a:cs typeface="+mn-cs"/>
                        </a:rPr>
                        <a:t>2. Public </a:t>
                      </a:r>
                      <a:r>
                        <a:rPr lang="en-US" sz="1600" kern="1200" dirty="0">
                          <a:solidFill>
                            <a:schemeClr val="tx1"/>
                          </a:solidFill>
                          <a:latin typeface="Tw Cen MT" panose="020B0602020104020603" pitchFamily="34" charset="0"/>
                          <a:ea typeface="+mn-ea"/>
                          <a:cs typeface="+mn-cs"/>
                        </a:rPr>
                        <a:t>Administration Analysis, Research And Reforms</a:t>
                      </a:r>
                      <a:endParaRPr lang="en-ZA" sz="1600" kern="1200" dirty="0">
                        <a:solidFill>
                          <a:schemeClr val="tx1"/>
                        </a:solidFill>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lvl="0" indent="0" algn="l" defTabSz="914400" rtl="0" eaLnBrk="1" latinLnBrk="0" hangingPunct="1">
                        <a:lnSpc>
                          <a:spcPct val="100000"/>
                        </a:lnSpc>
                        <a:spcAft>
                          <a:spcPts val="0"/>
                        </a:spcAft>
                        <a:buFont typeface="+mj-lt"/>
                        <a:buNone/>
                      </a:pPr>
                      <a:r>
                        <a:rPr lang="en-ZA" sz="1600" kern="1200" dirty="0">
                          <a:solidFill>
                            <a:schemeClr val="tx1"/>
                          </a:solidFill>
                          <a:latin typeface="Tw Cen MT" panose="020B0602020104020603" pitchFamily="34" charset="0"/>
                          <a:ea typeface="+mn-ea"/>
                          <a:cs typeface="+mn-cs"/>
                        </a:rPr>
                        <a:t>2. Human Resources Management and Development </a:t>
                      </a:r>
                    </a:p>
                  </a:txBody>
                  <a:tcPr marL="68580" marR="68580" marT="0" marB="0">
                    <a:solidFill>
                      <a:schemeClr val="accent6">
                        <a:lumMod val="20000"/>
                        <a:lumOff val="80000"/>
                      </a:schemeClr>
                    </a:solidFill>
                  </a:tcPr>
                </a:tc>
              </a:tr>
              <a:tr h="516780">
                <a:tc>
                  <a:txBody>
                    <a:bodyPr/>
                    <a:lstStyle/>
                    <a:p>
                      <a:pPr marL="0" lvl="0" indent="0">
                        <a:lnSpc>
                          <a:spcPct val="100000"/>
                        </a:lnSpc>
                        <a:spcAft>
                          <a:spcPts val="0"/>
                        </a:spcAft>
                        <a:buFont typeface="+mj-lt"/>
                        <a:buNone/>
                      </a:pPr>
                      <a:r>
                        <a:rPr lang="en-US" sz="1600" kern="1200" dirty="0" smtClean="0">
                          <a:solidFill>
                            <a:schemeClr val="tx1"/>
                          </a:solidFill>
                          <a:latin typeface="Tw Cen MT" panose="020B0602020104020603" pitchFamily="34" charset="0"/>
                          <a:ea typeface="+mn-ea"/>
                          <a:cs typeface="+mn-cs"/>
                        </a:rPr>
                        <a:t>3. Employment </a:t>
                      </a:r>
                      <a:r>
                        <a:rPr lang="en-US" sz="1600" kern="1200" dirty="0">
                          <a:solidFill>
                            <a:schemeClr val="tx1"/>
                          </a:solidFill>
                          <a:latin typeface="Tw Cen MT" panose="020B0602020104020603" pitchFamily="34" charset="0"/>
                          <a:ea typeface="+mn-ea"/>
                          <a:cs typeface="+mn-cs"/>
                        </a:rPr>
                        <a:t>Conditions of Service </a:t>
                      </a:r>
                      <a:endParaRPr lang="en-ZA" sz="1600" kern="1200" dirty="0">
                        <a:solidFill>
                          <a:schemeClr val="tx1"/>
                        </a:solidFill>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lvl="0" indent="0" algn="l" defTabSz="914400" rtl="0" eaLnBrk="1" latinLnBrk="0" hangingPunct="1">
                        <a:lnSpc>
                          <a:spcPct val="100000"/>
                        </a:lnSpc>
                        <a:spcAft>
                          <a:spcPts val="0"/>
                        </a:spcAft>
                        <a:buFont typeface="+mj-lt"/>
                        <a:buNone/>
                      </a:pPr>
                      <a:r>
                        <a:rPr lang="en-ZA" sz="1600" kern="1200" dirty="0">
                          <a:solidFill>
                            <a:schemeClr val="tx1"/>
                          </a:solidFill>
                          <a:latin typeface="Tw Cen MT" panose="020B0602020104020603" pitchFamily="34" charset="0"/>
                          <a:ea typeface="+mn-ea"/>
                          <a:cs typeface="+mn-cs"/>
                        </a:rPr>
                        <a:t>3. Negotiations , Labour Relations and Remuneration Management </a:t>
                      </a:r>
                    </a:p>
                  </a:txBody>
                  <a:tcPr marL="68580" marR="68580" marT="0" marB="0">
                    <a:solidFill>
                      <a:schemeClr val="accent6">
                        <a:lumMod val="20000"/>
                        <a:lumOff val="80000"/>
                      </a:schemeClr>
                    </a:solidFill>
                  </a:tcPr>
                </a:tc>
              </a:tr>
              <a:tr h="516780">
                <a:tc>
                  <a:txBody>
                    <a:bodyPr/>
                    <a:lstStyle/>
                    <a:p>
                      <a:pPr marL="0" lvl="0" indent="0">
                        <a:lnSpc>
                          <a:spcPct val="100000"/>
                        </a:lnSpc>
                        <a:spcAft>
                          <a:spcPts val="0"/>
                        </a:spcAft>
                        <a:buFont typeface="+mj-lt"/>
                        <a:buNone/>
                      </a:pPr>
                      <a:r>
                        <a:rPr lang="en-US" sz="1600" kern="1200" dirty="0" smtClean="0">
                          <a:solidFill>
                            <a:schemeClr val="tx1"/>
                          </a:solidFill>
                          <a:latin typeface="Tw Cen MT" panose="020B0602020104020603" pitchFamily="34" charset="0"/>
                          <a:ea typeface="+mn-ea"/>
                          <a:cs typeface="+mn-cs"/>
                        </a:rPr>
                        <a:t>4. Government's </a:t>
                      </a:r>
                      <a:r>
                        <a:rPr lang="en-US" sz="1600" kern="1200" dirty="0">
                          <a:solidFill>
                            <a:schemeClr val="tx1"/>
                          </a:solidFill>
                          <a:latin typeface="Tw Cen MT" panose="020B0602020104020603" pitchFamily="34" charset="0"/>
                          <a:ea typeface="+mn-ea"/>
                          <a:cs typeface="+mn-cs"/>
                        </a:rPr>
                        <a:t>Chief Info Officer</a:t>
                      </a:r>
                      <a:endParaRPr lang="en-ZA" sz="1600" kern="1200" dirty="0">
                        <a:solidFill>
                          <a:schemeClr val="tx1"/>
                        </a:solidFill>
                        <a:latin typeface="Tw Cen MT" panose="020B0602020104020603" pitchFamily="34" charset="0"/>
                        <a:ea typeface="+mn-ea"/>
                        <a:cs typeface="+mn-cs"/>
                      </a:endParaRPr>
                    </a:p>
                  </a:txBody>
                  <a:tcPr marL="68580" marR="68580" marT="0" marB="0">
                    <a:solidFill>
                      <a:schemeClr val="accent2">
                        <a:lumMod val="20000"/>
                        <a:lumOff val="80000"/>
                      </a:schemeClr>
                    </a:solidFill>
                  </a:tcPr>
                </a:tc>
                <a:tc>
                  <a:txBody>
                    <a:bodyPr/>
                    <a:lstStyle/>
                    <a:p>
                      <a:pPr marL="0" lvl="0" indent="0" algn="l" defTabSz="914400" rtl="0" eaLnBrk="1" latinLnBrk="0" hangingPunct="1">
                        <a:lnSpc>
                          <a:spcPct val="100000"/>
                        </a:lnSpc>
                        <a:spcAft>
                          <a:spcPts val="0"/>
                        </a:spcAft>
                        <a:buFont typeface="+mj-lt"/>
                        <a:buNone/>
                      </a:pPr>
                      <a:r>
                        <a:rPr lang="en-ZA" sz="1600" kern="1200" dirty="0">
                          <a:solidFill>
                            <a:schemeClr val="tx1"/>
                          </a:solidFill>
                          <a:latin typeface="Tw Cen MT" panose="020B0602020104020603" pitchFamily="34" charset="0"/>
                          <a:ea typeface="+mn-ea"/>
                          <a:cs typeface="+mn-cs"/>
                        </a:rPr>
                        <a:t>4. E-Government Services &amp; Information Management </a:t>
                      </a:r>
                    </a:p>
                  </a:txBody>
                  <a:tcPr marL="68580" marR="68580" marT="0" marB="0">
                    <a:solidFill>
                      <a:schemeClr val="accent6">
                        <a:lumMod val="20000"/>
                        <a:lumOff val="80000"/>
                      </a:schemeClr>
                    </a:solidFill>
                  </a:tcPr>
                </a:tc>
              </a:tr>
              <a:tr h="264962">
                <a:tc>
                  <a:txBody>
                    <a:bodyPr/>
                    <a:lstStyle/>
                    <a:p>
                      <a:pPr marL="0" lvl="0" indent="0">
                        <a:lnSpc>
                          <a:spcPct val="100000"/>
                        </a:lnSpc>
                        <a:spcAft>
                          <a:spcPts val="0"/>
                        </a:spcAft>
                        <a:buFont typeface="+mj-lt"/>
                        <a:buNone/>
                      </a:pPr>
                      <a:r>
                        <a:rPr lang="en-ZA" sz="1600" kern="1200" dirty="0" smtClean="0">
                          <a:solidFill>
                            <a:schemeClr val="tx1"/>
                          </a:solidFill>
                          <a:latin typeface="Tw Cen MT" panose="020B0602020104020603" pitchFamily="34" charset="0"/>
                          <a:ea typeface="+mn-ea"/>
                          <a:cs typeface="+mn-cs"/>
                        </a:rPr>
                        <a:t>5. Service </a:t>
                      </a:r>
                      <a:r>
                        <a:rPr lang="en-ZA" sz="1600" kern="1200" dirty="0">
                          <a:solidFill>
                            <a:schemeClr val="tx1"/>
                          </a:solidFill>
                          <a:latin typeface="Tw Cen MT" panose="020B0602020104020603" pitchFamily="34" charset="0"/>
                          <a:ea typeface="+mn-ea"/>
                          <a:cs typeface="+mn-cs"/>
                        </a:rPr>
                        <a:t>Delivery Improvement</a:t>
                      </a:r>
                    </a:p>
                  </a:txBody>
                  <a:tcPr marL="68580" marR="68580" marT="0" marB="0">
                    <a:solidFill>
                      <a:schemeClr val="accent2">
                        <a:lumMod val="20000"/>
                        <a:lumOff val="80000"/>
                      </a:schemeClr>
                    </a:solidFill>
                  </a:tcPr>
                </a:tc>
                <a:tc rowSpan="2">
                  <a:txBody>
                    <a:bodyPr/>
                    <a:lstStyle/>
                    <a:p>
                      <a:pPr marL="0" lvl="0" indent="0" algn="l" defTabSz="914400" rtl="0" eaLnBrk="1" latinLnBrk="0" hangingPunct="1">
                        <a:lnSpc>
                          <a:spcPct val="100000"/>
                        </a:lnSpc>
                        <a:spcAft>
                          <a:spcPts val="0"/>
                        </a:spcAft>
                        <a:buFont typeface="+mj-lt"/>
                        <a:buNone/>
                      </a:pPr>
                      <a:r>
                        <a:rPr lang="en-ZA" sz="1600" kern="1200" dirty="0">
                          <a:solidFill>
                            <a:schemeClr val="tx1"/>
                          </a:solidFill>
                          <a:latin typeface="Tw Cen MT" panose="020B0602020104020603" pitchFamily="34" charset="0"/>
                          <a:ea typeface="+mn-ea"/>
                          <a:cs typeface="+mn-cs"/>
                        </a:rPr>
                        <a:t>5. Government Service Access and Improvement</a:t>
                      </a:r>
                    </a:p>
                  </a:txBody>
                  <a:tcPr marL="68580" marR="68580" marT="0" marB="0">
                    <a:solidFill>
                      <a:schemeClr val="accent6">
                        <a:lumMod val="20000"/>
                        <a:lumOff val="80000"/>
                      </a:schemeClr>
                    </a:solidFill>
                  </a:tcPr>
                </a:tc>
              </a:tr>
              <a:tr h="345974">
                <a:tc>
                  <a:txBody>
                    <a:bodyPr/>
                    <a:lstStyle/>
                    <a:p>
                      <a:pPr marL="0" lvl="0" indent="0">
                        <a:lnSpc>
                          <a:spcPct val="150000"/>
                        </a:lnSpc>
                        <a:spcAft>
                          <a:spcPts val="0"/>
                        </a:spcAft>
                        <a:buFont typeface="+mj-lt"/>
                        <a:buNone/>
                      </a:pPr>
                      <a:r>
                        <a:rPr lang="en-ZA" sz="1800" kern="1200" dirty="0" smtClean="0">
                          <a:solidFill>
                            <a:schemeClr val="tx1"/>
                          </a:solidFill>
                          <a:latin typeface="Tw Cen MT" panose="020B0602020104020603" pitchFamily="34" charset="0"/>
                          <a:ea typeface="+mn-ea"/>
                          <a:cs typeface="+mn-cs"/>
                        </a:rPr>
                        <a:t>6. Governance </a:t>
                      </a:r>
                      <a:endParaRPr lang="en-ZA" sz="1800" kern="1200" dirty="0">
                        <a:solidFill>
                          <a:schemeClr val="tx1"/>
                        </a:solidFill>
                        <a:latin typeface="Tw Cen MT" panose="020B0602020104020603" pitchFamily="34" charset="0"/>
                        <a:ea typeface="+mn-ea"/>
                        <a:cs typeface="+mn-cs"/>
                      </a:endParaRPr>
                    </a:p>
                  </a:txBody>
                  <a:tcPr marL="68580" marR="68580" marT="0" marB="0">
                    <a:solidFill>
                      <a:schemeClr val="accent2">
                        <a:lumMod val="20000"/>
                        <a:lumOff val="80000"/>
                      </a:schemeClr>
                    </a:solidFill>
                  </a:tcPr>
                </a:tc>
                <a:tc vMerge="1">
                  <a:txBody>
                    <a:bodyPr/>
                    <a:lstStyle/>
                    <a:p>
                      <a:endParaRPr lang="en-ZA" dirty="0"/>
                    </a:p>
                  </a:txBody>
                  <a:tcPr/>
                </a:tc>
              </a:tr>
            </a:tbl>
          </a:graphicData>
        </a:graphic>
      </p:graphicFrame>
      <p:sp>
        <p:nvSpPr>
          <p:cNvPr id="7" name="TextBox 6"/>
          <p:cNvSpPr txBox="1"/>
          <p:nvPr/>
        </p:nvSpPr>
        <p:spPr>
          <a:xfrm>
            <a:off x="450760" y="5512111"/>
            <a:ext cx="11432581" cy="1107996"/>
          </a:xfrm>
          <a:prstGeom prst="rect">
            <a:avLst/>
          </a:prstGeom>
          <a:solidFill>
            <a:schemeClr val="bg1"/>
          </a:solidFill>
        </p:spPr>
        <p:txBody>
          <a:bodyPr wrap="square" rtlCol="0">
            <a:spAutoFit/>
          </a:bodyPr>
          <a:lstStyle/>
          <a:p>
            <a:pPr marL="342900" indent="-342900" algn="just">
              <a:buFont typeface="Arial" panose="020B0604020202020204" pitchFamily="34" charset="0"/>
              <a:buChar char="•"/>
            </a:pPr>
            <a:r>
              <a:rPr lang="en-ZA" sz="1600" dirty="0">
                <a:latin typeface="Tw Cen MT" panose="020B0602020104020603" pitchFamily="34" charset="0"/>
              </a:rPr>
              <a:t>The revised structure has also operationalised the Office of Standards and Compliance ( OSC) and the </a:t>
            </a:r>
            <a:r>
              <a:rPr lang="en-US" sz="1600" dirty="0">
                <a:latin typeface="Tw Cen MT" panose="020B0602020104020603" pitchFamily="34" charset="0"/>
              </a:rPr>
              <a:t>Public Administration Ethics, Integrity and Disciplinary Technical </a:t>
            </a:r>
            <a:r>
              <a:rPr lang="en-ZA" sz="1600" dirty="0"/>
              <a:t>Assistance Unit (TAU</a:t>
            </a:r>
            <a:r>
              <a:rPr lang="en-ZA" sz="1600" dirty="0" smtClean="0"/>
              <a:t>)</a:t>
            </a:r>
          </a:p>
          <a:p>
            <a:pPr marL="342900" indent="-342900" algn="just">
              <a:buFont typeface="Arial" panose="020B0604020202020204" pitchFamily="34" charset="0"/>
              <a:buChar char="•"/>
            </a:pPr>
            <a:r>
              <a:rPr lang="en-ZA" sz="1600" dirty="0" smtClean="0">
                <a:latin typeface="Tw Cen MT" panose="020B0602020104020603" pitchFamily="34" charset="0"/>
              </a:rPr>
              <a:t>The 2020-2025 Strategic Plan has been revised to reflect the above mentioned changes to the DPSA’s  programme structure </a:t>
            </a:r>
            <a:endParaRPr lang="en-US" sz="1600" dirty="0">
              <a:latin typeface="Tw Cen MT" panose="020B0602020104020603" pitchFamily="34" charset="0"/>
            </a:endParaRPr>
          </a:p>
          <a:p>
            <a:pPr lvl="0" algn="just"/>
            <a:endParaRPr lang="en-ZA" dirty="0">
              <a:latin typeface="Tw Cen MT" panose="020B0602020104020603" pitchFamily="34" charset="0"/>
            </a:endParaRPr>
          </a:p>
        </p:txBody>
      </p:sp>
    </p:spTree>
    <p:extLst>
      <p:ext uri="{BB962C8B-B14F-4D97-AF65-F5344CB8AC3E}">
        <p14:creationId xmlns:p14="http://schemas.microsoft.com/office/powerpoint/2010/main" val="4194929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24</a:t>
            </a:fld>
            <a:endParaRPr lang="en-GB" sz="4000" b="1" dirty="0"/>
          </a:p>
        </p:txBody>
      </p:sp>
      <p:sp>
        <p:nvSpPr>
          <p:cNvPr id="5" name="Title 1"/>
          <p:cNvSpPr>
            <a:spLocks noGrp="1"/>
          </p:cNvSpPr>
          <p:nvPr>
            <p:ph type="title"/>
          </p:nvPr>
        </p:nvSpPr>
        <p:spPr>
          <a:xfrm>
            <a:off x="169942" y="107076"/>
            <a:ext cx="11697920" cy="704722"/>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6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2022/23 – 2024/25</a:t>
            </a: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14348210"/>
              </p:ext>
            </p:extLst>
          </p:nvPr>
        </p:nvGraphicFramePr>
        <p:xfrm>
          <a:off x="132517" y="1433782"/>
          <a:ext cx="11926966" cy="4756107"/>
        </p:xfrm>
        <a:graphic>
          <a:graphicData uri="http://schemas.openxmlformats.org/drawingml/2006/table">
            <a:tbl>
              <a:tblPr firstRow="1" bandRow="1">
                <a:tableStyleId>{5940675A-B579-460E-94D1-54222C63F5DA}</a:tableStyleId>
              </a:tblPr>
              <a:tblGrid>
                <a:gridCol w="6797201">
                  <a:extLst>
                    <a:ext uri="{9D8B030D-6E8A-4147-A177-3AD203B41FA5}">
                      <a16:colId xmlns="" xmlns:a16="http://schemas.microsoft.com/office/drawing/2014/main" val="20000"/>
                    </a:ext>
                  </a:extLst>
                </a:gridCol>
                <a:gridCol w="1721223">
                  <a:extLst>
                    <a:ext uri="{9D8B030D-6E8A-4147-A177-3AD203B41FA5}">
                      <a16:colId xmlns="" xmlns:a16="http://schemas.microsoft.com/office/drawing/2014/main" val="20001"/>
                    </a:ext>
                  </a:extLst>
                </a:gridCol>
                <a:gridCol w="1809196">
                  <a:extLst>
                    <a:ext uri="{9D8B030D-6E8A-4147-A177-3AD203B41FA5}">
                      <a16:colId xmlns="" xmlns:a16="http://schemas.microsoft.com/office/drawing/2014/main" val="20002"/>
                    </a:ext>
                  </a:extLst>
                </a:gridCol>
                <a:gridCol w="1599346">
                  <a:extLst>
                    <a:ext uri="{9D8B030D-6E8A-4147-A177-3AD203B41FA5}">
                      <a16:colId xmlns="" xmlns:a16="http://schemas.microsoft.com/office/drawing/2014/main" val="20003"/>
                    </a:ext>
                  </a:extLst>
                </a:gridCol>
              </a:tblGrid>
              <a:tr h="950391">
                <a:tc>
                  <a:txBody>
                    <a:bodyPr/>
                    <a:lstStyle/>
                    <a:p>
                      <a:pPr algn="l">
                        <a:lnSpc>
                          <a:spcPct val="110000"/>
                        </a:lnSpc>
                      </a:pPr>
                      <a:r>
                        <a:rPr lang="en-US" sz="1600" b="1" dirty="0" smtClean="0">
                          <a:solidFill>
                            <a:schemeClr val="tx1"/>
                          </a:solidFill>
                          <a:latin typeface="Tw Cen MT" panose="020B0602020104020603" pitchFamily="34" charset="0"/>
                        </a:rPr>
                        <a:t>DESCRIPTION</a:t>
                      </a:r>
                      <a:endParaRPr lang="en-US" sz="16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2022/23</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2023/24</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2024/25</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0"/>
                  </a:ext>
                </a:extLst>
              </a:tr>
              <a:tr h="459811">
                <a:tc>
                  <a:txBody>
                    <a:bodyPr/>
                    <a:lstStyle/>
                    <a:p>
                      <a:pPr algn="l" fontAlgn="b"/>
                      <a:r>
                        <a:rPr kumimoji="0" lang="en-ZA" sz="1600" kern="1200" dirty="0">
                          <a:solidFill>
                            <a:schemeClr val="tx1"/>
                          </a:solidFill>
                          <a:latin typeface="Tw Cen MT" panose="020B0602020104020603" pitchFamily="34" charset="0"/>
                          <a:ea typeface="+mn-ea"/>
                          <a:cs typeface="+mn-cs"/>
                        </a:rPr>
                        <a:t> Administration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245 152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257 442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269 965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59811">
                <a:tc>
                  <a:txBody>
                    <a:bodyPr/>
                    <a:lstStyle/>
                    <a:p>
                      <a:pPr algn="l" fontAlgn="b"/>
                      <a:r>
                        <a:rPr kumimoji="0" lang="en-US" sz="1600" kern="1200" dirty="0">
                          <a:solidFill>
                            <a:schemeClr val="tx1"/>
                          </a:solidFill>
                          <a:latin typeface="Tw Cen MT" panose="020B0602020104020603" pitchFamily="34" charset="0"/>
                          <a:ea typeface="+mn-ea"/>
                          <a:cs typeface="+mn-cs"/>
                        </a:rPr>
                        <a:t>Human Resource Management and Development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53 595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51 507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54 845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459811">
                <a:tc>
                  <a:txBody>
                    <a:bodyPr/>
                    <a:lstStyle/>
                    <a:p>
                      <a:pPr algn="l" fontAlgn="b"/>
                      <a:r>
                        <a:rPr kumimoji="0" lang="en-ZA" sz="1600" kern="1200" dirty="0" smtClean="0">
                          <a:solidFill>
                            <a:schemeClr val="tx1"/>
                          </a:solidFill>
                          <a:latin typeface="Tw Cen MT" panose="020B0602020104020603" pitchFamily="34" charset="0"/>
                          <a:ea typeface="+mn-ea"/>
                          <a:cs typeface="+mn-cs"/>
                        </a:rPr>
                        <a:t>Negotiations</a:t>
                      </a:r>
                      <a:r>
                        <a:rPr kumimoji="0" lang="en-ZA" sz="1600" kern="1200" dirty="0">
                          <a:solidFill>
                            <a:schemeClr val="tx1"/>
                          </a:solidFill>
                          <a:latin typeface="Tw Cen MT" panose="020B0602020104020603" pitchFamily="34" charset="0"/>
                          <a:ea typeface="+mn-ea"/>
                          <a:cs typeface="+mn-cs"/>
                        </a:rPr>
                        <a:t>, Labour Relations and Remuneration Management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106 908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99 388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100 749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459811">
                <a:tc>
                  <a:txBody>
                    <a:bodyPr/>
                    <a:lstStyle/>
                    <a:p>
                      <a:pPr algn="l" fontAlgn="b"/>
                      <a:r>
                        <a:rPr kumimoji="0" lang="en-US" sz="1600" kern="1200" dirty="0">
                          <a:solidFill>
                            <a:schemeClr val="tx1"/>
                          </a:solidFill>
                          <a:latin typeface="Tw Cen MT" panose="020B0602020104020603" pitchFamily="34" charset="0"/>
                          <a:ea typeface="+mn-ea"/>
                          <a:cs typeface="+mn-cs"/>
                        </a:rPr>
                        <a:t>E-Government Services and Information Management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32 342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32 538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36 071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443159">
                <a:tc>
                  <a:txBody>
                    <a:bodyPr/>
                    <a:lstStyle/>
                    <a:p>
                      <a:pPr algn="l" fontAlgn="b"/>
                      <a:r>
                        <a:rPr kumimoji="0" lang="en-US" sz="1600" kern="1200" dirty="0">
                          <a:solidFill>
                            <a:schemeClr val="tx1"/>
                          </a:solidFill>
                          <a:latin typeface="Tw Cen MT" panose="020B0602020104020603" pitchFamily="34" charset="0"/>
                          <a:ea typeface="+mn-ea"/>
                          <a:cs typeface="+mn-cs"/>
                        </a:rPr>
                        <a:t>Government Service Access and Improvement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smtClean="0">
                          <a:solidFill>
                            <a:schemeClr val="tx1"/>
                          </a:solidFill>
                          <a:latin typeface="Tw Cen MT" panose="020B0602020104020603" pitchFamily="34" charset="0"/>
                          <a:ea typeface="+mn-ea"/>
                          <a:cs typeface="+mn-cs"/>
                        </a:rPr>
                        <a:t>57 753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smtClean="0">
                          <a:solidFill>
                            <a:schemeClr val="tx1"/>
                          </a:solidFill>
                          <a:latin typeface="Tw Cen MT" panose="020B0602020104020603" pitchFamily="34" charset="0"/>
                          <a:ea typeface="+mn-ea"/>
                          <a:cs typeface="+mn-cs"/>
                        </a:rPr>
                        <a:t>57 224</a:t>
                      </a:r>
                      <a:endParaRPr kumimoji="0" lang="en-ZA" sz="1600" kern="1200" dirty="0">
                        <a:solidFill>
                          <a:schemeClr val="tx1"/>
                        </a:solidFill>
                        <a:latin typeface="Tw Cen MT" panose="020B06020201040206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smtClean="0">
                          <a:solidFill>
                            <a:schemeClr val="tx1"/>
                          </a:solidFill>
                          <a:latin typeface="Tw Cen MT" panose="020B0602020104020603" pitchFamily="34" charset="0"/>
                          <a:ea typeface="+mn-ea"/>
                          <a:cs typeface="+mn-cs"/>
                        </a:rPr>
                        <a:t>58 845</a:t>
                      </a:r>
                      <a:endParaRPr kumimoji="0" lang="en-ZA" sz="1600" kern="1200" dirty="0">
                        <a:solidFill>
                          <a:schemeClr val="tx1"/>
                        </a:solidFill>
                        <a:latin typeface="Tw Cen MT" panose="020B0602020104020603" pitchFamily="34" charset="0"/>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380553">
                <a:tc>
                  <a:txBody>
                    <a:bodyPr/>
                    <a:lstStyle/>
                    <a:p>
                      <a:pPr algn="l" fontAlgn="t"/>
                      <a:endParaRPr kumimoji="0" lang="en-ZA" sz="1600" b="1" kern="1200" dirty="0" smtClean="0">
                        <a:solidFill>
                          <a:schemeClr val="tx1"/>
                        </a:solidFill>
                        <a:latin typeface="Tw Cen MT" panose="020B0602020104020603" pitchFamily="34" charset="0"/>
                        <a:ea typeface="+mn-ea"/>
                        <a:cs typeface="+mn-cs"/>
                      </a:endParaRPr>
                    </a:p>
                    <a:p>
                      <a:pPr algn="l" fontAlgn="t"/>
                      <a:r>
                        <a:rPr kumimoji="0" lang="en-ZA" sz="1600" b="1" kern="1200" dirty="0" smtClean="0">
                          <a:solidFill>
                            <a:schemeClr val="tx1"/>
                          </a:solidFill>
                          <a:latin typeface="Tw Cen MT" panose="020B0602020104020603" pitchFamily="34" charset="0"/>
                          <a:ea typeface="+mn-ea"/>
                          <a:cs typeface="+mn-cs"/>
                        </a:rPr>
                        <a:t>Sub-total</a:t>
                      </a:r>
                      <a:endParaRPr kumimoji="0" lang="en-ZA" sz="1600" b="1" kern="1200" dirty="0">
                        <a:solidFill>
                          <a:schemeClr val="tx1"/>
                        </a:solidFill>
                        <a:latin typeface="Tw Cen MT" panose="020B0602020104020603" pitchFamily="34" charset="0"/>
                        <a:ea typeface="+mn-ea"/>
                        <a:cs typeface="+mn-cs"/>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ZA" sz="1600" b="1" kern="1200" dirty="0" smtClean="0">
                          <a:solidFill>
                            <a:schemeClr val="tx1"/>
                          </a:solidFill>
                          <a:latin typeface="Tw Cen MT" panose="020B0602020104020603" pitchFamily="34" charset="0"/>
                          <a:ea typeface="+mn-ea"/>
                          <a:cs typeface="+mn-cs"/>
                        </a:rPr>
                        <a:t>495 750</a:t>
                      </a:r>
                      <a:endParaRPr kumimoji="0" lang="en-ZA" sz="1600" b="1" kern="1200" dirty="0">
                        <a:solidFill>
                          <a:schemeClr val="tx1"/>
                        </a:solidFill>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ZA" sz="1600" b="1" kern="1200" dirty="0" smtClean="0">
                          <a:solidFill>
                            <a:schemeClr val="tx1"/>
                          </a:solidFill>
                          <a:latin typeface="Tw Cen MT" panose="020B0602020104020603" pitchFamily="34" charset="0"/>
                          <a:ea typeface="+mn-ea"/>
                          <a:cs typeface="+mn-cs"/>
                        </a:rPr>
                        <a:t>498 099</a:t>
                      </a:r>
                      <a:endParaRPr kumimoji="0" lang="en-ZA" sz="1600" b="1" kern="1200" dirty="0">
                        <a:solidFill>
                          <a:schemeClr val="tx1"/>
                        </a:solidFill>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algn="r" defTabSz="914400" rtl="0" eaLnBrk="1" fontAlgn="b" latinLnBrk="0" hangingPunct="1">
                        <a:lnSpc>
                          <a:spcPct val="150000"/>
                        </a:lnSpc>
                        <a:spcAft>
                          <a:spcPts val="0"/>
                        </a:spcAft>
                      </a:pPr>
                      <a:r>
                        <a:rPr kumimoji="0" lang="en-ZA" sz="1600" b="1" kern="1200" dirty="0" smtClean="0">
                          <a:solidFill>
                            <a:schemeClr val="tx1"/>
                          </a:solidFill>
                          <a:latin typeface="Tw Cen MT" panose="020B0602020104020603" pitchFamily="34" charset="0"/>
                          <a:ea typeface="+mn-ea"/>
                          <a:cs typeface="+mn-cs"/>
                        </a:rPr>
                        <a:t>520 475</a:t>
                      </a:r>
                      <a:endParaRPr kumimoji="0" lang="en-ZA" sz="1600" b="1" kern="1200" dirty="0">
                        <a:solidFill>
                          <a:schemeClr val="tx1"/>
                        </a:solidFill>
                        <a:latin typeface="Tw Cen MT" panose="020B0602020104020603" pitchFamily="34" charset="0"/>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783432525"/>
                  </a:ext>
                </a:extLst>
              </a:tr>
              <a:tr h="443159">
                <a:tc>
                  <a:txBody>
                    <a:bodyPr/>
                    <a:lstStyle/>
                    <a:p>
                      <a:pPr algn="l" fontAlgn="b"/>
                      <a:r>
                        <a:rPr kumimoji="0" lang="en-ZA" sz="1600" kern="1200" dirty="0" smtClean="0">
                          <a:solidFill>
                            <a:schemeClr val="tx1"/>
                          </a:solidFill>
                          <a:latin typeface="Tw Cen MT" panose="020B0602020104020603" pitchFamily="34" charset="0"/>
                          <a:ea typeface="+mn-ea"/>
                          <a:cs typeface="+mn-cs"/>
                        </a:rPr>
                        <a:t>Centre </a:t>
                      </a:r>
                      <a:r>
                        <a:rPr kumimoji="0" lang="en-ZA" sz="1600" kern="1200" dirty="0">
                          <a:solidFill>
                            <a:schemeClr val="tx1"/>
                          </a:solidFill>
                          <a:latin typeface="Tw Cen MT" panose="020B0602020104020603" pitchFamily="34" charset="0"/>
                          <a:ea typeface="+mn-ea"/>
                          <a:cs typeface="+mn-cs"/>
                        </a:rPr>
                        <a:t>for Public Service Innovation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              </a:t>
                      </a:r>
                      <a:r>
                        <a:rPr kumimoji="0" lang="en-ZA" sz="1600" kern="1200" dirty="0" smtClean="0">
                          <a:solidFill>
                            <a:schemeClr val="tx1"/>
                          </a:solidFill>
                          <a:latin typeface="Tw Cen MT" panose="020B0602020104020603" pitchFamily="34" charset="0"/>
                          <a:ea typeface="+mn-ea"/>
                          <a:cs typeface="+mn-cs"/>
                        </a:rPr>
                        <a:t>44 </a:t>
                      </a:r>
                      <a:r>
                        <a:rPr kumimoji="0" lang="en-ZA" sz="1600" kern="1200" dirty="0">
                          <a:solidFill>
                            <a:schemeClr val="tx1"/>
                          </a:solidFill>
                          <a:latin typeface="Tw Cen MT" panose="020B0602020104020603" pitchFamily="34" charset="0"/>
                          <a:ea typeface="+mn-ea"/>
                          <a:cs typeface="+mn-cs"/>
                        </a:rPr>
                        <a:t>522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a:solidFill>
                            <a:schemeClr val="tx1"/>
                          </a:solidFill>
                          <a:latin typeface="Tw Cen MT" panose="020B0602020104020603" pitchFamily="34" charset="0"/>
                          <a:ea typeface="+mn-ea"/>
                          <a:cs typeface="+mn-cs"/>
                        </a:rPr>
                        <a:t>              </a:t>
                      </a:r>
                      <a:r>
                        <a:rPr kumimoji="0" lang="en-ZA" sz="1600" kern="1200" dirty="0" smtClean="0">
                          <a:solidFill>
                            <a:schemeClr val="tx1"/>
                          </a:solidFill>
                          <a:latin typeface="Tw Cen MT" panose="020B0602020104020603" pitchFamily="34" charset="0"/>
                          <a:ea typeface="+mn-ea"/>
                          <a:cs typeface="+mn-cs"/>
                        </a:rPr>
                        <a:t>  45 </a:t>
                      </a:r>
                      <a:r>
                        <a:rPr kumimoji="0" lang="en-ZA" sz="1600" kern="1200" dirty="0">
                          <a:solidFill>
                            <a:schemeClr val="tx1"/>
                          </a:solidFill>
                          <a:latin typeface="Tw Cen MT" panose="020B0602020104020603" pitchFamily="34" charset="0"/>
                          <a:ea typeface="+mn-ea"/>
                          <a:cs typeface="+mn-cs"/>
                        </a:rPr>
                        <a:t>363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r" defTabSz="914400" rtl="0" eaLnBrk="1" fontAlgn="b" latinLnBrk="0" hangingPunct="1">
                        <a:lnSpc>
                          <a:spcPct val="150000"/>
                        </a:lnSpc>
                        <a:spcAft>
                          <a:spcPts val="0"/>
                        </a:spcAft>
                      </a:pPr>
                      <a:r>
                        <a:rPr kumimoji="0" lang="en-ZA" sz="1600" kern="1200" dirty="0" smtClean="0">
                          <a:solidFill>
                            <a:schemeClr val="tx1"/>
                          </a:solidFill>
                          <a:latin typeface="Tw Cen MT" panose="020B0602020104020603" pitchFamily="34" charset="0"/>
                          <a:ea typeface="+mn-ea"/>
                          <a:cs typeface="+mn-cs"/>
                        </a:rPr>
                        <a:t>47 400 </a:t>
                      </a:r>
                      <a:endParaRPr kumimoji="0" lang="en-ZA" sz="1600"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3903394327"/>
                  </a:ext>
                </a:extLst>
              </a:tr>
              <a:tr h="584854">
                <a:tc>
                  <a:txBody>
                    <a:bodyPr/>
                    <a:lstStyle/>
                    <a:p>
                      <a:pPr>
                        <a:lnSpc>
                          <a:spcPct val="110000"/>
                        </a:lnSpc>
                      </a:pPr>
                      <a:r>
                        <a:rPr lang="en-ZA" sz="1600" b="1" dirty="0" smtClean="0">
                          <a:solidFill>
                            <a:schemeClr val="tx1"/>
                          </a:solidFill>
                          <a:latin typeface="Tw Cen MT" panose="020B0602020104020603" pitchFamily="34" charset="0"/>
                        </a:rPr>
                        <a:t>TOTAL</a:t>
                      </a:r>
                      <a:r>
                        <a:rPr lang="en-ZA" sz="1600" b="1" baseline="0" dirty="0" smtClean="0">
                          <a:solidFill>
                            <a:schemeClr val="tx1"/>
                          </a:solidFill>
                          <a:latin typeface="Tw Cen MT" panose="020B0602020104020603" pitchFamily="34" charset="0"/>
                        </a:rPr>
                        <a:t> BUDGET ALLOCATIONS</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ct val="150000"/>
                        </a:lnSpc>
                        <a:spcAft>
                          <a:spcPts val="0"/>
                        </a:spcAft>
                      </a:pPr>
                      <a:r>
                        <a:rPr kumimoji="0" lang="en-US" sz="1600" b="1" kern="1200" dirty="0">
                          <a:solidFill>
                            <a:schemeClr val="tx1"/>
                          </a:solidFill>
                          <a:latin typeface="Tw Cen MT" panose="020B0602020104020603" pitchFamily="34" charset="0"/>
                          <a:ea typeface="+mn-ea"/>
                          <a:cs typeface="+mn-cs"/>
                        </a:rPr>
                        <a:t>540 272</a:t>
                      </a:r>
                      <a:endParaRPr kumimoji="0" lang="en-ZA" sz="16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ct val="150000"/>
                        </a:lnSpc>
                        <a:spcAft>
                          <a:spcPts val="0"/>
                        </a:spcAft>
                      </a:pPr>
                      <a:r>
                        <a:rPr kumimoji="0" lang="en-US" sz="1600" b="1" kern="1200" dirty="0">
                          <a:solidFill>
                            <a:schemeClr val="tx1"/>
                          </a:solidFill>
                          <a:latin typeface="Tw Cen MT" panose="020B0602020104020603" pitchFamily="34" charset="0"/>
                          <a:ea typeface="+mn-ea"/>
                          <a:cs typeface="+mn-cs"/>
                        </a:rPr>
                        <a:t>543 462</a:t>
                      </a:r>
                      <a:endParaRPr kumimoji="0" lang="en-ZA" sz="16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r">
                        <a:lnSpc>
                          <a:spcPct val="150000"/>
                        </a:lnSpc>
                        <a:spcAft>
                          <a:spcPts val="0"/>
                        </a:spcAft>
                      </a:pPr>
                      <a:r>
                        <a:rPr kumimoji="0" lang="en-US" sz="1600" b="1" kern="1200" dirty="0">
                          <a:solidFill>
                            <a:schemeClr val="tx1"/>
                          </a:solidFill>
                          <a:latin typeface="Tw Cen MT" panose="020B0602020104020603" pitchFamily="34" charset="0"/>
                          <a:ea typeface="+mn-ea"/>
                          <a:cs typeface="+mn-cs"/>
                        </a:rPr>
                        <a:t>567 875</a:t>
                      </a:r>
                      <a:endParaRPr kumimoji="0" lang="en-ZA" sz="1600" b="1" kern="1200" dirty="0">
                        <a:solidFill>
                          <a:schemeClr val="tx1"/>
                        </a:solidFill>
                        <a:latin typeface="Tw Cen MT" panose="020B0602020104020603" pitchFamily="34" charset="0"/>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0690227" y="372543"/>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/24</a:t>
            </a:r>
            <a:endParaRPr lang="en-GB" sz="3200" b="1" dirty="0">
              <a:latin typeface="Tw Cen MT" panose="020B0602020104020603" pitchFamily="34" charset="0"/>
            </a:endParaRPr>
          </a:p>
        </p:txBody>
      </p:sp>
    </p:spTree>
    <p:extLst>
      <p:ext uri="{BB962C8B-B14F-4D97-AF65-F5344CB8AC3E}">
        <p14:creationId xmlns:p14="http://schemas.microsoft.com/office/powerpoint/2010/main" val="379713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25</a:t>
            </a:fld>
            <a:endParaRPr lang="en-GB" sz="4000" b="1" dirty="0"/>
          </a:p>
        </p:txBody>
      </p:sp>
      <p:sp>
        <p:nvSpPr>
          <p:cNvPr id="5" name="Title 1"/>
          <p:cNvSpPr>
            <a:spLocks noGrp="1"/>
          </p:cNvSpPr>
          <p:nvPr>
            <p:ph type="title"/>
          </p:nvPr>
        </p:nvSpPr>
        <p:spPr>
          <a:xfrm>
            <a:off x="154722" y="133862"/>
            <a:ext cx="11960180"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accent3">
                    <a:lumMod val="50000"/>
                  </a:schemeClr>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rPr>
              <a:t>BREAKDOWN OF </a:t>
            </a: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2022/23 ANNUAL ALLOCATION PER PROGRAMME</a:t>
            </a:r>
            <a:endParaRPr lang="en-ZA" sz="2700" b="1" dirty="0">
              <a:solidFill>
                <a:schemeClr val="tx1"/>
              </a:solidFill>
              <a:latin typeface="Tw Cen MT" panose="020B0602020104020603" pitchFamily="34" charset="0"/>
            </a:endParaRPr>
          </a:p>
        </p:txBody>
      </p:sp>
      <p:sp>
        <p:nvSpPr>
          <p:cNvPr id="6" name="Content Placeholder 2"/>
          <p:cNvSpPr txBox="1">
            <a:spLocks/>
          </p:cNvSpPr>
          <p:nvPr/>
        </p:nvSpPr>
        <p:spPr>
          <a:xfrm>
            <a:off x="1" y="1052736"/>
            <a:ext cx="12192000" cy="5805263"/>
          </a:xfrm>
          <a:prstGeom prst="rect">
            <a:avLst/>
          </a:prstGeom>
          <a:solidFill>
            <a:schemeClr val="tx1">
              <a:lumMod val="9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endParaRPr lang="en-ZA" sz="7200" dirty="0" smtClean="0">
              <a:latin typeface="Tw Cen MT" panose="020B0602020104020603" pitchFamily="34" charset="0"/>
            </a:endParaRPr>
          </a:p>
          <a:p>
            <a:endParaRPr lang="en-ZA" sz="72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8" name="Chart 7"/>
          <p:cNvGraphicFramePr>
            <a:graphicFrameLocks/>
          </p:cNvGraphicFramePr>
          <p:nvPr>
            <p:extLst/>
          </p:nvPr>
        </p:nvGraphicFramePr>
        <p:xfrm>
          <a:off x="0" y="1052736"/>
          <a:ext cx="12192001" cy="5735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1" y="1052736"/>
          <a:ext cx="12192001" cy="57350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nvPr>
        </p:nvGraphicFramePr>
        <p:xfrm>
          <a:off x="221674" y="972444"/>
          <a:ext cx="11816130" cy="5815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3854953817"/>
              </p:ext>
            </p:extLst>
          </p:nvPr>
        </p:nvGraphicFramePr>
        <p:xfrm>
          <a:off x="1766047" y="1023937"/>
          <a:ext cx="8106615" cy="5697538"/>
        </p:xfrm>
        <a:graphic>
          <a:graphicData uri="http://schemas.openxmlformats.org/drawingml/2006/chart">
            <c:chart xmlns:c="http://schemas.openxmlformats.org/drawingml/2006/chart" xmlns:r="http://schemas.openxmlformats.org/officeDocument/2006/relationships" r:id="rId6"/>
          </a:graphicData>
        </a:graphic>
      </p:graphicFrame>
      <p:sp>
        <p:nvSpPr>
          <p:cNvPr id="12" name="Slide Number Placeholder 3"/>
          <p:cNvSpPr txBox="1">
            <a:spLocks/>
          </p:cNvSpPr>
          <p:nvPr/>
        </p:nvSpPr>
        <p:spPr>
          <a:xfrm>
            <a:off x="11014366" y="476957"/>
            <a:ext cx="1177635" cy="87851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/25</a:t>
            </a:r>
            <a:endParaRPr lang="en-GB" sz="3200" b="1" dirty="0">
              <a:latin typeface="Tw Cen MT" panose="020B0602020104020603" pitchFamily="34" charset="0"/>
            </a:endParaRPr>
          </a:p>
        </p:txBody>
      </p:sp>
    </p:spTree>
    <p:extLst>
      <p:ext uri="{BB962C8B-B14F-4D97-AF65-F5344CB8AC3E}">
        <p14:creationId xmlns:p14="http://schemas.microsoft.com/office/powerpoint/2010/main" val="2404533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6"/>
            <a:ext cx="12037802" cy="4626847"/>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26</a:t>
            </a:fld>
            <a:endParaRPr lang="en-GB" sz="4000" b="1" dirty="0"/>
          </a:p>
        </p:txBody>
      </p:sp>
      <p:sp>
        <p:nvSpPr>
          <p:cNvPr id="5" name="Title 1"/>
          <p:cNvSpPr>
            <a:spLocks noGrp="1"/>
          </p:cNvSpPr>
          <p:nvPr>
            <p:ph type="title"/>
          </p:nvPr>
        </p:nvSpPr>
        <p:spPr>
          <a:xfrm>
            <a:off x="426720" y="26785"/>
            <a:ext cx="11765280" cy="889427"/>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2022/23 ALLOCATION PER ECONOMIC CLASSIFICATION</a:t>
            </a:r>
            <a:endParaRPr lang="en-ZA" sz="3200" b="1" dirty="0">
              <a:solidFill>
                <a:schemeClr val="tx1"/>
              </a:solidFill>
              <a:latin typeface="Tw Cen MT" panose="020B0602020104020603" pitchFamily="34" charset="0"/>
            </a:endParaRPr>
          </a:p>
        </p:txBody>
      </p:sp>
      <p:sp>
        <p:nvSpPr>
          <p:cNvPr id="6" name="Content Placeholder 2"/>
          <p:cNvSpPr txBox="1">
            <a:spLocks/>
          </p:cNvSpPr>
          <p:nvPr/>
        </p:nvSpPr>
        <p:spPr>
          <a:xfrm>
            <a:off x="1"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a:p>
            <a:pPr marL="0" indent="0">
              <a:lnSpc>
                <a:spcPct val="130000"/>
              </a:lnSpc>
              <a:spcBef>
                <a:spcPts val="0"/>
              </a:spcBef>
              <a:buFont typeface="Arial" panose="020B0604020202020204" pitchFamily="34" charset="0"/>
              <a:buNone/>
            </a:pPr>
            <a:endParaRPr lang="en-ZA" sz="7200" dirty="0" smtClean="0">
              <a:latin typeface="Tw Cen MT" panose="020B0602020104020603" pitchFamily="34" charset="0"/>
            </a:endParaRPr>
          </a:p>
          <a:p>
            <a:endParaRPr lang="en-ZA" sz="7200" dirty="0" smtClean="0"/>
          </a:p>
          <a:p>
            <a:pPr marL="0" indent="0">
              <a:buSzPct val="100000"/>
              <a:buFont typeface="Arial" panose="020B0604020202020204" pitchFamily="34" charset="0"/>
              <a:buNone/>
            </a:pPr>
            <a:endParaRPr lang="en-US" sz="1600" u="sng" dirty="0" smtClean="0">
              <a:latin typeface="Tw Cen MT" panose="020B0602020104020603" pitchFamily="34" charset="0"/>
            </a:endParaRPr>
          </a:p>
          <a:p>
            <a:pPr marL="82296" indent="0" algn="just">
              <a:buFont typeface="Arial" panose="020B0604020202020204" pitchFamily="34" charset="0"/>
              <a:buNone/>
            </a:pPr>
            <a:endParaRPr lang="en-US" sz="2000" dirty="0" smtClean="0">
              <a:latin typeface="Tw Cen MT" panose="020B0602020104020603" pitchFamily="34" charset="0"/>
            </a:endParaRPr>
          </a:p>
          <a:p>
            <a:pPr>
              <a:buFont typeface="Arial" panose="020B0604020202020204" pitchFamily="34" charset="0"/>
              <a:buNone/>
            </a:pPr>
            <a:endParaRPr lang="en-US" dirty="0" smtClean="0"/>
          </a:p>
          <a:p>
            <a:endParaRPr lang="en-US" sz="1800" dirty="0"/>
          </a:p>
        </p:txBody>
      </p:sp>
      <p:graphicFrame>
        <p:nvGraphicFramePr>
          <p:cNvPr id="9" name="Chart 8"/>
          <p:cNvGraphicFramePr>
            <a:graphicFrameLocks/>
          </p:cNvGraphicFramePr>
          <p:nvPr>
            <p:extLst>
              <p:ext uri="{D42A27DB-BD31-4B8C-83A1-F6EECF244321}">
                <p14:modId xmlns:p14="http://schemas.microsoft.com/office/powerpoint/2010/main" val="3475048502"/>
              </p:ext>
            </p:extLst>
          </p:nvPr>
        </p:nvGraphicFramePr>
        <p:xfrm>
          <a:off x="-1" y="1052736"/>
          <a:ext cx="5989321" cy="5805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053731522"/>
              </p:ext>
            </p:extLst>
          </p:nvPr>
        </p:nvGraphicFramePr>
        <p:xfrm>
          <a:off x="96981" y="1458666"/>
          <a:ext cx="5640431" cy="4810125"/>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3"/>
          <p:cNvSpPr txBox="1">
            <a:spLocks/>
          </p:cNvSpPr>
          <p:nvPr/>
        </p:nvSpPr>
        <p:spPr>
          <a:xfrm>
            <a:off x="10937267" y="375969"/>
            <a:ext cx="1177635" cy="54024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/26</a:t>
            </a:r>
            <a:endParaRPr lang="en-GB" sz="3200" b="1" dirty="0">
              <a:latin typeface="Tw Cen MT" panose="020B0602020104020603"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553898162"/>
              </p:ext>
            </p:extLst>
          </p:nvPr>
        </p:nvGraphicFramePr>
        <p:xfrm>
          <a:off x="6015375" y="1052737"/>
          <a:ext cx="5856586" cy="4871702"/>
        </p:xfrm>
        <a:graphic>
          <a:graphicData uri="http://schemas.openxmlformats.org/drawingml/2006/table">
            <a:tbl>
              <a:tblPr firstRow="1" bandRow="1">
                <a:tableStyleId>{0505E3EF-67EA-436B-97B2-0124C06EBD24}</a:tableStyleId>
              </a:tblPr>
              <a:tblGrid>
                <a:gridCol w="2522623">
                  <a:extLst>
                    <a:ext uri="{9D8B030D-6E8A-4147-A177-3AD203B41FA5}">
                      <a16:colId xmlns="" xmlns:a16="http://schemas.microsoft.com/office/drawing/2014/main" val="20000"/>
                    </a:ext>
                  </a:extLst>
                </a:gridCol>
                <a:gridCol w="1130818">
                  <a:extLst>
                    <a:ext uri="{9D8B030D-6E8A-4147-A177-3AD203B41FA5}">
                      <a16:colId xmlns="" xmlns:a16="http://schemas.microsoft.com/office/drawing/2014/main" val="20001"/>
                    </a:ext>
                  </a:extLst>
                </a:gridCol>
                <a:gridCol w="1073801">
                  <a:extLst>
                    <a:ext uri="{9D8B030D-6E8A-4147-A177-3AD203B41FA5}">
                      <a16:colId xmlns="" xmlns:a16="http://schemas.microsoft.com/office/drawing/2014/main" val="20002"/>
                    </a:ext>
                  </a:extLst>
                </a:gridCol>
                <a:gridCol w="1129344">
                  <a:extLst>
                    <a:ext uri="{9D8B030D-6E8A-4147-A177-3AD203B41FA5}">
                      <a16:colId xmlns="" xmlns:a16="http://schemas.microsoft.com/office/drawing/2014/main" val="20003"/>
                    </a:ext>
                  </a:extLst>
                </a:gridCol>
              </a:tblGrid>
              <a:tr h="776063">
                <a:tc>
                  <a:txBody>
                    <a:bodyPr/>
                    <a:lstStyle/>
                    <a:p>
                      <a:pPr algn="l">
                        <a:lnSpc>
                          <a:spcPct val="110000"/>
                        </a:lnSpc>
                      </a:pPr>
                      <a:r>
                        <a:rPr lang="en-US" sz="1600" dirty="0" smtClean="0"/>
                        <a:t>DESCRIPTION</a:t>
                      </a:r>
                      <a:endParaRPr lang="en-US" sz="1600" b="1" dirty="0">
                        <a:solidFill>
                          <a:schemeClr val="tx1"/>
                        </a:solidFill>
                        <a:latin typeface="Tw Cen MT" panose="020B0602020104020603" pitchFamily="34" charset="0"/>
                      </a:endParaRPr>
                    </a:p>
                  </a:txBody>
                  <a:tcPr marL="103692" marR="103692">
                    <a:solidFill>
                      <a:schemeClr val="accent6"/>
                    </a:solidFill>
                  </a:tcPr>
                </a:tc>
                <a:tc>
                  <a:txBody>
                    <a:bodyPr/>
                    <a:lstStyle/>
                    <a:p>
                      <a:pPr algn="ctr">
                        <a:lnSpc>
                          <a:spcPct val="110000"/>
                        </a:lnSpc>
                      </a:pPr>
                      <a:r>
                        <a:rPr lang="en-ZA" sz="1600" dirty="0" smtClean="0"/>
                        <a:t>2022/23</a:t>
                      </a:r>
                    </a:p>
                    <a:p>
                      <a:pPr algn="ctr">
                        <a:lnSpc>
                          <a:spcPct val="110000"/>
                        </a:lnSpc>
                      </a:pPr>
                      <a:r>
                        <a:rPr lang="en-ZA" sz="1600" dirty="0" smtClean="0"/>
                        <a:t>R’000</a:t>
                      </a:r>
                      <a:endParaRPr lang="en-ZA" sz="1600" b="1" dirty="0">
                        <a:solidFill>
                          <a:schemeClr val="tx1"/>
                        </a:solidFill>
                        <a:latin typeface="Tw Cen MT" panose="020B0602020104020603" pitchFamily="34" charset="0"/>
                      </a:endParaRPr>
                    </a:p>
                  </a:txBody>
                  <a:tcPr>
                    <a:solidFill>
                      <a:schemeClr val="accent6"/>
                    </a:solidFill>
                  </a:tcPr>
                </a:tc>
                <a:tc>
                  <a:txBody>
                    <a:bodyPr/>
                    <a:lstStyle/>
                    <a:p>
                      <a:pPr algn="ctr">
                        <a:lnSpc>
                          <a:spcPct val="110000"/>
                        </a:lnSpc>
                      </a:pPr>
                      <a:r>
                        <a:rPr lang="en-ZA" sz="1600" dirty="0" smtClean="0"/>
                        <a:t>2023/24</a:t>
                      </a:r>
                    </a:p>
                    <a:p>
                      <a:pPr algn="ctr">
                        <a:lnSpc>
                          <a:spcPct val="110000"/>
                        </a:lnSpc>
                      </a:pPr>
                      <a:r>
                        <a:rPr lang="en-ZA" sz="1600" dirty="0" smtClean="0"/>
                        <a:t>R’000</a:t>
                      </a:r>
                      <a:endParaRPr lang="en-ZA" sz="1600" b="1" dirty="0">
                        <a:solidFill>
                          <a:schemeClr val="tx1"/>
                        </a:solidFill>
                        <a:latin typeface="Tw Cen MT" panose="020B0602020104020603" pitchFamily="34" charset="0"/>
                      </a:endParaRPr>
                    </a:p>
                  </a:txBody>
                  <a:tcPr>
                    <a:solidFill>
                      <a:schemeClr val="accent6"/>
                    </a:solidFill>
                  </a:tcPr>
                </a:tc>
                <a:tc>
                  <a:txBody>
                    <a:bodyPr/>
                    <a:lstStyle/>
                    <a:p>
                      <a:pPr algn="ctr">
                        <a:lnSpc>
                          <a:spcPct val="110000"/>
                        </a:lnSpc>
                      </a:pPr>
                      <a:r>
                        <a:rPr lang="en-ZA" sz="1600" dirty="0" smtClean="0"/>
                        <a:t>2024/25</a:t>
                      </a:r>
                    </a:p>
                    <a:p>
                      <a:pPr algn="ctr">
                        <a:lnSpc>
                          <a:spcPct val="110000"/>
                        </a:lnSpc>
                      </a:pPr>
                      <a:r>
                        <a:rPr lang="en-ZA" sz="1600" dirty="0" smtClean="0"/>
                        <a:t>R’000</a:t>
                      </a:r>
                      <a:endParaRPr lang="en-ZA" sz="1600" b="1" dirty="0">
                        <a:solidFill>
                          <a:schemeClr val="tx1"/>
                        </a:solidFill>
                        <a:latin typeface="Tw Cen MT" panose="020B0602020104020603" pitchFamily="34" charset="0"/>
                      </a:endParaRPr>
                    </a:p>
                  </a:txBody>
                  <a:tcPr>
                    <a:solidFill>
                      <a:schemeClr val="accent6"/>
                    </a:solidFill>
                  </a:tcPr>
                </a:tc>
                <a:extLst>
                  <a:ext uri="{0D108BD9-81ED-4DB2-BD59-A6C34878D82A}">
                    <a16:rowId xmlns="" xmlns:a16="http://schemas.microsoft.com/office/drawing/2014/main" val="10000"/>
                  </a:ext>
                </a:extLst>
              </a:tr>
              <a:tr h="1044043">
                <a:tc>
                  <a:txBody>
                    <a:bodyPr/>
                    <a:lstStyle/>
                    <a:p>
                      <a:pPr marL="0" algn="l" rtl="0" eaLnBrk="1" fontAlgn="b" latinLnBrk="0" hangingPunct="1">
                        <a:lnSpc>
                          <a:spcPct val="110000"/>
                        </a:lnSpc>
                      </a:pPr>
                      <a:r>
                        <a:rPr kumimoji="0" lang="en-US" sz="1800" kern="1200" dirty="0" smtClean="0"/>
                        <a:t>Compensation of Employees</a:t>
                      </a:r>
                      <a:endParaRPr kumimoji="0" lang="en-US" sz="1800" b="0" kern="1200" dirty="0" smtClean="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294 019</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290 747</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303 804</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extLst>
                  <a:ext uri="{0D108BD9-81ED-4DB2-BD59-A6C34878D82A}">
                    <a16:rowId xmlns="" xmlns:a16="http://schemas.microsoft.com/office/drawing/2014/main" val="10001"/>
                  </a:ext>
                </a:extLst>
              </a:tr>
              <a:tr h="751711">
                <a:tc>
                  <a:txBody>
                    <a:bodyPr/>
                    <a:lstStyle/>
                    <a:p>
                      <a:pPr marL="0" algn="l" rtl="0" eaLnBrk="1" fontAlgn="b" latinLnBrk="0" hangingPunct="1">
                        <a:lnSpc>
                          <a:spcPct val="110000"/>
                        </a:lnSpc>
                      </a:pPr>
                      <a:r>
                        <a:rPr kumimoji="0" lang="en-US" sz="1800" kern="1200" dirty="0" smtClean="0"/>
                        <a:t>Goods and Services</a:t>
                      </a:r>
                      <a:endParaRPr kumimoji="0" lang="en-US" sz="1800" b="0" kern="1200" dirty="0" smtClean="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195 123</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199 784</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208 911</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extLst>
                  <a:ext uri="{0D108BD9-81ED-4DB2-BD59-A6C34878D82A}">
                    <a16:rowId xmlns="" xmlns:a16="http://schemas.microsoft.com/office/drawing/2014/main" val="10002"/>
                  </a:ext>
                </a:extLst>
              </a:tr>
              <a:tr h="730831">
                <a:tc>
                  <a:txBody>
                    <a:bodyPr/>
                    <a:lstStyle/>
                    <a:p>
                      <a:pPr marL="0" algn="l" rtl="0" eaLnBrk="1" fontAlgn="b" latinLnBrk="0" hangingPunct="1">
                        <a:lnSpc>
                          <a:spcPct val="110000"/>
                        </a:lnSpc>
                      </a:pPr>
                      <a:r>
                        <a:rPr kumimoji="0" lang="en-US" sz="1800" kern="1200" dirty="0" smtClean="0"/>
                        <a:t>Transfers and Subsidies</a:t>
                      </a:r>
                      <a:endParaRPr kumimoji="0" lang="en-US" sz="1800" b="0" kern="1200" dirty="0" smtClean="0">
                        <a:solidFill>
                          <a:schemeClr val="tx1"/>
                        </a:solidFill>
                        <a:latin typeface="Tw Cen MT" panose="020B0602020104020603" pitchFamily="34" charset="0"/>
                        <a:ea typeface="+mn-ea"/>
                        <a:cs typeface="+mn-cs"/>
                      </a:endParaRPr>
                    </a:p>
                  </a:txBody>
                  <a:tcPr marL="0" marR="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46 933</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47 815</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49 873</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extLst>
                  <a:ext uri="{0D108BD9-81ED-4DB2-BD59-A6C34878D82A}">
                    <a16:rowId xmlns="" xmlns:a16="http://schemas.microsoft.com/office/drawing/2014/main" val="10003"/>
                  </a:ext>
                </a:extLst>
              </a:tr>
              <a:tr h="751741">
                <a:tc>
                  <a:txBody>
                    <a:bodyPr/>
                    <a:lstStyle/>
                    <a:p>
                      <a:pPr marL="0" algn="l" rtl="0" eaLnBrk="1" fontAlgn="b" latinLnBrk="0" hangingPunct="1">
                        <a:lnSpc>
                          <a:spcPct val="110000"/>
                        </a:lnSpc>
                      </a:pPr>
                      <a:r>
                        <a:rPr kumimoji="0" lang="en-US" sz="1800" kern="1200" dirty="0" smtClean="0"/>
                        <a:t>Payment of Capital Assets</a:t>
                      </a:r>
                      <a:endParaRPr kumimoji="0" lang="en-US" sz="1800" kern="1200" dirty="0" smtClean="0">
                        <a:solidFill>
                          <a:schemeClr val="tx1"/>
                        </a:solidFill>
                        <a:latin typeface="Tw Cen MT" panose="020B0602020104020603" pitchFamily="34" charset="0"/>
                      </a:endParaRPr>
                    </a:p>
                  </a:txBody>
                  <a:tcPr marL="0" marR="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4 197</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5 116</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tc>
                  <a:txBody>
                    <a:bodyPr/>
                    <a:lstStyle/>
                    <a:p>
                      <a:pPr marL="0" algn="r" defTabSz="914400" rtl="0" eaLnBrk="1" fontAlgn="b" latinLnBrk="0" hangingPunct="1">
                        <a:lnSpc>
                          <a:spcPct val="150000"/>
                        </a:lnSpc>
                        <a:spcAft>
                          <a:spcPts val="0"/>
                        </a:spcAft>
                      </a:pPr>
                      <a:r>
                        <a:rPr kumimoji="0" lang="en-US" sz="1800" kern="1200" dirty="0"/>
                        <a:t>5 287</a:t>
                      </a:r>
                      <a:endParaRPr kumimoji="0" lang="en-ZA" sz="1800" kern="1200" dirty="0">
                        <a:solidFill>
                          <a:schemeClr val="tx1"/>
                        </a:solidFill>
                        <a:latin typeface="Tw Cen MT" panose="020B0602020104020603" pitchFamily="34" charset="0"/>
                        <a:ea typeface="+mn-ea"/>
                        <a:cs typeface="+mn-cs"/>
                      </a:endParaRPr>
                    </a:p>
                  </a:txBody>
                  <a:tcPr marL="68580" marR="68580" marT="0" marB="0" anchor="b">
                    <a:solidFill>
                      <a:schemeClr val="bg1">
                        <a:lumMod val="95000"/>
                      </a:schemeClr>
                    </a:solidFill>
                  </a:tcPr>
                </a:tc>
                <a:extLst>
                  <a:ext uri="{0D108BD9-81ED-4DB2-BD59-A6C34878D82A}">
                    <a16:rowId xmlns="" xmlns:a16="http://schemas.microsoft.com/office/drawing/2014/main" val="10004"/>
                  </a:ext>
                </a:extLst>
              </a:tr>
              <a:tr h="817313">
                <a:tc>
                  <a:txBody>
                    <a:bodyPr/>
                    <a:lstStyle/>
                    <a:p>
                      <a:pPr marL="0" algn="l" rtl="0" eaLnBrk="1" fontAlgn="b" latinLnBrk="0" hangingPunct="1">
                        <a:lnSpc>
                          <a:spcPct val="110000"/>
                        </a:lnSpc>
                      </a:pPr>
                      <a:r>
                        <a:rPr kumimoji="0" lang="en-US" sz="1800" b="1" kern="1200" baseline="0" dirty="0" smtClean="0"/>
                        <a:t>TOTAL</a:t>
                      </a:r>
                      <a:endParaRPr kumimoji="0" lang="en-US" sz="1800" b="1" kern="1200" baseline="0" dirty="0" smtClean="0">
                        <a:solidFill>
                          <a:schemeClr val="tx1"/>
                        </a:solidFill>
                        <a:latin typeface="Tw Cen MT" panose="020B0602020104020603" pitchFamily="34" charset="0"/>
                        <a:ea typeface="+mn-ea"/>
                        <a:cs typeface="+mn-cs"/>
                      </a:endParaRPr>
                    </a:p>
                  </a:txBody>
                  <a:tcPr marL="0" marR="0" marT="0" marB="0" anchor="b">
                    <a:solidFill>
                      <a:schemeClr val="accent6"/>
                    </a:solidFill>
                  </a:tcPr>
                </a:tc>
                <a:tc>
                  <a:txBody>
                    <a:bodyPr/>
                    <a:lstStyle/>
                    <a:p>
                      <a:pPr marL="0" algn="r" defTabSz="914400" rtl="0" eaLnBrk="1" fontAlgn="b" latinLnBrk="0" hangingPunct="1">
                        <a:lnSpc>
                          <a:spcPct val="150000"/>
                        </a:lnSpc>
                        <a:spcAft>
                          <a:spcPts val="0"/>
                        </a:spcAft>
                      </a:pPr>
                      <a:r>
                        <a:rPr kumimoji="0" lang="en-US" sz="1800" b="1" kern="1200" dirty="0"/>
                        <a:t>540 272</a:t>
                      </a:r>
                      <a:endParaRPr kumimoji="0" lang="en-ZA" sz="1800" b="1" kern="1200" dirty="0">
                        <a:solidFill>
                          <a:schemeClr val="tx1"/>
                        </a:solidFill>
                        <a:latin typeface="Tw Cen MT" panose="020B0602020104020603" pitchFamily="34" charset="0"/>
                        <a:ea typeface="+mn-ea"/>
                        <a:cs typeface="+mn-cs"/>
                      </a:endParaRPr>
                    </a:p>
                  </a:txBody>
                  <a:tcPr marL="68580" marR="68580" marT="0" marB="0" anchor="b">
                    <a:solidFill>
                      <a:schemeClr val="accent6"/>
                    </a:solidFill>
                  </a:tcPr>
                </a:tc>
                <a:tc>
                  <a:txBody>
                    <a:bodyPr/>
                    <a:lstStyle/>
                    <a:p>
                      <a:pPr marL="0" algn="r" defTabSz="914400" rtl="0" eaLnBrk="1" fontAlgn="b" latinLnBrk="0" hangingPunct="1">
                        <a:lnSpc>
                          <a:spcPct val="150000"/>
                        </a:lnSpc>
                        <a:spcAft>
                          <a:spcPts val="0"/>
                        </a:spcAft>
                      </a:pPr>
                      <a:r>
                        <a:rPr kumimoji="0" lang="en-US" sz="1800" b="1" kern="1200" dirty="0"/>
                        <a:t>543 462</a:t>
                      </a:r>
                      <a:endParaRPr kumimoji="0" lang="en-ZA" sz="1800" b="1" kern="1200" dirty="0">
                        <a:solidFill>
                          <a:schemeClr val="tx1"/>
                        </a:solidFill>
                        <a:latin typeface="Tw Cen MT" panose="020B0602020104020603" pitchFamily="34" charset="0"/>
                        <a:ea typeface="+mn-ea"/>
                        <a:cs typeface="+mn-cs"/>
                      </a:endParaRPr>
                    </a:p>
                  </a:txBody>
                  <a:tcPr marL="68580" marR="68580" marT="0" marB="0" anchor="b">
                    <a:solidFill>
                      <a:schemeClr val="accent6"/>
                    </a:solidFill>
                  </a:tcPr>
                </a:tc>
                <a:tc>
                  <a:txBody>
                    <a:bodyPr/>
                    <a:lstStyle/>
                    <a:p>
                      <a:pPr marL="0" algn="r" defTabSz="914400" rtl="0" eaLnBrk="1" fontAlgn="b" latinLnBrk="0" hangingPunct="1">
                        <a:lnSpc>
                          <a:spcPct val="150000"/>
                        </a:lnSpc>
                        <a:spcAft>
                          <a:spcPts val="0"/>
                        </a:spcAft>
                      </a:pPr>
                      <a:r>
                        <a:rPr kumimoji="0" lang="en-US" sz="1800" b="1" kern="1200" dirty="0"/>
                        <a:t>567 875</a:t>
                      </a:r>
                      <a:endParaRPr kumimoji="0" lang="en-ZA" sz="1800" b="1" kern="1200" dirty="0">
                        <a:solidFill>
                          <a:schemeClr val="tx1"/>
                        </a:solidFill>
                        <a:latin typeface="Tw Cen MT" panose="020B0602020104020603" pitchFamily="34" charset="0"/>
                        <a:ea typeface="+mn-ea"/>
                        <a:cs typeface="+mn-cs"/>
                      </a:endParaRPr>
                    </a:p>
                  </a:txBody>
                  <a:tcPr marL="68580" marR="68580" marT="0" marB="0" anchor="b">
                    <a:solidFill>
                      <a:schemeClr val="accent6"/>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61873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27</a:t>
            </a:fld>
            <a:endParaRPr lang="en-GB" sz="4000" b="1" dirty="0"/>
          </a:p>
        </p:txBody>
      </p:sp>
      <p:sp>
        <p:nvSpPr>
          <p:cNvPr id="5" name="Title 1"/>
          <p:cNvSpPr>
            <a:spLocks noGrp="1"/>
          </p:cNvSpPr>
          <p:nvPr>
            <p:ph type="title"/>
          </p:nvPr>
        </p:nvSpPr>
        <p:spPr>
          <a:xfrm>
            <a:off x="211039" y="59586"/>
            <a:ext cx="11769922"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PROGRAMME 1 :ADMINISTRATION </a:t>
            </a:r>
            <a:b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2022/23 </a:t>
            </a: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 </a:t>
            </a: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2024/25</a:t>
            </a:r>
            <a:endPar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369213650"/>
              </p:ext>
            </p:extLst>
          </p:nvPr>
        </p:nvGraphicFramePr>
        <p:xfrm>
          <a:off x="528033" y="1262310"/>
          <a:ext cx="11230378" cy="5429861"/>
        </p:xfrm>
        <a:graphic>
          <a:graphicData uri="http://schemas.openxmlformats.org/drawingml/2006/table">
            <a:tbl>
              <a:tblPr firstRow="1" bandRow="1">
                <a:tableStyleId>{5940675A-B579-460E-94D1-54222C63F5DA}</a:tableStyleId>
              </a:tblPr>
              <a:tblGrid>
                <a:gridCol w="6361833">
                  <a:extLst>
                    <a:ext uri="{9D8B030D-6E8A-4147-A177-3AD203B41FA5}">
                      <a16:colId xmlns="" xmlns:a16="http://schemas.microsoft.com/office/drawing/2014/main" val="20000"/>
                    </a:ext>
                  </a:extLst>
                </a:gridCol>
                <a:gridCol w="1753367">
                  <a:extLst>
                    <a:ext uri="{9D8B030D-6E8A-4147-A177-3AD203B41FA5}">
                      <a16:colId xmlns="" xmlns:a16="http://schemas.microsoft.com/office/drawing/2014/main" val="20001"/>
                    </a:ext>
                  </a:extLst>
                </a:gridCol>
                <a:gridCol w="1557589">
                  <a:extLst>
                    <a:ext uri="{9D8B030D-6E8A-4147-A177-3AD203B41FA5}">
                      <a16:colId xmlns="" xmlns:a16="http://schemas.microsoft.com/office/drawing/2014/main" val="20002"/>
                    </a:ext>
                  </a:extLst>
                </a:gridCol>
                <a:gridCol w="1557589">
                  <a:extLst>
                    <a:ext uri="{9D8B030D-6E8A-4147-A177-3AD203B41FA5}">
                      <a16:colId xmlns="" xmlns:a16="http://schemas.microsoft.com/office/drawing/2014/main" val="20003"/>
                    </a:ext>
                  </a:extLst>
                </a:gridCol>
              </a:tblGrid>
              <a:tr h="726966">
                <a:tc>
                  <a:txBody>
                    <a:bodyPr/>
                    <a:lstStyle/>
                    <a:p>
                      <a:pPr lvl="1" algn="l">
                        <a:lnSpc>
                          <a:spcPct val="110000"/>
                        </a:lnSpc>
                      </a:pPr>
                      <a:r>
                        <a:rPr lang="en-US" sz="2000" b="1" dirty="0" smtClean="0">
                          <a:solidFill>
                            <a:schemeClr val="tx1"/>
                          </a:solidFill>
                          <a:latin typeface="Tw Cen MT" panose="020B0602020104020603" pitchFamily="34" charset="0"/>
                        </a:rPr>
                        <a:t>DESCRIPTION</a:t>
                      </a:r>
                      <a:endParaRPr lang="en-US" sz="20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2000" b="1" dirty="0" smtClean="0">
                          <a:solidFill>
                            <a:schemeClr val="tx1"/>
                          </a:solidFill>
                          <a:latin typeface="Tw Cen MT" panose="020B0602020104020603" pitchFamily="34" charset="0"/>
                        </a:rPr>
                        <a:t>2022/23</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2000" b="1" dirty="0" smtClean="0">
                          <a:solidFill>
                            <a:schemeClr val="tx1"/>
                          </a:solidFill>
                          <a:latin typeface="Tw Cen MT" panose="020B0602020104020603" pitchFamily="34" charset="0"/>
                        </a:rPr>
                        <a:t>2023/24</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lnSpc>
                          <a:spcPct val="110000"/>
                        </a:lnSpc>
                      </a:pPr>
                      <a:r>
                        <a:rPr lang="en-ZA" sz="2000" b="1" dirty="0" smtClean="0">
                          <a:solidFill>
                            <a:schemeClr val="tx1"/>
                          </a:solidFill>
                          <a:latin typeface="Tw Cen MT" panose="020B0602020104020603" pitchFamily="34" charset="0"/>
                        </a:rPr>
                        <a:t>2024/25</a:t>
                      </a:r>
                    </a:p>
                    <a:p>
                      <a:pPr algn="ctr">
                        <a:lnSpc>
                          <a:spcPct val="110000"/>
                        </a:lnSpc>
                      </a:pPr>
                      <a:r>
                        <a:rPr lang="en-ZA" sz="2000" b="1" dirty="0" smtClean="0">
                          <a:solidFill>
                            <a:schemeClr val="tx1"/>
                          </a:solidFill>
                          <a:latin typeface="Tw Cen MT" panose="020B0602020104020603" pitchFamily="34" charset="0"/>
                        </a:rPr>
                        <a:t>R’000</a:t>
                      </a:r>
                      <a:endParaRPr lang="en-ZA" sz="20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0"/>
                  </a:ext>
                </a:extLst>
              </a:tr>
              <a:tr h="356957">
                <a:tc>
                  <a:txBody>
                    <a:bodyPr/>
                    <a:lstStyle/>
                    <a:p>
                      <a:pPr lvl="1" algn="l" fontAlgn="b"/>
                      <a:r>
                        <a:rPr kumimoji="0" lang="en-US" sz="1400" kern="1200" dirty="0">
                          <a:solidFill>
                            <a:schemeClr val="tx1"/>
                          </a:solidFill>
                          <a:latin typeface="Tw Cen MT" panose="020B0602020104020603" pitchFamily="34" charset="0"/>
                          <a:ea typeface="+mn-ea"/>
                          <a:cs typeface="+mn-cs"/>
                        </a:rPr>
                        <a:t>Ministry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27 674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27 846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29 604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Departmental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10 024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9 766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10 186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Corporate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97 396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102 472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106 354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Finance Administration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26 956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27 834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27 997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Internal Audit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7 185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7 239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7 532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Legal Services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10 766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10 880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11 386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International </a:t>
                      </a:r>
                      <a:r>
                        <a:rPr kumimoji="0" lang="en-US" sz="1400" kern="1200" dirty="0" smtClean="0">
                          <a:solidFill>
                            <a:schemeClr val="tx1"/>
                          </a:solidFill>
                          <a:latin typeface="Tw Cen MT" panose="020B0602020104020603" pitchFamily="34" charset="0"/>
                          <a:ea typeface="+mn-ea"/>
                          <a:cs typeface="+mn-cs"/>
                        </a:rPr>
                        <a:t>Relations and</a:t>
                      </a:r>
                      <a:r>
                        <a:rPr kumimoji="0" lang="en-US" sz="1400" kern="1200" baseline="0" dirty="0" smtClean="0">
                          <a:solidFill>
                            <a:schemeClr val="tx1"/>
                          </a:solidFill>
                          <a:latin typeface="Tw Cen MT" panose="020B0602020104020603" pitchFamily="34" charset="0"/>
                          <a:ea typeface="+mn-ea"/>
                          <a:cs typeface="+mn-cs"/>
                        </a:rPr>
                        <a:t> Donor Funding</a:t>
                      </a:r>
                      <a:endParaRPr kumimoji="0" lang="en-US" sz="1400" kern="1200" dirty="0">
                        <a:solidFill>
                          <a:schemeClr val="tx1"/>
                        </a:solidFill>
                        <a:latin typeface="Tw Cen MT" panose="020B0602020104020603" pitchFamily="34" charset="0"/>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2 214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2 303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2 292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2783432525"/>
                  </a:ext>
                </a:extLst>
              </a:tr>
              <a:tr h="523415">
                <a:tc>
                  <a:txBody>
                    <a:bodyPr/>
                    <a:lstStyle/>
                    <a:p>
                      <a:pPr lvl="1" algn="l" fontAlgn="b"/>
                      <a:r>
                        <a:rPr kumimoji="0" lang="en-US" sz="1400" kern="1200" dirty="0">
                          <a:solidFill>
                            <a:schemeClr val="tx1"/>
                          </a:solidFill>
                          <a:latin typeface="Tw Cen MT" panose="020B0602020104020603" pitchFamily="34" charset="0"/>
                          <a:ea typeface="+mn-ea"/>
                          <a:cs typeface="+mn-cs"/>
                        </a:rPr>
                        <a:t>Office Accommodation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62 937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69 102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kumimoji="0" lang="en-ZA" sz="1400" kern="1200" dirty="0">
                          <a:solidFill>
                            <a:schemeClr val="tx1"/>
                          </a:solidFill>
                          <a:latin typeface="Tw Cen MT" panose="020B0602020104020603" pitchFamily="34" charset="0"/>
                          <a:ea typeface="+mn-ea"/>
                          <a:cs typeface="+mn-cs"/>
                        </a:rPr>
                        <a:t>                   74 614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3903394327"/>
                  </a:ext>
                </a:extLst>
              </a:tr>
              <a:tr h="646999">
                <a:tc>
                  <a:txBody>
                    <a:bodyPr/>
                    <a:lstStyle/>
                    <a:p>
                      <a:pPr>
                        <a:lnSpc>
                          <a:spcPct val="110000"/>
                        </a:lnSpc>
                      </a:pPr>
                      <a:endParaRPr kumimoji="0" lang="en-ZA" sz="1400" b="1" kern="1200" dirty="0" smtClean="0">
                        <a:solidFill>
                          <a:schemeClr val="tx1"/>
                        </a:solidFill>
                        <a:latin typeface="Tw Cen MT" panose="020B0602020104020603" pitchFamily="34" charset="0"/>
                        <a:ea typeface="+mn-ea"/>
                        <a:cs typeface="+mn-cs"/>
                      </a:endParaRPr>
                    </a:p>
                    <a:p>
                      <a:pPr lvl="1">
                        <a:lnSpc>
                          <a:spcPct val="110000"/>
                        </a:lnSpc>
                      </a:pPr>
                      <a:r>
                        <a:rPr kumimoji="0" lang="en-ZA" sz="1400" b="1" kern="1200" dirty="0" smtClean="0">
                          <a:solidFill>
                            <a:schemeClr val="tx1"/>
                          </a:solidFill>
                          <a:latin typeface="Tw Cen MT" panose="020B0602020104020603" pitchFamily="34" charset="0"/>
                          <a:ea typeface="+mn-ea"/>
                          <a:cs typeface="+mn-cs"/>
                        </a:rPr>
                        <a:t>TOTAL BUDGET ALLOCATIONS</a:t>
                      </a:r>
                      <a:endParaRPr kumimoji="0" lang="en-ZA" sz="1400" b="1" kern="1200" dirty="0">
                        <a:solidFill>
                          <a:schemeClr val="tx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245 152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257 442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269 965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1199604" y="68262"/>
            <a:ext cx="838199" cy="450761"/>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/27</a:t>
            </a:r>
            <a:endParaRPr lang="en-GB" sz="3200" b="1" dirty="0">
              <a:latin typeface="Tw Cen MT" panose="020B0602020104020603" pitchFamily="34" charset="0"/>
            </a:endParaRPr>
          </a:p>
        </p:txBody>
      </p:sp>
    </p:spTree>
    <p:extLst>
      <p:ext uri="{BB962C8B-B14F-4D97-AF65-F5344CB8AC3E}">
        <p14:creationId xmlns:p14="http://schemas.microsoft.com/office/powerpoint/2010/main" val="2746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28</a:t>
            </a:fld>
            <a:endParaRPr lang="en-GB" sz="4000" b="1" dirty="0"/>
          </a:p>
        </p:txBody>
      </p:sp>
      <p:sp>
        <p:nvSpPr>
          <p:cNvPr id="5" name="Title 1"/>
          <p:cNvSpPr>
            <a:spLocks noGrp="1"/>
          </p:cNvSpPr>
          <p:nvPr>
            <p:ph type="title"/>
          </p:nvPr>
        </p:nvSpPr>
        <p:spPr>
          <a:xfrm>
            <a:off x="411479" y="133862"/>
            <a:ext cx="11734801" cy="918873"/>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a:bodyPr>
          <a:lstStyle/>
          <a:p>
            <a:pPr algn="ctr"/>
            <a:r>
              <a:rPr lang="en-ZA" sz="24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a:t>
            </a:r>
            <a:r>
              <a:rPr lang="en-ZA" sz="24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rPr>
              <a:t>2: </a:t>
            </a:r>
            <a:r>
              <a:rPr lang="en-ZA" sz="24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HUMAN </a:t>
            </a:r>
            <a:r>
              <a:rPr lang="en-ZA" sz="24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RESOURCES AND DEVELOPMENT </a:t>
            </a: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8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FOR 2022/23 </a:t>
            </a:r>
            <a:r>
              <a:rPr lang="en-ZA" sz="28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 </a:t>
            </a:r>
            <a:r>
              <a:rPr lang="en-ZA" sz="28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2024/25</a:t>
            </a:r>
            <a:endParaRPr lang="en-ZA" sz="28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165265147"/>
              </p:ext>
            </p:extLst>
          </p:nvPr>
        </p:nvGraphicFramePr>
        <p:xfrm>
          <a:off x="309092" y="1432689"/>
          <a:ext cx="11500835" cy="3793626"/>
        </p:xfrm>
        <a:graphic>
          <a:graphicData uri="http://schemas.openxmlformats.org/drawingml/2006/table">
            <a:tbl>
              <a:tblPr firstRow="1" bandRow="1">
                <a:tableStyleId>{5940675A-B579-460E-94D1-54222C63F5DA}</a:tableStyleId>
              </a:tblPr>
              <a:tblGrid>
                <a:gridCol w="6676895">
                  <a:extLst>
                    <a:ext uri="{9D8B030D-6E8A-4147-A177-3AD203B41FA5}">
                      <a16:colId xmlns="" xmlns:a16="http://schemas.microsoft.com/office/drawing/2014/main" val="20000"/>
                    </a:ext>
                  </a:extLst>
                </a:gridCol>
                <a:gridCol w="1737302">
                  <a:extLst>
                    <a:ext uri="{9D8B030D-6E8A-4147-A177-3AD203B41FA5}">
                      <a16:colId xmlns="" xmlns:a16="http://schemas.microsoft.com/office/drawing/2014/main" val="20001"/>
                    </a:ext>
                  </a:extLst>
                </a:gridCol>
                <a:gridCol w="1543319">
                  <a:extLst>
                    <a:ext uri="{9D8B030D-6E8A-4147-A177-3AD203B41FA5}">
                      <a16:colId xmlns="" xmlns:a16="http://schemas.microsoft.com/office/drawing/2014/main" val="20002"/>
                    </a:ext>
                  </a:extLst>
                </a:gridCol>
                <a:gridCol w="1543319">
                  <a:extLst>
                    <a:ext uri="{9D8B030D-6E8A-4147-A177-3AD203B41FA5}">
                      <a16:colId xmlns="" xmlns:a16="http://schemas.microsoft.com/office/drawing/2014/main" val="20003"/>
                    </a:ext>
                  </a:extLst>
                </a:gridCol>
              </a:tblGrid>
              <a:tr h="950391">
                <a:tc>
                  <a:txBody>
                    <a:bodyPr/>
                    <a:lstStyle/>
                    <a:p>
                      <a:pPr lvl="1" algn="l">
                        <a:lnSpc>
                          <a:spcPct val="110000"/>
                        </a:lnSpc>
                      </a:pPr>
                      <a:r>
                        <a:rPr lang="en-US" sz="1600" b="1" dirty="0" smtClean="0">
                          <a:solidFill>
                            <a:schemeClr val="tx1"/>
                          </a:solidFill>
                          <a:latin typeface="Tw Cen MT" panose="020B0602020104020603" pitchFamily="34" charset="0"/>
                        </a:rPr>
                        <a:t>DESCRIPTION</a:t>
                      </a:r>
                      <a:endParaRPr lang="en-US" sz="16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2022/23</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2023/24</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600" b="1" dirty="0" smtClean="0">
                          <a:solidFill>
                            <a:schemeClr val="tx1"/>
                          </a:solidFill>
                          <a:latin typeface="Tw Cen MT" panose="020B0602020104020603" pitchFamily="34" charset="0"/>
                        </a:rPr>
                        <a:t>2024/25</a:t>
                      </a:r>
                    </a:p>
                    <a:p>
                      <a:pPr algn="ctr">
                        <a:lnSpc>
                          <a:spcPct val="110000"/>
                        </a:lnSpc>
                      </a:pPr>
                      <a:r>
                        <a:rPr lang="en-ZA" sz="1600" b="1" dirty="0" smtClean="0">
                          <a:solidFill>
                            <a:schemeClr val="tx1"/>
                          </a:solidFill>
                          <a:latin typeface="Tw Cen MT" panose="020B0602020104020603" pitchFamily="34" charset="0"/>
                        </a:rPr>
                        <a:t>R’000</a:t>
                      </a:r>
                      <a:endParaRPr lang="en-ZA" sz="16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 Management: Human Resource Management and Development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3 515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3 576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3 563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Office of Standards and Compliance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16 036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14 199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14 662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Human Resource Planning, Employment and Performance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15 063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14 258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15 633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Human Resource Development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9 027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9 104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9 943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Transformation and Workplace Environment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9 954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10 370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11 044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523989">
                <a:tc>
                  <a:txBody>
                    <a:bodyPr/>
                    <a:lstStyle/>
                    <a:p>
                      <a:pPr marL="0" algn="l" defTabSz="914400" rtl="0" eaLnBrk="1" fontAlgn="b" latinLnBrk="0" hangingPunct="1">
                        <a:lnSpc>
                          <a:spcPct val="110000"/>
                        </a:lnSpc>
                      </a:pPr>
                      <a:endParaRPr kumimoji="0" lang="en-ZA" sz="1400" b="1" kern="1200" dirty="0" smtClean="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smtClean="0">
                          <a:solidFill>
                            <a:schemeClr val="tx1"/>
                          </a:solidFill>
                          <a:latin typeface="Tw Cen MT" panose="020B0602020104020603" pitchFamily="34" charset="0"/>
                          <a:ea typeface="+mn-ea"/>
                          <a:cs typeface="+mn-cs"/>
                        </a:rPr>
                        <a:t>TOTAL BUDGET ALLOCATIONS</a:t>
                      </a:r>
                      <a:endParaRPr kumimoji="0" lang="en-ZA" sz="1400" b="1" kern="1200" dirty="0">
                        <a:solidFill>
                          <a:schemeClr val="tx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53 595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51 507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54 845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0968645" y="186454"/>
            <a:ext cx="1177635" cy="577521"/>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/28</a:t>
            </a:r>
            <a:endParaRPr lang="en-GB" sz="3200" b="1" dirty="0">
              <a:latin typeface="Tw Cen MT" panose="020B0602020104020603" pitchFamily="34" charset="0"/>
            </a:endParaRPr>
          </a:p>
        </p:txBody>
      </p:sp>
    </p:spTree>
    <p:extLst>
      <p:ext uri="{BB962C8B-B14F-4D97-AF65-F5344CB8AC3E}">
        <p14:creationId xmlns:p14="http://schemas.microsoft.com/office/powerpoint/2010/main" val="3932660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29</a:t>
            </a:fld>
            <a:endParaRPr lang="en-GB" sz="4000" b="1" dirty="0"/>
          </a:p>
        </p:txBody>
      </p:sp>
      <p:sp>
        <p:nvSpPr>
          <p:cNvPr id="5" name="Title 1"/>
          <p:cNvSpPr>
            <a:spLocks noGrp="1"/>
          </p:cNvSpPr>
          <p:nvPr>
            <p:ph type="title"/>
          </p:nvPr>
        </p:nvSpPr>
        <p:spPr>
          <a:xfrm>
            <a:off x="152400" y="57661"/>
            <a:ext cx="11885403"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a:t>
            </a:r>
            <a:r>
              <a:rPr lang="en-ZA" sz="2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rPr>
              <a:t>3: </a:t>
            </a:r>
            <a:r>
              <a:rPr lang="en-ZA" sz="2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NEGOTIATIONS,LABOUR </a:t>
            </a:r>
            <a:r>
              <a:rPr lang="en-ZA" sz="22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RELATIONS AND </a:t>
            </a:r>
            <a:r>
              <a:rPr lang="en-ZA" sz="2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REMUNERATION MANAGEMENT </a:t>
            </a:r>
            <a:r>
              <a:rPr lang="en-ZA" sz="31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t>
            </a:r>
            <a:br>
              <a:rPr lang="en-ZA" sz="31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a:t>
            </a: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FOR </a:t>
            </a: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2022/23 </a:t>
            </a: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 </a:t>
            </a: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2024/25</a:t>
            </a:r>
            <a:endPar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37145772"/>
              </p:ext>
            </p:extLst>
          </p:nvPr>
        </p:nvGraphicFramePr>
        <p:xfrm>
          <a:off x="373487" y="1550886"/>
          <a:ext cx="11500833" cy="4260807"/>
        </p:xfrm>
        <a:graphic>
          <a:graphicData uri="http://schemas.openxmlformats.org/drawingml/2006/table">
            <a:tbl>
              <a:tblPr firstRow="1" bandRow="1">
                <a:tableStyleId>{5940675A-B579-460E-94D1-54222C63F5DA}</a:tableStyleId>
              </a:tblPr>
              <a:tblGrid>
                <a:gridCol w="6629260">
                  <a:extLst>
                    <a:ext uri="{9D8B030D-6E8A-4147-A177-3AD203B41FA5}">
                      <a16:colId xmlns="" xmlns:a16="http://schemas.microsoft.com/office/drawing/2014/main" val="20000"/>
                    </a:ext>
                  </a:extLst>
                </a:gridCol>
                <a:gridCol w="1754457">
                  <a:extLst>
                    <a:ext uri="{9D8B030D-6E8A-4147-A177-3AD203B41FA5}">
                      <a16:colId xmlns="" xmlns:a16="http://schemas.microsoft.com/office/drawing/2014/main" val="20001"/>
                    </a:ext>
                  </a:extLst>
                </a:gridCol>
                <a:gridCol w="1558558">
                  <a:extLst>
                    <a:ext uri="{9D8B030D-6E8A-4147-A177-3AD203B41FA5}">
                      <a16:colId xmlns="" xmlns:a16="http://schemas.microsoft.com/office/drawing/2014/main" val="20002"/>
                    </a:ext>
                  </a:extLst>
                </a:gridCol>
                <a:gridCol w="1558558">
                  <a:extLst>
                    <a:ext uri="{9D8B030D-6E8A-4147-A177-3AD203B41FA5}">
                      <a16:colId xmlns="" xmlns:a16="http://schemas.microsoft.com/office/drawing/2014/main" val="20003"/>
                    </a:ext>
                  </a:extLst>
                </a:gridCol>
              </a:tblGrid>
              <a:tr h="950391">
                <a:tc>
                  <a:txBody>
                    <a:bodyPr/>
                    <a:lstStyle/>
                    <a:p>
                      <a:pPr lvl="1" algn="l">
                        <a:lnSpc>
                          <a:spcPct val="110000"/>
                        </a:lnSpc>
                      </a:pPr>
                      <a:r>
                        <a:rPr lang="en-US" sz="1400" b="1" dirty="0" smtClean="0">
                          <a:solidFill>
                            <a:schemeClr val="tx1"/>
                          </a:solidFill>
                          <a:latin typeface="Tw Cen MT" panose="020B0602020104020603" pitchFamily="34" charset="0"/>
                        </a:rPr>
                        <a:t>DESCRIPTION</a:t>
                      </a:r>
                      <a:endParaRPr lang="en-US" sz="14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400" b="1" dirty="0" smtClean="0">
                          <a:solidFill>
                            <a:schemeClr val="tx1"/>
                          </a:solidFill>
                          <a:latin typeface="Tw Cen MT" panose="020B0602020104020603" pitchFamily="34" charset="0"/>
                        </a:rPr>
                        <a:t>2022/23</a:t>
                      </a:r>
                    </a:p>
                    <a:p>
                      <a:pPr algn="ctr">
                        <a:lnSpc>
                          <a:spcPct val="110000"/>
                        </a:lnSpc>
                      </a:pPr>
                      <a:r>
                        <a:rPr lang="en-ZA" sz="1400" b="1" dirty="0" smtClean="0">
                          <a:solidFill>
                            <a:schemeClr val="tx1"/>
                          </a:solidFill>
                          <a:latin typeface="Tw Cen MT" panose="020B0602020104020603" pitchFamily="34" charset="0"/>
                        </a:rPr>
                        <a:t>R’000</a:t>
                      </a:r>
                      <a:endParaRPr lang="en-ZA" sz="14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400" b="1" dirty="0" smtClean="0">
                          <a:solidFill>
                            <a:schemeClr val="tx1"/>
                          </a:solidFill>
                          <a:latin typeface="Tw Cen MT" panose="020B0602020104020603" pitchFamily="34" charset="0"/>
                        </a:rPr>
                        <a:t>2023/24</a:t>
                      </a:r>
                    </a:p>
                    <a:p>
                      <a:pPr algn="ctr">
                        <a:lnSpc>
                          <a:spcPct val="110000"/>
                        </a:lnSpc>
                      </a:pPr>
                      <a:r>
                        <a:rPr lang="en-ZA" sz="1400" b="1" dirty="0" smtClean="0">
                          <a:solidFill>
                            <a:schemeClr val="tx1"/>
                          </a:solidFill>
                          <a:latin typeface="Tw Cen MT" panose="020B0602020104020603" pitchFamily="34" charset="0"/>
                        </a:rPr>
                        <a:t>R’000</a:t>
                      </a:r>
                      <a:endParaRPr lang="en-ZA" sz="14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lnSpc>
                          <a:spcPct val="110000"/>
                        </a:lnSpc>
                      </a:pPr>
                      <a:r>
                        <a:rPr lang="en-ZA" sz="1400" b="1" dirty="0" smtClean="0">
                          <a:solidFill>
                            <a:schemeClr val="tx1"/>
                          </a:solidFill>
                          <a:latin typeface="Tw Cen MT" panose="020B0602020104020603" pitchFamily="34" charset="0"/>
                        </a:rPr>
                        <a:t>2024/25</a:t>
                      </a:r>
                    </a:p>
                    <a:p>
                      <a:pPr algn="ctr">
                        <a:lnSpc>
                          <a:spcPct val="110000"/>
                        </a:lnSpc>
                      </a:pPr>
                      <a:r>
                        <a:rPr lang="en-ZA" sz="1400" b="1" dirty="0" smtClean="0">
                          <a:solidFill>
                            <a:schemeClr val="tx1"/>
                          </a:solidFill>
                          <a:latin typeface="Tw Cen MT" panose="020B0602020104020603" pitchFamily="34" charset="0"/>
                        </a:rPr>
                        <a:t>R’000</a:t>
                      </a:r>
                      <a:endParaRPr lang="en-ZA" sz="14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Management: Negotiations, Labour Relations and Remuneration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3 508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3 485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3 530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Negotiations, Labour Relations and Dispute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7 286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7 236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7 540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Remuneration, Employment Conditions and HR Systems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39 694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32 746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34 799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Government Employees Housing Scheme, Project Management Office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15 733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17 637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17 388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Organisational Development, Job Grading, and Macro Organisation of the State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19 840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16 427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15 287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Public Administration Ethics, Integrity and Disciplinary Technical Assistance Unit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20 847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21 857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kumimoji="0" lang="en-ZA" sz="1400" kern="1200" dirty="0">
                          <a:solidFill>
                            <a:schemeClr val="tx1"/>
                          </a:solidFill>
                          <a:latin typeface="Tw Cen MT" panose="020B0602020104020603" pitchFamily="34" charset="0"/>
                          <a:ea typeface="+mn-ea"/>
                          <a:cs typeface="+mn-cs"/>
                        </a:rPr>
                        <a:t>                   22 205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84854">
                <a:tc>
                  <a:txBody>
                    <a:bodyPr/>
                    <a:lstStyle/>
                    <a:p>
                      <a:pPr marL="0" algn="l" defTabSz="914400" rtl="0" eaLnBrk="1" fontAlgn="b" latinLnBrk="0" hangingPunct="1">
                        <a:lnSpc>
                          <a:spcPct val="110000"/>
                        </a:lnSpc>
                      </a:pPr>
                      <a:endParaRPr kumimoji="0" lang="en-ZA" sz="1400" b="1" kern="1200" dirty="0" smtClean="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smtClean="0">
                          <a:solidFill>
                            <a:schemeClr val="tx1"/>
                          </a:solidFill>
                          <a:latin typeface="Tw Cen MT" panose="020B0602020104020603" pitchFamily="34" charset="0"/>
                          <a:ea typeface="+mn-ea"/>
                          <a:cs typeface="+mn-cs"/>
                        </a:rPr>
                        <a:t>TOTAL BUDGET ALLOCATIONS</a:t>
                      </a:r>
                      <a:endParaRPr kumimoji="0" lang="en-ZA" sz="1400" b="1" kern="1200" dirty="0">
                        <a:solidFill>
                          <a:schemeClr val="tx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106 908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99 388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b"/>
                      <a:r>
                        <a:rPr kumimoji="0" lang="en-ZA" sz="1400" b="1" kern="1200" dirty="0">
                          <a:solidFill>
                            <a:schemeClr val="tx1"/>
                          </a:solidFill>
                          <a:latin typeface="Tw Cen MT" panose="020B0602020104020603" pitchFamily="34" charset="0"/>
                          <a:ea typeface="+mn-ea"/>
                          <a:cs typeface="+mn-cs"/>
                        </a:rPr>
                        <a:t>                 100 749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1101589" y="217258"/>
            <a:ext cx="936214" cy="50618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/29</a:t>
            </a:r>
            <a:endParaRPr lang="en-GB" sz="3200" b="1" dirty="0">
              <a:latin typeface="Tw Cen MT" panose="020B0602020104020603" pitchFamily="34" charset="0"/>
            </a:endParaRPr>
          </a:p>
        </p:txBody>
      </p:sp>
    </p:spTree>
    <p:extLst>
      <p:ext uri="{BB962C8B-B14F-4D97-AF65-F5344CB8AC3E}">
        <p14:creationId xmlns:p14="http://schemas.microsoft.com/office/powerpoint/2010/main" val="13863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0" y="141292"/>
            <a:ext cx="11153670" cy="579549"/>
          </a:xfrm>
        </p:spPr>
        <p:txBody>
          <a:bodyPr vert="horz" lIns="91440" tIns="45720" rIns="91440" bIns="45720" rtlCol="0" anchor="b">
            <a:noAutofit/>
          </a:bodyPr>
          <a:lstStyle/>
          <a:p>
            <a:r>
              <a:rPr lang="en-US" sz="3200" b="1" dirty="0">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INTRODUCTION</a:t>
            </a:r>
            <a:endParaRPr lang="en-ZA" sz="3200" b="1" dirty="0">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endParaRPr>
          </a:p>
        </p:txBody>
      </p:sp>
      <p:sp>
        <p:nvSpPr>
          <p:cNvPr id="3" name="Content Placeholder 2"/>
          <p:cNvSpPr>
            <a:spLocks noGrp="1"/>
          </p:cNvSpPr>
          <p:nvPr>
            <p:ph type="subTitle" idx="1"/>
          </p:nvPr>
        </p:nvSpPr>
        <p:spPr>
          <a:xfrm>
            <a:off x="412124" y="786690"/>
            <a:ext cx="11423561" cy="4995924"/>
          </a:xfrm>
          <a:solidFill>
            <a:schemeClr val="bg1"/>
          </a:solidFill>
        </p:spPr>
        <p:txBody>
          <a:bodyPr>
            <a:normAutofit lnSpcReduction="10000"/>
          </a:bodyPr>
          <a:lstStyle/>
          <a:p>
            <a:pPr marL="457200" indent="-457200" algn="just">
              <a:lnSpc>
                <a:spcPct val="100000"/>
              </a:lnSpc>
              <a:spcBef>
                <a:spcPts val="0"/>
              </a:spcBef>
              <a:buFont typeface="+mj-lt"/>
              <a:buAutoNum type="arabicPeriod"/>
              <a:defRPr/>
            </a:pPr>
            <a:r>
              <a:rPr lang="en-ZA" sz="2000" dirty="0" smtClean="0">
                <a:latin typeface="Tw Cen MT" panose="020B0602020104020603" pitchFamily="34" charset="0"/>
              </a:rPr>
              <a:t>2022/2023 </a:t>
            </a:r>
            <a:r>
              <a:rPr lang="en-ZA" sz="2000" dirty="0">
                <a:latin typeface="Tw Cen MT" panose="020B0602020104020603" pitchFamily="34" charset="0"/>
              </a:rPr>
              <a:t>Annual Performance Plan (APP) was prepared in line with the 2020 – 2025 Strategic Plan of the Department of Public Service and Administration (DPSA) .</a:t>
            </a:r>
          </a:p>
          <a:p>
            <a:pPr marL="457200" indent="-457200" algn="just">
              <a:lnSpc>
                <a:spcPct val="100000"/>
              </a:lnSpc>
              <a:spcBef>
                <a:spcPts val="0"/>
              </a:spcBef>
              <a:buFont typeface="+mj-lt"/>
              <a:buAutoNum type="arabicPeriod"/>
              <a:defRPr/>
            </a:pPr>
            <a:endParaRPr lang="en-US" sz="2000" dirty="0">
              <a:latin typeface="Tw Cen MT" panose="020B0602020104020603" pitchFamily="34" charset="0"/>
            </a:endParaRPr>
          </a:p>
          <a:p>
            <a:pPr marL="457200" indent="-457200" algn="just">
              <a:lnSpc>
                <a:spcPct val="100000"/>
              </a:lnSpc>
              <a:spcBef>
                <a:spcPts val="0"/>
              </a:spcBef>
              <a:buFont typeface="+mj-lt"/>
              <a:buAutoNum type="arabicPeriod"/>
              <a:defRPr/>
            </a:pPr>
            <a:r>
              <a:rPr lang="en-ZA" sz="2000" dirty="0">
                <a:latin typeface="Tw Cen MT" panose="020B0602020104020603" pitchFamily="34" charset="0"/>
              </a:rPr>
              <a:t>The </a:t>
            </a:r>
            <a:r>
              <a:rPr lang="en-ZA" sz="2000" dirty="0" smtClean="0">
                <a:latin typeface="Tw Cen MT" panose="020B0602020104020603" pitchFamily="34" charset="0"/>
              </a:rPr>
              <a:t>2022/2023 </a:t>
            </a:r>
            <a:r>
              <a:rPr lang="en-ZA" sz="2000" dirty="0">
                <a:latin typeface="Tw Cen MT" panose="020B0602020104020603" pitchFamily="34" charset="0"/>
              </a:rPr>
              <a:t>Annual Performance Plan (APP) was further strengthened with the inputs from the Department of Planning, Monitoring and Evaluation (DPME) and Department of Women, Youth and Persons with Disability</a:t>
            </a:r>
            <a:r>
              <a:rPr lang="en-ZA" sz="2000" dirty="0" smtClean="0">
                <a:latin typeface="Tw Cen MT" panose="020B0602020104020603" pitchFamily="34" charset="0"/>
              </a:rPr>
              <a:t>.</a:t>
            </a:r>
            <a:endParaRPr lang="en-ZA" sz="2000" dirty="0">
              <a:latin typeface="Tw Cen MT" panose="020B0602020104020603" pitchFamily="34" charset="0"/>
            </a:endParaRPr>
          </a:p>
          <a:p>
            <a:pPr marL="457200" indent="-457200" algn="just">
              <a:lnSpc>
                <a:spcPct val="100000"/>
              </a:lnSpc>
              <a:spcBef>
                <a:spcPts val="0"/>
              </a:spcBef>
              <a:buFont typeface="+mj-lt"/>
              <a:buAutoNum type="arabicPeriod"/>
              <a:defRPr/>
            </a:pPr>
            <a:r>
              <a:rPr lang="en-ZA" sz="2000" dirty="0">
                <a:latin typeface="Tw Cen MT" panose="020B0602020104020603" pitchFamily="34" charset="0"/>
              </a:rPr>
              <a:t>The Annual Performance Plan (APP) reflects the performance targets which the department will endeavour to achieve in the </a:t>
            </a:r>
            <a:r>
              <a:rPr lang="en-ZA" sz="2000" dirty="0" smtClean="0">
                <a:latin typeface="Tw Cen MT" panose="020B0602020104020603" pitchFamily="34" charset="0"/>
              </a:rPr>
              <a:t>2022/2023 </a:t>
            </a:r>
            <a:r>
              <a:rPr lang="en-ZA" sz="2000" dirty="0">
                <a:latin typeface="Tw Cen MT" panose="020B0602020104020603" pitchFamily="34" charset="0"/>
              </a:rPr>
              <a:t>financial year.</a:t>
            </a:r>
          </a:p>
          <a:p>
            <a:pPr marL="457200" indent="-457200" algn="just">
              <a:lnSpc>
                <a:spcPct val="100000"/>
              </a:lnSpc>
              <a:spcBef>
                <a:spcPts val="0"/>
              </a:spcBef>
              <a:buFont typeface="+mj-lt"/>
              <a:buAutoNum type="arabicPeriod"/>
              <a:defRPr/>
            </a:pPr>
            <a:endParaRPr lang="en-ZA" sz="2000" dirty="0">
              <a:latin typeface="Tw Cen MT" panose="020B0602020104020603" pitchFamily="34" charset="0"/>
            </a:endParaRPr>
          </a:p>
          <a:p>
            <a:pPr marL="457200" indent="-457200" algn="just">
              <a:lnSpc>
                <a:spcPct val="100000"/>
              </a:lnSpc>
              <a:spcBef>
                <a:spcPts val="0"/>
              </a:spcBef>
              <a:buFont typeface="+mj-lt"/>
              <a:buAutoNum type="arabicPeriod"/>
              <a:defRPr/>
            </a:pPr>
            <a:r>
              <a:rPr lang="en-ZA" sz="2000" dirty="0">
                <a:latin typeface="Tw Cen MT" panose="020B0602020104020603" pitchFamily="34" charset="0"/>
              </a:rPr>
              <a:t>Both the Strategic Plan and APP are informed by and aligned to the Priority 1 (one) </a:t>
            </a:r>
            <a:r>
              <a:rPr lang="en-ZA" sz="2000" b="1" i="1" dirty="0">
                <a:latin typeface="Tw Cen MT" panose="020B0602020104020603" pitchFamily="34" charset="0"/>
              </a:rPr>
              <a:t>“Building a Capable, Ethical and Developmental State” </a:t>
            </a:r>
            <a:r>
              <a:rPr lang="en-ZA" sz="2000" dirty="0">
                <a:latin typeface="Tw Cen MT" panose="020B0602020104020603" pitchFamily="34" charset="0"/>
              </a:rPr>
              <a:t>of the 2019 – 2024 Medium Term Strategic Framework (MTSF) and the DPSA’s policy related priorities.</a:t>
            </a:r>
          </a:p>
          <a:p>
            <a:pPr marL="457200" indent="-457200" algn="just">
              <a:lnSpc>
                <a:spcPct val="100000"/>
              </a:lnSpc>
              <a:spcBef>
                <a:spcPts val="0"/>
              </a:spcBef>
              <a:buFont typeface="+mj-lt"/>
              <a:buAutoNum type="arabicPeriod"/>
              <a:defRPr/>
            </a:pPr>
            <a:endParaRPr lang="en-ZA" sz="2000" dirty="0">
              <a:latin typeface="Tw Cen MT" panose="020B0602020104020603" pitchFamily="34" charset="0"/>
            </a:endParaRPr>
          </a:p>
          <a:p>
            <a:pPr marL="457200" indent="-457200" algn="just">
              <a:lnSpc>
                <a:spcPct val="100000"/>
              </a:lnSpc>
              <a:spcBef>
                <a:spcPts val="0"/>
              </a:spcBef>
              <a:buFont typeface="+mj-lt"/>
              <a:buAutoNum type="arabicPeriod"/>
              <a:defRPr/>
            </a:pPr>
            <a:r>
              <a:rPr lang="en-ZA" sz="2000" dirty="0">
                <a:latin typeface="Tw Cen MT" panose="020B0602020104020603" pitchFamily="34" charset="0"/>
              </a:rPr>
              <a:t>The department’s strategic priorities as outlined in the 2020 – 2025 Strategic Plan </a:t>
            </a:r>
            <a:r>
              <a:rPr lang="en-ZA" sz="2000" dirty="0" smtClean="0">
                <a:latin typeface="Tw Cen MT" panose="020B0602020104020603" pitchFamily="34" charset="0"/>
              </a:rPr>
              <a:t>are </a:t>
            </a:r>
            <a:r>
              <a:rPr lang="en-ZA" sz="2000" dirty="0">
                <a:latin typeface="Tw Cen MT" panose="020B0602020104020603" pitchFamily="34" charset="0"/>
              </a:rPr>
              <a:t>remain the same. </a:t>
            </a:r>
          </a:p>
          <a:p>
            <a:pPr marL="457200" indent="-457200" algn="just">
              <a:lnSpc>
                <a:spcPct val="100000"/>
              </a:lnSpc>
              <a:spcBef>
                <a:spcPts val="0"/>
              </a:spcBef>
              <a:buFont typeface="+mj-lt"/>
              <a:buAutoNum type="arabicPeriod"/>
              <a:defRPr/>
            </a:pPr>
            <a:endParaRPr lang="en-ZA" sz="2000" dirty="0">
              <a:latin typeface="Tw Cen MT" panose="020B0602020104020603" pitchFamily="34" charset="0"/>
            </a:endParaRPr>
          </a:p>
          <a:p>
            <a:pPr marL="457200" indent="-457200" algn="just">
              <a:lnSpc>
                <a:spcPct val="100000"/>
              </a:lnSpc>
              <a:spcBef>
                <a:spcPts val="0"/>
              </a:spcBef>
              <a:buFont typeface="+mj-lt"/>
              <a:buAutoNum type="arabicPeriod"/>
              <a:defRPr/>
            </a:pPr>
            <a:r>
              <a:rPr lang="en-US" sz="2000" dirty="0">
                <a:latin typeface="Tw Cen MT" panose="020B0602020104020603" pitchFamily="34" charset="0"/>
              </a:rPr>
              <a:t>For the </a:t>
            </a:r>
            <a:r>
              <a:rPr lang="en-US" sz="2000" dirty="0" smtClean="0">
                <a:latin typeface="Tw Cen MT" panose="020B0602020104020603" pitchFamily="34" charset="0"/>
              </a:rPr>
              <a:t>2022/2023 </a:t>
            </a:r>
            <a:r>
              <a:rPr lang="en-US" sz="2000" dirty="0">
                <a:latin typeface="Tw Cen MT" panose="020B0602020104020603" pitchFamily="34" charset="0"/>
              </a:rPr>
              <a:t>financial year, the Department has </a:t>
            </a:r>
            <a:r>
              <a:rPr lang="en-US" sz="2000" b="1" dirty="0" smtClean="0">
                <a:latin typeface="Tw Cen MT" panose="020B0602020104020603" pitchFamily="34" charset="0"/>
              </a:rPr>
              <a:t>26 </a:t>
            </a:r>
            <a:r>
              <a:rPr lang="en-US" sz="2000" b="1" dirty="0">
                <a:latin typeface="Tw Cen MT" panose="020B0602020104020603" pitchFamily="34" charset="0"/>
              </a:rPr>
              <a:t>annual targets </a:t>
            </a:r>
            <a:r>
              <a:rPr lang="en-US" sz="2000" dirty="0">
                <a:latin typeface="Tw Cen MT" panose="020B0602020104020603" pitchFamily="34" charset="0"/>
              </a:rPr>
              <a:t>in the APP as compared to </a:t>
            </a:r>
            <a:r>
              <a:rPr lang="en-US" sz="2000" dirty="0" smtClean="0">
                <a:latin typeface="Tw Cen MT" panose="020B0602020104020603" pitchFamily="34" charset="0"/>
              </a:rPr>
              <a:t>25 </a:t>
            </a:r>
            <a:r>
              <a:rPr lang="en-US" sz="2000" dirty="0">
                <a:latin typeface="Tw Cen MT" panose="020B0602020104020603" pitchFamily="34" charset="0"/>
              </a:rPr>
              <a:t>annual targets in the </a:t>
            </a:r>
            <a:r>
              <a:rPr lang="en-US" sz="2000" dirty="0" smtClean="0">
                <a:latin typeface="Tw Cen MT" panose="020B0602020104020603" pitchFamily="34" charset="0"/>
              </a:rPr>
              <a:t>2021/2022 </a:t>
            </a:r>
            <a:r>
              <a:rPr lang="en-US" sz="2000" dirty="0">
                <a:latin typeface="Tw Cen MT" panose="020B0602020104020603" pitchFamily="34" charset="0"/>
              </a:rPr>
              <a:t>financial year.</a:t>
            </a:r>
          </a:p>
          <a:p>
            <a:pPr marL="457200" indent="-457200" algn="just">
              <a:lnSpc>
                <a:spcPct val="100000"/>
              </a:lnSpc>
              <a:spcBef>
                <a:spcPts val="0"/>
              </a:spcBef>
              <a:buFont typeface="+mj-lt"/>
              <a:buAutoNum type="arabicPeriod"/>
              <a:defRPr/>
            </a:pPr>
            <a:endParaRPr lang="en-ZA" sz="2000" dirty="0">
              <a:latin typeface="Tw Cen MT" panose="020B0602020104020603" pitchFamily="34" charset="0"/>
            </a:endParaRPr>
          </a:p>
          <a:p>
            <a:pPr marL="457200" indent="-457200" algn="just">
              <a:lnSpc>
                <a:spcPct val="110000"/>
              </a:lnSpc>
              <a:spcBef>
                <a:spcPts val="0"/>
              </a:spcBef>
              <a:buSzPct val="100000"/>
              <a:buFont typeface="Wingdings" panose="05000000000000000000" pitchFamily="2" charset="2"/>
              <a:buChar char="§"/>
            </a:pPr>
            <a:endParaRPr lang="en-ZA" sz="2000" dirty="0" smtClean="0">
              <a:latin typeface="Tw Cen MT" panose="020B0602020104020603" pitchFamily="34" charset="0"/>
              <a:cs typeface="Arial" panose="020B0604020202020204" pitchFamily="34" charset="0"/>
            </a:endParaRPr>
          </a:p>
          <a:p>
            <a:pPr algn="just">
              <a:lnSpc>
                <a:spcPct val="120000"/>
              </a:lnSpc>
              <a:spcBef>
                <a:spcPts val="0"/>
              </a:spcBef>
              <a:buSzPct val="100000"/>
            </a:pPr>
            <a:endParaRPr lang="en-ZA" sz="2000" dirty="0">
              <a:latin typeface="Arial" panose="020B0604020202020204" pitchFamily="34" charset="0"/>
              <a:cs typeface="Arial" panose="020B0604020202020204" pitchFamily="34" charset="0"/>
            </a:endParaRPr>
          </a:p>
          <a:p>
            <a:pPr marL="0" indent="0">
              <a:lnSpc>
                <a:spcPct val="120000"/>
              </a:lnSpc>
              <a:spcBef>
                <a:spcPts val="0"/>
              </a:spcBef>
              <a:buSzPct val="100000"/>
              <a:buNone/>
            </a:pPr>
            <a:endParaRPr lang="en-ZA" sz="2200" dirty="0">
              <a:latin typeface="Tw Cen MT" panose="020B0602020104020603" pitchFamily="34" charset="0"/>
            </a:endParaRPr>
          </a:p>
          <a:p>
            <a:pPr marL="0" indent="0">
              <a:lnSpc>
                <a:spcPct val="120000"/>
              </a:lnSpc>
              <a:spcBef>
                <a:spcPts val="0"/>
              </a:spcBef>
              <a:buSzPct val="100000"/>
              <a:buNone/>
            </a:pPr>
            <a:endParaRPr lang="en-ZA" sz="2200" dirty="0" smtClean="0">
              <a:latin typeface="Tw Cen MT" panose="020B0602020104020603" pitchFamily="34" charset="0"/>
            </a:endParaRPr>
          </a:p>
          <a:p>
            <a:pPr marL="0" indent="0" algn="just">
              <a:lnSpc>
                <a:spcPct val="120000"/>
              </a:lnSpc>
              <a:spcBef>
                <a:spcPts val="0"/>
              </a:spcBef>
              <a:buSzPct val="100000"/>
              <a:buNone/>
            </a:pPr>
            <a:endParaRPr lang="en-ZA" sz="2000" u="sng" dirty="0" smtClean="0">
              <a:solidFill>
                <a:srgbClr val="C00000"/>
              </a:solidFill>
              <a:latin typeface="Tw Cen MT" panose="020B0602020104020603" pitchFamily="34" charset="0"/>
            </a:endParaRPr>
          </a:p>
          <a:p>
            <a:pPr marL="0" indent="0">
              <a:lnSpc>
                <a:spcPct val="120000"/>
              </a:lnSpc>
              <a:spcBef>
                <a:spcPts val="0"/>
              </a:spcBef>
              <a:buSzPct val="100000"/>
              <a:buNone/>
            </a:pPr>
            <a:endParaRPr lang="en-ZA"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a:p>
            <a:pPr>
              <a:buNone/>
            </a:pPr>
            <a:endParaRPr lang="en-US" dirty="0" smtClean="0"/>
          </a:p>
          <a:p>
            <a:endParaRPr lang="en-US" sz="1800" dirty="0"/>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3</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3</a:t>
            </a:fld>
            <a:endParaRPr lang="en-GB" sz="4000" b="1" dirty="0">
              <a:solidFill>
                <a:prstClr val="white"/>
              </a:solidFill>
            </a:endParaRPr>
          </a:p>
        </p:txBody>
      </p:sp>
      <p:sp>
        <p:nvSpPr>
          <p:cNvPr id="9" name="Slide Number Placeholder 3"/>
          <p:cNvSpPr txBox="1">
            <a:spLocks/>
          </p:cNvSpPr>
          <p:nvPr/>
        </p:nvSpPr>
        <p:spPr>
          <a:xfrm>
            <a:off x="11106413" y="208813"/>
            <a:ext cx="1051908" cy="62976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solidFill>
                  <a:prstClr val="black"/>
                </a:solidFill>
                <a:latin typeface="Trebuchet MS" panose="020B0603020202020204"/>
              </a:rPr>
              <a:t>/3</a:t>
            </a:r>
            <a:endParaRPr lang="en-GB" sz="3200" b="1" dirty="0">
              <a:solidFill>
                <a:prstClr val="black"/>
              </a:solidFill>
              <a:latin typeface="Trebuchet MS" panose="020B0603020202020204"/>
            </a:endParaRPr>
          </a:p>
        </p:txBody>
      </p:sp>
    </p:spTree>
    <p:extLst>
      <p:ext uri="{BB962C8B-B14F-4D97-AF65-F5344CB8AC3E}">
        <p14:creationId xmlns:p14="http://schemas.microsoft.com/office/powerpoint/2010/main" val="2427126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30</a:t>
            </a:fld>
            <a:endParaRPr lang="en-GB" sz="4000" b="1" dirty="0"/>
          </a:p>
        </p:txBody>
      </p:sp>
      <p:sp>
        <p:nvSpPr>
          <p:cNvPr id="5" name="Title 1"/>
          <p:cNvSpPr>
            <a:spLocks noGrp="1"/>
          </p:cNvSpPr>
          <p:nvPr>
            <p:ph type="title"/>
          </p:nvPr>
        </p:nvSpPr>
        <p:spPr>
          <a:xfrm>
            <a:off x="206061" y="162821"/>
            <a:ext cx="11985937"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2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rPr>
              <a:t>PROGRAMME </a:t>
            </a: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rPr>
              <a:t>4: e</a:t>
            </a: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-GOVERNMENT SERVICE </a:t>
            </a:r>
            <a:r>
              <a:rPr lang="en-US"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AND INFORMATION MANAGEMENT</a:t>
            </a: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t>
            </a:r>
            <a:b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6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a:t>
            </a:r>
            <a:r>
              <a:rPr lang="en-ZA" sz="36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FOR </a:t>
            </a:r>
            <a:r>
              <a:rPr lang="en-ZA" sz="36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2022/23 </a:t>
            </a:r>
            <a:r>
              <a:rPr lang="en-ZA" sz="36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 </a:t>
            </a:r>
            <a:r>
              <a:rPr lang="en-ZA" sz="36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2024/25</a:t>
            </a:r>
            <a:endParaRPr lang="en-ZA" sz="36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427334075"/>
              </p:ext>
            </p:extLst>
          </p:nvPr>
        </p:nvGraphicFramePr>
        <p:xfrm>
          <a:off x="187936" y="1820148"/>
          <a:ext cx="11926966" cy="3817648"/>
        </p:xfrm>
        <a:graphic>
          <a:graphicData uri="http://schemas.openxmlformats.org/drawingml/2006/table">
            <a:tbl>
              <a:tblPr firstRow="1" bandRow="1">
                <a:tableStyleId>{5940675A-B579-460E-94D1-54222C63F5DA}</a:tableStyleId>
              </a:tblPr>
              <a:tblGrid>
                <a:gridCol w="6927902">
                  <a:extLst>
                    <a:ext uri="{9D8B030D-6E8A-4147-A177-3AD203B41FA5}">
                      <a16:colId xmlns="" xmlns:a16="http://schemas.microsoft.com/office/drawing/2014/main" val="20000"/>
                    </a:ext>
                  </a:extLst>
                </a:gridCol>
                <a:gridCol w="1800372">
                  <a:extLst>
                    <a:ext uri="{9D8B030D-6E8A-4147-A177-3AD203B41FA5}">
                      <a16:colId xmlns="" xmlns:a16="http://schemas.microsoft.com/office/drawing/2014/main" val="20001"/>
                    </a:ext>
                  </a:extLst>
                </a:gridCol>
                <a:gridCol w="1599346">
                  <a:extLst>
                    <a:ext uri="{9D8B030D-6E8A-4147-A177-3AD203B41FA5}">
                      <a16:colId xmlns="" xmlns:a16="http://schemas.microsoft.com/office/drawing/2014/main" val="20002"/>
                    </a:ext>
                  </a:extLst>
                </a:gridCol>
                <a:gridCol w="1599346">
                  <a:extLst>
                    <a:ext uri="{9D8B030D-6E8A-4147-A177-3AD203B41FA5}">
                      <a16:colId xmlns="" xmlns:a16="http://schemas.microsoft.com/office/drawing/2014/main" val="20003"/>
                    </a:ext>
                  </a:extLst>
                </a:gridCol>
              </a:tblGrid>
              <a:tr h="950391">
                <a:tc>
                  <a:txBody>
                    <a:bodyPr/>
                    <a:lstStyle/>
                    <a:p>
                      <a:pPr lvl="1" algn="l">
                        <a:lnSpc>
                          <a:spcPct val="110000"/>
                        </a:lnSpc>
                      </a:pPr>
                      <a:r>
                        <a:rPr lang="en-US" sz="1800" b="1" dirty="0" smtClean="0">
                          <a:solidFill>
                            <a:schemeClr val="tx1"/>
                          </a:solidFill>
                          <a:latin typeface="Tw Cen MT" panose="020B0602020104020603" pitchFamily="34" charset="0"/>
                        </a:rPr>
                        <a:t>DESCRIPTION</a:t>
                      </a:r>
                      <a:endParaRPr lang="en-US" sz="18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2022/23</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2023/24</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2024/25</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Management: e-Government Services and Information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3 480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3 540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3 880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E-Enablement and ICT Service Infrastructure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8 241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8 445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9 894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Information and Stakeholder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6 503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6 503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6 746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459811">
                <a:tc>
                  <a:txBody>
                    <a:bodyPr/>
                    <a:lstStyle/>
                    <a:p>
                      <a:pPr lvl="1" algn="l" fontAlgn="b"/>
                      <a:r>
                        <a:rPr kumimoji="0" lang="en-US" sz="1400" kern="1200" dirty="0">
                          <a:solidFill>
                            <a:schemeClr val="tx1"/>
                          </a:solidFill>
                          <a:latin typeface="Tw Cen MT" panose="020B0602020104020603" pitchFamily="34" charset="0"/>
                          <a:ea typeface="+mn-ea"/>
                          <a:cs typeface="+mn-cs"/>
                        </a:rPr>
                        <a:t>ICT Governance and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9 514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9 469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10 695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443159">
                <a:tc>
                  <a:txBody>
                    <a:bodyPr/>
                    <a:lstStyle/>
                    <a:p>
                      <a:pPr lvl="1" algn="l" fontAlgn="b"/>
                      <a:r>
                        <a:rPr kumimoji="0" lang="en-US" sz="1400" kern="1200" dirty="0">
                          <a:solidFill>
                            <a:schemeClr val="tx1"/>
                          </a:solidFill>
                          <a:latin typeface="Tw Cen MT" panose="020B0602020104020603" pitchFamily="34" charset="0"/>
                          <a:ea typeface="+mn-ea"/>
                          <a:cs typeface="+mn-cs"/>
                        </a:rPr>
                        <a:t>Knowledge Management and Innovation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4 604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4 581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b"/>
                      <a:r>
                        <a:rPr kumimoji="0" lang="en-ZA" sz="1400" kern="1200" dirty="0">
                          <a:solidFill>
                            <a:schemeClr val="tx1"/>
                          </a:solidFill>
                          <a:latin typeface="Tw Cen MT" panose="020B0602020104020603" pitchFamily="34" charset="0"/>
                          <a:ea typeface="+mn-ea"/>
                          <a:cs typeface="+mn-cs"/>
                        </a:rPr>
                        <a:t>                     4 856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584854">
                <a:tc>
                  <a:txBody>
                    <a:bodyPr/>
                    <a:lstStyle/>
                    <a:p>
                      <a:pPr>
                        <a:lnSpc>
                          <a:spcPct val="110000"/>
                        </a:lnSpc>
                      </a:pPr>
                      <a:endParaRPr kumimoji="0" lang="en-ZA" sz="1400" b="1" kern="1200" dirty="0" smtClean="0">
                        <a:solidFill>
                          <a:schemeClr val="tx1"/>
                        </a:solidFill>
                        <a:latin typeface="Tw Cen MT" panose="020B0602020104020603" pitchFamily="34" charset="0"/>
                        <a:ea typeface="+mn-ea"/>
                        <a:cs typeface="+mn-cs"/>
                      </a:endParaRPr>
                    </a:p>
                    <a:p>
                      <a:pPr lvl="1">
                        <a:lnSpc>
                          <a:spcPct val="110000"/>
                        </a:lnSpc>
                      </a:pPr>
                      <a:r>
                        <a:rPr kumimoji="0" lang="en-ZA" sz="1400" b="1" kern="1200" dirty="0" smtClean="0">
                          <a:solidFill>
                            <a:schemeClr val="tx1"/>
                          </a:solidFill>
                          <a:latin typeface="Tw Cen MT" panose="020B0602020104020603" pitchFamily="34" charset="0"/>
                          <a:ea typeface="+mn-ea"/>
                          <a:cs typeface="+mn-cs"/>
                        </a:rPr>
                        <a:t>TOTAL BUDGET ALLOCATIONS</a:t>
                      </a:r>
                      <a:endParaRPr kumimoji="0" lang="en-ZA" sz="1400" b="1" kern="1200" dirty="0">
                        <a:solidFill>
                          <a:schemeClr val="tx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32 342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32 538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kumimoji="0" lang="en-ZA" sz="1400" b="1" kern="1200" dirty="0">
                          <a:solidFill>
                            <a:schemeClr val="tx1"/>
                          </a:solidFill>
                          <a:latin typeface="Tw Cen MT" panose="020B0602020104020603" pitchFamily="34" charset="0"/>
                          <a:ea typeface="+mn-ea"/>
                          <a:cs typeface="+mn-cs"/>
                        </a:rPr>
                        <a:t>                   36 071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1276702" y="211964"/>
            <a:ext cx="915298" cy="579821"/>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/30</a:t>
            </a:r>
            <a:endParaRPr lang="en-GB" sz="3200" b="1" dirty="0">
              <a:latin typeface="Tw Cen MT" panose="020B0602020104020603" pitchFamily="34" charset="0"/>
            </a:endParaRPr>
          </a:p>
        </p:txBody>
      </p:sp>
    </p:spTree>
    <p:extLst>
      <p:ext uri="{BB962C8B-B14F-4D97-AF65-F5344CB8AC3E}">
        <p14:creationId xmlns:p14="http://schemas.microsoft.com/office/powerpoint/2010/main" val="367845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052737"/>
            <a:ext cx="12037802" cy="1123794"/>
          </a:xfrm>
        </p:spPr>
        <p:txBody>
          <a:bodyPr>
            <a:normAutofit/>
          </a:bodyPr>
          <a:lstStyle/>
          <a:p>
            <a:pPr marL="0" indent="0">
              <a:buSzPct val="100000"/>
              <a:buNone/>
            </a:pPr>
            <a:endParaRPr lang="en-US" sz="800" u="sng" dirty="0">
              <a:latin typeface="Tw Cen MT" panose="020B0602020104020603" pitchFamily="34" charset="0"/>
            </a:endParaRPr>
          </a:p>
          <a:p>
            <a:pPr marL="0" indent="0">
              <a:buSzPct val="100000"/>
              <a:buNone/>
            </a:pPr>
            <a:endParaRPr lang="en-US" sz="1600" u="sng" dirty="0">
              <a:latin typeface="Tw Cen MT" panose="020B0602020104020603" pitchFamily="34" charset="0"/>
            </a:endParaRPr>
          </a:p>
          <a:p>
            <a:pPr marL="82296" indent="0" algn="just">
              <a:buNone/>
            </a:pPr>
            <a:endParaRPr lang="en-US"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pPr>
                <a:defRPr/>
              </a:pPr>
              <a:t>31</a:t>
            </a:fld>
            <a:endParaRPr lang="en-GB" sz="4000" b="1" dirty="0"/>
          </a:p>
        </p:txBody>
      </p:sp>
      <p:sp>
        <p:nvSpPr>
          <p:cNvPr id="5" name="Title 1"/>
          <p:cNvSpPr>
            <a:spLocks noGrp="1"/>
          </p:cNvSpPr>
          <p:nvPr>
            <p:ph type="title"/>
          </p:nvPr>
        </p:nvSpPr>
        <p:spPr>
          <a:xfrm>
            <a:off x="289560" y="87410"/>
            <a:ext cx="11653057" cy="918874"/>
          </a:xfrm>
          <a:solidFill>
            <a:schemeClr val="bg1"/>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5"/>
          </a:lnRef>
          <a:fillRef idx="1003">
            <a:schemeClr val="lt2"/>
          </a:fillRef>
          <a:effectRef idx="2">
            <a:schemeClr val="accent5"/>
          </a:effectRef>
          <a:fontRef idx="minor">
            <a:schemeClr val="lt1"/>
          </a:fontRef>
        </p:style>
        <p:txBody>
          <a:bodyPr>
            <a:normAutofit fontScale="90000"/>
          </a:bodyPr>
          <a:lstStyle/>
          <a:p>
            <a:pPr algn="ct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PROGRAMME 5: GOVERNMENT </a:t>
            </a:r>
            <a:r>
              <a:rPr lang="en-ZA" sz="27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SERVICES ACCESS AND IMPROVEMENT </a:t>
            </a:r>
            <a: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t/>
            </a:r>
            <a:br>
              <a:rPr lang="en-ZA" sz="27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mj-cs"/>
              </a:rPr>
            </a:b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APPROPRIATION </a:t>
            </a: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FOR </a:t>
            </a: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2022/23 </a:t>
            </a:r>
            <a:r>
              <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 </a:t>
            </a:r>
            <a:r>
              <a:rPr lang="en-ZA" sz="3100" b="1" dirty="0" smtClean="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rPr>
              <a:t>2024/25</a:t>
            </a:r>
            <a:endParaRPr lang="en-ZA" sz="3100" b="1" dirty="0">
              <a:solidFill>
                <a:schemeClr val="accent2"/>
              </a:solidFill>
              <a:effectLst>
                <a:outerShdw blurRad="50000" dist="30000" dir="5400000" algn="tl" rotWithShape="0">
                  <a:srgbClr val="000000">
                    <a:alpha val="30000"/>
                  </a:srgbClr>
                </a:outerShdw>
              </a:effectLst>
              <a:latin typeface="Tw Cen MT" panose="020B0602020104020603" pitchFamily="34" charset="0"/>
              <a:ea typeface="+mj-ea"/>
              <a:cs typeface="+mj-cs"/>
            </a:endParaRPr>
          </a:p>
        </p:txBody>
      </p:sp>
      <p:sp>
        <p:nvSpPr>
          <p:cNvPr id="6" name="Content Placeholder 2"/>
          <p:cNvSpPr txBox="1">
            <a:spLocks/>
          </p:cNvSpPr>
          <p:nvPr/>
        </p:nvSpPr>
        <p:spPr>
          <a:xfrm>
            <a:off x="0" y="1052736"/>
            <a:ext cx="12192000" cy="5805263"/>
          </a:xfrm>
          <a:prstGeom prst="rect">
            <a:avLst/>
          </a:prstGeo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10000"/>
              </a:lnSpc>
              <a:spcBef>
                <a:spcPts val="0"/>
              </a:spcBef>
              <a:buNone/>
            </a:pPr>
            <a:endParaRPr lang="en-ZA" dirty="0">
              <a:latin typeface="Tw Cen MT" panose="020B0602020104020603"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3459326153"/>
              </p:ext>
            </p:extLst>
          </p:nvPr>
        </p:nvGraphicFramePr>
        <p:xfrm>
          <a:off x="289559" y="1433782"/>
          <a:ext cx="11490962" cy="4357035"/>
        </p:xfrm>
        <a:graphic>
          <a:graphicData uri="http://schemas.openxmlformats.org/drawingml/2006/table">
            <a:tbl>
              <a:tblPr firstRow="1" bandRow="1">
                <a:tableStyleId>{5940675A-B579-460E-94D1-54222C63F5DA}</a:tableStyleId>
              </a:tblPr>
              <a:tblGrid>
                <a:gridCol w="6674645">
                  <a:extLst>
                    <a:ext uri="{9D8B030D-6E8A-4147-A177-3AD203B41FA5}">
                      <a16:colId xmlns="" xmlns:a16="http://schemas.microsoft.com/office/drawing/2014/main" val="20000"/>
                    </a:ext>
                  </a:extLst>
                </a:gridCol>
                <a:gridCol w="1734557">
                  <a:extLst>
                    <a:ext uri="{9D8B030D-6E8A-4147-A177-3AD203B41FA5}">
                      <a16:colId xmlns="" xmlns:a16="http://schemas.microsoft.com/office/drawing/2014/main" val="20001"/>
                    </a:ext>
                  </a:extLst>
                </a:gridCol>
                <a:gridCol w="1540880">
                  <a:extLst>
                    <a:ext uri="{9D8B030D-6E8A-4147-A177-3AD203B41FA5}">
                      <a16:colId xmlns="" xmlns:a16="http://schemas.microsoft.com/office/drawing/2014/main" val="20002"/>
                    </a:ext>
                  </a:extLst>
                </a:gridCol>
                <a:gridCol w="1540880">
                  <a:extLst>
                    <a:ext uri="{9D8B030D-6E8A-4147-A177-3AD203B41FA5}">
                      <a16:colId xmlns="" xmlns:a16="http://schemas.microsoft.com/office/drawing/2014/main" val="20003"/>
                    </a:ext>
                  </a:extLst>
                </a:gridCol>
              </a:tblGrid>
              <a:tr h="950391">
                <a:tc>
                  <a:txBody>
                    <a:bodyPr/>
                    <a:lstStyle/>
                    <a:p>
                      <a:pPr lvl="1" algn="l">
                        <a:lnSpc>
                          <a:spcPct val="110000"/>
                        </a:lnSpc>
                      </a:pPr>
                      <a:r>
                        <a:rPr lang="en-US" sz="1800" b="1" dirty="0" smtClean="0">
                          <a:solidFill>
                            <a:schemeClr val="tx1"/>
                          </a:solidFill>
                          <a:latin typeface="Tw Cen MT" panose="020B0602020104020603" pitchFamily="34" charset="0"/>
                        </a:rPr>
                        <a:t>DESCRIPTION</a:t>
                      </a:r>
                      <a:endParaRPr lang="en-US" sz="1800" b="1" dirty="0">
                        <a:solidFill>
                          <a:schemeClr val="tx1"/>
                        </a:solidFill>
                        <a:latin typeface="Tw Cen MT" panose="020B0602020104020603" pitchFamily="34" charset="0"/>
                      </a:endParaRPr>
                    </a:p>
                  </a:txBody>
                  <a:tcPr marL="103692" marR="1036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2022/23</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2023/24</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10000"/>
                        </a:lnSpc>
                      </a:pPr>
                      <a:r>
                        <a:rPr lang="en-ZA" sz="1800" b="1" dirty="0" smtClean="0">
                          <a:solidFill>
                            <a:schemeClr val="tx1"/>
                          </a:solidFill>
                          <a:latin typeface="Tw Cen MT" panose="020B0602020104020603" pitchFamily="34" charset="0"/>
                        </a:rPr>
                        <a:t>2024/25</a:t>
                      </a:r>
                    </a:p>
                    <a:p>
                      <a:pPr algn="ctr">
                        <a:lnSpc>
                          <a:spcPct val="110000"/>
                        </a:lnSpc>
                      </a:pPr>
                      <a:r>
                        <a:rPr lang="en-ZA" sz="1800" b="1" dirty="0" smtClean="0">
                          <a:solidFill>
                            <a:schemeClr val="tx1"/>
                          </a:solidFill>
                          <a:latin typeface="Tw Cen MT" panose="020B0602020104020603" pitchFamily="34" charset="0"/>
                        </a:rPr>
                        <a:t>R’000</a:t>
                      </a:r>
                      <a:endParaRPr lang="en-ZA" sz="1800" b="1" dirty="0">
                        <a:solidFill>
                          <a:schemeClr val="tx1"/>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0"/>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Management: Government Service Access and Improvement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3 440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3 511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3 550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5603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Operations Management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12 987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12 831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13 012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 Service Delivery Improvement, Citizen Relations and Public Participation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14 402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14 424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14 462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459811">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Service Access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15 646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14 832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16 358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International Co-operation and Stakeholder Relations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11 278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11 626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11 463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5"/>
                  </a:ext>
                </a:extLst>
              </a:tr>
              <a:tr h="443159">
                <a:tc>
                  <a:txBody>
                    <a:bodyPr/>
                    <a:lstStyle/>
                    <a:p>
                      <a:pPr marL="457200" lvl="1" algn="l" defTabSz="914400" rtl="0" eaLnBrk="1" fontAlgn="b" latinLnBrk="0" hangingPunct="1"/>
                      <a:r>
                        <a:rPr kumimoji="0" lang="en-US" sz="1400" kern="1200" dirty="0">
                          <a:solidFill>
                            <a:schemeClr val="tx1"/>
                          </a:solidFill>
                          <a:latin typeface="Tw Cen MT" panose="020B0602020104020603" pitchFamily="34" charset="0"/>
                          <a:ea typeface="+mn-ea"/>
                          <a:cs typeface="+mn-cs"/>
                        </a:rPr>
                        <a:t>Centre for Public Service Innovation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44 522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45 363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algn="l" defTabSz="914400" rtl="0" eaLnBrk="1" fontAlgn="b" latinLnBrk="0" hangingPunct="1"/>
                      <a:r>
                        <a:rPr kumimoji="0" lang="en-ZA" sz="1400" kern="1200" dirty="0">
                          <a:solidFill>
                            <a:schemeClr val="tx1"/>
                          </a:solidFill>
                          <a:latin typeface="Tw Cen MT" panose="020B0602020104020603" pitchFamily="34" charset="0"/>
                          <a:ea typeface="+mn-ea"/>
                          <a:cs typeface="+mn-cs"/>
                        </a:rPr>
                        <a:t>                   47 400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6"/>
                  </a:ext>
                </a:extLst>
              </a:tr>
              <a:tr h="584854">
                <a:tc>
                  <a:txBody>
                    <a:bodyPr/>
                    <a:lstStyle/>
                    <a:p>
                      <a:pPr marL="0" algn="l" defTabSz="914400" rtl="0" eaLnBrk="1" fontAlgn="b" latinLnBrk="0" hangingPunct="1">
                        <a:lnSpc>
                          <a:spcPct val="110000"/>
                        </a:lnSpc>
                      </a:pPr>
                      <a:endParaRPr kumimoji="0" lang="en-ZA" sz="1400" b="1" kern="1200" dirty="0" smtClean="0">
                        <a:solidFill>
                          <a:schemeClr val="tx1"/>
                        </a:solidFill>
                        <a:latin typeface="Tw Cen MT" panose="020B0602020104020603" pitchFamily="34" charset="0"/>
                        <a:ea typeface="+mn-ea"/>
                        <a:cs typeface="+mn-cs"/>
                      </a:endParaRPr>
                    </a:p>
                    <a:p>
                      <a:pPr marL="457200" lvl="1" algn="l" defTabSz="914400" rtl="0" eaLnBrk="1" fontAlgn="b" latinLnBrk="0" hangingPunct="1">
                        <a:lnSpc>
                          <a:spcPct val="110000"/>
                        </a:lnSpc>
                      </a:pPr>
                      <a:r>
                        <a:rPr kumimoji="0" lang="en-ZA" sz="1400" b="1" kern="1200" dirty="0" smtClean="0">
                          <a:solidFill>
                            <a:schemeClr val="tx1"/>
                          </a:solidFill>
                          <a:latin typeface="Tw Cen MT" panose="020B0602020104020603" pitchFamily="34" charset="0"/>
                          <a:ea typeface="+mn-ea"/>
                          <a:cs typeface="+mn-cs"/>
                        </a:rPr>
                        <a:t>TOTAL BUDGET ALLOCATIONS</a:t>
                      </a:r>
                      <a:endParaRPr kumimoji="0" lang="en-ZA" sz="1400" b="1" kern="1200" dirty="0">
                        <a:solidFill>
                          <a:schemeClr val="tx1"/>
                        </a:solidFill>
                        <a:latin typeface="Tw Cen MT" panose="020B06020201040206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l" defTabSz="914400" rtl="0" eaLnBrk="1" fontAlgn="b" latinLnBrk="0" hangingPunct="1"/>
                      <a:r>
                        <a:rPr kumimoji="0" lang="en-ZA" sz="1400" b="1" kern="1200" dirty="0">
                          <a:solidFill>
                            <a:schemeClr val="tx1"/>
                          </a:solidFill>
                          <a:latin typeface="Tw Cen MT" panose="020B0602020104020603" pitchFamily="34" charset="0"/>
                          <a:ea typeface="+mn-ea"/>
                          <a:cs typeface="+mn-cs"/>
                        </a:rPr>
                        <a:t>                 102 275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l" defTabSz="914400" rtl="0" eaLnBrk="1" fontAlgn="b" latinLnBrk="0" hangingPunct="1"/>
                      <a:r>
                        <a:rPr kumimoji="0" lang="en-ZA" sz="1400" b="1" kern="1200" dirty="0">
                          <a:solidFill>
                            <a:schemeClr val="tx1"/>
                          </a:solidFill>
                          <a:latin typeface="Tw Cen MT" panose="020B0602020104020603" pitchFamily="34" charset="0"/>
                          <a:ea typeface="+mn-ea"/>
                          <a:cs typeface="+mn-cs"/>
                        </a:rPr>
                        <a:t>                 102 587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algn="l" defTabSz="914400" rtl="0" eaLnBrk="1" fontAlgn="b" latinLnBrk="0" hangingPunct="1"/>
                      <a:r>
                        <a:rPr kumimoji="0" lang="en-ZA" sz="1400" b="1" kern="1200" dirty="0">
                          <a:solidFill>
                            <a:schemeClr val="tx1"/>
                          </a:solidFill>
                          <a:latin typeface="Tw Cen MT" panose="020B0602020104020603" pitchFamily="34" charset="0"/>
                          <a:ea typeface="+mn-ea"/>
                          <a:cs typeface="+mn-cs"/>
                        </a:rPr>
                        <a:t>                 106 245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0008"/>
                  </a:ext>
                </a:extLst>
              </a:tr>
            </a:tbl>
          </a:graphicData>
        </a:graphic>
      </p:graphicFrame>
      <p:sp>
        <p:nvSpPr>
          <p:cNvPr id="8" name="Slide Number Placeholder 3"/>
          <p:cNvSpPr txBox="1">
            <a:spLocks/>
          </p:cNvSpPr>
          <p:nvPr/>
        </p:nvSpPr>
        <p:spPr>
          <a:xfrm>
            <a:off x="10764982" y="239810"/>
            <a:ext cx="1177635" cy="439253"/>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w Cen MT" panose="020B0602020104020603" pitchFamily="34" charset="0"/>
              </a:rPr>
              <a:t>/31</a:t>
            </a:r>
            <a:endParaRPr lang="en-GB" sz="3200" b="1" dirty="0">
              <a:latin typeface="Tw Cen MT" panose="020B0602020104020603" pitchFamily="34" charset="0"/>
            </a:endParaRPr>
          </a:p>
        </p:txBody>
      </p:sp>
    </p:spTree>
    <p:extLst>
      <p:ext uri="{BB962C8B-B14F-4D97-AF65-F5344CB8AC3E}">
        <p14:creationId xmlns:p14="http://schemas.microsoft.com/office/powerpoint/2010/main" val="3966175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494675"/>
            <a:ext cx="11852444" cy="5171607"/>
          </a:xfrm>
          <a:noFill/>
        </p:spPr>
        <p:txBody>
          <a:bodyPr>
            <a:noAutofit/>
          </a:bodyPr>
          <a:lstStyle/>
          <a:p>
            <a:pPr algn="l">
              <a:lnSpc>
                <a:spcPct val="100000"/>
              </a:lnSpc>
              <a:spcBef>
                <a:spcPts val="0"/>
              </a:spcBef>
              <a:buSzPct val="100000"/>
            </a:pPr>
            <a:r>
              <a:rPr lang="en-ZA" sz="2000" b="1" dirty="0" smtClean="0"/>
              <a:t>                                                                                        </a:t>
            </a:r>
          </a:p>
          <a:p>
            <a:pPr algn="l">
              <a:lnSpc>
                <a:spcPct val="100000"/>
              </a:lnSpc>
              <a:spcBef>
                <a:spcPts val="0"/>
              </a:spcBef>
              <a:buSzPct val="100000"/>
            </a:pPr>
            <a:endParaRPr lang="en-ZA" sz="2000" b="1" dirty="0"/>
          </a:p>
          <a:p>
            <a:pPr algn="l">
              <a:lnSpc>
                <a:spcPct val="100000"/>
              </a:lnSpc>
              <a:spcBef>
                <a:spcPts val="0"/>
              </a:spcBef>
              <a:buSzPct val="100000"/>
            </a:pPr>
            <a:r>
              <a:rPr lang="en-ZA" sz="2000" b="1" dirty="0" smtClean="0"/>
              <a:t>                                                                                      </a:t>
            </a:r>
            <a:r>
              <a:rPr lang="en-ZA" sz="3600" b="1" i="1" dirty="0" smtClean="0">
                <a:solidFill>
                  <a:srgbClr val="D56306"/>
                </a:solidFill>
                <a:latin typeface="Tw Cen MT" panose="020B0602020104020603" pitchFamily="34" charset="0"/>
              </a:rPr>
              <a:t>Thank You</a:t>
            </a:r>
            <a:endParaRPr lang="en-ZA" sz="3600" i="1" dirty="0" smtClean="0">
              <a:solidFill>
                <a:srgbClr val="D56306"/>
              </a:solidFill>
              <a:latin typeface="Tw Cen MT" panose="020B0602020104020603" pitchFamily="34" charset="0"/>
            </a:endParaRPr>
          </a:p>
        </p:txBody>
      </p:sp>
      <p:pic>
        <p:nvPicPr>
          <p:cNvPr id="9" name="Picture 8" descr="C:\Users\mvubu\AppData\Local\Microsoft\Windows\Temporary Internet Files\Content.Outlook\HJBTH7OY\hands.jpg"/>
          <p:cNvPicPr/>
          <p:nvPr/>
        </p:nvPicPr>
        <p:blipFill>
          <a:blip r:embed="rId2">
            <a:extLst>
              <a:ext uri="{28A0092B-C50C-407E-A947-70E740481C1C}">
                <a14:useLocalDpi xmlns:a14="http://schemas.microsoft.com/office/drawing/2010/main" val="0"/>
              </a:ext>
            </a:extLst>
          </a:blip>
          <a:srcRect/>
          <a:stretch>
            <a:fillRect/>
          </a:stretch>
        </p:blipFill>
        <p:spPr bwMode="auto">
          <a:xfrm>
            <a:off x="3078480" y="1957588"/>
            <a:ext cx="6887574" cy="1471411"/>
          </a:xfrm>
          <a:prstGeom prst="rect">
            <a:avLst/>
          </a:prstGeom>
          <a:noFill/>
          <a:ln>
            <a:noFill/>
          </a:ln>
        </p:spPr>
      </p:pic>
    </p:spTree>
    <p:extLst>
      <p:ext uri="{BB962C8B-B14F-4D97-AF65-F5344CB8AC3E}">
        <p14:creationId xmlns:p14="http://schemas.microsoft.com/office/powerpoint/2010/main" val="55204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678638" y="1279701"/>
            <a:ext cx="5679583" cy="2084923"/>
          </a:xfrm>
          <a:solidFill>
            <a:schemeClr val="bg1"/>
          </a:solidFill>
        </p:spPr>
        <p:txBody>
          <a:bodyPr>
            <a:noAutofit/>
          </a:bodyPr>
          <a:lstStyle/>
          <a:p>
            <a:pPr lvl="0" algn="l" eaLnBrk="0" hangingPunct="0">
              <a:lnSpc>
                <a:spcPct val="100000"/>
              </a:lnSpc>
              <a:spcBef>
                <a:spcPct val="0"/>
              </a:spcBef>
              <a:defRPr/>
            </a:pPr>
            <a:r>
              <a:rPr lang="en-ZA" sz="2000" b="1" dirty="0" smtClean="0">
                <a:solidFill>
                  <a:schemeClr val="accent6">
                    <a:lumMod val="75000"/>
                  </a:schemeClr>
                </a:solidFill>
                <a:latin typeface="Tw Cen MT" panose="020B0602020104020603" pitchFamily="34" charset="0"/>
                <a:cs typeface="Arial" panose="020B0604020202020204" pitchFamily="34" charset="0"/>
              </a:rPr>
              <a:t>Vision</a:t>
            </a:r>
          </a:p>
          <a:p>
            <a:pPr lvl="0" algn="l" eaLnBrk="0" hangingPunct="0">
              <a:lnSpc>
                <a:spcPct val="100000"/>
              </a:lnSpc>
              <a:spcBef>
                <a:spcPct val="0"/>
              </a:spcBef>
              <a:defRPr/>
            </a:pPr>
            <a:endParaRPr lang="en-ZA" sz="1800" b="1" dirty="0">
              <a:solidFill>
                <a:schemeClr val="accent6">
                  <a:lumMod val="75000"/>
                </a:schemeClr>
              </a:solidFill>
              <a:latin typeface="Tw Cen MT" panose="020B0602020104020603" pitchFamily="34" charset="0"/>
              <a:cs typeface="Arial" panose="020B0604020202020204" pitchFamily="34" charset="0"/>
            </a:endParaRPr>
          </a:p>
          <a:p>
            <a:pPr marL="342900" lvl="0" indent="-342900" algn="l">
              <a:lnSpc>
                <a:spcPct val="130000"/>
              </a:lnSpc>
              <a:spcBef>
                <a:spcPts val="0"/>
              </a:spcBef>
              <a:buFont typeface="Arial" panose="020B0604020202020204" pitchFamily="34" charset="0"/>
              <a:buChar char="•"/>
              <a:defRPr/>
            </a:pPr>
            <a:r>
              <a:rPr lang="en-ZA" sz="1800" dirty="0">
                <a:latin typeface="Tw Cen MT" panose="020B0602020104020603" pitchFamily="34" charset="0"/>
              </a:rPr>
              <a:t>A professional, productive and responsive Public </a:t>
            </a:r>
            <a:endParaRPr lang="en-ZA" sz="1800" dirty="0" smtClean="0">
              <a:latin typeface="Tw Cen MT" panose="020B0602020104020603" pitchFamily="34" charset="0"/>
            </a:endParaRPr>
          </a:p>
          <a:p>
            <a:pPr lvl="0" algn="l">
              <a:lnSpc>
                <a:spcPct val="130000"/>
              </a:lnSpc>
              <a:spcBef>
                <a:spcPts val="0"/>
              </a:spcBef>
              <a:defRPr/>
            </a:pPr>
            <a:r>
              <a:rPr lang="en-ZA" sz="1800" dirty="0">
                <a:latin typeface="Tw Cen MT" panose="020B0602020104020603" pitchFamily="34" charset="0"/>
              </a:rPr>
              <a:t> </a:t>
            </a:r>
            <a:r>
              <a:rPr lang="en-ZA" sz="1800" dirty="0" smtClean="0">
                <a:latin typeface="Tw Cen MT" panose="020B0602020104020603" pitchFamily="34" charset="0"/>
              </a:rPr>
              <a:t>    Service </a:t>
            </a:r>
            <a:r>
              <a:rPr lang="en-ZA" sz="1800" dirty="0">
                <a:latin typeface="Tw Cen MT" panose="020B0602020104020603" pitchFamily="34" charset="0"/>
              </a:rPr>
              <a:t>and administration</a:t>
            </a:r>
            <a:r>
              <a:rPr lang="en-ZA" sz="1800" dirty="0" smtClean="0">
                <a:latin typeface="Tw Cen MT" panose="020B0602020104020603" pitchFamily="34" charset="0"/>
              </a:rPr>
              <a:t>.</a:t>
            </a:r>
            <a:endParaRPr lang="en-ZA" sz="1800" dirty="0">
              <a:latin typeface="Tw Cen MT" panose="020B0602020104020603" pitchFamily="34" charset="0"/>
              <a:cs typeface="Arial" pitchFamily="34" charset="0"/>
            </a:endParaRPr>
          </a:p>
          <a:p>
            <a:pPr algn="l" eaLnBrk="0" hangingPunct="0">
              <a:lnSpc>
                <a:spcPct val="100000"/>
              </a:lnSpc>
              <a:spcBef>
                <a:spcPct val="0"/>
              </a:spcBef>
              <a:defRPr/>
            </a:pPr>
            <a:endParaRPr lang="en-ZA" sz="1800" b="1" dirty="0">
              <a:solidFill>
                <a:schemeClr val="accent4">
                  <a:lumMod val="75000"/>
                </a:schemeClr>
              </a:solidFill>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4</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4</a:t>
            </a:fld>
            <a:endParaRPr lang="en-GB" sz="4000" b="1" dirty="0">
              <a:solidFill>
                <a:prstClr val="white"/>
              </a:solidFill>
            </a:endParaRPr>
          </a:p>
        </p:txBody>
      </p:sp>
      <p:sp>
        <p:nvSpPr>
          <p:cNvPr id="8" name="Slide Number Placeholder 3"/>
          <p:cNvSpPr txBox="1">
            <a:spLocks/>
          </p:cNvSpPr>
          <p:nvPr/>
        </p:nvSpPr>
        <p:spPr>
          <a:xfrm>
            <a:off x="11106413" y="208813"/>
            <a:ext cx="1051908"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solidFill>
                  <a:prstClr val="black"/>
                </a:solidFill>
                <a:latin typeface="Trebuchet MS" panose="020B0603020202020204"/>
              </a:rPr>
              <a:t>/4</a:t>
            </a:r>
            <a:endParaRPr lang="en-GB" sz="3200" b="1" dirty="0">
              <a:solidFill>
                <a:prstClr val="black"/>
              </a:solidFill>
              <a:latin typeface="Trebuchet MS" panose="020B0603020202020204"/>
            </a:endParaRPr>
          </a:p>
        </p:txBody>
      </p:sp>
      <p:sp>
        <p:nvSpPr>
          <p:cNvPr id="2" name="Title 1"/>
          <p:cNvSpPr>
            <a:spLocks noGrp="1"/>
          </p:cNvSpPr>
          <p:nvPr>
            <p:ph type="ctrTitle"/>
          </p:nvPr>
        </p:nvSpPr>
        <p:spPr>
          <a:xfrm>
            <a:off x="243205" y="269231"/>
            <a:ext cx="11110595" cy="522309"/>
          </a:xfrm>
        </p:spPr>
        <p:txBody>
          <a:bodyPr>
            <a:noAutofit/>
          </a:bodyPr>
          <a:lstStyle/>
          <a:p>
            <a:r>
              <a:rPr lang="en-US" sz="3200" b="1" dirty="0" smtClean="0">
                <a:latin typeface="Tw Cen MT" panose="020B0602020104020603" pitchFamily="34" charset="0"/>
                <a:cs typeface="Arial" panose="020B0604020202020204" pitchFamily="34" charset="0"/>
              </a:rPr>
              <a:t/>
            </a:r>
            <a:br>
              <a:rPr lang="en-US" sz="3200" b="1" dirty="0" smtClean="0">
                <a:latin typeface="Tw Cen MT" panose="020B0602020104020603" pitchFamily="34" charset="0"/>
                <a:cs typeface="Arial" panose="020B0604020202020204" pitchFamily="34" charset="0"/>
              </a:rPr>
            </a:br>
            <a:r>
              <a:rPr lang="en-US"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DPSA STRATEGIC OVERVIEW</a:t>
            </a:r>
            <a:endParaRPr lang="en-ZA" sz="3200" dirty="0"/>
          </a:p>
        </p:txBody>
      </p:sp>
      <p:sp>
        <p:nvSpPr>
          <p:cNvPr id="13" name="Content Placeholder 2"/>
          <p:cNvSpPr txBox="1">
            <a:spLocks/>
          </p:cNvSpPr>
          <p:nvPr/>
        </p:nvSpPr>
        <p:spPr>
          <a:xfrm>
            <a:off x="6358220" y="1279701"/>
            <a:ext cx="5437539" cy="5441774"/>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hangingPunct="0">
              <a:lnSpc>
                <a:spcPct val="100000"/>
              </a:lnSpc>
              <a:spcBef>
                <a:spcPct val="0"/>
              </a:spcBef>
              <a:defRPr/>
            </a:pPr>
            <a:r>
              <a:rPr lang="en-ZA" b="1" dirty="0" smtClean="0">
                <a:solidFill>
                  <a:schemeClr val="accent2">
                    <a:lumMod val="75000"/>
                  </a:schemeClr>
                </a:solidFill>
                <a:latin typeface="Tw Cen MT" panose="020B0602020104020603" pitchFamily="34" charset="0"/>
                <a:cs typeface="Arial" panose="020B0604020202020204" pitchFamily="34" charset="0"/>
              </a:rPr>
              <a:t>Mission</a:t>
            </a:r>
          </a:p>
          <a:p>
            <a:pPr algn="l" eaLnBrk="0" hangingPunct="0">
              <a:lnSpc>
                <a:spcPct val="100000"/>
              </a:lnSpc>
              <a:spcBef>
                <a:spcPct val="0"/>
              </a:spcBef>
              <a:defRPr/>
            </a:pPr>
            <a:endParaRPr lang="en-ZA" sz="1800" b="1" dirty="0" smtClean="0">
              <a:solidFill>
                <a:schemeClr val="accent6">
                  <a:lumMod val="75000"/>
                </a:schemeClr>
              </a:solidFill>
              <a:latin typeface="Tw Cen MT" panose="020B0602020104020603" pitchFamily="34" charset="0"/>
              <a:cs typeface="Arial" panose="020B0604020202020204" pitchFamily="34" charset="0"/>
            </a:endParaRPr>
          </a:p>
          <a:p>
            <a:pPr marL="342900" indent="-342900" algn="l">
              <a:lnSpc>
                <a:spcPct val="130000"/>
              </a:lnSpc>
              <a:spcBef>
                <a:spcPts val="0"/>
              </a:spcBef>
              <a:buFont typeface="Arial" panose="020B0604020202020204" pitchFamily="34" charset="0"/>
              <a:buChar char="•"/>
              <a:defRPr/>
            </a:pPr>
            <a:r>
              <a:rPr lang="en-ZA" sz="1600" dirty="0" smtClean="0">
                <a:latin typeface="Tw Cen MT" panose="020B0602020104020603" pitchFamily="34" charset="0"/>
              </a:rPr>
              <a:t>Establish norms and standards to ensure that the Public Service functions optimally and that such norms and standards are adhered to; </a:t>
            </a:r>
          </a:p>
          <a:p>
            <a:pPr marL="342900" indent="-342900" algn="l">
              <a:lnSpc>
                <a:spcPct val="130000"/>
              </a:lnSpc>
              <a:spcBef>
                <a:spcPts val="0"/>
              </a:spcBef>
              <a:buFont typeface="Arial" panose="020B0604020202020204" pitchFamily="34" charset="0"/>
              <a:buChar char="•"/>
              <a:defRPr/>
            </a:pPr>
            <a:r>
              <a:rPr lang="en-ZA" sz="1600" dirty="0" smtClean="0">
                <a:latin typeface="Tw Cen MT" panose="020B0602020104020603" pitchFamily="34" charset="0"/>
              </a:rPr>
              <a:t>Implement interventions to maintain a compliant and functioning Public Service;</a:t>
            </a:r>
          </a:p>
          <a:p>
            <a:pPr marL="342900" indent="-342900" algn="l">
              <a:lnSpc>
                <a:spcPct val="130000"/>
              </a:lnSpc>
              <a:spcBef>
                <a:spcPts val="0"/>
              </a:spcBef>
              <a:buFont typeface="Arial" panose="020B0604020202020204" pitchFamily="34" charset="0"/>
              <a:buChar char="•"/>
              <a:defRPr/>
            </a:pPr>
            <a:r>
              <a:rPr lang="en-ZA" sz="1600" dirty="0" smtClean="0">
                <a:latin typeface="Tw Cen MT" panose="020B0602020104020603" pitchFamily="34" charset="0"/>
              </a:rPr>
              <a:t>Promote an ethical Public Service through programmes, systems, frameworks and structures that detect, prevent and combat corruption and </a:t>
            </a:r>
          </a:p>
          <a:p>
            <a:pPr marL="342900" indent="-342900" algn="l">
              <a:lnSpc>
                <a:spcPct val="130000"/>
              </a:lnSpc>
              <a:spcBef>
                <a:spcPts val="0"/>
              </a:spcBef>
              <a:buFont typeface="Arial" panose="020B0604020202020204" pitchFamily="34" charset="0"/>
              <a:buChar char="•"/>
              <a:defRPr/>
            </a:pPr>
            <a:r>
              <a:rPr lang="en-ZA" sz="1600" dirty="0" smtClean="0">
                <a:latin typeface="Tw Cen MT" panose="020B0602020104020603" pitchFamily="34" charset="0"/>
              </a:rPr>
              <a:t>Contribute towards improved public administration in Africa and internationally through dialogue and sharing of best practices. </a:t>
            </a:r>
            <a:endParaRPr lang="en-ZA" sz="1600" b="1" dirty="0">
              <a:solidFill>
                <a:schemeClr val="accent4">
                  <a:lumMod val="75000"/>
                </a:schemeClr>
              </a:solidFill>
              <a:latin typeface="Tw Cen MT" panose="020B0602020104020603" pitchFamily="34" charset="0"/>
              <a:cs typeface="Arial" panose="020B0604020202020204" pitchFamily="34" charset="0"/>
            </a:endParaRPr>
          </a:p>
        </p:txBody>
      </p:sp>
      <p:sp>
        <p:nvSpPr>
          <p:cNvPr id="14" name="Content Placeholder 2"/>
          <p:cNvSpPr txBox="1">
            <a:spLocks/>
          </p:cNvSpPr>
          <p:nvPr/>
        </p:nvSpPr>
        <p:spPr>
          <a:xfrm>
            <a:off x="381000" y="3332637"/>
            <a:ext cx="5977221" cy="3388837"/>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0" hangingPunct="0">
              <a:lnSpc>
                <a:spcPct val="100000"/>
              </a:lnSpc>
              <a:spcBef>
                <a:spcPct val="0"/>
              </a:spcBef>
              <a:defRPr/>
            </a:pPr>
            <a:r>
              <a:rPr lang="en-ZA" sz="2000" b="1" dirty="0" smtClean="0">
                <a:solidFill>
                  <a:schemeClr val="accent4">
                    <a:lumMod val="75000"/>
                  </a:schemeClr>
                </a:solidFill>
                <a:latin typeface="Tw Cen MT" panose="020B0602020104020603" pitchFamily="34" charset="0"/>
                <a:cs typeface="Arial" panose="020B0604020202020204" pitchFamily="34" charset="0"/>
              </a:rPr>
              <a:t>   Values</a:t>
            </a:r>
          </a:p>
        </p:txBody>
      </p:sp>
      <p:pic>
        <p:nvPicPr>
          <p:cNvPr id="15" name="Picture 14" descr="C:\Users\mvubu\AppData\Local\Microsoft\Windows\Temporary Internet Files\Content.Outlook\HJBTH7OY\hands.jpg"/>
          <p:cNvPicPr/>
          <p:nvPr/>
        </p:nvPicPr>
        <p:blipFill>
          <a:blip r:embed="rId2">
            <a:extLst>
              <a:ext uri="{28A0092B-C50C-407E-A947-70E740481C1C}">
                <a14:useLocalDpi xmlns:a14="http://schemas.microsoft.com/office/drawing/2010/main" val="0"/>
              </a:ext>
            </a:extLst>
          </a:blip>
          <a:srcRect/>
          <a:stretch>
            <a:fillRect/>
          </a:stretch>
        </p:blipFill>
        <p:spPr bwMode="auto">
          <a:xfrm>
            <a:off x="730152" y="3799268"/>
            <a:ext cx="3275694" cy="1641643"/>
          </a:xfrm>
          <a:prstGeom prst="rect">
            <a:avLst/>
          </a:prstGeom>
          <a:solidFill>
            <a:schemeClr val="bg1">
              <a:lumMod val="95000"/>
            </a:schemeClr>
          </a:solidFill>
          <a:ln>
            <a:noFill/>
          </a:ln>
        </p:spPr>
      </p:pic>
    </p:spTree>
    <p:extLst>
      <p:ext uri="{BB962C8B-B14F-4D97-AF65-F5344CB8AC3E}">
        <p14:creationId xmlns:p14="http://schemas.microsoft.com/office/powerpoint/2010/main" val="505174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9853"/>
          </a:xfrm>
        </p:spPr>
        <p:txBody>
          <a:bodyPr>
            <a:normAutofit/>
          </a:bodyPr>
          <a:lstStyle/>
          <a:p>
            <a:pPr algn="ctr"/>
            <a:r>
              <a:rPr lang="en-ZA" sz="3200" b="1" dirty="0">
                <a:effectLst>
                  <a:outerShdw blurRad="38100" dist="38100" dir="2700000" algn="tl">
                    <a:srgbClr val="000000">
                      <a:alpha val="43137"/>
                    </a:srgbClr>
                  </a:outerShdw>
                </a:effectLst>
                <a:latin typeface="Tw Cen MT" panose="020B0602020104020603" pitchFamily="34" charset="0"/>
                <a:cs typeface="Arial" panose="020B0604020202020204" pitchFamily="34" charset="0"/>
              </a:rPr>
              <a:t>CONSTITUTIONAL AND LEGISLATIVE MANDATES</a:t>
            </a:r>
            <a:endParaRPr lang="en-ZA" sz="3200" dirty="0"/>
          </a:p>
        </p:txBody>
      </p:sp>
      <p:sp>
        <p:nvSpPr>
          <p:cNvPr id="4" name="Rectangle 3"/>
          <p:cNvSpPr/>
          <p:nvPr/>
        </p:nvSpPr>
        <p:spPr>
          <a:xfrm>
            <a:off x="1006968" y="692283"/>
            <a:ext cx="10197652" cy="2836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3">
            <a:schemeClr val="accent2"/>
          </a:fillRef>
          <a:effectRef idx="2">
            <a:schemeClr val="accent2"/>
          </a:effectRef>
          <a:fontRef idx="minor">
            <a:schemeClr val="lt1"/>
          </a:fontRef>
        </p:style>
        <p:txBody>
          <a:bodyPr rtlCol="0" anchor="ctr"/>
          <a:lstStyle/>
          <a:p>
            <a:pPr eaLnBrk="0" hangingPunct="0">
              <a:lnSpc>
                <a:spcPct val="150000"/>
              </a:lnSpc>
              <a:spcBef>
                <a:spcPct val="0"/>
              </a:spcBef>
              <a:defRPr/>
            </a:pPr>
            <a:endParaRPr lang="en-ZA" sz="8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800" b="1" dirty="0">
              <a:solidFill>
                <a:schemeClr val="tx1"/>
              </a:solidFill>
              <a:latin typeface="Tw Cen MT" panose="020B0602020104020603" pitchFamily="34" charset="0"/>
            </a:endParaRPr>
          </a:p>
          <a:p>
            <a:pPr eaLnBrk="0" hangingPunct="0">
              <a:lnSpc>
                <a:spcPct val="150000"/>
              </a:lnSpc>
              <a:spcBef>
                <a:spcPct val="0"/>
              </a:spcBef>
              <a:defRPr/>
            </a:pPr>
            <a:endParaRPr lang="en-ZA" sz="8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800" b="1" dirty="0">
              <a:solidFill>
                <a:schemeClr val="tx1"/>
              </a:solidFill>
              <a:latin typeface="Tw Cen MT" panose="020B0602020104020603" pitchFamily="34" charset="0"/>
            </a:endParaRPr>
          </a:p>
          <a:p>
            <a:pPr eaLnBrk="0" hangingPunct="0">
              <a:lnSpc>
                <a:spcPct val="150000"/>
              </a:lnSpc>
              <a:spcBef>
                <a:spcPct val="0"/>
              </a:spcBef>
              <a:defRPr/>
            </a:pPr>
            <a:endParaRPr lang="en-ZA" sz="8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800" b="1" dirty="0">
              <a:solidFill>
                <a:schemeClr val="tx1"/>
              </a:solidFill>
              <a:latin typeface="Tw Cen MT" panose="020B0602020104020603" pitchFamily="34" charset="0"/>
            </a:endParaRPr>
          </a:p>
          <a:p>
            <a:pPr eaLnBrk="0" hangingPunct="0">
              <a:lnSpc>
                <a:spcPct val="150000"/>
              </a:lnSpc>
              <a:spcBef>
                <a:spcPct val="0"/>
              </a:spcBef>
              <a:defRPr/>
            </a:pPr>
            <a:endParaRPr lang="en-ZA" sz="8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800" b="1" dirty="0">
              <a:solidFill>
                <a:schemeClr val="tx1"/>
              </a:solidFill>
              <a:latin typeface="Tw Cen MT" panose="020B0602020104020603" pitchFamily="34" charset="0"/>
            </a:endParaRPr>
          </a:p>
          <a:p>
            <a:pPr eaLnBrk="0" hangingPunct="0">
              <a:lnSpc>
                <a:spcPct val="150000"/>
              </a:lnSpc>
              <a:spcBef>
                <a:spcPct val="0"/>
              </a:spcBef>
              <a:defRPr/>
            </a:pPr>
            <a:endParaRPr lang="en-ZA" sz="12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1200" b="1" dirty="0">
              <a:solidFill>
                <a:schemeClr val="tx1"/>
              </a:solidFill>
              <a:latin typeface="Tw Cen MT" panose="020B0602020104020603" pitchFamily="34" charset="0"/>
            </a:endParaRPr>
          </a:p>
          <a:p>
            <a:pPr eaLnBrk="0" hangingPunct="0">
              <a:lnSpc>
                <a:spcPct val="150000"/>
              </a:lnSpc>
              <a:spcBef>
                <a:spcPct val="0"/>
              </a:spcBef>
              <a:defRPr/>
            </a:pPr>
            <a:endParaRPr lang="en-ZA" sz="12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1200" b="1" dirty="0">
              <a:solidFill>
                <a:schemeClr val="tx1"/>
              </a:solidFill>
              <a:latin typeface="Tw Cen MT" panose="020B0602020104020603" pitchFamily="34" charset="0"/>
            </a:endParaRPr>
          </a:p>
          <a:p>
            <a:pPr eaLnBrk="0" hangingPunct="0">
              <a:lnSpc>
                <a:spcPct val="150000"/>
              </a:lnSpc>
              <a:spcBef>
                <a:spcPct val="0"/>
              </a:spcBef>
              <a:defRPr/>
            </a:pPr>
            <a:endParaRPr lang="en-ZA" sz="12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14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1400" b="1" dirty="0" smtClean="0">
              <a:solidFill>
                <a:schemeClr val="tx1"/>
              </a:solidFill>
              <a:latin typeface="Tw Cen MT" panose="020B0602020104020603" pitchFamily="34" charset="0"/>
            </a:endParaRPr>
          </a:p>
          <a:p>
            <a:pPr eaLnBrk="0" hangingPunct="0">
              <a:lnSpc>
                <a:spcPct val="150000"/>
              </a:lnSpc>
              <a:spcBef>
                <a:spcPct val="0"/>
              </a:spcBef>
              <a:defRPr/>
            </a:pPr>
            <a:endParaRPr lang="en-ZA" sz="1600" b="1" dirty="0" smtClean="0">
              <a:solidFill>
                <a:schemeClr val="tx1"/>
              </a:solidFill>
              <a:latin typeface="Tw Cen MT" panose="020B0602020104020603" pitchFamily="34" charset="0"/>
            </a:endParaRPr>
          </a:p>
          <a:p>
            <a:pPr eaLnBrk="0" hangingPunct="0">
              <a:lnSpc>
                <a:spcPct val="150000"/>
              </a:lnSpc>
              <a:spcBef>
                <a:spcPct val="0"/>
              </a:spcBef>
              <a:defRPr/>
            </a:pPr>
            <a:r>
              <a:rPr lang="en-ZA" sz="1600" b="1" dirty="0" smtClean="0">
                <a:solidFill>
                  <a:schemeClr val="tx1"/>
                </a:solidFill>
                <a:latin typeface="Tw Cen MT" panose="020B0602020104020603" pitchFamily="34" charset="0"/>
              </a:rPr>
              <a:t>Section </a:t>
            </a:r>
            <a:r>
              <a:rPr lang="en-ZA" sz="1600" b="1" dirty="0">
                <a:solidFill>
                  <a:schemeClr val="tx1"/>
                </a:solidFill>
                <a:latin typeface="Tw Cen MT" panose="020B0602020104020603" pitchFamily="34" charset="0"/>
              </a:rPr>
              <a:t>197 (1) and (2) of the </a:t>
            </a:r>
            <a:r>
              <a:rPr lang="en-ZA" sz="1600" b="1" dirty="0" smtClean="0">
                <a:solidFill>
                  <a:schemeClr val="tx1"/>
                </a:solidFill>
                <a:latin typeface="Tw Cen MT" panose="020B0602020104020603" pitchFamily="34" charset="0"/>
              </a:rPr>
              <a:t>Constitution</a:t>
            </a:r>
            <a:endParaRPr lang="en-ZA" sz="1600" dirty="0">
              <a:solidFill>
                <a:schemeClr val="tx1"/>
              </a:solidFill>
              <a:latin typeface="Tw Cen MT" panose="020B0602020104020603" pitchFamily="34" charset="0"/>
            </a:endParaRPr>
          </a:p>
          <a:p>
            <a:pPr eaLnBrk="0" hangingPunct="0">
              <a:spcBef>
                <a:spcPct val="0"/>
              </a:spcBef>
              <a:defRPr/>
            </a:pPr>
            <a:r>
              <a:rPr lang="en-US" sz="1600" dirty="0" smtClean="0">
                <a:latin typeface="Tw Cen MT" panose="020B0602020104020603" pitchFamily="34" charset="0"/>
              </a:rPr>
              <a:t>Public </a:t>
            </a:r>
            <a:r>
              <a:rPr lang="en-US" sz="1600" dirty="0">
                <a:latin typeface="Tw Cen MT" panose="020B0602020104020603" pitchFamily="34" charset="0"/>
              </a:rPr>
              <a:t>administration must be governed by the democratic values and principles enshrined in the </a:t>
            </a:r>
            <a:r>
              <a:rPr lang="en-US" sz="1600" dirty="0" smtClean="0">
                <a:latin typeface="Tw Cen MT" panose="020B0602020104020603" pitchFamily="34" charset="0"/>
              </a:rPr>
              <a:t>Constitution;</a:t>
            </a:r>
          </a:p>
          <a:p>
            <a:pPr eaLnBrk="0" hangingPunct="0">
              <a:spcBef>
                <a:spcPct val="0"/>
              </a:spcBef>
              <a:defRPr/>
            </a:pPr>
            <a:endParaRPr lang="en-US" sz="1600" dirty="0" smtClean="0">
              <a:latin typeface="Tw Cen MT" panose="020B0602020104020603" pitchFamily="34" charset="0"/>
            </a:endParaRPr>
          </a:p>
          <a:p>
            <a:pPr marL="628650" lvl="1" indent="-171450" fontAlgn="ctr">
              <a:buFont typeface="Arial" panose="020B0604020202020204" pitchFamily="34" charset="0"/>
              <a:buChar char="•"/>
            </a:pPr>
            <a:r>
              <a:rPr lang="en-ZA" sz="1200" i="1" dirty="0" smtClean="0">
                <a:latin typeface="Tw Cen MT" panose="020B0602020104020603" pitchFamily="34" charset="0"/>
              </a:rPr>
              <a:t>A </a:t>
            </a:r>
            <a:r>
              <a:rPr lang="en-ZA" sz="1200" i="1" dirty="0">
                <a:latin typeface="Tw Cen MT" panose="020B0602020104020603" pitchFamily="34" charset="0"/>
              </a:rPr>
              <a:t>high standard of professional ethics must be promoted and maintained;</a:t>
            </a:r>
          </a:p>
          <a:p>
            <a:pPr marL="628650" lvl="1" indent="-171450" fontAlgn="ctr">
              <a:buFont typeface="Arial" panose="020B0604020202020204" pitchFamily="34" charset="0"/>
              <a:buChar char="•"/>
            </a:pPr>
            <a:r>
              <a:rPr lang="en-ZA" sz="1200" i="1" dirty="0">
                <a:latin typeface="Tw Cen MT" panose="020B0602020104020603" pitchFamily="34" charset="0"/>
              </a:rPr>
              <a:t>Efficient, economic and effective use of resources must be promoted;</a:t>
            </a:r>
          </a:p>
          <a:p>
            <a:pPr marL="628650" lvl="1" indent="-171450" fontAlgn="ctr">
              <a:buFont typeface="Arial" panose="020B0604020202020204" pitchFamily="34" charset="0"/>
              <a:buChar char="•"/>
            </a:pPr>
            <a:r>
              <a:rPr lang="en-ZA" sz="1200" i="1" dirty="0">
                <a:latin typeface="Tw Cen MT" panose="020B0602020104020603" pitchFamily="34" charset="0"/>
              </a:rPr>
              <a:t>Public administration must be development – oriented;</a:t>
            </a:r>
          </a:p>
          <a:p>
            <a:pPr marL="628650" lvl="1" indent="-171450" fontAlgn="ctr">
              <a:buFont typeface="Arial" panose="020B0604020202020204" pitchFamily="34" charset="0"/>
              <a:buChar char="•"/>
            </a:pPr>
            <a:r>
              <a:rPr lang="en-ZA" sz="1200" i="1" dirty="0">
                <a:latin typeface="Tw Cen MT" panose="020B0602020104020603" pitchFamily="34" charset="0"/>
              </a:rPr>
              <a:t>Services must be provided impartially, fairly, equitably and without bias;</a:t>
            </a:r>
          </a:p>
          <a:p>
            <a:pPr marL="628650" lvl="1" indent="-171450" fontAlgn="ctr">
              <a:buFont typeface="Arial" panose="020B0604020202020204" pitchFamily="34" charset="0"/>
              <a:buChar char="•"/>
            </a:pPr>
            <a:r>
              <a:rPr lang="en-ZA" sz="1200" i="1" dirty="0">
                <a:latin typeface="Tw Cen MT" panose="020B0602020104020603" pitchFamily="34" charset="0"/>
              </a:rPr>
              <a:t>People’s needs must be responded to, and the public must be encouraged to participate in policy making;</a:t>
            </a:r>
          </a:p>
          <a:p>
            <a:pPr marL="628650" lvl="1" indent="-171450" fontAlgn="ctr">
              <a:buFont typeface="Arial" panose="020B0604020202020204" pitchFamily="34" charset="0"/>
              <a:buChar char="•"/>
            </a:pPr>
            <a:r>
              <a:rPr lang="en-ZA" sz="1200" i="1" dirty="0">
                <a:latin typeface="Tw Cen MT" panose="020B0602020104020603" pitchFamily="34" charset="0"/>
              </a:rPr>
              <a:t>Public administration must be accountable;</a:t>
            </a:r>
          </a:p>
          <a:p>
            <a:pPr marL="628650" lvl="1" indent="-171450" fontAlgn="ctr">
              <a:buFont typeface="Arial" panose="020B0604020202020204" pitchFamily="34" charset="0"/>
              <a:buChar char="•"/>
            </a:pPr>
            <a:r>
              <a:rPr lang="en-ZA" sz="1200" i="1" dirty="0">
                <a:latin typeface="Tw Cen MT" panose="020B0602020104020603" pitchFamily="34" charset="0"/>
              </a:rPr>
              <a:t>Transparency must be fostered by providing the public with timely, accessible and accurate information;</a:t>
            </a:r>
          </a:p>
          <a:p>
            <a:pPr marL="628650" lvl="1" indent="-171450" fontAlgn="ctr">
              <a:buFont typeface="Arial" panose="020B0604020202020204" pitchFamily="34" charset="0"/>
              <a:buChar char="•"/>
            </a:pPr>
            <a:r>
              <a:rPr lang="en-ZA" sz="1200" i="1" dirty="0">
                <a:latin typeface="Tw Cen MT" panose="020B0602020104020603" pitchFamily="34" charset="0"/>
              </a:rPr>
              <a:t>Good human resources management and career-development practices, to examine human potential, must be cultivated; and</a:t>
            </a:r>
          </a:p>
          <a:p>
            <a:pPr marL="628650" lvl="1" indent="-171450" fontAlgn="ctr">
              <a:buFont typeface="Arial" panose="020B0604020202020204" pitchFamily="34" charset="0"/>
              <a:buChar char="•"/>
            </a:pPr>
            <a:r>
              <a:rPr lang="en-ZA" sz="1200" i="1" dirty="0">
                <a:latin typeface="Tw Cen MT" panose="020B0602020104020603" pitchFamily="34" charset="0"/>
              </a:rPr>
              <a:t>Public administration must be broadly representative of the South African people, with employment and personnel management practices based on ability, objectivity, fairness, and the need to redress the imbalances of the past to achieve broad representation</a:t>
            </a:r>
            <a:r>
              <a:rPr lang="en-ZA" sz="1200" i="1" dirty="0" smtClean="0">
                <a:latin typeface="Tw Cen MT" panose="020B0602020104020603" pitchFamily="34" charset="0"/>
              </a:rPr>
              <a:t>.</a:t>
            </a:r>
          </a:p>
          <a:p>
            <a:pPr marL="171450" lvl="0" indent="-171450" fontAlgn="ctr">
              <a:buFont typeface="Arial" panose="020B0604020202020204" pitchFamily="34" charset="0"/>
              <a:buChar char="•"/>
            </a:pPr>
            <a:endParaRPr lang="en-ZA" sz="1200" i="1" dirty="0">
              <a:latin typeface="Tw Cen MT" panose="020B0602020104020603" pitchFamily="34" charset="0"/>
            </a:endParaRPr>
          </a:p>
          <a:p>
            <a:pPr marL="171450" lvl="0" indent="-171450" fontAlgn="ctr">
              <a:buFont typeface="Arial" panose="020B0604020202020204" pitchFamily="34" charset="0"/>
              <a:buChar char="•"/>
            </a:pPr>
            <a:endParaRPr lang="en-ZA" sz="1200" i="1" dirty="0" smtClean="0">
              <a:latin typeface="Tw Cen MT" panose="020B0602020104020603" pitchFamily="34" charset="0"/>
            </a:endParaRPr>
          </a:p>
          <a:p>
            <a:pPr marL="171450" lvl="0" indent="-171450" fontAlgn="ctr">
              <a:buFont typeface="Arial" panose="020B0604020202020204" pitchFamily="34" charset="0"/>
              <a:buChar char="•"/>
            </a:pPr>
            <a:endParaRPr lang="en-ZA" sz="1200" i="1" dirty="0">
              <a:latin typeface="Tw Cen MT" panose="020B0602020104020603" pitchFamily="34" charset="0"/>
            </a:endParaRPr>
          </a:p>
          <a:p>
            <a:pPr marL="171450" lvl="0" indent="-171450" fontAlgn="ctr">
              <a:buFont typeface="Arial" panose="020B0604020202020204" pitchFamily="34" charset="0"/>
              <a:buChar char="•"/>
            </a:pPr>
            <a:r>
              <a:rPr lang="en-ZA" sz="1200" i="1" dirty="0" smtClean="0">
                <a:latin typeface="Tw Cen MT" panose="020B0602020104020603" pitchFamily="34" charset="0"/>
              </a:rPr>
              <a:t> </a:t>
            </a:r>
            <a:endParaRPr lang="en-ZA" sz="1200" i="1" dirty="0">
              <a:latin typeface="Tw Cen MT" panose="020B0602020104020603" pitchFamily="34" charset="0"/>
            </a:endParaRPr>
          </a:p>
          <a:p>
            <a:pPr marL="171450" indent="-171450">
              <a:buFont typeface="Arial" panose="020B0604020202020204" pitchFamily="34" charset="0"/>
              <a:buChar char="•"/>
            </a:pPr>
            <a:r>
              <a:rPr lang="en-ZA" sz="1200" i="1" dirty="0"/>
              <a:t> </a:t>
            </a:r>
          </a:p>
          <a:p>
            <a:pPr eaLnBrk="0" hangingPunct="0">
              <a:lnSpc>
                <a:spcPct val="150000"/>
              </a:lnSpc>
              <a:spcBef>
                <a:spcPct val="0"/>
              </a:spcBef>
              <a:defRPr/>
            </a:pPr>
            <a:endParaRPr lang="en-US" sz="1600" dirty="0" smtClean="0"/>
          </a:p>
          <a:p>
            <a:pPr eaLnBrk="0" hangingPunct="0">
              <a:lnSpc>
                <a:spcPct val="150000"/>
              </a:lnSpc>
              <a:spcBef>
                <a:spcPct val="0"/>
              </a:spcBef>
              <a:defRPr/>
            </a:pPr>
            <a:endParaRPr lang="en-US" sz="1600" dirty="0"/>
          </a:p>
          <a:p>
            <a:pPr eaLnBrk="0" hangingPunct="0">
              <a:lnSpc>
                <a:spcPct val="150000"/>
              </a:lnSpc>
              <a:spcBef>
                <a:spcPct val="0"/>
              </a:spcBef>
              <a:defRPr/>
            </a:pPr>
            <a:endParaRPr lang="en-US" sz="1600" dirty="0" smtClean="0"/>
          </a:p>
          <a:p>
            <a:pPr eaLnBrk="0" hangingPunct="0">
              <a:lnSpc>
                <a:spcPct val="150000"/>
              </a:lnSpc>
              <a:spcBef>
                <a:spcPct val="0"/>
              </a:spcBef>
              <a:defRPr/>
            </a:pPr>
            <a:endParaRPr lang="en-US" sz="1600" dirty="0">
              <a:solidFill>
                <a:schemeClr val="bg1"/>
              </a:solidFill>
              <a:latin typeface="Tw Cen MT" panose="020B0602020104020603" pitchFamily="34" charset="0"/>
            </a:endParaRPr>
          </a:p>
          <a:p>
            <a:pPr eaLnBrk="0" hangingPunct="0">
              <a:lnSpc>
                <a:spcPct val="150000"/>
              </a:lnSpc>
              <a:spcBef>
                <a:spcPct val="0"/>
              </a:spcBef>
              <a:defRPr/>
            </a:pPr>
            <a:endParaRPr lang="en-US" sz="1600" dirty="0" smtClean="0">
              <a:solidFill>
                <a:schemeClr val="bg1"/>
              </a:solidFill>
              <a:latin typeface="Tw Cen MT" panose="020B0602020104020603" pitchFamily="34" charset="0"/>
            </a:endParaRPr>
          </a:p>
          <a:p>
            <a:pPr eaLnBrk="0" hangingPunct="0">
              <a:lnSpc>
                <a:spcPct val="150000"/>
              </a:lnSpc>
              <a:spcBef>
                <a:spcPct val="0"/>
              </a:spcBef>
              <a:defRPr/>
            </a:pPr>
            <a:endParaRPr lang="en-US" sz="1600" dirty="0">
              <a:solidFill>
                <a:schemeClr val="bg1"/>
              </a:solidFill>
              <a:latin typeface="Tw Cen MT" panose="020B0602020104020603" pitchFamily="34" charset="0"/>
            </a:endParaRPr>
          </a:p>
          <a:p>
            <a:pPr eaLnBrk="0" hangingPunct="0">
              <a:lnSpc>
                <a:spcPct val="150000"/>
              </a:lnSpc>
              <a:spcBef>
                <a:spcPct val="0"/>
              </a:spcBef>
              <a:defRPr/>
            </a:pPr>
            <a:endParaRPr lang="en-ZA" dirty="0">
              <a:solidFill>
                <a:schemeClr val="bg1"/>
              </a:solidFill>
              <a:latin typeface="Tw Cen MT" panose="020B0602020104020603" pitchFamily="34" charset="0"/>
            </a:endParaRPr>
          </a:p>
          <a:p>
            <a:pPr eaLnBrk="0" hangingPunct="0">
              <a:lnSpc>
                <a:spcPct val="150000"/>
              </a:lnSpc>
              <a:spcBef>
                <a:spcPct val="0"/>
              </a:spcBef>
              <a:defRPr/>
            </a:pPr>
            <a:endParaRPr lang="en-ZA" dirty="0">
              <a:latin typeface="Tw Cen MT" panose="020B0602020104020603" pitchFamily="34" charset="0"/>
            </a:endParaRPr>
          </a:p>
        </p:txBody>
      </p:sp>
      <p:sp>
        <p:nvSpPr>
          <p:cNvPr id="6" name="Rectangle 5"/>
          <p:cNvSpPr/>
          <p:nvPr/>
        </p:nvSpPr>
        <p:spPr>
          <a:xfrm>
            <a:off x="6392216" y="3718816"/>
            <a:ext cx="4812404" cy="2939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3">
            <a:schemeClr val="accent6"/>
          </a:fillRef>
          <a:effectRef idx="2">
            <a:schemeClr val="accent6"/>
          </a:effectRef>
          <a:fontRef idx="minor">
            <a:schemeClr val="lt1"/>
          </a:fontRef>
        </p:style>
        <p:txBody>
          <a:bodyPr rtlCol="0" anchor="ctr"/>
          <a:lstStyle/>
          <a:p>
            <a:pPr eaLnBrk="0" hangingPunct="0">
              <a:lnSpc>
                <a:spcPct val="150000"/>
              </a:lnSpc>
              <a:spcBef>
                <a:spcPct val="0"/>
              </a:spcBef>
              <a:defRPr/>
            </a:pPr>
            <a:endParaRPr lang="en-ZA" sz="1400" b="1" dirty="0" smtClean="0">
              <a:solidFill>
                <a:schemeClr val="tx1"/>
              </a:solidFill>
              <a:latin typeface="Tw Cen MT" panose="020B0602020104020603" pitchFamily="34" charset="0"/>
            </a:endParaRPr>
          </a:p>
          <a:p>
            <a:pPr eaLnBrk="0" hangingPunct="0">
              <a:lnSpc>
                <a:spcPct val="150000"/>
              </a:lnSpc>
              <a:spcBef>
                <a:spcPct val="0"/>
              </a:spcBef>
              <a:defRPr/>
            </a:pPr>
            <a:r>
              <a:rPr lang="en-ZA" sz="1400" b="1" dirty="0" smtClean="0">
                <a:solidFill>
                  <a:schemeClr val="tx1"/>
                </a:solidFill>
                <a:latin typeface="Tw Cen MT" panose="020B0602020104020603" pitchFamily="34" charset="0"/>
              </a:rPr>
              <a:t>The </a:t>
            </a:r>
            <a:r>
              <a:rPr lang="en-ZA" sz="1400" b="1" dirty="0">
                <a:solidFill>
                  <a:schemeClr val="tx1"/>
                </a:solidFill>
                <a:latin typeface="Tw Cen MT" panose="020B0602020104020603" pitchFamily="34" charset="0"/>
              </a:rPr>
              <a:t>Public Administration Management Act, 2014 </a:t>
            </a:r>
            <a:endParaRPr lang="en-ZA" sz="1400" b="1" dirty="0">
              <a:solidFill>
                <a:schemeClr val="bg1"/>
              </a:solidFill>
              <a:latin typeface="Tw Cen MT" panose="020B0602020104020603" pitchFamily="34" charset="0"/>
            </a:endParaRPr>
          </a:p>
          <a:p>
            <a:pPr eaLnBrk="0" hangingPunct="0">
              <a:spcBef>
                <a:spcPct val="0"/>
              </a:spcBef>
              <a:defRPr/>
            </a:pPr>
            <a:r>
              <a:rPr lang="en-US" sz="1400" dirty="0" smtClean="0">
                <a:latin typeface="Tw Cen MT" panose="020B0602020104020603" pitchFamily="34" charset="0"/>
              </a:rPr>
              <a:t>Seeks </a:t>
            </a:r>
            <a:r>
              <a:rPr lang="en-US" sz="1400" dirty="0">
                <a:latin typeface="Tw Cen MT" panose="020B0602020104020603" pitchFamily="34" charset="0"/>
              </a:rPr>
              <a:t>to provide a uniform legal framework across the three spheres of government for bringing some degree of commonality of purpose in key public administration areas, was signed into law by the President of the Republic of South Africa in December 2014. </a:t>
            </a:r>
            <a:endParaRPr lang="en-US" sz="1400" dirty="0" smtClean="0">
              <a:latin typeface="Tw Cen MT" panose="020B0602020104020603" pitchFamily="34" charset="0"/>
            </a:endParaRPr>
          </a:p>
          <a:p>
            <a:pPr eaLnBrk="0" hangingPunct="0">
              <a:spcBef>
                <a:spcPct val="0"/>
              </a:spcBef>
              <a:defRPr/>
            </a:pPr>
            <a:endParaRPr lang="en-US" sz="1400" dirty="0">
              <a:latin typeface="Tw Cen MT" panose="020B0602020104020603" pitchFamily="34" charset="0"/>
            </a:endParaRPr>
          </a:p>
          <a:p>
            <a:pPr eaLnBrk="0" hangingPunct="0">
              <a:spcBef>
                <a:spcPct val="0"/>
              </a:spcBef>
              <a:defRPr/>
            </a:pPr>
            <a:endParaRPr lang="en-US" sz="1400" dirty="0" smtClean="0">
              <a:latin typeface="Tw Cen MT" panose="020B0602020104020603" pitchFamily="34" charset="0"/>
            </a:endParaRPr>
          </a:p>
          <a:p>
            <a:pPr eaLnBrk="0" hangingPunct="0">
              <a:spcBef>
                <a:spcPct val="0"/>
              </a:spcBef>
              <a:defRPr/>
            </a:pPr>
            <a:endParaRPr lang="en-US" sz="1400" dirty="0">
              <a:latin typeface="Tw Cen MT" panose="020B0602020104020603" pitchFamily="34" charset="0"/>
            </a:endParaRPr>
          </a:p>
          <a:p>
            <a:pPr eaLnBrk="0" hangingPunct="0">
              <a:spcBef>
                <a:spcPct val="0"/>
              </a:spcBef>
              <a:defRPr/>
            </a:pPr>
            <a:endParaRPr lang="en-US" sz="1400" dirty="0" smtClean="0">
              <a:latin typeface="Tw Cen MT" panose="020B0602020104020603" pitchFamily="34" charset="0"/>
            </a:endParaRPr>
          </a:p>
          <a:p>
            <a:pPr eaLnBrk="0" hangingPunct="0">
              <a:spcBef>
                <a:spcPct val="0"/>
              </a:spcBef>
              <a:defRPr/>
            </a:pPr>
            <a:endParaRPr lang="en-US" sz="1400" dirty="0">
              <a:latin typeface="Tw Cen MT" panose="020B0602020104020603" pitchFamily="34" charset="0"/>
            </a:endParaRPr>
          </a:p>
          <a:p>
            <a:pPr eaLnBrk="0" hangingPunct="0">
              <a:spcBef>
                <a:spcPct val="0"/>
              </a:spcBef>
              <a:defRPr/>
            </a:pPr>
            <a:endParaRPr lang="en-US" sz="1400" dirty="0">
              <a:latin typeface="Tw Cen MT" panose="020B0602020104020603" pitchFamily="34" charset="0"/>
            </a:endParaRPr>
          </a:p>
        </p:txBody>
      </p:sp>
      <p:sp>
        <p:nvSpPr>
          <p:cNvPr id="8" name="Slide Number Placeholder 3"/>
          <p:cNvSpPr txBox="1">
            <a:spLocks/>
          </p:cNvSpPr>
          <p:nvPr/>
        </p:nvSpPr>
        <p:spPr>
          <a:xfrm>
            <a:off x="11085156" y="-3175"/>
            <a:ext cx="1051908" cy="505452"/>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solidFill>
                  <a:prstClr val="black"/>
                </a:solidFill>
                <a:latin typeface="Trebuchet MS" panose="020B0603020202020204"/>
              </a:rPr>
              <a:t>/5</a:t>
            </a:r>
            <a:endParaRPr lang="en-GB" sz="3200" b="1" dirty="0">
              <a:solidFill>
                <a:prstClr val="black"/>
              </a:solidFill>
              <a:latin typeface="Trebuchet MS" panose="020B0603020202020204"/>
            </a:endParaRPr>
          </a:p>
        </p:txBody>
      </p:sp>
      <p:sp>
        <p:nvSpPr>
          <p:cNvPr id="9" name="Content Placeholder 4"/>
          <p:cNvSpPr>
            <a:spLocks noGrp="1"/>
          </p:cNvSpPr>
          <p:nvPr>
            <p:ph idx="1"/>
          </p:nvPr>
        </p:nvSpPr>
        <p:spPr>
          <a:xfrm>
            <a:off x="1006968" y="3718817"/>
            <a:ext cx="5236068" cy="2939559"/>
          </a:xfrm>
          <a:prstGeom prst="rect">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normAutofit fontScale="25000" lnSpcReduction="20000"/>
          </a:bodyPr>
          <a:lstStyle/>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000" b="1" dirty="0" smtClean="0">
              <a:solidFill>
                <a:schemeClr val="tx1"/>
              </a:solidFill>
              <a:latin typeface="Tw Cen MT" panose="020B0602020104020603" pitchFamily="34" charset="0"/>
            </a:endParaRPr>
          </a:p>
          <a:p>
            <a:pPr marL="0" indent="0">
              <a:buNone/>
            </a:pPr>
            <a:endParaRPr lang="en-ZA" sz="1000" b="1" dirty="0">
              <a:solidFill>
                <a:schemeClr val="tx1"/>
              </a:solidFill>
              <a:latin typeface="Tw Cen MT" panose="020B0602020104020603" pitchFamily="34" charset="0"/>
            </a:endParaRPr>
          </a:p>
          <a:p>
            <a:pPr marL="0" indent="0">
              <a:buNone/>
            </a:pPr>
            <a:endParaRPr lang="en-ZA" sz="1600" b="1" dirty="0" smtClean="0">
              <a:solidFill>
                <a:schemeClr val="tx1"/>
              </a:solidFill>
              <a:latin typeface="Tw Cen MT" panose="020B0602020104020603" pitchFamily="34" charset="0"/>
            </a:endParaRPr>
          </a:p>
          <a:p>
            <a:pPr marL="0" indent="0">
              <a:buNone/>
            </a:pPr>
            <a:endParaRPr lang="en-ZA" sz="4400" b="1" dirty="0" smtClean="0">
              <a:solidFill>
                <a:schemeClr val="tx1"/>
              </a:solidFill>
              <a:latin typeface="Tw Cen MT" panose="020B0602020104020603" pitchFamily="34" charset="0"/>
            </a:endParaRPr>
          </a:p>
          <a:p>
            <a:pPr marL="0" indent="0">
              <a:buNone/>
            </a:pPr>
            <a:r>
              <a:rPr lang="en-ZA" sz="5600" b="1" dirty="0" smtClean="0">
                <a:solidFill>
                  <a:schemeClr val="tx1"/>
                </a:solidFill>
                <a:latin typeface="Tw Cen MT" panose="020B0602020104020603" pitchFamily="34" charset="0"/>
              </a:rPr>
              <a:t>Public </a:t>
            </a:r>
            <a:r>
              <a:rPr lang="en-ZA" sz="5600" b="1" dirty="0">
                <a:solidFill>
                  <a:schemeClr val="tx1"/>
                </a:solidFill>
                <a:latin typeface="Tw Cen MT" panose="020B0602020104020603" pitchFamily="34" charset="0"/>
              </a:rPr>
              <a:t>Service Act of 1994 </a:t>
            </a:r>
            <a:endParaRPr lang="en-ZA" sz="5600" b="1" dirty="0" smtClean="0">
              <a:solidFill>
                <a:schemeClr val="tx1"/>
              </a:solidFill>
              <a:latin typeface="Tw Cen MT" panose="020B0602020104020603" pitchFamily="34" charset="0"/>
            </a:endParaRPr>
          </a:p>
          <a:p>
            <a:pPr marL="0" indent="0" fontAlgn="ctr">
              <a:buNone/>
            </a:pPr>
            <a:r>
              <a:rPr lang="en-US" sz="4400" dirty="0" smtClean="0">
                <a:latin typeface="Tw Cen MT" panose="020B0602020104020603" pitchFamily="34" charset="0"/>
              </a:rPr>
              <a:t>The </a:t>
            </a:r>
            <a:r>
              <a:rPr lang="en-US" sz="4400" dirty="0">
                <a:latin typeface="Tw Cen MT" panose="020B0602020104020603" pitchFamily="34" charset="0"/>
              </a:rPr>
              <a:t>Minister for the Public Service and Administration is responsible for establishing norms and standards </a:t>
            </a:r>
            <a:r>
              <a:rPr lang="en-US" sz="4400" dirty="0" smtClean="0">
                <a:latin typeface="Tw Cen MT" panose="020B0602020104020603" pitchFamily="34" charset="0"/>
              </a:rPr>
              <a:t>relating to,</a:t>
            </a:r>
          </a:p>
          <a:p>
            <a:pPr marL="0" indent="0" fontAlgn="ctr">
              <a:buNone/>
            </a:pPr>
            <a:endParaRPr lang="en-US" sz="4400" dirty="0">
              <a:latin typeface="Tw Cen MT" panose="020B0602020104020603" pitchFamily="34" charset="0"/>
            </a:endParaRPr>
          </a:p>
          <a:p>
            <a:pPr marL="628650" lvl="1" indent="-171450" fontAlgn="ctr"/>
            <a:r>
              <a:rPr lang="en-ZA" sz="4400" i="1" dirty="0">
                <a:latin typeface="Tw Cen MT" panose="020B0602020104020603" pitchFamily="34" charset="0"/>
              </a:rPr>
              <a:t>The functions of the Public Service;</a:t>
            </a:r>
          </a:p>
          <a:p>
            <a:pPr marL="628650" lvl="1" indent="-171450" fontAlgn="ctr"/>
            <a:r>
              <a:rPr lang="en-ZA" sz="4400" i="1" dirty="0">
                <a:latin typeface="Tw Cen MT" panose="020B0602020104020603" pitchFamily="34" charset="0"/>
              </a:rPr>
              <a:t>The organisational structures and establishments of departments and other organisational and governance arrangements in the Public Service;</a:t>
            </a:r>
          </a:p>
          <a:p>
            <a:pPr marL="628650" lvl="1" indent="-171450" fontAlgn="ctr"/>
            <a:r>
              <a:rPr lang="en-ZA" sz="4400" i="1" dirty="0">
                <a:latin typeface="Tw Cen MT" panose="020B0602020104020603" pitchFamily="34" charset="0"/>
              </a:rPr>
              <a:t>The conditions of service and other employment practices for employees;</a:t>
            </a:r>
          </a:p>
          <a:p>
            <a:pPr marL="628650" lvl="1" indent="-171450" fontAlgn="ctr"/>
            <a:r>
              <a:rPr lang="en-ZA" sz="4400" i="1" dirty="0">
                <a:latin typeface="Tw Cen MT" panose="020B0602020104020603" pitchFamily="34" charset="0"/>
              </a:rPr>
              <a:t>Labour relations in the Public Service;</a:t>
            </a:r>
          </a:p>
          <a:p>
            <a:pPr marL="628650" lvl="1" indent="-171450" fontAlgn="ctr"/>
            <a:r>
              <a:rPr lang="en-ZA" sz="4400" i="1" dirty="0">
                <a:latin typeface="Tw Cen MT" panose="020B0602020104020603" pitchFamily="34" charset="0"/>
              </a:rPr>
              <a:t>Health and wellness of employees; </a:t>
            </a:r>
          </a:p>
          <a:p>
            <a:pPr marL="628650" lvl="1" indent="-171450" fontAlgn="ctr"/>
            <a:r>
              <a:rPr lang="en-ZA" sz="4400" i="1" dirty="0">
                <a:latin typeface="Tw Cen MT" panose="020B0602020104020603" pitchFamily="34" charset="0"/>
              </a:rPr>
              <a:t>Information management in the Public Service;</a:t>
            </a:r>
          </a:p>
          <a:p>
            <a:pPr marL="628650" lvl="1" indent="-171450" fontAlgn="ctr"/>
            <a:r>
              <a:rPr lang="en-ZA" sz="4400" i="1" dirty="0">
                <a:latin typeface="Tw Cen MT" panose="020B0602020104020603" pitchFamily="34" charset="0"/>
              </a:rPr>
              <a:t>Electronic government;</a:t>
            </a:r>
          </a:p>
          <a:p>
            <a:pPr marL="628650" lvl="1" indent="-171450" fontAlgn="ctr"/>
            <a:r>
              <a:rPr lang="en-ZA" sz="4400" i="1" dirty="0">
                <a:latin typeface="Tw Cen MT" panose="020B0602020104020603" pitchFamily="34" charset="0"/>
              </a:rPr>
              <a:t>Integrity, ethics, conduct and anti-corruption in the Public Service; and </a:t>
            </a:r>
          </a:p>
          <a:p>
            <a:pPr marL="628650" lvl="1" indent="-171450" fontAlgn="ctr"/>
            <a:r>
              <a:rPr lang="en-ZA" sz="4400" i="1" dirty="0">
                <a:latin typeface="Tw Cen MT" panose="020B0602020104020603" pitchFamily="34" charset="0"/>
              </a:rPr>
              <a:t>Transformation, reform, innovation and any other matter to improve the effectiveness and efficiency of the Public Service and its service delivery to the public.</a:t>
            </a:r>
          </a:p>
          <a:p>
            <a:pPr lvl="1" fontAlgn="ctr"/>
            <a:endParaRPr lang="en-ZA" sz="4400" i="1" dirty="0" smtClean="0">
              <a:latin typeface="Tw Cen MT" panose="020B0602020104020603" pitchFamily="34" charset="0"/>
            </a:endParaRPr>
          </a:p>
          <a:p>
            <a:pPr lvl="1" fontAlgn="ctr"/>
            <a:endParaRPr lang="en-ZA" sz="4400" i="1" dirty="0">
              <a:latin typeface="Tw Cen MT" panose="020B0602020104020603" pitchFamily="34" charset="0"/>
            </a:endParaRPr>
          </a:p>
          <a:p>
            <a:pPr lvl="1" fontAlgn="ctr"/>
            <a:endParaRPr lang="en-ZA" sz="4400" i="1" dirty="0" smtClean="0">
              <a:latin typeface="Tw Cen MT" panose="020B0602020104020603" pitchFamily="34" charset="0"/>
            </a:endParaRPr>
          </a:p>
          <a:p>
            <a:pPr marL="457200" lvl="1" indent="0" fontAlgn="ctr">
              <a:buNone/>
            </a:pPr>
            <a:r>
              <a:rPr lang="en-ZA" sz="1400" i="1" dirty="0" smtClean="0">
                <a:latin typeface="Tw Cen MT" panose="020B0602020104020603" pitchFamily="34" charset="0"/>
              </a:rPr>
              <a:t> </a:t>
            </a:r>
            <a:endParaRPr lang="en-ZA" sz="1400" i="1" dirty="0">
              <a:latin typeface="Tw Cen MT" panose="020B0602020104020603" pitchFamily="34" charset="0"/>
            </a:endParaRPr>
          </a:p>
          <a:p>
            <a:pPr marL="457200" lvl="1" indent="0">
              <a:buNone/>
            </a:pPr>
            <a:endParaRPr lang="en-ZA" sz="1600" dirty="0">
              <a:latin typeface="Tw Cen MT" panose="020B0602020104020603" pitchFamily="34" charset="0"/>
            </a:endParaRPr>
          </a:p>
          <a:p>
            <a:pPr marL="0" indent="0">
              <a:buNone/>
            </a:pPr>
            <a:endParaRPr lang="en-ZA" sz="1400" dirty="0" smtClean="0">
              <a:latin typeface="Tw Cen MT" panose="020B0602020104020603" pitchFamily="34" charset="0"/>
            </a:endParaRPr>
          </a:p>
          <a:p>
            <a:pPr marL="0" indent="0">
              <a:buNone/>
            </a:pPr>
            <a:endParaRPr lang="en-ZA" sz="1400" dirty="0">
              <a:latin typeface="Tw Cen MT" panose="020B0602020104020603" pitchFamily="34" charset="0"/>
            </a:endParaRPr>
          </a:p>
          <a:p>
            <a:pPr marL="0" indent="0">
              <a:buNone/>
            </a:pPr>
            <a:endParaRPr lang="en-ZA" sz="1800" dirty="0" smtClean="0">
              <a:latin typeface="Tw Cen MT" panose="020B0602020104020603" pitchFamily="34" charset="0"/>
            </a:endParaRPr>
          </a:p>
          <a:p>
            <a:pPr marL="0" indent="0">
              <a:buNone/>
            </a:pPr>
            <a:endParaRPr lang="en-ZA" sz="1800" dirty="0" smtClean="0">
              <a:latin typeface="Tw Cen MT" panose="020B0602020104020603" pitchFamily="34" charset="0"/>
            </a:endParaRPr>
          </a:p>
          <a:p>
            <a:pPr marL="0" indent="0">
              <a:buNone/>
            </a:pPr>
            <a:endParaRPr lang="en-ZA" sz="1800" dirty="0" smtClean="0">
              <a:latin typeface="Tw Cen MT" panose="020B0602020104020603" pitchFamily="34" charset="0"/>
            </a:endParaRPr>
          </a:p>
          <a:p>
            <a:pPr marL="0" indent="0">
              <a:buNone/>
            </a:pPr>
            <a:endParaRPr lang="en-ZA" sz="1800" dirty="0">
              <a:latin typeface="Tw Cen MT" panose="020B0602020104020603" pitchFamily="34" charset="0"/>
            </a:endParaRPr>
          </a:p>
          <a:p>
            <a:pPr marL="0" indent="0">
              <a:buNone/>
            </a:pPr>
            <a:endParaRPr lang="en-ZA" sz="1800" dirty="0" smtClean="0">
              <a:latin typeface="Tw Cen MT" panose="020B0602020104020603" pitchFamily="34" charset="0"/>
            </a:endParaRPr>
          </a:p>
          <a:p>
            <a:pPr marL="0" indent="0">
              <a:buNone/>
            </a:pPr>
            <a:endParaRPr lang="en-ZA" sz="1800" dirty="0">
              <a:latin typeface="Tw Cen MT" panose="020B0602020104020603" pitchFamily="34" charset="0"/>
            </a:endParaRPr>
          </a:p>
          <a:p>
            <a:endParaRPr lang="en-ZA" dirty="0"/>
          </a:p>
        </p:txBody>
      </p:sp>
      <p:sp>
        <p:nvSpPr>
          <p:cNvPr id="10" name="Oval 9"/>
          <p:cNvSpPr/>
          <p:nvPr/>
        </p:nvSpPr>
        <p:spPr>
          <a:xfrm>
            <a:off x="5513233" y="3412901"/>
            <a:ext cx="1459606" cy="643944"/>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400" dirty="0" smtClean="0">
                <a:latin typeface="Tw Cen MT" panose="020B0602020104020603" pitchFamily="34" charset="0"/>
              </a:rPr>
              <a:t>DPSA</a:t>
            </a:r>
            <a:endParaRPr lang="en-ZA" sz="2400" dirty="0">
              <a:latin typeface="Tw Cen MT" panose="020B0602020104020603" pitchFamily="34" charset="0"/>
            </a:endParaRPr>
          </a:p>
        </p:txBody>
      </p:sp>
    </p:spTree>
    <p:extLst>
      <p:ext uri="{BB962C8B-B14F-4D97-AF65-F5344CB8AC3E}">
        <p14:creationId xmlns:p14="http://schemas.microsoft.com/office/powerpoint/2010/main" val="681764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3595" y="22152"/>
            <a:ext cx="11254154" cy="972635"/>
          </a:xfrm>
          <a:no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5"/>
          </a:lnRef>
          <a:fillRef idx="1003">
            <a:schemeClr val="lt2"/>
          </a:fillRef>
          <a:effectRef idx="2">
            <a:schemeClr val="accent5"/>
          </a:effectRef>
          <a:fontRef idx="minor">
            <a:schemeClr val="lt1"/>
          </a:fontRef>
        </p:style>
        <p:txBody>
          <a:bodyPr>
            <a:normAutofit/>
          </a:bodyPr>
          <a:lstStyle/>
          <a:p>
            <a: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DPSA </a:t>
            </a:r>
            <a:r>
              <a:rPr lang="en-ZA" sz="3200" b="1" dirty="0" smtClean="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EXECUTIVE MANAGEMENT </a:t>
            </a:r>
            <a:r>
              <a:rPr lang="en-US" sz="3200" b="1" dirty="0" smtClean="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STRUCTURE  </a:t>
            </a:r>
            <a: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t/>
            </a:r>
            <a:br>
              <a:rPr lang="en-ZA" sz="3200" b="1" dirty="0">
                <a:solidFill>
                  <a:schemeClr val="tx1"/>
                </a:solidFill>
                <a:effectLst>
                  <a:outerShdw blurRad="38100" dist="38100" dir="2700000" algn="tl">
                    <a:srgbClr val="000000">
                      <a:alpha val="43137"/>
                    </a:srgbClr>
                  </a:outerShdw>
                </a:effectLst>
                <a:latin typeface="Tw Cen MT" panose="020B0602020104020603" pitchFamily="34" charset="0"/>
                <a:ea typeface="+mj-ea"/>
                <a:cs typeface="Arial" panose="020B0604020202020204" pitchFamily="34" charset="0"/>
              </a:rPr>
            </a:br>
            <a:r>
              <a:rPr lang="en-ZA" sz="2800" b="1" dirty="0">
                <a:solidFill>
                  <a:schemeClr val="tx1"/>
                </a:solidFill>
                <a:latin typeface="Tw Cen MT" panose="020B0602020104020603" pitchFamily="34" charset="0"/>
                <a:cs typeface="Arial" panose="020B0604020202020204" pitchFamily="34" charset="0"/>
              </a:rPr>
              <a:t> </a:t>
            </a:r>
          </a:p>
        </p:txBody>
      </p:sp>
      <p:sp>
        <p:nvSpPr>
          <p:cNvPr id="3" name="Content Placeholder 2"/>
          <p:cNvSpPr>
            <a:spLocks noGrp="1"/>
          </p:cNvSpPr>
          <p:nvPr>
            <p:ph type="subTitle" idx="1"/>
          </p:nvPr>
        </p:nvSpPr>
        <p:spPr>
          <a:xfrm>
            <a:off x="199125" y="612221"/>
            <a:ext cx="11917344" cy="4281751"/>
          </a:xfrm>
          <a:solidFill>
            <a:schemeClr val="bg1"/>
          </a:solidFill>
        </p:spPr>
        <p:txBody>
          <a:bodyPr>
            <a:normAutofit/>
          </a:bodyPr>
          <a:lstStyle/>
          <a:p>
            <a:pPr marL="342900" indent="-342900" algn="just">
              <a:lnSpc>
                <a:spcPct val="130000"/>
              </a:lnSpc>
              <a:spcBef>
                <a:spcPts val="0"/>
              </a:spcBef>
              <a:buClr>
                <a:srgbClr val="00B050"/>
              </a:buClr>
              <a:buFont typeface="Wingdings" panose="05000000000000000000" pitchFamily="2" charset="2"/>
              <a:buChar char="q"/>
            </a:pPr>
            <a:endParaRPr lang="en-ZA" sz="1800" dirty="0">
              <a:latin typeface="Tw Cen MT" panose="020B0602020104020603" pitchFamily="34" charset="0"/>
              <a:ea typeface="Times New Roman" panose="02020603050405020304" pitchFamily="18" charset="0"/>
              <a:cs typeface="Arial" panose="020B0604020202020204" pitchFamily="34" charset="0"/>
            </a:endParaRPr>
          </a:p>
          <a:p>
            <a:pPr algn="just">
              <a:lnSpc>
                <a:spcPct val="130000"/>
              </a:lnSpc>
              <a:spcBef>
                <a:spcPts val="0"/>
              </a:spcBef>
              <a:buClr>
                <a:srgbClr val="00B050"/>
              </a:buClr>
            </a:pPr>
            <a:endParaRPr lang="en-ZA" sz="2000" b="1" i="1" dirty="0" smtClean="0">
              <a:latin typeface="Tw Cen MT" panose="020B0602020104020603" pitchFamily="34" charset="0"/>
              <a:ea typeface="Times New Roman" panose="02020603050405020304" pitchFamily="18" charset="0"/>
              <a:cs typeface="Arial" panose="020B0604020202020204" pitchFamily="34" charset="0"/>
            </a:endParaRPr>
          </a:p>
          <a:p>
            <a:pPr algn="l"/>
            <a:r>
              <a:rPr lang="en-ZA" sz="2000" dirty="0"/>
              <a:t> </a:t>
            </a:r>
          </a:p>
          <a:p>
            <a:pPr marL="342900" indent="-342900" algn="just">
              <a:lnSpc>
                <a:spcPct val="130000"/>
              </a:lnSpc>
              <a:spcBef>
                <a:spcPts val="0"/>
              </a:spcBef>
              <a:buFont typeface="Arial" panose="020B0604020202020204" pitchFamily="34" charset="0"/>
              <a:buChar char="•"/>
            </a:pPr>
            <a:endParaRPr lang="en-ZA" sz="2000" dirty="0">
              <a:latin typeface="Tw Cen MT" panose="020B0602020104020603" pitchFamily="34" charset="0"/>
              <a:ea typeface="Times New Roman" panose="02020603050405020304" pitchFamily="18" charset="0"/>
            </a:endParaRPr>
          </a:p>
          <a:p>
            <a:pPr marL="0" indent="0" algn="just">
              <a:lnSpc>
                <a:spcPct val="130000"/>
              </a:lnSpc>
              <a:spcBef>
                <a:spcPts val="0"/>
              </a:spcBef>
              <a:buNone/>
            </a:pPr>
            <a:endParaRPr lang="en-ZA" sz="2000" dirty="0">
              <a:latin typeface="Tw Cen MT" panose="020B0602020104020603" pitchFamily="34" charset="0"/>
              <a:ea typeface="Times New Roman" panose="02020603050405020304" pitchFamily="18" charset="0"/>
            </a:endParaRPr>
          </a:p>
          <a:p>
            <a:pPr marL="0" indent="0">
              <a:lnSpc>
                <a:spcPct val="130000"/>
              </a:lnSpc>
              <a:spcBef>
                <a:spcPts val="0"/>
              </a:spcBef>
              <a:buNone/>
            </a:pPr>
            <a:endParaRPr lang="en-ZA" sz="7400" dirty="0">
              <a:latin typeface="Tw Cen MT" panose="020B0602020104020603" pitchFamily="34" charset="0"/>
            </a:endParaRPr>
          </a:p>
          <a:p>
            <a:pPr>
              <a:lnSpc>
                <a:spcPct val="130000"/>
              </a:lnSpc>
              <a:spcBef>
                <a:spcPts val="0"/>
              </a:spcBef>
            </a:pPr>
            <a:endParaRPr lang="en-ZA" sz="7200" dirty="0">
              <a:latin typeface="Tw Cen MT" panose="020B0602020104020603" pitchFamily="34" charset="0"/>
            </a:endParaRPr>
          </a:p>
          <a:p>
            <a:pPr>
              <a:lnSpc>
                <a:spcPct val="130000"/>
              </a:lnSpc>
              <a:spcBef>
                <a:spcPts val="0"/>
              </a:spcBef>
            </a:pPr>
            <a:endParaRPr lang="en-ZA" sz="7200" dirty="0">
              <a:latin typeface="Tw Cen MT" panose="020B0602020104020603" pitchFamily="34" charset="0"/>
            </a:endParaRPr>
          </a:p>
          <a:p>
            <a:pPr>
              <a:lnSpc>
                <a:spcPct val="130000"/>
              </a:lnSpc>
              <a:spcBef>
                <a:spcPts val="0"/>
              </a:spcBef>
            </a:pPr>
            <a:endParaRPr lang="en-ZA" sz="7200" dirty="0" smtClean="0">
              <a:latin typeface="Tw Cen MT" panose="020B0602020104020603" pitchFamily="34" charset="0"/>
            </a:endParaRPr>
          </a:p>
          <a:p>
            <a:pPr>
              <a:lnSpc>
                <a:spcPct val="130000"/>
              </a:lnSpc>
              <a:spcBef>
                <a:spcPts val="0"/>
              </a:spcBef>
            </a:pPr>
            <a:endParaRPr lang="en-ZA" sz="3200" b="1" dirty="0">
              <a:solidFill>
                <a:srgbClr val="C00000"/>
              </a:solidFill>
              <a:latin typeface="Tw Cen MT" panose="020B0602020104020603" pitchFamily="34" charset="0"/>
            </a:endParaRPr>
          </a:p>
          <a:p>
            <a:pPr>
              <a:lnSpc>
                <a:spcPct val="130000"/>
              </a:lnSpc>
              <a:spcBef>
                <a:spcPts val="0"/>
              </a:spcBef>
            </a:pPr>
            <a:endParaRPr lang="en-US" sz="7200" u="sng" dirty="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6</a:t>
            </a:fld>
            <a:endParaRPr lang="en-GB" sz="4000" b="1" dirty="0">
              <a:solidFill>
                <a:prstClr val="white"/>
              </a:solidFill>
            </a:endParaRPr>
          </a:p>
        </p:txBody>
      </p:sp>
      <p:sp>
        <p:nvSpPr>
          <p:cNvPr id="6" name="Slide Number Placeholder 3"/>
          <p:cNvSpPr txBox="1">
            <a:spLocks/>
          </p:cNvSpPr>
          <p:nvPr/>
        </p:nvSpPr>
        <p:spPr>
          <a:xfrm>
            <a:off x="11254154" y="22152"/>
            <a:ext cx="937846"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solidFill>
                  <a:prstClr val="black"/>
                </a:solidFill>
                <a:latin typeface="Trebuchet MS" panose="020B0603020202020204"/>
              </a:rPr>
              <a:t>/6</a:t>
            </a:r>
            <a:endParaRPr lang="en-GB" sz="3200" b="1" dirty="0">
              <a:solidFill>
                <a:prstClr val="black"/>
              </a:solidFill>
              <a:latin typeface="Trebuchet MS" panose="020B0603020202020204"/>
            </a:endParaRPr>
          </a:p>
        </p:txBody>
      </p:sp>
      <p:sp>
        <p:nvSpPr>
          <p:cNvPr id="8" name="Content Placeholder 2"/>
          <p:cNvSpPr txBox="1">
            <a:spLocks/>
          </p:cNvSpPr>
          <p:nvPr/>
        </p:nvSpPr>
        <p:spPr>
          <a:xfrm>
            <a:off x="473222" y="874207"/>
            <a:ext cx="11369151" cy="4019765"/>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ZA" dirty="0" smtClean="0">
              <a:solidFill>
                <a:sysClr val="windowText" lastClr="000000"/>
              </a:solidFill>
            </a:endParaRPr>
          </a:p>
        </p:txBody>
      </p:sp>
      <p:graphicFrame>
        <p:nvGraphicFramePr>
          <p:cNvPr id="7" name="Diagram 6"/>
          <p:cNvGraphicFramePr/>
          <p:nvPr>
            <p:extLst>
              <p:ext uri="{D42A27DB-BD31-4B8C-83A1-F6EECF244321}">
                <p14:modId xmlns:p14="http://schemas.microsoft.com/office/powerpoint/2010/main" val="3714704668"/>
              </p:ext>
            </p:extLst>
          </p:nvPr>
        </p:nvGraphicFramePr>
        <p:xfrm>
          <a:off x="250355" y="838583"/>
          <a:ext cx="11570343" cy="5882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0592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76646" y="979874"/>
            <a:ext cx="11455721" cy="4686408"/>
          </a:xfrm>
          <a:noFill/>
        </p:spPr>
        <p:txBody>
          <a:bodyPr>
            <a:noAutofit/>
          </a:bodyPr>
          <a:lstStyle/>
          <a:p>
            <a:pPr algn="l"/>
            <a:endParaRPr lang="en-ZA" sz="2000" dirty="0"/>
          </a:p>
          <a:p>
            <a:pPr algn="l" eaLnBrk="0" hangingPunct="0">
              <a:lnSpc>
                <a:spcPct val="100000"/>
              </a:lnSpc>
              <a:spcBef>
                <a:spcPct val="0"/>
              </a:spcBef>
              <a:defRPr/>
            </a:pPr>
            <a:endParaRPr lang="en-ZA" sz="2000" dirty="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US" sz="2000" dirty="0" smtClean="0">
              <a:latin typeface="Tw Cen MT" panose="020B0602020104020603" pitchFamily="34" charset="0"/>
            </a:endParaRPr>
          </a:p>
          <a:p>
            <a:pPr marL="285750" indent="-285750" algn="l">
              <a:lnSpc>
                <a:spcPct val="100000"/>
              </a:lnSpc>
              <a:spcBef>
                <a:spcPts val="0"/>
              </a:spcBef>
              <a:buFont typeface="Arial" panose="020B0604020202020204" pitchFamily="34" charset="0"/>
              <a:buChar char="•"/>
              <a:defRPr/>
            </a:pPr>
            <a:endParaRPr lang="en-ZA" sz="2000" dirty="0">
              <a:latin typeface="Tw Cen MT" panose="020B0602020104020603" pitchFamily="34" charset="0"/>
            </a:endParaRPr>
          </a:p>
          <a:p>
            <a:pPr marL="0" indent="0">
              <a:lnSpc>
                <a:spcPct val="120000"/>
              </a:lnSpc>
              <a:spcBef>
                <a:spcPts val="0"/>
              </a:spcBef>
              <a:buSzPct val="100000"/>
              <a:buNone/>
            </a:pPr>
            <a:endParaRPr lang="en-ZA" sz="2000" dirty="0">
              <a:latin typeface="Tw Cen MT" panose="020B0602020104020603" pitchFamily="34" charset="0"/>
            </a:endParaRPr>
          </a:p>
          <a:p>
            <a:pPr marL="0" indent="0" algn="l">
              <a:lnSpc>
                <a:spcPct val="120000"/>
              </a:lnSpc>
              <a:spcBef>
                <a:spcPts val="0"/>
              </a:spcBef>
              <a:buSzPct val="100000"/>
              <a:buNone/>
            </a:pPr>
            <a:endParaRPr lang="en-ZA" sz="2000" dirty="0" smtClean="0">
              <a:latin typeface="Tw Cen MT" panose="020B0602020104020603"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7</a:t>
            </a:fld>
            <a:endParaRPr lang="en-GB" sz="4000" b="1" dirty="0">
              <a:solidFill>
                <a:prstClr val="white"/>
              </a:solidFill>
            </a:endParaRPr>
          </a:p>
        </p:txBody>
      </p:sp>
      <p:sp>
        <p:nvSpPr>
          <p:cNvPr id="7" name="Slide Number Placeholder 3"/>
          <p:cNvSpPr txBox="1">
            <a:spLocks/>
          </p:cNvSpPr>
          <p:nvPr/>
        </p:nvSpPr>
        <p:spPr>
          <a:xfrm>
            <a:off x="11125200" y="141292"/>
            <a:ext cx="912603" cy="69729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E96417-4ADB-4B1E-9DF8-F791D7DFC93B}" type="slidenum">
              <a:rPr lang="en-GB" sz="4000" b="1" smtClean="0">
                <a:solidFill>
                  <a:prstClr val="white"/>
                </a:solidFill>
              </a:rPr>
              <a:pPr>
                <a:defRPr/>
              </a:pPr>
              <a:t>7</a:t>
            </a:fld>
            <a:endParaRPr lang="en-GB" sz="4000" b="1" dirty="0">
              <a:solidFill>
                <a:prstClr val="white"/>
              </a:solidFill>
            </a:endParaRPr>
          </a:p>
        </p:txBody>
      </p:sp>
      <p:sp>
        <p:nvSpPr>
          <p:cNvPr id="8" name="Slide Number Placeholder 3"/>
          <p:cNvSpPr txBox="1">
            <a:spLocks/>
          </p:cNvSpPr>
          <p:nvPr/>
        </p:nvSpPr>
        <p:spPr>
          <a:xfrm>
            <a:off x="11055547" y="123831"/>
            <a:ext cx="1051908" cy="55875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/7</a:t>
            </a:r>
            <a:endParaRPr lang="en-GB" sz="3200" b="1" dirty="0">
              <a:latin typeface="Trebuchet MS" panose="020B0603020202020204"/>
            </a:endParaRPr>
          </a:p>
        </p:txBody>
      </p:sp>
      <p:sp>
        <p:nvSpPr>
          <p:cNvPr id="2" name="Title 1"/>
          <p:cNvSpPr>
            <a:spLocks noGrp="1"/>
          </p:cNvSpPr>
          <p:nvPr>
            <p:ph type="ctrTitle"/>
          </p:nvPr>
        </p:nvSpPr>
        <p:spPr>
          <a:xfrm>
            <a:off x="344286" y="412554"/>
            <a:ext cx="10451380" cy="697290"/>
          </a:xfrm>
        </p:spPr>
        <p:txBody>
          <a:bodyPr>
            <a:noAutofit/>
          </a:bodyPr>
          <a:lstStyle/>
          <a:p>
            <a:r>
              <a:rPr lang="en-ZA" sz="3200" b="1" dirty="0" smtClean="0">
                <a:latin typeface="Tw Cen MT" panose="020B0602020104020603" pitchFamily="34" charset="0"/>
              </a:rPr>
              <a:t>2020-2025 STRATEGIC </a:t>
            </a:r>
            <a:r>
              <a:rPr lang="en-ZA" sz="3200" b="1" dirty="0">
                <a:latin typeface="Tw Cen MT" panose="020B0602020104020603" pitchFamily="34" charset="0"/>
              </a:rPr>
              <a:t>PLAN </a:t>
            </a:r>
            <a:r>
              <a:rPr lang="en-ZA" sz="3200" b="1" dirty="0" smtClean="0">
                <a:latin typeface="Tw Cen MT" panose="020B0602020104020603" pitchFamily="34" charset="0"/>
              </a:rPr>
              <a:t>OUTCOMES </a:t>
            </a:r>
            <a:br>
              <a:rPr lang="en-ZA" sz="3200" b="1" dirty="0" smtClean="0">
                <a:latin typeface="Tw Cen MT" panose="020B0602020104020603" pitchFamily="34" charset="0"/>
              </a:rPr>
            </a:br>
            <a:endParaRPr lang="en-ZA" sz="3200" dirty="0"/>
          </a:p>
        </p:txBody>
      </p:sp>
      <p:graphicFrame>
        <p:nvGraphicFramePr>
          <p:cNvPr id="5" name="Diagram 4"/>
          <p:cNvGraphicFramePr/>
          <p:nvPr>
            <p:extLst>
              <p:ext uri="{D42A27DB-BD31-4B8C-83A1-F6EECF244321}">
                <p14:modId xmlns:p14="http://schemas.microsoft.com/office/powerpoint/2010/main" val="678948173"/>
              </p:ext>
            </p:extLst>
          </p:nvPr>
        </p:nvGraphicFramePr>
        <p:xfrm>
          <a:off x="904240" y="838582"/>
          <a:ext cx="8128000" cy="4583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p:cNvSpPr/>
          <p:nvPr/>
        </p:nvSpPr>
        <p:spPr>
          <a:xfrm>
            <a:off x="9585960" y="1584960"/>
            <a:ext cx="2451843" cy="2834640"/>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1600" i="1" dirty="0" smtClean="0"/>
              <a:t>The Annual Performance Plan ( APP) has specific interventions and targets aligned to these Outcomes</a:t>
            </a:r>
            <a:endParaRPr lang="en-ZA" sz="1600" i="1" dirty="0"/>
          </a:p>
        </p:txBody>
      </p:sp>
    </p:spTree>
    <p:extLst>
      <p:ext uri="{BB962C8B-B14F-4D97-AF65-F5344CB8AC3E}">
        <p14:creationId xmlns:p14="http://schemas.microsoft.com/office/powerpoint/2010/main" val="3734807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8593" y="193183"/>
            <a:ext cx="11254154" cy="1092858"/>
          </a:xfr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l">
              <a:rot lat="0" lon="0" rev="600000"/>
            </a:lightRig>
          </a:scene3d>
          <a:sp3d prstMaterial="metal">
            <a:bevelT w="38100" h="57150" prst="angle"/>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US" sz="2800" b="1" dirty="0">
                <a:solidFill>
                  <a:schemeClr val="tx1"/>
                </a:solidFill>
                <a:latin typeface="Tw Cen MT" panose="020B0602020104020603" pitchFamily="34" charset="0"/>
                <a:cs typeface="Arial" panose="020B0604020202020204" pitchFamily="34" charset="0"/>
              </a:rPr>
              <a:t>2020 – 2025 MTSF TARGETS WHICH THE </a:t>
            </a:r>
            <a:br>
              <a:rPr lang="en-US" sz="2800" b="1" dirty="0">
                <a:solidFill>
                  <a:schemeClr val="tx1"/>
                </a:solidFill>
                <a:latin typeface="Tw Cen MT" panose="020B0602020104020603" pitchFamily="34" charset="0"/>
                <a:cs typeface="Arial" panose="020B0604020202020204" pitchFamily="34" charset="0"/>
              </a:rPr>
            </a:br>
            <a:r>
              <a:rPr lang="en-US" sz="2800" b="1" dirty="0">
                <a:solidFill>
                  <a:schemeClr val="tx1"/>
                </a:solidFill>
                <a:latin typeface="Tw Cen MT" panose="020B0602020104020603" pitchFamily="34" charset="0"/>
                <a:cs typeface="Arial" panose="020B0604020202020204" pitchFamily="34" charset="0"/>
              </a:rPr>
              <a:t>MINISTER FOR THE PUBLIC SERVICE IS LEADING</a:t>
            </a:r>
            <a:r>
              <a:rPr lang="en-ZA" sz="3100" b="1" dirty="0" smtClean="0">
                <a:solidFill>
                  <a:schemeClr val="tx1"/>
                </a:solidFill>
                <a:latin typeface="Tw Cen MT" panose="020B0602020104020603" pitchFamily="34" charset="0"/>
                <a:ea typeface="+mj-ea"/>
                <a:cs typeface="Arial" panose="020B0604020202020204" pitchFamily="34" charset="0"/>
              </a:rPr>
              <a:t/>
            </a:r>
            <a:br>
              <a:rPr lang="en-ZA" sz="3100" b="1" dirty="0" smtClean="0">
                <a:solidFill>
                  <a:schemeClr val="tx1"/>
                </a:solidFill>
                <a:latin typeface="Tw Cen MT" panose="020B0602020104020603" pitchFamily="34" charset="0"/>
                <a:ea typeface="+mj-ea"/>
                <a:cs typeface="Arial" panose="020B0604020202020204" pitchFamily="34" charset="0"/>
              </a:rPr>
            </a:br>
            <a:endParaRPr lang="en-ZA" sz="3100" b="1" dirty="0">
              <a:solidFill>
                <a:srgbClr val="00B050"/>
              </a:solidFill>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8</a:t>
            </a:fld>
            <a:endParaRPr lang="en-GB" sz="4000" b="1" dirty="0">
              <a:solidFill>
                <a:prstClr val="white"/>
              </a:solidFill>
            </a:endParaRPr>
          </a:p>
        </p:txBody>
      </p:sp>
      <p:sp>
        <p:nvSpPr>
          <p:cNvPr id="6" name="Slide Number Placeholder 3"/>
          <p:cNvSpPr txBox="1">
            <a:spLocks/>
          </p:cNvSpPr>
          <p:nvPr/>
        </p:nvSpPr>
        <p:spPr>
          <a:xfrm>
            <a:off x="11125365" y="12879"/>
            <a:ext cx="937846"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/8</a:t>
            </a:r>
            <a:endParaRPr lang="en-GB" sz="3200" b="1" dirty="0">
              <a:latin typeface="Trebuchet MS" panose="020B0603020202020204"/>
            </a:endParaRPr>
          </a:p>
        </p:txBody>
      </p:sp>
      <p:sp>
        <p:nvSpPr>
          <p:cNvPr id="8" name="Content Placeholder 2"/>
          <p:cNvSpPr txBox="1">
            <a:spLocks/>
          </p:cNvSpPr>
          <p:nvPr/>
        </p:nvSpPr>
        <p:spPr>
          <a:xfrm>
            <a:off x="238593" y="9947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704816563"/>
              </p:ext>
            </p:extLst>
          </p:nvPr>
        </p:nvGraphicFramePr>
        <p:xfrm>
          <a:off x="169539" y="1099650"/>
          <a:ext cx="11779235" cy="4246476"/>
        </p:xfrm>
        <a:graphic>
          <a:graphicData uri="http://schemas.openxmlformats.org/drawingml/2006/table">
            <a:tbl>
              <a:tblPr firstRow="1" bandRow="1">
                <a:tableStyleId>{D7AC3CCA-C797-4891-BE02-D94E43425B78}</a:tableStyleId>
              </a:tblPr>
              <a:tblGrid>
                <a:gridCol w="6131479"/>
                <a:gridCol w="5647756"/>
              </a:tblGrid>
              <a:tr h="4246476">
                <a:tc>
                  <a:txBody>
                    <a:bodyPr/>
                    <a:lstStyle/>
                    <a:p>
                      <a:pPr marL="457200" indent="-457200" algn="just">
                        <a:lnSpc>
                          <a:spcPct val="110000"/>
                        </a:lnSpc>
                        <a:spcBef>
                          <a:spcPts val="0"/>
                        </a:spcBef>
                        <a:buFont typeface="+mj-lt"/>
                        <a:buAutoNum type="arabicPeriod"/>
                      </a:pPr>
                      <a:r>
                        <a:rPr lang="en-ZA" sz="1600" b="0" dirty="0" smtClean="0">
                          <a:solidFill>
                            <a:schemeClr val="tx1"/>
                          </a:solidFill>
                          <a:latin typeface="Tw Cen MT" panose="020B0602020104020603" pitchFamily="34" charset="0"/>
                        </a:rPr>
                        <a:t>Public Service Amendment Bill, 1994 submitted to Parliament by 2023 to include devolution of administrative powers from of executive authorities to heads of department.</a:t>
                      </a:r>
                    </a:p>
                    <a:p>
                      <a:pPr marL="457200" indent="-457200" algn="just">
                        <a:lnSpc>
                          <a:spcPct val="110000"/>
                        </a:lnSpc>
                        <a:spcBef>
                          <a:spcPts val="0"/>
                        </a:spcBef>
                        <a:buFont typeface="+mj-lt"/>
                        <a:buAutoNum type="arabicPeriod"/>
                      </a:pPr>
                      <a:r>
                        <a:rPr lang="en-ZA" sz="1600" b="0" dirty="0" smtClean="0">
                          <a:solidFill>
                            <a:schemeClr val="tx1"/>
                          </a:solidFill>
                          <a:latin typeface="Tw Cen MT" panose="020B0602020104020603" pitchFamily="34" charset="0"/>
                        </a:rPr>
                        <a:t>Regulations for the Public Administration Management Act, 2014 submitted to relevant stakeholders for concurrence by 2024. </a:t>
                      </a:r>
                    </a:p>
                    <a:p>
                      <a:pPr marL="457200" indent="-457200" algn="just">
                        <a:lnSpc>
                          <a:spcPct val="110000"/>
                        </a:lnSpc>
                        <a:spcBef>
                          <a:spcPts val="0"/>
                        </a:spcBef>
                        <a:buFont typeface="+mj-lt"/>
                        <a:buAutoNum type="arabicPeriod"/>
                      </a:pPr>
                      <a:r>
                        <a:rPr lang="en-ZA" sz="1600" b="0" dirty="0" smtClean="0">
                          <a:solidFill>
                            <a:schemeClr val="tx1"/>
                          </a:solidFill>
                          <a:latin typeface="Tw Cen MT" panose="020B0602020104020603" pitchFamily="34" charset="0"/>
                        </a:rPr>
                        <a:t>Public Administration Management Amendment Bill submitted to Parliament by 2023. </a:t>
                      </a:r>
                    </a:p>
                    <a:p>
                      <a:pPr marL="457200" indent="-457200" algn="just">
                        <a:lnSpc>
                          <a:spcPct val="110000"/>
                        </a:lnSpc>
                        <a:spcBef>
                          <a:spcPts val="0"/>
                        </a:spcBef>
                        <a:buFont typeface="+mj-lt"/>
                        <a:buAutoNum type="arabicPeriod"/>
                      </a:pPr>
                      <a:r>
                        <a:rPr lang="en-ZA" sz="1600" b="0" dirty="0" smtClean="0">
                          <a:solidFill>
                            <a:schemeClr val="tx1"/>
                          </a:solidFill>
                          <a:latin typeface="Tw Cen MT" panose="020B0602020104020603" pitchFamily="34" charset="0"/>
                        </a:rPr>
                        <a:t>Organisational Functionality Assessment Tool implemented as a mechanism to measure the levels of productivity and functionality (efficiency and effectiveness) of departments in supporting service delivery objectives by 2022.</a:t>
                      </a:r>
                    </a:p>
                    <a:p>
                      <a:pPr marL="457200" indent="-457200" algn="just">
                        <a:lnSpc>
                          <a:spcPct val="110000"/>
                        </a:lnSpc>
                        <a:spcBef>
                          <a:spcPts val="0"/>
                        </a:spcBef>
                        <a:buFont typeface="+mj-lt"/>
                        <a:buAutoNum type="arabicPeriod"/>
                      </a:pPr>
                      <a:r>
                        <a:rPr lang="en-ZA" sz="1600" b="0" dirty="0" smtClean="0">
                          <a:solidFill>
                            <a:schemeClr val="tx1"/>
                          </a:solidFill>
                          <a:latin typeface="Tw Cen MT" panose="020B0602020104020603" pitchFamily="34" charset="0"/>
                        </a:rPr>
                        <a:t>Business Processes Modernisation Programme in the Public Service approved by 2020 and implemented by 2023.</a:t>
                      </a:r>
                    </a:p>
                  </a:txBody>
                  <a:tcPr>
                    <a:solidFill>
                      <a:schemeClr val="accent1">
                        <a:lumMod val="20000"/>
                        <a:lumOff val="80000"/>
                      </a:schemeClr>
                    </a:solidFill>
                  </a:tcPr>
                </a:tc>
                <a:tc>
                  <a:txBody>
                    <a:bodyPr/>
                    <a:lstStyle/>
                    <a:p>
                      <a:pPr marL="457200" indent="-457200" algn="just">
                        <a:lnSpc>
                          <a:spcPct val="110000"/>
                        </a:lnSpc>
                        <a:spcBef>
                          <a:spcPts val="0"/>
                        </a:spcBef>
                        <a:buFont typeface="+mj-lt"/>
                        <a:buAutoNum type="arabicPeriod" startAt="6"/>
                      </a:pPr>
                      <a:r>
                        <a:rPr lang="en-ZA" sz="1600" b="0" dirty="0" smtClean="0">
                          <a:solidFill>
                            <a:schemeClr val="tx1"/>
                          </a:solidFill>
                          <a:latin typeface="Tw Cen MT" panose="020B0602020104020603" pitchFamily="34" charset="0"/>
                        </a:rPr>
                        <a:t>National e-Government Strategy and Roadmap implemented by 2024 towards digitalisation of government services.</a:t>
                      </a:r>
                    </a:p>
                    <a:p>
                      <a:pPr marL="457200" indent="-457200" algn="just">
                        <a:lnSpc>
                          <a:spcPct val="110000"/>
                        </a:lnSpc>
                        <a:spcBef>
                          <a:spcPts val="0"/>
                        </a:spcBef>
                        <a:buFont typeface="+mj-lt"/>
                        <a:buAutoNum type="arabicPeriod" startAt="6"/>
                      </a:pPr>
                      <a:r>
                        <a:rPr lang="en-ZA" sz="1600" b="0" dirty="0" smtClean="0">
                          <a:solidFill>
                            <a:schemeClr val="tx1"/>
                          </a:solidFill>
                          <a:latin typeface="Tw Cen MT" panose="020B0602020104020603" pitchFamily="34" charset="0"/>
                        </a:rPr>
                        <a:t>Job Competency Framework for the Public Service implemented by 2023.</a:t>
                      </a:r>
                    </a:p>
                    <a:p>
                      <a:pPr marL="457200" indent="-457200" algn="just">
                        <a:lnSpc>
                          <a:spcPct val="110000"/>
                        </a:lnSpc>
                        <a:spcBef>
                          <a:spcPts val="0"/>
                        </a:spcBef>
                        <a:buFont typeface="+mj-lt"/>
                        <a:buAutoNum type="arabicPeriod" startAt="6"/>
                      </a:pPr>
                      <a:r>
                        <a:rPr lang="en-ZA" sz="1600" b="0" dirty="0" smtClean="0">
                          <a:solidFill>
                            <a:schemeClr val="tx1"/>
                          </a:solidFill>
                          <a:latin typeface="Tw Cen MT" panose="020B0602020104020603" pitchFamily="34" charset="0"/>
                        </a:rPr>
                        <a:t>Programme to institutionalise professional code of ethics in the public administration by 2023.</a:t>
                      </a:r>
                    </a:p>
                    <a:p>
                      <a:pPr marL="457200" indent="-457200" algn="just">
                        <a:lnSpc>
                          <a:spcPct val="110000"/>
                        </a:lnSpc>
                        <a:spcBef>
                          <a:spcPts val="0"/>
                        </a:spcBef>
                        <a:buFont typeface="+mj-lt"/>
                        <a:buAutoNum type="arabicPeriod" startAt="6"/>
                      </a:pPr>
                      <a:r>
                        <a:rPr lang="en-ZA" sz="1600" b="0" dirty="0" smtClean="0">
                          <a:solidFill>
                            <a:schemeClr val="tx1"/>
                          </a:solidFill>
                          <a:latin typeface="Tw Cen MT" panose="020B0602020104020603" pitchFamily="34" charset="0"/>
                        </a:rPr>
                        <a:t>Lifestyle Audit Guideline developed and approved by March 2021.</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4165733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38593" y="193183"/>
            <a:ext cx="11254154" cy="1092858"/>
          </a:xfr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l">
              <a:rot lat="0" lon="0" rev="600000"/>
            </a:lightRig>
          </a:scene3d>
          <a:sp3d prstMaterial="metal">
            <a:bevelT w="38100" h="57150" prst="angle"/>
          </a:sp3d>
        </p:spPr>
        <p:style>
          <a:lnRef idx="1">
            <a:schemeClr val="accent5"/>
          </a:lnRef>
          <a:fillRef idx="1003">
            <a:schemeClr val="lt2"/>
          </a:fillRef>
          <a:effectRef idx="2">
            <a:schemeClr val="accent5"/>
          </a:effectRef>
          <a:fontRef idx="minor">
            <a:schemeClr val="lt1"/>
          </a:fontRef>
        </p:style>
        <p:txBody>
          <a:bodyPr>
            <a:normAutofit fontScale="90000"/>
          </a:bodyPr>
          <a:lstStyle/>
          <a:p>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t/>
            </a:r>
            <a:br>
              <a:rPr lang="en-ZA" sz="2800" b="1" dirty="0" smtClean="0">
                <a:solidFill>
                  <a:schemeClr val="tx1"/>
                </a:solidFill>
                <a:effectLst>
                  <a:outerShdw blurRad="50000" dist="30000" dir="5400000" algn="tl" rotWithShape="0">
                    <a:srgbClr val="000000">
                      <a:alpha val="30000"/>
                    </a:srgbClr>
                  </a:outerShdw>
                </a:effectLst>
                <a:latin typeface="Tw Cen MT" panose="020B0602020104020603" pitchFamily="34" charset="0"/>
                <a:ea typeface="+mj-ea"/>
                <a:cs typeface="Arial" panose="020B0604020202020204" pitchFamily="34" charset="0"/>
              </a:rPr>
            </a:br>
            <a:r>
              <a:rPr lang="en-US" sz="2800" b="1" dirty="0" smtClean="0">
                <a:solidFill>
                  <a:schemeClr val="tx1"/>
                </a:solidFill>
                <a:latin typeface="Tw Cen MT" panose="020B0602020104020603" pitchFamily="34" charset="0"/>
                <a:cs typeface="Arial" panose="020B0604020202020204" pitchFamily="34" charset="0"/>
              </a:rPr>
              <a:t>2020 </a:t>
            </a:r>
            <a:r>
              <a:rPr lang="en-US" sz="2800" b="1" dirty="0">
                <a:solidFill>
                  <a:schemeClr val="tx1"/>
                </a:solidFill>
                <a:latin typeface="Tw Cen MT" panose="020B0602020104020603" pitchFamily="34" charset="0"/>
                <a:cs typeface="Arial" panose="020B0604020202020204" pitchFamily="34" charset="0"/>
              </a:rPr>
              <a:t>– 2025 MTSF TARGETS WHICH </a:t>
            </a:r>
            <a:r>
              <a:rPr lang="en-US" sz="2800" b="1" dirty="0" smtClean="0">
                <a:solidFill>
                  <a:schemeClr val="tx1"/>
                </a:solidFill>
                <a:latin typeface="Tw Cen MT" panose="020B0602020104020603" pitchFamily="34" charset="0"/>
                <a:cs typeface="Arial" panose="020B0604020202020204" pitchFamily="34" charset="0"/>
              </a:rPr>
              <a:t/>
            </a:r>
            <a:br>
              <a:rPr lang="en-US" sz="2800" b="1" dirty="0" smtClean="0">
                <a:solidFill>
                  <a:schemeClr val="tx1"/>
                </a:solidFill>
                <a:latin typeface="Tw Cen MT" panose="020B0602020104020603" pitchFamily="34" charset="0"/>
                <a:cs typeface="Arial" panose="020B0604020202020204" pitchFamily="34" charset="0"/>
              </a:rPr>
            </a:br>
            <a:r>
              <a:rPr lang="en-US" sz="2800" b="1" dirty="0" smtClean="0">
                <a:solidFill>
                  <a:schemeClr val="tx1"/>
                </a:solidFill>
                <a:latin typeface="Tw Cen MT" panose="020B0602020104020603" pitchFamily="34" charset="0"/>
                <a:cs typeface="Arial" panose="020B0604020202020204" pitchFamily="34" charset="0"/>
              </a:rPr>
              <a:t>THE </a:t>
            </a:r>
            <a:r>
              <a:rPr lang="en-US" sz="2800" b="1" dirty="0">
                <a:solidFill>
                  <a:schemeClr val="tx1"/>
                </a:solidFill>
                <a:latin typeface="Tw Cen MT" panose="020B0602020104020603" pitchFamily="34" charset="0"/>
                <a:cs typeface="Arial" panose="020B0604020202020204" pitchFamily="34" charset="0"/>
              </a:rPr>
              <a:t>MINISTER FOR THE PUBLIC SERVICE IS </a:t>
            </a:r>
            <a:r>
              <a:rPr lang="en-US" sz="2800" b="1" dirty="0" smtClean="0">
                <a:solidFill>
                  <a:schemeClr val="tx1"/>
                </a:solidFill>
                <a:latin typeface="Tw Cen MT" panose="020B0602020104020603" pitchFamily="34" charset="0"/>
                <a:cs typeface="Arial" panose="020B0604020202020204" pitchFamily="34" charset="0"/>
              </a:rPr>
              <a:t>SUPPORTING</a:t>
            </a:r>
            <a:r>
              <a:rPr lang="en-ZA" sz="3100" b="1" dirty="0" smtClean="0">
                <a:solidFill>
                  <a:schemeClr val="tx1"/>
                </a:solidFill>
                <a:latin typeface="Tw Cen MT" panose="020B0602020104020603" pitchFamily="34" charset="0"/>
                <a:ea typeface="+mj-ea"/>
                <a:cs typeface="Arial" panose="020B0604020202020204" pitchFamily="34" charset="0"/>
              </a:rPr>
              <a:t/>
            </a:r>
            <a:br>
              <a:rPr lang="en-ZA" sz="3100" b="1" dirty="0" smtClean="0">
                <a:solidFill>
                  <a:schemeClr val="tx1"/>
                </a:solidFill>
                <a:latin typeface="Tw Cen MT" panose="020B0602020104020603" pitchFamily="34" charset="0"/>
                <a:ea typeface="+mj-ea"/>
                <a:cs typeface="Arial" panose="020B0604020202020204" pitchFamily="34" charset="0"/>
              </a:rPr>
            </a:br>
            <a:endParaRPr lang="en-ZA" sz="3100" b="1" dirty="0">
              <a:solidFill>
                <a:srgbClr val="00B050"/>
              </a:solidFill>
              <a:latin typeface="Tw Cen MT" panose="020B0602020104020603"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DE96417-4ADB-4B1E-9DF8-F791D7DFC93B}" type="slidenum">
              <a:rPr lang="en-GB" sz="4000" b="1" smtClean="0">
                <a:solidFill>
                  <a:prstClr val="white"/>
                </a:solidFill>
              </a:rPr>
              <a:pPr>
                <a:defRPr/>
              </a:pPr>
              <a:t>9</a:t>
            </a:fld>
            <a:endParaRPr lang="en-GB" sz="4000" b="1" dirty="0">
              <a:solidFill>
                <a:prstClr val="white"/>
              </a:solidFill>
            </a:endParaRPr>
          </a:p>
        </p:txBody>
      </p:sp>
      <p:sp>
        <p:nvSpPr>
          <p:cNvPr id="6" name="Slide Number Placeholder 3"/>
          <p:cNvSpPr txBox="1">
            <a:spLocks/>
          </p:cNvSpPr>
          <p:nvPr/>
        </p:nvSpPr>
        <p:spPr>
          <a:xfrm>
            <a:off x="11254154" y="22152"/>
            <a:ext cx="937846" cy="852055"/>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3200" b="1" dirty="0" smtClean="0">
                <a:latin typeface="Trebuchet MS" panose="020B0603020202020204"/>
              </a:rPr>
              <a:t>/9</a:t>
            </a:r>
            <a:endParaRPr lang="en-GB" sz="3200" b="1" dirty="0">
              <a:latin typeface="Trebuchet MS" panose="020B0603020202020204"/>
            </a:endParaRPr>
          </a:p>
        </p:txBody>
      </p:sp>
      <p:sp>
        <p:nvSpPr>
          <p:cNvPr id="8" name="Content Placeholder 2"/>
          <p:cNvSpPr txBox="1">
            <a:spLocks/>
          </p:cNvSpPr>
          <p:nvPr/>
        </p:nvSpPr>
        <p:spPr>
          <a:xfrm>
            <a:off x="238593" y="99478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215901332"/>
              </p:ext>
            </p:extLst>
          </p:nvPr>
        </p:nvGraphicFramePr>
        <p:xfrm>
          <a:off x="169539" y="1099649"/>
          <a:ext cx="11779235" cy="5221224"/>
        </p:xfrm>
        <a:graphic>
          <a:graphicData uri="http://schemas.openxmlformats.org/drawingml/2006/table">
            <a:tbl>
              <a:tblPr firstRow="1" bandRow="1">
                <a:tableStyleId>{D7AC3CCA-C797-4891-BE02-D94E43425B78}</a:tableStyleId>
              </a:tblPr>
              <a:tblGrid>
                <a:gridCol w="6131479"/>
                <a:gridCol w="5647756"/>
              </a:tblGrid>
              <a:tr h="4471919">
                <a:tc>
                  <a:txBody>
                    <a:bodyPr/>
                    <a:lstStyle/>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1800" b="0" kern="1200" dirty="0">
                          <a:effectLst/>
                          <a:latin typeface="Tw Cen MT" panose="020B0602020104020603" pitchFamily="34" charset="0"/>
                        </a:rPr>
                        <a:t>95% resolution of reported incidents of corruption in government by 2024 via disciplinary and criminal interventions</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PSC</a:t>
                      </a:r>
                      <a:r>
                        <a:rPr lang="en-ZA" sz="1800" b="0" i="0" u="none" strike="noStrike" kern="1200" baseline="0" dirty="0" smtClean="0">
                          <a:solidFill>
                            <a:schemeClr val="dk1"/>
                          </a:solidFill>
                          <a:latin typeface="Tw Cen MT" panose="020B0602020104020603" pitchFamily="34" charset="0"/>
                          <a:ea typeface="+mn-ea"/>
                          <a:cs typeface="+mn-cs"/>
                        </a:rPr>
                        <a:t>,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DPSA &amp; DOJ&amp;CD</a:t>
                      </a:r>
                      <a:endParaRPr lang="en-ZA" sz="1800" b="0" dirty="0">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1800" b="0" kern="1200" dirty="0">
                          <a:effectLst/>
                          <a:latin typeface="Tw Cen MT" panose="020B0602020104020603" pitchFamily="34" charset="0"/>
                        </a:rPr>
                        <a:t>Implement the Integrated Financial Management System in the Public Sector by 2021</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1" kern="1200" dirty="0" smtClean="0">
                          <a:solidFill>
                            <a:schemeClr val="accent2">
                              <a:lumMod val="75000"/>
                            </a:schemeClr>
                          </a:solidFill>
                          <a:effectLst/>
                          <a:latin typeface="Tw Cen MT" panose="020B0602020104020603" pitchFamily="34" charset="0"/>
                        </a:rPr>
                        <a:t>.</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 NT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DCDT, DPSA</a:t>
                      </a:r>
                      <a:endParaRPr lang="en-ZA" sz="1800" b="0" dirty="0">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1800" b="0" kern="1200" dirty="0">
                          <a:effectLst/>
                          <a:latin typeface="Tw Cen MT" panose="020B0602020104020603" pitchFamily="34" charset="0"/>
                        </a:rPr>
                        <a:t>Reduction in the operational costs of administering government</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1" kern="1200" dirty="0" smtClean="0">
                          <a:solidFill>
                            <a:schemeClr val="accent2">
                              <a:lumMod val="75000"/>
                            </a:schemeClr>
                          </a:solidFill>
                          <a:effectLst/>
                          <a:latin typeface="Tw Cen MT" panose="020B0602020104020603" pitchFamily="34" charset="0"/>
                        </a:rPr>
                        <a:t>.</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 NT ,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DPSA,COGTA</a:t>
                      </a:r>
                      <a:endParaRPr lang="en-ZA" sz="1800" b="0" dirty="0">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1800" b="0" kern="1200" dirty="0">
                          <a:effectLst/>
                          <a:latin typeface="Tw Cen MT" panose="020B0602020104020603" pitchFamily="34" charset="0"/>
                        </a:rPr>
                        <a:t>Section 100 and 139 Monitoring and Intervention Act in place by 2022</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ea typeface="+mn-ea"/>
                          <a:cs typeface="+mn-cs"/>
                        </a:rPr>
                        <a:t> Lead Department: </a:t>
                      </a:r>
                      <a:r>
                        <a:rPr lang="en-ZA" sz="1800" b="0" kern="1200" dirty="0" smtClean="0">
                          <a:solidFill>
                            <a:schemeClr val="accent2">
                              <a:lumMod val="75000"/>
                            </a:schemeClr>
                          </a:solidFill>
                          <a:effectLst/>
                          <a:latin typeface="Tw Cen MT" panose="020B0602020104020603" pitchFamily="34" charset="0"/>
                          <a:ea typeface="+mn-ea"/>
                          <a:cs typeface="+mn-cs"/>
                        </a:rPr>
                        <a:t>. DCOG</a:t>
                      </a:r>
                      <a:r>
                        <a:rPr lang="en-ZA" sz="1800" b="0" kern="1200" dirty="0" smtClean="0">
                          <a:solidFill>
                            <a:schemeClr val="dk1"/>
                          </a:solidFill>
                          <a:effectLst/>
                          <a:latin typeface="Tw Cen MT" panose="020B0602020104020603" pitchFamily="34" charset="0"/>
                          <a:ea typeface="+mn-ea"/>
                          <a:cs typeface="+mn-cs"/>
                        </a:rPr>
                        <a:t> Contributing:</a:t>
                      </a:r>
                      <a:r>
                        <a:rPr lang="en-ZA" sz="1800" b="0" kern="1200" baseline="0" dirty="0" smtClean="0">
                          <a:solidFill>
                            <a:schemeClr val="dk1"/>
                          </a:solidFill>
                          <a:effectLst/>
                          <a:latin typeface="Tw Cen MT" panose="020B0602020104020603" pitchFamily="34" charset="0"/>
                          <a:ea typeface="+mn-ea"/>
                          <a:cs typeface="+mn-cs"/>
                        </a:rPr>
                        <a:t> </a:t>
                      </a:r>
                      <a:r>
                        <a:rPr lang="en-ZA" sz="1800" b="0" kern="1200" dirty="0" smtClean="0">
                          <a:solidFill>
                            <a:schemeClr val="dk1"/>
                          </a:solidFill>
                          <a:effectLst/>
                          <a:latin typeface="Tw Cen MT" panose="020B0602020104020603" pitchFamily="34" charset="0"/>
                          <a:ea typeface="+mn-ea"/>
                          <a:cs typeface="+mn-cs"/>
                        </a:rPr>
                        <a:t>NT,DPSA,DPME</a:t>
                      </a:r>
                      <a:endParaRPr lang="en-ZA" sz="1800" b="0" dirty="0">
                        <a:effectLst/>
                        <a:latin typeface="Tw Cen MT" panose="020B0602020104020603" pitchFamily="34" charset="0"/>
                      </a:endParaRPr>
                    </a:p>
                    <a:p>
                      <a:pPr marL="342900" marR="0" lvl="0" indent="-342900" algn="just" defTabSz="914400" rtl="0" eaLnBrk="1" fontAlgn="auto" latinLnBrk="0" hangingPunct="1">
                        <a:lnSpc>
                          <a:spcPct val="110000"/>
                        </a:lnSpc>
                        <a:spcBef>
                          <a:spcPts val="0"/>
                        </a:spcBef>
                        <a:spcAft>
                          <a:spcPts val="0"/>
                        </a:spcAft>
                        <a:buClrTx/>
                        <a:buSzTx/>
                        <a:buFont typeface="+mj-lt"/>
                        <a:buAutoNum type="arabicPeriod"/>
                        <a:tabLst>
                          <a:tab pos="228600" algn="l"/>
                        </a:tabLst>
                        <a:defRPr/>
                      </a:pPr>
                      <a:r>
                        <a:rPr lang="en-ZA" sz="1800" b="0" kern="1200" dirty="0">
                          <a:effectLst/>
                          <a:latin typeface="Tw Cen MT" panose="020B0602020104020603" pitchFamily="34" charset="0"/>
                        </a:rPr>
                        <a:t>Programme by national and provincial departments to capacitate and intervene in challenged state institutions developed by 2022</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1" kern="1200" dirty="0" smtClean="0">
                          <a:solidFill>
                            <a:schemeClr val="accent2">
                              <a:lumMod val="75000"/>
                            </a:schemeClr>
                          </a:solidFill>
                          <a:effectLst/>
                          <a:latin typeface="Tw Cen MT" panose="020B0602020104020603" pitchFamily="34" charset="0"/>
                        </a:rPr>
                        <a:t>.</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 DCOG</a:t>
                      </a:r>
                      <a:r>
                        <a:rPr lang="en-ZA" sz="1800" b="0" i="0" u="none" strike="noStrike" kern="1200" baseline="0" dirty="0" smtClean="0">
                          <a:solidFill>
                            <a:schemeClr val="dk1"/>
                          </a:solidFill>
                          <a:latin typeface="Tw Cen MT" panose="020B0602020104020603" pitchFamily="34" charset="0"/>
                          <a:ea typeface="+mn-ea"/>
                          <a:cs typeface="+mn-cs"/>
                        </a:rPr>
                        <a:t>,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NT, DPSA, DPME</a:t>
                      </a:r>
                    </a:p>
                  </a:txBody>
                  <a:tcPr>
                    <a:solidFill>
                      <a:schemeClr val="accent1">
                        <a:lumMod val="20000"/>
                        <a:lumOff val="80000"/>
                      </a:schemeClr>
                    </a:solidFill>
                  </a:tcPr>
                </a:tc>
                <a:tc>
                  <a:txBody>
                    <a:bodyPr/>
                    <a:lstStyle/>
                    <a:p>
                      <a:pPr marL="342900" lvl="0" indent="-342900">
                        <a:lnSpc>
                          <a:spcPct val="110000"/>
                        </a:lnSpc>
                        <a:spcAft>
                          <a:spcPts val="0"/>
                        </a:spcAft>
                        <a:buFont typeface="+mj-lt"/>
                        <a:buAutoNum type="arabicPeriod" startAt="6"/>
                        <a:tabLst>
                          <a:tab pos="228600" algn="l"/>
                        </a:tabLst>
                      </a:pPr>
                      <a:r>
                        <a:rPr lang="en-ZA" sz="1800" b="0" kern="1200" dirty="0">
                          <a:effectLst/>
                          <a:latin typeface="Tw Cen MT" panose="020B0602020104020603" pitchFamily="34" charset="0"/>
                        </a:rPr>
                        <a:t>National cluster system, IMCs and Implementation forums reviewed by March 2020</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DPSA, COGTA,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DPME </a:t>
                      </a:r>
                      <a:endParaRPr lang="en-ZA" sz="18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1800" b="0" kern="1200" dirty="0">
                          <a:effectLst/>
                          <a:latin typeface="Tw Cen MT" panose="020B0602020104020603" pitchFamily="34" charset="0"/>
                        </a:rPr>
                        <a:t>Biannual progress reports submitted to Cabinet on the implementation of the MTSF</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1" kern="1200" dirty="0" smtClean="0">
                          <a:solidFill>
                            <a:schemeClr val="accent2">
                              <a:lumMod val="75000"/>
                            </a:schemeClr>
                          </a:solidFill>
                          <a:effectLst/>
                          <a:latin typeface="Tw Cen MT" panose="020B0602020104020603" pitchFamily="34" charset="0"/>
                        </a:rPr>
                        <a:t>.</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 Presidency,</a:t>
                      </a:r>
                      <a:r>
                        <a:rPr lang="en-ZA" sz="1800" b="0" i="0" u="none" strike="noStrike" kern="1200" baseline="0" dirty="0" smtClean="0">
                          <a:solidFill>
                            <a:schemeClr val="dk1"/>
                          </a:solidFill>
                          <a:latin typeface="Tw Cen MT" panose="020B0602020104020603" pitchFamily="34" charset="0"/>
                          <a:ea typeface="+mn-ea"/>
                          <a:cs typeface="+mn-cs"/>
                        </a:rPr>
                        <a:t>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DPSA, DPME </a:t>
                      </a:r>
                      <a:endParaRPr lang="en-ZA" sz="1800" b="0" dirty="0">
                        <a:effectLst/>
                        <a:latin typeface="Tw Cen MT" panose="020B0602020104020603" pitchFamily="34" charset="0"/>
                      </a:endParaRPr>
                    </a:p>
                    <a:p>
                      <a:pPr marL="342900" lvl="0" indent="-342900">
                        <a:lnSpc>
                          <a:spcPct val="110000"/>
                        </a:lnSpc>
                        <a:spcAft>
                          <a:spcPts val="0"/>
                        </a:spcAft>
                        <a:buFont typeface="+mj-lt"/>
                        <a:buAutoNum type="arabicPeriod" startAt="6"/>
                        <a:tabLst>
                          <a:tab pos="228600" algn="l"/>
                        </a:tabLst>
                      </a:pPr>
                      <a:r>
                        <a:rPr lang="en-ZA" sz="1800" b="0" kern="1200" dirty="0">
                          <a:effectLst/>
                          <a:latin typeface="Tw Cen MT" panose="020B0602020104020603" pitchFamily="34" charset="0"/>
                        </a:rPr>
                        <a:t>Head of National Administration and Head of Public Service established</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1" kern="1200" dirty="0" smtClean="0">
                          <a:solidFill>
                            <a:schemeClr val="accent2">
                              <a:lumMod val="75000"/>
                            </a:schemeClr>
                          </a:solidFill>
                          <a:effectLst/>
                          <a:latin typeface="Tw Cen MT" panose="020B0602020104020603" pitchFamily="34" charset="0"/>
                        </a:rPr>
                        <a:t>.</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 Presidency,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DPSA, DPME </a:t>
                      </a:r>
                      <a:endParaRPr lang="en-ZA" sz="18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1800" b="0" kern="1200" dirty="0">
                          <a:effectLst/>
                          <a:latin typeface="Tw Cen MT" panose="020B0602020104020603" pitchFamily="34" charset="0"/>
                        </a:rPr>
                        <a:t>Five “high risk” SOEs governance system reviewed by 2021 and recommendations implemented by 2023</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DPME,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NT,DPE,DPSA</a:t>
                      </a:r>
                      <a:endParaRPr lang="en-ZA" sz="1800" b="0" dirty="0">
                        <a:effectLst/>
                        <a:latin typeface="Tw Cen MT" panose="020B0602020104020603" pitchFamily="34" charset="0"/>
                      </a:endParaRPr>
                    </a:p>
                    <a:p>
                      <a:pPr marL="342900" marR="0" lvl="0" indent="-342900" algn="l" defTabSz="914400" rtl="0" eaLnBrk="1" fontAlgn="auto" latinLnBrk="0" hangingPunct="1">
                        <a:lnSpc>
                          <a:spcPct val="110000"/>
                        </a:lnSpc>
                        <a:spcBef>
                          <a:spcPts val="0"/>
                        </a:spcBef>
                        <a:spcAft>
                          <a:spcPts val="0"/>
                        </a:spcAft>
                        <a:buClrTx/>
                        <a:buSzTx/>
                        <a:buFont typeface="+mj-lt"/>
                        <a:buAutoNum type="arabicPeriod" startAt="6"/>
                        <a:tabLst>
                          <a:tab pos="228600" algn="l"/>
                        </a:tabLst>
                        <a:defRPr/>
                      </a:pPr>
                      <a:r>
                        <a:rPr lang="en-ZA" sz="1800" b="0" kern="1200" dirty="0">
                          <a:effectLst/>
                          <a:latin typeface="Tw Cen MT" panose="020B0602020104020603" pitchFamily="34" charset="0"/>
                        </a:rPr>
                        <a:t>Programme to facilitate participatory governance mechanisms and citizen engagement (including review of structure on ward committees) developed by 2020 and implemented by 2024</a:t>
                      </a:r>
                      <a:r>
                        <a:rPr lang="en-ZA" sz="1800" b="0" kern="1200" dirty="0" smtClean="0">
                          <a:effectLst/>
                          <a:latin typeface="Tw Cen MT" panose="020B0602020104020603" pitchFamily="34" charset="0"/>
                        </a:rPr>
                        <a:t>.</a:t>
                      </a:r>
                      <a:r>
                        <a:rPr lang="en-ZA" sz="1800" b="0" i="1" kern="1200" dirty="0" smtClean="0">
                          <a:solidFill>
                            <a:schemeClr val="accent2">
                              <a:lumMod val="75000"/>
                            </a:schemeClr>
                          </a:solidFill>
                          <a:effectLst/>
                          <a:latin typeface="Tw Cen MT" panose="020B0602020104020603" pitchFamily="34" charset="0"/>
                        </a:rPr>
                        <a:t> Lead Department:</a:t>
                      </a:r>
                      <a:r>
                        <a:rPr lang="en-ZA" sz="1800" b="0" i="1" kern="1200" baseline="0" dirty="0" smtClean="0">
                          <a:solidFill>
                            <a:schemeClr val="accent2">
                              <a:lumMod val="75000"/>
                            </a:schemeClr>
                          </a:solidFill>
                          <a:effectLst/>
                          <a:latin typeface="Tw Cen MT" panose="020B0602020104020603" pitchFamily="34" charset="0"/>
                        </a:rPr>
                        <a:t> </a:t>
                      </a:r>
                      <a:r>
                        <a:rPr lang="en-ZA" sz="1800" b="0" i="0" u="none" strike="noStrike" kern="1200" baseline="0" dirty="0" smtClean="0">
                          <a:solidFill>
                            <a:schemeClr val="accent2">
                              <a:lumMod val="75000"/>
                            </a:schemeClr>
                          </a:solidFill>
                          <a:latin typeface="Tw Cen MT" panose="020B0602020104020603" pitchFamily="34" charset="0"/>
                          <a:ea typeface="+mn-ea"/>
                          <a:cs typeface="+mn-cs"/>
                        </a:rPr>
                        <a:t>DCOG, </a:t>
                      </a:r>
                      <a:r>
                        <a:rPr lang="en-ZA" sz="1800" b="0" i="0" u="none" strike="noStrike" kern="1200" baseline="0" dirty="0" smtClean="0">
                          <a:solidFill>
                            <a:schemeClr val="accent5">
                              <a:lumMod val="75000"/>
                            </a:schemeClr>
                          </a:solidFill>
                          <a:latin typeface="Tw Cen MT" panose="020B0602020104020603" pitchFamily="34" charset="0"/>
                          <a:ea typeface="+mn-ea"/>
                          <a:cs typeface="+mn-cs"/>
                        </a:rPr>
                        <a:t>Contributing: DPSA, GCIS &amp; DPME.</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61200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1652</TotalTime>
  <Words>4202</Words>
  <Application>Microsoft Office PowerPoint</Application>
  <PresentationFormat>Widescreen</PresentationFormat>
  <Paragraphs>916</Paragraphs>
  <Slides>32</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Calibri</vt:lpstr>
      <vt:lpstr>Calibri Light</vt:lpstr>
      <vt:lpstr>Times New Roman</vt:lpstr>
      <vt:lpstr>Trebuchet MS</vt:lpstr>
      <vt:lpstr>Tw Cen MT</vt:lpstr>
      <vt:lpstr>Wingdings</vt:lpstr>
      <vt:lpstr>1_Office Theme</vt:lpstr>
      <vt:lpstr>1_Custom Design</vt:lpstr>
      <vt:lpstr>PowerPoint Presentation</vt:lpstr>
      <vt:lpstr> PRESENTATION OUTLINE </vt:lpstr>
      <vt:lpstr>INTRODUCTION</vt:lpstr>
      <vt:lpstr> DPSA STRATEGIC OVERVIEW</vt:lpstr>
      <vt:lpstr>CONSTITUTIONAL AND LEGISLATIVE MANDATES</vt:lpstr>
      <vt:lpstr>DPSA EXECUTIVE MANAGEMENT STRUCTURE    </vt:lpstr>
      <vt:lpstr>2020-2025 STRATEGIC PLAN OUTCOMES  </vt:lpstr>
      <vt:lpstr>         2020 – 2025 MTSF TARGETS WHICH THE  MINISTER FOR THE PUBLIC SERVICE IS LEADING </vt:lpstr>
      <vt:lpstr>         2020 – 2025 MTSF TARGETS WHICH  THE MINISTER FOR THE PUBLIC SERVICE IS SUPPORTING </vt:lpstr>
      <vt:lpstr>DPSA’S PROGRAMME /BRANCHES</vt:lpstr>
      <vt:lpstr>2022/23 ANNUAL PERFORMANCE PLAN</vt:lpstr>
      <vt:lpstr> 2022/23 APP PROGRAMME 1-ADMINISTRATION </vt:lpstr>
      <vt:lpstr>2022/23 ANNUAL PERFORMANCE PLAN</vt:lpstr>
      <vt:lpstr>2022/23 APP PROGRAMME 2:  HUMAN RESOURCES MANAGEMENT AND DEVELOPMENT </vt:lpstr>
      <vt:lpstr>PROGRAMME 3 : 2022/23 ANNUAL PERFORMANCE PLAN</vt:lpstr>
      <vt:lpstr>   2022/23 APP PROGRAMME 3: NEGOTIATIONS, LABOUR RELATIONS AND REMUNERATION MANAGEMENT </vt:lpstr>
      <vt:lpstr>   2022/23 APP PROGRAMME 3: NEGOTIATIONS, LABOUR RELATIONS AND REMUNERATION MANAGEMENT CONTIN…</vt:lpstr>
      <vt:lpstr>2022/23 ANNUAL PERFORMANCE PLAN</vt:lpstr>
      <vt:lpstr>2022/23 APP PROGRAMME: e-GOVERNMENT SERVICE AND INFORMATION MANAGEMENT </vt:lpstr>
      <vt:lpstr>2022/23 ANNUAL PERFORMANCE PLAN</vt:lpstr>
      <vt:lpstr>   2022/23 APP  PROGRAMME:GOVERNMENT SERVICESS ACCESS AND IMPROVEMENT  </vt:lpstr>
      <vt:lpstr>   2022/23 APP  PROGRAMME:GOVERNMENT SERVICESS ACCESS AND IMPROVEMENT   </vt:lpstr>
      <vt:lpstr>REVISED 2020-2025 STRATEGIC PLAN  </vt:lpstr>
      <vt:lpstr> APPROPRIATION FOR 2022/23 – 2024/25</vt:lpstr>
      <vt:lpstr> BREAKDOWN OF 2022/23 ANNUAL ALLOCATION PER PROGRAMME</vt:lpstr>
      <vt:lpstr> 2022/23 ALLOCATION PER ECONOMIC CLASSIFICATION</vt:lpstr>
      <vt:lpstr> PROGRAMME 1 :ADMINISTRATION  APPROPRIATION FOR 2022/23 – 2024/25</vt:lpstr>
      <vt:lpstr>PROGRAMME 2: HUMAN RESOURCES AND DEVELOPMENT  APPROPRIATION FOR 2022/23 – 2024/25</vt:lpstr>
      <vt:lpstr> PROGRAMME 3: NEGOTIATIONS,LABOUR RELATIONS AND REMUNERATION MANAGEMENT   APPROPRIATION FOR 2022/23 – 2024/25</vt:lpstr>
      <vt:lpstr> PROGRAMME 4: e-GOVERNMENT SERVICE AND INFORMATION MANAGEMENT  APPROPRIATION FOR 2022/23 – 2024/25</vt:lpstr>
      <vt:lpstr> PROGRAMME 5: GOVERNMENT SERVICES ACCESS AND IMPROVEMENT  APPROPRIATION FOR 2022/23 – 2024/25</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Yoliswa Chabalala</dc:creator>
  <cp:lastModifiedBy>Siyabulela Tshefu</cp:lastModifiedBy>
  <cp:revision>150</cp:revision>
  <cp:lastPrinted>2022-04-25T09:37:06Z</cp:lastPrinted>
  <dcterms:created xsi:type="dcterms:W3CDTF">2022-01-18T06:40:43Z</dcterms:created>
  <dcterms:modified xsi:type="dcterms:W3CDTF">2022-05-05T17:37:39Z</dcterms:modified>
</cp:coreProperties>
</file>