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 id="2147483796" r:id="rId2"/>
    <p:sldMasterId id="2147483827" r:id="rId3"/>
  </p:sldMasterIdLst>
  <p:notesMasterIdLst>
    <p:notesMasterId r:id="rId28"/>
  </p:notesMasterIdLst>
  <p:handoutMasterIdLst>
    <p:handoutMasterId r:id="rId29"/>
  </p:handoutMasterIdLst>
  <p:sldIdLst>
    <p:sldId id="306" r:id="rId4"/>
    <p:sldId id="2923" r:id="rId5"/>
    <p:sldId id="527" r:id="rId6"/>
    <p:sldId id="2926" r:id="rId7"/>
    <p:sldId id="524" r:id="rId8"/>
    <p:sldId id="2927" r:id="rId9"/>
    <p:sldId id="2928" r:id="rId10"/>
    <p:sldId id="2929" r:id="rId11"/>
    <p:sldId id="2930" r:id="rId12"/>
    <p:sldId id="2931" r:id="rId13"/>
    <p:sldId id="2932" r:id="rId14"/>
    <p:sldId id="2933" r:id="rId15"/>
    <p:sldId id="2934" r:id="rId16"/>
    <p:sldId id="2935" r:id="rId17"/>
    <p:sldId id="2936" r:id="rId18"/>
    <p:sldId id="2937" r:id="rId19"/>
    <p:sldId id="2943" r:id="rId20"/>
    <p:sldId id="2922" r:id="rId21"/>
    <p:sldId id="497" r:id="rId22"/>
    <p:sldId id="2939" r:id="rId23"/>
    <p:sldId id="2940" r:id="rId24"/>
    <p:sldId id="2941" r:id="rId25"/>
    <p:sldId id="2942" r:id="rId26"/>
    <p:sldId id="341" r:id="rId2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FF00"/>
    <a:srgbClr val="00EE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77" autoAdjust="0"/>
    <p:restoredTop sz="82996" autoAdjust="0"/>
  </p:normalViewPr>
  <p:slideViewPr>
    <p:cSldViewPr snapToGrid="0">
      <p:cViewPr varScale="1">
        <p:scale>
          <a:sx n="61" d="100"/>
          <a:sy n="61" d="100"/>
        </p:scale>
        <p:origin x="1116" y="66"/>
      </p:cViewPr>
      <p:guideLst>
        <p:guide orient="horz" pos="2160"/>
        <p:guide pos="3840"/>
      </p:guideLst>
    </p:cSldViewPr>
  </p:slideViewPr>
  <p:notesTextViewPr>
    <p:cViewPr>
      <p:scale>
        <a:sx n="1" d="1"/>
        <a:sy n="1" d="1"/>
      </p:scale>
      <p:origin x="0" y="0"/>
    </p:cViewPr>
  </p:notesTextViewPr>
  <p:sorterViewPr>
    <p:cViewPr>
      <p:scale>
        <a:sx n="100" d="100"/>
        <a:sy n="100" d="100"/>
      </p:scale>
      <p:origin x="0" y="-3812"/>
    </p:cViewPr>
  </p:sorterViewPr>
  <p:notesViewPr>
    <p:cSldViewPr snapToGrid="0">
      <p:cViewPr varScale="1">
        <p:scale>
          <a:sx n="62" d="100"/>
          <a:sy n="62" d="100"/>
        </p:scale>
        <p:origin x="3240"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r>
              <a:rPr lang="en-ZA" dirty="0">
                <a:latin typeface="Arial Narrow" panose="020B0606020202030204" pitchFamily="34" charset="0"/>
              </a:rPr>
              <a:t>KZN Provincial Treasury</a:t>
            </a:r>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r>
              <a:rPr lang="en-ZA" dirty="0">
                <a:latin typeface="Arial Narrow" panose="020B0606020202030204" pitchFamily="34" charset="0"/>
              </a:rPr>
              <a:t>01 March 2019</a:t>
            </a:r>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r>
              <a:rPr lang="en-ZA" dirty="0">
                <a:latin typeface="Arial Narrow" panose="020B0606020202030204" pitchFamily="34" charset="0"/>
              </a:rPr>
              <a:t>2018/19 MCS Update</a:t>
            </a:r>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AC55369-3295-40C4-9C0E-25261D08B675}" type="slidenum">
              <a:rPr lang="en-ZA" smtClean="0">
                <a:latin typeface="Arial Narrow" panose="020B0606020202030204" pitchFamily="34" charset="0"/>
              </a:rPr>
              <a:t>‹#›</a:t>
            </a:fld>
            <a:endParaRPr lang="en-ZA" dirty="0">
              <a:latin typeface="Arial Narrow" panose="020B0606020202030204" pitchFamily="34" charset="0"/>
            </a:endParaRPr>
          </a:p>
        </p:txBody>
      </p:sp>
    </p:spTree>
    <p:extLst>
      <p:ext uri="{BB962C8B-B14F-4D97-AF65-F5344CB8AC3E}">
        <p14:creationId xmlns:p14="http://schemas.microsoft.com/office/powerpoint/2010/main" val="29392605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5A4ACD8-ED39-4395-9AA6-CF11C9B992A5}" type="datetimeFigureOut">
              <a:rPr lang="en-ZA" smtClean="0"/>
              <a:t>2022/05/10</a:t>
            </a:fld>
            <a:endParaRPr lang="en-ZA"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3400484-1832-483A-B635-76CA4F60BBB5}" type="slidenum">
              <a:rPr lang="en-ZA" smtClean="0"/>
              <a:t>‹#›</a:t>
            </a:fld>
            <a:endParaRPr lang="en-ZA" dirty="0"/>
          </a:p>
        </p:txBody>
      </p:sp>
    </p:spTree>
    <p:extLst>
      <p:ext uri="{BB962C8B-B14F-4D97-AF65-F5344CB8AC3E}">
        <p14:creationId xmlns:p14="http://schemas.microsoft.com/office/powerpoint/2010/main" val="16971717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400484-1832-483A-B635-76CA4F60BBB5}"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9767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400484-1832-483A-B635-76CA4F60BBB5}"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2094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400484-1832-483A-B635-76CA4F60BBB5}"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008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400484-1832-483A-B635-76CA4F60BBB5}"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7274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400484-1832-483A-B635-76CA4F60BBB5}"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8249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dirty="0"/>
          </a:p>
        </p:txBody>
      </p:sp>
      <p:sp>
        <p:nvSpPr>
          <p:cNvPr id="22532"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510C67C-630D-4807-B486-EC56C14DF5E6}" type="slidenum">
              <a:rPr lang="en-ZA" altLang="en-US" smtClean="0"/>
              <a:pPr fontAlgn="base">
                <a:spcBef>
                  <a:spcPct val="0"/>
                </a:spcBef>
                <a:spcAft>
                  <a:spcPct val="0"/>
                </a:spcAft>
                <a:defRPr/>
              </a:pPr>
              <a:t>24</a:t>
            </a:fld>
            <a:endParaRPr lang="en-ZA" altLang="en-US" dirty="0"/>
          </a:p>
        </p:txBody>
      </p:sp>
    </p:spTree>
    <p:extLst>
      <p:ext uri="{BB962C8B-B14F-4D97-AF65-F5344CB8AC3E}">
        <p14:creationId xmlns:p14="http://schemas.microsoft.com/office/powerpoint/2010/main" val="3110706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2CCA8A94-1347-48B7-931B-BB54309EBE7A}" type="datetime1">
              <a:rPr lang="en-ZA" smtClean="0"/>
              <a:t>2022/05/10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6BB908DF-4281-4429-ACEB-B24F3F947640}" type="slidenum">
              <a:rPr lang="en-ZA" smtClean="0"/>
              <a:t>‹#›</a:t>
            </a:fld>
            <a:endParaRPr lang="en-ZA" dirty="0"/>
          </a:p>
        </p:txBody>
      </p:sp>
    </p:spTree>
    <p:extLst>
      <p:ext uri="{BB962C8B-B14F-4D97-AF65-F5344CB8AC3E}">
        <p14:creationId xmlns:p14="http://schemas.microsoft.com/office/powerpoint/2010/main" val="2181083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455A8CE-7BE2-4214-A841-79123416A918}" type="datetime1">
              <a:rPr lang="en-ZA" smtClean="0"/>
              <a:t>2022/05/10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6BB908DF-4281-4429-ACEB-B24F3F947640}" type="slidenum">
              <a:rPr lang="en-ZA" smtClean="0"/>
              <a:t>‹#›</a:t>
            </a:fld>
            <a:endParaRPr lang="en-ZA" dirty="0"/>
          </a:p>
        </p:txBody>
      </p:sp>
    </p:spTree>
    <p:extLst>
      <p:ext uri="{BB962C8B-B14F-4D97-AF65-F5344CB8AC3E}">
        <p14:creationId xmlns:p14="http://schemas.microsoft.com/office/powerpoint/2010/main" val="3776254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C5457116-D8D5-4361-BDED-0119B9329D1F}" type="datetime1">
              <a:rPr lang="en-ZA" smtClean="0"/>
              <a:t>2022/05/10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6BB908DF-4281-4429-ACEB-B24F3F947640}" type="slidenum">
              <a:rPr lang="en-ZA" smtClean="0"/>
              <a:t>‹#›</a:t>
            </a:fld>
            <a:endParaRPr lang="en-ZA" dirty="0"/>
          </a:p>
        </p:txBody>
      </p:sp>
    </p:spTree>
    <p:extLst>
      <p:ext uri="{BB962C8B-B14F-4D97-AF65-F5344CB8AC3E}">
        <p14:creationId xmlns:p14="http://schemas.microsoft.com/office/powerpoint/2010/main" val="340888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AE1CC4D-6B80-824F-95B3-C7042065D9B6}" type="datetime1">
              <a:rPr lang="en-ZA" smtClean="0">
                <a:solidFill>
                  <a:prstClr val="black">
                    <a:tint val="75000"/>
                  </a:prstClr>
                </a:solidFill>
              </a:rPr>
              <a:pPr>
                <a:defRPr/>
              </a:pPr>
              <a:t>2022/05/10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F3A2FD1-091E-4E14-B5E1-3309D4850A6F}" type="slidenum">
              <a:rPr lang="en-US" altLang="en-US"/>
              <a:pPr/>
              <a:t>‹#›</a:t>
            </a:fld>
            <a:endParaRPr lang="en-US" altLang="en-US" dirty="0"/>
          </a:p>
        </p:txBody>
      </p:sp>
    </p:spTree>
    <p:extLst>
      <p:ext uri="{BB962C8B-B14F-4D97-AF65-F5344CB8AC3E}">
        <p14:creationId xmlns:p14="http://schemas.microsoft.com/office/powerpoint/2010/main" val="36767054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FD75F08-4359-F24D-B75E-52A5BEC68428}" type="datetime1">
              <a:rPr lang="en-ZA" smtClean="0">
                <a:solidFill>
                  <a:prstClr val="black">
                    <a:tint val="75000"/>
                  </a:prstClr>
                </a:solidFill>
              </a:rPr>
              <a:pPr>
                <a:defRPr/>
              </a:pPr>
              <a:t>2022/05/10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D312F24-582A-4117-A0B2-A1DD2489FD11}" type="slidenum">
              <a:rPr lang="en-US" altLang="en-US"/>
              <a:pPr/>
              <a:t>‹#›</a:t>
            </a:fld>
            <a:endParaRPr lang="en-US" altLang="en-US" dirty="0"/>
          </a:p>
        </p:txBody>
      </p:sp>
    </p:spTree>
    <p:extLst>
      <p:ext uri="{BB962C8B-B14F-4D97-AF65-F5344CB8AC3E}">
        <p14:creationId xmlns:p14="http://schemas.microsoft.com/office/powerpoint/2010/main" val="2859319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38DFB60-A28B-FA49-9890-02611BDD1250}" type="datetime1">
              <a:rPr lang="en-ZA" smtClean="0">
                <a:solidFill>
                  <a:prstClr val="black">
                    <a:tint val="75000"/>
                  </a:prstClr>
                </a:solidFill>
              </a:rPr>
              <a:pPr>
                <a:defRPr/>
              </a:pPr>
              <a:t>2022/05/10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DBF3DF0-8F4F-4A0C-B1E1-3C80CEE4DE50}" type="slidenum">
              <a:rPr lang="en-US" altLang="en-US"/>
              <a:pPr/>
              <a:t>‹#›</a:t>
            </a:fld>
            <a:endParaRPr lang="en-US" altLang="en-US" dirty="0"/>
          </a:p>
        </p:txBody>
      </p:sp>
    </p:spTree>
    <p:extLst>
      <p:ext uri="{BB962C8B-B14F-4D97-AF65-F5344CB8AC3E}">
        <p14:creationId xmlns:p14="http://schemas.microsoft.com/office/powerpoint/2010/main" val="2810385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2077D25-B234-DB47-8433-1FA2361B3338}" type="datetime1">
              <a:rPr lang="en-ZA" smtClean="0">
                <a:solidFill>
                  <a:prstClr val="black">
                    <a:tint val="75000"/>
                  </a:prstClr>
                </a:solidFill>
              </a:rPr>
              <a:pPr>
                <a:defRPr/>
              </a:pPr>
              <a:t>2022/05/10</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9757167-10C8-42C7-B29A-1F1A091DEDC4}" type="slidenum">
              <a:rPr lang="en-US" altLang="en-US"/>
              <a:pPr/>
              <a:t>‹#›</a:t>
            </a:fld>
            <a:endParaRPr lang="en-US" altLang="en-US" dirty="0"/>
          </a:p>
        </p:txBody>
      </p:sp>
    </p:spTree>
    <p:extLst>
      <p:ext uri="{BB962C8B-B14F-4D97-AF65-F5344CB8AC3E}">
        <p14:creationId xmlns:p14="http://schemas.microsoft.com/office/powerpoint/2010/main" val="579319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FCB6082-06BD-AB4C-ADD6-3421277132D8}" type="datetime1">
              <a:rPr lang="en-ZA" smtClean="0">
                <a:solidFill>
                  <a:prstClr val="black">
                    <a:tint val="75000"/>
                  </a:prstClr>
                </a:solidFill>
              </a:rPr>
              <a:pPr>
                <a:defRPr/>
              </a:pPr>
              <a:t>2022/05/10</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730BF22A-558E-49CD-8C91-D895D543537F}" type="slidenum">
              <a:rPr lang="en-US" altLang="en-US"/>
              <a:pPr/>
              <a:t>‹#›</a:t>
            </a:fld>
            <a:endParaRPr lang="en-US" altLang="en-US" dirty="0"/>
          </a:p>
        </p:txBody>
      </p:sp>
    </p:spTree>
    <p:extLst>
      <p:ext uri="{BB962C8B-B14F-4D97-AF65-F5344CB8AC3E}">
        <p14:creationId xmlns:p14="http://schemas.microsoft.com/office/powerpoint/2010/main" val="10350789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89F77BC-9A31-FA42-B460-684745034B14}" type="datetime1">
              <a:rPr lang="en-ZA" smtClean="0">
                <a:solidFill>
                  <a:prstClr val="black">
                    <a:tint val="75000"/>
                  </a:prstClr>
                </a:solidFill>
              </a:rPr>
              <a:pPr>
                <a:defRPr/>
              </a:pPr>
              <a:t>2022/05/10</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BC070C76-ABB2-4FD9-BD01-E906E11C999E}" type="slidenum">
              <a:rPr lang="en-US" altLang="en-US"/>
              <a:pPr/>
              <a:t>‹#›</a:t>
            </a:fld>
            <a:endParaRPr lang="en-US" altLang="en-US" dirty="0"/>
          </a:p>
        </p:txBody>
      </p:sp>
    </p:spTree>
    <p:extLst>
      <p:ext uri="{BB962C8B-B14F-4D97-AF65-F5344CB8AC3E}">
        <p14:creationId xmlns:p14="http://schemas.microsoft.com/office/powerpoint/2010/main" val="19827307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443F39-493D-254D-911F-0BEF0C9BCEC8}" type="datetime1">
              <a:rPr lang="en-ZA" smtClean="0">
                <a:solidFill>
                  <a:prstClr val="black">
                    <a:tint val="75000"/>
                  </a:prstClr>
                </a:solidFill>
              </a:rPr>
              <a:pPr>
                <a:defRPr/>
              </a:pPr>
              <a:t>2022/05/10</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312A617F-46FE-4A8A-8649-A4E46A8175BC}" type="slidenum">
              <a:rPr lang="en-US" altLang="en-US"/>
              <a:pPr/>
              <a:t>‹#›</a:t>
            </a:fld>
            <a:endParaRPr lang="en-US" altLang="en-US" dirty="0"/>
          </a:p>
        </p:txBody>
      </p:sp>
    </p:spTree>
    <p:extLst>
      <p:ext uri="{BB962C8B-B14F-4D97-AF65-F5344CB8AC3E}">
        <p14:creationId xmlns:p14="http://schemas.microsoft.com/office/powerpoint/2010/main" val="23084762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3909430-34CF-3844-89BE-8856531CE00F}" type="datetime1">
              <a:rPr lang="en-ZA" smtClean="0">
                <a:solidFill>
                  <a:prstClr val="black">
                    <a:tint val="75000"/>
                  </a:prstClr>
                </a:solidFill>
              </a:rPr>
              <a:pPr>
                <a:defRPr/>
              </a:pPr>
              <a:t>2022/05/10</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C6A8617-99DB-44A4-9BFF-66DE9E62441A}" type="slidenum">
              <a:rPr lang="en-US" altLang="en-US"/>
              <a:pPr/>
              <a:t>‹#›</a:t>
            </a:fld>
            <a:endParaRPr lang="en-US" altLang="en-US" dirty="0"/>
          </a:p>
        </p:txBody>
      </p:sp>
    </p:spTree>
    <p:extLst>
      <p:ext uri="{BB962C8B-B14F-4D97-AF65-F5344CB8AC3E}">
        <p14:creationId xmlns:p14="http://schemas.microsoft.com/office/powerpoint/2010/main" val="3199886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0EA2FDC-2149-4B35-99C2-726AF3A62767}" type="datetime1">
              <a:rPr lang="en-ZA" smtClean="0"/>
              <a:t>2022/05/10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6BB908DF-4281-4429-ACEB-B24F3F947640}" type="slidenum">
              <a:rPr lang="en-ZA" smtClean="0"/>
              <a:t>‹#›</a:t>
            </a:fld>
            <a:endParaRPr lang="en-ZA" dirty="0"/>
          </a:p>
        </p:txBody>
      </p:sp>
    </p:spTree>
    <p:extLst>
      <p:ext uri="{BB962C8B-B14F-4D97-AF65-F5344CB8AC3E}">
        <p14:creationId xmlns:p14="http://schemas.microsoft.com/office/powerpoint/2010/main" val="3117800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85A631F-DC78-9541-BC17-B6C98AEFE055}" type="datetime1">
              <a:rPr lang="en-ZA" smtClean="0">
                <a:solidFill>
                  <a:prstClr val="black">
                    <a:tint val="75000"/>
                  </a:prstClr>
                </a:solidFill>
              </a:rPr>
              <a:pPr>
                <a:defRPr/>
              </a:pPr>
              <a:t>2022/05/10</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DDF82E0-F617-466A-8989-E6F91EEE8384}" type="slidenum">
              <a:rPr lang="en-US" altLang="en-US"/>
              <a:pPr/>
              <a:t>‹#›</a:t>
            </a:fld>
            <a:endParaRPr lang="en-US" altLang="en-US" dirty="0"/>
          </a:p>
        </p:txBody>
      </p:sp>
    </p:spTree>
    <p:extLst>
      <p:ext uri="{BB962C8B-B14F-4D97-AF65-F5344CB8AC3E}">
        <p14:creationId xmlns:p14="http://schemas.microsoft.com/office/powerpoint/2010/main" val="38120518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F5F6902-2018-4A43-A197-E66B77FC800F}" type="datetime1">
              <a:rPr lang="en-ZA" smtClean="0">
                <a:solidFill>
                  <a:prstClr val="black">
                    <a:tint val="75000"/>
                  </a:prstClr>
                </a:solidFill>
              </a:rPr>
              <a:pPr>
                <a:defRPr/>
              </a:pPr>
              <a:t>2022/05/10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F9C980E-3AC1-4DFD-ABD0-F24C9196324D}" type="slidenum">
              <a:rPr lang="en-US" altLang="en-US"/>
              <a:pPr/>
              <a:t>‹#›</a:t>
            </a:fld>
            <a:endParaRPr lang="en-US" altLang="en-US" dirty="0"/>
          </a:p>
        </p:txBody>
      </p:sp>
    </p:spTree>
    <p:extLst>
      <p:ext uri="{BB962C8B-B14F-4D97-AF65-F5344CB8AC3E}">
        <p14:creationId xmlns:p14="http://schemas.microsoft.com/office/powerpoint/2010/main" val="4103900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50AAFC-9222-5F47-83D3-233A5731C885}" type="datetime1">
              <a:rPr lang="en-ZA" smtClean="0">
                <a:solidFill>
                  <a:prstClr val="black">
                    <a:tint val="75000"/>
                  </a:prstClr>
                </a:solidFill>
              </a:rPr>
              <a:pPr>
                <a:defRPr/>
              </a:pPr>
              <a:t>2022/05/10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DB76249-C742-443A-9BEC-97296B7C0194}" type="slidenum">
              <a:rPr lang="en-US" altLang="en-US"/>
              <a:pPr/>
              <a:t>‹#›</a:t>
            </a:fld>
            <a:endParaRPr lang="en-US" altLang="en-US" dirty="0"/>
          </a:p>
        </p:txBody>
      </p:sp>
    </p:spTree>
    <p:extLst>
      <p:ext uri="{BB962C8B-B14F-4D97-AF65-F5344CB8AC3E}">
        <p14:creationId xmlns:p14="http://schemas.microsoft.com/office/powerpoint/2010/main" val="22130529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10"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683" y="6309321"/>
            <a:ext cx="12047984" cy="346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descr="http://www.kznonline.gov.za/images/stories/downloads/Logos/Coat_of_Arms-zulu.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683" y="6414955"/>
            <a:ext cx="766731" cy="420660"/>
          </a:xfrm>
          <a:prstGeom prst="rect">
            <a:avLst/>
          </a:prstGeom>
          <a:blipFill dpi="0" rotWithShape="1">
            <a:blip r:embed="rId2">
              <a:alphaModFix amt="0"/>
            </a:blip>
            <a:srcRect/>
            <a:tile tx="0" ty="0" sx="100000" sy="100000" flip="none" algn="tl"/>
          </a:blipFill>
          <a:ln>
            <a:noFill/>
          </a:ln>
        </p:spPr>
      </p:pic>
      <p:sp>
        <p:nvSpPr>
          <p:cNvPr id="12" name="Slide Number Placeholder 1"/>
          <p:cNvSpPr>
            <a:spLocks noGrp="1"/>
          </p:cNvSpPr>
          <p:nvPr>
            <p:ph type="sldNum" sz="quarter" idx="4294967295"/>
          </p:nvPr>
        </p:nvSpPr>
        <p:spPr>
          <a:xfrm>
            <a:off x="11376587" y="6309321"/>
            <a:ext cx="720080" cy="484165"/>
          </a:xfrm>
          <a:solidFill>
            <a:schemeClr val="bg1"/>
          </a:solidFill>
          <a:ln w="38100">
            <a:solidFill>
              <a:srgbClr val="008000"/>
            </a:solidFill>
          </a:ln>
        </p:spPr>
        <p:txBody>
          <a:bodyPr anchor="ctr"/>
          <a:lstStyle/>
          <a:p>
            <a:pPr algn="ctr">
              <a:defRPr/>
            </a:pPr>
            <a:fld id="{80BD4F07-03E6-4EEC-A54B-BD8004E5F0D3}" type="slidenum">
              <a:rPr lang="en-US" sz="1400" b="1" smtClean="0">
                <a:solidFill>
                  <a:srgbClr val="008000"/>
                </a:solidFill>
                <a:latin typeface="Arial" panose="020B0604020202020204" pitchFamily="34" charset="0"/>
              </a:rPr>
              <a:pPr algn="ctr">
                <a:defRPr/>
              </a:pPr>
              <a:t>‹#›</a:t>
            </a:fld>
            <a:endParaRPr lang="en-US" sz="1400" b="1" dirty="0">
              <a:solidFill>
                <a:srgbClr val="008000"/>
              </a:solidFill>
              <a:latin typeface="Arial" panose="020B0604020202020204" pitchFamily="34" charset="0"/>
            </a:endParaRPr>
          </a:p>
        </p:txBody>
      </p:sp>
      <p:sp>
        <p:nvSpPr>
          <p:cNvPr id="9" name="Rectangle 6"/>
          <p:cNvSpPr>
            <a:spLocks noChangeArrowheads="1"/>
          </p:cNvSpPr>
          <p:nvPr userDrawn="1"/>
        </p:nvSpPr>
        <p:spPr bwMode="auto">
          <a:xfrm>
            <a:off x="0" y="6559393"/>
            <a:ext cx="1219200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900">
                <a:solidFill>
                  <a:schemeClr val="tx1"/>
                </a:solidFill>
                <a:latin typeface="Verdana" panose="020B0604030504040204" pitchFamily="34" charset="0"/>
              </a:defRPr>
            </a:lvl1pPr>
            <a:lvl2pPr marL="742950" indent="-285750" eaLnBrk="0" hangingPunct="0">
              <a:defRPr sz="900">
                <a:solidFill>
                  <a:schemeClr val="tx1"/>
                </a:solidFill>
                <a:latin typeface="Verdana" panose="020B0604030504040204" pitchFamily="34" charset="0"/>
              </a:defRPr>
            </a:lvl2pPr>
            <a:lvl3pPr marL="1143000" indent="-228600" eaLnBrk="0" hangingPunct="0">
              <a:defRPr sz="900">
                <a:solidFill>
                  <a:schemeClr val="tx1"/>
                </a:solidFill>
                <a:latin typeface="Verdana" panose="020B0604030504040204" pitchFamily="34" charset="0"/>
              </a:defRPr>
            </a:lvl3pPr>
            <a:lvl4pPr marL="1600200" indent="-228600" eaLnBrk="0" hangingPunct="0">
              <a:defRPr sz="900">
                <a:solidFill>
                  <a:schemeClr val="tx1"/>
                </a:solidFill>
                <a:latin typeface="Verdana" panose="020B0604030504040204" pitchFamily="34" charset="0"/>
              </a:defRPr>
            </a:lvl4pPr>
            <a:lvl5pPr marL="2057400" indent="-228600" eaLnBrk="0" hangingPunct="0">
              <a:defRPr sz="900">
                <a:solidFill>
                  <a:schemeClr val="tx1"/>
                </a:solidFill>
                <a:latin typeface="Verdana" panose="020B0604030504040204" pitchFamily="34" charset="0"/>
              </a:defRPr>
            </a:lvl5pPr>
            <a:lvl6pPr marL="2514600" indent="-228600" eaLnBrk="0" fontAlgn="base" hangingPunct="0">
              <a:spcBef>
                <a:spcPct val="0"/>
              </a:spcBef>
              <a:spcAft>
                <a:spcPct val="0"/>
              </a:spcAft>
              <a:defRPr sz="900">
                <a:solidFill>
                  <a:schemeClr val="tx1"/>
                </a:solidFill>
                <a:latin typeface="Verdana" panose="020B0604030504040204" pitchFamily="34" charset="0"/>
              </a:defRPr>
            </a:lvl6pPr>
            <a:lvl7pPr marL="2971800" indent="-228600" eaLnBrk="0" fontAlgn="base" hangingPunct="0">
              <a:spcBef>
                <a:spcPct val="0"/>
              </a:spcBef>
              <a:spcAft>
                <a:spcPct val="0"/>
              </a:spcAft>
              <a:defRPr sz="900">
                <a:solidFill>
                  <a:schemeClr val="tx1"/>
                </a:solidFill>
                <a:latin typeface="Verdana" panose="020B0604030504040204" pitchFamily="34" charset="0"/>
              </a:defRPr>
            </a:lvl7pPr>
            <a:lvl8pPr marL="3429000" indent="-228600" eaLnBrk="0" fontAlgn="base" hangingPunct="0">
              <a:spcBef>
                <a:spcPct val="0"/>
              </a:spcBef>
              <a:spcAft>
                <a:spcPct val="0"/>
              </a:spcAft>
              <a:defRPr sz="900">
                <a:solidFill>
                  <a:schemeClr val="tx1"/>
                </a:solidFill>
                <a:latin typeface="Verdana" panose="020B0604030504040204" pitchFamily="34" charset="0"/>
              </a:defRPr>
            </a:lvl8pPr>
            <a:lvl9pPr marL="3886200" indent="-228600" eaLnBrk="0" fontAlgn="base" hangingPunct="0">
              <a:spcBef>
                <a:spcPct val="0"/>
              </a:spcBef>
              <a:spcAft>
                <a:spcPct val="0"/>
              </a:spcAft>
              <a:defRPr sz="900">
                <a:solidFill>
                  <a:schemeClr val="tx1"/>
                </a:solidFill>
                <a:latin typeface="Verdana" panose="020B0604030504040204" pitchFamily="34" charset="0"/>
              </a:defRPr>
            </a:lvl9pPr>
          </a:lstStyle>
          <a:p>
            <a:pPr algn="ctr" eaLnBrk="1" fontAlgn="base" hangingPunct="1">
              <a:spcBef>
                <a:spcPct val="0"/>
              </a:spcBef>
              <a:spcAft>
                <a:spcPct val="0"/>
              </a:spcAft>
              <a:defRPr/>
            </a:pPr>
            <a:r>
              <a:rPr lang="en-ZA" sz="1050" b="1" i="1" baseline="30000" dirty="0">
                <a:solidFill>
                  <a:srgbClr val="009900"/>
                </a:solidFill>
              </a:rPr>
              <a:t>“KZN as a prosperous Province</a:t>
            </a:r>
            <a:r>
              <a:rPr lang="en-ZA" sz="1050" b="1" i="1" dirty="0">
                <a:solidFill>
                  <a:srgbClr val="009900"/>
                </a:solidFill>
              </a:rPr>
              <a:t> </a:t>
            </a:r>
            <a:r>
              <a:rPr lang="en-ZA" sz="1050" b="1" i="1" baseline="30000" dirty="0">
                <a:solidFill>
                  <a:srgbClr val="009900"/>
                </a:solidFill>
              </a:rPr>
              <a:t>with healthy, secure and skilled population, living in dignity and harmony, acting as a gateway between Africa and the World”</a:t>
            </a:r>
          </a:p>
        </p:txBody>
      </p:sp>
    </p:spTree>
    <p:extLst>
      <p:ext uri="{BB962C8B-B14F-4D97-AF65-F5344CB8AC3E}">
        <p14:creationId xmlns:p14="http://schemas.microsoft.com/office/powerpoint/2010/main" val="2620498234"/>
      </p:ext>
    </p:extLst>
  </p:cSld>
  <p:clrMapOvr>
    <a:masterClrMapping/>
  </p:clrMapOvr>
  <p:transition>
    <p:cu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AE1CC4D-6B80-824F-95B3-C7042065D9B6}" type="datetime1">
              <a:rPr lang="en-ZA" smtClean="0">
                <a:solidFill>
                  <a:prstClr val="black">
                    <a:tint val="75000"/>
                  </a:prstClr>
                </a:solidFill>
              </a:rPr>
              <a:t>2022/05/10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F3A2FD1-091E-4E14-B5E1-3309D4850A6F}" type="slidenum">
              <a:rPr lang="en-US" altLang="en-US"/>
              <a:pPr/>
              <a:t>‹#›</a:t>
            </a:fld>
            <a:endParaRPr lang="en-US" altLang="en-US" dirty="0"/>
          </a:p>
        </p:txBody>
      </p:sp>
    </p:spTree>
    <p:extLst>
      <p:ext uri="{BB962C8B-B14F-4D97-AF65-F5344CB8AC3E}">
        <p14:creationId xmlns:p14="http://schemas.microsoft.com/office/powerpoint/2010/main" val="15934463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FD75F08-4359-F24D-B75E-52A5BEC68428}" type="datetime1">
              <a:rPr lang="en-ZA" smtClean="0">
                <a:solidFill>
                  <a:prstClr val="black">
                    <a:tint val="75000"/>
                  </a:prstClr>
                </a:solidFill>
              </a:rPr>
              <a:t>2022/05/10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D312F24-582A-4117-A0B2-A1DD2489FD11}" type="slidenum">
              <a:rPr lang="en-US" altLang="en-US"/>
              <a:pPr/>
              <a:t>‹#›</a:t>
            </a:fld>
            <a:endParaRPr lang="en-US" altLang="en-US" dirty="0"/>
          </a:p>
        </p:txBody>
      </p:sp>
    </p:spTree>
    <p:extLst>
      <p:ext uri="{BB962C8B-B14F-4D97-AF65-F5344CB8AC3E}">
        <p14:creationId xmlns:p14="http://schemas.microsoft.com/office/powerpoint/2010/main" val="4054388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38DFB60-A28B-FA49-9890-02611BDD1250}" type="datetime1">
              <a:rPr lang="en-ZA" smtClean="0">
                <a:solidFill>
                  <a:prstClr val="black">
                    <a:tint val="75000"/>
                  </a:prstClr>
                </a:solidFill>
              </a:rPr>
              <a:t>2022/05/10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DBF3DF0-8F4F-4A0C-B1E1-3C80CEE4DE50}" type="slidenum">
              <a:rPr lang="en-US" altLang="en-US"/>
              <a:pPr/>
              <a:t>‹#›</a:t>
            </a:fld>
            <a:endParaRPr lang="en-US" altLang="en-US" dirty="0"/>
          </a:p>
        </p:txBody>
      </p:sp>
    </p:spTree>
    <p:extLst>
      <p:ext uri="{BB962C8B-B14F-4D97-AF65-F5344CB8AC3E}">
        <p14:creationId xmlns:p14="http://schemas.microsoft.com/office/powerpoint/2010/main" val="27432131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2077D25-B234-DB47-8433-1FA2361B3338}" type="datetime1">
              <a:rPr lang="en-ZA" smtClean="0">
                <a:solidFill>
                  <a:prstClr val="black">
                    <a:tint val="75000"/>
                  </a:prstClr>
                </a:solidFill>
              </a:rPr>
              <a:t>2022/05/10</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9757167-10C8-42C7-B29A-1F1A091DEDC4}" type="slidenum">
              <a:rPr lang="en-US" altLang="en-US"/>
              <a:pPr/>
              <a:t>‹#›</a:t>
            </a:fld>
            <a:endParaRPr lang="en-US" altLang="en-US" dirty="0"/>
          </a:p>
        </p:txBody>
      </p:sp>
    </p:spTree>
    <p:extLst>
      <p:ext uri="{BB962C8B-B14F-4D97-AF65-F5344CB8AC3E}">
        <p14:creationId xmlns:p14="http://schemas.microsoft.com/office/powerpoint/2010/main" val="2062680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FCB6082-06BD-AB4C-ADD6-3421277132D8}" type="datetime1">
              <a:rPr lang="en-ZA" smtClean="0">
                <a:solidFill>
                  <a:prstClr val="black">
                    <a:tint val="75000"/>
                  </a:prstClr>
                </a:solidFill>
              </a:rPr>
              <a:t>2022/05/10</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730BF22A-558E-49CD-8C91-D895D543537F}" type="slidenum">
              <a:rPr lang="en-US" altLang="en-US"/>
              <a:pPr/>
              <a:t>‹#›</a:t>
            </a:fld>
            <a:endParaRPr lang="en-US" altLang="en-US" dirty="0"/>
          </a:p>
        </p:txBody>
      </p:sp>
    </p:spTree>
    <p:extLst>
      <p:ext uri="{BB962C8B-B14F-4D97-AF65-F5344CB8AC3E}">
        <p14:creationId xmlns:p14="http://schemas.microsoft.com/office/powerpoint/2010/main" val="15280063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89F77BC-9A31-FA42-B460-684745034B14}" type="datetime1">
              <a:rPr lang="en-ZA" smtClean="0">
                <a:solidFill>
                  <a:prstClr val="black">
                    <a:tint val="75000"/>
                  </a:prstClr>
                </a:solidFill>
              </a:rPr>
              <a:t>2022/05/10</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BC070C76-ABB2-4FD9-BD01-E906E11C999E}" type="slidenum">
              <a:rPr lang="en-US" altLang="en-US"/>
              <a:pPr/>
              <a:t>‹#›</a:t>
            </a:fld>
            <a:endParaRPr lang="en-US" altLang="en-US" dirty="0"/>
          </a:p>
        </p:txBody>
      </p:sp>
    </p:spTree>
    <p:extLst>
      <p:ext uri="{BB962C8B-B14F-4D97-AF65-F5344CB8AC3E}">
        <p14:creationId xmlns:p14="http://schemas.microsoft.com/office/powerpoint/2010/main" val="926040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1126BC-C60F-43F6-A646-237C1C65A68E}" type="datetime1">
              <a:rPr lang="en-ZA" smtClean="0"/>
              <a:t>2022/05/10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6BB908DF-4281-4429-ACEB-B24F3F947640}" type="slidenum">
              <a:rPr lang="en-ZA" smtClean="0"/>
              <a:t>‹#›</a:t>
            </a:fld>
            <a:endParaRPr lang="en-ZA" dirty="0"/>
          </a:p>
        </p:txBody>
      </p:sp>
    </p:spTree>
    <p:extLst>
      <p:ext uri="{BB962C8B-B14F-4D97-AF65-F5344CB8AC3E}">
        <p14:creationId xmlns:p14="http://schemas.microsoft.com/office/powerpoint/2010/main" val="25417053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443F39-493D-254D-911F-0BEF0C9BCEC8}" type="datetime1">
              <a:rPr lang="en-ZA" smtClean="0">
                <a:solidFill>
                  <a:prstClr val="black">
                    <a:tint val="75000"/>
                  </a:prstClr>
                </a:solidFill>
              </a:rPr>
              <a:t>2022/05/10</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312A617F-46FE-4A8A-8649-A4E46A8175BC}" type="slidenum">
              <a:rPr lang="en-US" altLang="en-US"/>
              <a:pPr/>
              <a:t>‹#›</a:t>
            </a:fld>
            <a:endParaRPr lang="en-US" altLang="en-US" dirty="0"/>
          </a:p>
        </p:txBody>
      </p:sp>
    </p:spTree>
    <p:extLst>
      <p:ext uri="{BB962C8B-B14F-4D97-AF65-F5344CB8AC3E}">
        <p14:creationId xmlns:p14="http://schemas.microsoft.com/office/powerpoint/2010/main" val="97166456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3909430-34CF-3844-89BE-8856531CE00F}" type="datetime1">
              <a:rPr lang="en-ZA" smtClean="0">
                <a:solidFill>
                  <a:prstClr val="black">
                    <a:tint val="75000"/>
                  </a:prstClr>
                </a:solidFill>
              </a:rPr>
              <a:t>2022/05/10</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C6A8617-99DB-44A4-9BFF-66DE9E62441A}" type="slidenum">
              <a:rPr lang="en-US" altLang="en-US"/>
              <a:pPr/>
              <a:t>‹#›</a:t>
            </a:fld>
            <a:endParaRPr lang="en-US" altLang="en-US" dirty="0"/>
          </a:p>
        </p:txBody>
      </p:sp>
    </p:spTree>
    <p:extLst>
      <p:ext uri="{BB962C8B-B14F-4D97-AF65-F5344CB8AC3E}">
        <p14:creationId xmlns:p14="http://schemas.microsoft.com/office/powerpoint/2010/main" val="15289312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85A631F-DC78-9541-BC17-B6C98AEFE055}" type="datetime1">
              <a:rPr lang="en-ZA" smtClean="0">
                <a:solidFill>
                  <a:prstClr val="black">
                    <a:tint val="75000"/>
                  </a:prstClr>
                </a:solidFill>
              </a:rPr>
              <a:t>2022/05/10</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DDF82E0-F617-466A-8989-E6F91EEE8384}" type="slidenum">
              <a:rPr lang="en-US" altLang="en-US"/>
              <a:pPr/>
              <a:t>‹#›</a:t>
            </a:fld>
            <a:endParaRPr lang="en-US" altLang="en-US" dirty="0"/>
          </a:p>
        </p:txBody>
      </p:sp>
    </p:spTree>
    <p:extLst>
      <p:ext uri="{BB962C8B-B14F-4D97-AF65-F5344CB8AC3E}">
        <p14:creationId xmlns:p14="http://schemas.microsoft.com/office/powerpoint/2010/main" val="2016294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F5F6902-2018-4A43-A197-E66B77FC800F}" type="datetime1">
              <a:rPr lang="en-ZA" smtClean="0">
                <a:solidFill>
                  <a:prstClr val="black">
                    <a:tint val="75000"/>
                  </a:prstClr>
                </a:solidFill>
              </a:rPr>
              <a:t>2022/05/10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F9C980E-3AC1-4DFD-ABD0-F24C9196324D}" type="slidenum">
              <a:rPr lang="en-US" altLang="en-US"/>
              <a:pPr/>
              <a:t>‹#›</a:t>
            </a:fld>
            <a:endParaRPr lang="en-US" altLang="en-US" dirty="0"/>
          </a:p>
        </p:txBody>
      </p:sp>
    </p:spTree>
    <p:extLst>
      <p:ext uri="{BB962C8B-B14F-4D97-AF65-F5344CB8AC3E}">
        <p14:creationId xmlns:p14="http://schemas.microsoft.com/office/powerpoint/2010/main" val="126369322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50AAFC-9222-5F47-83D3-233A5731C885}" type="datetime1">
              <a:rPr lang="en-ZA" smtClean="0">
                <a:solidFill>
                  <a:prstClr val="black">
                    <a:tint val="75000"/>
                  </a:prstClr>
                </a:solidFill>
              </a:rPr>
              <a:t>2022/05/10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DB76249-C742-443A-9BEC-97296B7C0194}" type="slidenum">
              <a:rPr lang="en-US" altLang="en-US"/>
              <a:pPr/>
              <a:t>‹#›</a:t>
            </a:fld>
            <a:endParaRPr lang="en-US" altLang="en-US" dirty="0"/>
          </a:p>
        </p:txBody>
      </p:sp>
    </p:spTree>
    <p:extLst>
      <p:ext uri="{BB962C8B-B14F-4D97-AF65-F5344CB8AC3E}">
        <p14:creationId xmlns:p14="http://schemas.microsoft.com/office/powerpoint/2010/main" val="36469491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10"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683" y="6309321"/>
            <a:ext cx="12047984" cy="346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descr="http://www.kznonline.gov.za/images/stories/downloads/Logos/Coat_of_Arms-zulu.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683" y="6414955"/>
            <a:ext cx="766731" cy="420660"/>
          </a:xfrm>
          <a:prstGeom prst="rect">
            <a:avLst/>
          </a:prstGeom>
          <a:blipFill dpi="0" rotWithShape="1">
            <a:blip r:embed="rId2">
              <a:alphaModFix amt="0"/>
            </a:blip>
            <a:srcRect/>
            <a:tile tx="0" ty="0" sx="100000" sy="100000" flip="none" algn="tl"/>
          </a:blipFill>
          <a:ln>
            <a:noFill/>
          </a:ln>
        </p:spPr>
      </p:pic>
      <p:sp>
        <p:nvSpPr>
          <p:cNvPr id="12" name="Slide Number Placeholder 1"/>
          <p:cNvSpPr>
            <a:spLocks noGrp="1"/>
          </p:cNvSpPr>
          <p:nvPr>
            <p:ph type="sldNum" sz="quarter" idx="4294967295"/>
          </p:nvPr>
        </p:nvSpPr>
        <p:spPr>
          <a:xfrm>
            <a:off x="11376587" y="6309321"/>
            <a:ext cx="720080" cy="484165"/>
          </a:xfrm>
          <a:solidFill>
            <a:schemeClr val="bg1"/>
          </a:solidFill>
          <a:ln w="38100">
            <a:solidFill>
              <a:srgbClr val="008000"/>
            </a:solidFill>
          </a:ln>
        </p:spPr>
        <p:txBody>
          <a:bodyPr anchor="ctr"/>
          <a:lstStyle/>
          <a:p>
            <a:pPr algn="ctr">
              <a:defRPr/>
            </a:pPr>
            <a:fld id="{80BD4F07-03E6-4EEC-A54B-BD8004E5F0D3}" type="slidenum">
              <a:rPr lang="en-US" sz="1400" b="1" smtClean="0">
                <a:solidFill>
                  <a:srgbClr val="008000"/>
                </a:solidFill>
                <a:latin typeface="Arial" panose="020B0604020202020204" pitchFamily="34" charset="0"/>
              </a:rPr>
              <a:pPr algn="ctr">
                <a:defRPr/>
              </a:pPr>
              <a:t>‹#›</a:t>
            </a:fld>
            <a:endParaRPr lang="en-US" sz="1400" b="1" dirty="0">
              <a:solidFill>
                <a:srgbClr val="008000"/>
              </a:solidFill>
              <a:latin typeface="Arial" panose="020B0604020202020204" pitchFamily="34" charset="0"/>
            </a:endParaRPr>
          </a:p>
        </p:txBody>
      </p:sp>
      <p:sp>
        <p:nvSpPr>
          <p:cNvPr id="9" name="Rectangle 6"/>
          <p:cNvSpPr>
            <a:spLocks noChangeArrowheads="1"/>
          </p:cNvSpPr>
          <p:nvPr userDrawn="1"/>
        </p:nvSpPr>
        <p:spPr bwMode="auto">
          <a:xfrm>
            <a:off x="0" y="6559393"/>
            <a:ext cx="1219200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900">
                <a:solidFill>
                  <a:schemeClr val="tx1"/>
                </a:solidFill>
                <a:latin typeface="Verdana" panose="020B0604030504040204" pitchFamily="34" charset="0"/>
              </a:defRPr>
            </a:lvl1pPr>
            <a:lvl2pPr marL="742950" indent="-285750" eaLnBrk="0" hangingPunct="0">
              <a:defRPr sz="900">
                <a:solidFill>
                  <a:schemeClr val="tx1"/>
                </a:solidFill>
                <a:latin typeface="Verdana" panose="020B0604030504040204" pitchFamily="34" charset="0"/>
              </a:defRPr>
            </a:lvl2pPr>
            <a:lvl3pPr marL="1143000" indent="-228600" eaLnBrk="0" hangingPunct="0">
              <a:defRPr sz="900">
                <a:solidFill>
                  <a:schemeClr val="tx1"/>
                </a:solidFill>
                <a:latin typeface="Verdana" panose="020B0604030504040204" pitchFamily="34" charset="0"/>
              </a:defRPr>
            </a:lvl3pPr>
            <a:lvl4pPr marL="1600200" indent="-228600" eaLnBrk="0" hangingPunct="0">
              <a:defRPr sz="900">
                <a:solidFill>
                  <a:schemeClr val="tx1"/>
                </a:solidFill>
                <a:latin typeface="Verdana" panose="020B0604030504040204" pitchFamily="34" charset="0"/>
              </a:defRPr>
            </a:lvl4pPr>
            <a:lvl5pPr marL="2057400" indent="-228600" eaLnBrk="0" hangingPunct="0">
              <a:defRPr sz="900">
                <a:solidFill>
                  <a:schemeClr val="tx1"/>
                </a:solidFill>
                <a:latin typeface="Verdana" panose="020B0604030504040204" pitchFamily="34" charset="0"/>
              </a:defRPr>
            </a:lvl5pPr>
            <a:lvl6pPr marL="2514600" indent="-228600" eaLnBrk="0" fontAlgn="base" hangingPunct="0">
              <a:spcBef>
                <a:spcPct val="0"/>
              </a:spcBef>
              <a:spcAft>
                <a:spcPct val="0"/>
              </a:spcAft>
              <a:defRPr sz="900">
                <a:solidFill>
                  <a:schemeClr val="tx1"/>
                </a:solidFill>
                <a:latin typeface="Verdana" panose="020B0604030504040204" pitchFamily="34" charset="0"/>
              </a:defRPr>
            </a:lvl6pPr>
            <a:lvl7pPr marL="2971800" indent="-228600" eaLnBrk="0" fontAlgn="base" hangingPunct="0">
              <a:spcBef>
                <a:spcPct val="0"/>
              </a:spcBef>
              <a:spcAft>
                <a:spcPct val="0"/>
              </a:spcAft>
              <a:defRPr sz="900">
                <a:solidFill>
                  <a:schemeClr val="tx1"/>
                </a:solidFill>
                <a:latin typeface="Verdana" panose="020B0604030504040204" pitchFamily="34" charset="0"/>
              </a:defRPr>
            </a:lvl7pPr>
            <a:lvl8pPr marL="3429000" indent="-228600" eaLnBrk="0" fontAlgn="base" hangingPunct="0">
              <a:spcBef>
                <a:spcPct val="0"/>
              </a:spcBef>
              <a:spcAft>
                <a:spcPct val="0"/>
              </a:spcAft>
              <a:defRPr sz="900">
                <a:solidFill>
                  <a:schemeClr val="tx1"/>
                </a:solidFill>
                <a:latin typeface="Verdana" panose="020B0604030504040204" pitchFamily="34" charset="0"/>
              </a:defRPr>
            </a:lvl8pPr>
            <a:lvl9pPr marL="3886200" indent="-228600" eaLnBrk="0" fontAlgn="base" hangingPunct="0">
              <a:spcBef>
                <a:spcPct val="0"/>
              </a:spcBef>
              <a:spcAft>
                <a:spcPct val="0"/>
              </a:spcAft>
              <a:defRPr sz="900">
                <a:solidFill>
                  <a:schemeClr val="tx1"/>
                </a:solidFill>
                <a:latin typeface="Verdana" panose="020B0604030504040204" pitchFamily="34" charset="0"/>
              </a:defRPr>
            </a:lvl9pPr>
          </a:lstStyle>
          <a:p>
            <a:pPr algn="ctr" eaLnBrk="1" hangingPunct="1">
              <a:defRPr/>
            </a:pPr>
            <a:r>
              <a:rPr lang="en-ZA" sz="1050" b="1" i="1" baseline="30000" dirty="0">
                <a:solidFill>
                  <a:srgbClr val="009900"/>
                </a:solidFill>
              </a:rPr>
              <a:t>“KZN as a prosperous Province</a:t>
            </a:r>
            <a:r>
              <a:rPr lang="en-ZA" sz="1050" b="1" i="1" dirty="0">
                <a:solidFill>
                  <a:srgbClr val="009900"/>
                </a:solidFill>
              </a:rPr>
              <a:t> </a:t>
            </a:r>
            <a:r>
              <a:rPr lang="en-ZA" sz="1050" b="1" i="1" baseline="30000" dirty="0">
                <a:solidFill>
                  <a:srgbClr val="009900"/>
                </a:solidFill>
              </a:rPr>
              <a:t>with healthy, secure and skilled population, living in dignity and harmony, acting as a gateway between Africa and the World”</a:t>
            </a:r>
          </a:p>
        </p:txBody>
      </p:sp>
    </p:spTree>
    <p:extLst>
      <p:ext uri="{BB962C8B-B14F-4D97-AF65-F5344CB8AC3E}">
        <p14:creationId xmlns:p14="http://schemas.microsoft.com/office/powerpoint/2010/main" val="416710340"/>
      </p:ext>
    </p:extLst>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7B31292B-B7FA-4F84-9B63-6864FB001677}" type="datetime1">
              <a:rPr lang="en-ZA" smtClean="0"/>
              <a:t>2022/05/10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6BB908DF-4281-4429-ACEB-B24F3F947640}" type="slidenum">
              <a:rPr lang="en-ZA" smtClean="0"/>
              <a:t>‹#›</a:t>
            </a:fld>
            <a:endParaRPr lang="en-ZA" dirty="0"/>
          </a:p>
        </p:txBody>
      </p:sp>
    </p:spTree>
    <p:extLst>
      <p:ext uri="{BB962C8B-B14F-4D97-AF65-F5344CB8AC3E}">
        <p14:creationId xmlns:p14="http://schemas.microsoft.com/office/powerpoint/2010/main" val="3437988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77C40EE0-904A-4E93-9E02-15FB1026FC43}" type="datetime1">
              <a:rPr lang="en-ZA" smtClean="0"/>
              <a:t>2022/05/10</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6BB908DF-4281-4429-ACEB-B24F3F947640}" type="slidenum">
              <a:rPr lang="en-ZA" smtClean="0"/>
              <a:t>‹#›</a:t>
            </a:fld>
            <a:endParaRPr lang="en-ZA" dirty="0"/>
          </a:p>
        </p:txBody>
      </p:sp>
    </p:spTree>
    <p:extLst>
      <p:ext uri="{BB962C8B-B14F-4D97-AF65-F5344CB8AC3E}">
        <p14:creationId xmlns:p14="http://schemas.microsoft.com/office/powerpoint/2010/main" val="2816064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2D28C03E-4D7A-49AF-809F-AF36B09E3048}" type="datetime1">
              <a:rPr lang="en-ZA" smtClean="0"/>
              <a:t>2022/05/10</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6BB908DF-4281-4429-ACEB-B24F3F947640}" type="slidenum">
              <a:rPr lang="en-ZA" smtClean="0"/>
              <a:t>‹#›</a:t>
            </a:fld>
            <a:endParaRPr lang="en-ZA" dirty="0"/>
          </a:p>
        </p:txBody>
      </p:sp>
    </p:spTree>
    <p:extLst>
      <p:ext uri="{BB962C8B-B14F-4D97-AF65-F5344CB8AC3E}">
        <p14:creationId xmlns:p14="http://schemas.microsoft.com/office/powerpoint/2010/main" val="3637423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F74C9C-4A0B-4443-B023-13FEA03D3AA7}" type="datetime1">
              <a:rPr lang="en-ZA" smtClean="0"/>
              <a:t>2022/05/10</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6BB908DF-4281-4429-ACEB-B24F3F947640}" type="slidenum">
              <a:rPr lang="en-ZA" smtClean="0"/>
              <a:t>‹#›</a:t>
            </a:fld>
            <a:endParaRPr lang="en-ZA" dirty="0"/>
          </a:p>
        </p:txBody>
      </p:sp>
    </p:spTree>
    <p:extLst>
      <p:ext uri="{BB962C8B-B14F-4D97-AF65-F5344CB8AC3E}">
        <p14:creationId xmlns:p14="http://schemas.microsoft.com/office/powerpoint/2010/main" val="1580035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DD86F1-CD7E-43E3-8521-3A031A4B4E7B}" type="datetime1">
              <a:rPr lang="en-ZA" smtClean="0"/>
              <a:t>2022/05/10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6BB908DF-4281-4429-ACEB-B24F3F947640}" type="slidenum">
              <a:rPr lang="en-ZA" smtClean="0"/>
              <a:t>‹#›</a:t>
            </a:fld>
            <a:endParaRPr lang="en-ZA" dirty="0"/>
          </a:p>
        </p:txBody>
      </p:sp>
    </p:spTree>
    <p:extLst>
      <p:ext uri="{BB962C8B-B14F-4D97-AF65-F5344CB8AC3E}">
        <p14:creationId xmlns:p14="http://schemas.microsoft.com/office/powerpoint/2010/main" val="1011173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B4AAD9A-749B-4731-8F2F-01D938E6E07E}" type="datetime1">
              <a:rPr lang="en-ZA" smtClean="0"/>
              <a:t>2022/05/10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6BB908DF-4281-4429-ACEB-B24F3F947640}" type="slidenum">
              <a:rPr lang="en-ZA" smtClean="0"/>
              <a:t>‹#›</a:t>
            </a:fld>
            <a:endParaRPr lang="en-ZA" dirty="0"/>
          </a:p>
        </p:txBody>
      </p:sp>
    </p:spTree>
    <p:extLst>
      <p:ext uri="{BB962C8B-B14F-4D97-AF65-F5344CB8AC3E}">
        <p14:creationId xmlns:p14="http://schemas.microsoft.com/office/powerpoint/2010/main" val="3528126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15E4BD-A14C-4F1C-BE05-78C104D963D8}" type="datetime1">
              <a:rPr lang="en-ZA" smtClean="0"/>
              <a:t>2022/05/10</a:t>
            </a:fld>
            <a:endParaRPr lang="en-Z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B908DF-4281-4429-ACEB-B24F3F947640}" type="slidenum">
              <a:rPr lang="en-ZA" smtClean="0"/>
              <a:t>‹#›</a:t>
            </a:fld>
            <a:endParaRPr lang="en-ZA" dirty="0"/>
          </a:p>
        </p:txBody>
      </p:sp>
    </p:spTree>
    <p:extLst>
      <p:ext uri="{BB962C8B-B14F-4D97-AF65-F5344CB8AC3E}">
        <p14:creationId xmlns:p14="http://schemas.microsoft.com/office/powerpoint/2010/main" val="3178032210"/>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4B701AD-C1C5-DC49-8F34-007252B5D40B}" type="datetime1">
              <a:rPr lang="en-ZA" smtClean="0">
                <a:solidFill>
                  <a:prstClr val="black">
                    <a:tint val="75000"/>
                  </a:prstClr>
                </a:solidFill>
              </a:rPr>
              <a:pPr>
                <a:defRPr/>
              </a:pPr>
              <a:t>2022/05/10</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pPr fontAlgn="base">
              <a:spcBef>
                <a:spcPct val="0"/>
              </a:spcBef>
              <a:spcAft>
                <a:spcPct val="0"/>
              </a:spcAft>
            </a:pPr>
            <a:fld id="{B0CCA43C-E545-4331-BDCE-A95AACE0403A}" type="slidenum">
              <a:rPr lang="en-US" altLang="en-US"/>
              <a:pPr fontAlgn="base">
                <a:spcBef>
                  <a:spcPct val="0"/>
                </a:spcBef>
                <a:spcAft>
                  <a:spcPct val="0"/>
                </a:spcAft>
              </a:pPr>
              <a:t>‹#›</a:t>
            </a:fld>
            <a:endParaRPr lang="en-US" altLang="en-US" dirty="0"/>
          </a:p>
        </p:txBody>
      </p:sp>
    </p:spTree>
    <p:extLst>
      <p:ext uri="{BB962C8B-B14F-4D97-AF65-F5344CB8AC3E}">
        <p14:creationId xmlns:p14="http://schemas.microsoft.com/office/powerpoint/2010/main" val="545825403"/>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4B701AD-C1C5-DC49-8F34-007252B5D40B}" type="datetime1">
              <a:rPr lang="en-ZA" smtClean="0">
                <a:solidFill>
                  <a:prstClr val="black">
                    <a:tint val="75000"/>
                  </a:prstClr>
                </a:solidFill>
              </a:rPr>
              <a:t>2022/05/10</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B0CCA43C-E545-4331-BDCE-A95AACE0403A}" type="slidenum">
              <a:rPr lang="en-US" altLang="en-US"/>
              <a:pPr/>
              <a:t>‹#›</a:t>
            </a:fld>
            <a:endParaRPr lang="en-US" altLang="en-US" dirty="0"/>
          </a:p>
        </p:txBody>
      </p:sp>
    </p:spTree>
    <p:extLst>
      <p:ext uri="{BB962C8B-B14F-4D97-AF65-F5344CB8AC3E}">
        <p14:creationId xmlns:p14="http://schemas.microsoft.com/office/powerpoint/2010/main" val="2534051849"/>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em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OTP Powerpoint Template-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6007"/>
            <a:ext cx="12192000" cy="6858000"/>
          </a:xfrm>
          <a:prstGeom prst="rect">
            <a:avLst/>
          </a:prstGeom>
        </p:spPr>
      </p:pic>
      <p:sp>
        <p:nvSpPr>
          <p:cNvPr id="2" name="Rectangle 10"/>
          <p:cNvSpPr>
            <a:spLocks noChangeArrowheads="1"/>
          </p:cNvSpPr>
          <p:nvPr/>
        </p:nvSpPr>
        <p:spPr bwMode="auto">
          <a:xfrm>
            <a:off x="2567608" y="1772817"/>
            <a:ext cx="7200900" cy="13234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3200" b="1" dirty="0">
              <a:solidFill>
                <a:prstClr val="black"/>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p:txBody>
      </p:sp>
      <p:sp>
        <p:nvSpPr>
          <p:cNvPr id="5" name="Rectangle 4"/>
          <p:cNvSpPr/>
          <p:nvPr/>
        </p:nvSpPr>
        <p:spPr>
          <a:xfrm>
            <a:off x="1919536" y="2828837"/>
            <a:ext cx="8496944" cy="461665"/>
          </a:xfrm>
          <a:prstGeom prst="rect">
            <a:avLst/>
          </a:prstGeom>
          <a:noFill/>
        </p:spPr>
        <p:txBody>
          <a:bodyPr wrap="square">
            <a:spAutoFit/>
          </a:bodyPr>
          <a:lstStyle/>
          <a:p>
            <a:pPr lvl="0" algn="ctr"/>
            <a:endParaRPr lang="en-US" altLang="en-US" sz="2400" b="1" dirty="0">
              <a:latin typeface="+mj-lt"/>
            </a:endParaRPr>
          </a:p>
        </p:txBody>
      </p:sp>
      <p:sp>
        <p:nvSpPr>
          <p:cNvPr id="6" name="Rectangle 5"/>
          <p:cNvSpPr/>
          <p:nvPr/>
        </p:nvSpPr>
        <p:spPr>
          <a:xfrm>
            <a:off x="1631504" y="2397950"/>
            <a:ext cx="8928992" cy="584775"/>
          </a:xfrm>
          <a:prstGeom prst="rect">
            <a:avLst/>
          </a:prstGeom>
        </p:spPr>
        <p:txBody>
          <a:bodyPr wrap="square">
            <a:spAutoFit/>
          </a:bodyPr>
          <a:lstStyle/>
          <a:p>
            <a:pPr algn="ctr">
              <a:spcBef>
                <a:spcPct val="20000"/>
              </a:spcBef>
              <a:defRPr/>
            </a:pPr>
            <a:endParaRPr lang="en-US" sz="3200" b="1" dirty="0">
              <a:solidFill>
                <a:srgbClr val="FFFF66"/>
              </a:solidFill>
              <a:effectLst>
                <a:outerShdw blurRad="38100" dist="38100" dir="2700000" algn="tl">
                  <a:srgbClr val="000000"/>
                </a:outerShdw>
              </a:effectLst>
              <a:cs typeface="Arial" pitchFamily="34" charset="0"/>
            </a:endParaRPr>
          </a:p>
        </p:txBody>
      </p:sp>
      <p:sp>
        <p:nvSpPr>
          <p:cNvPr id="9" name="Rectangle 8"/>
          <p:cNvSpPr/>
          <p:nvPr/>
        </p:nvSpPr>
        <p:spPr>
          <a:xfrm>
            <a:off x="814647" y="2276872"/>
            <a:ext cx="10539153" cy="1754326"/>
          </a:xfrm>
          <a:prstGeom prst="rect">
            <a:avLst/>
          </a:prstGeom>
        </p:spPr>
        <p:txBody>
          <a:bodyPr wrap="square">
            <a:spAutoFit/>
          </a:bodyPr>
          <a:lstStyle/>
          <a:p>
            <a:pPr algn="ctr"/>
            <a:r>
              <a:rPr lang="en-ZA" sz="3600" b="1" dirty="0" smtClean="0">
                <a:solidFill>
                  <a:schemeClr val="bg1"/>
                </a:solidFill>
                <a:latin typeface="Arial" panose="020B0604020202020204" pitchFamily="34" charset="0"/>
                <a:cs typeface="Arial" panose="020B0604020202020204" pitchFamily="34" charset="0"/>
              </a:rPr>
              <a:t>PORTFOLIO </a:t>
            </a:r>
            <a:r>
              <a:rPr lang="en-ZA" sz="3600" b="1" dirty="0">
                <a:solidFill>
                  <a:schemeClr val="bg1"/>
                </a:solidFill>
                <a:latin typeface="Arial" panose="020B0604020202020204" pitchFamily="34" charset="0"/>
                <a:cs typeface="Arial" panose="020B0604020202020204" pitchFamily="34" charset="0"/>
              </a:rPr>
              <a:t>COMMITTEE ON COOPERATIVE GOVERNANCE AND TRADITIONAL </a:t>
            </a:r>
            <a:r>
              <a:rPr lang="en-ZA" sz="3600" b="1" dirty="0" smtClean="0">
                <a:solidFill>
                  <a:schemeClr val="bg1"/>
                </a:solidFill>
                <a:latin typeface="Arial" panose="020B0604020202020204" pitchFamily="34" charset="0"/>
                <a:cs typeface="Arial" panose="020B0604020202020204" pitchFamily="34" charset="0"/>
              </a:rPr>
              <a:t>AFFAIRS</a:t>
            </a:r>
          </a:p>
          <a:p>
            <a:pPr algn="ctr"/>
            <a:r>
              <a:rPr lang="en-ZA" sz="3600" b="1" dirty="0" smtClean="0">
                <a:solidFill>
                  <a:schemeClr val="bg1"/>
                </a:solidFill>
                <a:latin typeface="Arial" panose="020B0604020202020204" pitchFamily="34" charset="0"/>
                <a:cs typeface="Arial" panose="020B0604020202020204" pitchFamily="34" charset="0"/>
              </a:rPr>
              <a:t>AUDITOR-GENERAL’S </a:t>
            </a:r>
            <a:r>
              <a:rPr lang="en-ZA" sz="3600" b="1" dirty="0">
                <a:solidFill>
                  <a:schemeClr val="bg1"/>
                </a:solidFill>
                <a:latin typeface="Arial" panose="020B0604020202020204" pitchFamily="34" charset="0"/>
                <a:cs typeface="Arial" panose="020B0604020202020204" pitchFamily="34" charset="0"/>
              </a:rPr>
              <a:t>SPECIAL REPORT</a:t>
            </a:r>
            <a:endParaRPr lang="en-US" sz="3600" b="1" dirty="0">
              <a:solidFill>
                <a:schemeClr val="bg1"/>
              </a:solidFill>
              <a:latin typeface="Arial" panose="020B0604020202020204" pitchFamily="34" charset="0"/>
              <a:cs typeface="Arial" panose="020B0604020202020204" pitchFamily="34" charset="0"/>
            </a:endParaRPr>
          </a:p>
        </p:txBody>
      </p:sp>
      <p:sp>
        <p:nvSpPr>
          <p:cNvPr id="10" name="Title 5"/>
          <p:cNvSpPr txBox="1">
            <a:spLocks/>
          </p:cNvSpPr>
          <p:nvPr/>
        </p:nvSpPr>
        <p:spPr bwMode="auto">
          <a:xfrm>
            <a:off x="2933178" y="4350587"/>
            <a:ext cx="6325644" cy="868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20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r>
              <a:rPr lang="en-US" sz="2400" dirty="0">
                <a:solidFill>
                  <a:schemeClr val="bg1"/>
                </a:solidFill>
                <a:latin typeface="Arial" panose="020B0604020202020204" pitchFamily="34" charset="0"/>
                <a:cs typeface="Arial" panose="020B0604020202020204" pitchFamily="34" charset="0"/>
              </a:rPr>
              <a:t>K</a:t>
            </a:r>
            <a:r>
              <a:rPr lang="en-US" sz="2400" dirty="0" smtClean="0">
                <a:solidFill>
                  <a:schemeClr val="bg1"/>
                </a:solidFill>
                <a:latin typeface="Arial" panose="020B0604020202020204" pitchFamily="34" charset="0"/>
                <a:cs typeface="Arial" panose="020B0604020202020204" pitchFamily="34" charset="0"/>
              </a:rPr>
              <a:t>WAZULU-NATAL </a:t>
            </a:r>
          </a:p>
          <a:p>
            <a:pPr algn="ctr"/>
            <a:r>
              <a:rPr lang="en-US" sz="2400" dirty="0" smtClean="0">
                <a:solidFill>
                  <a:schemeClr val="bg1"/>
                </a:solidFill>
                <a:latin typeface="Arial" panose="020B0604020202020204" pitchFamily="34" charset="0"/>
                <a:cs typeface="Arial" panose="020B0604020202020204" pitchFamily="34" charset="0"/>
              </a:rPr>
              <a:t>DEPARTMENT OF EDUCATION </a:t>
            </a:r>
            <a:endParaRPr lang="en-ZA" sz="2400" dirty="0">
              <a:solidFill>
                <a:schemeClr val="bg1"/>
              </a:solidFill>
              <a:latin typeface="Arial" panose="020B0604020202020204" pitchFamily="34" charset="0"/>
              <a:cs typeface="Arial" panose="020B0604020202020204" pitchFamily="34" charset="0"/>
            </a:endParaRPr>
          </a:p>
        </p:txBody>
      </p:sp>
      <p:pic>
        <p:nvPicPr>
          <p:cNvPr id="13" name="Picture 12" descr="NDP 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20336" y="620689"/>
            <a:ext cx="869208" cy="800457"/>
          </a:xfrm>
          <a:prstGeom prst="rect">
            <a:avLst/>
          </a:prstGeom>
        </p:spPr>
      </p:pic>
      <p:sp>
        <p:nvSpPr>
          <p:cNvPr id="15" name="TextBox 14"/>
          <p:cNvSpPr txBox="1"/>
          <p:nvPr/>
        </p:nvSpPr>
        <p:spPr>
          <a:xfrm>
            <a:off x="3863752" y="6176338"/>
            <a:ext cx="4464496" cy="276999"/>
          </a:xfrm>
          <a:prstGeom prst="rect">
            <a:avLst/>
          </a:prstGeom>
          <a:noFill/>
        </p:spPr>
        <p:txBody>
          <a:bodyPr wrap="square" rtlCol="0">
            <a:spAutoFit/>
          </a:bodyPr>
          <a:lstStyle/>
          <a:p>
            <a:pPr algn="ctr"/>
            <a:r>
              <a:rPr lang="en-US" sz="1200" dirty="0">
                <a:solidFill>
                  <a:schemeClr val="bg1"/>
                </a:solidFill>
              </a:rPr>
              <a:t>GROWING KWAZULU-NATAL TOGETHER</a:t>
            </a:r>
          </a:p>
        </p:txBody>
      </p:sp>
      <p:pic>
        <p:nvPicPr>
          <p:cNvPr id="4" name="Picture 3" descr="Education Logo.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35560" y="705442"/>
            <a:ext cx="2808312" cy="707334"/>
          </a:xfrm>
          <a:prstGeom prst="rect">
            <a:avLst/>
          </a:prstGeom>
        </p:spPr>
      </p:pic>
      <p:sp>
        <p:nvSpPr>
          <p:cNvPr id="3" name="Slide Number Placeholder 2"/>
          <p:cNvSpPr>
            <a:spLocks noGrp="1"/>
          </p:cNvSpPr>
          <p:nvPr>
            <p:ph type="sldNum" sz="quarter" idx="12"/>
          </p:nvPr>
        </p:nvSpPr>
        <p:spPr/>
        <p:txBody>
          <a:bodyPr/>
          <a:lstStyle/>
          <a:p>
            <a:fld id="{6BB908DF-4281-4429-ACEB-B24F3F947640}" type="slidenum">
              <a:rPr lang="en-ZA" smtClean="0"/>
              <a:t>1</a:t>
            </a:fld>
            <a:endParaRPr lang="en-ZA" dirty="0"/>
          </a:p>
        </p:txBody>
      </p:sp>
    </p:spTree>
    <p:extLst>
      <p:ext uri="{BB962C8B-B14F-4D97-AF65-F5344CB8AC3E}">
        <p14:creationId xmlns:p14="http://schemas.microsoft.com/office/powerpoint/2010/main" val="2455592609"/>
      </p:ext>
    </p:extLst>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D89078A-2F14-1759-6F24-EB102DD270C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312F24-582A-4117-A0B2-A1DD2489FD11}"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
        <p:nvSpPr>
          <p:cNvPr id="6" name="Title 2">
            <a:extLst>
              <a:ext uri="{FF2B5EF4-FFF2-40B4-BE49-F238E27FC236}">
                <a16:creationId xmlns:a16="http://schemas.microsoft.com/office/drawing/2014/main" id="{FE189EC4-BD6A-0364-980C-27C6FF42E641}"/>
              </a:ext>
            </a:extLst>
          </p:cNvPr>
          <p:cNvSpPr txBox="1">
            <a:spLocks/>
          </p:cNvSpPr>
          <p:nvPr/>
        </p:nvSpPr>
        <p:spPr bwMode="auto">
          <a:xfrm>
            <a:off x="275949" y="453896"/>
            <a:ext cx="11546904" cy="377378"/>
          </a:xfrm>
          <a:prstGeom prst="rect">
            <a:avLst/>
          </a:prstGeom>
          <a:solidFill>
            <a:srgbClr val="0096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ZA" sz="2800" b="1" dirty="0">
                <a:solidFill>
                  <a:schemeClr val="bg1"/>
                </a:solidFill>
                <a:latin typeface="Arial" panose="020B0604020202020204" pitchFamily="34" charset="0"/>
                <a:cs typeface="Arial" panose="020B0604020202020204" pitchFamily="34" charset="0"/>
              </a:rPr>
              <a:t>PROCUREMENT AND CONTRACT MANAGEMENT</a:t>
            </a:r>
          </a:p>
        </p:txBody>
      </p:sp>
      <p:pic>
        <p:nvPicPr>
          <p:cNvPr id="7" name="Picture 6" descr="Education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003" y="50985"/>
            <a:ext cx="2304256" cy="402910"/>
          </a:xfrm>
          <a:prstGeom prst="rect">
            <a:avLst/>
          </a:prstGeom>
        </p:spPr>
      </p:pic>
      <p:sp>
        <p:nvSpPr>
          <p:cNvPr id="8" name="Rectangle 7"/>
          <p:cNvSpPr/>
          <p:nvPr/>
        </p:nvSpPr>
        <p:spPr>
          <a:xfrm>
            <a:off x="9108324" y="177987"/>
            <a:ext cx="2754464" cy="230832"/>
          </a:xfrm>
          <a:prstGeom prst="rect">
            <a:avLst/>
          </a:prstGeom>
        </p:spPr>
        <p:txBody>
          <a:bodyPr wrap="square">
            <a:spAutoFit/>
          </a:bodyPr>
          <a:lstStyle/>
          <a:p>
            <a:pPr fontAlgn="base">
              <a:spcBef>
                <a:spcPct val="0"/>
              </a:spcBef>
              <a:spcAft>
                <a:spcPct val="0"/>
              </a:spcAft>
            </a:pPr>
            <a:r>
              <a:rPr lang="en-US" sz="900" dirty="0">
                <a:solidFill>
                  <a:prstClr val="black"/>
                </a:solidFill>
                <a:latin typeface="Arial" panose="020B0604020202020204" pitchFamily="34" charset="0"/>
              </a:rPr>
              <a:t>GROWING KWAZULU-NATAL TOGETHER</a:t>
            </a:r>
          </a:p>
        </p:txBody>
      </p:sp>
      <p:graphicFrame>
        <p:nvGraphicFramePr>
          <p:cNvPr id="9" name="Content Placeholder 4"/>
          <p:cNvGraphicFramePr>
            <a:graphicFrameLocks/>
          </p:cNvGraphicFramePr>
          <p:nvPr>
            <p:extLst>
              <p:ext uri="{D42A27DB-BD31-4B8C-83A1-F6EECF244321}">
                <p14:modId xmlns:p14="http://schemas.microsoft.com/office/powerpoint/2010/main" val="3923873910"/>
              </p:ext>
            </p:extLst>
          </p:nvPr>
        </p:nvGraphicFramePr>
        <p:xfrm>
          <a:off x="133003" y="992410"/>
          <a:ext cx="12013521" cy="5729066"/>
        </p:xfrm>
        <a:graphic>
          <a:graphicData uri="http://schemas.openxmlformats.org/drawingml/2006/table">
            <a:tbl>
              <a:tblPr firstRow="1" bandRow="1">
                <a:tableStyleId>{1E171933-4619-4E11-9A3F-F7608DF75F80}</a:tableStyleId>
              </a:tblPr>
              <a:tblGrid>
                <a:gridCol w="2439723">
                  <a:extLst>
                    <a:ext uri="{9D8B030D-6E8A-4147-A177-3AD203B41FA5}">
                      <a16:colId xmlns:a16="http://schemas.microsoft.com/office/drawing/2014/main" val="2810376190"/>
                    </a:ext>
                  </a:extLst>
                </a:gridCol>
                <a:gridCol w="9573798">
                  <a:extLst>
                    <a:ext uri="{9D8B030D-6E8A-4147-A177-3AD203B41FA5}">
                      <a16:colId xmlns:a16="http://schemas.microsoft.com/office/drawing/2014/main" val="2147613796"/>
                    </a:ext>
                  </a:extLst>
                </a:gridCol>
              </a:tblGrid>
              <a:tr h="287432">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u="none" strike="noStrike" kern="1200" cap="none" spc="0" normalizeH="0" baseline="0" noProof="0" dirty="0">
                          <a:ln>
                            <a:noFill/>
                          </a:ln>
                          <a:effectLst/>
                          <a:uLnTx/>
                          <a:uFillTx/>
                          <a:latin typeface="Arial" panose="020B0604020202020204" pitchFamily="34" charset="0"/>
                          <a:cs typeface="Arial" panose="020B0604020202020204" pitchFamily="34" charset="0"/>
                        </a:rPr>
                        <a:t>KWAZULU-NATAL</a:t>
                      </a:r>
                      <a:endParaRPr kumimoji="0" lang="en-ZA" sz="14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a:txBody>
                  <a:tcPr>
                    <a:solidFill>
                      <a:srgbClr val="00B050"/>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ZA" sz="1400" dirty="0">
                          <a:latin typeface="Arial" panose="020B0604020202020204" pitchFamily="34" charset="0"/>
                          <a:cs typeface="Arial" panose="020B0604020202020204" pitchFamily="34" charset="0"/>
                        </a:rPr>
                        <a:t>FINDINGS</a:t>
                      </a:r>
                      <a:r>
                        <a:rPr lang="en-ZA" sz="1400" baseline="0" dirty="0">
                          <a:latin typeface="Arial" panose="020B0604020202020204" pitchFamily="34" charset="0"/>
                          <a:cs typeface="Arial" panose="020B0604020202020204" pitchFamily="34" charset="0"/>
                        </a:rPr>
                        <a:t> </a:t>
                      </a:r>
                      <a:r>
                        <a:rPr lang="en-ZA" sz="1400" dirty="0">
                          <a:latin typeface="Arial" panose="020B0604020202020204" pitchFamily="34" charset="0"/>
                          <a:cs typeface="Arial" panose="020B0604020202020204" pitchFamily="34" charset="0"/>
                        </a:rPr>
                        <a:t> ON PROCUREMENT AND MANAGEMENT – OVERPRICING </a:t>
                      </a:r>
                    </a:p>
                  </a:txBody>
                  <a:tcPr>
                    <a:solidFill>
                      <a:srgbClr val="00B050"/>
                    </a:solidFill>
                  </a:tcPr>
                </a:tc>
                <a:extLst>
                  <a:ext uri="{0D108BD9-81ED-4DB2-BD59-A6C34878D82A}">
                    <a16:rowId xmlns:a16="http://schemas.microsoft.com/office/drawing/2014/main" val="1596519826"/>
                  </a:ext>
                </a:extLst>
              </a:tr>
              <a:tr h="10428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400" dirty="0">
                          <a:latin typeface="Arial" panose="020B0604020202020204" pitchFamily="34" charset="0"/>
                          <a:cs typeface="Arial" panose="020B0604020202020204" pitchFamily="34" charset="0"/>
                        </a:rPr>
                        <a:t>Finding(s)</a:t>
                      </a:r>
                    </a:p>
                    <a:p>
                      <a:pPr algn="just"/>
                      <a:endParaRPr lang="en-ZA" sz="14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82563" lvl="0" indent="-182563" algn="just">
                        <a:buFont typeface="Arial" panose="020B0604020202020204" pitchFamily="34" charset="0"/>
                        <a:buChar char="•"/>
                      </a:pPr>
                      <a:r>
                        <a:rPr lang="en-ZA" sz="1400" kern="1200" dirty="0" smtClean="0">
                          <a:effectLst/>
                          <a:latin typeface="Arial" panose="020B0604020202020204" pitchFamily="34" charset="0"/>
                          <a:cs typeface="Arial" panose="020B0604020202020204" pitchFamily="34" charset="0"/>
                        </a:rPr>
                        <a:t>The </a:t>
                      </a:r>
                      <a:r>
                        <a:rPr lang="en-ZA" sz="1400" kern="1200" dirty="0">
                          <a:effectLst/>
                          <a:latin typeface="Arial" panose="020B0604020202020204" pitchFamily="34" charset="0"/>
                          <a:cs typeface="Arial" panose="020B0604020202020204" pitchFamily="34" charset="0"/>
                        </a:rPr>
                        <a:t>KwaZulu-Natal department procured some PPE items at higher prices than those recommended in National Treasury instruction note 8 of 2019-20, paragraph 3.7.6, which states that the institutions may use other suppliers as long as the prices are equal or lower than the prices in the annexure. This may result in a possible irregular expenditure of approximately R316 990.</a:t>
                      </a:r>
                      <a:endParaRPr lang="en-ZA" sz="1400" kern="1200" dirty="0">
                        <a:solidFill>
                          <a:srgbClr val="FF0000"/>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711268114"/>
                  </a:ext>
                </a:extLst>
              </a:tr>
              <a:tr h="115378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400" dirty="0">
                          <a:latin typeface="Arial" panose="020B0604020202020204" pitchFamily="34" charset="0"/>
                          <a:cs typeface="Arial" panose="020B0604020202020204" pitchFamily="34" charset="0"/>
                        </a:rPr>
                        <a:t>Recommendation(s)</a:t>
                      </a:r>
                    </a:p>
                    <a:p>
                      <a:pPr algn="just"/>
                      <a:endParaRPr lang="en-ZA" sz="14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82563" indent="-182563" algn="just">
                        <a:buFont typeface="Arial" panose="020B0604020202020204" pitchFamily="34" charset="0"/>
                        <a:buChar char="•"/>
                      </a:pPr>
                      <a:r>
                        <a:rPr lang="en-US" sz="1400" dirty="0">
                          <a:latin typeface="Arial" panose="020B0604020202020204" pitchFamily="34" charset="0"/>
                          <a:cs typeface="Arial" panose="020B0604020202020204" pitchFamily="34" charset="0"/>
                        </a:rPr>
                        <a:t>This finding was based on prices that were paid prior to Price Guidelines issued by National</a:t>
                      </a:r>
                      <a:r>
                        <a:rPr lang="en-US" sz="1400" baseline="0" dirty="0">
                          <a:latin typeface="Arial" panose="020B0604020202020204" pitchFamily="34" charset="0"/>
                          <a:cs typeface="Arial" panose="020B0604020202020204" pitchFamily="34" charset="0"/>
                        </a:rPr>
                        <a:t> Treasury;</a:t>
                      </a:r>
                    </a:p>
                    <a:p>
                      <a:pPr marL="182563" indent="-182563" algn="just">
                        <a:buFont typeface="Arial" panose="020B0604020202020204" pitchFamily="34" charset="0"/>
                        <a:buChar char="•"/>
                      </a:pPr>
                      <a:r>
                        <a:rPr lang="en-US" sz="1400" baseline="0" dirty="0">
                          <a:latin typeface="Arial" panose="020B0604020202020204" pitchFamily="34" charset="0"/>
                          <a:cs typeface="Arial" panose="020B0604020202020204" pitchFamily="34" charset="0"/>
                        </a:rPr>
                        <a:t>With the introduction of Instruction note 5 which provided clear guidelines on </a:t>
                      </a:r>
                      <a:r>
                        <a:rPr lang="en-US" sz="1400" baseline="0" dirty="0" smtClean="0">
                          <a:latin typeface="Arial" panose="020B0604020202020204" pitchFamily="34" charset="0"/>
                          <a:cs typeface="Arial" panose="020B0604020202020204" pitchFamily="34" charset="0"/>
                        </a:rPr>
                        <a:t>prices, </a:t>
                      </a:r>
                      <a:r>
                        <a:rPr lang="en-US" sz="1400" baseline="0" dirty="0">
                          <a:latin typeface="Arial" panose="020B0604020202020204" pitchFamily="34" charset="0"/>
                          <a:cs typeface="Arial" panose="020B0604020202020204" pitchFamily="34" charset="0"/>
                        </a:rPr>
                        <a:t>t</a:t>
                      </a:r>
                      <a:r>
                        <a:rPr lang="en-US" sz="1400" dirty="0">
                          <a:latin typeface="Arial" panose="020B0604020202020204" pitchFamily="34" charset="0"/>
                          <a:cs typeface="Arial" panose="020B0604020202020204" pitchFamily="34" charset="0"/>
                        </a:rPr>
                        <a:t>he Department has</a:t>
                      </a:r>
                      <a:r>
                        <a:rPr lang="en-US" sz="1400" baseline="0" dirty="0">
                          <a:latin typeface="Arial" panose="020B0604020202020204" pitchFamily="34" charset="0"/>
                          <a:cs typeface="Arial" panose="020B0604020202020204" pitchFamily="34" charset="0"/>
                        </a:rPr>
                        <a:t> now been </a:t>
                      </a:r>
                      <a:r>
                        <a:rPr lang="en-US" sz="1400" dirty="0">
                          <a:latin typeface="Arial" panose="020B0604020202020204" pitchFamily="34" charset="0"/>
                          <a:cs typeface="Arial" panose="020B0604020202020204" pitchFamily="34" charset="0"/>
                        </a:rPr>
                        <a:t>negotiating cheaper and market related prices as it has done with masks in the last round of procurement;</a:t>
                      </a:r>
                    </a:p>
                    <a:p>
                      <a:pPr marL="182563" indent="-182563" algn="just">
                        <a:buFont typeface="Arial" panose="020B0604020202020204" pitchFamily="34" charset="0"/>
                        <a:buChar char="•"/>
                      </a:pPr>
                      <a:r>
                        <a:rPr lang="en-US" sz="1400" dirty="0">
                          <a:latin typeface="Arial" panose="020B0604020202020204" pitchFamily="34" charset="0"/>
                          <a:cs typeface="Arial" panose="020B0604020202020204" pitchFamily="34" charset="0"/>
                        </a:rPr>
                        <a:t>The National Price still remains at R25 , the Department has secured masks now for less than R 15 per unit</a:t>
                      </a:r>
                      <a:endParaRPr lang="en-US" sz="1400" baseline="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75935308"/>
                  </a:ext>
                </a:extLst>
              </a:tr>
              <a:tr h="76325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Why the finding(s) couldn’t be avoided </a:t>
                      </a:r>
                      <a:endParaRPr lang="en-ZA" sz="1400" dirty="0">
                        <a:latin typeface="Arial" panose="020B0604020202020204" pitchFamily="34" charset="0"/>
                        <a:cs typeface="Arial" panose="020B0604020202020204" pitchFamily="34" charset="0"/>
                      </a:endParaRPr>
                    </a:p>
                    <a:p>
                      <a:pPr algn="just"/>
                      <a:endParaRPr lang="en-ZA" sz="14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indent="-171450" algn="just">
                        <a:buFont typeface="Arial" panose="020B0604020202020204" pitchFamily="34" charset="0"/>
                        <a:buChar char="•"/>
                      </a:pPr>
                      <a:r>
                        <a:rPr lang="en-US" sz="1400" dirty="0">
                          <a:latin typeface="Arial" panose="020B0604020202020204" pitchFamily="34" charset="0"/>
                          <a:cs typeface="Arial" panose="020B0604020202020204" pitchFamily="34" charset="0"/>
                        </a:rPr>
                        <a:t>There were no price guidelines issued with instruction noted 8</a:t>
                      </a:r>
                    </a:p>
                    <a:p>
                      <a:pPr marL="171450" indent="-171450" algn="just">
                        <a:buFont typeface="Arial" panose="020B0604020202020204" pitchFamily="34" charset="0"/>
                        <a:buChar char="•"/>
                      </a:pPr>
                      <a:r>
                        <a:rPr lang="en-US" sz="1400" baseline="0" dirty="0">
                          <a:latin typeface="Arial" panose="020B0604020202020204" pitchFamily="34" charset="0"/>
                          <a:cs typeface="Arial" panose="020B0604020202020204" pitchFamily="34" charset="0"/>
                        </a:rPr>
                        <a:t>The SCM Manager and the Quotations Committees failed to benchmark with other Departments such as DoH who have vast experience on such specialized Items.</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29576568"/>
                  </a:ext>
                </a:extLst>
              </a:tr>
              <a:tr h="48841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Investigation(s) &amp; outcomes</a:t>
                      </a:r>
                      <a:endParaRPr lang="en-ZA" sz="14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a:latin typeface="Arial" panose="020B0604020202020204" pitchFamily="34" charset="0"/>
                          <a:cs typeface="Arial" panose="020B0604020202020204" pitchFamily="34" charset="0"/>
                        </a:rPr>
                        <a:t>Investigations were initiated as soon as there allegations of over pricing;</a:t>
                      </a: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a:latin typeface="Arial" panose="020B0604020202020204" pitchFamily="34" charset="0"/>
                          <a:cs typeface="Arial" panose="020B0604020202020204" pitchFamily="34" charset="0"/>
                        </a:rPr>
                        <a:t>Were suppliers overpriced, the Department cooperated with the SIU to recover funds;</a:t>
                      </a:r>
                      <a:endParaRPr lang="en-ZA"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71128429"/>
                  </a:ext>
                </a:extLst>
              </a:tr>
              <a:tr h="103745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Action(s) against officials &amp; service </a:t>
                      </a:r>
                      <a:r>
                        <a:rPr lang="en-GB" sz="1400" dirty="0" smtClean="0">
                          <a:latin typeface="Arial" panose="020B0604020202020204" pitchFamily="34" charset="0"/>
                          <a:cs typeface="Arial" panose="020B0604020202020204" pitchFamily="34" charset="0"/>
                        </a:rPr>
                        <a:t>providers (blacklisting </a:t>
                      </a:r>
                      <a:r>
                        <a:rPr lang="en-GB" sz="1400" dirty="0">
                          <a:latin typeface="Arial" panose="020B0604020202020204" pitchFamily="34" charset="0"/>
                          <a:cs typeface="Arial" panose="020B0604020202020204" pitchFamily="34" charset="0"/>
                        </a:rPr>
                        <a:t>&amp; recovering money)</a:t>
                      </a:r>
                      <a:endParaRPr lang="en-ZA" sz="14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82563" indent="-182563" algn="just">
                        <a:buFont typeface="Arial" panose="020B0604020202020204" pitchFamily="34" charset="0"/>
                        <a:buChar char="•"/>
                      </a:pPr>
                      <a:r>
                        <a:rPr lang="en-US" sz="1400" dirty="0">
                          <a:latin typeface="Arial" panose="020B0604020202020204" pitchFamily="34" charset="0"/>
                          <a:cs typeface="Arial" panose="020B0604020202020204" pitchFamily="34" charset="0"/>
                        </a:rPr>
                        <a:t>Two Directors were suspended and one has since been dismissed while the other has been suspended without pay for three months; </a:t>
                      </a:r>
                    </a:p>
                    <a:p>
                      <a:pPr marL="182563" marR="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latin typeface="Arial" panose="020B0604020202020204" pitchFamily="34" charset="0"/>
                          <a:cs typeface="Arial" panose="020B0604020202020204" pitchFamily="34" charset="0"/>
                        </a:rPr>
                        <a:t>Further disciplinary</a:t>
                      </a:r>
                      <a:r>
                        <a:rPr lang="en-US" sz="1400" baseline="0" dirty="0">
                          <a:latin typeface="Arial" panose="020B0604020202020204" pitchFamily="34" charset="0"/>
                          <a:cs typeface="Arial" panose="020B0604020202020204" pitchFamily="34" charset="0"/>
                        </a:rPr>
                        <a:t> processes are currently underway;</a:t>
                      </a:r>
                      <a:endParaRPr lang="en-US" sz="1400" dirty="0">
                        <a:latin typeface="Arial" panose="020B0604020202020204" pitchFamily="34" charset="0"/>
                        <a:cs typeface="Arial" panose="020B0604020202020204" pitchFamily="34" charset="0"/>
                      </a:endParaRPr>
                    </a:p>
                    <a:p>
                      <a:pPr marL="182563" indent="-182563" algn="just">
                        <a:buFont typeface="Arial" panose="020B0604020202020204" pitchFamily="34" charset="0"/>
                        <a:buChar char="•"/>
                      </a:pPr>
                      <a:r>
                        <a:rPr lang="en-US" sz="1400" dirty="0">
                          <a:latin typeface="Arial" panose="020B0604020202020204" pitchFamily="34" charset="0"/>
                          <a:cs typeface="Arial" panose="020B0604020202020204" pitchFamily="34" charset="0"/>
                        </a:rPr>
                        <a:t>The Department also worked together with the SIU to recover money from suppliers who gained through</a:t>
                      </a:r>
                      <a:r>
                        <a:rPr lang="en-US" sz="1400" baseline="0" dirty="0">
                          <a:latin typeface="Arial" panose="020B0604020202020204" pitchFamily="34" charset="0"/>
                          <a:cs typeface="Arial" panose="020B0604020202020204" pitchFamily="34" charset="0"/>
                        </a:rPr>
                        <a:t> irregular appointments. Blacklisting of some of the suppliers is currently underway as per SIU Recommendations.</a:t>
                      </a:r>
                      <a:endParaRPr lang="en-ZA"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80118628"/>
                  </a:ext>
                </a:extLst>
              </a:tr>
              <a:tr h="78802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Measures to strengthen Internal Control Weakness </a:t>
                      </a:r>
                      <a:endParaRPr lang="en-ZA" sz="14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82563" marR="0" lvl="0" indent="-182563" algn="just"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400" u="none" strike="noStrike" kern="1200" cap="none" spc="0" normalizeH="0" baseline="0" noProof="0" dirty="0">
                          <a:ln>
                            <a:noFill/>
                          </a:ln>
                          <a:effectLst/>
                          <a:uLnTx/>
                          <a:uFillTx/>
                          <a:latin typeface="Arial" panose="020B0604020202020204" pitchFamily="34" charset="0"/>
                          <a:cs typeface="Arial" panose="020B0604020202020204" pitchFamily="34" charset="0"/>
                        </a:rPr>
                        <a:t>All prices are guided by the National Provisions and price negotiations are conducted with recommended supplier prior to award;</a:t>
                      </a:r>
                    </a:p>
                    <a:p>
                      <a:pPr marL="182563" marR="0" lvl="0" indent="-182563" algn="just"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400" u="none" strike="noStrike" kern="1200" cap="none" spc="0" normalizeH="0" baseline="0" noProof="0" dirty="0">
                          <a:ln>
                            <a:noFill/>
                          </a:ln>
                          <a:effectLst/>
                          <a:uLnTx/>
                          <a:uFillTx/>
                          <a:latin typeface="Arial" panose="020B0604020202020204" pitchFamily="34" charset="0"/>
                          <a:cs typeface="Arial" panose="020B0604020202020204" pitchFamily="34" charset="0"/>
                        </a:rPr>
                        <a:t>Provincial Treasury also does pre-audit prior to any awards. </a:t>
                      </a: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34848340"/>
                  </a:ext>
                </a:extLst>
              </a:tr>
            </a:tbl>
          </a:graphicData>
        </a:graphic>
      </p:graphicFrame>
    </p:spTree>
    <p:extLst>
      <p:ext uri="{BB962C8B-B14F-4D97-AF65-F5344CB8AC3E}">
        <p14:creationId xmlns:p14="http://schemas.microsoft.com/office/powerpoint/2010/main" val="1323926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D89078A-2F14-1759-6F24-EB102DD270C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312F24-582A-4117-A0B2-A1DD2489FD11}"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
        <p:nvSpPr>
          <p:cNvPr id="6" name="Title 2">
            <a:extLst>
              <a:ext uri="{FF2B5EF4-FFF2-40B4-BE49-F238E27FC236}">
                <a16:creationId xmlns:a16="http://schemas.microsoft.com/office/drawing/2014/main" id="{FE189EC4-BD6A-0364-980C-27C6FF42E641}"/>
              </a:ext>
            </a:extLst>
          </p:cNvPr>
          <p:cNvSpPr txBox="1">
            <a:spLocks/>
          </p:cNvSpPr>
          <p:nvPr/>
        </p:nvSpPr>
        <p:spPr bwMode="auto">
          <a:xfrm>
            <a:off x="236649" y="453895"/>
            <a:ext cx="11546904" cy="473186"/>
          </a:xfrm>
          <a:prstGeom prst="rect">
            <a:avLst/>
          </a:prstGeom>
          <a:solidFill>
            <a:srgbClr val="0096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ZA" sz="2800" b="1" dirty="0">
                <a:solidFill>
                  <a:schemeClr val="bg1"/>
                </a:solidFill>
                <a:latin typeface="Arial" panose="020B0604020202020204" pitchFamily="34" charset="0"/>
                <a:cs typeface="Arial" panose="020B0604020202020204" pitchFamily="34" charset="0"/>
              </a:rPr>
              <a:t>PROCUREMENT AND CONTRACT MANAGEMENT</a:t>
            </a:r>
          </a:p>
        </p:txBody>
      </p:sp>
      <p:pic>
        <p:nvPicPr>
          <p:cNvPr id="7" name="Picture 6" descr="Education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003" y="50985"/>
            <a:ext cx="2304256" cy="402910"/>
          </a:xfrm>
          <a:prstGeom prst="rect">
            <a:avLst/>
          </a:prstGeom>
        </p:spPr>
      </p:pic>
      <p:sp>
        <p:nvSpPr>
          <p:cNvPr id="8" name="Rectangle 7"/>
          <p:cNvSpPr/>
          <p:nvPr/>
        </p:nvSpPr>
        <p:spPr>
          <a:xfrm>
            <a:off x="9108324" y="177987"/>
            <a:ext cx="2754464" cy="230832"/>
          </a:xfrm>
          <a:prstGeom prst="rect">
            <a:avLst/>
          </a:prstGeom>
        </p:spPr>
        <p:txBody>
          <a:bodyPr wrap="square">
            <a:spAutoFit/>
          </a:bodyPr>
          <a:lstStyle/>
          <a:p>
            <a:pPr fontAlgn="base">
              <a:spcBef>
                <a:spcPct val="0"/>
              </a:spcBef>
              <a:spcAft>
                <a:spcPct val="0"/>
              </a:spcAft>
            </a:pPr>
            <a:r>
              <a:rPr lang="en-US" sz="900" dirty="0">
                <a:solidFill>
                  <a:prstClr val="black"/>
                </a:solidFill>
                <a:latin typeface="Arial" panose="020B0604020202020204" pitchFamily="34" charset="0"/>
              </a:rPr>
              <a:t>GROWING KWAZULU-NATAL TOGETHER</a:t>
            </a:r>
          </a:p>
        </p:txBody>
      </p:sp>
      <p:graphicFrame>
        <p:nvGraphicFramePr>
          <p:cNvPr id="10" name="Content Placeholder 4"/>
          <p:cNvGraphicFramePr>
            <a:graphicFrameLocks/>
          </p:cNvGraphicFramePr>
          <p:nvPr>
            <p:extLst>
              <p:ext uri="{D42A27DB-BD31-4B8C-83A1-F6EECF244321}">
                <p14:modId xmlns:p14="http://schemas.microsoft.com/office/powerpoint/2010/main" val="1660195940"/>
              </p:ext>
            </p:extLst>
          </p:nvPr>
        </p:nvGraphicFramePr>
        <p:xfrm>
          <a:off x="365760" y="972157"/>
          <a:ext cx="11647761" cy="5730240"/>
        </p:xfrm>
        <a:graphic>
          <a:graphicData uri="http://schemas.openxmlformats.org/drawingml/2006/table">
            <a:tbl>
              <a:tblPr firstRow="1" bandRow="1">
                <a:tableStyleId>{00A15C55-8517-42AA-B614-E9B94910E393}</a:tableStyleId>
              </a:tblPr>
              <a:tblGrid>
                <a:gridCol w="2744479">
                  <a:extLst>
                    <a:ext uri="{9D8B030D-6E8A-4147-A177-3AD203B41FA5}">
                      <a16:colId xmlns:a16="http://schemas.microsoft.com/office/drawing/2014/main" val="2810376190"/>
                    </a:ext>
                  </a:extLst>
                </a:gridCol>
                <a:gridCol w="8903282">
                  <a:extLst>
                    <a:ext uri="{9D8B030D-6E8A-4147-A177-3AD203B41FA5}">
                      <a16:colId xmlns:a16="http://schemas.microsoft.com/office/drawing/2014/main" val="2147613796"/>
                    </a:ext>
                  </a:extLst>
                </a:gridCol>
              </a:tblGrid>
              <a:tr h="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u="none" strike="noStrike" kern="1200" cap="none" spc="0" normalizeH="0" baseline="0" noProof="0" dirty="0">
                          <a:ln>
                            <a:noFill/>
                          </a:ln>
                          <a:effectLst/>
                          <a:uLnTx/>
                          <a:uFillTx/>
                          <a:latin typeface="Arial" panose="020B0604020202020204" pitchFamily="34" charset="0"/>
                          <a:cs typeface="Arial" panose="020B0604020202020204" pitchFamily="34" charset="0"/>
                        </a:rPr>
                        <a:t>KWAZULU-NATAL</a:t>
                      </a:r>
                      <a:endParaRPr kumimoji="0" lang="en-ZA" sz="12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a:txBody>
                  <a:tcPr>
                    <a:solidFill>
                      <a:srgbClr val="00B050"/>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ZA" sz="1200" dirty="0">
                          <a:latin typeface="Arial" panose="020B0604020202020204" pitchFamily="34" charset="0"/>
                          <a:cs typeface="Arial" panose="020B0604020202020204" pitchFamily="34" charset="0"/>
                        </a:rPr>
                        <a:t>DEFICIENCIES ON PROCUREMENT AND MANAGEMENT</a:t>
                      </a:r>
                    </a:p>
                  </a:txBody>
                  <a:tcPr>
                    <a:solidFill>
                      <a:srgbClr val="00B050"/>
                    </a:solidFill>
                  </a:tcPr>
                </a:tc>
                <a:extLst>
                  <a:ext uri="{0D108BD9-81ED-4DB2-BD59-A6C34878D82A}">
                    <a16:rowId xmlns:a16="http://schemas.microsoft.com/office/drawing/2014/main" val="1596519826"/>
                  </a:ext>
                </a:extLst>
              </a:tr>
              <a:tr h="59655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a:latin typeface="Arial" panose="020B0604020202020204" pitchFamily="34" charset="0"/>
                          <a:cs typeface="Arial" panose="020B0604020202020204" pitchFamily="34" charset="0"/>
                        </a:rPr>
                        <a:t>Finding(s)</a:t>
                      </a:r>
                    </a:p>
                    <a:p>
                      <a:endParaRPr lang="en-ZA" sz="14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ZA" sz="1400" dirty="0">
                          <a:latin typeface="Arial" panose="020B0604020202020204" pitchFamily="34" charset="0"/>
                          <a:cs typeface="Arial" panose="020B0604020202020204" pitchFamily="34" charset="0"/>
                        </a:rPr>
                        <a:t>Quantity of delivered goods does not agree to quotation and invoice</a:t>
                      </a:r>
                      <a:endParaRPr lang="en-US" sz="1400" dirty="0">
                        <a:latin typeface="Arial" panose="020B0604020202020204" pitchFamily="34" charset="0"/>
                        <a:cs typeface="Arial" panose="020B0604020202020204" pitchFamily="34" charset="0"/>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ZA" sz="1400" dirty="0">
                          <a:latin typeface="Arial" panose="020B0604020202020204" pitchFamily="34" charset="0"/>
                          <a:cs typeface="Arial" panose="020B0604020202020204" pitchFamily="34" charset="0"/>
                        </a:rPr>
                        <a:t>The KwaZulu-Natal department ordered, invoiced and paid for R61 813 worth of PPE more than the supplier delivered, and there was no evidence that the supplier delivered the shortfall to the department later.</a:t>
                      </a:r>
                      <a:endParaRPr lang="en-ZA" sz="1400" b="0" dirty="0">
                        <a:solidFill>
                          <a:srgbClr val="FF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11268114"/>
                  </a:ext>
                </a:extLst>
              </a:tr>
              <a:tr h="112025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a:latin typeface="Arial" panose="020B0604020202020204" pitchFamily="34" charset="0"/>
                          <a:cs typeface="Arial" panose="020B0604020202020204" pitchFamily="34" charset="0"/>
                        </a:rPr>
                        <a:t>Recommendation(s)</a:t>
                      </a:r>
                    </a:p>
                    <a:p>
                      <a:endParaRPr lang="en-ZA" sz="14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SCM Unit will ensure all quotations received are as per bid/quotation specifications even in terms of Unit of Measure and packaging;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All reconciliations are done and checked by end users at a district level and further recons done at Head Office and discrepancies addressed prior to payments being made.</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All delivery notes attached to invoice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An EF 73 completed by the end user to indicate all goods were received in a satisfactory condition;</a:t>
                      </a:r>
                    </a:p>
                  </a:txBody>
                  <a:tcPr/>
                </a:tc>
                <a:extLst>
                  <a:ext uri="{0D108BD9-81ED-4DB2-BD59-A6C34878D82A}">
                    <a16:rowId xmlns:a16="http://schemas.microsoft.com/office/drawing/2014/main" val="3675935308"/>
                  </a:ext>
                </a:extLst>
              </a:tr>
              <a:tr h="106206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Why the finding(s) couldn’t be avoided </a:t>
                      </a:r>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buFont typeface="Arial" panose="020B0604020202020204" pitchFamily="34" charset="0"/>
                        <a:buChar char="•"/>
                      </a:pPr>
                      <a:r>
                        <a:rPr lang="en-ZA" sz="1400" kern="1200" dirty="0">
                          <a:effectLst/>
                          <a:latin typeface="Arial" panose="020B0604020202020204" pitchFamily="34" charset="0"/>
                          <a:cs typeface="Arial" panose="020B0604020202020204" pitchFamily="34" charset="0"/>
                        </a:rPr>
                        <a:t>SCM did not ensure all suppliers quoted and delivered as per specification;</a:t>
                      </a:r>
                    </a:p>
                    <a:p>
                      <a:pPr marL="285750" indent="-285750">
                        <a:buFont typeface="Arial" panose="020B0604020202020204" pitchFamily="34" charset="0"/>
                        <a:buChar char="•"/>
                      </a:pPr>
                      <a:r>
                        <a:rPr lang="en-ZA" sz="1400" kern="1200" dirty="0">
                          <a:effectLst/>
                          <a:latin typeface="Arial" panose="020B0604020202020204" pitchFamily="34" charset="0"/>
                          <a:cs typeface="Arial" panose="020B0604020202020204" pitchFamily="34" charset="0"/>
                        </a:rPr>
                        <a:t>The department had requested for quotations for 750ml sanitizer and the quotation received was for 500ml.  </a:t>
                      </a:r>
                    </a:p>
                    <a:p>
                      <a:pPr marL="285750" indent="-285750">
                        <a:buFont typeface="Arial" panose="020B0604020202020204" pitchFamily="34" charset="0"/>
                        <a:buChar char="•"/>
                      </a:pPr>
                      <a:r>
                        <a:rPr lang="en-ZA" sz="1400" kern="1200" dirty="0">
                          <a:effectLst/>
                          <a:latin typeface="Arial" panose="020B0604020202020204" pitchFamily="34" charset="0"/>
                          <a:cs typeface="Arial" panose="020B0604020202020204" pitchFamily="34" charset="0"/>
                        </a:rPr>
                        <a:t>This discrepancy was not detected at the time of evaluation and award</a:t>
                      </a:r>
                    </a:p>
                    <a:p>
                      <a:pPr marL="285750" indent="-285750">
                        <a:buFont typeface="Arial" panose="020B0604020202020204" pitchFamily="34" charset="0"/>
                        <a:buChar char="•"/>
                      </a:pPr>
                      <a:r>
                        <a:rPr lang="en-ZA" sz="1400" kern="1200" dirty="0">
                          <a:effectLst/>
                          <a:latin typeface="Arial" panose="020B0604020202020204" pitchFamily="34" charset="0"/>
                          <a:cs typeface="Arial" panose="020B0604020202020204" pitchFamily="34" charset="0"/>
                        </a:rPr>
                        <a:t>The supplier was notified and dully delivered additional stock to make up for the difference at no extra charge to the department;</a:t>
                      </a:r>
                      <a:endParaRPr lang="en-ZA" sz="1400" b="1" kern="1200" dirty="0">
                        <a:solidFill>
                          <a:schemeClr val="dk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429576568"/>
                  </a:ext>
                </a:extLst>
              </a:tr>
              <a:tr h="1995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Investigation(s) &amp; outcomes</a:t>
                      </a:r>
                      <a:endParaRPr lang="en-ZA" sz="14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u="none" strike="noStrike" kern="1200" cap="none" spc="0" normalizeH="0" baseline="0" noProof="0" dirty="0">
                          <a:ln>
                            <a:noFill/>
                          </a:ln>
                          <a:effectLst/>
                          <a:uLnTx/>
                          <a:uFillTx/>
                          <a:latin typeface="Arial" panose="020B0604020202020204" pitchFamily="34" charset="0"/>
                          <a:cs typeface="Arial" panose="020B0604020202020204" pitchFamily="34" charset="0"/>
                        </a:rPr>
                        <a:t>Investigation highlighted a number of internal control violations with SCM and corrective measures were implemented</a:t>
                      </a: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71128429"/>
                  </a:ext>
                </a:extLst>
              </a:tr>
              <a:tr h="60521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Action(s) against officials &amp; service providers( blacklisting &amp; recovering money)</a:t>
                      </a:r>
                      <a:endParaRPr lang="en-ZA" sz="14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buFont typeface="Arial" panose="020B0604020202020204" pitchFamily="34" charset="0"/>
                        <a:buChar char="•"/>
                      </a:pPr>
                      <a:r>
                        <a:rPr lang="en-US" sz="1400" baseline="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Two Directors were suspended and one has since been dismissed while the other has been suspended without pay for three months;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Further</a:t>
                      </a:r>
                      <a:r>
                        <a:rPr lang="en-US" sz="1400" baseline="0" dirty="0">
                          <a:latin typeface="Arial" panose="020B0604020202020204" pitchFamily="34" charset="0"/>
                          <a:cs typeface="Arial" panose="020B0604020202020204" pitchFamily="34" charset="0"/>
                        </a:rPr>
                        <a:t> disciplinary processes are currently underway;</a:t>
                      </a:r>
                      <a:endParaRPr lang="en-ZA"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80118628"/>
                  </a:ext>
                </a:extLst>
              </a:tr>
              <a:tr h="59851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Measures to strengthen Internal Control Weakness </a:t>
                      </a:r>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u="none" strike="noStrike" kern="1200" cap="none" spc="0" normalizeH="0" baseline="0" noProof="0" dirty="0">
                          <a:ln>
                            <a:noFill/>
                          </a:ln>
                          <a:effectLst/>
                          <a:uLnTx/>
                          <a:uFillTx/>
                          <a:latin typeface="Arial" panose="020B0604020202020204" pitchFamily="34" charset="0"/>
                          <a:cs typeface="Arial" panose="020B0604020202020204" pitchFamily="34" charset="0"/>
                        </a:rPr>
                        <a:t>Quotation Evaluation and Award Committee ensure compliance with the specification;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u="none" strike="noStrike" kern="1200" cap="none" spc="0" normalizeH="0" baseline="0" noProof="0" dirty="0">
                          <a:ln>
                            <a:noFill/>
                          </a:ln>
                          <a:effectLst/>
                          <a:uLnTx/>
                          <a:uFillTx/>
                          <a:latin typeface="Arial" panose="020B0604020202020204" pitchFamily="34" charset="0"/>
                          <a:cs typeface="Arial" panose="020B0604020202020204" pitchFamily="34" charset="0"/>
                        </a:rPr>
                        <a:t>All deliveries are checked by the end users and reconciliation done by SCM before payments are made.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u="none" strike="noStrike" kern="1200" cap="none" spc="0" normalizeH="0" baseline="0" noProof="0" dirty="0">
                          <a:ln>
                            <a:noFill/>
                          </a:ln>
                          <a:effectLst/>
                          <a:uLnTx/>
                          <a:uFillTx/>
                          <a:latin typeface="Arial" panose="020B0604020202020204" pitchFamily="34" charset="0"/>
                          <a:cs typeface="Arial" panose="020B0604020202020204" pitchFamily="34" charset="0"/>
                        </a:rPr>
                        <a:t>An EF 73 completed by the end user to indicate all goods received in a satisfactory condition</a:t>
                      </a: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34848340"/>
                  </a:ext>
                </a:extLst>
              </a:tr>
            </a:tbl>
          </a:graphicData>
        </a:graphic>
      </p:graphicFrame>
    </p:spTree>
    <p:extLst>
      <p:ext uri="{BB962C8B-B14F-4D97-AF65-F5344CB8AC3E}">
        <p14:creationId xmlns:p14="http://schemas.microsoft.com/office/powerpoint/2010/main" val="1282700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D89078A-2F14-1759-6F24-EB102DD270C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312F24-582A-4117-A0B2-A1DD2489FD11}"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
        <p:nvSpPr>
          <p:cNvPr id="6" name="Title 2">
            <a:extLst>
              <a:ext uri="{FF2B5EF4-FFF2-40B4-BE49-F238E27FC236}">
                <a16:creationId xmlns:a16="http://schemas.microsoft.com/office/drawing/2014/main" id="{FE189EC4-BD6A-0364-980C-27C6FF42E641}"/>
              </a:ext>
            </a:extLst>
          </p:cNvPr>
          <p:cNvSpPr txBox="1">
            <a:spLocks/>
          </p:cNvSpPr>
          <p:nvPr/>
        </p:nvSpPr>
        <p:spPr bwMode="auto">
          <a:xfrm>
            <a:off x="236649" y="453895"/>
            <a:ext cx="11546904" cy="473186"/>
          </a:xfrm>
          <a:prstGeom prst="rect">
            <a:avLst/>
          </a:prstGeom>
          <a:solidFill>
            <a:srgbClr val="0096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ZA" sz="2800" b="1" dirty="0">
                <a:solidFill>
                  <a:schemeClr val="bg1"/>
                </a:solidFill>
                <a:latin typeface="Arial" panose="020B0604020202020204" pitchFamily="34" charset="0"/>
                <a:cs typeface="Arial" panose="020B0604020202020204" pitchFamily="34" charset="0"/>
              </a:rPr>
              <a:t>PROCUREMENT AND CONTRACT MANAGEMENT</a:t>
            </a:r>
          </a:p>
        </p:txBody>
      </p:sp>
      <p:pic>
        <p:nvPicPr>
          <p:cNvPr id="7" name="Picture 6" descr="Education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003" y="50985"/>
            <a:ext cx="2304256" cy="402910"/>
          </a:xfrm>
          <a:prstGeom prst="rect">
            <a:avLst/>
          </a:prstGeom>
        </p:spPr>
      </p:pic>
      <p:sp>
        <p:nvSpPr>
          <p:cNvPr id="8" name="Rectangle 7"/>
          <p:cNvSpPr/>
          <p:nvPr/>
        </p:nvSpPr>
        <p:spPr>
          <a:xfrm>
            <a:off x="9108324" y="177987"/>
            <a:ext cx="2754464" cy="230832"/>
          </a:xfrm>
          <a:prstGeom prst="rect">
            <a:avLst/>
          </a:prstGeom>
        </p:spPr>
        <p:txBody>
          <a:bodyPr wrap="square">
            <a:spAutoFit/>
          </a:bodyPr>
          <a:lstStyle/>
          <a:p>
            <a:pPr fontAlgn="base">
              <a:spcBef>
                <a:spcPct val="0"/>
              </a:spcBef>
              <a:spcAft>
                <a:spcPct val="0"/>
              </a:spcAft>
            </a:pPr>
            <a:r>
              <a:rPr lang="en-US" sz="900" dirty="0">
                <a:solidFill>
                  <a:prstClr val="black"/>
                </a:solidFill>
                <a:latin typeface="Arial" panose="020B0604020202020204" pitchFamily="34" charset="0"/>
              </a:rPr>
              <a:t>GROWING KWAZULU-NATAL TOGETHER</a:t>
            </a:r>
          </a:p>
        </p:txBody>
      </p:sp>
      <p:graphicFrame>
        <p:nvGraphicFramePr>
          <p:cNvPr id="9" name="Content Placeholder 4"/>
          <p:cNvGraphicFramePr>
            <a:graphicFrameLocks/>
          </p:cNvGraphicFramePr>
          <p:nvPr>
            <p:extLst>
              <p:ext uri="{D42A27DB-BD31-4B8C-83A1-F6EECF244321}">
                <p14:modId xmlns:p14="http://schemas.microsoft.com/office/powerpoint/2010/main" val="1826610521"/>
              </p:ext>
            </p:extLst>
          </p:nvPr>
        </p:nvGraphicFramePr>
        <p:xfrm>
          <a:off x="175118" y="980372"/>
          <a:ext cx="11669966" cy="5676737"/>
        </p:xfrm>
        <a:graphic>
          <a:graphicData uri="http://schemas.openxmlformats.org/drawingml/2006/table">
            <a:tbl>
              <a:tblPr firstRow="1" bandRow="1">
                <a:tableStyleId>{1E171933-4619-4E11-9A3F-F7608DF75F80}</a:tableStyleId>
              </a:tblPr>
              <a:tblGrid>
                <a:gridCol w="3033595">
                  <a:extLst>
                    <a:ext uri="{9D8B030D-6E8A-4147-A177-3AD203B41FA5}">
                      <a16:colId xmlns:a16="http://schemas.microsoft.com/office/drawing/2014/main" val="2810376190"/>
                    </a:ext>
                  </a:extLst>
                </a:gridCol>
                <a:gridCol w="8636371">
                  <a:extLst>
                    <a:ext uri="{9D8B030D-6E8A-4147-A177-3AD203B41FA5}">
                      <a16:colId xmlns:a16="http://schemas.microsoft.com/office/drawing/2014/main" val="2147613796"/>
                    </a:ext>
                  </a:extLst>
                </a:gridCol>
              </a:tblGrid>
              <a:tr h="273265">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500" u="none" strike="noStrike" kern="1200" cap="none" spc="0" normalizeH="0" baseline="0" noProof="0" dirty="0">
                          <a:ln>
                            <a:noFill/>
                          </a:ln>
                          <a:effectLst/>
                          <a:uLnTx/>
                          <a:uFillTx/>
                          <a:latin typeface="Arial" panose="020B0604020202020204" pitchFamily="34" charset="0"/>
                          <a:cs typeface="Arial" panose="020B0604020202020204" pitchFamily="34" charset="0"/>
                        </a:rPr>
                        <a:t>KWAZULU-NATAL</a:t>
                      </a:r>
                      <a:endParaRPr kumimoji="0" lang="en-ZA" sz="15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a:txBody>
                  <a:tcPr>
                    <a:solidFill>
                      <a:srgbClr val="00B050"/>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ZA" sz="1500" dirty="0">
                          <a:latin typeface="Arial" panose="020B0604020202020204" pitchFamily="34" charset="0"/>
                          <a:cs typeface="Arial" panose="020B0604020202020204" pitchFamily="34" charset="0"/>
                        </a:rPr>
                        <a:t>DEFICIENCIES ON PROCUREMENT AND MANAGEMENT</a:t>
                      </a:r>
                    </a:p>
                  </a:txBody>
                  <a:tcPr>
                    <a:solidFill>
                      <a:srgbClr val="00B050"/>
                    </a:solidFill>
                  </a:tcPr>
                </a:tc>
                <a:extLst>
                  <a:ext uri="{0D108BD9-81ED-4DB2-BD59-A6C34878D82A}">
                    <a16:rowId xmlns:a16="http://schemas.microsoft.com/office/drawing/2014/main" val="1596519826"/>
                  </a:ext>
                </a:extLst>
              </a:tr>
              <a:tr h="118414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500" dirty="0">
                          <a:latin typeface="Arial" panose="020B0604020202020204" pitchFamily="34" charset="0"/>
                          <a:cs typeface="Arial" panose="020B0604020202020204" pitchFamily="34" charset="0"/>
                        </a:rPr>
                        <a:t>Finding(s)</a:t>
                      </a:r>
                    </a:p>
                    <a:p>
                      <a:endParaRPr lang="en-ZA" sz="15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ZA" sz="1500" dirty="0">
                          <a:latin typeface="Arial" panose="020B0604020202020204" pitchFamily="34" charset="0"/>
                          <a:cs typeface="Arial" panose="020B0604020202020204" pitchFamily="34" charset="0"/>
                        </a:rPr>
                        <a:t>Procurement without obtaining three written price quotation</a:t>
                      </a:r>
                    </a:p>
                    <a:p>
                      <a:pPr marL="285750" marR="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ZA" sz="1500" dirty="0">
                          <a:latin typeface="Arial" panose="020B0604020202020204" pitchFamily="34" charset="0"/>
                          <a:cs typeface="Arial" panose="020B0604020202020204" pitchFamily="34" charset="0"/>
                        </a:rPr>
                        <a:t>The KwaZulu-Natal department obtained two written price quotations instead of three when procuring latex hand gloves to the value of R160 770. There was no recorded approved deviation, which goes against paragraph 16A6.1 of the treasury regulations and paragraphs 3.3.1 and 3.3.3 of National Treasury practice note 8 of 2007-08, and is deemed to be irregular expenditure </a:t>
                      </a:r>
                      <a:endParaRPr lang="en-ZA" sz="15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11268114"/>
                  </a:ext>
                </a:extLst>
              </a:tr>
              <a:tr h="81979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500" dirty="0">
                          <a:latin typeface="Arial" panose="020B0604020202020204" pitchFamily="34" charset="0"/>
                          <a:cs typeface="Arial" panose="020B0604020202020204" pitchFamily="34" charset="0"/>
                        </a:rPr>
                        <a:t>Recommendation(s)</a:t>
                      </a:r>
                    </a:p>
                    <a:p>
                      <a:endParaRPr lang="en-ZA" sz="15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buFont typeface="Arial" panose="020B0604020202020204" pitchFamily="34" charset="0"/>
                        <a:buChar char="•"/>
                      </a:pPr>
                      <a:r>
                        <a:rPr lang="en-US" sz="1500" dirty="0">
                          <a:latin typeface="Arial" panose="020B0604020202020204" pitchFamily="34" charset="0"/>
                          <a:cs typeface="Arial" panose="020B0604020202020204" pitchFamily="34" charset="0"/>
                        </a:rPr>
                        <a:t>The Nomination , Evaluation  and Awards committee for quotations have been reviewed and training was</a:t>
                      </a:r>
                      <a:r>
                        <a:rPr lang="en-US" sz="1500" baseline="0" dirty="0">
                          <a:latin typeface="Arial" panose="020B0604020202020204" pitchFamily="34" charset="0"/>
                          <a:cs typeface="Arial" panose="020B0604020202020204" pitchFamily="34" charset="0"/>
                        </a:rPr>
                        <a:t> </a:t>
                      </a:r>
                      <a:r>
                        <a:rPr lang="en-US" sz="1500" dirty="0">
                          <a:latin typeface="Arial" panose="020B0604020202020204" pitchFamily="34" charset="0"/>
                          <a:cs typeface="Arial" panose="020B0604020202020204" pitchFamily="34" charset="0"/>
                        </a:rPr>
                        <a:t>being provided;</a:t>
                      </a:r>
                    </a:p>
                    <a:p>
                      <a:pPr marL="285750" indent="-285750">
                        <a:buFont typeface="Arial" panose="020B0604020202020204" pitchFamily="34" charset="0"/>
                        <a:buChar char="•"/>
                      </a:pPr>
                      <a:r>
                        <a:rPr lang="en-US" sz="1500" dirty="0">
                          <a:latin typeface="Arial" panose="020B0604020202020204" pitchFamily="34" charset="0"/>
                          <a:cs typeface="Arial" panose="020B0604020202020204" pitchFamily="34" charset="0"/>
                        </a:rPr>
                        <a:t>SCM Delegations are being reviewed especially to strengthen compliance even in of instances where deviations are necessary</a:t>
                      </a:r>
                    </a:p>
                  </a:txBody>
                  <a:tcPr/>
                </a:tc>
                <a:extLst>
                  <a:ext uri="{0D108BD9-81ED-4DB2-BD59-A6C34878D82A}">
                    <a16:rowId xmlns:a16="http://schemas.microsoft.com/office/drawing/2014/main" val="3675935308"/>
                  </a:ext>
                </a:extLst>
              </a:tr>
              <a:tr h="63761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latin typeface="Arial" panose="020B0604020202020204" pitchFamily="34" charset="0"/>
                          <a:cs typeface="Arial" panose="020B0604020202020204" pitchFamily="34" charset="0"/>
                        </a:rPr>
                        <a:t>Why the finding(s) couldn’t be avoided </a:t>
                      </a:r>
                      <a:endParaRPr lang="en-ZA" sz="1500" dirty="0">
                        <a:latin typeface="Arial" panose="020B0604020202020204" pitchFamily="34" charset="0"/>
                        <a:cs typeface="Arial" panose="020B0604020202020204" pitchFamily="34" charset="0"/>
                      </a:endParaRPr>
                    </a:p>
                    <a:p>
                      <a:endParaRPr lang="en-ZA" sz="15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buFont typeface="Arial" panose="020B0604020202020204" pitchFamily="34" charset="0"/>
                        <a:buChar char="•"/>
                      </a:pPr>
                      <a:r>
                        <a:rPr lang="en-US" sz="1500" dirty="0">
                          <a:latin typeface="Arial" panose="020B0604020202020204" pitchFamily="34" charset="0"/>
                          <a:cs typeface="Arial" panose="020B0604020202020204" pitchFamily="34" charset="0"/>
                        </a:rPr>
                        <a:t>The SCM Managers failed to ensure compliance with deviation provisions when deviating from standard SCM Provisions; </a:t>
                      </a:r>
                    </a:p>
                    <a:p>
                      <a:pPr marL="285750" indent="-285750">
                        <a:buFont typeface="Arial" panose="020B0604020202020204" pitchFamily="34" charset="0"/>
                        <a:buChar char="•"/>
                      </a:pPr>
                      <a:r>
                        <a:rPr lang="en-US" sz="1500" dirty="0">
                          <a:latin typeface="Arial" panose="020B0604020202020204" pitchFamily="34" charset="0"/>
                          <a:cs typeface="Arial" panose="020B0604020202020204" pitchFamily="34" charset="0"/>
                        </a:rPr>
                        <a:t>This only became evident</a:t>
                      </a:r>
                      <a:r>
                        <a:rPr lang="en-US" sz="1500" baseline="0" dirty="0">
                          <a:latin typeface="Arial" panose="020B0604020202020204" pitchFamily="34" charset="0"/>
                          <a:cs typeface="Arial" panose="020B0604020202020204" pitchFamily="34" charset="0"/>
                        </a:rPr>
                        <a:t> when the Audit was done.</a:t>
                      </a:r>
                    </a:p>
                  </a:txBody>
                  <a:tcPr/>
                </a:tc>
                <a:extLst>
                  <a:ext uri="{0D108BD9-81ED-4DB2-BD59-A6C34878D82A}">
                    <a16:rowId xmlns:a16="http://schemas.microsoft.com/office/drawing/2014/main" val="1429576568"/>
                  </a:ext>
                </a:extLst>
              </a:tr>
              <a:tr h="45544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latin typeface="Arial" panose="020B0604020202020204" pitchFamily="34" charset="0"/>
                          <a:cs typeface="Arial" panose="020B0604020202020204" pitchFamily="34" charset="0"/>
                        </a:rPr>
                        <a:t>Investigation(s) &amp; outcomes</a:t>
                      </a:r>
                      <a:endParaRPr lang="en-ZA" sz="15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u="none" strike="noStrike" kern="1200" cap="none" spc="0" normalizeH="0" baseline="0" noProof="0" dirty="0">
                          <a:ln>
                            <a:noFill/>
                          </a:ln>
                          <a:effectLst/>
                          <a:uLnTx/>
                          <a:uFillTx/>
                          <a:latin typeface="Arial" panose="020B0604020202020204" pitchFamily="34" charset="0"/>
                          <a:cs typeface="Arial" panose="020B0604020202020204" pitchFamily="34" charset="0"/>
                        </a:rPr>
                        <a:t>Investigations were initiated by the department when some of these transgression were reported by AG;</a:t>
                      </a:r>
                      <a:endParaRPr kumimoji="0" lang="en-US" sz="15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71128429"/>
                  </a:ext>
                </a:extLst>
              </a:tr>
              <a:tr h="45544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latin typeface="Arial" panose="020B0604020202020204" pitchFamily="34" charset="0"/>
                          <a:cs typeface="Arial" panose="020B0604020202020204" pitchFamily="34" charset="0"/>
                        </a:rPr>
                        <a:t>Action(s) against officials &amp; service providers( blacklisting &amp; recovering money)</a:t>
                      </a:r>
                      <a:endParaRPr lang="en-ZA" sz="15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buFont typeface="Arial" panose="020B0604020202020204" pitchFamily="34" charset="0"/>
                        <a:buChar char="•"/>
                      </a:pPr>
                      <a:r>
                        <a:rPr lang="en-US" sz="1500" dirty="0">
                          <a:latin typeface="Arial" panose="020B0604020202020204" pitchFamily="34" charset="0"/>
                          <a:cs typeface="Arial" panose="020B0604020202020204" pitchFamily="34" charset="0"/>
                        </a:rPr>
                        <a:t>Two Directors were suspended and one has since been dismissed while the other has been suspended without pay for three months; </a:t>
                      </a:r>
                    </a:p>
                    <a:p>
                      <a:pPr marL="285750" indent="-285750">
                        <a:buFont typeface="Arial" panose="020B0604020202020204" pitchFamily="34" charset="0"/>
                        <a:buChar char="•"/>
                      </a:pPr>
                      <a:r>
                        <a:rPr lang="en-US" sz="1500" dirty="0">
                          <a:latin typeface="Arial" panose="020B0604020202020204" pitchFamily="34" charset="0"/>
                          <a:cs typeface="Arial" panose="020B0604020202020204" pitchFamily="34" charset="0"/>
                        </a:rPr>
                        <a:t>Further disciplinary processes are currently underway;</a:t>
                      </a:r>
                    </a:p>
                  </a:txBody>
                  <a:tcPr/>
                </a:tc>
                <a:extLst>
                  <a:ext uri="{0D108BD9-81ED-4DB2-BD59-A6C34878D82A}">
                    <a16:rowId xmlns:a16="http://schemas.microsoft.com/office/drawing/2014/main" val="1780118628"/>
                  </a:ext>
                </a:extLst>
              </a:tr>
              <a:tr h="78469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latin typeface="Arial" panose="020B0604020202020204" pitchFamily="34" charset="0"/>
                          <a:cs typeface="Arial" panose="020B0604020202020204" pitchFamily="34" charset="0"/>
                        </a:rPr>
                        <a:t>Measures to strengthen Internal Control Weakness </a:t>
                      </a:r>
                      <a:endParaRPr lang="en-ZA" sz="1500" dirty="0">
                        <a:latin typeface="Arial" panose="020B0604020202020204" pitchFamily="34" charset="0"/>
                        <a:cs typeface="Arial" panose="020B0604020202020204" pitchFamily="34" charset="0"/>
                      </a:endParaRPr>
                    </a:p>
                    <a:p>
                      <a:endParaRPr lang="en-ZA" sz="15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latin typeface="Arial" panose="020B0604020202020204" pitchFamily="34" charset="0"/>
                          <a:cs typeface="Arial" panose="020B0604020202020204" pitchFamily="34" charset="0"/>
                        </a:rPr>
                        <a:t>Delegation are being reviewed and quotation/bid committees restructured and trained</a:t>
                      </a:r>
                    </a:p>
                    <a:p>
                      <a:pPr marL="285750" indent="-285750" algn="just">
                        <a:buFont typeface="Arial" panose="020B0604020202020204" pitchFamily="34" charset="0"/>
                        <a:buChar char="•"/>
                      </a:pPr>
                      <a:r>
                        <a:rPr lang="en-ZA" sz="1500" dirty="0">
                          <a:latin typeface="Arial" panose="020B0604020202020204" pitchFamily="34" charset="0"/>
                          <a:cs typeface="Arial" panose="020B0604020202020204" pitchFamily="34" charset="0"/>
                        </a:rPr>
                        <a:t>All quotation deviations are motived for and submitted to CD SCM and CFO for consideration prior to approval by </a:t>
                      </a:r>
                      <a:r>
                        <a:rPr lang="en-ZA" sz="1500" dirty="0" err="1">
                          <a:latin typeface="Arial" panose="020B0604020202020204" pitchFamily="34" charset="0"/>
                          <a:cs typeface="Arial" panose="020B0604020202020204" pitchFamily="34" charset="0"/>
                        </a:rPr>
                        <a:t>HoD</a:t>
                      </a:r>
                      <a:r>
                        <a:rPr lang="en-ZA" sz="15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634848340"/>
                  </a:ext>
                </a:extLst>
              </a:tr>
            </a:tbl>
          </a:graphicData>
        </a:graphic>
      </p:graphicFrame>
    </p:spTree>
    <p:extLst>
      <p:ext uri="{BB962C8B-B14F-4D97-AF65-F5344CB8AC3E}">
        <p14:creationId xmlns:p14="http://schemas.microsoft.com/office/powerpoint/2010/main" val="1817363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D89078A-2F14-1759-6F24-EB102DD270C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312F24-582A-4117-A0B2-A1DD2489FD11}"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
        <p:nvSpPr>
          <p:cNvPr id="6" name="Title 2">
            <a:extLst>
              <a:ext uri="{FF2B5EF4-FFF2-40B4-BE49-F238E27FC236}">
                <a16:creationId xmlns:a16="http://schemas.microsoft.com/office/drawing/2014/main" id="{FE189EC4-BD6A-0364-980C-27C6FF42E641}"/>
              </a:ext>
            </a:extLst>
          </p:cNvPr>
          <p:cNvSpPr txBox="1">
            <a:spLocks/>
          </p:cNvSpPr>
          <p:nvPr/>
        </p:nvSpPr>
        <p:spPr bwMode="auto">
          <a:xfrm>
            <a:off x="236649" y="453895"/>
            <a:ext cx="11546904" cy="473186"/>
          </a:xfrm>
          <a:prstGeom prst="rect">
            <a:avLst/>
          </a:prstGeom>
          <a:solidFill>
            <a:srgbClr val="0096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ZA" sz="2800" b="1" dirty="0">
                <a:solidFill>
                  <a:schemeClr val="bg1"/>
                </a:solidFill>
                <a:latin typeface="Arial" panose="020B0604020202020204" pitchFamily="34" charset="0"/>
                <a:cs typeface="Arial" panose="020B0604020202020204" pitchFamily="34" charset="0"/>
              </a:rPr>
              <a:t>PROCUREMENT AND CONTRACT MANAGEMENT</a:t>
            </a:r>
          </a:p>
        </p:txBody>
      </p:sp>
      <p:pic>
        <p:nvPicPr>
          <p:cNvPr id="7" name="Picture 6" descr="Education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003" y="50985"/>
            <a:ext cx="2304256" cy="402910"/>
          </a:xfrm>
          <a:prstGeom prst="rect">
            <a:avLst/>
          </a:prstGeom>
        </p:spPr>
      </p:pic>
      <p:sp>
        <p:nvSpPr>
          <p:cNvPr id="8" name="Rectangle 7"/>
          <p:cNvSpPr/>
          <p:nvPr/>
        </p:nvSpPr>
        <p:spPr>
          <a:xfrm>
            <a:off x="9108324" y="177987"/>
            <a:ext cx="2754464" cy="230832"/>
          </a:xfrm>
          <a:prstGeom prst="rect">
            <a:avLst/>
          </a:prstGeom>
        </p:spPr>
        <p:txBody>
          <a:bodyPr wrap="square">
            <a:spAutoFit/>
          </a:bodyPr>
          <a:lstStyle/>
          <a:p>
            <a:pPr fontAlgn="base">
              <a:spcBef>
                <a:spcPct val="0"/>
              </a:spcBef>
              <a:spcAft>
                <a:spcPct val="0"/>
              </a:spcAft>
            </a:pPr>
            <a:r>
              <a:rPr lang="en-US" sz="900" dirty="0">
                <a:solidFill>
                  <a:prstClr val="black"/>
                </a:solidFill>
                <a:latin typeface="Arial" panose="020B0604020202020204" pitchFamily="34" charset="0"/>
              </a:rPr>
              <a:t>GROWING KWAZULU-NATAL TOGETHER</a:t>
            </a:r>
          </a:p>
        </p:txBody>
      </p:sp>
      <p:graphicFrame>
        <p:nvGraphicFramePr>
          <p:cNvPr id="10" name="Content Placeholder 4"/>
          <p:cNvGraphicFramePr>
            <a:graphicFrameLocks/>
          </p:cNvGraphicFramePr>
          <p:nvPr>
            <p:extLst>
              <p:ext uri="{D42A27DB-BD31-4B8C-83A1-F6EECF244321}">
                <p14:modId xmlns:p14="http://schemas.microsoft.com/office/powerpoint/2010/main" val="148651503"/>
              </p:ext>
            </p:extLst>
          </p:nvPr>
        </p:nvGraphicFramePr>
        <p:xfrm>
          <a:off x="133003" y="1082444"/>
          <a:ext cx="11820698" cy="5425036"/>
        </p:xfrm>
        <a:graphic>
          <a:graphicData uri="http://schemas.openxmlformats.org/drawingml/2006/table">
            <a:tbl>
              <a:tblPr firstRow="1" bandRow="1">
                <a:tableStyleId>{00A15C55-8517-42AA-B614-E9B94910E393}</a:tableStyleId>
              </a:tblPr>
              <a:tblGrid>
                <a:gridCol w="3135439">
                  <a:extLst>
                    <a:ext uri="{9D8B030D-6E8A-4147-A177-3AD203B41FA5}">
                      <a16:colId xmlns:a16="http://schemas.microsoft.com/office/drawing/2014/main" val="2810376190"/>
                    </a:ext>
                  </a:extLst>
                </a:gridCol>
                <a:gridCol w="8685259">
                  <a:extLst>
                    <a:ext uri="{9D8B030D-6E8A-4147-A177-3AD203B41FA5}">
                      <a16:colId xmlns:a16="http://schemas.microsoft.com/office/drawing/2014/main" val="2147613796"/>
                    </a:ext>
                  </a:extLst>
                </a:gridCol>
              </a:tblGrid>
              <a:tr h="380596">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500" u="none" strike="noStrike" kern="1200" cap="none" spc="0" normalizeH="0" baseline="0" noProof="0" dirty="0">
                          <a:ln>
                            <a:noFill/>
                          </a:ln>
                          <a:effectLst/>
                          <a:uLnTx/>
                          <a:uFillTx/>
                        </a:rPr>
                        <a:t>KWAZULU-NATAL</a:t>
                      </a:r>
                      <a:endParaRPr kumimoji="0" lang="en-ZA" sz="15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a:txBody>
                  <a:tcPr>
                    <a:solidFill>
                      <a:srgbClr val="00B050"/>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ZA" sz="1500" dirty="0"/>
                        <a:t>DEFICIENCIES ON PROCUREMENT AND MANAGEMENT</a:t>
                      </a:r>
                      <a:endParaRPr lang="en-ZA" sz="1500" dirty="0">
                        <a:latin typeface="Arial" panose="020B0604020202020204" pitchFamily="34" charset="0"/>
                        <a:cs typeface="Arial" panose="020B0604020202020204" pitchFamily="34" charset="0"/>
                      </a:endParaRPr>
                    </a:p>
                  </a:txBody>
                  <a:tcPr>
                    <a:solidFill>
                      <a:srgbClr val="00B050"/>
                    </a:solidFill>
                  </a:tcPr>
                </a:tc>
                <a:extLst>
                  <a:ext uri="{0D108BD9-81ED-4DB2-BD59-A6C34878D82A}">
                    <a16:rowId xmlns:a16="http://schemas.microsoft.com/office/drawing/2014/main" val="1596519826"/>
                  </a:ext>
                </a:extLst>
              </a:tr>
              <a:tr h="119402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500" dirty="0"/>
                        <a:t>Finding(s)</a:t>
                      </a:r>
                    </a:p>
                    <a:p>
                      <a:endParaRPr lang="en-ZA" sz="15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ZA" sz="1500" dirty="0"/>
                        <a:t>Quotations obtained from suppliers who were not registered on the CSD</a:t>
                      </a: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ZA" sz="1500" dirty="0"/>
                        <a:t>The KwaZulu-Natal department obtained and evaluated quotations from three service providers, two of which were not registered on the central supplier database (CSD), when procuring hand sanitisers to the value of R45 627. This goes against paragraph 3.1.2 of National Treasury instruction note 4A of 2016-17 and is deemed to be irregular expenditure.</a:t>
                      </a:r>
                      <a:endParaRPr lang="en-ZA" sz="1500" b="0" dirty="0">
                        <a:solidFill>
                          <a:srgbClr val="FF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11268114"/>
                  </a:ext>
                </a:extLst>
              </a:tr>
              <a:tr h="61865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500" dirty="0"/>
                        <a:t>Recommendation(s)</a:t>
                      </a:r>
                    </a:p>
                    <a:p>
                      <a:endParaRPr lang="en-ZA" sz="15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spcAft>
                          <a:spcPts val="600"/>
                        </a:spcAft>
                        <a:buFont typeface="Arial" panose="020B0604020202020204" pitchFamily="34" charset="0"/>
                        <a:buChar char="•"/>
                      </a:pPr>
                      <a:r>
                        <a:rPr lang="en-US" sz="1500" dirty="0"/>
                        <a:t>The nomination committee to verify suppliers on the CSD  before calling for quotations;</a:t>
                      </a:r>
                      <a:r>
                        <a:rPr lang="en-US" sz="1500" dirty="0">
                          <a:effectLst/>
                        </a:rPr>
                        <a:t> </a:t>
                      </a:r>
                    </a:p>
                    <a:p>
                      <a:pPr marL="285750" indent="-285750">
                        <a:spcAft>
                          <a:spcPts val="600"/>
                        </a:spcAft>
                        <a:buFont typeface="Arial" panose="020B0604020202020204" pitchFamily="34" charset="0"/>
                        <a:buChar char="•"/>
                      </a:pPr>
                      <a:r>
                        <a:rPr lang="en-US" sz="1500" dirty="0"/>
                        <a:t>All quotation nominations are now accompanied by CSD Report for each supplier prior approval; </a:t>
                      </a:r>
                      <a:endParaRPr lang="en-US" sz="1500" dirty="0">
                        <a:latin typeface="Arial" panose="020B0604020202020204" pitchFamily="34" charset="0"/>
                        <a:ea typeface="Times New Roman" panose="02020603050405020304" pitchFamily="18" charset="0"/>
                        <a:cs typeface="Arial" panose="020B0604020202020204" pitchFamily="34" charset="0"/>
                      </a:endParaRPr>
                    </a:p>
                  </a:txBody>
                  <a:tcPr/>
                </a:tc>
                <a:extLst>
                  <a:ext uri="{0D108BD9-81ED-4DB2-BD59-A6C34878D82A}">
                    <a16:rowId xmlns:a16="http://schemas.microsoft.com/office/drawing/2014/main" val="3675935308"/>
                  </a:ext>
                </a:extLst>
              </a:tr>
              <a:tr h="68393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t>Why the finding(s) couldn’t be avoided </a:t>
                      </a:r>
                    </a:p>
                    <a:p>
                      <a:endParaRPr lang="en-ZA" sz="15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t>Quotation Nomination Committee failed to verify CSD Registration prior to nomination;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aseline="0" dirty="0"/>
                        <a:t>SCM Managers failed to put measures in place to ensure that only suppliers register on CSD are invited to quote.</a:t>
                      </a:r>
                      <a:endParaRPr lang="en-US" sz="1500" baseline="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29576568"/>
                  </a:ext>
                </a:extLst>
              </a:tr>
              <a:tr h="29288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t>Investigation(s) &amp; outcomes</a:t>
                      </a:r>
                      <a:endParaRPr lang="en-ZA" sz="15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u="none" strike="noStrike" kern="1200" cap="none" spc="0" normalizeH="0" baseline="0" noProof="0" dirty="0">
                          <a:ln>
                            <a:noFill/>
                          </a:ln>
                          <a:effectLst/>
                          <a:uLnTx/>
                          <a:uFillTx/>
                        </a:rPr>
                        <a:t>Investigations were initiated as soon as soon as the matter was raised by AG</a:t>
                      </a:r>
                      <a:endParaRPr kumimoji="0" lang="en-US" sz="15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71128429"/>
                  </a:ext>
                </a:extLst>
              </a:tr>
              <a:tr h="90795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t>Action(s) against officials &amp; service </a:t>
                      </a:r>
                      <a:r>
                        <a:rPr lang="en-GB" sz="1500" dirty="0" smtClean="0"/>
                        <a:t>providers (blacklisting </a:t>
                      </a:r>
                      <a:r>
                        <a:rPr lang="en-GB" sz="1500" dirty="0"/>
                        <a:t>&amp; recovering money)</a:t>
                      </a:r>
                      <a:endParaRPr lang="en-ZA" sz="15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buFont typeface="Arial" panose="020B0604020202020204" pitchFamily="34" charset="0"/>
                        <a:buChar char="•"/>
                      </a:pPr>
                      <a:r>
                        <a:rPr lang="en-US" sz="1500" dirty="0"/>
                        <a:t>Two Directors were suspended and one has since been dismissed while the other has been suspended without pay for three months;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t>Further disciplinary</a:t>
                      </a:r>
                      <a:r>
                        <a:rPr lang="en-US" sz="1500" baseline="0" dirty="0"/>
                        <a:t> processes are currently underway;</a:t>
                      </a:r>
                      <a:endParaRPr lang="en-US" sz="1500" dirty="0"/>
                    </a:p>
                    <a:p>
                      <a:pPr marL="285750" indent="-285750">
                        <a:buFont typeface="Arial" panose="020B0604020202020204" pitchFamily="34" charset="0"/>
                        <a:buChar char="•"/>
                      </a:pPr>
                      <a:r>
                        <a:rPr lang="en-US" sz="1500" dirty="0"/>
                        <a:t>The Department also worked together with the SIU to recover money from suppliers who gained through</a:t>
                      </a:r>
                      <a:r>
                        <a:rPr lang="en-US" sz="1500" baseline="0" dirty="0"/>
                        <a:t> irregular appointments</a:t>
                      </a:r>
                      <a:r>
                        <a:rPr lang="en-US" sz="1500" dirty="0"/>
                        <a:t>;</a:t>
                      </a:r>
                      <a:endParaRPr lang="en-ZA" sz="15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80118628"/>
                  </a:ext>
                </a:extLst>
              </a:tr>
              <a:tr h="78880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t>Measures to strengthen Internal Control Weakness </a:t>
                      </a:r>
                      <a:endParaRPr lang="en-ZA" sz="1500" dirty="0"/>
                    </a:p>
                    <a:p>
                      <a:endParaRPr lang="en-ZA" sz="15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spcAft>
                          <a:spcPts val="600"/>
                        </a:spcAft>
                        <a:buFont typeface="Arial" panose="020B0604020202020204" pitchFamily="34" charset="0"/>
                        <a:buChar char="•"/>
                      </a:pPr>
                      <a:r>
                        <a:rPr lang="en-US" sz="1500" dirty="0"/>
                        <a:t>The nomination committee to verify suppliers on the CSD  prior to nominations</a:t>
                      </a:r>
                      <a:endParaRPr lang="en-US" sz="1500" dirty="0">
                        <a:effectLst/>
                      </a:endParaRPr>
                    </a:p>
                    <a:p>
                      <a:pPr marL="285750" indent="-285750">
                        <a:spcAft>
                          <a:spcPts val="600"/>
                        </a:spcAft>
                        <a:buFont typeface="Arial" panose="020B0604020202020204" pitchFamily="34" charset="0"/>
                        <a:buChar char="•"/>
                      </a:pPr>
                      <a:r>
                        <a:rPr lang="en-US" sz="1500" dirty="0">
                          <a:effectLst/>
                        </a:rPr>
                        <a:t>CSD Reports for each supplier are printed and verified by the Nomination Committee prior to quotation invitation;</a:t>
                      </a:r>
                      <a:endParaRPr lang="en-ZA" sz="1500" dirty="0">
                        <a:effectLst/>
                        <a:latin typeface="Arial" panose="020B0604020202020204" pitchFamily="34" charset="0"/>
                        <a:ea typeface="Times New Roman" panose="02020603050405020304" pitchFamily="18" charset="0"/>
                        <a:cs typeface="Arial" panose="020B0604020202020204" pitchFamily="34" charset="0"/>
                      </a:endParaRPr>
                    </a:p>
                  </a:txBody>
                  <a:tcPr/>
                </a:tc>
                <a:extLst>
                  <a:ext uri="{0D108BD9-81ED-4DB2-BD59-A6C34878D82A}">
                    <a16:rowId xmlns:a16="http://schemas.microsoft.com/office/drawing/2014/main" val="2634848340"/>
                  </a:ext>
                </a:extLst>
              </a:tr>
            </a:tbl>
          </a:graphicData>
        </a:graphic>
      </p:graphicFrame>
    </p:spTree>
    <p:extLst>
      <p:ext uri="{BB962C8B-B14F-4D97-AF65-F5344CB8AC3E}">
        <p14:creationId xmlns:p14="http://schemas.microsoft.com/office/powerpoint/2010/main" val="378970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D89078A-2F14-1759-6F24-EB102DD270C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312F24-582A-4117-A0B2-A1DD2489FD11}"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
        <p:nvSpPr>
          <p:cNvPr id="6" name="Title 2">
            <a:extLst>
              <a:ext uri="{FF2B5EF4-FFF2-40B4-BE49-F238E27FC236}">
                <a16:creationId xmlns:a16="http://schemas.microsoft.com/office/drawing/2014/main" id="{FE189EC4-BD6A-0364-980C-27C6FF42E641}"/>
              </a:ext>
            </a:extLst>
          </p:cNvPr>
          <p:cNvSpPr txBox="1">
            <a:spLocks/>
          </p:cNvSpPr>
          <p:nvPr/>
        </p:nvSpPr>
        <p:spPr bwMode="auto">
          <a:xfrm>
            <a:off x="236649" y="453895"/>
            <a:ext cx="11546904" cy="473186"/>
          </a:xfrm>
          <a:prstGeom prst="rect">
            <a:avLst/>
          </a:prstGeom>
          <a:solidFill>
            <a:srgbClr val="0096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ZA" sz="2800" b="1" dirty="0">
                <a:solidFill>
                  <a:schemeClr val="bg1"/>
                </a:solidFill>
                <a:latin typeface="Arial" panose="020B0604020202020204" pitchFamily="34" charset="0"/>
                <a:cs typeface="Arial" panose="020B0604020202020204" pitchFamily="34" charset="0"/>
              </a:rPr>
              <a:t>PROCUREMENT AND CONTRACT MANAGEMENT</a:t>
            </a:r>
          </a:p>
        </p:txBody>
      </p:sp>
      <p:pic>
        <p:nvPicPr>
          <p:cNvPr id="7" name="Picture 6" descr="Education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003" y="50985"/>
            <a:ext cx="2304256" cy="402910"/>
          </a:xfrm>
          <a:prstGeom prst="rect">
            <a:avLst/>
          </a:prstGeom>
        </p:spPr>
      </p:pic>
      <p:sp>
        <p:nvSpPr>
          <p:cNvPr id="8" name="Rectangle 7"/>
          <p:cNvSpPr/>
          <p:nvPr/>
        </p:nvSpPr>
        <p:spPr>
          <a:xfrm>
            <a:off x="9108324" y="177987"/>
            <a:ext cx="2754464" cy="230832"/>
          </a:xfrm>
          <a:prstGeom prst="rect">
            <a:avLst/>
          </a:prstGeom>
        </p:spPr>
        <p:txBody>
          <a:bodyPr wrap="square">
            <a:spAutoFit/>
          </a:bodyPr>
          <a:lstStyle/>
          <a:p>
            <a:pPr fontAlgn="base">
              <a:spcBef>
                <a:spcPct val="0"/>
              </a:spcBef>
              <a:spcAft>
                <a:spcPct val="0"/>
              </a:spcAft>
            </a:pPr>
            <a:r>
              <a:rPr lang="en-US" sz="900" dirty="0">
                <a:solidFill>
                  <a:prstClr val="black"/>
                </a:solidFill>
                <a:latin typeface="Arial" panose="020B0604020202020204" pitchFamily="34" charset="0"/>
              </a:rPr>
              <a:t>GROWING KWAZULU-NATAL TOGETHER</a:t>
            </a:r>
          </a:p>
        </p:txBody>
      </p:sp>
      <p:graphicFrame>
        <p:nvGraphicFramePr>
          <p:cNvPr id="9" name="Content Placeholder 4"/>
          <p:cNvGraphicFramePr>
            <a:graphicFrameLocks/>
          </p:cNvGraphicFramePr>
          <p:nvPr>
            <p:extLst>
              <p:ext uri="{D42A27DB-BD31-4B8C-83A1-F6EECF244321}">
                <p14:modId xmlns:p14="http://schemas.microsoft.com/office/powerpoint/2010/main" val="2176278680"/>
              </p:ext>
            </p:extLst>
          </p:nvPr>
        </p:nvGraphicFramePr>
        <p:xfrm>
          <a:off x="236649" y="997828"/>
          <a:ext cx="11729785" cy="5395553"/>
        </p:xfrm>
        <a:graphic>
          <a:graphicData uri="http://schemas.openxmlformats.org/drawingml/2006/table">
            <a:tbl>
              <a:tblPr firstRow="1" bandRow="1">
                <a:tableStyleId>{00A15C55-8517-42AA-B614-E9B94910E393}</a:tableStyleId>
              </a:tblPr>
              <a:tblGrid>
                <a:gridCol w="3391594">
                  <a:extLst>
                    <a:ext uri="{9D8B030D-6E8A-4147-A177-3AD203B41FA5}">
                      <a16:colId xmlns:a16="http://schemas.microsoft.com/office/drawing/2014/main" val="2810376190"/>
                    </a:ext>
                  </a:extLst>
                </a:gridCol>
                <a:gridCol w="8338191">
                  <a:extLst>
                    <a:ext uri="{9D8B030D-6E8A-4147-A177-3AD203B41FA5}">
                      <a16:colId xmlns:a16="http://schemas.microsoft.com/office/drawing/2014/main" val="2147613796"/>
                    </a:ext>
                  </a:extLst>
                </a:gridCol>
              </a:tblGrid>
              <a:tr h="373136">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effectLst/>
                          <a:uLnTx/>
                          <a:uFillTx/>
                        </a:rPr>
                        <a:t>KWAZULU-NATAL</a:t>
                      </a:r>
                      <a:endParaRPr kumimoji="0" lang="en-ZA" sz="16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a:txBody>
                  <a:tcPr>
                    <a:solidFill>
                      <a:srgbClr val="00B050"/>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ZA" sz="1600" dirty="0"/>
                        <a:t>DEFICIENCIES ON PROCUREMENT AND MANAGEMENT</a:t>
                      </a:r>
                      <a:endParaRPr lang="en-ZA" sz="1600" dirty="0">
                        <a:latin typeface="Arial" panose="020B0604020202020204" pitchFamily="34" charset="0"/>
                        <a:cs typeface="Arial" panose="020B0604020202020204" pitchFamily="34" charset="0"/>
                      </a:endParaRPr>
                    </a:p>
                  </a:txBody>
                  <a:tcPr>
                    <a:solidFill>
                      <a:srgbClr val="00B050"/>
                    </a:solidFill>
                  </a:tcPr>
                </a:tc>
                <a:extLst>
                  <a:ext uri="{0D108BD9-81ED-4DB2-BD59-A6C34878D82A}">
                    <a16:rowId xmlns:a16="http://schemas.microsoft.com/office/drawing/2014/main" val="1596519826"/>
                  </a:ext>
                </a:extLst>
              </a:tr>
              <a:tr h="128547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dirty="0"/>
                        <a:t>Finding(s)</a:t>
                      </a:r>
                    </a:p>
                    <a:p>
                      <a:endParaRPr lang="en-ZA" sz="16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342900" marR="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ZA" sz="1600" dirty="0"/>
                        <a:t>Awards made to suppliers who were not tax compliant</a:t>
                      </a:r>
                    </a:p>
                    <a:p>
                      <a:pPr marL="342900" marR="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ZA" sz="1600" dirty="0"/>
                        <a:t>The KwaZulu-Natal department awarded contracts totalling R521 867 to two service providers who were not tax compliant at the time of the award. This goes against paragraph 16A9.1(d) of the treasury regulations and paragraphs 4.1 to 4.3 of National Treasury instruction note 7 of 2017-18, and is deemed to be irregular expenditure</a:t>
                      </a:r>
                      <a:endParaRPr lang="en-ZA" sz="16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11268114"/>
                  </a:ext>
                </a:extLst>
              </a:tr>
              <a:tr h="73604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dirty="0"/>
                        <a:t>Recommendation(s)</a:t>
                      </a:r>
                    </a:p>
                    <a:p>
                      <a:endParaRPr lang="en-ZA" sz="16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600" dirty="0"/>
                        <a:t>CSD Reports for suppliers must</a:t>
                      </a:r>
                      <a:r>
                        <a:rPr lang="en-US" sz="1600" baseline="0" dirty="0"/>
                        <a:t> be </a:t>
                      </a:r>
                      <a:r>
                        <a:rPr lang="en-US" sz="1600" dirty="0"/>
                        <a:t>printed and Supplier’s Tax Compliance Status confirmed by the Nomination Committee prior to quotation Invitation, Award and Order being issued;</a:t>
                      </a:r>
                      <a:endParaRPr lang="en-US" sz="1600" dirty="0">
                        <a:latin typeface="Arial" panose="020B0604020202020204" pitchFamily="34" charset="0"/>
                        <a:ea typeface="Times New Roman" panose="02020603050405020304" pitchFamily="18" charset="0"/>
                        <a:cs typeface="Arial" panose="020B0604020202020204" pitchFamily="34" charset="0"/>
                      </a:endParaRPr>
                    </a:p>
                  </a:txBody>
                  <a:tcPr/>
                </a:tc>
                <a:extLst>
                  <a:ext uri="{0D108BD9-81ED-4DB2-BD59-A6C34878D82A}">
                    <a16:rowId xmlns:a16="http://schemas.microsoft.com/office/drawing/2014/main" val="3675935308"/>
                  </a:ext>
                </a:extLst>
              </a:tr>
              <a:tr h="116541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Why the finding(s) couldn’t be avoided </a:t>
                      </a:r>
                      <a:endParaRPr lang="en-ZA" sz="1600" dirty="0"/>
                    </a:p>
                    <a:p>
                      <a:endParaRPr lang="en-ZA" sz="16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The SCM Managers failed to verify TAX Compliance Status for suppliers nominated to quote;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They further failed to verify to ensure</a:t>
                      </a:r>
                      <a:r>
                        <a:rPr lang="en-US" sz="1600" baseline="0" dirty="0"/>
                        <a:t> that </a:t>
                      </a:r>
                      <a:r>
                        <a:rPr lang="en-US" sz="1600" dirty="0"/>
                        <a:t>supplier’s Tax Compliance status is verified</a:t>
                      </a:r>
                      <a:r>
                        <a:rPr lang="en-US" sz="1600" baseline="0" dirty="0"/>
                        <a:t> </a:t>
                      </a:r>
                      <a:r>
                        <a:rPr lang="en-US" sz="1600" dirty="0"/>
                        <a:t>prior to award</a:t>
                      </a:r>
                      <a:r>
                        <a:rPr lang="en-US" sz="1600" baseline="0" dirty="0"/>
                        <a:t> and </a:t>
                      </a:r>
                      <a:r>
                        <a:rPr lang="en-US" sz="1600" dirty="0"/>
                        <a:t>prior to orders being issued;</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29576568"/>
                  </a:ext>
                </a:extLst>
              </a:tr>
              <a:tr h="37313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Investigation(s) &amp; outcomes</a:t>
                      </a:r>
                      <a:endParaRPr lang="en-ZA" sz="16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u="none" strike="noStrike" kern="1200" cap="none" spc="0" normalizeH="0" baseline="0" noProof="0" dirty="0">
                          <a:ln>
                            <a:noFill/>
                          </a:ln>
                          <a:effectLst/>
                          <a:uLnTx/>
                          <a:uFillTx/>
                        </a:rPr>
                        <a:t>Investigation were conducted and the department acted as per the findings</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71128429"/>
                  </a:ext>
                </a:extLst>
              </a:tr>
              <a:tr h="73604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Action(s) against officials &amp; service providers( blacklisting &amp; recovering money)</a:t>
                      </a:r>
                      <a:endParaRPr lang="en-ZA" sz="16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buFont typeface="Arial" panose="020B0604020202020204" pitchFamily="34" charset="0"/>
                        <a:buChar char="•"/>
                      </a:pPr>
                      <a:r>
                        <a:rPr lang="en-US" sz="1600" dirty="0"/>
                        <a:t>Two Directors were suspended and one has since been dismissed while the other has been suspended without pay for three months;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Further disciplinary</a:t>
                      </a:r>
                      <a:r>
                        <a:rPr lang="en-US" sz="1600" baseline="0" dirty="0"/>
                        <a:t> processes are currently underway;</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80118628"/>
                  </a:ext>
                </a:extLst>
              </a:tr>
              <a:tr h="61422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Measures to strengthen Internal Control Weakness </a:t>
                      </a:r>
                      <a:endParaRPr lang="en-ZA" sz="16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600" dirty="0"/>
                        <a:t>CSD Reports for suppliers are printed and Supplier’s Tax Compliance Status confirmed prior to quotation Invitation, Award and Order issuing;</a:t>
                      </a:r>
                      <a:endParaRPr lang="en-US" sz="1600" dirty="0">
                        <a:latin typeface="Arial" panose="020B0604020202020204" pitchFamily="34" charset="0"/>
                        <a:ea typeface="Times New Roman" panose="02020603050405020304" pitchFamily="18" charset="0"/>
                        <a:cs typeface="Arial" panose="020B0604020202020204" pitchFamily="34" charset="0"/>
                      </a:endParaRPr>
                    </a:p>
                  </a:txBody>
                  <a:tcPr/>
                </a:tc>
                <a:extLst>
                  <a:ext uri="{0D108BD9-81ED-4DB2-BD59-A6C34878D82A}">
                    <a16:rowId xmlns:a16="http://schemas.microsoft.com/office/drawing/2014/main" val="2634848340"/>
                  </a:ext>
                </a:extLst>
              </a:tr>
            </a:tbl>
          </a:graphicData>
        </a:graphic>
      </p:graphicFrame>
    </p:spTree>
    <p:extLst>
      <p:ext uri="{BB962C8B-B14F-4D97-AF65-F5344CB8AC3E}">
        <p14:creationId xmlns:p14="http://schemas.microsoft.com/office/powerpoint/2010/main" val="2332153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D89078A-2F14-1759-6F24-EB102DD270C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312F24-582A-4117-A0B2-A1DD2489FD11}"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
        <p:nvSpPr>
          <p:cNvPr id="6" name="Title 2">
            <a:extLst>
              <a:ext uri="{FF2B5EF4-FFF2-40B4-BE49-F238E27FC236}">
                <a16:creationId xmlns:a16="http://schemas.microsoft.com/office/drawing/2014/main" id="{FE189EC4-BD6A-0364-980C-27C6FF42E641}"/>
              </a:ext>
            </a:extLst>
          </p:cNvPr>
          <p:cNvSpPr txBox="1">
            <a:spLocks/>
          </p:cNvSpPr>
          <p:nvPr/>
        </p:nvSpPr>
        <p:spPr bwMode="auto">
          <a:xfrm>
            <a:off x="236649" y="453895"/>
            <a:ext cx="11546904" cy="473186"/>
          </a:xfrm>
          <a:prstGeom prst="rect">
            <a:avLst/>
          </a:prstGeom>
          <a:solidFill>
            <a:srgbClr val="0096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ZA" sz="2800" b="1" dirty="0">
                <a:solidFill>
                  <a:schemeClr val="bg1"/>
                </a:solidFill>
                <a:latin typeface="Arial" panose="020B0604020202020204" pitchFamily="34" charset="0"/>
                <a:cs typeface="Arial" panose="020B0604020202020204" pitchFamily="34" charset="0"/>
              </a:rPr>
              <a:t>PROCUREMENT AND CONTRACT MANAGEMENT</a:t>
            </a:r>
          </a:p>
        </p:txBody>
      </p:sp>
      <p:pic>
        <p:nvPicPr>
          <p:cNvPr id="7" name="Picture 6" descr="Education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003" y="50985"/>
            <a:ext cx="2304256" cy="402910"/>
          </a:xfrm>
          <a:prstGeom prst="rect">
            <a:avLst/>
          </a:prstGeom>
        </p:spPr>
      </p:pic>
      <p:sp>
        <p:nvSpPr>
          <p:cNvPr id="8" name="Rectangle 7"/>
          <p:cNvSpPr/>
          <p:nvPr/>
        </p:nvSpPr>
        <p:spPr>
          <a:xfrm>
            <a:off x="9108324" y="177987"/>
            <a:ext cx="2754464" cy="230832"/>
          </a:xfrm>
          <a:prstGeom prst="rect">
            <a:avLst/>
          </a:prstGeom>
        </p:spPr>
        <p:txBody>
          <a:bodyPr wrap="square">
            <a:spAutoFit/>
          </a:bodyPr>
          <a:lstStyle/>
          <a:p>
            <a:pPr fontAlgn="base">
              <a:spcBef>
                <a:spcPct val="0"/>
              </a:spcBef>
              <a:spcAft>
                <a:spcPct val="0"/>
              </a:spcAft>
            </a:pPr>
            <a:r>
              <a:rPr lang="en-US" sz="900" dirty="0">
                <a:solidFill>
                  <a:prstClr val="black"/>
                </a:solidFill>
                <a:latin typeface="Arial" panose="020B0604020202020204" pitchFamily="34" charset="0"/>
              </a:rPr>
              <a:t>GROWING KWAZULU-NATAL TOGETHER</a:t>
            </a:r>
          </a:p>
        </p:txBody>
      </p:sp>
      <p:graphicFrame>
        <p:nvGraphicFramePr>
          <p:cNvPr id="10" name="Content Placeholder 4"/>
          <p:cNvGraphicFramePr>
            <a:graphicFrameLocks/>
          </p:cNvGraphicFramePr>
          <p:nvPr>
            <p:extLst>
              <p:ext uri="{D42A27DB-BD31-4B8C-83A1-F6EECF244321}">
                <p14:modId xmlns:p14="http://schemas.microsoft.com/office/powerpoint/2010/main" val="2935713237"/>
              </p:ext>
            </p:extLst>
          </p:nvPr>
        </p:nvGraphicFramePr>
        <p:xfrm>
          <a:off x="133002" y="1012548"/>
          <a:ext cx="11887201" cy="5875657"/>
        </p:xfrm>
        <a:graphic>
          <a:graphicData uri="http://schemas.openxmlformats.org/drawingml/2006/table">
            <a:tbl>
              <a:tblPr firstRow="1" bandRow="1">
                <a:tableStyleId>{00A15C55-8517-42AA-B614-E9B94910E393}</a:tableStyleId>
              </a:tblPr>
              <a:tblGrid>
                <a:gridCol w="3125587">
                  <a:extLst>
                    <a:ext uri="{9D8B030D-6E8A-4147-A177-3AD203B41FA5}">
                      <a16:colId xmlns:a16="http://schemas.microsoft.com/office/drawing/2014/main" val="2810376190"/>
                    </a:ext>
                  </a:extLst>
                </a:gridCol>
                <a:gridCol w="8761614">
                  <a:extLst>
                    <a:ext uri="{9D8B030D-6E8A-4147-A177-3AD203B41FA5}">
                      <a16:colId xmlns:a16="http://schemas.microsoft.com/office/drawing/2014/main" val="2147613796"/>
                    </a:ext>
                  </a:extLst>
                </a:gridCol>
              </a:tblGrid>
              <a:tr h="456246">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500" u="none" strike="noStrike" kern="1200" cap="none" spc="0" normalizeH="0" baseline="0" noProof="0" dirty="0">
                          <a:ln>
                            <a:noFill/>
                          </a:ln>
                          <a:effectLst/>
                          <a:uLnTx/>
                          <a:uFillTx/>
                        </a:rPr>
                        <a:t>KWAZULU-NATAL</a:t>
                      </a:r>
                      <a:endParaRPr kumimoji="0" lang="en-ZA" sz="15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a:txBody>
                  <a:tcPr>
                    <a:solidFill>
                      <a:srgbClr val="00B050"/>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ZA" sz="1500" dirty="0"/>
                        <a:t>DEFICIENCIES ON PROCUREMENT AND MANAGEMENT</a:t>
                      </a:r>
                      <a:endParaRPr lang="en-ZA" sz="1500" dirty="0">
                        <a:latin typeface="Arial" panose="020B0604020202020204" pitchFamily="34" charset="0"/>
                        <a:cs typeface="Arial" panose="020B0604020202020204" pitchFamily="34" charset="0"/>
                      </a:endParaRPr>
                    </a:p>
                  </a:txBody>
                  <a:tcPr>
                    <a:solidFill>
                      <a:srgbClr val="00B050"/>
                    </a:solidFill>
                  </a:tcPr>
                </a:tc>
                <a:extLst>
                  <a:ext uri="{0D108BD9-81ED-4DB2-BD59-A6C34878D82A}">
                    <a16:rowId xmlns:a16="http://schemas.microsoft.com/office/drawing/2014/main" val="1596519826"/>
                  </a:ext>
                </a:extLst>
              </a:tr>
              <a:tr h="133536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500" dirty="0"/>
                        <a:t>Finding(s)</a:t>
                      </a:r>
                    </a:p>
                    <a:p>
                      <a:pPr>
                        <a:lnSpc>
                          <a:spcPct val="100000"/>
                        </a:lnSpc>
                      </a:pPr>
                      <a:endParaRPr lang="en-ZA" sz="15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342900" marR="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ZA" sz="1500" dirty="0"/>
                        <a:t>Possible cover quoting during the procurement process</a:t>
                      </a:r>
                    </a:p>
                    <a:p>
                      <a:pPr marL="342900" marR="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sz="1500" dirty="0"/>
                        <a:t>The KwaZulu-Natal department received quotations totaling  R491 625 from two related suppliers, one of which was awarded the contract. These suppliers have the same addresses and are owned by the same person, which shows possible cover quoting and goes against paragraph 16A8.3(d) of the treasury regulations.</a:t>
                      </a:r>
                      <a:endParaRPr lang="en-US" sz="1500" b="0" dirty="0">
                        <a:solidFill>
                          <a:srgbClr val="FF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11268114"/>
                  </a:ext>
                </a:extLst>
              </a:tr>
              <a:tr h="62068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500" dirty="0"/>
                        <a:t>Recommendation(s)</a:t>
                      </a:r>
                    </a:p>
                    <a:p>
                      <a:pPr>
                        <a:lnSpc>
                          <a:spcPct val="100000"/>
                        </a:lnSpc>
                      </a:pPr>
                      <a:endParaRPr lang="en-ZA" sz="15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lvl="0" indent="-285750" algn="l" defTabSz="914400" rtl="0" eaLnBrk="1" fontAlgn="base" latinLnBrk="0" hangingPunct="1">
                        <a:lnSpc>
                          <a:spcPct val="100000"/>
                        </a:lnSpc>
                        <a:spcBef>
                          <a:spcPct val="0"/>
                        </a:spcBef>
                        <a:spcAft>
                          <a:spcPts val="600"/>
                        </a:spcAft>
                        <a:buClrTx/>
                        <a:buSzTx/>
                        <a:buFont typeface="Arial" panose="020B0604020202020204" pitchFamily="34" charset="0"/>
                        <a:buChar char="•"/>
                        <a:tabLst/>
                        <a:defRPr/>
                      </a:pPr>
                      <a:r>
                        <a:rPr kumimoji="0" lang="en-US" sz="1500" u="none" strike="noStrike" kern="1200" cap="none" spc="0" normalizeH="0" baseline="0" noProof="0" dirty="0">
                          <a:ln>
                            <a:noFill/>
                          </a:ln>
                          <a:effectLst/>
                          <a:uLnTx/>
                          <a:uFillTx/>
                        </a:rPr>
                        <a:t>CSD report must be reviewed to identify possible conflict or relations between different suppliers;</a:t>
                      </a:r>
                    </a:p>
                    <a:p>
                      <a:pPr marL="285750" marR="0" lvl="0" indent="-285750" algn="l" defTabSz="914400" rtl="0" eaLnBrk="1" fontAlgn="base" latinLnBrk="0" hangingPunct="1">
                        <a:lnSpc>
                          <a:spcPct val="100000"/>
                        </a:lnSpc>
                        <a:spcBef>
                          <a:spcPct val="0"/>
                        </a:spcBef>
                        <a:spcAft>
                          <a:spcPts val="600"/>
                        </a:spcAft>
                        <a:buClrTx/>
                        <a:buSzTx/>
                        <a:buFont typeface="Arial" panose="020B0604020202020204" pitchFamily="34" charset="0"/>
                        <a:buChar char="•"/>
                        <a:tabLst/>
                        <a:defRPr/>
                      </a:pPr>
                      <a:r>
                        <a:rPr kumimoji="0" lang="en-US" sz="1500" u="none" strike="noStrike" kern="1200" cap="none" spc="0" normalizeH="0" baseline="0" noProof="0" dirty="0">
                          <a:ln>
                            <a:noFill/>
                          </a:ln>
                          <a:effectLst/>
                          <a:uLnTx/>
                          <a:uFillTx/>
                        </a:rPr>
                        <a:t>Supplier declarations on quotation processes to be strengthened;</a:t>
                      </a:r>
                      <a:endParaRPr kumimoji="0" lang="en-US" sz="15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a:tc>
                <a:extLst>
                  <a:ext uri="{0D108BD9-81ED-4DB2-BD59-A6C34878D82A}">
                    <a16:rowId xmlns:a16="http://schemas.microsoft.com/office/drawing/2014/main" val="3675935308"/>
                  </a:ext>
                </a:extLst>
              </a:tr>
              <a:tr h="101249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t>Why the finding(s) couldn’t be avoided </a:t>
                      </a:r>
                      <a:endParaRPr lang="en-ZA" sz="1500" dirty="0"/>
                    </a:p>
                    <a:p>
                      <a:pPr>
                        <a:lnSpc>
                          <a:spcPct val="100000"/>
                        </a:lnSpc>
                      </a:pPr>
                      <a:endParaRPr lang="en-ZA" sz="15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t>SCM Managers failed to ensure that basic conflict of interest is verified on CSD and where it is identified, corrective measures are implemented;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t>Where CSD does not indicate possible relations, SCM should have ensure declarations are submitted by suppliers;</a:t>
                      </a:r>
                      <a:endParaRPr lang="en-US" sz="1500" baseline="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29576568"/>
                  </a:ext>
                </a:extLst>
              </a:tr>
              <a:tr h="56249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t>Investigation(s) &amp; outcomes</a:t>
                      </a:r>
                      <a:endParaRPr lang="en-ZA" sz="15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u="none" strike="noStrike" kern="1200" cap="none" spc="0" normalizeH="0" baseline="0" noProof="0" dirty="0">
                          <a:ln>
                            <a:noFill/>
                          </a:ln>
                          <a:effectLst/>
                          <a:uLnTx/>
                          <a:uFillTx/>
                        </a:rPr>
                        <a:t>Investigations were conducted and Legal Services is currently looking at blacklist some of the suppliers.</a:t>
                      </a:r>
                      <a:endParaRPr kumimoji="0" lang="en-US" sz="15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71128429"/>
                  </a:ext>
                </a:extLst>
              </a:tr>
              <a:tr h="56249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t>Action(s) against officials &amp; service </a:t>
                      </a:r>
                      <a:r>
                        <a:rPr lang="en-GB" sz="1500" dirty="0" smtClean="0"/>
                        <a:t>providers (blacklisting </a:t>
                      </a:r>
                      <a:r>
                        <a:rPr lang="en-GB" sz="1500" dirty="0"/>
                        <a:t>&amp; recovering money)</a:t>
                      </a:r>
                      <a:endParaRPr lang="en-ZA" sz="15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lnSpc>
                          <a:spcPct val="100000"/>
                        </a:lnSpc>
                        <a:buFont typeface="Arial" panose="020B0604020202020204" pitchFamily="34" charset="0"/>
                        <a:buChar char="•"/>
                      </a:pPr>
                      <a:r>
                        <a:rPr lang="en-US" sz="1500" dirty="0"/>
                        <a:t>Two Directors were suspended and one has since been dismissed while the other has been suspended without pay for three months;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t>Further disciplinary</a:t>
                      </a:r>
                      <a:r>
                        <a:rPr lang="en-US" sz="1500" baseline="0" dirty="0"/>
                        <a:t> processes are currently underway;</a:t>
                      </a:r>
                      <a:endParaRPr lang="en-US" sz="1500" dirty="0"/>
                    </a:p>
                    <a:p>
                      <a:pPr marL="285750" indent="-285750">
                        <a:lnSpc>
                          <a:spcPct val="100000"/>
                        </a:lnSpc>
                        <a:buFont typeface="Arial" panose="020B0604020202020204" pitchFamily="34" charset="0"/>
                        <a:buChar char="•"/>
                      </a:pPr>
                      <a:r>
                        <a:rPr lang="en-US" sz="1500" dirty="0"/>
                        <a:t>The Department also worked together with the SIU to recover money from suppliers who gained through</a:t>
                      </a:r>
                      <a:r>
                        <a:rPr lang="en-US" sz="1500" baseline="0" dirty="0"/>
                        <a:t> irregular appointments</a:t>
                      </a:r>
                      <a:r>
                        <a:rPr lang="en-US" sz="1500" dirty="0"/>
                        <a:t>;</a:t>
                      </a:r>
                      <a:endParaRPr lang="en-ZA" sz="15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80118628"/>
                  </a:ext>
                </a:extLst>
              </a:tr>
              <a:tr h="64977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t>Measures to strengthen Internal Control Weakness </a:t>
                      </a:r>
                      <a:endParaRPr lang="en-ZA" sz="15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lvl="0" indent="-285750" algn="l" defTabSz="914400" rtl="0" eaLnBrk="1" fontAlgn="base" latinLnBrk="0" hangingPunct="1">
                        <a:lnSpc>
                          <a:spcPct val="100000"/>
                        </a:lnSpc>
                        <a:spcBef>
                          <a:spcPct val="0"/>
                        </a:spcBef>
                        <a:spcAft>
                          <a:spcPts val="600"/>
                        </a:spcAft>
                        <a:buClrTx/>
                        <a:buSzTx/>
                        <a:buFont typeface="Arial" panose="020B0604020202020204" pitchFamily="34" charset="0"/>
                        <a:buChar char="•"/>
                        <a:tabLst/>
                        <a:defRPr/>
                      </a:pPr>
                      <a:r>
                        <a:rPr kumimoji="0" lang="en-US" sz="1500" u="none" strike="noStrike" kern="1200" cap="none" spc="0" normalizeH="0" baseline="0" noProof="0" dirty="0">
                          <a:ln>
                            <a:noFill/>
                          </a:ln>
                          <a:effectLst/>
                          <a:uLnTx/>
                          <a:uFillTx/>
                        </a:rPr>
                        <a:t>CSD report are reviewed by the nomination committee prior to invitation to quote;</a:t>
                      </a:r>
                    </a:p>
                    <a:p>
                      <a:pPr marL="285750" marR="0" lvl="0" indent="-285750" algn="l" defTabSz="914400" rtl="0" eaLnBrk="1" fontAlgn="base" latinLnBrk="0" hangingPunct="1">
                        <a:lnSpc>
                          <a:spcPct val="100000"/>
                        </a:lnSpc>
                        <a:spcBef>
                          <a:spcPct val="0"/>
                        </a:spcBef>
                        <a:spcAft>
                          <a:spcPts val="600"/>
                        </a:spcAft>
                        <a:buClrTx/>
                        <a:buSzTx/>
                        <a:buFont typeface="Arial" panose="020B0604020202020204" pitchFamily="34" charset="0"/>
                        <a:buChar char="•"/>
                        <a:tabLst/>
                        <a:defRPr/>
                      </a:pPr>
                      <a:r>
                        <a:rPr kumimoji="0" lang="en-US" sz="1500" u="none" strike="noStrike" kern="1200" cap="none" spc="0" normalizeH="0" baseline="0" noProof="0" dirty="0">
                          <a:ln>
                            <a:noFill/>
                          </a:ln>
                          <a:effectLst/>
                          <a:uLnTx/>
                          <a:uFillTx/>
                        </a:rPr>
                        <a:t>SBD4 forms to be submitted and checked for possible conflict prior to awards;  </a:t>
                      </a:r>
                      <a:endParaRPr kumimoji="0" lang="en-US" sz="15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a:tc>
                <a:extLst>
                  <a:ext uri="{0D108BD9-81ED-4DB2-BD59-A6C34878D82A}">
                    <a16:rowId xmlns:a16="http://schemas.microsoft.com/office/drawing/2014/main" val="2634848340"/>
                  </a:ext>
                </a:extLst>
              </a:tr>
            </a:tbl>
          </a:graphicData>
        </a:graphic>
      </p:graphicFrame>
    </p:spTree>
    <p:extLst>
      <p:ext uri="{BB962C8B-B14F-4D97-AF65-F5344CB8AC3E}">
        <p14:creationId xmlns:p14="http://schemas.microsoft.com/office/powerpoint/2010/main" val="2766722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D89078A-2F14-1759-6F24-EB102DD270C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312F24-582A-4117-A0B2-A1DD2489FD11}"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
        <p:nvSpPr>
          <p:cNvPr id="6" name="Title 2">
            <a:extLst>
              <a:ext uri="{FF2B5EF4-FFF2-40B4-BE49-F238E27FC236}">
                <a16:creationId xmlns:a16="http://schemas.microsoft.com/office/drawing/2014/main" id="{FE189EC4-BD6A-0364-980C-27C6FF42E641}"/>
              </a:ext>
            </a:extLst>
          </p:cNvPr>
          <p:cNvSpPr txBox="1">
            <a:spLocks/>
          </p:cNvSpPr>
          <p:nvPr/>
        </p:nvSpPr>
        <p:spPr bwMode="auto">
          <a:xfrm>
            <a:off x="236649" y="453895"/>
            <a:ext cx="11546904" cy="473186"/>
          </a:xfrm>
          <a:prstGeom prst="rect">
            <a:avLst/>
          </a:prstGeom>
          <a:solidFill>
            <a:srgbClr val="0096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ZA" sz="2800" b="1" dirty="0">
                <a:solidFill>
                  <a:schemeClr val="bg1"/>
                </a:solidFill>
                <a:latin typeface="Arial" panose="020B0604020202020204" pitchFamily="34" charset="0"/>
                <a:cs typeface="Arial" panose="020B0604020202020204" pitchFamily="34" charset="0"/>
              </a:rPr>
              <a:t>PROCUREMENT AND CONTRACT MANAGEMENT</a:t>
            </a:r>
          </a:p>
        </p:txBody>
      </p:sp>
      <p:pic>
        <p:nvPicPr>
          <p:cNvPr id="7" name="Picture 6" descr="Education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003" y="50985"/>
            <a:ext cx="2304256" cy="402910"/>
          </a:xfrm>
          <a:prstGeom prst="rect">
            <a:avLst/>
          </a:prstGeom>
        </p:spPr>
      </p:pic>
      <p:sp>
        <p:nvSpPr>
          <p:cNvPr id="8" name="Rectangle 7"/>
          <p:cNvSpPr/>
          <p:nvPr/>
        </p:nvSpPr>
        <p:spPr>
          <a:xfrm>
            <a:off x="9108324" y="177987"/>
            <a:ext cx="2754464" cy="230832"/>
          </a:xfrm>
          <a:prstGeom prst="rect">
            <a:avLst/>
          </a:prstGeom>
        </p:spPr>
        <p:txBody>
          <a:bodyPr wrap="square">
            <a:spAutoFit/>
          </a:bodyPr>
          <a:lstStyle/>
          <a:p>
            <a:pPr fontAlgn="base">
              <a:spcBef>
                <a:spcPct val="0"/>
              </a:spcBef>
              <a:spcAft>
                <a:spcPct val="0"/>
              </a:spcAft>
            </a:pPr>
            <a:r>
              <a:rPr lang="en-US" sz="900" dirty="0">
                <a:solidFill>
                  <a:prstClr val="black"/>
                </a:solidFill>
                <a:latin typeface="Arial" panose="020B0604020202020204" pitchFamily="34" charset="0"/>
              </a:rPr>
              <a:t>GROWING KWAZULU-NATAL TOGETHER</a:t>
            </a:r>
          </a:p>
        </p:txBody>
      </p:sp>
      <p:graphicFrame>
        <p:nvGraphicFramePr>
          <p:cNvPr id="11" name="Content Placeholder 4"/>
          <p:cNvGraphicFramePr>
            <a:graphicFrameLocks/>
          </p:cNvGraphicFramePr>
          <p:nvPr>
            <p:extLst>
              <p:ext uri="{D42A27DB-BD31-4B8C-83A1-F6EECF244321}">
                <p14:modId xmlns:p14="http://schemas.microsoft.com/office/powerpoint/2010/main" val="3098836563"/>
              </p:ext>
            </p:extLst>
          </p:nvPr>
        </p:nvGraphicFramePr>
        <p:xfrm>
          <a:off x="133004" y="1001463"/>
          <a:ext cx="11903826" cy="5883522"/>
        </p:xfrm>
        <a:graphic>
          <a:graphicData uri="http://schemas.openxmlformats.org/drawingml/2006/table">
            <a:tbl>
              <a:tblPr firstRow="1" bandRow="1">
                <a:tableStyleId>{00A15C55-8517-42AA-B614-E9B94910E393}</a:tableStyleId>
              </a:tblPr>
              <a:tblGrid>
                <a:gridCol w="2682908">
                  <a:extLst>
                    <a:ext uri="{9D8B030D-6E8A-4147-A177-3AD203B41FA5}">
                      <a16:colId xmlns:a16="http://schemas.microsoft.com/office/drawing/2014/main" val="2810376190"/>
                    </a:ext>
                  </a:extLst>
                </a:gridCol>
                <a:gridCol w="9220918">
                  <a:extLst>
                    <a:ext uri="{9D8B030D-6E8A-4147-A177-3AD203B41FA5}">
                      <a16:colId xmlns:a16="http://schemas.microsoft.com/office/drawing/2014/main" val="2147613796"/>
                    </a:ext>
                  </a:extLst>
                </a:gridCol>
              </a:tblGrid>
              <a:tr h="245446">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KWAZULU-NATAL</a:t>
                      </a:r>
                      <a:endParaRPr kumimoji="0" lang="en-ZA" sz="14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a:txBody>
                  <a:tcPr>
                    <a:solidFill>
                      <a:srgbClr val="00B050"/>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ZA" sz="1400" dirty="0">
                          <a:latin typeface="Arial" panose="020B0604020202020204" pitchFamily="34" charset="0"/>
                          <a:cs typeface="Arial" panose="020B0604020202020204" pitchFamily="34" charset="0"/>
                        </a:rPr>
                        <a:t>DEFICIENCIES ON PROCUREMENT AND MANAGEMENT</a:t>
                      </a:r>
                    </a:p>
                  </a:txBody>
                  <a:tcPr>
                    <a:solidFill>
                      <a:srgbClr val="00B050"/>
                    </a:solidFill>
                  </a:tcPr>
                </a:tc>
                <a:extLst>
                  <a:ext uri="{0D108BD9-81ED-4DB2-BD59-A6C34878D82A}">
                    <a16:rowId xmlns:a16="http://schemas.microsoft.com/office/drawing/2014/main" val="1596519826"/>
                  </a:ext>
                </a:extLst>
              </a:tr>
              <a:tr h="101503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a:latin typeface="Arial" panose="020B0604020202020204" pitchFamily="34" charset="0"/>
                          <a:cs typeface="Arial" panose="020B0604020202020204" pitchFamily="34" charset="0"/>
                        </a:rPr>
                        <a:t>Finding(s)</a:t>
                      </a:r>
                    </a:p>
                    <a:p>
                      <a:pPr>
                        <a:spcBef>
                          <a:spcPts val="0"/>
                        </a:spcBef>
                        <a:spcAft>
                          <a:spcPts val="0"/>
                        </a:spcAft>
                      </a:pPr>
                      <a:endParaRPr lang="en-ZA" sz="14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just" defTabSz="914400" rtl="0" eaLnBrk="0" fontAlgn="base" latinLnBrk="0" hangingPunct="0">
                        <a:lnSpc>
                          <a:spcPct val="100000"/>
                        </a:lnSpc>
                        <a:spcBef>
                          <a:spcPts val="0"/>
                        </a:spcBef>
                        <a:spcAft>
                          <a:spcPts val="0"/>
                        </a:spcAft>
                        <a:buClrTx/>
                        <a:buSzTx/>
                        <a:buFont typeface="Arial" panose="020B0604020202020204" pitchFamily="34" charset="0"/>
                        <a:buNone/>
                        <a:tabLst/>
                        <a:defRPr/>
                      </a:pPr>
                      <a:r>
                        <a:rPr lang="en-ZA" sz="1400" dirty="0">
                          <a:latin typeface="Arial" panose="020B0604020202020204" pitchFamily="34" charset="0"/>
                          <a:cs typeface="Arial" panose="020B0604020202020204" pitchFamily="34" charset="0"/>
                        </a:rPr>
                        <a:t>B-BBEE certification not submitted to confirm the status level but tenderer was allocated a score</a:t>
                      </a:r>
                    </a:p>
                    <a:p>
                      <a:pPr marL="342900" marR="0" lvl="0" indent="-342900" algn="just" defTabSz="914400" rtl="0" eaLnBrk="0" fontAlgn="base" latinLnBrk="0" hangingPunct="0">
                        <a:lnSpc>
                          <a:spcPct val="100000"/>
                        </a:lnSpc>
                        <a:spcBef>
                          <a:spcPts val="0"/>
                        </a:spcBef>
                        <a:spcAft>
                          <a:spcPts val="0"/>
                        </a:spcAft>
                        <a:buClrTx/>
                        <a:buSzTx/>
                        <a:buFont typeface="Arial" panose="020B0604020202020204" pitchFamily="34" charset="0"/>
                        <a:buChar char="•"/>
                        <a:tabLst/>
                        <a:defRPr/>
                      </a:pPr>
                      <a:r>
                        <a:rPr lang="en-ZA" sz="1400" dirty="0">
                          <a:latin typeface="Arial" panose="020B0604020202020204" pitchFamily="34" charset="0"/>
                          <a:cs typeface="Arial" panose="020B0604020202020204" pitchFamily="34" charset="0"/>
                        </a:rPr>
                        <a:t>The KwaZulu-Natal department allocated 20 B-BBEE points to one service provider, which was awarded two contracts totalling to R550 119. However, there was no B-BBEE certificate in the information submitted for audit. This goes against regulations 3 and 4 of the 2017 PPR and is deemed to be an irregular expenditure.</a:t>
                      </a:r>
                      <a:endParaRPr lang="en-US" sz="14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11268114"/>
                  </a:ext>
                </a:extLst>
              </a:tr>
              <a:tr h="99752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a:latin typeface="Arial" panose="020B0604020202020204" pitchFamily="34" charset="0"/>
                          <a:cs typeface="Arial" panose="020B0604020202020204" pitchFamily="34" charset="0"/>
                        </a:rPr>
                        <a:t>Recommendation(s)</a:t>
                      </a: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latin typeface="Arial" panose="020B0604020202020204" pitchFamily="34" charset="0"/>
                          <a:cs typeface="Arial" panose="020B0604020202020204" pitchFamily="34" charset="0"/>
                        </a:rPr>
                        <a:t>Nomination Committee must ensure that all nominated suppliers are requested to submit proof of BBBEE Compliance or verification;</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latin typeface="Arial" panose="020B0604020202020204" pitchFamily="34" charset="0"/>
                          <a:cs typeface="Arial" panose="020B0604020202020204" pitchFamily="34" charset="0"/>
                        </a:rPr>
                        <a:t>Where suppliers fail to submit proof of BBBEE, the Quotation Evaluation and Award Committees must ensure no Preferential Points are awarded.</a:t>
                      </a:r>
                      <a:endParaRPr lang="en-US" sz="14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75935308"/>
                  </a:ext>
                </a:extLst>
              </a:tr>
              <a:tr h="84993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Why the finding(s) couldn’t be avoided </a:t>
                      </a:r>
                      <a:endParaRPr lang="en-ZA" sz="14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latin typeface="Arial" panose="020B0604020202020204" pitchFamily="34" charset="0"/>
                          <a:cs typeface="Arial" panose="020B0604020202020204" pitchFamily="34" charset="0"/>
                        </a:rPr>
                        <a:t>The SCM Managers failed to ensure that suppliers were only awarded BBBEE points based on physical proof submitted, but relied on CSD;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latin typeface="Arial" panose="020B0604020202020204" pitchFamily="34" charset="0"/>
                          <a:cs typeface="Arial" panose="020B0604020202020204" pitchFamily="34" charset="0"/>
                        </a:rPr>
                        <a:t>This was incorrect because NT has made it clear that BBBEE Rating on CSD should not utilised for purposes of awarding Preferential Points.</a:t>
                      </a:r>
                    </a:p>
                  </a:txBody>
                  <a:tcPr/>
                </a:tc>
                <a:extLst>
                  <a:ext uri="{0D108BD9-81ED-4DB2-BD59-A6C34878D82A}">
                    <a16:rowId xmlns:a16="http://schemas.microsoft.com/office/drawing/2014/main" val="1429576568"/>
                  </a:ext>
                </a:extLst>
              </a:tr>
              <a:tr h="35585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Investigation(s) &amp; outcomes</a:t>
                      </a:r>
                      <a:endParaRPr lang="en-ZA" sz="14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u="none" strike="noStrike" kern="1200" cap="none" spc="0" normalizeH="0" baseline="0" noProof="0" dirty="0">
                          <a:ln>
                            <a:noFill/>
                          </a:ln>
                          <a:effectLst/>
                          <a:uLnTx/>
                          <a:uFillTx/>
                          <a:latin typeface="Arial" panose="020B0604020202020204" pitchFamily="34" charset="0"/>
                          <a:cs typeface="Arial" panose="020B0604020202020204" pitchFamily="34" charset="0"/>
                        </a:rPr>
                        <a:t>Investigation were initiated as soon as the department became aware of such violations of internal control measures;</a:t>
                      </a: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71128429"/>
                  </a:ext>
                </a:extLst>
              </a:tr>
              <a:tr h="53506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Action(s) against officials &amp; service providers( blacklisting &amp; recovering money)</a:t>
                      </a:r>
                      <a:endParaRPr lang="en-ZA" sz="14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spcBef>
                          <a:spcPts val="0"/>
                        </a:spcBef>
                        <a:spcAft>
                          <a:spcPts val="0"/>
                        </a:spcAft>
                        <a:buFont typeface="Arial" panose="020B0604020202020204" pitchFamily="34" charset="0"/>
                        <a:buChar char="•"/>
                      </a:pPr>
                      <a:r>
                        <a:rPr lang="en-US" sz="1400" dirty="0">
                          <a:latin typeface="Arial" panose="020B0604020202020204" pitchFamily="34" charset="0"/>
                          <a:cs typeface="Arial" panose="020B0604020202020204" pitchFamily="34" charset="0"/>
                        </a:rPr>
                        <a:t>Two Directors were suspended and one has since been dismissed while the other has been suspended without pay for three months; </a:t>
                      </a:r>
                    </a:p>
                    <a:p>
                      <a:pPr marL="285750" indent="-285750">
                        <a:spcBef>
                          <a:spcPts val="0"/>
                        </a:spcBef>
                        <a:spcAft>
                          <a:spcPts val="0"/>
                        </a:spcAft>
                        <a:buFont typeface="Arial" panose="020B0604020202020204" pitchFamily="34" charset="0"/>
                        <a:buChar char="•"/>
                      </a:pPr>
                      <a:r>
                        <a:rPr lang="en-US" sz="1400" dirty="0">
                          <a:latin typeface="Arial" panose="020B0604020202020204" pitchFamily="34" charset="0"/>
                          <a:cs typeface="Arial" panose="020B0604020202020204" pitchFamily="34" charset="0"/>
                        </a:rPr>
                        <a:t>Further disciplinary</a:t>
                      </a:r>
                      <a:r>
                        <a:rPr lang="en-US" sz="1400" baseline="0" dirty="0">
                          <a:latin typeface="Arial" panose="020B0604020202020204" pitchFamily="34" charset="0"/>
                          <a:cs typeface="Arial" panose="020B0604020202020204" pitchFamily="34" charset="0"/>
                        </a:rPr>
                        <a:t> processes are currently underway;</a:t>
                      </a:r>
                      <a:endParaRPr lang="en-US" sz="1400" dirty="0">
                        <a:latin typeface="Arial" panose="020B0604020202020204" pitchFamily="34" charset="0"/>
                        <a:cs typeface="Arial" panose="020B0604020202020204" pitchFamily="34" charset="0"/>
                      </a:endParaRPr>
                    </a:p>
                    <a:p>
                      <a:pPr marL="285750" indent="-285750">
                        <a:spcBef>
                          <a:spcPts val="0"/>
                        </a:spcBef>
                        <a:spcAft>
                          <a:spcPts val="0"/>
                        </a:spcAft>
                        <a:buFont typeface="Arial" panose="020B0604020202020204" pitchFamily="34" charset="0"/>
                        <a:buChar char="•"/>
                      </a:pPr>
                      <a:r>
                        <a:rPr lang="en-US" sz="1400" dirty="0">
                          <a:latin typeface="Arial" panose="020B0604020202020204" pitchFamily="34" charset="0"/>
                          <a:cs typeface="Arial" panose="020B0604020202020204" pitchFamily="34" charset="0"/>
                        </a:rPr>
                        <a:t>The Department also worked together with the SIU to recover money from suppliers who gained through</a:t>
                      </a:r>
                      <a:r>
                        <a:rPr lang="en-US" sz="1400" baseline="0" dirty="0">
                          <a:latin typeface="Arial" panose="020B0604020202020204" pitchFamily="34" charset="0"/>
                          <a:cs typeface="Arial" panose="020B0604020202020204" pitchFamily="34" charset="0"/>
                        </a:rPr>
                        <a:t> irregular appointments</a:t>
                      </a:r>
                      <a:r>
                        <a:rPr lang="en-US" sz="1400" dirty="0">
                          <a:latin typeface="Arial" panose="020B0604020202020204" pitchFamily="34" charset="0"/>
                          <a:cs typeface="Arial" panose="020B0604020202020204" pitchFamily="34" charset="0"/>
                        </a:rPr>
                        <a:t>;</a:t>
                      </a:r>
                      <a:endParaRPr lang="en-ZA"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80118628"/>
                  </a:ext>
                </a:extLst>
              </a:tr>
              <a:tr h="87006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Measures to strengthen Internal Control Weakness </a:t>
                      </a:r>
                      <a:endParaRPr lang="en-ZA" sz="1400" dirty="0">
                        <a:latin typeface="Arial" panose="020B0604020202020204" pitchFamily="34" charset="0"/>
                        <a:cs typeface="Arial" panose="020B0604020202020204" pitchFamily="34" charset="0"/>
                      </a:endParaRPr>
                    </a:p>
                    <a:p>
                      <a:pPr>
                        <a:spcBef>
                          <a:spcPts val="0"/>
                        </a:spcBef>
                        <a:spcAft>
                          <a:spcPts val="0"/>
                        </a:spcAft>
                      </a:pPr>
                      <a:endParaRPr lang="en-ZA" sz="14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latin typeface="Arial" panose="020B0604020202020204" pitchFamily="34" charset="0"/>
                          <a:cs typeface="Arial" panose="020B0604020202020204" pitchFamily="34" charset="0"/>
                        </a:rPr>
                        <a:t>Nomination Committee currently ensures that all nominated suppliers are requested to submit proof of BBBEE Compliance or verification together with their quotation;</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latin typeface="Arial" panose="020B0604020202020204" pitchFamily="34" charset="0"/>
                          <a:cs typeface="Arial" panose="020B0604020202020204" pitchFamily="34" charset="0"/>
                        </a:rPr>
                        <a:t>Where suppliers fail to submit proof of BBBEE, the Quotation Evaluation and Award Committees ensure that no Preferential Points are awarded.</a:t>
                      </a:r>
                      <a:endParaRPr lang="en-US" sz="14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34848340"/>
                  </a:ext>
                </a:extLst>
              </a:tr>
            </a:tbl>
          </a:graphicData>
        </a:graphic>
      </p:graphicFrame>
    </p:spTree>
    <p:extLst>
      <p:ext uri="{BB962C8B-B14F-4D97-AF65-F5344CB8AC3E}">
        <p14:creationId xmlns:p14="http://schemas.microsoft.com/office/powerpoint/2010/main" val="3789548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D89078A-2F14-1759-6F24-EB102DD270C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312F24-582A-4117-A0B2-A1DD2489FD11}"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
        <p:nvSpPr>
          <p:cNvPr id="6" name="Title 2">
            <a:extLst>
              <a:ext uri="{FF2B5EF4-FFF2-40B4-BE49-F238E27FC236}">
                <a16:creationId xmlns:a16="http://schemas.microsoft.com/office/drawing/2014/main" id="{FE189EC4-BD6A-0364-980C-27C6FF42E641}"/>
              </a:ext>
            </a:extLst>
          </p:cNvPr>
          <p:cNvSpPr txBox="1">
            <a:spLocks/>
          </p:cNvSpPr>
          <p:nvPr/>
        </p:nvSpPr>
        <p:spPr bwMode="auto">
          <a:xfrm>
            <a:off x="236649" y="453895"/>
            <a:ext cx="11546904" cy="473186"/>
          </a:xfrm>
          <a:prstGeom prst="rect">
            <a:avLst/>
          </a:prstGeom>
          <a:solidFill>
            <a:srgbClr val="0096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ZA" sz="2800" b="1" dirty="0">
                <a:solidFill>
                  <a:schemeClr val="bg1"/>
                </a:solidFill>
                <a:latin typeface="Arial" panose="020B0604020202020204" pitchFamily="34" charset="0"/>
                <a:cs typeface="Arial" panose="020B0604020202020204" pitchFamily="34" charset="0"/>
              </a:rPr>
              <a:t>PROCUREMENT AND CONTRACT MANAGEMENT</a:t>
            </a:r>
          </a:p>
        </p:txBody>
      </p:sp>
      <p:pic>
        <p:nvPicPr>
          <p:cNvPr id="7" name="Picture 6" descr="Education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003" y="50985"/>
            <a:ext cx="2304256" cy="402910"/>
          </a:xfrm>
          <a:prstGeom prst="rect">
            <a:avLst/>
          </a:prstGeom>
        </p:spPr>
      </p:pic>
      <p:sp>
        <p:nvSpPr>
          <p:cNvPr id="8" name="Rectangle 7"/>
          <p:cNvSpPr/>
          <p:nvPr/>
        </p:nvSpPr>
        <p:spPr>
          <a:xfrm>
            <a:off x="9108324" y="177987"/>
            <a:ext cx="2754464" cy="230832"/>
          </a:xfrm>
          <a:prstGeom prst="rect">
            <a:avLst/>
          </a:prstGeom>
        </p:spPr>
        <p:txBody>
          <a:bodyPr wrap="square">
            <a:spAutoFit/>
          </a:bodyPr>
          <a:lstStyle/>
          <a:p>
            <a:pPr fontAlgn="base">
              <a:spcBef>
                <a:spcPct val="0"/>
              </a:spcBef>
              <a:spcAft>
                <a:spcPct val="0"/>
              </a:spcAft>
            </a:pPr>
            <a:r>
              <a:rPr lang="en-US" sz="900" dirty="0">
                <a:solidFill>
                  <a:prstClr val="black"/>
                </a:solidFill>
                <a:latin typeface="Arial" panose="020B0604020202020204" pitchFamily="34" charset="0"/>
              </a:rPr>
              <a:t>GROWING KWAZULU-NATAL TOGETHER</a:t>
            </a:r>
          </a:p>
        </p:txBody>
      </p:sp>
      <p:graphicFrame>
        <p:nvGraphicFramePr>
          <p:cNvPr id="9" name="Content Placeholder 4"/>
          <p:cNvGraphicFramePr>
            <a:graphicFrameLocks/>
          </p:cNvGraphicFramePr>
          <p:nvPr>
            <p:extLst>
              <p:ext uri="{D42A27DB-BD31-4B8C-83A1-F6EECF244321}">
                <p14:modId xmlns:p14="http://schemas.microsoft.com/office/powerpoint/2010/main" val="1438432387"/>
              </p:ext>
            </p:extLst>
          </p:nvPr>
        </p:nvGraphicFramePr>
        <p:xfrm>
          <a:off x="133003" y="1150232"/>
          <a:ext cx="11870575" cy="4612610"/>
        </p:xfrm>
        <a:graphic>
          <a:graphicData uri="http://schemas.openxmlformats.org/drawingml/2006/table">
            <a:tbl>
              <a:tblPr firstRow="1" bandRow="1">
                <a:tableStyleId>{00A15C55-8517-42AA-B614-E9B94910E393}</a:tableStyleId>
              </a:tblPr>
              <a:tblGrid>
                <a:gridCol w="3624350">
                  <a:extLst>
                    <a:ext uri="{9D8B030D-6E8A-4147-A177-3AD203B41FA5}">
                      <a16:colId xmlns:a16="http://schemas.microsoft.com/office/drawing/2014/main" val="2810376190"/>
                    </a:ext>
                  </a:extLst>
                </a:gridCol>
                <a:gridCol w="8246225">
                  <a:extLst>
                    <a:ext uri="{9D8B030D-6E8A-4147-A177-3AD203B41FA5}">
                      <a16:colId xmlns:a16="http://schemas.microsoft.com/office/drawing/2014/main" val="2147613796"/>
                    </a:ext>
                  </a:extLst>
                </a:gridCol>
              </a:tblGrid>
              <a:tr h="324629">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u="none" strike="noStrike" kern="1200" cap="none" spc="0" normalizeH="0" baseline="0" noProof="0" dirty="0">
                          <a:ln>
                            <a:noFill/>
                          </a:ln>
                          <a:effectLst/>
                          <a:uLnTx/>
                          <a:uFillTx/>
                          <a:latin typeface="Arial" panose="020B0604020202020204" pitchFamily="34" charset="0"/>
                          <a:cs typeface="Arial" panose="020B0604020202020204" pitchFamily="34" charset="0"/>
                        </a:rPr>
                        <a:t>KWAZULU-NATAL</a:t>
                      </a:r>
                      <a:endParaRPr kumimoji="0" lang="en-ZA" sz="18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a:txBody>
                  <a:tcPr>
                    <a:solidFill>
                      <a:srgbClr val="00B050"/>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ZA" sz="1800" dirty="0">
                          <a:latin typeface="Arial" panose="020B0604020202020204" pitchFamily="34" charset="0"/>
                          <a:cs typeface="Arial" panose="020B0604020202020204" pitchFamily="34" charset="0"/>
                        </a:rPr>
                        <a:t>DEFICIENCIES ON PROCUREMENT AND MANAGEMENT</a:t>
                      </a:r>
                    </a:p>
                  </a:txBody>
                  <a:tcPr>
                    <a:solidFill>
                      <a:srgbClr val="00B050"/>
                    </a:solidFill>
                  </a:tcPr>
                </a:tc>
                <a:extLst>
                  <a:ext uri="{0D108BD9-81ED-4DB2-BD59-A6C34878D82A}">
                    <a16:rowId xmlns:a16="http://schemas.microsoft.com/office/drawing/2014/main" val="1596519826"/>
                  </a:ext>
                </a:extLst>
              </a:tr>
              <a:tr h="42161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a:latin typeface="Arial" panose="020B0604020202020204" pitchFamily="34" charset="0"/>
                          <a:cs typeface="Arial" panose="020B0604020202020204" pitchFamily="34" charset="0"/>
                        </a:rPr>
                        <a:t>Finding(s</a:t>
                      </a:r>
                      <a:r>
                        <a:rPr lang="en-ZA" sz="1800" dirty="0" smtClean="0">
                          <a:latin typeface="Arial" panose="020B0604020202020204" pitchFamily="34" charset="0"/>
                          <a:cs typeface="Arial" panose="020B0604020202020204" pitchFamily="34" charset="0"/>
                        </a:rPr>
                        <a:t>)</a:t>
                      </a:r>
                      <a:endParaRPr lang="en-ZA" sz="18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ZA" sz="1800" dirty="0">
                          <a:latin typeface="Arial" panose="020B0604020202020204" pitchFamily="34" charset="0"/>
                          <a:cs typeface="Arial" panose="020B0604020202020204" pitchFamily="34" charset="0"/>
                        </a:rPr>
                        <a:t>Local production and content requirements on the procurement not applied</a:t>
                      </a:r>
                      <a:endParaRPr lang="en-ZA" sz="18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11268114"/>
                  </a:ext>
                </a:extLst>
              </a:tr>
              <a:tr h="109728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a:latin typeface="Arial" panose="020B0604020202020204" pitchFamily="34" charset="0"/>
                          <a:cs typeface="Arial" panose="020B0604020202020204" pitchFamily="34" charset="0"/>
                        </a:rPr>
                        <a:t>Recommendation(s)</a:t>
                      </a: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spcAft>
                          <a:spcPts val="600"/>
                        </a:spcAft>
                        <a:buFont typeface="Arial" panose="020B0604020202020204" pitchFamily="34" charset="0"/>
                        <a:buChar char="•"/>
                      </a:pPr>
                      <a:r>
                        <a:rPr lang="en-US" sz="1800" dirty="0">
                          <a:latin typeface="Arial" panose="020B0604020202020204" pitchFamily="34" charset="0"/>
                          <a:cs typeface="Arial" panose="020B0604020202020204" pitchFamily="34" charset="0"/>
                        </a:rPr>
                        <a:t>Nomination Committee must ensure that Local Content Declaration Forms are included in all quotation documents;</a:t>
                      </a:r>
                    </a:p>
                    <a:p>
                      <a:pPr marL="285750" indent="-285750">
                        <a:spcAft>
                          <a:spcPts val="600"/>
                        </a:spcAft>
                        <a:buFont typeface="Arial" panose="020B0604020202020204" pitchFamily="34" charset="0"/>
                        <a:buChar char="•"/>
                      </a:pPr>
                      <a:r>
                        <a:rPr lang="en-US" sz="1800" dirty="0">
                          <a:latin typeface="Arial" panose="020B0604020202020204" pitchFamily="34" charset="0"/>
                          <a:cs typeface="Arial" panose="020B0604020202020204" pitchFamily="34" charset="0"/>
                        </a:rPr>
                        <a:t>The Quotation Evaluation and Award Committees must ensure that Local Content becomes a standard consideration for all quotation processes;</a:t>
                      </a:r>
                      <a:endParaRPr lang="en-US" sz="1800" b="0" dirty="0">
                        <a:latin typeface="Arial" panose="020B0604020202020204" pitchFamily="34" charset="0"/>
                        <a:ea typeface="Times New Roman" panose="02020603050405020304" pitchFamily="18" charset="0"/>
                        <a:cs typeface="Arial" panose="020B0604020202020204" pitchFamily="34" charset="0"/>
                      </a:endParaRPr>
                    </a:p>
                  </a:txBody>
                  <a:tcPr/>
                </a:tc>
                <a:extLst>
                  <a:ext uri="{0D108BD9-81ED-4DB2-BD59-A6C34878D82A}">
                    <a16:rowId xmlns:a16="http://schemas.microsoft.com/office/drawing/2014/main" val="3675935308"/>
                  </a:ext>
                </a:extLst>
              </a:tr>
              <a:tr h="63592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Why the finding(s) couldn’t be avoided </a:t>
                      </a:r>
                      <a:endParaRPr lang="en-ZA" sz="18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The SCM Managers failed to ensure that</a:t>
                      </a:r>
                      <a:r>
                        <a:rPr lang="en-US" sz="1800" baseline="0" dirty="0">
                          <a:latin typeface="Arial" panose="020B0604020202020204" pitchFamily="34" charset="0"/>
                          <a:cs typeface="Arial" panose="020B0604020202020204" pitchFamily="34" charset="0"/>
                        </a:rPr>
                        <a:t> all suppliers are compliant in relation to Local Content requirements</a:t>
                      </a:r>
                      <a:r>
                        <a:rPr lang="en-US" sz="18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429576568"/>
                  </a:ext>
                </a:extLst>
              </a:tr>
              <a:tr h="29925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Investigation(s) &amp; outcomes</a:t>
                      </a:r>
                      <a:endParaRPr lang="en-ZA" sz="18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u="none" strike="noStrike" kern="1200" cap="none" spc="0" normalizeH="0" baseline="0" noProof="0" dirty="0">
                          <a:ln>
                            <a:noFill/>
                          </a:ln>
                          <a:effectLst/>
                          <a:uLnTx/>
                          <a:uFillTx/>
                          <a:latin typeface="Arial" panose="020B0604020202020204" pitchFamily="34" charset="0"/>
                          <a:cs typeface="Arial" panose="020B0604020202020204" pitchFamily="34" charset="0"/>
                        </a:rPr>
                        <a:t>Investigation conducted</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71128429"/>
                  </a:ext>
                </a:extLst>
              </a:tr>
              <a:tr h="82850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Action(s) against officials &amp; service </a:t>
                      </a:r>
                      <a:r>
                        <a:rPr lang="en-GB" sz="1800" dirty="0" smtClean="0">
                          <a:latin typeface="Arial" panose="020B0604020202020204" pitchFamily="34" charset="0"/>
                          <a:cs typeface="Arial" panose="020B0604020202020204" pitchFamily="34" charset="0"/>
                        </a:rPr>
                        <a:t>providers (blacklisting </a:t>
                      </a:r>
                      <a:r>
                        <a:rPr lang="en-GB" sz="1800" dirty="0">
                          <a:latin typeface="Arial" panose="020B0604020202020204" pitchFamily="34" charset="0"/>
                          <a:cs typeface="Arial" panose="020B0604020202020204" pitchFamily="34" charset="0"/>
                        </a:rPr>
                        <a:t>&amp; recovering money)</a:t>
                      </a:r>
                      <a:endParaRPr lang="en-ZA" sz="18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buFont typeface="Arial" panose="020B0604020202020204" pitchFamily="34" charset="0"/>
                        <a:buChar char="•"/>
                      </a:pPr>
                      <a:r>
                        <a:rPr lang="en-US" sz="1800" dirty="0">
                          <a:latin typeface="Arial" panose="020B0604020202020204" pitchFamily="34" charset="0"/>
                          <a:cs typeface="Arial" panose="020B0604020202020204" pitchFamily="34" charset="0"/>
                        </a:rPr>
                        <a:t>Two Directors were suspended and one has since been dismissed while the other has been suspended without pay for three months; </a:t>
                      </a:r>
                    </a:p>
                    <a:p>
                      <a:pPr marL="285750" indent="-285750">
                        <a:buFont typeface="Arial" panose="020B0604020202020204" pitchFamily="34" charset="0"/>
                        <a:buChar char="•"/>
                      </a:pPr>
                      <a:r>
                        <a:rPr lang="en-US" sz="1800" dirty="0">
                          <a:latin typeface="Arial" panose="020B0604020202020204" pitchFamily="34" charset="0"/>
                          <a:cs typeface="Arial" panose="020B0604020202020204" pitchFamily="34" charset="0"/>
                        </a:rPr>
                        <a:t>Further</a:t>
                      </a:r>
                      <a:r>
                        <a:rPr lang="en-US" sz="1800" baseline="0" dirty="0">
                          <a:latin typeface="Arial" panose="020B0604020202020204" pitchFamily="34" charset="0"/>
                          <a:cs typeface="Arial" panose="020B0604020202020204" pitchFamily="34" charset="0"/>
                        </a:rPr>
                        <a:t> disciplinary processes are currently underway</a:t>
                      </a:r>
                      <a:r>
                        <a:rPr lang="en-US" sz="1800" dirty="0">
                          <a:latin typeface="Arial" panose="020B0604020202020204" pitchFamily="34" charset="0"/>
                          <a:cs typeface="Arial" panose="020B0604020202020204" pitchFamily="34" charset="0"/>
                        </a:rPr>
                        <a:t>;</a:t>
                      </a:r>
                      <a:endParaRPr lang="en-ZA"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80118628"/>
                  </a:ext>
                </a:extLst>
              </a:tr>
              <a:tr h="59851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Measures to strengthen Internal Control Weakness </a:t>
                      </a:r>
                      <a:endParaRPr lang="en-ZA" sz="18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spcAft>
                          <a:spcPts val="600"/>
                        </a:spcAft>
                        <a:buFont typeface="Arial" panose="020B0604020202020204" pitchFamily="34" charset="0"/>
                        <a:buChar char="•"/>
                      </a:pPr>
                      <a:r>
                        <a:rPr lang="en-US" sz="1800" dirty="0">
                          <a:latin typeface="Arial" panose="020B0604020202020204" pitchFamily="34" charset="0"/>
                          <a:cs typeface="Arial" panose="020B0604020202020204" pitchFamily="34" charset="0"/>
                        </a:rPr>
                        <a:t>All Quotation to include Local Content Declaration forms and all Committee are being trained on how to enforce compliance; </a:t>
                      </a:r>
                      <a:endParaRPr lang="en-US" sz="1800" b="0" dirty="0">
                        <a:latin typeface="Arial" panose="020B0604020202020204" pitchFamily="34" charset="0"/>
                        <a:ea typeface="Times New Roman" panose="02020603050405020304" pitchFamily="18" charset="0"/>
                        <a:cs typeface="Arial" panose="020B0604020202020204" pitchFamily="34" charset="0"/>
                      </a:endParaRPr>
                    </a:p>
                  </a:txBody>
                  <a:tcPr/>
                </a:tc>
                <a:extLst>
                  <a:ext uri="{0D108BD9-81ED-4DB2-BD59-A6C34878D82A}">
                    <a16:rowId xmlns:a16="http://schemas.microsoft.com/office/drawing/2014/main" val="2634848340"/>
                  </a:ext>
                </a:extLst>
              </a:tr>
            </a:tbl>
          </a:graphicData>
        </a:graphic>
      </p:graphicFrame>
    </p:spTree>
    <p:extLst>
      <p:ext uri="{BB962C8B-B14F-4D97-AF65-F5344CB8AC3E}">
        <p14:creationId xmlns:p14="http://schemas.microsoft.com/office/powerpoint/2010/main" val="3555131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30400" y="1395264"/>
            <a:ext cx="8229600" cy="532062"/>
          </a:xfrm>
        </p:spPr>
        <p:txBody>
          <a:bodyPr/>
          <a:lstStyle/>
          <a:p>
            <a:r>
              <a:rPr lang="en-ZA" sz="2800" dirty="0">
                <a:solidFill>
                  <a:prstClr val="black"/>
                </a:solidFill>
              </a:rPr>
              <a:t> </a:t>
            </a:r>
            <a:br>
              <a:rPr lang="en-ZA" sz="2800" dirty="0">
                <a:solidFill>
                  <a:prstClr val="black"/>
                </a:solidFill>
              </a:rPr>
            </a:br>
            <a:r>
              <a:rPr lang="en-ZA" sz="2800" dirty="0">
                <a:solidFill>
                  <a:prstClr val="black"/>
                </a:solidFill>
              </a:rPr>
              <a:t/>
            </a:r>
            <a:br>
              <a:rPr lang="en-ZA" sz="2800" dirty="0">
                <a:solidFill>
                  <a:prstClr val="black"/>
                </a:solidFill>
              </a:rPr>
            </a:br>
            <a:r>
              <a:rPr lang="en-ZA" sz="2800" dirty="0">
                <a:solidFill>
                  <a:prstClr val="black"/>
                </a:solidFill>
              </a:rPr>
              <a:t/>
            </a:r>
            <a:br>
              <a:rPr lang="en-ZA" sz="2800" dirty="0">
                <a:solidFill>
                  <a:prstClr val="black"/>
                </a:solidFill>
              </a:rPr>
            </a:br>
            <a:r>
              <a:rPr lang="en-ZA" sz="2800" dirty="0">
                <a:solidFill>
                  <a:prstClr val="black"/>
                </a:solidFill>
              </a:rPr>
              <a:t/>
            </a:r>
            <a:br>
              <a:rPr lang="en-ZA" sz="2800" dirty="0">
                <a:solidFill>
                  <a:prstClr val="black"/>
                </a:solidFill>
              </a:rPr>
            </a:br>
            <a:r>
              <a:rPr lang="en-ZA" sz="2800" dirty="0">
                <a:solidFill>
                  <a:prstClr val="black"/>
                </a:solidFill>
              </a:rPr>
              <a:t/>
            </a:r>
            <a:br>
              <a:rPr lang="en-ZA" sz="2800" dirty="0">
                <a:solidFill>
                  <a:prstClr val="black"/>
                </a:solidFill>
              </a:rPr>
            </a:br>
            <a:r>
              <a:rPr lang="en-ZA" sz="2800" dirty="0">
                <a:solidFill>
                  <a:prstClr val="black"/>
                </a:solidFill>
              </a:rPr>
              <a:t/>
            </a:r>
            <a:br>
              <a:rPr lang="en-ZA" sz="2800" dirty="0">
                <a:solidFill>
                  <a:prstClr val="black"/>
                </a:solidFill>
              </a:rPr>
            </a:br>
            <a:r>
              <a:rPr lang="en-ZA" sz="2800" dirty="0">
                <a:solidFill>
                  <a:prstClr val="black"/>
                </a:solidFill>
              </a:rPr>
              <a:t/>
            </a:r>
            <a:br>
              <a:rPr lang="en-ZA" sz="2800" dirty="0">
                <a:solidFill>
                  <a:prstClr val="black"/>
                </a:solidFill>
              </a:rPr>
            </a:br>
            <a:r>
              <a:rPr lang="en-ZA" sz="2800" dirty="0">
                <a:solidFill>
                  <a:prstClr val="black"/>
                </a:solidFill>
              </a:rPr>
              <a:t/>
            </a:r>
            <a:br>
              <a:rPr lang="en-ZA" sz="2800" dirty="0">
                <a:solidFill>
                  <a:prstClr val="black"/>
                </a:solidFill>
              </a:rPr>
            </a:br>
            <a:r>
              <a:rPr lang="en-ZA" sz="2800" dirty="0">
                <a:solidFill>
                  <a:prstClr val="black"/>
                </a:solidFill>
              </a:rPr>
              <a:t/>
            </a:r>
            <a:br>
              <a:rPr lang="en-ZA" sz="2800" dirty="0">
                <a:solidFill>
                  <a:prstClr val="black"/>
                </a:solidFill>
              </a:rPr>
            </a:br>
            <a:endParaRPr lang="en-ZA" sz="3200" b="1" dirty="0">
              <a:latin typeface="Arial" panose="020B0604020202020204" pitchFamily="34" charset="0"/>
              <a:cs typeface="Arial" panose="020B0604020202020204" pitchFamily="34" charset="0"/>
            </a:endParaRPr>
          </a:p>
        </p:txBody>
      </p:sp>
      <p:sp>
        <p:nvSpPr>
          <p:cNvPr id="10" name="Slide Number Placeholder 9"/>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1" name="Rectangle 10"/>
          <p:cNvSpPr/>
          <p:nvPr/>
        </p:nvSpPr>
        <p:spPr>
          <a:xfrm>
            <a:off x="9208077" y="196887"/>
            <a:ext cx="2754464"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GROWING KWAZULU-NATAL TOGETHER</a:t>
            </a:r>
          </a:p>
        </p:txBody>
      </p:sp>
      <p:sp>
        <p:nvSpPr>
          <p:cNvPr id="16" name="Slide Number Placeholder 3"/>
          <p:cNvSpPr txBox="1">
            <a:spLocks/>
          </p:cNvSpPr>
          <p:nvPr/>
        </p:nvSpPr>
        <p:spPr>
          <a:xfrm>
            <a:off x="9695310" y="644763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pic>
        <p:nvPicPr>
          <p:cNvPr id="8" name="Picture 7" descr="Education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548"/>
            <a:ext cx="2304256" cy="580377"/>
          </a:xfrm>
          <a:prstGeom prst="rect">
            <a:avLst/>
          </a:prstGeom>
        </p:spPr>
      </p:pic>
      <p:sp>
        <p:nvSpPr>
          <p:cNvPr id="9" name="Title 2">
            <a:extLst>
              <a:ext uri="{FF2B5EF4-FFF2-40B4-BE49-F238E27FC236}">
                <a16:creationId xmlns:a16="http://schemas.microsoft.com/office/drawing/2014/main" id="{9CADC9E4-E2C8-B15D-B660-D78D22BC9D54}"/>
              </a:ext>
            </a:extLst>
          </p:cNvPr>
          <p:cNvSpPr txBox="1">
            <a:spLocks/>
          </p:cNvSpPr>
          <p:nvPr/>
        </p:nvSpPr>
        <p:spPr bwMode="auto">
          <a:xfrm>
            <a:off x="244136" y="610281"/>
            <a:ext cx="11506200" cy="619684"/>
          </a:xfrm>
          <a:prstGeom prst="rect">
            <a:avLst/>
          </a:prstGeom>
          <a:solidFill>
            <a:srgbClr val="0096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ZA" sz="2800" b="1" dirty="0">
                <a:solidFill>
                  <a:schemeClr val="bg1"/>
                </a:solidFill>
                <a:latin typeface="Arial" panose="020B0604020202020204" pitchFamily="34" charset="0"/>
                <a:cs typeface="Arial" panose="020B0604020202020204" pitchFamily="34" charset="0"/>
              </a:rPr>
              <a:t>DEFICIENCIES ON PROCUREMENT AND MANAGEMENT</a:t>
            </a:r>
          </a:p>
        </p:txBody>
      </p:sp>
      <p:sp>
        <p:nvSpPr>
          <p:cNvPr id="2" name="Content Placeholder 1"/>
          <p:cNvSpPr>
            <a:spLocks noGrp="1"/>
          </p:cNvSpPr>
          <p:nvPr>
            <p:ph idx="1"/>
          </p:nvPr>
        </p:nvSpPr>
        <p:spPr>
          <a:xfrm>
            <a:off x="322710" y="1412527"/>
            <a:ext cx="11506200" cy="4852543"/>
          </a:xfrm>
        </p:spPr>
        <p:txBody>
          <a:bodyPr/>
          <a:lstStyle/>
          <a:p>
            <a:pPr eaLnBrk="1" fontAlgn="auto" hangingPunct="1">
              <a:spcBef>
                <a:spcPts val="0"/>
              </a:spcBef>
              <a:spcAft>
                <a:spcPts val="0"/>
              </a:spcAft>
              <a:defRPr/>
            </a:pPr>
            <a:r>
              <a:rPr lang="en-US" sz="2400" b="1" dirty="0" smtClean="0">
                <a:solidFill>
                  <a:prstClr val="black"/>
                </a:solidFill>
                <a:latin typeface="Arial" panose="020B0604020202020204" pitchFamily="34" charset="0"/>
                <a:cs typeface="Arial" panose="020B0604020202020204" pitchFamily="34" charset="0"/>
              </a:rPr>
              <a:t>DICK </a:t>
            </a:r>
            <a:r>
              <a:rPr lang="en-US" sz="2400" b="1" dirty="0">
                <a:solidFill>
                  <a:prstClr val="black"/>
                </a:solidFill>
                <a:latin typeface="Arial" panose="020B0604020202020204" pitchFamily="34" charset="0"/>
                <a:cs typeface="Arial" panose="020B0604020202020204" pitchFamily="34" charset="0"/>
              </a:rPr>
              <a:t>NDLOVU HIGH SCHOOL</a:t>
            </a:r>
          </a:p>
          <a:p>
            <a:pPr lvl="1" algn="just"/>
            <a:r>
              <a:rPr lang="en-ZA" sz="2000" dirty="0" smtClean="0">
                <a:latin typeface="Arial" panose="020B0604020202020204" pitchFamily="34" charset="0"/>
                <a:cs typeface="Arial" panose="020B0604020202020204" pitchFamily="34" charset="0"/>
              </a:rPr>
              <a:t>When </a:t>
            </a:r>
            <a:r>
              <a:rPr lang="en-ZA" sz="2000" dirty="0">
                <a:latin typeface="Arial" panose="020B0604020202020204" pitchFamily="34" charset="0"/>
                <a:cs typeface="Arial" panose="020B0604020202020204" pitchFamily="34" charset="0"/>
              </a:rPr>
              <a:t>the Auditor General (AG) officials visited the school, the Department had not commenced with the verification process. </a:t>
            </a:r>
          </a:p>
          <a:p>
            <a:pPr lvl="1" algn="just"/>
            <a:r>
              <a:rPr lang="en-ZA" sz="2000" dirty="0">
                <a:latin typeface="Arial" panose="020B0604020202020204" pitchFamily="34" charset="0"/>
                <a:cs typeface="Arial" panose="020B0604020202020204" pitchFamily="34" charset="0"/>
              </a:rPr>
              <a:t>The Department went on a scope verification process for installed hand wash stations.</a:t>
            </a:r>
          </a:p>
          <a:p>
            <a:pPr lvl="1" algn="just"/>
            <a:r>
              <a:rPr lang="en-ZA" sz="2000" dirty="0">
                <a:latin typeface="Arial" panose="020B0604020202020204" pitchFamily="34" charset="0"/>
                <a:cs typeface="Arial" panose="020B0604020202020204" pitchFamily="34" charset="0"/>
              </a:rPr>
              <a:t>The indicated over supply was realized and the implementing agent provided evidence that they wrote to the service provider to remove the over supplied stations.</a:t>
            </a:r>
          </a:p>
          <a:p>
            <a:pPr lvl="1" algn="just"/>
            <a:r>
              <a:rPr lang="en-ZA" sz="2000" dirty="0">
                <a:latin typeface="Arial" panose="020B0604020202020204" pitchFamily="34" charset="0"/>
                <a:cs typeface="Arial" panose="020B0604020202020204" pitchFamily="34" charset="0"/>
              </a:rPr>
              <a:t>The service provider had erroneously over supplied the Hand Wash Stations.</a:t>
            </a:r>
          </a:p>
          <a:p>
            <a:pPr lvl="1" algn="just"/>
            <a:r>
              <a:rPr lang="en-ZA" sz="2000" dirty="0">
                <a:latin typeface="Arial" panose="020B0604020202020204" pitchFamily="34" charset="0"/>
                <a:cs typeface="Arial" panose="020B0604020202020204" pitchFamily="34" charset="0"/>
              </a:rPr>
              <a:t>The implementing agent wrote and instructed the service provider to rectify the oversupply. </a:t>
            </a:r>
          </a:p>
          <a:p>
            <a:pPr lvl="1" algn="just"/>
            <a:r>
              <a:rPr lang="en-ZA" sz="2000" dirty="0">
                <a:latin typeface="Arial" panose="020B0604020202020204" pitchFamily="34" charset="0"/>
                <a:cs typeface="Arial" panose="020B0604020202020204" pitchFamily="34" charset="0"/>
              </a:rPr>
              <a:t>The implementing agent provided evidence of this communication to the Department.</a:t>
            </a:r>
          </a:p>
          <a:p>
            <a:pPr lvl="1" algn="just"/>
            <a:r>
              <a:rPr lang="en-ZA" sz="2000" dirty="0" smtClean="0">
                <a:latin typeface="Arial" panose="020B0604020202020204" pitchFamily="34" charset="0"/>
                <a:cs typeface="Arial" panose="020B0604020202020204" pitchFamily="34" charset="0"/>
              </a:rPr>
              <a:t> After assessing the cost of removing, damage and transporting the oversupply, the service provider decided to donate the oversupply to the school</a:t>
            </a:r>
          </a:p>
          <a:p>
            <a:pPr lvl="1" algn="just"/>
            <a:r>
              <a:rPr lang="en-ZA" sz="2000" dirty="0" smtClean="0">
                <a:latin typeface="Arial" panose="020B0604020202020204" pitchFamily="34" charset="0"/>
                <a:cs typeface="Arial" panose="020B0604020202020204" pitchFamily="34" charset="0"/>
              </a:rPr>
              <a:t>As such the </a:t>
            </a:r>
            <a:r>
              <a:rPr lang="en-ZA" sz="2000" dirty="0">
                <a:latin typeface="Arial" panose="020B0604020202020204" pitchFamily="34" charset="0"/>
                <a:cs typeface="Arial" panose="020B0604020202020204" pitchFamily="34" charset="0"/>
              </a:rPr>
              <a:t>Department did not incur additional costs attributed to the </a:t>
            </a:r>
            <a:r>
              <a:rPr lang="en-ZA" sz="2000" dirty="0" smtClean="0">
                <a:latin typeface="Arial" panose="020B0604020202020204" pitchFamily="34" charset="0"/>
                <a:cs typeface="Arial" panose="020B0604020202020204" pitchFamily="34" charset="0"/>
              </a:rPr>
              <a:t>oversupply</a:t>
            </a:r>
            <a:r>
              <a:rPr lang="en-ZA" sz="2000" dirty="0" smtClean="0"/>
              <a:t> </a:t>
            </a:r>
            <a:endParaRPr lang="en-ZA" sz="2000" dirty="0"/>
          </a:p>
        </p:txBody>
      </p:sp>
    </p:spTree>
    <p:extLst>
      <p:ext uri="{BB962C8B-B14F-4D97-AF65-F5344CB8AC3E}">
        <p14:creationId xmlns:p14="http://schemas.microsoft.com/office/powerpoint/2010/main" val="1242206293"/>
      </p:ext>
    </p:extLst>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002890"/>
            <a:ext cx="10602967" cy="6164826"/>
          </a:xfrm>
        </p:spPr>
        <p:txBody>
          <a:bodyPr/>
          <a:lstStyle/>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600" b="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US" sz="1800" b="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US" sz="1800" b="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US" sz="18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buNone/>
            </a:pPr>
            <a:endParaRPr lang="en-ZA" sz="2000" dirty="0"/>
          </a:p>
          <a:p>
            <a:pPr marL="0" indent="0">
              <a:buNone/>
            </a:pPr>
            <a:r>
              <a:rPr lang="en-ZA" sz="2800" dirty="0"/>
              <a:t> </a:t>
            </a:r>
          </a:p>
        </p:txBody>
      </p:sp>
      <p:sp>
        <p:nvSpPr>
          <p:cNvPr id="10" name="Slide Number Placeholder 9"/>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graphicFrame>
        <p:nvGraphicFramePr>
          <p:cNvPr id="6" name="Table 5">
            <a:extLst>
              <a:ext uri="{FF2B5EF4-FFF2-40B4-BE49-F238E27FC236}">
                <a16:creationId xmlns:a16="http://schemas.microsoft.com/office/drawing/2014/main" id="{CC65107D-211A-4740-A386-56F0897F5601}"/>
              </a:ext>
            </a:extLst>
          </p:cNvPr>
          <p:cNvGraphicFramePr>
            <a:graphicFrameLocks noGrp="1"/>
          </p:cNvGraphicFramePr>
          <p:nvPr>
            <p:extLst>
              <p:ext uri="{D42A27DB-BD31-4B8C-83A1-F6EECF244321}">
                <p14:modId xmlns:p14="http://schemas.microsoft.com/office/powerpoint/2010/main" val="317659343"/>
              </p:ext>
            </p:extLst>
          </p:nvPr>
        </p:nvGraphicFramePr>
        <p:xfrm>
          <a:off x="221627" y="1318269"/>
          <a:ext cx="11740914" cy="5173252"/>
        </p:xfrm>
        <a:graphic>
          <a:graphicData uri="http://schemas.openxmlformats.org/drawingml/2006/table">
            <a:tbl>
              <a:tblPr firstRow="1" firstCol="1" bandRow="1"/>
              <a:tblGrid>
                <a:gridCol w="516869">
                  <a:extLst>
                    <a:ext uri="{9D8B030D-6E8A-4147-A177-3AD203B41FA5}">
                      <a16:colId xmlns:a16="http://schemas.microsoft.com/office/drawing/2014/main" val="1064908178"/>
                    </a:ext>
                  </a:extLst>
                </a:gridCol>
                <a:gridCol w="1871700">
                  <a:extLst>
                    <a:ext uri="{9D8B030D-6E8A-4147-A177-3AD203B41FA5}">
                      <a16:colId xmlns:a16="http://schemas.microsoft.com/office/drawing/2014/main" val="1595580335"/>
                    </a:ext>
                  </a:extLst>
                </a:gridCol>
                <a:gridCol w="5735782">
                  <a:extLst>
                    <a:ext uri="{9D8B030D-6E8A-4147-A177-3AD203B41FA5}">
                      <a16:colId xmlns:a16="http://schemas.microsoft.com/office/drawing/2014/main" val="4293836781"/>
                    </a:ext>
                  </a:extLst>
                </a:gridCol>
                <a:gridCol w="3616563">
                  <a:extLst>
                    <a:ext uri="{9D8B030D-6E8A-4147-A177-3AD203B41FA5}">
                      <a16:colId xmlns:a16="http://schemas.microsoft.com/office/drawing/2014/main" val="3435446221"/>
                    </a:ext>
                  </a:extLst>
                </a:gridCol>
              </a:tblGrid>
              <a:tr h="296452">
                <a:tc>
                  <a:txBody>
                    <a:bodyPr/>
                    <a:lstStyle/>
                    <a:p>
                      <a:pPr algn="just">
                        <a:lnSpc>
                          <a:spcPct val="115000"/>
                        </a:lnSpc>
                        <a:spcAft>
                          <a:spcPts val="1000"/>
                        </a:spcAft>
                      </a:pPr>
                      <a:r>
                        <a:rPr lang="en-GB" sz="1400" b="1" dirty="0">
                          <a:effectLst/>
                          <a:latin typeface="Arial" panose="020B0604020202020204" pitchFamily="34" charset="0"/>
                          <a:ea typeface="Calibri" panose="020F0502020204030204" pitchFamily="34" charset="0"/>
                          <a:cs typeface="Arial" panose="020B0604020202020204" pitchFamily="34" charset="0"/>
                        </a:rPr>
                        <a:t>No.</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just">
                        <a:lnSpc>
                          <a:spcPct val="115000"/>
                        </a:lnSpc>
                        <a:spcAft>
                          <a:spcPts val="1000"/>
                        </a:spcAft>
                      </a:pPr>
                      <a:r>
                        <a:rPr lang="en-GB" sz="1400" b="1" dirty="0">
                          <a:effectLst/>
                          <a:latin typeface="Arial" panose="020B0604020202020204" pitchFamily="34" charset="0"/>
                          <a:ea typeface="Calibri" panose="020F0502020204030204" pitchFamily="34" charset="0"/>
                          <a:cs typeface="Arial" panose="020B0604020202020204" pitchFamily="34" charset="0"/>
                        </a:rPr>
                        <a:t>Position</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228600" algn="just">
                        <a:lnSpc>
                          <a:spcPct val="115000"/>
                        </a:lnSpc>
                        <a:spcAft>
                          <a:spcPts val="1000"/>
                        </a:spcAft>
                      </a:pPr>
                      <a:r>
                        <a:rPr lang="en-GB" sz="1400" b="1" dirty="0">
                          <a:effectLst/>
                          <a:latin typeface="Arial" panose="020B0604020202020204" pitchFamily="34" charset="0"/>
                          <a:ea typeface="Calibri" panose="020F0502020204030204" pitchFamily="34" charset="0"/>
                          <a:cs typeface="Arial" panose="020B0604020202020204" pitchFamily="34" charset="0"/>
                        </a:rPr>
                        <a:t>Offence</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228600" algn="just">
                        <a:lnSpc>
                          <a:spcPct val="115000"/>
                        </a:lnSpc>
                        <a:spcAft>
                          <a:spcPts val="1000"/>
                        </a:spcAft>
                      </a:pPr>
                      <a:r>
                        <a:rPr lang="en-GB" sz="1400" b="1" dirty="0">
                          <a:effectLst/>
                          <a:latin typeface="Arial" panose="020B0604020202020204" pitchFamily="34" charset="0"/>
                          <a:ea typeface="Calibri" panose="020F0502020204030204" pitchFamily="34" charset="0"/>
                          <a:cs typeface="Arial" panose="020B0604020202020204" pitchFamily="34" charset="0"/>
                        </a:rPr>
                        <a:t>Status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157721308"/>
                  </a:ext>
                </a:extLst>
              </a:tr>
              <a:tr h="1128480">
                <a:tc>
                  <a:txBody>
                    <a:bodyPr/>
                    <a:lstStyle/>
                    <a:p>
                      <a:pPr algn="just">
                        <a:lnSpc>
                          <a:spcPct val="10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1.</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GB" sz="1600" dirty="0">
                          <a:effectLst/>
                          <a:latin typeface="Arial" panose="020B0604020202020204" pitchFamily="34" charset="0"/>
                          <a:ea typeface="Times New Roman" panose="02020603050405020304" pitchFamily="18" charset="0"/>
                          <a:cs typeface="Arial" panose="020B0604020202020204" pitchFamily="34" charset="0"/>
                        </a:rPr>
                        <a:t>SCM Officials</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Contravention of section 45(a) of the public finance management act no. 1 of 1999(“PFMA”) by failing to ensure that the system of financial management and internal control established for treasury is carried out within her area of responsibility.</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gn="just">
                        <a:lnSpc>
                          <a:spcPct val="100000"/>
                        </a:lnSpc>
                        <a:spcAft>
                          <a:spcPts val="0"/>
                        </a:spcAft>
                        <a:buFont typeface="Arial" panose="020B0604020202020204" pitchFamily="34" charset="0"/>
                        <a:buChar char="•"/>
                      </a:pPr>
                      <a:r>
                        <a:rPr lang="en-GB" sz="1600" dirty="0">
                          <a:effectLst/>
                          <a:latin typeface="Arial" panose="020B0604020202020204" pitchFamily="34" charset="0"/>
                          <a:ea typeface="Times New Roman" panose="02020603050405020304" pitchFamily="18" charset="0"/>
                          <a:cs typeface="Arial" panose="020B0604020202020204" pitchFamily="34" charset="0"/>
                        </a:rPr>
                        <a:t>We</a:t>
                      </a:r>
                      <a:r>
                        <a:rPr lang="en-GB" sz="1600" baseline="0" dirty="0">
                          <a:effectLst/>
                          <a:latin typeface="Arial" panose="020B0604020202020204" pitchFamily="34" charset="0"/>
                          <a:ea typeface="Times New Roman" panose="02020603050405020304" pitchFamily="18" charset="0"/>
                          <a:cs typeface="Arial" panose="020B0604020202020204" pitchFamily="34" charset="0"/>
                        </a:rPr>
                        <a:t> have appointed Initiators &amp; Presiding Officers</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00000"/>
                        </a:lnSpc>
                        <a:spcAft>
                          <a:spcPts val="0"/>
                        </a:spcAft>
                        <a:buFont typeface="Arial" panose="020B0604020202020204" pitchFamily="34" charset="0"/>
                        <a:buChar char="•"/>
                      </a:pPr>
                      <a:r>
                        <a:rPr lang="en-GB" sz="1600" dirty="0" smtClean="0">
                          <a:effectLst/>
                          <a:latin typeface="Arial" panose="020B0604020202020204" pitchFamily="34" charset="0"/>
                          <a:ea typeface="Calibri" panose="020F0502020204030204" pitchFamily="34" charset="0"/>
                          <a:cs typeface="Arial" panose="020B0604020202020204" pitchFamily="34" charset="0"/>
                        </a:rPr>
                        <a:t>They</a:t>
                      </a:r>
                      <a:r>
                        <a:rPr lang="en-GB" sz="1600" baseline="0" dirty="0" smtClean="0">
                          <a:effectLst/>
                          <a:latin typeface="Arial" panose="020B0604020202020204" pitchFamily="34" charset="0"/>
                          <a:ea typeface="Calibri" panose="020F0502020204030204" pitchFamily="34" charset="0"/>
                          <a:cs typeface="Arial" panose="020B0604020202020204" pitchFamily="34" charset="0"/>
                        </a:rPr>
                        <a:t> </a:t>
                      </a:r>
                      <a:r>
                        <a:rPr lang="en-GB" sz="1600" baseline="0" dirty="0">
                          <a:effectLst/>
                          <a:latin typeface="Arial" panose="020B0604020202020204" pitchFamily="34" charset="0"/>
                          <a:ea typeface="Calibri" panose="020F0502020204030204" pitchFamily="34" charset="0"/>
                          <a:cs typeface="Arial" panose="020B0604020202020204" pitchFamily="34" charset="0"/>
                        </a:rPr>
                        <a:t>are currently working on the reports to draft charges and set down for hearings</a:t>
                      </a:r>
                      <a:r>
                        <a:rPr lang="en-GB" sz="1600" baseline="0" dirty="0" smtClean="0">
                          <a:effectLst/>
                          <a:latin typeface="Arial" panose="020B0604020202020204" pitchFamily="34" charset="0"/>
                          <a:ea typeface="Calibri" panose="020F0502020204030204" pitchFamily="34" charset="0"/>
                          <a:cs typeface="Arial" panose="020B0604020202020204" pitchFamily="34" charset="0"/>
                        </a:rPr>
                        <a:t>.</a:t>
                      </a:r>
                      <a:endParaRPr lang="en-GB" sz="1600" baseline="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6564059"/>
                  </a:ext>
                </a:extLst>
              </a:tr>
              <a:tr h="571927">
                <a:tc>
                  <a:txBody>
                    <a:bodyPr/>
                    <a:lstStyle/>
                    <a:p>
                      <a:pPr algn="just">
                        <a:lnSpc>
                          <a:spcPct val="10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2.</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Assets &amp; Logistics Officials</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Contravention of section 15(C )  of the PFMA for failing to take effective and appropriate steps to prevent, within their areas of responsibility, any irregular expenditure and fruitless and wasteful expenditure.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Contravention of the code of conduct for the Public Service (“Ps Code of Conduct”) in that they in terms of: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0000"/>
                        </a:lnSpc>
                        <a:spcAft>
                          <a:spcPts val="0"/>
                        </a:spcAft>
                        <a:buFont typeface="Symbol" panose="05050102010706020507" pitchFamily="18" charset="2"/>
                        <a:buChar char=""/>
                      </a:pPr>
                      <a:r>
                        <a:rPr lang="en-GB" sz="1600" dirty="0">
                          <a:effectLst/>
                          <a:latin typeface="Arial" panose="020B0604020202020204" pitchFamily="34" charset="0"/>
                          <a:ea typeface="Calibri" panose="020F0502020204030204" pitchFamily="34" charset="0"/>
                          <a:cs typeface="Arial" panose="020B0604020202020204" pitchFamily="34" charset="0"/>
                        </a:rPr>
                        <a:t>Clause C.1.4, Failed to be familiarize themselves with, and abide by all statutory and other instructions applicable to conduct and duties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0000"/>
                        </a:lnSpc>
                        <a:spcAft>
                          <a:spcPts val="0"/>
                        </a:spcAft>
                        <a:buFont typeface="Symbol" panose="05050102010706020507" pitchFamily="18" charset="2"/>
                        <a:buChar char=""/>
                      </a:pPr>
                      <a:r>
                        <a:rPr lang="en-GB" sz="1600" dirty="0">
                          <a:effectLst/>
                          <a:latin typeface="Arial" panose="020B0604020202020204" pitchFamily="34" charset="0"/>
                          <a:ea typeface="Calibri" panose="020F0502020204030204" pitchFamily="34" charset="0"/>
                          <a:cs typeface="Arial" panose="020B0604020202020204" pitchFamily="34" charset="0"/>
                        </a:rPr>
                        <a:t>Clause C.1.3 failed to loyally execute the policies of the government of the day in the performance of their officials duties as contained in all statutory and other prescripts, and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0000"/>
                        </a:lnSpc>
                        <a:spcAft>
                          <a:spcPts val="0"/>
                        </a:spcAft>
                        <a:buFont typeface="Symbol" panose="05050102010706020507" pitchFamily="18" charset="2"/>
                        <a:buChar char=""/>
                      </a:pPr>
                      <a:r>
                        <a:rPr lang="en-GB" sz="1600" dirty="0">
                          <a:effectLst/>
                          <a:latin typeface="Arial" panose="020B0604020202020204" pitchFamily="34" charset="0"/>
                          <a:ea typeface="Calibri" panose="020F0502020204030204" pitchFamily="34" charset="0"/>
                          <a:cs typeface="Arial" panose="020B0604020202020204" pitchFamily="34" charset="0"/>
                        </a:rPr>
                        <a:t>Clause C.4.4 failed to execute their duties in a professional and competent manner.</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gn="just">
                        <a:lnSpc>
                          <a:spcPct val="100000"/>
                        </a:lnSpc>
                        <a:spcAft>
                          <a:spcPts val="0"/>
                        </a:spcAft>
                        <a:buFont typeface="Arial" panose="020B0604020202020204" pitchFamily="34" charset="0"/>
                        <a:buChar char="•"/>
                      </a:pPr>
                      <a:r>
                        <a:rPr lang="en-GB" sz="1600" dirty="0">
                          <a:effectLst/>
                          <a:latin typeface="Arial" panose="020B0604020202020204" pitchFamily="34" charset="0"/>
                          <a:ea typeface="Calibri" panose="020F0502020204030204" pitchFamily="34" charset="0"/>
                          <a:cs typeface="Arial" panose="020B0604020202020204" pitchFamily="34" charset="0"/>
                        </a:rPr>
                        <a:t>The Disciplinary Hearing has been finalized.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00000"/>
                        </a:lnSpc>
                        <a:spcAft>
                          <a:spcPts val="0"/>
                        </a:spcAft>
                        <a:buFont typeface="Arial" panose="020B0604020202020204" pitchFamily="34" charset="0"/>
                        <a:buChar char="•"/>
                      </a:pPr>
                      <a:r>
                        <a:rPr lang="en-GB" sz="1600" dirty="0">
                          <a:effectLst/>
                          <a:latin typeface="Arial" panose="020B0604020202020204" pitchFamily="34" charset="0"/>
                          <a:ea typeface="Calibri" panose="020F0502020204030204" pitchFamily="34" charset="0"/>
                          <a:cs typeface="Arial" panose="020B0604020202020204" pitchFamily="34" charset="0"/>
                        </a:rPr>
                        <a:t> Sanction has been received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8307312"/>
                  </a:ext>
                </a:extLst>
              </a:tr>
              <a:tr h="1870364">
                <a:tc>
                  <a:txBody>
                    <a:bodyPr/>
                    <a:lstStyle/>
                    <a:p>
                      <a:pPr algn="just">
                        <a:lnSpc>
                          <a:spcPct val="10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3.</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dirty="0">
                          <a:effectLst/>
                          <a:latin typeface="Arial" panose="020B0604020202020204" pitchFamily="34" charset="0"/>
                          <a:ea typeface="Times New Roman" panose="02020603050405020304" pitchFamily="18" charset="0"/>
                          <a:cs typeface="Arial" panose="020B0604020202020204" pitchFamily="34" charset="0"/>
                        </a:rPr>
                        <a:t>SCM Officials</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Aft>
                          <a:spcPts val="0"/>
                        </a:spcAft>
                      </a:pP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a:txBody>
                    <a:bodyPr/>
                    <a:lstStyle/>
                    <a:p>
                      <a:pPr marL="285750" indent="-285750" algn="just">
                        <a:lnSpc>
                          <a:spcPct val="100000"/>
                        </a:lnSpc>
                        <a:spcAft>
                          <a:spcPts val="0"/>
                        </a:spcAft>
                        <a:buFont typeface="Arial" panose="020B0604020202020204" pitchFamily="34" charset="0"/>
                        <a:buChar char="•"/>
                      </a:pP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00000"/>
                        </a:lnSpc>
                        <a:spcAft>
                          <a:spcPts val="0"/>
                        </a:spcAft>
                        <a:buFont typeface="Arial" panose="020B0604020202020204" pitchFamily="34" charset="0"/>
                        <a:buChar char="•"/>
                      </a:pPr>
                      <a:r>
                        <a:rPr lang="en-GB" sz="1600" dirty="0">
                          <a:effectLst/>
                          <a:latin typeface="Arial" panose="020B0604020202020204" pitchFamily="34" charset="0"/>
                          <a:ea typeface="Calibri" panose="020F0502020204030204" pitchFamily="34" charset="0"/>
                          <a:cs typeface="Arial" panose="020B0604020202020204" pitchFamily="34" charset="0"/>
                        </a:rPr>
                        <a:t>We have appointed Initiators &amp;Presiding Officers.</a:t>
                      </a:r>
                    </a:p>
                    <a:p>
                      <a:pPr marL="285750" indent="-285750" algn="just">
                        <a:lnSpc>
                          <a:spcPct val="100000"/>
                        </a:lnSpc>
                        <a:spcAft>
                          <a:spcPts val="0"/>
                        </a:spcAft>
                        <a:buFont typeface="Arial" panose="020B0604020202020204" pitchFamily="34" charset="0"/>
                        <a:buChar char="•"/>
                      </a:pPr>
                      <a:r>
                        <a:rPr lang="en-GB" sz="1600" dirty="0">
                          <a:effectLst/>
                          <a:latin typeface="Arial" panose="020B0604020202020204" pitchFamily="34" charset="0"/>
                          <a:ea typeface="Calibri" panose="020F0502020204030204" pitchFamily="34" charset="0"/>
                          <a:cs typeface="Arial" panose="020B0604020202020204" pitchFamily="34" charset="0"/>
                        </a:rPr>
                        <a:t>They are currently working  on the reports to draft charges and set down for hearings. </a:t>
                      </a:r>
                    </a:p>
                    <a:p>
                      <a:pPr marL="285750" indent="-285750" algn="just">
                        <a:lnSpc>
                          <a:spcPct val="100000"/>
                        </a:lnSpc>
                        <a:spcAft>
                          <a:spcPts val="0"/>
                        </a:spcAft>
                        <a:buFont typeface="Arial" panose="020B0604020202020204" pitchFamily="34" charset="0"/>
                        <a:buChar char="•"/>
                      </a:pP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7671960"/>
                  </a:ext>
                </a:extLst>
              </a:tr>
            </a:tbl>
          </a:graphicData>
        </a:graphic>
      </p:graphicFrame>
      <p:sp>
        <p:nvSpPr>
          <p:cNvPr id="4" name="Title 3"/>
          <p:cNvSpPr>
            <a:spLocks noGrp="1"/>
          </p:cNvSpPr>
          <p:nvPr>
            <p:ph type="title"/>
          </p:nvPr>
        </p:nvSpPr>
        <p:spPr>
          <a:xfrm>
            <a:off x="591458" y="699257"/>
            <a:ext cx="11212614" cy="490447"/>
          </a:xfrm>
          <a:solidFill>
            <a:srgbClr val="00B050"/>
          </a:solidFill>
        </p:spPr>
        <p:txBody>
          <a:bodyPr/>
          <a:lstStyle/>
          <a:p>
            <a:r>
              <a:rPr lang="en-US" sz="28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CONSEQUENCE MANAGEMENT </a:t>
            </a:r>
            <a:endParaRPr lang="en-ZA" sz="2800" dirty="0">
              <a:latin typeface="Arial" panose="020B0604020202020204" pitchFamily="34" charset="0"/>
              <a:cs typeface="Arial" panose="020B0604020202020204" pitchFamily="34" charset="0"/>
            </a:endParaRPr>
          </a:p>
        </p:txBody>
      </p:sp>
      <p:pic>
        <p:nvPicPr>
          <p:cNvPr id="8" name="Picture 7"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9548"/>
            <a:ext cx="2304256" cy="580377"/>
          </a:xfrm>
          <a:prstGeom prst="rect">
            <a:avLst/>
          </a:prstGeom>
        </p:spPr>
      </p:pic>
      <p:sp>
        <p:nvSpPr>
          <p:cNvPr id="9" name="Rectangle 8"/>
          <p:cNvSpPr/>
          <p:nvPr/>
        </p:nvSpPr>
        <p:spPr>
          <a:xfrm>
            <a:off x="9208077" y="196887"/>
            <a:ext cx="2754464"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GROWING KWAZULU-NATAL TOGETHER</a:t>
            </a:r>
          </a:p>
        </p:txBody>
      </p:sp>
    </p:spTree>
    <p:extLst>
      <p:ext uri="{BB962C8B-B14F-4D97-AF65-F5344CB8AC3E}">
        <p14:creationId xmlns:p14="http://schemas.microsoft.com/office/powerpoint/2010/main" val="2373693484"/>
      </p:ext>
    </p:extLst>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1860" y="885575"/>
            <a:ext cx="10972800" cy="579688"/>
          </a:xfrm>
          <a:solidFill>
            <a:srgbClr val="009644"/>
          </a:solidFill>
        </p:spPr>
        <p:txBody>
          <a:bodyPr/>
          <a:lstStyle/>
          <a:p>
            <a:r>
              <a:rPr lang="en-US" sz="3600" b="1" dirty="0">
                <a:solidFill>
                  <a:schemeClr val="bg1"/>
                </a:solidFill>
                <a:latin typeface="Arial" panose="020B0604020202020204" pitchFamily="34" charset="0"/>
                <a:cs typeface="Arial" panose="020B0604020202020204" pitchFamily="34" charset="0"/>
              </a:rPr>
              <a:t>Objective of the presentation</a:t>
            </a:r>
            <a:endParaRPr lang="en-ZA" sz="3600" b="1" dirty="0">
              <a:solidFill>
                <a:schemeClr val="bg1"/>
              </a:solidFill>
              <a:latin typeface="Arial" panose="020B0604020202020204" pitchFamily="34" charset="0"/>
              <a:cs typeface="Arial" panose="020B0604020202020204" pitchFamily="34" charset="0"/>
            </a:endParaRPr>
          </a:p>
        </p:txBody>
      </p:sp>
      <p:sp>
        <p:nvSpPr>
          <p:cNvPr id="10" name="Slide Number Placeholder 9"/>
          <p:cNvSpPr>
            <a:spLocks noGrp="1"/>
          </p:cNvSpPr>
          <p:nvPr>
            <p:ph type="sldNum" sz="quarter" idx="12"/>
          </p:nvPr>
        </p:nvSpPr>
        <p:spPr/>
        <p:txBody>
          <a:bodyPr/>
          <a:lstStyle/>
          <a:p>
            <a:pPr fontAlgn="base">
              <a:spcBef>
                <a:spcPct val="0"/>
              </a:spcBef>
              <a:spcAft>
                <a:spcPct val="0"/>
              </a:spcAft>
            </a:pPr>
            <a:fld id="{2DDF82E0-F617-466A-8989-E6F91EEE8384}" type="slidenum">
              <a:rPr lang="en-US" altLang="en-US" sz="1600">
                <a:solidFill>
                  <a:prstClr val="white"/>
                </a:solidFill>
              </a:rPr>
              <a:pPr fontAlgn="base">
                <a:spcBef>
                  <a:spcPct val="0"/>
                </a:spcBef>
                <a:spcAft>
                  <a:spcPct val="0"/>
                </a:spcAft>
              </a:pPr>
              <a:t>2</a:t>
            </a:fld>
            <a:endParaRPr lang="en-US" altLang="en-US" sz="1600" dirty="0">
              <a:solidFill>
                <a:prstClr val="white"/>
              </a:solidFill>
            </a:endParaRPr>
          </a:p>
        </p:txBody>
      </p:sp>
      <p:sp>
        <p:nvSpPr>
          <p:cNvPr id="11" name="Rectangle 10"/>
          <p:cNvSpPr/>
          <p:nvPr/>
        </p:nvSpPr>
        <p:spPr>
          <a:xfrm>
            <a:off x="9108324" y="217239"/>
            <a:ext cx="2754464" cy="230832"/>
          </a:xfrm>
          <a:prstGeom prst="rect">
            <a:avLst/>
          </a:prstGeom>
        </p:spPr>
        <p:txBody>
          <a:bodyPr wrap="square">
            <a:spAutoFit/>
          </a:bodyPr>
          <a:lstStyle/>
          <a:p>
            <a:pPr fontAlgn="base">
              <a:spcBef>
                <a:spcPct val="0"/>
              </a:spcBef>
              <a:spcAft>
                <a:spcPct val="0"/>
              </a:spcAft>
            </a:pPr>
            <a:r>
              <a:rPr lang="en-US" sz="900" dirty="0">
                <a:solidFill>
                  <a:prstClr val="black"/>
                </a:solidFill>
                <a:latin typeface="Arial" panose="020B0604020202020204" pitchFamily="34" charset="0"/>
              </a:rPr>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prstClr val="black"/>
                </a:solidFill>
                <a:latin typeface="Arial"/>
                <a:cs typeface="Arial"/>
              </a:rPr>
              <a:pPr algn="l"/>
              <a:t>2</a:t>
            </a:fld>
            <a:endParaRPr lang="en-US" altLang="en-US" dirty="0">
              <a:solidFill>
                <a:prstClr val="black"/>
              </a:solidFill>
              <a:latin typeface="Arial"/>
              <a:cs typeface="Arial"/>
            </a:endParaRPr>
          </a:p>
        </p:txBody>
      </p:sp>
      <p:pic>
        <p:nvPicPr>
          <p:cNvPr id="8" name="Picture 7" descr="Education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467"/>
            <a:ext cx="2304256" cy="580377"/>
          </a:xfrm>
          <a:prstGeom prst="rect">
            <a:avLst/>
          </a:prstGeom>
        </p:spPr>
      </p:pic>
      <p:sp>
        <p:nvSpPr>
          <p:cNvPr id="5" name="Content Placeholder 4">
            <a:extLst>
              <a:ext uri="{FF2B5EF4-FFF2-40B4-BE49-F238E27FC236}">
                <a16:creationId xmlns:a16="http://schemas.microsoft.com/office/drawing/2014/main" id="{C9C2F8B2-C23C-A8DF-CBDA-6071F6656929}"/>
              </a:ext>
            </a:extLst>
          </p:cNvPr>
          <p:cNvSpPr>
            <a:spLocks noGrp="1"/>
          </p:cNvSpPr>
          <p:nvPr>
            <p:ph idx="1"/>
          </p:nvPr>
        </p:nvSpPr>
        <p:spPr>
          <a:xfrm>
            <a:off x="580731" y="1830388"/>
            <a:ext cx="10972800" cy="4525963"/>
          </a:xfrm>
        </p:spPr>
        <p:txBody>
          <a:bodyPr/>
          <a:lstStyle/>
          <a:p>
            <a:pPr algn="just"/>
            <a:r>
              <a:rPr lang="en-ZA" sz="2800" dirty="0" smtClean="0">
                <a:latin typeface="Arial" panose="020B0604020202020204" pitchFamily="34" charset="0"/>
                <a:cs typeface="Arial" panose="020B0604020202020204" pitchFamily="34" charset="0"/>
              </a:rPr>
              <a:t>The </a:t>
            </a:r>
            <a:r>
              <a:rPr lang="en-ZA" sz="2800" dirty="0">
                <a:latin typeface="Arial" panose="020B0604020202020204" pitchFamily="34" charset="0"/>
                <a:cs typeface="Arial" panose="020B0604020202020204" pitchFamily="34" charset="0"/>
              </a:rPr>
              <a:t>budget and expenditure for COVID for the financial year as at 31 March 2020/2021 and for 2021/2022</a:t>
            </a:r>
          </a:p>
          <a:p>
            <a:pPr algn="just"/>
            <a:r>
              <a:rPr lang="en-ZA" sz="2800" dirty="0">
                <a:latin typeface="Arial" panose="020B0604020202020204" pitchFamily="34" charset="0"/>
                <a:cs typeface="Arial" panose="020B0604020202020204" pitchFamily="34" charset="0"/>
              </a:rPr>
              <a:t>The major audit findings and remedial measure being implemented and that has been implemented </a:t>
            </a:r>
          </a:p>
          <a:p>
            <a:pPr algn="just"/>
            <a:r>
              <a:rPr lang="en-ZA" sz="2800" dirty="0">
                <a:latin typeface="Arial" panose="020B0604020202020204" pitchFamily="34" charset="0"/>
                <a:cs typeface="Arial" panose="020B0604020202020204" pitchFamily="34" charset="0"/>
              </a:rPr>
              <a:t>The progress on consequence management </a:t>
            </a:r>
          </a:p>
          <a:p>
            <a:pPr marL="0" indent="0">
              <a:buNone/>
            </a:pPr>
            <a:endParaRPr lang="en-Z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606552"/>
      </p:ext>
    </p:extLst>
  </p:cSld>
  <p:clrMapOvr>
    <a:masterClrMapping/>
  </p:clrMapOvr>
  <p:transition>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002890"/>
            <a:ext cx="10602967" cy="6164826"/>
          </a:xfrm>
        </p:spPr>
        <p:txBody>
          <a:bodyPr/>
          <a:lstStyle/>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600" b="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US" sz="1800" b="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US" sz="1800" b="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US" sz="18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buNone/>
            </a:pPr>
            <a:endParaRPr lang="en-ZA" sz="2000" dirty="0"/>
          </a:p>
          <a:p>
            <a:pPr marL="0" indent="0">
              <a:buNone/>
            </a:pPr>
            <a:r>
              <a:rPr lang="en-ZA" sz="2800" dirty="0"/>
              <a:t> </a:t>
            </a:r>
          </a:p>
        </p:txBody>
      </p:sp>
      <p:sp>
        <p:nvSpPr>
          <p:cNvPr id="10" name="Slide Number Placeholder 9"/>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graphicFrame>
        <p:nvGraphicFramePr>
          <p:cNvPr id="6" name="Table 5">
            <a:extLst>
              <a:ext uri="{FF2B5EF4-FFF2-40B4-BE49-F238E27FC236}">
                <a16:creationId xmlns:a16="http://schemas.microsoft.com/office/drawing/2014/main" id="{CC65107D-211A-4740-A386-56F0897F5601}"/>
              </a:ext>
            </a:extLst>
          </p:cNvPr>
          <p:cNvGraphicFramePr>
            <a:graphicFrameLocks noGrp="1"/>
          </p:cNvGraphicFramePr>
          <p:nvPr>
            <p:extLst>
              <p:ext uri="{D42A27DB-BD31-4B8C-83A1-F6EECF244321}">
                <p14:modId xmlns:p14="http://schemas.microsoft.com/office/powerpoint/2010/main" val="1878930160"/>
              </p:ext>
            </p:extLst>
          </p:nvPr>
        </p:nvGraphicFramePr>
        <p:xfrm>
          <a:off x="221627" y="1213722"/>
          <a:ext cx="11740914" cy="5417092"/>
        </p:xfrm>
        <a:graphic>
          <a:graphicData uri="http://schemas.openxmlformats.org/drawingml/2006/table">
            <a:tbl>
              <a:tblPr firstRow="1" firstCol="1" bandRow="1"/>
              <a:tblGrid>
                <a:gridCol w="516869">
                  <a:extLst>
                    <a:ext uri="{9D8B030D-6E8A-4147-A177-3AD203B41FA5}">
                      <a16:colId xmlns:a16="http://schemas.microsoft.com/office/drawing/2014/main" val="1064908178"/>
                    </a:ext>
                  </a:extLst>
                </a:gridCol>
                <a:gridCol w="1273184">
                  <a:extLst>
                    <a:ext uri="{9D8B030D-6E8A-4147-A177-3AD203B41FA5}">
                      <a16:colId xmlns:a16="http://schemas.microsoft.com/office/drawing/2014/main" val="1595580335"/>
                    </a:ext>
                  </a:extLst>
                </a:gridCol>
                <a:gridCol w="7248698">
                  <a:extLst>
                    <a:ext uri="{9D8B030D-6E8A-4147-A177-3AD203B41FA5}">
                      <a16:colId xmlns:a16="http://schemas.microsoft.com/office/drawing/2014/main" val="4293836781"/>
                    </a:ext>
                  </a:extLst>
                </a:gridCol>
                <a:gridCol w="2702163">
                  <a:extLst>
                    <a:ext uri="{9D8B030D-6E8A-4147-A177-3AD203B41FA5}">
                      <a16:colId xmlns:a16="http://schemas.microsoft.com/office/drawing/2014/main" val="3435446221"/>
                    </a:ext>
                  </a:extLst>
                </a:gridCol>
              </a:tblGrid>
              <a:tr h="296452">
                <a:tc>
                  <a:txBody>
                    <a:bodyPr/>
                    <a:lstStyle/>
                    <a:p>
                      <a:pPr algn="just">
                        <a:lnSpc>
                          <a:spcPct val="115000"/>
                        </a:lnSpc>
                        <a:spcAft>
                          <a:spcPts val="1000"/>
                        </a:spcAft>
                      </a:pPr>
                      <a:r>
                        <a:rPr lang="en-GB" sz="1400" b="1" dirty="0">
                          <a:effectLst/>
                          <a:latin typeface="Arial" panose="020B0604020202020204" pitchFamily="34" charset="0"/>
                          <a:ea typeface="Calibri" panose="020F0502020204030204" pitchFamily="34" charset="0"/>
                          <a:cs typeface="Arial" panose="020B0604020202020204" pitchFamily="34" charset="0"/>
                        </a:rPr>
                        <a:t>No.</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just">
                        <a:lnSpc>
                          <a:spcPct val="115000"/>
                        </a:lnSpc>
                        <a:spcAft>
                          <a:spcPts val="1000"/>
                        </a:spcAft>
                      </a:pPr>
                      <a:r>
                        <a:rPr lang="en-GB" sz="1400" b="1" dirty="0">
                          <a:effectLst/>
                          <a:latin typeface="Arial" panose="020B0604020202020204" pitchFamily="34" charset="0"/>
                          <a:ea typeface="Calibri" panose="020F0502020204030204" pitchFamily="34" charset="0"/>
                          <a:cs typeface="Arial" panose="020B0604020202020204" pitchFamily="34" charset="0"/>
                        </a:rPr>
                        <a:t>Position</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228600" algn="just">
                        <a:lnSpc>
                          <a:spcPct val="115000"/>
                        </a:lnSpc>
                        <a:spcAft>
                          <a:spcPts val="1000"/>
                        </a:spcAft>
                      </a:pPr>
                      <a:r>
                        <a:rPr lang="en-GB" sz="1400" b="1" dirty="0">
                          <a:effectLst/>
                          <a:latin typeface="Arial" panose="020B0604020202020204" pitchFamily="34" charset="0"/>
                          <a:ea typeface="Calibri" panose="020F0502020204030204" pitchFamily="34" charset="0"/>
                          <a:cs typeface="Arial" panose="020B0604020202020204" pitchFamily="34" charset="0"/>
                        </a:rPr>
                        <a:t>Offence</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228600" algn="just">
                        <a:lnSpc>
                          <a:spcPct val="115000"/>
                        </a:lnSpc>
                        <a:spcAft>
                          <a:spcPts val="1000"/>
                        </a:spcAft>
                      </a:pPr>
                      <a:r>
                        <a:rPr lang="en-GB" sz="1400" b="1" dirty="0">
                          <a:effectLst/>
                          <a:latin typeface="Arial" panose="020B0604020202020204" pitchFamily="34" charset="0"/>
                          <a:ea typeface="Calibri" panose="020F0502020204030204" pitchFamily="34" charset="0"/>
                          <a:cs typeface="Arial" panose="020B0604020202020204" pitchFamily="34" charset="0"/>
                        </a:rPr>
                        <a:t>Status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157721308"/>
                  </a:ext>
                </a:extLst>
              </a:tr>
              <a:tr h="1128480">
                <a:tc>
                  <a:txBody>
                    <a:bodyPr/>
                    <a:lstStyle/>
                    <a:p>
                      <a:pPr algn="just">
                        <a:lnSpc>
                          <a:spcPct val="100000"/>
                        </a:lnSpc>
                        <a:spcAft>
                          <a:spcPts val="0"/>
                        </a:spcAft>
                      </a:pPr>
                      <a:r>
                        <a:rPr lang="en-GB" sz="1400" dirty="0">
                          <a:effectLst/>
                          <a:latin typeface="Arial" panose="020B0604020202020204" pitchFamily="34" charset="0"/>
                          <a:ea typeface="Calibri" panose="020F0502020204030204" pitchFamily="34" charset="0"/>
                          <a:cs typeface="Arial" panose="020B0604020202020204" pitchFamily="34" charset="0"/>
                        </a:rPr>
                        <a:t>4.</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400" dirty="0">
                          <a:effectLst/>
                          <a:latin typeface="Arial" panose="020B0604020202020204" pitchFamily="34" charset="0"/>
                          <a:ea typeface="Times New Roman" panose="02020603050405020304" pitchFamily="18" charset="0"/>
                          <a:cs typeface="Arial" panose="020B0604020202020204" pitchFamily="34" charset="0"/>
                        </a:rPr>
                        <a:t>SCM Officials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GB" sz="1400" dirty="0">
                          <a:effectLst/>
                          <a:latin typeface="Arial" panose="020B0604020202020204" pitchFamily="34" charset="0"/>
                          <a:ea typeface="Calibri" panose="020F0502020204030204" pitchFamily="34" charset="0"/>
                          <a:cs typeface="Arial" panose="020B0604020202020204" pitchFamily="34" charset="0"/>
                        </a:rPr>
                        <a:t>Contravention of section 15(C )  of the PFMA for failing to take effective and appropriate steps to prevent, within their areas of responsibility, any irregular expenditure and fruitless and wasteful expenditure.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Aft>
                          <a:spcPts val="0"/>
                        </a:spcAft>
                      </a:pPr>
                      <a:r>
                        <a:rPr lang="en-GB" sz="1400" dirty="0">
                          <a:effectLst/>
                          <a:latin typeface="Arial" panose="020B0604020202020204" pitchFamily="34" charset="0"/>
                          <a:ea typeface="Calibri" panose="020F0502020204030204" pitchFamily="34" charset="0"/>
                          <a:cs typeface="Arial" panose="020B0604020202020204" pitchFamily="34" charset="0"/>
                        </a:rPr>
                        <a:t>Contravention of the code of conduct for the Public Service (“Ps Code of Conduct”) in that they in terms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Aft>
                          <a:spcPts val="0"/>
                        </a:spcAft>
                      </a:pPr>
                      <a:r>
                        <a:rPr lang="en-GB" sz="1400" dirty="0">
                          <a:effectLst/>
                          <a:latin typeface="Arial" panose="020B0604020202020204" pitchFamily="34" charset="0"/>
                          <a:ea typeface="Calibri" panose="020F0502020204030204" pitchFamily="34" charset="0"/>
                          <a:cs typeface="Arial" panose="020B0604020202020204" pitchFamily="34" charset="0"/>
                        </a:rPr>
                        <a:t>of:</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0000"/>
                        </a:lnSpc>
                        <a:spcAft>
                          <a:spcPts val="0"/>
                        </a:spcAft>
                        <a:buFont typeface="Symbol" panose="05050102010706020507" pitchFamily="18" charset="2"/>
                        <a:buChar char=""/>
                      </a:pPr>
                      <a:r>
                        <a:rPr lang="en-GB" sz="1400" dirty="0">
                          <a:effectLst/>
                          <a:latin typeface="Arial" panose="020B0604020202020204" pitchFamily="34" charset="0"/>
                          <a:ea typeface="Calibri" panose="020F0502020204030204" pitchFamily="34" charset="0"/>
                          <a:cs typeface="Arial" panose="020B0604020202020204" pitchFamily="34" charset="0"/>
                        </a:rPr>
                        <a:t>Clause C.1.4, Failed to be familiarize themselves with, and abide by all statutory and other instructions applicable to conduct and duties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0000"/>
                        </a:lnSpc>
                        <a:spcAft>
                          <a:spcPts val="0"/>
                        </a:spcAft>
                        <a:buFont typeface="Symbol" panose="05050102010706020507" pitchFamily="18" charset="2"/>
                        <a:buChar char=""/>
                      </a:pPr>
                      <a:r>
                        <a:rPr lang="en-GB" sz="1400" dirty="0">
                          <a:effectLst/>
                          <a:latin typeface="Arial" panose="020B0604020202020204" pitchFamily="34" charset="0"/>
                          <a:ea typeface="Calibri" panose="020F0502020204030204" pitchFamily="34" charset="0"/>
                          <a:cs typeface="Arial" panose="020B0604020202020204" pitchFamily="34" charset="0"/>
                        </a:rPr>
                        <a:t>Clause C.1.3 failed to loyally execute the policies of the government of the day in the performance of their officials duties as contained in all statutory and other prescripts, and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0000"/>
                        </a:lnSpc>
                        <a:spcAft>
                          <a:spcPts val="0"/>
                        </a:spcAft>
                        <a:buFont typeface="Symbol" panose="05050102010706020507" pitchFamily="18" charset="2"/>
                        <a:buChar char=""/>
                      </a:pPr>
                      <a:r>
                        <a:rPr lang="en-GB" sz="1400" dirty="0">
                          <a:effectLst/>
                          <a:latin typeface="Arial" panose="020B0604020202020204" pitchFamily="34" charset="0"/>
                          <a:ea typeface="Calibri" panose="020F0502020204030204" pitchFamily="34" charset="0"/>
                          <a:cs typeface="Arial" panose="020B0604020202020204" pitchFamily="34" charset="0"/>
                        </a:rPr>
                        <a:t>Clause C.4.4 failed to execute their duties in a professional and competent manner.</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GB" sz="1400" dirty="0">
                          <a:effectLst/>
                          <a:latin typeface="Arial" panose="020B0604020202020204" pitchFamily="34" charset="0"/>
                          <a:ea typeface="Calibri" panose="020F0502020204030204" pitchFamily="34" charset="0"/>
                          <a:cs typeface="Arial" panose="020B0604020202020204" pitchFamily="34" charset="0"/>
                        </a:rPr>
                        <a:t>We</a:t>
                      </a:r>
                      <a:r>
                        <a:rPr lang="en-GB" sz="1400" baseline="0" dirty="0">
                          <a:effectLst/>
                          <a:latin typeface="Arial" panose="020B0604020202020204" pitchFamily="34" charset="0"/>
                          <a:ea typeface="Calibri" panose="020F0502020204030204" pitchFamily="34" charset="0"/>
                          <a:cs typeface="Arial" panose="020B0604020202020204" pitchFamily="34" charset="0"/>
                        </a:rPr>
                        <a:t> have appointed Initiators &amp; Presiding Officers.</a:t>
                      </a:r>
                      <a:r>
                        <a:rPr lang="en-GB" sz="1400" dirty="0">
                          <a:effectLst/>
                          <a:latin typeface="Arial" panose="020B0604020202020204" pitchFamily="34" charset="0"/>
                          <a:ea typeface="Calibri" panose="020F0502020204030204" pitchFamily="34" charset="0"/>
                          <a:cs typeface="Arial" panose="020B0604020202020204" pitchFamily="34" charset="0"/>
                        </a:rPr>
                        <a:t>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Aft>
                          <a:spcPts val="0"/>
                        </a:spcAft>
                      </a:pP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They are currently</a:t>
                      </a:r>
                      <a:r>
                        <a:rPr lang="en-GB" sz="1400" baseline="0" dirty="0">
                          <a:effectLst/>
                          <a:latin typeface="Arial" panose="020B0604020202020204" pitchFamily="34" charset="0"/>
                          <a:ea typeface="Times New Roman" panose="02020603050405020304" pitchFamily="18" charset="0"/>
                          <a:cs typeface="Arial" panose="020B0604020202020204" pitchFamily="34" charset="0"/>
                        </a:rPr>
                        <a:t> working on the reports to draft charges and set down hearing dates.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6564059"/>
                  </a:ext>
                </a:extLst>
              </a:tr>
              <a:tr h="1128480">
                <a:tc>
                  <a:txBody>
                    <a:bodyPr/>
                    <a:lstStyle/>
                    <a:p>
                      <a:pPr algn="just">
                        <a:lnSpc>
                          <a:spcPct val="100000"/>
                        </a:lnSpc>
                        <a:spcAft>
                          <a:spcPts val="0"/>
                        </a:spcAft>
                      </a:pPr>
                      <a:r>
                        <a:rPr lang="en-GB" sz="1400" dirty="0">
                          <a:effectLst/>
                          <a:latin typeface="Arial" panose="020B0604020202020204" pitchFamily="34" charset="0"/>
                          <a:ea typeface="Calibri" panose="020F0502020204030204" pitchFamily="34" charset="0"/>
                          <a:cs typeface="Arial" panose="020B0604020202020204" pitchFamily="34" charset="0"/>
                        </a:rPr>
                        <a:t>5.</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400" dirty="0">
                          <a:effectLst/>
                          <a:latin typeface="Arial" panose="020B0604020202020204" pitchFamily="34" charset="0"/>
                          <a:ea typeface="Times New Roman" panose="02020603050405020304" pitchFamily="18" charset="0"/>
                          <a:cs typeface="Arial" panose="020B0604020202020204" pitchFamily="34" charset="0"/>
                        </a:rPr>
                        <a:t>SCM Officials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GB" sz="1400" dirty="0">
                          <a:effectLst/>
                          <a:latin typeface="Arial" panose="020B0604020202020204" pitchFamily="34" charset="0"/>
                          <a:ea typeface="Calibri" panose="020F0502020204030204" pitchFamily="34" charset="0"/>
                          <a:cs typeface="Arial" panose="020B0604020202020204" pitchFamily="34" charset="0"/>
                        </a:rPr>
                        <a:t>Contravention of section 15(C )  of the PFMA for failing to take effective and appropriate steps to prevent, within their areas of responsibility, any irregular expenditure and fruitless and wasteful expenditure.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Aft>
                          <a:spcPts val="0"/>
                        </a:spcAft>
                      </a:pPr>
                      <a:r>
                        <a:rPr lang="en-GB" sz="1400" dirty="0">
                          <a:effectLst/>
                          <a:latin typeface="Arial" panose="020B0604020202020204" pitchFamily="34" charset="0"/>
                          <a:ea typeface="Calibri" panose="020F0502020204030204" pitchFamily="34" charset="0"/>
                          <a:cs typeface="Arial" panose="020B0604020202020204" pitchFamily="34" charset="0"/>
                        </a:rPr>
                        <a:t>Contravention of the code of conduct for the Public Service (“Ps Code of Conduct”) in that they in terms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Aft>
                          <a:spcPts val="0"/>
                        </a:spcAft>
                      </a:pPr>
                      <a:r>
                        <a:rPr lang="en-GB" sz="1400" dirty="0">
                          <a:effectLst/>
                          <a:latin typeface="Arial" panose="020B0604020202020204" pitchFamily="34" charset="0"/>
                          <a:ea typeface="Calibri" panose="020F0502020204030204" pitchFamily="34" charset="0"/>
                          <a:cs typeface="Arial" panose="020B0604020202020204" pitchFamily="34" charset="0"/>
                        </a:rPr>
                        <a:t>of:</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0000"/>
                        </a:lnSpc>
                        <a:spcAft>
                          <a:spcPts val="0"/>
                        </a:spcAft>
                        <a:buFont typeface="Symbol" panose="05050102010706020507" pitchFamily="18" charset="2"/>
                        <a:buChar char=""/>
                      </a:pPr>
                      <a:r>
                        <a:rPr lang="en-GB" sz="1400" dirty="0">
                          <a:effectLst/>
                          <a:latin typeface="Arial" panose="020B0604020202020204" pitchFamily="34" charset="0"/>
                          <a:ea typeface="Calibri" panose="020F0502020204030204" pitchFamily="34" charset="0"/>
                          <a:cs typeface="Arial" panose="020B0604020202020204" pitchFamily="34" charset="0"/>
                        </a:rPr>
                        <a:t>Clause C.1.4, Failed to be familiarize themselves with, and abide by all statutory and other instructions applicable to conduct and duties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0000"/>
                        </a:lnSpc>
                        <a:spcAft>
                          <a:spcPts val="0"/>
                        </a:spcAft>
                        <a:buFont typeface="Symbol" panose="05050102010706020507" pitchFamily="18" charset="2"/>
                        <a:buChar char=""/>
                      </a:pPr>
                      <a:r>
                        <a:rPr lang="en-GB" sz="1400" dirty="0">
                          <a:effectLst/>
                          <a:latin typeface="Arial" panose="020B0604020202020204" pitchFamily="34" charset="0"/>
                          <a:ea typeface="Calibri" panose="020F0502020204030204" pitchFamily="34" charset="0"/>
                          <a:cs typeface="Arial" panose="020B0604020202020204" pitchFamily="34" charset="0"/>
                        </a:rPr>
                        <a:t>Clause C.1.3 failed to loyally execute the policies of the government of the day in the performance of their officials duties as contained in all statutory and other prescripts, and</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0000"/>
                        </a:lnSpc>
                        <a:spcAft>
                          <a:spcPts val="0"/>
                        </a:spcAft>
                        <a:buFont typeface="Symbol" panose="05050102010706020507" pitchFamily="18" charset="2"/>
                        <a:buChar char=""/>
                      </a:pPr>
                      <a:r>
                        <a:rPr lang="en-GB" sz="1400" dirty="0">
                          <a:effectLst/>
                          <a:latin typeface="Arial" panose="020B0604020202020204" pitchFamily="34" charset="0"/>
                          <a:ea typeface="Calibri" panose="020F0502020204030204" pitchFamily="34" charset="0"/>
                          <a:cs typeface="Arial" panose="020B0604020202020204" pitchFamily="34" charset="0"/>
                        </a:rPr>
                        <a:t>Clause C.4.4 failed to execute their duties in a professional and competent manner.</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We</a:t>
                      </a:r>
                      <a:r>
                        <a:rPr lang="en-GB" sz="1400" baseline="0" dirty="0">
                          <a:effectLst/>
                          <a:latin typeface="Arial" panose="020B0604020202020204" pitchFamily="34" charset="0"/>
                          <a:ea typeface="Times New Roman" panose="02020603050405020304" pitchFamily="18" charset="0"/>
                          <a:cs typeface="Arial" panose="020B0604020202020204" pitchFamily="34" charset="0"/>
                        </a:rPr>
                        <a:t> have appointed Initiators &amp; Presiding Officers.</a:t>
                      </a:r>
                    </a:p>
                    <a:p>
                      <a:pPr algn="just">
                        <a:lnSpc>
                          <a:spcPct val="100000"/>
                        </a:lnSpc>
                        <a:spcAft>
                          <a:spcPts val="0"/>
                        </a:spcAft>
                      </a:pPr>
                      <a:r>
                        <a:rPr lang="en-GB" sz="1400" baseline="0" dirty="0">
                          <a:effectLst/>
                          <a:latin typeface="Arial" panose="020B0604020202020204" pitchFamily="34" charset="0"/>
                          <a:ea typeface="Times New Roman" panose="02020603050405020304" pitchFamily="18" charset="0"/>
                          <a:cs typeface="Arial" panose="020B0604020202020204" pitchFamily="34" charset="0"/>
                        </a:rPr>
                        <a:t>They are currently working on the reports to draft charges and set down hearing dates.</a:t>
                      </a:r>
                    </a:p>
                    <a:p>
                      <a:pPr algn="just">
                        <a:lnSpc>
                          <a:spcPct val="100000"/>
                        </a:lnSpc>
                        <a:spcAft>
                          <a:spcPts val="0"/>
                        </a:spcAft>
                      </a:pP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Aft>
                          <a:spcPts val="0"/>
                        </a:spcAft>
                      </a:pPr>
                      <a:r>
                        <a:rPr lang="en-GB" sz="1400" dirty="0">
                          <a:effectLst/>
                          <a:latin typeface="Arial" panose="020B0604020202020204" pitchFamily="34" charset="0"/>
                          <a:ea typeface="Calibri" panose="020F0502020204030204" pitchFamily="34" charset="0"/>
                          <a:cs typeface="Arial" panose="020B0604020202020204" pitchFamily="34" charset="0"/>
                        </a:rPr>
                        <a:t>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Aft>
                          <a:spcPts val="0"/>
                        </a:spcAft>
                      </a:pP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Title 3"/>
          <p:cNvSpPr>
            <a:spLocks noGrp="1"/>
          </p:cNvSpPr>
          <p:nvPr>
            <p:ph type="title"/>
          </p:nvPr>
        </p:nvSpPr>
        <p:spPr>
          <a:xfrm>
            <a:off x="609600" y="682386"/>
            <a:ext cx="11212614" cy="433677"/>
          </a:xfrm>
          <a:solidFill>
            <a:srgbClr val="00B050"/>
          </a:solidFill>
        </p:spPr>
        <p:txBody>
          <a:bodyPr/>
          <a:lstStyle/>
          <a:p>
            <a:r>
              <a:rPr lang="en-US" sz="28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CONSEQUENCE MANAGEMENT </a:t>
            </a:r>
            <a:endParaRPr lang="en-ZA" sz="2800" dirty="0">
              <a:latin typeface="Arial" panose="020B0604020202020204" pitchFamily="34" charset="0"/>
              <a:cs typeface="Arial" panose="020B0604020202020204" pitchFamily="34" charset="0"/>
            </a:endParaRPr>
          </a:p>
        </p:txBody>
      </p:sp>
      <p:pic>
        <p:nvPicPr>
          <p:cNvPr id="8" name="Picture 7"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9548"/>
            <a:ext cx="2304256" cy="580377"/>
          </a:xfrm>
          <a:prstGeom prst="rect">
            <a:avLst/>
          </a:prstGeom>
        </p:spPr>
      </p:pic>
      <p:sp>
        <p:nvSpPr>
          <p:cNvPr id="9" name="Rectangle 8"/>
          <p:cNvSpPr/>
          <p:nvPr/>
        </p:nvSpPr>
        <p:spPr>
          <a:xfrm>
            <a:off x="9208077" y="196887"/>
            <a:ext cx="2754464"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GROWING KWAZULU-NATAL TOGETHER</a:t>
            </a:r>
          </a:p>
        </p:txBody>
      </p:sp>
    </p:spTree>
    <p:extLst>
      <p:ext uri="{BB962C8B-B14F-4D97-AF65-F5344CB8AC3E}">
        <p14:creationId xmlns:p14="http://schemas.microsoft.com/office/powerpoint/2010/main" val="3485620030"/>
      </p:ext>
    </p:extLst>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002890"/>
            <a:ext cx="10602967" cy="6164826"/>
          </a:xfrm>
        </p:spPr>
        <p:txBody>
          <a:bodyPr/>
          <a:lstStyle/>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600" b="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US" sz="1800" b="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US" sz="1800" b="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US" sz="18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buNone/>
            </a:pPr>
            <a:endParaRPr lang="en-ZA" sz="2000" dirty="0"/>
          </a:p>
          <a:p>
            <a:pPr marL="0" indent="0">
              <a:buNone/>
            </a:pPr>
            <a:r>
              <a:rPr lang="en-ZA" sz="2800" dirty="0"/>
              <a:t> </a:t>
            </a:r>
          </a:p>
        </p:txBody>
      </p:sp>
      <p:sp>
        <p:nvSpPr>
          <p:cNvPr id="10" name="Slide Number Placeholder 9"/>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graphicFrame>
        <p:nvGraphicFramePr>
          <p:cNvPr id="6" name="Table 5">
            <a:extLst>
              <a:ext uri="{FF2B5EF4-FFF2-40B4-BE49-F238E27FC236}">
                <a16:creationId xmlns:a16="http://schemas.microsoft.com/office/drawing/2014/main" id="{CC65107D-211A-4740-A386-56F0897F5601}"/>
              </a:ext>
            </a:extLst>
          </p:cNvPr>
          <p:cNvGraphicFramePr>
            <a:graphicFrameLocks noGrp="1"/>
          </p:cNvGraphicFramePr>
          <p:nvPr>
            <p:extLst>
              <p:ext uri="{D42A27DB-BD31-4B8C-83A1-F6EECF244321}">
                <p14:modId xmlns:p14="http://schemas.microsoft.com/office/powerpoint/2010/main" val="630000685"/>
              </p:ext>
            </p:extLst>
          </p:nvPr>
        </p:nvGraphicFramePr>
        <p:xfrm>
          <a:off x="221627" y="1213722"/>
          <a:ext cx="11740914" cy="3466372"/>
        </p:xfrm>
        <a:graphic>
          <a:graphicData uri="http://schemas.openxmlformats.org/drawingml/2006/table">
            <a:tbl>
              <a:tblPr firstRow="1" firstCol="1" bandRow="1"/>
              <a:tblGrid>
                <a:gridCol w="516869">
                  <a:extLst>
                    <a:ext uri="{9D8B030D-6E8A-4147-A177-3AD203B41FA5}">
                      <a16:colId xmlns:a16="http://schemas.microsoft.com/office/drawing/2014/main" val="1064908178"/>
                    </a:ext>
                  </a:extLst>
                </a:gridCol>
                <a:gridCol w="1273184">
                  <a:extLst>
                    <a:ext uri="{9D8B030D-6E8A-4147-A177-3AD203B41FA5}">
                      <a16:colId xmlns:a16="http://schemas.microsoft.com/office/drawing/2014/main" val="1595580335"/>
                    </a:ext>
                  </a:extLst>
                </a:gridCol>
                <a:gridCol w="7248698">
                  <a:extLst>
                    <a:ext uri="{9D8B030D-6E8A-4147-A177-3AD203B41FA5}">
                      <a16:colId xmlns:a16="http://schemas.microsoft.com/office/drawing/2014/main" val="4293836781"/>
                    </a:ext>
                  </a:extLst>
                </a:gridCol>
                <a:gridCol w="2702163">
                  <a:extLst>
                    <a:ext uri="{9D8B030D-6E8A-4147-A177-3AD203B41FA5}">
                      <a16:colId xmlns:a16="http://schemas.microsoft.com/office/drawing/2014/main" val="3435446221"/>
                    </a:ext>
                  </a:extLst>
                </a:gridCol>
              </a:tblGrid>
              <a:tr h="296452">
                <a:tc>
                  <a:txBody>
                    <a:bodyPr/>
                    <a:lstStyle/>
                    <a:p>
                      <a:pPr algn="just">
                        <a:lnSpc>
                          <a:spcPct val="115000"/>
                        </a:lnSpc>
                        <a:spcAft>
                          <a:spcPts val="1000"/>
                        </a:spcAft>
                      </a:pPr>
                      <a:r>
                        <a:rPr lang="en-GB" sz="1400" b="1" dirty="0">
                          <a:effectLst/>
                          <a:latin typeface="Arial" panose="020B0604020202020204" pitchFamily="34" charset="0"/>
                          <a:ea typeface="Calibri" panose="020F0502020204030204" pitchFamily="34" charset="0"/>
                          <a:cs typeface="Arial" panose="020B0604020202020204" pitchFamily="34" charset="0"/>
                        </a:rPr>
                        <a:t>No.</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just">
                        <a:lnSpc>
                          <a:spcPct val="115000"/>
                        </a:lnSpc>
                        <a:spcAft>
                          <a:spcPts val="1000"/>
                        </a:spcAft>
                      </a:pPr>
                      <a:r>
                        <a:rPr lang="en-GB" sz="1400" b="1" dirty="0">
                          <a:effectLst/>
                          <a:latin typeface="Arial" panose="020B0604020202020204" pitchFamily="34" charset="0"/>
                          <a:ea typeface="Calibri" panose="020F0502020204030204" pitchFamily="34" charset="0"/>
                          <a:cs typeface="Arial" panose="020B0604020202020204" pitchFamily="34" charset="0"/>
                        </a:rPr>
                        <a:t>Position</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228600" algn="just">
                        <a:lnSpc>
                          <a:spcPct val="115000"/>
                        </a:lnSpc>
                        <a:spcAft>
                          <a:spcPts val="1000"/>
                        </a:spcAft>
                      </a:pPr>
                      <a:r>
                        <a:rPr lang="en-GB" sz="1400" b="1" dirty="0">
                          <a:effectLst/>
                          <a:latin typeface="Arial" panose="020B0604020202020204" pitchFamily="34" charset="0"/>
                          <a:ea typeface="Calibri" panose="020F0502020204030204" pitchFamily="34" charset="0"/>
                          <a:cs typeface="Arial" panose="020B0604020202020204" pitchFamily="34" charset="0"/>
                        </a:rPr>
                        <a:t>Offence</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228600" algn="just">
                        <a:lnSpc>
                          <a:spcPct val="115000"/>
                        </a:lnSpc>
                        <a:spcAft>
                          <a:spcPts val="1000"/>
                        </a:spcAft>
                      </a:pPr>
                      <a:r>
                        <a:rPr lang="en-GB" sz="1400" b="1" dirty="0">
                          <a:effectLst/>
                          <a:latin typeface="Arial" panose="020B0604020202020204" pitchFamily="34" charset="0"/>
                          <a:ea typeface="Calibri" panose="020F0502020204030204" pitchFamily="34" charset="0"/>
                          <a:cs typeface="Arial" panose="020B0604020202020204" pitchFamily="34" charset="0"/>
                        </a:rPr>
                        <a:t>Status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157721308"/>
                  </a:ext>
                </a:extLst>
              </a:tr>
              <a:tr h="1128480">
                <a:tc>
                  <a:txBody>
                    <a:bodyPr/>
                    <a:lstStyle/>
                    <a:p>
                      <a:pPr algn="just">
                        <a:lnSpc>
                          <a:spcPct val="10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6.</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dirty="0">
                          <a:effectLst/>
                          <a:latin typeface="Arial" panose="020B0604020202020204" pitchFamily="34" charset="0"/>
                          <a:ea typeface="Times New Roman" panose="02020603050405020304" pitchFamily="18" charset="0"/>
                          <a:cs typeface="Arial" panose="020B0604020202020204" pitchFamily="34" charset="0"/>
                        </a:rPr>
                        <a:t>SCM Officials</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Contravention of section 15(C )  of the PFMA for failing to take effective and appropriate steps to prevent, within their areas of responsibility, any irregular expenditure and fruitless and wasteful expenditure.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Contravention of the code of conduct for the Public Service (“Ps Code of Conduct”) in that they in terms</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of:</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0000"/>
                        </a:lnSpc>
                        <a:spcAft>
                          <a:spcPts val="0"/>
                        </a:spcAft>
                        <a:buFont typeface="Symbol" panose="05050102010706020507" pitchFamily="18" charset="2"/>
                        <a:buChar char=""/>
                      </a:pPr>
                      <a:r>
                        <a:rPr lang="en-GB" sz="1600" dirty="0">
                          <a:effectLst/>
                          <a:latin typeface="Arial" panose="020B0604020202020204" pitchFamily="34" charset="0"/>
                          <a:ea typeface="Calibri" panose="020F0502020204030204" pitchFamily="34" charset="0"/>
                          <a:cs typeface="Arial" panose="020B0604020202020204" pitchFamily="34" charset="0"/>
                        </a:rPr>
                        <a:t>Clause C.1.4, Failed to be familiarize themselves with, and abide by all statutory and other instructions applicable to conduct and duties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0000"/>
                        </a:lnSpc>
                        <a:spcAft>
                          <a:spcPts val="0"/>
                        </a:spcAft>
                        <a:buFont typeface="Symbol" panose="05050102010706020507" pitchFamily="18" charset="2"/>
                        <a:buChar char=""/>
                      </a:pPr>
                      <a:r>
                        <a:rPr lang="en-GB" sz="1600" dirty="0">
                          <a:effectLst/>
                          <a:latin typeface="Arial" panose="020B0604020202020204" pitchFamily="34" charset="0"/>
                          <a:ea typeface="Calibri" panose="020F0502020204030204" pitchFamily="34" charset="0"/>
                          <a:cs typeface="Arial" panose="020B0604020202020204" pitchFamily="34" charset="0"/>
                        </a:rPr>
                        <a:t>Clause C.1.3 failed to loyally execute the policies of the government of the day in the performance of their officials duties as contained in all statutory and other prescripts, and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0000"/>
                        </a:lnSpc>
                        <a:spcAft>
                          <a:spcPts val="0"/>
                        </a:spcAft>
                        <a:buFont typeface="Symbol" panose="05050102010706020507" pitchFamily="18" charset="2"/>
                        <a:buChar char=""/>
                      </a:pPr>
                      <a:r>
                        <a:rPr lang="en-GB" sz="1600" dirty="0">
                          <a:effectLst/>
                          <a:latin typeface="Arial" panose="020B0604020202020204" pitchFamily="34" charset="0"/>
                          <a:ea typeface="Calibri" panose="020F0502020204030204" pitchFamily="34" charset="0"/>
                          <a:cs typeface="Arial" panose="020B0604020202020204" pitchFamily="34" charset="0"/>
                        </a:rPr>
                        <a:t>Clause C.4.4 failed to execute their duties in a professional and competent manner.</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GB" sz="1600" dirty="0">
                          <a:effectLst/>
                          <a:latin typeface="Arial" panose="020B0604020202020204" pitchFamily="34" charset="0"/>
                          <a:ea typeface="Times New Roman" panose="02020603050405020304" pitchFamily="18" charset="0"/>
                          <a:cs typeface="Arial" panose="020B0604020202020204" pitchFamily="34" charset="0"/>
                        </a:rPr>
                        <a:t>We</a:t>
                      </a:r>
                      <a:r>
                        <a:rPr lang="en-GB" sz="1600" baseline="0" dirty="0">
                          <a:effectLst/>
                          <a:latin typeface="Arial" panose="020B0604020202020204" pitchFamily="34" charset="0"/>
                          <a:ea typeface="Times New Roman" panose="02020603050405020304" pitchFamily="18" charset="0"/>
                          <a:cs typeface="Arial" panose="020B0604020202020204" pitchFamily="34" charset="0"/>
                        </a:rPr>
                        <a:t> have appointed Initiators &amp; Presiding Officers.</a:t>
                      </a:r>
                    </a:p>
                    <a:p>
                      <a:pPr algn="just">
                        <a:lnSpc>
                          <a:spcPct val="100000"/>
                        </a:lnSpc>
                        <a:spcAft>
                          <a:spcPts val="0"/>
                        </a:spcAft>
                      </a:pPr>
                      <a:r>
                        <a:rPr lang="en-GB" sz="1600" baseline="0" dirty="0">
                          <a:effectLst/>
                          <a:latin typeface="Arial" panose="020B0604020202020204" pitchFamily="34" charset="0"/>
                          <a:ea typeface="Times New Roman" panose="02020603050405020304" pitchFamily="18" charset="0"/>
                          <a:cs typeface="Arial" panose="020B0604020202020204" pitchFamily="34" charset="0"/>
                        </a:rPr>
                        <a:t>They are currently working on the reports to draft charges and set down hearing dates.</a:t>
                      </a:r>
                    </a:p>
                    <a:p>
                      <a:pPr algn="just">
                        <a:lnSpc>
                          <a:spcPct val="100000"/>
                        </a:lnSpc>
                        <a:spcAft>
                          <a:spcPts val="0"/>
                        </a:spcAft>
                      </a:pP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Aft>
                          <a:spcPts val="0"/>
                        </a:spcAft>
                      </a:pP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6564059"/>
                  </a:ext>
                </a:extLst>
              </a:tr>
            </a:tbl>
          </a:graphicData>
        </a:graphic>
      </p:graphicFrame>
      <p:sp>
        <p:nvSpPr>
          <p:cNvPr id="4" name="Title 3"/>
          <p:cNvSpPr>
            <a:spLocks noGrp="1"/>
          </p:cNvSpPr>
          <p:nvPr>
            <p:ph type="title"/>
          </p:nvPr>
        </p:nvSpPr>
        <p:spPr>
          <a:xfrm>
            <a:off x="609600" y="682386"/>
            <a:ext cx="11212614" cy="433677"/>
          </a:xfrm>
          <a:solidFill>
            <a:srgbClr val="00B050"/>
          </a:solidFill>
        </p:spPr>
        <p:txBody>
          <a:bodyPr/>
          <a:lstStyle/>
          <a:p>
            <a:r>
              <a:rPr lang="en-US" sz="28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CONSEQUENCE MANAGEMENT </a:t>
            </a:r>
            <a:endParaRPr lang="en-ZA" sz="2800" dirty="0">
              <a:latin typeface="Arial" panose="020B0604020202020204" pitchFamily="34" charset="0"/>
              <a:cs typeface="Arial" panose="020B0604020202020204" pitchFamily="34" charset="0"/>
            </a:endParaRPr>
          </a:p>
        </p:txBody>
      </p:sp>
      <p:pic>
        <p:nvPicPr>
          <p:cNvPr id="8" name="Picture 7"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9548"/>
            <a:ext cx="2304256" cy="580377"/>
          </a:xfrm>
          <a:prstGeom prst="rect">
            <a:avLst/>
          </a:prstGeom>
        </p:spPr>
      </p:pic>
      <p:sp>
        <p:nvSpPr>
          <p:cNvPr id="9" name="Rectangle 8"/>
          <p:cNvSpPr/>
          <p:nvPr/>
        </p:nvSpPr>
        <p:spPr>
          <a:xfrm>
            <a:off x="9208077" y="196887"/>
            <a:ext cx="2754464"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GROWING KWAZULU-NATAL TOGETHER</a:t>
            </a:r>
          </a:p>
        </p:txBody>
      </p:sp>
    </p:spTree>
    <p:extLst>
      <p:ext uri="{BB962C8B-B14F-4D97-AF65-F5344CB8AC3E}">
        <p14:creationId xmlns:p14="http://schemas.microsoft.com/office/powerpoint/2010/main" val="495645579"/>
      </p:ext>
    </p:extLst>
  </p:cSld>
  <p:clrMapOvr>
    <a:masterClrMapping/>
  </p:clrMapOvr>
  <p:transition>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002890"/>
            <a:ext cx="10602967" cy="6164826"/>
          </a:xfrm>
        </p:spPr>
        <p:txBody>
          <a:bodyPr/>
          <a:lstStyle/>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600" b="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US" sz="1800" b="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US" sz="1800" b="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US" sz="18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buNone/>
            </a:pPr>
            <a:endParaRPr lang="en-ZA" sz="2000" dirty="0"/>
          </a:p>
          <a:p>
            <a:pPr marL="0" indent="0">
              <a:buNone/>
            </a:pPr>
            <a:r>
              <a:rPr lang="en-ZA" sz="2800" dirty="0"/>
              <a:t> </a:t>
            </a:r>
          </a:p>
        </p:txBody>
      </p:sp>
      <p:sp>
        <p:nvSpPr>
          <p:cNvPr id="10" name="Slide Number Placeholder 9"/>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graphicFrame>
        <p:nvGraphicFramePr>
          <p:cNvPr id="6" name="Table 5">
            <a:extLst>
              <a:ext uri="{FF2B5EF4-FFF2-40B4-BE49-F238E27FC236}">
                <a16:creationId xmlns:a16="http://schemas.microsoft.com/office/drawing/2014/main" id="{CC65107D-211A-4740-A386-56F0897F5601}"/>
              </a:ext>
            </a:extLst>
          </p:cNvPr>
          <p:cNvGraphicFramePr>
            <a:graphicFrameLocks noGrp="1"/>
          </p:cNvGraphicFramePr>
          <p:nvPr>
            <p:extLst>
              <p:ext uri="{D42A27DB-BD31-4B8C-83A1-F6EECF244321}">
                <p14:modId xmlns:p14="http://schemas.microsoft.com/office/powerpoint/2010/main" val="3853721512"/>
              </p:ext>
            </p:extLst>
          </p:nvPr>
        </p:nvGraphicFramePr>
        <p:xfrm>
          <a:off x="221627" y="1213722"/>
          <a:ext cx="11740914" cy="4929412"/>
        </p:xfrm>
        <a:graphic>
          <a:graphicData uri="http://schemas.openxmlformats.org/drawingml/2006/table">
            <a:tbl>
              <a:tblPr firstRow="1" firstCol="1" bandRow="1"/>
              <a:tblGrid>
                <a:gridCol w="516869">
                  <a:extLst>
                    <a:ext uri="{9D8B030D-6E8A-4147-A177-3AD203B41FA5}">
                      <a16:colId xmlns:a16="http://schemas.microsoft.com/office/drawing/2014/main" val="1064908178"/>
                    </a:ext>
                  </a:extLst>
                </a:gridCol>
                <a:gridCol w="1273184">
                  <a:extLst>
                    <a:ext uri="{9D8B030D-6E8A-4147-A177-3AD203B41FA5}">
                      <a16:colId xmlns:a16="http://schemas.microsoft.com/office/drawing/2014/main" val="1595580335"/>
                    </a:ext>
                  </a:extLst>
                </a:gridCol>
                <a:gridCol w="7248698">
                  <a:extLst>
                    <a:ext uri="{9D8B030D-6E8A-4147-A177-3AD203B41FA5}">
                      <a16:colId xmlns:a16="http://schemas.microsoft.com/office/drawing/2014/main" val="4293836781"/>
                    </a:ext>
                  </a:extLst>
                </a:gridCol>
                <a:gridCol w="2702163">
                  <a:extLst>
                    <a:ext uri="{9D8B030D-6E8A-4147-A177-3AD203B41FA5}">
                      <a16:colId xmlns:a16="http://schemas.microsoft.com/office/drawing/2014/main" val="3435446221"/>
                    </a:ext>
                  </a:extLst>
                </a:gridCol>
              </a:tblGrid>
              <a:tr h="296452">
                <a:tc>
                  <a:txBody>
                    <a:bodyPr/>
                    <a:lstStyle/>
                    <a:p>
                      <a:pPr algn="just">
                        <a:lnSpc>
                          <a:spcPct val="115000"/>
                        </a:lnSpc>
                        <a:spcAft>
                          <a:spcPts val="1000"/>
                        </a:spcAft>
                      </a:pPr>
                      <a:r>
                        <a:rPr lang="en-GB" sz="1400" b="1" dirty="0">
                          <a:effectLst/>
                          <a:latin typeface="Arial" panose="020B0604020202020204" pitchFamily="34" charset="0"/>
                          <a:ea typeface="Calibri" panose="020F0502020204030204" pitchFamily="34" charset="0"/>
                          <a:cs typeface="Arial" panose="020B0604020202020204" pitchFamily="34" charset="0"/>
                        </a:rPr>
                        <a:t>No.</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just">
                        <a:lnSpc>
                          <a:spcPct val="115000"/>
                        </a:lnSpc>
                        <a:spcAft>
                          <a:spcPts val="1000"/>
                        </a:spcAft>
                      </a:pPr>
                      <a:r>
                        <a:rPr lang="en-GB" sz="1400" b="1" dirty="0">
                          <a:effectLst/>
                          <a:latin typeface="Arial" panose="020B0604020202020204" pitchFamily="34" charset="0"/>
                          <a:ea typeface="Calibri" panose="020F0502020204030204" pitchFamily="34" charset="0"/>
                          <a:cs typeface="Arial" panose="020B0604020202020204" pitchFamily="34" charset="0"/>
                        </a:rPr>
                        <a:t>Position</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228600" algn="just">
                        <a:lnSpc>
                          <a:spcPct val="115000"/>
                        </a:lnSpc>
                        <a:spcAft>
                          <a:spcPts val="1000"/>
                        </a:spcAft>
                      </a:pPr>
                      <a:r>
                        <a:rPr lang="en-GB" sz="1400" b="1" dirty="0">
                          <a:effectLst/>
                          <a:latin typeface="Arial" panose="020B0604020202020204" pitchFamily="34" charset="0"/>
                          <a:ea typeface="Calibri" panose="020F0502020204030204" pitchFamily="34" charset="0"/>
                          <a:cs typeface="Arial" panose="020B0604020202020204" pitchFamily="34" charset="0"/>
                        </a:rPr>
                        <a:t>Offence</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228600" algn="just">
                        <a:lnSpc>
                          <a:spcPct val="115000"/>
                        </a:lnSpc>
                        <a:spcAft>
                          <a:spcPts val="1000"/>
                        </a:spcAft>
                      </a:pPr>
                      <a:r>
                        <a:rPr lang="en-GB" sz="1400" b="1" dirty="0">
                          <a:effectLst/>
                          <a:latin typeface="Arial" panose="020B0604020202020204" pitchFamily="34" charset="0"/>
                          <a:ea typeface="Calibri" panose="020F0502020204030204" pitchFamily="34" charset="0"/>
                          <a:cs typeface="Arial" panose="020B0604020202020204" pitchFamily="34" charset="0"/>
                        </a:rPr>
                        <a:t>Status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157721308"/>
                  </a:ext>
                </a:extLst>
              </a:tr>
              <a:tr h="1128480">
                <a:tc>
                  <a:txBody>
                    <a:bodyPr/>
                    <a:lstStyle/>
                    <a:p>
                      <a:pPr algn="just">
                        <a:lnSpc>
                          <a:spcPct val="10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7</a:t>
                      </a:r>
                      <a:r>
                        <a:rPr lang="en-GB" sz="1600" dirty="0" smtClean="0">
                          <a:effectLst/>
                          <a:latin typeface="Arial" panose="020B0604020202020204" pitchFamily="34" charset="0"/>
                          <a:ea typeface="Calibri" panose="020F0502020204030204" pitchFamily="34" charset="0"/>
                          <a:cs typeface="Arial" panose="020B0604020202020204" pitchFamily="34" charset="0"/>
                        </a:rPr>
                        <a:t>.</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dirty="0">
                          <a:effectLst/>
                          <a:latin typeface="Arial" panose="020B0604020202020204" pitchFamily="34" charset="0"/>
                          <a:ea typeface="Times New Roman" panose="02020603050405020304" pitchFamily="18" charset="0"/>
                          <a:cs typeface="Arial" panose="020B0604020202020204" pitchFamily="34" charset="0"/>
                        </a:rPr>
                        <a:t>SCM Officials</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ct val="100000"/>
                        </a:lnSpc>
                        <a:spcBef>
                          <a:spcPts val="0"/>
                        </a:spcBef>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Contravened secton 45(a) of Public Finance Management Act 1 of 1999 (PFMA) by failing to ensure that the system of financial management and internal control established for DoE was carried within their area of responsibility.</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Bef>
                          <a:spcPts val="0"/>
                        </a:spcBef>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Bef>
                          <a:spcPts val="0"/>
                        </a:spcBef>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Contravened section 45(c) of the PFMA by failing to take appropriate steps to prevent, within their areas of responsibility, any unauthorised, irregular or fruitless and wasteful expenditure.</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Bef>
                          <a:spcPts val="0"/>
                        </a:spcBef>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Bef>
                          <a:spcPts val="0"/>
                        </a:spcBef>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Contravened the Code of Conduct for the Public Service in terms of: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0000"/>
                        </a:lnSpc>
                        <a:spcBef>
                          <a:spcPts val="0"/>
                        </a:spcBef>
                        <a:spcAft>
                          <a:spcPts val="0"/>
                        </a:spcAft>
                        <a:buFont typeface="Symbol" panose="05050102010706020507" pitchFamily="18" charset="2"/>
                        <a:buChar char=""/>
                      </a:pPr>
                      <a:r>
                        <a:rPr lang="en-GB" sz="1600" dirty="0">
                          <a:effectLst/>
                          <a:latin typeface="Arial" panose="020B0604020202020204" pitchFamily="34" charset="0"/>
                          <a:ea typeface="Calibri" panose="020F0502020204030204" pitchFamily="34" charset="0"/>
                          <a:cs typeface="Arial" panose="020B0604020202020204" pitchFamily="34" charset="0"/>
                        </a:rPr>
                        <a:t>Clause C.1.4 failed to familiarize themselves with and abide by all statutory and other instructions applicable to their conduct and duties.</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0000"/>
                        </a:lnSpc>
                        <a:spcBef>
                          <a:spcPts val="0"/>
                        </a:spcBef>
                        <a:spcAft>
                          <a:spcPts val="0"/>
                        </a:spcAft>
                        <a:buFont typeface="Symbol" panose="05050102010706020507" pitchFamily="18" charset="2"/>
                        <a:buChar char=""/>
                      </a:pPr>
                      <a:r>
                        <a:rPr lang="en-GB" sz="1600" dirty="0">
                          <a:effectLst/>
                          <a:latin typeface="Arial" panose="020B0604020202020204" pitchFamily="34" charset="0"/>
                          <a:ea typeface="Calibri" panose="020F0502020204030204" pitchFamily="34" charset="0"/>
                          <a:cs typeface="Arial" panose="020B0604020202020204" pitchFamily="34" charset="0"/>
                        </a:rPr>
                        <a:t>Clause C1.3 failed to loyally execute the policies of the Government in the performance of their official duties as contained in all statutory and other prescripts.</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0000"/>
                        </a:lnSpc>
                        <a:spcBef>
                          <a:spcPts val="0"/>
                        </a:spcBef>
                        <a:spcAft>
                          <a:spcPts val="0"/>
                        </a:spcAft>
                        <a:buFont typeface="Symbol" panose="05050102010706020507" pitchFamily="18" charset="2"/>
                        <a:buChar char=""/>
                      </a:pPr>
                      <a:r>
                        <a:rPr lang="en-GB" sz="1600" dirty="0">
                          <a:effectLst/>
                          <a:latin typeface="Arial" panose="020B0604020202020204" pitchFamily="34" charset="0"/>
                          <a:ea typeface="Calibri" panose="020F0502020204030204" pitchFamily="34" charset="0"/>
                          <a:cs typeface="Arial" panose="020B0604020202020204" pitchFamily="34" charset="0"/>
                        </a:rPr>
                        <a:t>Clause C4.4 failed to execute their duties in a professional and competent manner.</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Bef>
                          <a:spcPts val="0"/>
                        </a:spcBef>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44960" marR="44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We have appointed Initiators and</a:t>
                      </a:r>
                      <a:r>
                        <a:rPr lang="en-GB" sz="1600" baseline="0" dirty="0">
                          <a:effectLst/>
                          <a:latin typeface="Arial" panose="020B0604020202020204" pitchFamily="34" charset="0"/>
                          <a:ea typeface="Calibri" panose="020F0502020204030204" pitchFamily="34" charset="0"/>
                          <a:cs typeface="Arial" panose="020B0604020202020204" pitchFamily="34" charset="0"/>
                        </a:rPr>
                        <a:t> Presiding Officers.</a:t>
                      </a:r>
                      <a:r>
                        <a:rPr lang="en-GB" sz="16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00000"/>
                        </a:lnSpc>
                        <a:spcBef>
                          <a:spcPts val="0"/>
                        </a:spcBef>
                        <a:spcAft>
                          <a:spcPts val="0"/>
                        </a:spcAft>
                      </a:pPr>
                      <a:r>
                        <a:rPr lang="en-GB" sz="1600" dirty="0">
                          <a:effectLst/>
                          <a:latin typeface="Arial" panose="020B0604020202020204" pitchFamily="34" charset="0"/>
                          <a:ea typeface="Times New Roman" panose="02020603050405020304" pitchFamily="18" charset="0"/>
                          <a:cs typeface="Arial" panose="020B0604020202020204" pitchFamily="34" charset="0"/>
                        </a:rPr>
                        <a:t>They are currently working on the reports to draft charges and set down hearing dates.</a:t>
                      </a:r>
                    </a:p>
                  </a:txBody>
                  <a:tcPr marL="44960" marR="44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6564059"/>
                  </a:ext>
                </a:extLst>
              </a:tr>
              <a:tr h="1128480">
                <a:tc>
                  <a:txBody>
                    <a:bodyPr/>
                    <a:lstStyle/>
                    <a:p>
                      <a:pPr algn="just">
                        <a:lnSpc>
                          <a:spcPct val="100000"/>
                        </a:lnSpc>
                        <a:spcAft>
                          <a:spcPts val="0"/>
                        </a:spcAft>
                      </a:pPr>
                      <a:r>
                        <a:rPr lang="en-ZA" sz="1600" dirty="0" smtClean="0">
                          <a:effectLst/>
                          <a:latin typeface="Arial" panose="020B0604020202020204" pitchFamily="34" charset="0"/>
                          <a:ea typeface="Times New Roman" panose="02020603050405020304" pitchFamily="18" charset="0"/>
                          <a:cs typeface="Arial" panose="020B0604020202020204" pitchFamily="34" charset="0"/>
                        </a:rPr>
                        <a:t>8.</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SCM Officials</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We</a:t>
                      </a:r>
                      <a:r>
                        <a:rPr lang="en-GB" sz="1600" baseline="0" dirty="0">
                          <a:effectLst/>
                          <a:latin typeface="Arial" panose="020B0604020202020204" pitchFamily="34" charset="0"/>
                          <a:ea typeface="Calibri" panose="020F0502020204030204" pitchFamily="34" charset="0"/>
                          <a:cs typeface="Arial" panose="020B0604020202020204" pitchFamily="34" charset="0"/>
                        </a:rPr>
                        <a:t> have appointed Initiators and Presiding Officers.</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Bef>
                          <a:spcPts val="0"/>
                        </a:spcBef>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They are currently working on the reports to draft charges and set down hearing dates </a:t>
                      </a:r>
                    </a:p>
                    <a:p>
                      <a:pPr algn="just">
                        <a:lnSpc>
                          <a:spcPct val="100000"/>
                        </a:lnSpc>
                        <a:spcBef>
                          <a:spcPts val="0"/>
                        </a:spcBef>
                        <a:spcAft>
                          <a:spcPts val="0"/>
                        </a:spcAft>
                      </a:pP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44960" marR="44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28480">
                <a:tc>
                  <a:txBody>
                    <a:bodyPr/>
                    <a:lstStyle/>
                    <a:p>
                      <a:pPr algn="just">
                        <a:lnSpc>
                          <a:spcPct val="100000"/>
                        </a:lnSpc>
                        <a:spcAft>
                          <a:spcPts val="0"/>
                        </a:spcAft>
                      </a:pPr>
                      <a:r>
                        <a:rPr lang="en-ZA" sz="1600" dirty="0" smtClean="0">
                          <a:effectLst/>
                          <a:latin typeface="Arial" panose="020B0604020202020204" pitchFamily="34" charset="0"/>
                          <a:ea typeface="Times New Roman" panose="02020603050405020304" pitchFamily="18" charset="0"/>
                          <a:cs typeface="Arial" panose="020B0604020202020204" pitchFamily="34" charset="0"/>
                        </a:rPr>
                        <a:t>9.</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SCM Officials</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We have appointed Initiators and Presiding Officers.</a:t>
                      </a:r>
                    </a:p>
                    <a:p>
                      <a:pPr algn="just">
                        <a:lnSpc>
                          <a:spcPct val="100000"/>
                        </a:lnSpc>
                        <a:spcBef>
                          <a:spcPts val="0"/>
                        </a:spcBef>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They</a:t>
                      </a:r>
                      <a:r>
                        <a:rPr lang="en-GB" sz="1600" baseline="0" dirty="0">
                          <a:effectLst/>
                          <a:latin typeface="Arial" panose="020B0604020202020204" pitchFamily="34" charset="0"/>
                          <a:ea typeface="Calibri" panose="020F0502020204030204" pitchFamily="34" charset="0"/>
                          <a:cs typeface="Arial" panose="020B0604020202020204" pitchFamily="34" charset="0"/>
                        </a:rPr>
                        <a:t> are currently working on the reports to draft charges and </a:t>
                      </a:r>
                      <a:r>
                        <a:rPr lang="en-GB" sz="1600" dirty="0">
                          <a:effectLst/>
                          <a:latin typeface="Arial" panose="020B0604020202020204" pitchFamily="34" charset="0"/>
                          <a:ea typeface="Calibri" panose="020F0502020204030204" pitchFamily="34" charset="0"/>
                          <a:cs typeface="Arial" panose="020B0604020202020204" pitchFamily="34" charset="0"/>
                        </a:rPr>
                        <a:t> set down hearing dates</a:t>
                      </a:r>
                      <a:r>
                        <a:rPr lang="en-GB" sz="1600" dirty="0" smtClean="0">
                          <a:effectLst/>
                          <a:latin typeface="Arial" panose="020B0604020202020204" pitchFamily="34" charset="0"/>
                          <a:ea typeface="Calibri" panose="020F0502020204030204" pitchFamily="34" charset="0"/>
                          <a:cs typeface="Arial" panose="020B0604020202020204" pitchFamily="34" charset="0"/>
                        </a:rPr>
                        <a:t>.</a:t>
                      </a:r>
                      <a:r>
                        <a:rPr lang="en-GB" sz="1600" dirty="0">
                          <a:effectLst/>
                          <a:latin typeface="Arial" panose="020B0604020202020204" pitchFamily="34" charset="0"/>
                          <a:ea typeface="Calibri" panose="020F0502020204030204" pitchFamily="34" charset="0"/>
                          <a:cs typeface="Arial" panose="020B0604020202020204" pitchFamily="34" charset="0"/>
                        </a:rPr>
                        <a:t>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44960" marR="44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 name="Title 3"/>
          <p:cNvSpPr>
            <a:spLocks noGrp="1"/>
          </p:cNvSpPr>
          <p:nvPr>
            <p:ph type="title"/>
          </p:nvPr>
        </p:nvSpPr>
        <p:spPr>
          <a:xfrm>
            <a:off x="609600" y="682386"/>
            <a:ext cx="11212614" cy="433677"/>
          </a:xfrm>
          <a:solidFill>
            <a:srgbClr val="00B050"/>
          </a:solidFill>
        </p:spPr>
        <p:txBody>
          <a:bodyPr/>
          <a:lstStyle/>
          <a:p>
            <a:r>
              <a:rPr lang="en-US" sz="28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CONSEQUENCE MANAGEMENT </a:t>
            </a:r>
            <a:endParaRPr lang="en-ZA" sz="2800" dirty="0">
              <a:latin typeface="Arial" panose="020B0604020202020204" pitchFamily="34" charset="0"/>
              <a:cs typeface="Arial" panose="020B0604020202020204" pitchFamily="34" charset="0"/>
            </a:endParaRPr>
          </a:p>
        </p:txBody>
      </p:sp>
      <p:pic>
        <p:nvPicPr>
          <p:cNvPr id="8" name="Picture 7"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9548"/>
            <a:ext cx="2304256" cy="580377"/>
          </a:xfrm>
          <a:prstGeom prst="rect">
            <a:avLst/>
          </a:prstGeom>
        </p:spPr>
      </p:pic>
      <p:sp>
        <p:nvSpPr>
          <p:cNvPr id="9" name="Rectangle 8"/>
          <p:cNvSpPr/>
          <p:nvPr/>
        </p:nvSpPr>
        <p:spPr>
          <a:xfrm>
            <a:off x="9208077" y="196887"/>
            <a:ext cx="2754464"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GROWING KWAZULU-NATAL TOGETHER</a:t>
            </a:r>
          </a:p>
        </p:txBody>
      </p:sp>
    </p:spTree>
    <p:extLst>
      <p:ext uri="{BB962C8B-B14F-4D97-AF65-F5344CB8AC3E}">
        <p14:creationId xmlns:p14="http://schemas.microsoft.com/office/powerpoint/2010/main" val="791283403"/>
      </p:ext>
    </p:extLst>
  </p:cSld>
  <p:clrMapOvr>
    <a:masterClrMapping/>
  </p:clrMapOvr>
  <p:transition>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002890"/>
            <a:ext cx="10602967" cy="6164826"/>
          </a:xfrm>
        </p:spPr>
        <p:txBody>
          <a:bodyPr/>
          <a:lstStyle/>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600" b="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US" sz="1800" b="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US" sz="1800" b="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US" sz="18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buNone/>
            </a:pPr>
            <a:endParaRPr lang="en-ZA" sz="2000" dirty="0"/>
          </a:p>
          <a:p>
            <a:pPr marL="0" indent="0">
              <a:buNone/>
            </a:pPr>
            <a:r>
              <a:rPr lang="en-ZA" sz="2800" dirty="0"/>
              <a:t> </a:t>
            </a:r>
          </a:p>
        </p:txBody>
      </p:sp>
      <p:sp>
        <p:nvSpPr>
          <p:cNvPr id="10" name="Slide Number Placeholder 9"/>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graphicFrame>
        <p:nvGraphicFramePr>
          <p:cNvPr id="6" name="Table 5">
            <a:extLst>
              <a:ext uri="{FF2B5EF4-FFF2-40B4-BE49-F238E27FC236}">
                <a16:creationId xmlns:a16="http://schemas.microsoft.com/office/drawing/2014/main" id="{CC65107D-211A-4740-A386-56F0897F5601}"/>
              </a:ext>
            </a:extLst>
          </p:cNvPr>
          <p:cNvGraphicFramePr>
            <a:graphicFrameLocks noGrp="1"/>
          </p:cNvGraphicFramePr>
          <p:nvPr>
            <p:extLst>
              <p:ext uri="{D42A27DB-BD31-4B8C-83A1-F6EECF244321}">
                <p14:modId xmlns:p14="http://schemas.microsoft.com/office/powerpoint/2010/main" val="1426366977"/>
              </p:ext>
            </p:extLst>
          </p:nvPr>
        </p:nvGraphicFramePr>
        <p:xfrm>
          <a:off x="221627" y="1213722"/>
          <a:ext cx="11740914" cy="5063524"/>
        </p:xfrm>
        <a:graphic>
          <a:graphicData uri="http://schemas.openxmlformats.org/drawingml/2006/table">
            <a:tbl>
              <a:tblPr firstRow="1" firstCol="1" bandRow="1"/>
              <a:tblGrid>
                <a:gridCol w="516869">
                  <a:extLst>
                    <a:ext uri="{9D8B030D-6E8A-4147-A177-3AD203B41FA5}">
                      <a16:colId xmlns:a16="http://schemas.microsoft.com/office/drawing/2014/main" val="1064908178"/>
                    </a:ext>
                  </a:extLst>
                </a:gridCol>
                <a:gridCol w="1273184">
                  <a:extLst>
                    <a:ext uri="{9D8B030D-6E8A-4147-A177-3AD203B41FA5}">
                      <a16:colId xmlns:a16="http://schemas.microsoft.com/office/drawing/2014/main" val="1595580335"/>
                    </a:ext>
                  </a:extLst>
                </a:gridCol>
                <a:gridCol w="7248698">
                  <a:extLst>
                    <a:ext uri="{9D8B030D-6E8A-4147-A177-3AD203B41FA5}">
                      <a16:colId xmlns:a16="http://schemas.microsoft.com/office/drawing/2014/main" val="4293836781"/>
                    </a:ext>
                  </a:extLst>
                </a:gridCol>
                <a:gridCol w="2702163">
                  <a:extLst>
                    <a:ext uri="{9D8B030D-6E8A-4147-A177-3AD203B41FA5}">
                      <a16:colId xmlns:a16="http://schemas.microsoft.com/office/drawing/2014/main" val="3435446221"/>
                    </a:ext>
                  </a:extLst>
                </a:gridCol>
              </a:tblGrid>
              <a:tr h="296452">
                <a:tc>
                  <a:txBody>
                    <a:bodyPr/>
                    <a:lstStyle/>
                    <a:p>
                      <a:pPr algn="just">
                        <a:lnSpc>
                          <a:spcPct val="115000"/>
                        </a:lnSpc>
                        <a:spcAft>
                          <a:spcPts val="1000"/>
                        </a:spcAft>
                      </a:pPr>
                      <a:r>
                        <a:rPr lang="en-GB" sz="1400" b="1" dirty="0">
                          <a:effectLst/>
                          <a:latin typeface="Arial" panose="020B0604020202020204" pitchFamily="34" charset="0"/>
                          <a:ea typeface="Calibri" panose="020F0502020204030204" pitchFamily="34" charset="0"/>
                          <a:cs typeface="Arial" panose="020B0604020202020204" pitchFamily="34" charset="0"/>
                        </a:rPr>
                        <a:t>No.</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just">
                        <a:lnSpc>
                          <a:spcPct val="115000"/>
                        </a:lnSpc>
                        <a:spcAft>
                          <a:spcPts val="1000"/>
                        </a:spcAft>
                      </a:pPr>
                      <a:r>
                        <a:rPr lang="en-GB" sz="1400" b="1" dirty="0">
                          <a:effectLst/>
                          <a:latin typeface="Arial" panose="020B0604020202020204" pitchFamily="34" charset="0"/>
                          <a:ea typeface="Calibri" panose="020F0502020204030204" pitchFamily="34" charset="0"/>
                          <a:cs typeface="Arial" panose="020B0604020202020204" pitchFamily="34" charset="0"/>
                        </a:rPr>
                        <a:t>Position</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228600" algn="just">
                        <a:lnSpc>
                          <a:spcPct val="115000"/>
                        </a:lnSpc>
                        <a:spcAft>
                          <a:spcPts val="1000"/>
                        </a:spcAft>
                      </a:pPr>
                      <a:r>
                        <a:rPr lang="en-GB" sz="1400" b="1" dirty="0">
                          <a:effectLst/>
                          <a:latin typeface="Arial" panose="020B0604020202020204" pitchFamily="34" charset="0"/>
                          <a:ea typeface="Calibri" panose="020F0502020204030204" pitchFamily="34" charset="0"/>
                          <a:cs typeface="Arial" panose="020B0604020202020204" pitchFamily="34" charset="0"/>
                        </a:rPr>
                        <a:t>Offence</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228600" algn="just">
                        <a:lnSpc>
                          <a:spcPct val="115000"/>
                        </a:lnSpc>
                        <a:spcAft>
                          <a:spcPts val="1000"/>
                        </a:spcAft>
                      </a:pPr>
                      <a:r>
                        <a:rPr lang="en-GB" sz="1400" b="1" dirty="0">
                          <a:effectLst/>
                          <a:latin typeface="Arial" panose="020B0604020202020204" pitchFamily="34" charset="0"/>
                          <a:ea typeface="Calibri" panose="020F0502020204030204" pitchFamily="34" charset="0"/>
                          <a:cs typeface="Arial" panose="020B0604020202020204" pitchFamily="34" charset="0"/>
                        </a:rPr>
                        <a:t>Status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7225" marR="37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157721308"/>
                  </a:ext>
                </a:extLst>
              </a:tr>
              <a:tr h="1128480">
                <a:tc>
                  <a:txBody>
                    <a:bodyPr/>
                    <a:lstStyle/>
                    <a:p>
                      <a:pPr algn="just">
                        <a:lnSpc>
                          <a:spcPct val="115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10.</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45898" marR="4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en-GB" sz="1600" dirty="0">
                          <a:effectLst/>
                          <a:latin typeface="Arial" panose="020B0604020202020204" pitchFamily="34" charset="0"/>
                          <a:ea typeface="Calibri" panose="020F0502020204030204" pitchFamily="34" charset="0"/>
                          <a:cs typeface="Arial" panose="020B0604020202020204" pitchFamily="34" charset="0"/>
                        </a:rPr>
                        <a:t>Infrastructure Officials</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45898" marR="4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Failed to inform the KZN DoE, when he had a legal duty as a public officer to do so in terms of the Public Service Act 103 of 1994</a:t>
                      </a:r>
                      <a:r>
                        <a:rPr lang="en-GB" sz="1600" b="1" dirty="0">
                          <a:effectLst/>
                          <a:latin typeface="Arial" panose="020B0604020202020204" pitchFamily="34" charset="0"/>
                          <a:ea typeface="Calibri" panose="020F0502020204030204" pitchFamily="34" charset="0"/>
                          <a:cs typeface="Arial" panose="020B0604020202020204" pitchFamily="34" charset="0"/>
                        </a:rPr>
                        <a:t>(PSA, 1994);</a:t>
                      </a:r>
                      <a:r>
                        <a:rPr lang="en-GB" sz="1600" dirty="0">
                          <a:effectLst/>
                          <a:latin typeface="Arial" panose="020B0604020202020204" pitchFamily="34" charset="0"/>
                          <a:ea typeface="Calibri" panose="020F0502020204030204" pitchFamily="34" charset="0"/>
                          <a:cs typeface="Arial" panose="020B0604020202020204" pitchFamily="34" charset="0"/>
                        </a:rPr>
                        <a:t> The Public Administration Act 11 of 2014 </a:t>
                      </a:r>
                      <a:r>
                        <a:rPr lang="en-GB" sz="1600" b="1" dirty="0">
                          <a:effectLst/>
                          <a:latin typeface="Arial" panose="020B0604020202020204" pitchFamily="34" charset="0"/>
                          <a:ea typeface="Calibri" panose="020F0502020204030204" pitchFamily="34" charset="0"/>
                          <a:cs typeface="Arial" panose="020B0604020202020204" pitchFamily="34" charset="0"/>
                        </a:rPr>
                        <a:t>(PAM Act);</a:t>
                      </a:r>
                      <a:r>
                        <a:rPr lang="en-GB" sz="1600" dirty="0">
                          <a:effectLst/>
                          <a:latin typeface="Arial" panose="020B0604020202020204" pitchFamily="34" charset="0"/>
                          <a:ea typeface="Calibri" panose="020F0502020204030204" pitchFamily="34" charset="0"/>
                          <a:cs typeface="Arial" panose="020B0604020202020204" pitchFamily="34" charset="0"/>
                        </a:rPr>
                        <a:t> the Public Service Regulations of 2016</a:t>
                      </a:r>
                      <a:r>
                        <a:rPr lang="en-GB" sz="1600" b="1" dirty="0">
                          <a:effectLst/>
                          <a:latin typeface="Arial" panose="020B0604020202020204" pitchFamily="34" charset="0"/>
                          <a:ea typeface="Calibri" panose="020F0502020204030204" pitchFamily="34" charset="0"/>
                          <a:cs typeface="Arial" panose="020B0604020202020204" pitchFamily="34" charset="0"/>
                        </a:rPr>
                        <a:t>(PS Regulations, 2016)</a:t>
                      </a:r>
                      <a:r>
                        <a:rPr lang="en-GB" sz="1600" dirty="0">
                          <a:effectLst/>
                          <a:latin typeface="Arial" panose="020B0604020202020204" pitchFamily="34" charset="0"/>
                          <a:ea typeface="Calibri" panose="020F0502020204030204" pitchFamily="34" charset="0"/>
                          <a:cs typeface="Arial" panose="020B0604020202020204" pitchFamily="34" charset="0"/>
                        </a:rPr>
                        <a:t>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45898" marR="4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Chairperson and Employer Representative have been appointed.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Officials has been suspended</a:t>
                      </a:r>
                    </a:p>
                    <a:p>
                      <a:pPr algn="just">
                        <a:lnSpc>
                          <a:spcPct val="115000"/>
                        </a:lnSpc>
                        <a:spcAft>
                          <a:spcPts val="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GB" sz="1600" dirty="0">
                          <a:effectLst/>
                          <a:latin typeface="Arial" panose="020B0604020202020204" pitchFamily="34" charset="0"/>
                          <a:ea typeface="Times New Roman" panose="02020603050405020304" pitchFamily="18" charset="0"/>
                          <a:cs typeface="Arial" panose="020B0604020202020204" pitchFamily="34" charset="0"/>
                        </a:rPr>
                        <a:t>Finalisation date is 30</a:t>
                      </a:r>
                      <a:r>
                        <a:rPr lang="en-GB" sz="1600" baseline="30000" dirty="0">
                          <a:effectLst/>
                          <a:latin typeface="Arial" panose="020B0604020202020204" pitchFamily="34" charset="0"/>
                          <a:ea typeface="Times New Roman" panose="02020603050405020304" pitchFamily="18" charset="0"/>
                          <a:cs typeface="Arial" panose="020B0604020202020204" pitchFamily="34" charset="0"/>
                        </a:rPr>
                        <a:t>th</a:t>
                      </a:r>
                      <a:r>
                        <a:rPr lang="en-GB" sz="1600" dirty="0">
                          <a:effectLst/>
                          <a:latin typeface="Arial" panose="020B0604020202020204" pitchFamily="34" charset="0"/>
                          <a:ea typeface="Times New Roman" panose="02020603050405020304" pitchFamily="18" charset="0"/>
                          <a:cs typeface="Arial" panose="020B0604020202020204" pitchFamily="34" charset="0"/>
                        </a:rPr>
                        <a:t> June 2022.</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45898" marR="4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6564059"/>
                  </a:ext>
                </a:extLst>
              </a:tr>
              <a:tr h="1128480">
                <a:tc>
                  <a:txBody>
                    <a:bodyPr/>
                    <a:lstStyle/>
                    <a:p>
                      <a:pPr algn="just">
                        <a:lnSpc>
                          <a:spcPct val="115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11.</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45898" marR="4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Infrastructure Officials</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45898" marR="4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Failed to inform the KZN DoE, when he had legal duty as a public officer to do so in terms of the Public Administration Act 11 of 2014</a:t>
                      </a:r>
                      <a:r>
                        <a:rPr lang="en-GB" sz="1600" b="1" dirty="0">
                          <a:effectLst/>
                          <a:latin typeface="Arial" panose="020B0604020202020204" pitchFamily="34" charset="0"/>
                          <a:ea typeface="Calibri" panose="020F0502020204030204" pitchFamily="34" charset="0"/>
                          <a:cs typeface="Arial" panose="020B0604020202020204" pitchFamily="34" charset="0"/>
                        </a:rPr>
                        <a:t>(PAM Act)</a:t>
                      </a:r>
                      <a:r>
                        <a:rPr lang="en-GB" sz="1600" dirty="0">
                          <a:effectLst/>
                          <a:latin typeface="Arial" panose="020B0604020202020204" pitchFamily="34" charset="0"/>
                          <a:ea typeface="Calibri" panose="020F0502020204030204" pitchFamily="34" charset="0"/>
                          <a:cs typeface="Arial" panose="020B0604020202020204" pitchFamily="34" charset="0"/>
                        </a:rPr>
                        <a:t>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45898" marR="4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Chairperson and Employer Representative have been appointed. </a:t>
                      </a:r>
                    </a:p>
                    <a:p>
                      <a:pPr algn="just">
                        <a:lnSpc>
                          <a:spcPct val="115000"/>
                        </a:lnSpc>
                        <a:spcAft>
                          <a:spcPts val="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Official</a:t>
                      </a:r>
                      <a:r>
                        <a:rPr lang="en-GB" sz="1600" baseline="0" dirty="0">
                          <a:effectLst/>
                          <a:latin typeface="Arial" panose="020B0604020202020204" pitchFamily="34" charset="0"/>
                          <a:ea typeface="Calibri" panose="020F0502020204030204" pitchFamily="34" charset="0"/>
                          <a:cs typeface="Arial" panose="020B0604020202020204" pitchFamily="34" charset="0"/>
                        </a:rPr>
                        <a:t>s has been suspended</a:t>
                      </a:r>
                    </a:p>
                    <a:p>
                      <a:pPr algn="just">
                        <a:lnSpc>
                          <a:spcPct val="115000"/>
                        </a:lnSpc>
                        <a:spcAft>
                          <a:spcPts val="0"/>
                        </a:spcAft>
                      </a:pPr>
                      <a:endParaRPr lang="en-GB" sz="1600" baseline="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GB" sz="1600" baseline="0" dirty="0">
                          <a:effectLst/>
                          <a:latin typeface="Arial" panose="020B0604020202020204" pitchFamily="34" charset="0"/>
                          <a:ea typeface="Times New Roman" panose="02020603050405020304" pitchFamily="18" charset="0"/>
                          <a:cs typeface="Arial" panose="020B0604020202020204" pitchFamily="34" charset="0"/>
                        </a:rPr>
                        <a:t>Finalisation date is 30</a:t>
                      </a:r>
                      <a:r>
                        <a:rPr lang="en-GB" sz="1600" baseline="30000" dirty="0">
                          <a:effectLst/>
                          <a:latin typeface="Arial" panose="020B0604020202020204" pitchFamily="34" charset="0"/>
                          <a:ea typeface="Times New Roman" panose="02020603050405020304" pitchFamily="18" charset="0"/>
                          <a:cs typeface="Arial" panose="020B0604020202020204" pitchFamily="34" charset="0"/>
                        </a:rPr>
                        <a:t>th</a:t>
                      </a:r>
                      <a:r>
                        <a:rPr lang="en-GB" sz="1600" baseline="0" dirty="0">
                          <a:effectLst/>
                          <a:latin typeface="Arial" panose="020B0604020202020204" pitchFamily="34" charset="0"/>
                          <a:ea typeface="Times New Roman" panose="02020603050405020304" pitchFamily="18" charset="0"/>
                          <a:cs typeface="Arial" panose="020B0604020202020204" pitchFamily="34" charset="0"/>
                        </a:rPr>
                        <a:t> June 2022.</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45898" marR="4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Title 3"/>
          <p:cNvSpPr>
            <a:spLocks noGrp="1"/>
          </p:cNvSpPr>
          <p:nvPr>
            <p:ph type="title"/>
          </p:nvPr>
        </p:nvSpPr>
        <p:spPr>
          <a:xfrm>
            <a:off x="609600" y="682386"/>
            <a:ext cx="11212614" cy="433677"/>
          </a:xfrm>
          <a:solidFill>
            <a:srgbClr val="00B050"/>
          </a:solidFill>
        </p:spPr>
        <p:txBody>
          <a:bodyPr/>
          <a:lstStyle/>
          <a:p>
            <a:r>
              <a:rPr lang="en-US" sz="28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CONSEQUENCE MANAGEMENT </a:t>
            </a:r>
            <a:endParaRPr lang="en-ZA" sz="2800" dirty="0">
              <a:latin typeface="Arial" panose="020B0604020202020204" pitchFamily="34" charset="0"/>
              <a:cs typeface="Arial" panose="020B0604020202020204" pitchFamily="34" charset="0"/>
            </a:endParaRPr>
          </a:p>
        </p:txBody>
      </p:sp>
      <p:pic>
        <p:nvPicPr>
          <p:cNvPr id="8" name="Picture 7"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9548"/>
            <a:ext cx="2304256" cy="580377"/>
          </a:xfrm>
          <a:prstGeom prst="rect">
            <a:avLst/>
          </a:prstGeom>
        </p:spPr>
      </p:pic>
      <p:sp>
        <p:nvSpPr>
          <p:cNvPr id="9" name="Rectangle 8"/>
          <p:cNvSpPr/>
          <p:nvPr/>
        </p:nvSpPr>
        <p:spPr>
          <a:xfrm>
            <a:off x="9208077" y="196887"/>
            <a:ext cx="2754464"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GROWING KWAZULU-NATAL TOGETHER</a:t>
            </a:r>
          </a:p>
        </p:txBody>
      </p:sp>
    </p:spTree>
    <p:extLst>
      <p:ext uri="{BB962C8B-B14F-4D97-AF65-F5344CB8AC3E}">
        <p14:creationId xmlns:p14="http://schemas.microsoft.com/office/powerpoint/2010/main" val="947315651"/>
      </p:ext>
    </p:extLst>
  </p:cSld>
  <p:clrMapOvr>
    <a:masterClrMapping/>
  </p:clrMapOvr>
  <p:transition>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6942"/>
            <a:ext cx="12192000" cy="6858000"/>
          </a:xfrm>
          <a:prstGeom prst="rect">
            <a:avLst/>
          </a:prstGeom>
        </p:spPr>
      </p:pic>
      <p:sp>
        <p:nvSpPr>
          <p:cNvPr id="2" name="Rectangle 1"/>
          <p:cNvSpPr/>
          <p:nvPr/>
        </p:nvSpPr>
        <p:spPr>
          <a:xfrm>
            <a:off x="2135560" y="2132857"/>
            <a:ext cx="7848872" cy="1015663"/>
          </a:xfrm>
          <a:prstGeom prst="rect">
            <a:avLst/>
          </a:prstGeom>
        </p:spPr>
        <p:txBody>
          <a:bodyPr wrap="square">
            <a:spAutoFit/>
          </a:bodyPr>
          <a:lstStyle/>
          <a:p>
            <a:pPr algn="ctr"/>
            <a:r>
              <a:rPr lang="en-US" sz="6000" b="1" dirty="0">
                <a:solidFill>
                  <a:srgbClr val="FFFFFF"/>
                </a:solidFill>
                <a:latin typeface="Arial"/>
                <a:cs typeface="Arial"/>
              </a:rPr>
              <a:t>THANK YOU</a:t>
            </a:r>
            <a:endParaRPr lang="en-ZA" sz="6000" dirty="0">
              <a:solidFill>
                <a:srgbClr val="FFFFFF"/>
              </a:solidFill>
              <a:latin typeface="Arial"/>
              <a:cs typeface="Arial"/>
            </a:endParaRPr>
          </a:p>
        </p:txBody>
      </p:sp>
      <p:pic>
        <p:nvPicPr>
          <p:cNvPr id="4" name="Picture 3" descr="Untitled-2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27848" y="3284985"/>
            <a:ext cx="2736304" cy="1737923"/>
          </a:xfrm>
          <a:prstGeom prst="rect">
            <a:avLst/>
          </a:prstGeom>
        </p:spPr>
      </p:pic>
      <p:sp>
        <p:nvSpPr>
          <p:cNvPr id="5" name="Slide Number Placeholder 4"/>
          <p:cNvSpPr>
            <a:spLocks noGrp="1"/>
          </p:cNvSpPr>
          <p:nvPr>
            <p:ph type="sldNum" sz="quarter" idx="12"/>
          </p:nvPr>
        </p:nvSpPr>
        <p:spPr/>
        <p:txBody>
          <a:bodyPr/>
          <a:lstStyle/>
          <a:p>
            <a:fld id="{6BB908DF-4281-4429-ACEB-B24F3F947640}" type="slidenum">
              <a:rPr lang="en-ZA" smtClean="0"/>
              <a:t>24</a:t>
            </a:fld>
            <a:endParaRPr lang="en-ZA" dirty="0"/>
          </a:p>
        </p:txBody>
      </p:sp>
    </p:spTree>
    <p:extLst>
      <p:ext uri="{BB962C8B-B14F-4D97-AF65-F5344CB8AC3E}">
        <p14:creationId xmlns:p14="http://schemas.microsoft.com/office/powerpoint/2010/main" val="2916960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53FEFF44-02BF-9B6D-76A9-799A7BBEA575}"/>
              </a:ext>
            </a:extLst>
          </p:cNvPr>
          <p:cNvPicPr>
            <a:picLocks noGrp="1" noChangeAspect="1"/>
          </p:cNvPicPr>
          <p:nvPr>
            <p:ph idx="1"/>
          </p:nvPr>
        </p:nvPicPr>
        <p:blipFill>
          <a:blip r:embed="rId2"/>
          <a:stretch>
            <a:fillRect/>
          </a:stretch>
        </p:blipFill>
        <p:spPr>
          <a:xfrm>
            <a:off x="133003" y="1386302"/>
            <a:ext cx="11903826" cy="4797812"/>
          </a:xfrm>
          <a:prstGeom prst="rect">
            <a:avLst/>
          </a:prstGeom>
        </p:spPr>
      </p:pic>
      <p:sp>
        <p:nvSpPr>
          <p:cNvPr id="5" name="Slide Number Placeholder 4">
            <a:extLst>
              <a:ext uri="{FF2B5EF4-FFF2-40B4-BE49-F238E27FC236}">
                <a16:creationId xmlns:a16="http://schemas.microsoft.com/office/drawing/2014/main" id="{F352AA7A-72A3-4651-B11B-2443B392CDBB}"/>
              </a:ext>
            </a:extLst>
          </p:cNvPr>
          <p:cNvSpPr>
            <a:spLocks noGrp="1"/>
          </p:cNvSpPr>
          <p:nvPr>
            <p:ph type="sldNum" sz="quarter" idx="12"/>
          </p:nvPr>
        </p:nvSpPr>
        <p:spPr/>
        <p:txBody>
          <a:bodyPr/>
          <a:lstStyle/>
          <a:p>
            <a:fld id="{5D312F24-582A-4117-A0B2-A1DD2489FD11}" type="slidenum">
              <a:rPr lang="en-US" altLang="en-US" smtClean="0"/>
              <a:pPr/>
              <a:t>3</a:t>
            </a:fld>
            <a:endParaRPr lang="en-US" altLang="en-US" dirty="0"/>
          </a:p>
        </p:txBody>
      </p:sp>
      <p:sp>
        <p:nvSpPr>
          <p:cNvPr id="7" name="Title 2">
            <a:extLst>
              <a:ext uri="{FF2B5EF4-FFF2-40B4-BE49-F238E27FC236}">
                <a16:creationId xmlns:a16="http://schemas.microsoft.com/office/drawing/2014/main" id="{EBF6F49F-9D4F-AC37-FCA3-8CC22F293E46}"/>
              </a:ext>
            </a:extLst>
          </p:cNvPr>
          <p:cNvSpPr txBox="1">
            <a:spLocks/>
          </p:cNvSpPr>
          <p:nvPr/>
        </p:nvSpPr>
        <p:spPr bwMode="auto">
          <a:xfrm>
            <a:off x="133003" y="675999"/>
            <a:ext cx="11903826" cy="587535"/>
          </a:xfrm>
          <a:prstGeom prst="rect">
            <a:avLst/>
          </a:prstGeom>
          <a:solidFill>
            <a:srgbClr val="0096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b="1" dirty="0">
                <a:solidFill>
                  <a:schemeClr val="bg1"/>
                </a:solidFill>
                <a:latin typeface="Arial" panose="020B0604020202020204" pitchFamily="34" charset="0"/>
                <a:cs typeface="Arial" panose="020B0604020202020204" pitchFamily="34" charset="0"/>
              </a:rPr>
              <a:t>Budget vs Expenditure </a:t>
            </a:r>
            <a:endParaRPr lang="en-ZA" sz="3200" b="1" dirty="0">
              <a:solidFill>
                <a:schemeClr val="bg1"/>
              </a:solidFill>
              <a:latin typeface="Arial" panose="020B0604020202020204" pitchFamily="34" charset="0"/>
              <a:cs typeface="Arial" panose="020B0604020202020204" pitchFamily="34" charset="0"/>
            </a:endParaRPr>
          </a:p>
        </p:txBody>
      </p:sp>
      <p:pic>
        <p:nvPicPr>
          <p:cNvPr id="8" name="Picture 7"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003" y="50984"/>
            <a:ext cx="2304256" cy="580377"/>
          </a:xfrm>
          <a:prstGeom prst="rect">
            <a:avLst/>
          </a:prstGeom>
        </p:spPr>
      </p:pic>
      <p:sp>
        <p:nvSpPr>
          <p:cNvPr id="9" name="Rectangle 8"/>
          <p:cNvSpPr/>
          <p:nvPr/>
        </p:nvSpPr>
        <p:spPr>
          <a:xfrm>
            <a:off x="9108324" y="217239"/>
            <a:ext cx="2754464" cy="230832"/>
          </a:xfrm>
          <a:prstGeom prst="rect">
            <a:avLst/>
          </a:prstGeom>
        </p:spPr>
        <p:txBody>
          <a:bodyPr wrap="square">
            <a:spAutoFit/>
          </a:bodyPr>
          <a:lstStyle/>
          <a:p>
            <a:pPr fontAlgn="base">
              <a:spcBef>
                <a:spcPct val="0"/>
              </a:spcBef>
              <a:spcAft>
                <a:spcPct val="0"/>
              </a:spcAft>
            </a:pPr>
            <a:r>
              <a:rPr lang="en-US" sz="900" dirty="0">
                <a:solidFill>
                  <a:prstClr val="black"/>
                </a:solidFill>
                <a:latin typeface="Arial" panose="020B0604020202020204" pitchFamily="34" charset="0"/>
              </a:rPr>
              <a:t>GROWING KWAZULU-NATAL TOGETHER</a:t>
            </a:r>
          </a:p>
        </p:txBody>
      </p:sp>
    </p:spTree>
    <p:extLst>
      <p:ext uri="{BB962C8B-B14F-4D97-AF65-F5344CB8AC3E}">
        <p14:creationId xmlns:p14="http://schemas.microsoft.com/office/powerpoint/2010/main" val="398612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352AA7A-72A3-4651-B11B-2443B392CDBB}"/>
              </a:ext>
            </a:extLst>
          </p:cNvPr>
          <p:cNvSpPr>
            <a:spLocks noGrp="1"/>
          </p:cNvSpPr>
          <p:nvPr>
            <p:ph type="sldNum" sz="quarter" idx="12"/>
          </p:nvPr>
        </p:nvSpPr>
        <p:spPr/>
        <p:txBody>
          <a:bodyPr/>
          <a:lstStyle/>
          <a:p>
            <a:fld id="{5D312F24-582A-4117-A0B2-A1DD2489FD11}" type="slidenum">
              <a:rPr lang="en-US" altLang="en-US" smtClean="0"/>
              <a:pPr/>
              <a:t>4</a:t>
            </a:fld>
            <a:endParaRPr lang="en-US" altLang="en-US" dirty="0"/>
          </a:p>
        </p:txBody>
      </p:sp>
      <p:sp>
        <p:nvSpPr>
          <p:cNvPr id="7" name="Title 2">
            <a:extLst>
              <a:ext uri="{FF2B5EF4-FFF2-40B4-BE49-F238E27FC236}">
                <a16:creationId xmlns:a16="http://schemas.microsoft.com/office/drawing/2014/main" id="{EBF6F49F-9D4F-AC37-FCA3-8CC22F293E46}"/>
              </a:ext>
            </a:extLst>
          </p:cNvPr>
          <p:cNvSpPr txBox="1">
            <a:spLocks/>
          </p:cNvSpPr>
          <p:nvPr/>
        </p:nvSpPr>
        <p:spPr bwMode="auto">
          <a:xfrm>
            <a:off x="133003" y="675999"/>
            <a:ext cx="11903826" cy="587535"/>
          </a:xfrm>
          <a:prstGeom prst="rect">
            <a:avLst/>
          </a:prstGeom>
          <a:solidFill>
            <a:srgbClr val="0096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b="1" dirty="0">
                <a:solidFill>
                  <a:schemeClr val="bg1"/>
                </a:solidFill>
                <a:latin typeface="Arial" panose="020B0604020202020204" pitchFamily="34" charset="0"/>
                <a:cs typeface="Arial" panose="020B0604020202020204" pitchFamily="34" charset="0"/>
              </a:rPr>
              <a:t>Budget vs Expenditure </a:t>
            </a:r>
            <a:endParaRPr lang="en-ZA" sz="3200" b="1" dirty="0">
              <a:solidFill>
                <a:schemeClr val="bg1"/>
              </a:solidFill>
              <a:latin typeface="Arial" panose="020B0604020202020204" pitchFamily="34" charset="0"/>
              <a:cs typeface="Arial" panose="020B0604020202020204" pitchFamily="34" charset="0"/>
            </a:endParaRPr>
          </a:p>
        </p:txBody>
      </p:sp>
      <p:pic>
        <p:nvPicPr>
          <p:cNvPr id="8" name="Picture 7" descr="Education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003" y="50984"/>
            <a:ext cx="2304256" cy="580377"/>
          </a:xfrm>
          <a:prstGeom prst="rect">
            <a:avLst/>
          </a:prstGeom>
        </p:spPr>
      </p:pic>
      <p:sp>
        <p:nvSpPr>
          <p:cNvPr id="9" name="Rectangle 8"/>
          <p:cNvSpPr/>
          <p:nvPr/>
        </p:nvSpPr>
        <p:spPr>
          <a:xfrm>
            <a:off x="9108324" y="217239"/>
            <a:ext cx="2754464" cy="230832"/>
          </a:xfrm>
          <a:prstGeom prst="rect">
            <a:avLst/>
          </a:prstGeom>
        </p:spPr>
        <p:txBody>
          <a:bodyPr wrap="square">
            <a:spAutoFit/>
          </a:bodyPr>
          <a:lstStyle/>
          <a:p>
            <a:pPr fontAlgn="base">
              <a:spcBef>
                <a:spcPct val="0"/>
              </a:spcBef>
              <a:spcAft>
                <a:spcPct val="0"/>
              </a:spcAft>
            </a:pPr>
            <a:r>
              <a:rPr lang="en-US" sz="900" dirty="0">
                <a:solidFill>
                  <a:prstClr val="black"/>
                </a:solidFill>
                <a:latin typeface="Arial" panose="020B0604020202020204" pitchFamily="34" charset="0"/>
              </a:rPr>
              <a:t>GROWING KWAZULU-NATAL TOGETHER</a:t>
            </a:r>
          </a:p>
        </p:txBody>
      </p:sp>
      <p:pic>
        <p:nvPicPr>
          <p:cNvPr id="10" name="Content Placeholder 5">
            <a:extLst>
              <a:ext uri="{FF2B5EF4-FFF2-40B4-BE49-F238E27FC236}">
                <a16:creationId xmlns:a16="http://schemas.microsoft.com/office/drawing/2014/main" id="{8350E5C3-D4CD-B4ED-E17A-D8C39D6D2E34}"/>
              </a:ext>
            </a:extLst>
          </p:cNvPr>
          <p:cNvPicPr>
            <a:picLocks noGrp="1" noChangeAspect="1"/>
          </p:cNvPicPr>
          <p:nvPr>
            <p:ph idx="1"/>
          </p:nvPr>
        </p:nvPicPr>
        <p:blipFill>
          <a:blip r:embed="rId3"/>
          <a:stretch>
            <a:fillRect/>
          </a:stretch>
        </p:blipFill>
        <p:spPr>
          <a:xfrm>
            <a:off x="133003" y="1491462"/>
            <a:ext cx="11903826" cy="4799148"/>
          </a:xfrm>
          <a:prstGeom prst="rect">
            <a:avLst/>
          </a:prstGeom>
        </p:spPr>
      </p:pic>
    </p:spTree>
    <p:extLst>
      <p:ext uri="{BB962C8B-B14F-4D97-AF65-F5344CB8AC3E}">
        <p14:creationId xmlns:p14="http://schemas.microsoft.com/office/powerpoint/2010/main" val="1833211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48498C-78BC-8B7F-1938-DBC850651B75}"/>
              </a:ext>
            </a:extLst>
          </p:cNvPr>
          <p:cNvSpPr>
            <a:spLocks noGrp="1"/>
          </p:cNvSpPr>
          <p:nvPr>
            <p:ph idx="1"/>
          </p:nvPr>
        </p:nvSpPr>
        <p:spPr>
          <a:xfrm>
            <a:off x="133003" y="1126810"/>
            <a:ext cx="11812911" cy="5423620"/>
          </a:xfrm>
        </p:spPr>
        <p:txBody>
          <a:bodyPr/>
          <a:lstStyle/>
          <a:p>
            <a:pPr marL="0" indent="0" algn="just">
              <a:buNone/>
            </a:pPr>
            <a:r>
              <a:rPr lang="en-US" sz="2000" b="1" dirty="0">
                <a:latin typeface="Arial" panose="020B0604020202020204" pitchFamily="34" charset="0"/>
                <a:cs typeface="Arial" panose="020B0604020202020204" pitchFamily="34" charset="0"/>
              </a:rPr>
              <a:t>Response to audit observation by the AG on page 70 of the of the First Special  National  Auditor’s  Report </a:t>
            </a:r>
          </a:p>
          <a:p>
            <a:pPr algn="just"/>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department in KZN has since implemented the following internal control processes:</a:t>
            </a:r>
          </a:p>
          <a:p>
            <a:pPr lvl="1" algn="just"/>
            <a:r>
              <a:rPr lang="en-US" sz="1900" dirty="0">
                <a:latin typeface="Arial" panose="020B0604020202020204" pitchFamily="34" charset="0"/>
                <a:cs typeface="Arial" panose="020B0604020202020204" pitchFamily="34" charset="0"/>
              </a:rPr>
              <a:t>A complete bid specification was distributed with the request for quotations (RFB) to prospective suppliers.</a:t>
            </a:r>
          </a:p>
          <a:p>
            <a:pPr lvl="1" algn="just"/>
            <a:r>
              <a:rPr lang="en-US" sz="1900" dirty="0">
                <a:latin typeface="Arial" panose="020B0604020202020204" pitchFamily="34" charset="0"/>
                <a:cs typeface="Arial" panose="020B0604020202020204" pitchFamily="34" charset="0"/>
              </a:rPr>
              <a:t>On return of the RFBs, the qualifying companies must provide samples that are evaluated by a multi-disciplinary technical evaluation committee (TEC) to ensure full compliance with the specifications.</a:t>
            </a:r>
          </a:p>
          <a:p>
            <a:pPr lvl="1" algn="just"/>
            <a:r>
              <a:rPr lang="en-US" sz="1900" dirty="0">
                <a:latin typeface="Arial" panose="020B0604020202020204" pitchFamily="34" charset="0"/>
                <a:cs typeface="Arial" panose="020B0604020202020204" pitchFamily="34" charset="0"/>
              </a:rPr>
              <a:t>The purchase orders are only generated once the requisite processes have been complied with</a:t>
            </a:r>
            <a:r>
              <a:rPr lang="en-US" sz="1900" dirty="0" smtClean="0">
                <a:latin typeface="Arial" panose="020B0604020202020204" pitchFamily="34" charset="0"/>
                <a:cs typeface="Arial" panose="020B0604020202020204" pitchFamily="34" charset="0"/>
              </a:rPr>
              <a:t>.</a:t>
            </a:r>
          </a:p>
          <a:p>
            <a:pPr lvl="1" algn="just"/>
            <a:r>
              <a:rPr lang="en-ZA" sz="1900" dirty="0">
                <a:latin typeface="Arial" panose="020B0604020202020204" pitchFamily="34" charset="0"/>
                <a:cs typeface="Arial" panose="020B0604020202020204" pitchFamily="34" charset="0"/>
              </a:rPr>
              <a:t>The KZN department has since committed to implement or has implemented the following key controls over this good receiving process:</a:t>
            </a:r>
          </a:p>
          <a:p>
            <a:pPr lvl="1" algn="just"/>
            <a:r>
              <a:rPr lang="en-ZA" sz="1900" dirty="0">
                <a:latin typeface="Arial" panose="020B0604020202020204" pitchFamily="34" charset="0"/>
                <a:cs typeface="Arial" panose="020B0604020202020204" pitchFamily="34" charset="0"/>
              </a:rPr>
              <a:t>The goods received note (GRN) is updated immediately on receipt of all stock</a:t>
            </a:r>
            <a:r>
              <a:rPr lang="en-ZA" sz="1900" dirty="0" smtClean="0">
                <a:latin typeface="Arial" panose="020B0604020202020204" pitchFamily="34" charset="0"/>
                <a:cs typeface="Arial" panose="020B0604020202020204" pitchFamily="34" charset="0"/>
              </a:rPr>
              <a:t>.</a:t>
            </a:r>
          </a:p>
          <a:p>
            <a:pPr lvl="1" algn="just"/>
            <a:r>
              <a:rPr lang="en-ZA" sz="1900" dirty="0">
                <a:latin typeface="Arial" panose="020B0604020202020204" pitchFamily="34" charset="0"/>
                <a:cs typeface="Arial" panose="020B0604020202020204" pitchFamily="34" charset="0"/>
              </a:rPr>
              <a:t>Departments' supply chain management units have been performing regular/consistent follow-ups on outstanding orders and on undelivered items, and detailed notes are maintained for record purposes.</a:t>
            </a:r>
          </a:p>
          <a:p>
            <a:pPr lvl="1" algn="just"/>
            <a:r>
              <a:rPr lang="en-ZA" sz="1900" dirty="0">
                <a:latin typeface="Arial" panose="020B0604020202020204" pitchFamily="34" charset="0"/>
                <a:cs typeface="Arial" panose="020B0604020202020204" pitchFamily="34" charset="0"/>
              </a:rPr>
              <a:t>All orders have since been finalised.</a:t>
            </a:r>
          </a:p>
          <a:p>
            <a:pPr lvl="1" algn="just"/>
            <a:r>
              <a:rPr lang="en-ZA" sz="1900" dirty="0">
                <a:latin typeface="Arial" panose="020B0604020202020204" pitchFamily="34" charset="0"/>
                <a:cs typeface="Arial" panose="020B0604020202020204" pitchFamily="34" charset="0"/>
              </a:rPr>
              <a:t>All deliveries are being recorded on the goods receipt note immediately. rather than transcribing the information that was recorded on the delivery note</a:t>
            </a:r>
            <a:r>
              <a:rPr lang="en-ZA" sz="19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1D89078A-2F14-1759-6F24-EB102DD270C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312F24-582A-4117-A0B2-A1DD2489FD11}"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
        <p:nvSpPr>
          <p:cNvPr id="6" name="Title 2">
            <a:extLst>
              <a:ext uri="{FF2B5EF4-FFF2-40B4-BE49-F238E27FC236}">
                <a16:creationId xmlns:a16="http://schemas.microsoft.com/office/drawing/2014/main" id="{FE189EC4-BD6A-0364-980C-27C6FF42E641}"/>
              </a:ext>
            </a:extLst>
          </p:cNvPr>
          <p:cNvSpPr txBox="1">
            <a:spLocks/>
          </p:cNvSpPr>
          <p:nvPr/>
        </p:nvSpPr>
        <p:spPr bwMode="auto">
          <a:xfrm>
            <a:off x="315883" y="453894"/>
            <a:ext cx="11546904" cy="491317"/>
          </a:xfrm>
          <a:prstGeom prst="rect">
            <a:avLst/>
          </a:prstGeom>
          <a:solidFill>
            <a:srgbClr val="0096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b="1" dirty="0">
                <a:solidFill>
                  <a:schemeClr val="bg1"/>
                </a:solidFill>
                <a:latin typeface="Arial" panose="020B0604020202020204" pitchFamily="34" charset="0"/>
                <a:cs typeface="Arial" panose="020B0604020202020204" pitchFamily="34" charset="0"/>
              </a:rPr>
              <a:t>AG – OVERALL COMMENTS </a:t>
            </a:r>
            <a:endParaRPr lang="en-ZA" sz="3200" b="1" dirty="0">
              <a:solidFill>
                <a:schemeClr val="bg1"/>
              </a:solidFill>
              <a:latin typeface="Arial" panose="020B0604020202020204" pitchFamily="34" charset="0"/>
              <a:cs typeface="Arial" panose="020B0604020202020204" pitchFamily="34" charset="0"/>
            </a:endParaRPr>
          </a:p>
        </p:txBody>
      </p:sp>
      <p:pic>
        <p:nvPicPr>
          <p:cNvPr id="7" name="Picture 6" descr="Education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003" y="50984"/>
            <a:ext cx="2304256" cy="397087"/>
          </a:xfrm>
          <a:prstGeom prst="rect">
            <a:avLst/>
          </a:prstGeom>
        </p:spPr>
      </p:pic>
      <p:sp>
        <p:nvSpPr>
          <p:cNvPr id="8" name="Rectangle 7"/>
          <p:cNvSpPr/>
          <p:nvPr/>
        </p:nvSpPr>
        <p:spPr>
          <a:xfrm>
            <a:off x="9108324" y="177987"/>
            <a:ext cx="2754464" cy="230832"/>
          </a:xfrm>
          <a:prstGeom prst="rect">
            <a:avLst/>
          </a:prstGeom>
        </p:spPr>
        <p:txBody>
          <a:bodyPr wrap="square">
            <a:spAutoFit/>
          </a:bodyPr>
          <a:lstStyle/>
          <a:p>
            <a:pPr fontAlgn="base">
              <a:spcBef>
                <a:spcPct val="0"/>
              </a:spcBef>
              <a:spcAft>
                <a:spcPct val="0"/>
              </a:spcAft>
            </a:pPr>
            <a:r>
              <a:rPr lang="en-US" sz="900" dirty="0">
                <a:solidFill>
                  <a:prstClr val="black"/>
                </a:solidFill>
                <a:latin typeface="Arial" panose="020B0604020202020204" pitchFamily="34" charset="0"/>
              </a:rPr>
              <a:t>GROWING KWAZULU-NATAL TOGETHER</a:t>
            </a:r>
          </a:p>
        </p:txBody>
      </p:sp>
    </p:spTree>
    <p:extLst>
      <p:ext uri="{BB962C8B-B14F-4D97-AF65-F5344CB8AC3E}">
        <p14:creationId xmlns:p14="http://schemas.microsoft.com/office/powerpoint/2010/main" val="1560673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48498C-78BC-8B7F-1938-DBC850651B75}"/>
              </a:ext>
            </a:extLst>
          </p:cNvPr>
          <p:cNvSpPr>
            <a:spLocks noGrp="1"/>
          </p:cNvSpPr>
          <p:nvPr>
            <p:ph idx="1"/>
          </p:nvPr>
        </p:nvSpPr>
        <p:spPr>
          <a:xfrm>
            <a:off x="315883" y="1000839"/>
            <a:ext cx="11630031" cy="5423620"/>
          </a:xfrm>
        </p:spPr>
        <p:txBody>
          <a:bodyPr/>
          <a:lstStyle/>
          <a:p>
            <a:pPr marL="0" indent="0" algn="just">
              <a:buNone/>
            </a:pPr>
            <a:r>
              <a:rPr lang="en-US" sz="2000" b="1" dirty="0">
                <a:latin typeface="Arial" panose="020B0604020202020204" pitchFamily="34" charset="0"/>
                <a:cs typeface="Arial" panose="020B0604020202020204" pitchFamily="34" charset="0"/>
              </a:rPr>
              <a:t>Response to audit observation by the AG on page 70 of the of the First Special  National  Auditor’s  Report </a:t>
            </a:r>
          </a:p>
          <a:p>
            <a:pPr algn="just"/>
            <a:r>
              <a:rPr lang="en-ZA" sz="1700" dirty="0" smtClean="0">
                <a:latin typeface="Arial" panose="020B0604020202020204" pitchFamily="34" charset="0"/>
                <a:cs typeface="Arial" panose="020B0604020202020204" pitchFamily="34" charset="0"/>
              </a:rPr>
              <a:t>The department </a:t>
            </a:r>
            <a:r>
              <a:rPr lang="en-ZA" sz="1700" dirty="0">
                <a:latin typeface="Arial" panose="020B0604020202020204" pitchFamily="34" charset="0"/>
                <a:cs typeface="Arial" panose="020B0604020202020204" pitchFamily="34" charset="0"/>
              </a:rPr>
              <a:t>will conduct an investigation into the reported findings and should there be any losses incurred. disciplinary processes will be instituted and the loss recovered accordingly.</a:t>
            </a:r>
          </a:p>
          <a:p>
            <a:pPr algn="just"/>
            <a:r>
              <a:rPr lang="en-ZA" sz="1700" dirty="0">
                <a:latin typeface="Arial" panose="020B0604020202020204" pitchFamily="34" charset="0"/>
                <a:cs typeface="Arial" panose="020B0604020202020204" pitchFamily="34" charset="0"/>
              </a:rPr>
              <a:t>The supply chain management unit has strengthened all processes to ensure that at all relevant stages of the procurement process and assessments are performed to ensure that suppliers comply relating to their tax status. </a:t>
            </a:r>
          </a:p>
          <a:p>
            <a:pPr algn="just"/>
            <a:r>
              <a:rPr lang="en-ZA" sz="1700" dirty="0">
                <a:latin typeface="Arial" panose="020B0604020202020204" pitchFamily="34" charset="0"/>
                <a:cs typeface="Arial" panose="020B0604020202020204" pitchFamily="34" charset="0"/>
              </a:rPr>
              <a:t>This step of validating the tax status is required prior to awarding the contract.</a:t>
            </a:r>
          </a:p>
          <a:p>
            <a:pPr algn="just"/>
            <a:r>
              <a:rPr lang="en-ZA" sz="1700" dirty="0">
                <a:latin typeface="Arial" panose="020B0604020202020204" pitchFamily="34" charset="0"/>
                <a:cs typeface="Arial" panose="020B0604020202020204" pitchFamily="34" charset="0"/>
              </a:rPr>
              <a:t>It should also be mentioned that the deficiency was identified by the KZN department after the order had been issued. The process was subsequently reviewed and the supplier's tax status confirmed and validated prior to the department processing the payment</a:t>
            </a:r>
            <a:r>
              <a:rPr lang="en-ZA" sz="1700" dirty="0" smtClean="0">
                <a:latin typeface="Arial" panose="020B0604020202020204" pitchFamily="34" charset="0"/>
                <a:cs typeface="Arial" panose="020B0604020202020204" pitchFamily="34" charset="0"/>
              </a:rPr>
              <a:t>.</a:t>
            </a:r>
          </a:p>
          <a:p>
            <a:pPr algn="just"/>
            <a:r>
              <a:rPr lang="en-ZA" sz="1700" dirty="0">
                <a:latin typeface="Arial" panose="020B0604020202020204" pitchFamily="34" charset="0"/>
                <a:cs typeface="Arial" panose="020B0604020202020204" pitchFamily="34" charset="0"/>
              </a:rPr>
              <a:t>The department will conduct an investigation into the reported findings and should there be any losses incurred. disciplinary processes will be instituted and the loss recovered accordingly.</a:t>
            </a:r>
          </a:p>
          <a:p>
            <a:pPr algn="just"/>
            <a:r>
              <a:rPr lang="en-ZA" sz="1700" dirty="0">
                <a:latin typeface="Arial" panose="020B0604020202020204" pitchFamily="34" charset="0"/>
                <a:cs typeface="Arial" panose="020B0604020202020204" pitchFamily="34" charset="0"/>
              </a:rPr>
              <a:t>The supply chain management unit has strengthened all processes to ensure that at all relevant stages of the procurement process and assessments are performed to ensure that suppliers comply relating to their tax status. </a:t>
            </a:r>
          </a:p>
          <a:p>
            <a:pPr algn="just"/>
            <a:r>
              <a:rPr lang="en-ZA" sz="1700" dirty="0">
                <a:latin typeface="Arial" panose="020B0604020202020204" pitchFamily="34" charset="0"/>
                <a:cs typeface="Arial" panose="020B0604020202020204" pitchFamily="34" charset="0"/>
              </a:rPr>
              <a:t>This step of validating the tax status is required prior to awarding the contract.</a:t>
            </a:r>
          </a:p>
          <a:p>
            <a:pPr algn="just"/>
            <a:r>
              <a:rPr lang="en-ZA" sz="1700" dirty="0">
                <a:latin typeface="Arial" panose="020B0604020202020204" pitchFamily="34" charset="0"/>
                <a:cs typeface="Arial" panose="020B0604020202020204" pitchFamily="34" charset="0"/>
              </a:rPr>
              <a:t>It should also be mentioned that the deficiency was identified by the KZN department after the order had been issued. The process was subsequently reviewed and the supplier's tax status confirmed and validated prior to the department processing the </a:t>
            </a:r>
            <a:r>
              <a:rPr lang="en-ZA" sz="1700" dirty="0" smtClean="0">
                <a:latin typeface="Arial" panose="020B0604020202020204" pitchFamily="34" charset="0"/>
                <a:cs typeface="Arial" panose="020B0604020202020204" pitchFamily="34" charset="0"/>
              </a:rPr>
              <a:t>payment</a:t>
            </a:r>
            <a:endParaRPr lang="en-ZA" sz="17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1D89078A-2F14-1759-6F24-EB102DD270C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312F24-582A-4117-A0B2-A1DD2489FD11}"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
        <p:nvSpPr>
          <p:cNvPr id="6" name="Title 2">
            <a:extLst>
              <a:ext uri="{FF2B5EF4-FFF2-40B4-BE49-F238E27FC236}">
                <a16:creationId xmlns:a16="http://schemas.microsoft.com/office/drawing/2014/main" id="{FE189EC4-BD6A-0364-980C-27C6FF42E641}"/>
              </a:ext>
            </a:extLst>
          </p:cNvPr>
          <p:cNvSpPr txBox="1">
            <a:spLocks/>
          </p:cNvSpPr>
          <p:nvPr/>
        </p:nvSpPr>
        <p:spPr bwMode="auto">
          <a:xfrm>
            <a:off x="315883" y="453894"/>
            <a:ext cx="11546904" cy="501870"/>
          </a:xfrm>
          <a:prstGeom prst="rect">
            <a:avLst/>
          </a:prstGeom>
          <a:solidFill>
            <a:srgbClr val="0096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b="1" dirty="0">
                <a:solidFill>
                  <a:schemeClr val="bg1"/>
                </a:solidFill>
                <a:latin typeface="Arial" panose="020B0604020202020204" pitchFamily="34" charset="0"/>
                <a:cs typeface="Arial" panose="020B0604020202020204" pitchFamily="34" charset="0"/>
              </a:rPr>
              <a:t>AG – OVERALL COMMENTS </a:t>
            </a:r>
            <a:endParaRPr lang="en-ZA" sz="3200" b="1" dirty="0">
              <a:solidFill>
                <a:schemeClr val="bg1"/>
              </a:solidFill>
              <a:latin typeface="Arial" panose="020B0604020202020204" pitchFamily="34" charset="0"/>
              <a:cs typeface="Arial" panose="020B0604020202020204" pitchFamily="34" charset="0"/>
            </a:endParaRPr>
          </a:p>
        </p:txBody>
      </p:sp>
      <p:pic>
        <p:nvPicPr>
          <p:cNvPr id="7" name="Picture 6" descr="Education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003" y="50985"/>
            <a:ext cx="2304256" cy="402910"/>
          </a:xfrm>
          <a:prstGeom prst="rect">
            <a:avLst/>
          </a:prstGeom>
        </p:spPr>
      </p:pic>
      <p:sp>
        <p:nvSpPr>
          <p:cNvPr id="8" name="Rectangle 7"/>
          <p:cNvSpPr/>
          <p:nvPr/>
        </p:nvSpPr>
        <p:spPr>
          <a:xfrm>
            <a:off x="9108324" y="177987"/>
            <a:ext cx="2754464" cy="230832"/>
          </a:xfrm>
          <a:prstGeom prst="rect">
            <a:avLst/>
          </a:prstGeom>
        </p:spPr>
        <p:txBody>
          <a:bodyPr wrap="square">
            <a:spAutoFit/>
          </a:bodyPr>
          <a:lstStyle/>
          <a:p>
            <a:pPr fontAlgn="base">
              <a:spcBef>
                <a:spcPct val="0"/>
              </a:spcBef>
              <a:spcAft>
                <a:spcPct val="0"/>
              </a:spcAft>
            </a:pPr>
            <a:r>
              <a:rPr lang="en-US" sz="900" dirty="0">
                <a:solidFill>
                  <a:prstClr val="black"/>
                </a:solidFill>
                <a:latin typeface="Arial" panose="020B0604020202020204" pitchFamily="34" charset="0"/>
              </a:rPr>
              <a:t>GROWING KWAZULU-NATAL TOGETHER</a:t>
            </a:r>
          </a:p>
        </p:txBody>
      </p:sp>
    </p:spTree>
    <p:extLst>
      <p:ext uri="{BB962C8B-B14F-4D97-AF65-F5344CB8AC3E}">
        <p14:creationId xmlns:p14="http://schemas.microsoft.com/office/powerpoint/2010/main" val="1946519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48498C-78BC-8B7F-1938-DBC850651B75}"/>
              </a:ext>
            </a:extLst>
          </p:cNvPr>
          <p:cNvSpPr>
            <a:spLocks noGrp="1"/>
          </p:cNvSpPr>
          <p:nvPr>
            <p:ph idx="1"/>
          </p:nvPr>
        </p:nvSpPr>
        <p:spPr>
          <a:xfrm>
            <a:off x="315883" y="1256409"/>
            <a:ext cx="11388437" cy="4686000"/>
          </a:xfrm>
        </p:spPr>
        <p:txBody>
          <a:bodyPr/>
          <a:lstStyle/>
          <a:p>
            <a:pPr lvl="0" algn="just" eaLnBrk="1" fontAlgn="auto" hangingPunct="1">
              <a:spcAft>
                <a:spcPts val="0"/>
              </a:spcAft>
            </a:pPr>
            <a:r>
              <a:rPr lang="en-ZA" sz="2000" dirty="0">
                <a:solidFill>
                  <a:prstClr val="black"/>
                </a:solidFill>
                <a:latin typeface="Arial" panose="020B0604020202020204" pitchFamily="34" charset="0"/>
                <a:cs typeface="Arial" panose="020B0604020202020204" pitchFamily="34" charset="0"/>
              </a:rPr>
              <a:t>The initial lockdown exposed a number of deficiencies in the system. The context of the procurement of PPEs at the beginning of the pandemic was such that the items were required at short notice and leading to stock shortages and which may have compromised safety in the workplace.  </a:t>
            </a:r>
          </a:p>
          <a:p>
            <a:pPr lvl="0" algn="just" eaLnBrk="1" fontAlgn="auto" hangingPunct="1">
              <a:spcAft>
                <a:spcPts val="0"/>
              </a:spcAft>
            </a:pPr>
            <a:r>
              <a:rPr lang="en-ZA" sz="2000" dirty="0">
                <a:solidFill>
                  <a:prstClr val="black"/>
                </a:solidFill>
                <a:latin typeface="Arial" panose="020B0604020202020204" pitchFamily="34" charset="0"/>
                <a:cs typeface="Arial" panose="020B0604020202020204" pitchFamily="34" charset="0"/>
              </a:rPr>
              <a:t>The deficiencies’ in the process are acknowledged by the subsequent National Treasury Instruction note 3 which was published 20 days after the publication of the Instruction Note 8 of 2019/20 under which the current findings are based.</a:t>
            </a:r>
          </a:p>
          <a:p>
            <a:pPr lvl="0" eaLnBrk="1" fontAlgn="auto" hangingPunct="1">
              <a:spcAft>
                <a:spcPts val="0"/>
              </a:spcAft>
            </a:pPr>
            <a:r>
              <a:rPr lang="en-ZA" sz="2000" dirty="0">
                <a:solidFill>
                  <a:prstClr val="black"/>
                </a:solidFill>
                <a:latin typeface="Arial" panose="020B0604020202020204" pitchFamily="34" charset="0"/>
                <a:cs typeface="Arial" panose="020B0604020202020204" pitchFamily="34" charset="0"/>
              </a:rPr>
              <a:t>Instruction note 3 indicates:</a:t>
            </a:r>
          </a:p>
          <a:p>
            <a:pPr lvl="1" algn="just" eaLnBrk="1" fontAlgn="auto" hangingPunct="1">
              <a:spcAft>
                <a:spcPts val="0"/>
              </a:spcAft>
            </a:pPr>
            <a:r>
              <a:rPr lang="en-ZA" sz="2000" dirty="0">
                <a:solidFill>
                  <a:prstClr val="black"/>
                </a:solidFill>
                <a:latin typeface="Arial" panose="020B0604020202020204" pitchFamily="34" charset="0"/>
                <a:cs typeface="Arial" panose="020B0604020202020204" pitchFamily="34" charset="0"/>
              </a:rPr>
              <a:t>“In lockdown, emergencies may occur where normal procurement practices are impractical and, moreover where there is a high demand within short time frames for goods or services required and  therefore the need to make special arrangements with service providers with proved capability and capacity to assist thus mitigating against dangerous, perilous, or risky situation, misery and defect.”</a:t>
            </a:r>
            <a:endParaRPr lang="en-ZA" sz="20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1D89078A-2F14-1759-6F24-EB102DD270C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312F24-582A-4117-A0B2-A1DD2489FD11}"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
        <p:nvSpPr>
          <p:cNvPr id="6" name="Title 2">
            <a:extLst>
              <a:ext uri="{FF2B5EF4-FFF2-40B4-BE49-F238E27FC236}">
                <a16:creationId xmlns:a16="http://schemas.microsoft.com/office/drawing/2014/main" id="{FE189EC4-BD6A-0364-980C-27C6FF42E641}"/>
              </a:ext>
            </a:extLst>
          </p:cNvPr>
          <p:cNvSpPr txBox="1">
            <a:spLocks/>
          </p:cNvSpPr>
          <p:nvPr/>
        </p:nvSpPr>
        <p:spPr bwMode="auto">
          <a:xfrm>
            <a:off x="315883" y="453894"/>
            <a:ext cx="11546904" cy="624436"/>
          </a:xfrm>
          <a:prstGeom prst="rect">
            <a:avLst/>
          </a:prstGeom>
          <a:solidFill>
            <a:srgbClr val="0096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b="1" dirty="0" smtClean="0">
                <a:solidFill>
                  <a:schemeClr val="bg1"/>
                </a:solidFill>
                <a:latin typeface="Arial" panose="020B0604020202020204" pitchFamily="34" charset="0"/>
                <a:cs typeface="Arial" panose="020B0604020202020204" pitchFamily="34" charset="0"/>
              </a:rPr>
              <a:t>AUDIT ON INSTRUCTION NOTE 8 AND 3</a:t>
            </a:r>
            <a:endParaRPr lang="en-ZA" sz="3200" b="1" dirty="0">
              <a:solidFill>
                <a:schemeClr val="bg1"/>
              </a:solidFill>
              <a:latin typeface="Arial" panose="020B0604020202020204" pitchFamily="34" charset="0"/>
              <a:cs typeface="Arial" panose="020B0604020202020204" pitchFamily="34" charset="0"/>
            </a:endParaRPr>
          </a:p>
        </p:txBody>
      </p:sp>
      <p:pic>
        <p:nvPicPr>
          <p:cNvPr id="7" name="Picture 6" descr="Education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003" y="50985"/>
            <a:ext cx="2304256" cy="402910"/>
          </a:xfrm>
          <a:prstGeom prst="rect">
            <a:avLst/>
          </a:prstGeom>
        </p:spPr>
      </p:pic>
      <p:sp>
        <p:nvSpPr>
          <p:cNvPr id="8" name="Rectangle 7"/>
          <p:cNvSpPr/>
          <p:nvPr/>
        </p:nvSpPr>
        <p:spPr>
          <a:xfrm>
            <a:off x="9108324" y="177987"/>
            <a:ext cx="2754464" cy="230832"/>
          </a:xfrm>
          <a:prstGeom prst="rect">
            <a:avLst/>
          </a:prstGeom>
        </p:spPr>
        <p:txBody>
          <a:bodyPr wrap="square">
            <a:spAutoFit/>
          </a:bodyPr>
          <a:lstStyle/>
          <a:p>
            <a:pPr fontAlgn="base">
              <a:spcBef>
                <a:spcPct val="0"/>
              </a:spcBef>
              <a:spcAft>
                <a:spcPct val="0"/>
              </a:spcAft>
            </a:pPr>
            <a:r>
              <a:rPr lang="en-US" sz="900" dirty="0">
                <a:solidFill>
                  <a:prstClr val="black"/>
                </a:solidFill>
                <a:latin typeface="Arial" panose="020B0604020202020204" pitchFamily="34" charset="0"/>
              </a:rPr>
              <a:t>GROWING KWAZULU-NATAL TOGETHER</a:t>
            </a:r>
          </a:p>
        </p:txBody>
      </p:sp>
    </p:spTree>
    <p:extLst>
      <p:ext uri="{BB962C8B-B14F-4D97-AF65-F5344CB8AC3E}">
        <p14:creationId xmlns:p14="http://schemas.microsoft.com/office/powerpoint/2010/main" val="3300505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D89078A-2F14-1759-6F24-EB102DD270C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312F24-582A-4117-A0B2-A1DD2489FD11}"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
        <p:nvSpPr>
          <p:cNvPr id="6" name="Title 2">
            <a:extLst>
              <a:ext uri="{FF2B5EF4-FFF2-40B4-BE49-F238E27FC236}">
                <a16:creationId xmlns:a16="http://schemas.microsoft.com/office/drawing/2014/main" id="{FE189EC4-BD6A-0364-980C-27C6FF42E641}"/>
              </a:ext>
            </a:extLst>
          </p:cNvPr>
          <p:cNvSpPr txBox="1">
            <a:spLocks/>
          </p:cNvSpPr>
          <p:nvPr/>
        </p:nvSpPr>
        <p:spPr bwMode="auto">
          <a:xfrm>
            <a:off x="315884" y="588548"/>
            <a:ext cx="11546904" cy="493757"/>
          </a:xfrm>
          <a:prstGeom prst="rect">
            <a:avLst/>
          </a:prstGeom>
          <a:solidFill>
            <a:srgbClr val="0096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ZA" sz="2800" b="1" dirty="0">
                <a:solidFill>
                  <a:schemeClr val="bg1"/>
                </a:solidFill>
                <a:latin typeface="Arial" panose="020B0604020202020204" pitchFamily="34" charset="0"/>
                <a:cs typeface="Arial" panose="020B0604020202020204" pitchFamily="34" charset="0"/>
              </a:rPr>
              <a:t>DEFICIENCIES IDENTIFIED ON PPE SUPPLY TO </a:t>
            </a:r>
            <a:r>
              <a:rPr lang="en-ZA" sz="2800" b="1" dirty="0" smtClean="0">
                <a:solidFill>
                  <a:schemeClr val="bg1"/>
                </a:solidFill>
                <a:latin typeface="Arial" panose="020B0604020202020204" pitchFamily="34" charset="0"/>
                <a:cs typeface="Arial" panose="020B0604020202020204" pitchFamily="34" charset="0"/>
              </a:rPr>
              <a:t>SCHOOLS</a:t>
            </a:r>
            <a:endParaRPr lang="en-ZA" sz="2800" b="1" dirty="0">
              <a:solidFill>
                <a:schemeClr val="bg1"/>
              </a:solidFill>
              <a:latin typeface="Arial" panose="020B0604020202020204" pitchFamily="34" charset="0"/>
              <a:cs typeface="Arial" panose="020B0604020202020204" pitchFamily="34" charset="0"/>
            </a:endParaRPr>
          </a:p>
        </p:txBody>
      </p:sp>
      <p:pic>
        <p:nvPicPr>
          <p:cNvPr id="7" name="Picture 6" descr="Education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003" y="50985"/>
            <a:ext cx="2304256" cy="402910"/>
          </a:xfrm>
          <a:prstGeom prst="rect">
            <a:avLst/>
          </a:prstGeom>
        </p:spPr>
      </p:pic>
      <p:sp>
        <p:nvSpPr>
          <p:cNvPr id="8" name="Rectangle 7"/>
          <p:cNvSpPr/>
          <p:nvPr/>
        </p:nvSpPr>
        <p:spPr>
          <a:xfrm>
            <a:off x="9108324" y="177987"/>
            <a:ext cx="2754464" cy="230832"/>
          </a:xfrm>
          <a:prstGeom prst="rect">
            <a:avLst/>
          </a:prstGeom>
        </p:spPr>
        <p:txBody>
          <a:bodyPr wrap="square">
            <a:spAutoFit/>
          </a:bodyPr>
          <a:lstStyle/>
          <a:p>
            <a:pPr fontAlgn="base">
              <a:spcBef>
                <a:spcPct val="0"/>
              </a:spcBef>
              <a:spcAft>
                <a:spcPct val="0"/>
              </a:spcAft>
            </a:pPr>
            <a:r>
              <a:rPr lang="en-US" sz="900" dirty="0">
                <a:solidFill>
                  <a:prstClr val="black"/>
                </a:solidFill>
                <a:latin typeface="Arial" panose="020B0604020202020204" pitchFamily="34" charset="0"/>
              </a:rPr>
              <a:t>GROWING KWAZULU-NATAL TOGETHER</a:t>
            </a:r>
          </a:p>
        </p:txBody>
      </p:sp>
      <p:graphicFrame>
        <p:nvGraphicFramePr>
          <p:cNvPr id="9" name="Content Placeholder 4"/>
          <p:cNvGraphicFramePr>
            <a:graphicFrameLocks/>
          </p:cNvGraphicFramePr>
          <p:nvPr>
            <p:extLst>
              <p:ext uri="{D42A27DB-BD31-4B8C-83A1-F6EECF244321}">
                <p14:modId xmlns:p14="http://schemas.microsoft.com/office/powerpoint/2010/main" val="2849298035"/>
              </p:ext>
            </p:extLst>
          </p:nvPr>
        </p:nvGraphicFramePr>
        <p:xfrm>
          <a:off x="315883" y="1230592"/>
          <a:ext cx="11920452" cy="5308321"/>
        </p:xfrm>
        <a:graphic>
          <a:graphicData uri="http://schemas.openxmlformats.org/drawingml/2006/table">
            <a:tbl>
              <a:tblPr firstRow="1" bandRow="1">
                <a:tableStyleId>{00A15C55-8517-42AA-B614-E9B94910E393}</a:tableStyleId>
              </a:tblPr>
              <a:tblGrid>
                <a:gridCol w="4389121">
                  <a:extLst>
                    <a:ext uri="{9D8B030D-6E8A-4147-A177-3AD203B41FA5}">
                      <a16:colId xmlns:a16="http://schemas.microsoft.com/office/drawing/2014/main" val="2810376190"/>
                    </a:ext>
                  </a:extLst>
                </a:gridCol>
                <a:gridCol w="7531331">
                  <a:extLst>
                    <a:ext uri="{9D8B030D-6E8A-4147-A177-3AD203B41FA5}">
                      <a16:colId xmlns:a16="http://schemas.microsoft.com/office/drawing/2014/main" val="2147613796"/>
                    </a:ext>
                  </a:extLst>
                </a:gridCol>
              </a:tblGrid>
              <a:tr h="321749">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700" u="none" strike="noStrike" kern="1200" cap="none" spc="0" normalizeH="0" baseline="0" noProof="0" dirty="0">
                          <a:ln>
                            <a:noFill/>
                          </a:ln>
                          <a:effectLst/>
                          <a:uLnTx/>
                          <a:uFillTx/>
                          <a:latin typeface="Arial" panose="020B0604020202020204" pitchFamily="34" charset="0"/>
                          <a:cs typeface="Arial" panose="020B0604020202020204" pitchFamily="34" charset="0"/>
                        </a:rPr>
                        <a:t>KWAZULU-NATAL</a:t>
                      </a:r>
                      <a:endParaRPr kumimoji="0" lang="en-ZA" sz="17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a:txBody>
                  <a:tcPr>
                    <a:solidFill>
                      <a:srgbClr val="00B050"/>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ZA" sz="1700" dirty="0">
                          <a:latin typeface="Arial" panose="020B0604020202020204" pitchFamily="34" charset="0"/>
                          <a:cs typeface="Arial" panose="020B0604020202020204" pitchFamily="34" charset="0"/>
                        </a:rPr>
                        <a:t>DEFICIENCIES ON PPE SUPPLY</a:t>
                      </a:r>
                    </a:p>
                  </a:txBody>
                  <a:tcPr>
                    <a:solidFill>
                      <a:srgbClr val="00B050"/>
                    </a:solidFill>
                  </a:tcPr>
                </a:tc>
                <a:extLst>
                  <a:ext uri="{0D108BD9-81ED-4DB2-BD59-A6C34878D82A}">
                    <a16:rowId xmlns:a16="http://schemas.microsoft.com/office/drawing/2014/main" val="1596519826"/>
                  </a:ext>
                </a:extLst>
              </a:tr>
              <a:tr h="85867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700" dirty="0">
                          <a:latin typeface="Arial" panose="020B0604020202020204" pitchFamily="34" charset="0"/>
                          <a:cs typeface="Arial" panose="020B0604020202020204" pitchFamily="34" charset="0"/>
                        </a:rPr>
                        <a:t>Finding(s)</a:t>
                      </a: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lnSpc>
                          <a:spcPct val="100000"/>
                        </a:lnSpc>
                        <a:buFont typeface="Arial" panose="020B0604020202020204" pitchFamily="34" charset="0"/>
                        <a:buChar char="•"/>
                      </a:pPr>
                      <a:r>
                        <a:rPr lang="en-US" sz="1700" dirty="0">
                          <a:latin typeface="Arial" panose="020B0604020202020204" pitchFamily="34" charset="0"/>
                          <a:cs typeface="Arial" panose="020B0604020202020204" pitchFamily="34" charset="0"/>
                        </a:rPr>
                        <a:t>There</a:t>
                      </a:r>
                      <a:r>
                        <a:rPr lang="en-US" sz="1700" baseline="0" dirty="0">
                          <a:latin typeface="Arial" panose="020B0604020202020204" pitchFamily="34" charset="0"/>
                          <a:cs typeface="Arial" panose="020B0604020202020204" pitchFamily="34" charset="0"/>
                        </a:rPr>
                        <a:t> were initially 26 000 masks delivered to Pinetown District . On checking, Officials discovered they were defective due to poor workmanship. The supplier explained the reasons behind the defects and duly replaced all defective Item; </a:t>
                      </a:r>
                      <a:endParaRPr lang="en-ZA" sz="1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11268114"/>
                  </a:ext>
                </a:extLst>
              </a:tr>
              <a:tr h="53820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700" dirty="0">
                          <a:latin typeface="Arial" panose="020B0604020202020204" pitchFamily="34" charset="0"/>
                          <a:cs typeface="Arial" panose="020B0604020202020204" pitchFamily="34" charset="0"/>
                        </a:rPr>
                        <a:t>Recommendation(s)</a:t>
                      </a:r>
                    </a:p>
                    <a:p>
                      <a:pPr>
                        <a:lnSpc>
                          <a:spcPct val="100000"/>
                        </a:lnSpc>
                      </a:pPr>
                      <a:endParaRPr lang="en-ZA" sz="17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lnSpc>
                          <a:spcPct val="100000"/>
                        </a:lnSpc>
                        <a:buFont typeface="Arial" panose="020B0604020202020204" pitchFamily="34" charset="0"/>
                        <a:buChar char="•"/>
                      </a:pPr>
                      <a:r>
                        <a:rPr lang="en-US" sz="1700" dirty="0">
                          <a:latin typeface="Arial" panose="020B0604020202020204" pitchFamily="34" charset="0"/>
                          <a:cs typeface="Arial" panose="020B0604020202020204" pitchFamily="34" charset="0"/>
                        </a:rPr>
                        <a:t>Official</a:t>
                      </a:r>
                      <a:r>
                        <a:rPr lang="en-US" sz="1700" baseline="0" dirty="0">
                          <a:latin typeface="Arial" panose="020B0604020202020204" pitchFamily="34" charset="0"/>
                          <a:cs typeface="Arial" panose="020B0604020202020204" pitchFamily="34" charset="0"/>
                        </a:rPr>
                        <a:t> in the districts have since been provided with WHO standards as well as </a:t>
                      </a:r>
                      <a:r>
                        <a:rPr lang="en-US" sz="1700" baseline="0" dirty="0" err="1">
                          <a:latin typeface="Arial" panose="020B0604020202020204" pitchFamily="34" charset="0"/>
                          <a:cs typeface="Arial" panose="020B0604020202020204" pitchFamily="34" charset="0"/>
                        </a:rPr>
                        <a:t>DoH</a:t>
                      </a:r>
                      <a:r>
                        <a:rPr lang="en-US" sz="1700" baseline="0" dirty="0">
                          <a:latin typeface="Arial" panose="020B0604020202020204" pitchFamily="34" charset="0"/>
                          <a:cs typeface="Arial" panose="020B0604020202020204" pitchFamily="34" charset="0"/>
                        </a:rPr>
                        <a:t> Specifications to assist them when checking quality. </a:t>
                      </a:r>
                      <a:endParaRPr lang="en-ZA" sz="1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75935308"/>
                  </a:ext>
                </a:extLst>
              </a:tr>
              <a:tr h="102374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700" dirty="0">
                          <a:latin typeface="Arial" panose="020B0604020202020204" pitchFamily="34" charset="0"/>
                          <a:cs typeface="Arial" panose="020B0604020202020204" pitchFamily="34" charset="0"/>
                        </a:rPr>
                        <a:t>Why the finding(s) couldn’t be avoided </a:t>
                      </a:r>
                      <a:endParaRPr lang="en-ZA" sz="17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lvl="2" indent="-285750" algn="just">
                        <a:lnSpc>
                          <a:spcPct val="100000"/>
                        </a:lnSpc>
                        <a:spcBef>
                          <a:spcPct val="0"/>
                        </a:spcBef>
                        <a:buFont typeface="Arial" panose="020B0604020202020204" pitchFamily="34" charset="0"/>
                        <a:buChar char="•"/>
                        <a:defRPr/>
                      </a:pPr>
                      <a:r>
                        <a:rPr lang="en-US" altLang="en-US" sz="1700" kern="1200" baseline="0" dirty="0">
                          <a:latin typeface="Arial" panose="020B0604020202020204" pitchFamily="34" charset="0"/>
                          <a:cs typeface="Arial" panose="020B0604020202020204" pitchFamily="34" charset="0"/>
                        </a:rPr>
                        <a:t>Deliveries happened at the district in large numbers which did not afford our districts sufficient time to check each mask. </a:t>
                      </a:r>
                    </a:p>
                    <a:p>
                      <a:pPr marL="285750" lvl="2" indent="-285750" algn="just">
                        <a:lnSpc>
                          <a:spcPct val="100000"/>
                        </a:lnSpc>
                        <a:spcBef>
                          <a:spcPct val="0"/>
                        </a:spcBef>
                        <a:buFont typeface="Arial" panose="020B0604020202020204" pitchFamily="34" charset="0"/>
                        <a:buChar char="•"/>
                        <a:defRPr/>
                      </a:pPr>
                      <a:r>
                        <a:rPr lang="en-US" altLang="en-US" sz="1700" kern="1200" baseline="0" dirty="0">
                          <a:latin typeface="Arial" panose="020B0604020202020204" pitchFamily="34" charset="0"/>
                          <a:cs typeface="Arial" panose="020B0604020202020204" pitchFamily="34" charset="0"/>
                        </a:rPr>
                        <a:t>Head Office acted a soon as quality concerns were raised and corrective measures were put in place  </a:t>
                      </a:r>
                      <a:endParaRPr lang="en-ZA" altLang="en-US" sz="1700" kern="1200" baseline="0" dirty="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429576568"/>
                  </a:ext>
                </a:extLst>
              </a:tr>
              <a:tr h="55574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700" dirty="0">
                          <a:latin typeface="Arial" panose="020B0604020202020204" pitchFamily="34" charset="0"/>
                          <a:cs typeface="Arial" panose="020B0604020202020204" pitchFamily="34" charset="0"/>
                        </a:rPr>
                        <a:t>Investigation(s) &amp; outcomes</a:t>
                      </a:r>
                      <a:endParaRPr lang="en-ZA" sz="1700" dirty="0">
                        <a:latin typeface="Arial" panose="020B0604020202020204" pitchFamily="34" charset="0"/>
                        <a:cs typeface="Arial" panose="020B0604020202020204" pitchFamily="34" charset="0"/>
                      </a:endParaRPr>
                    </a:p>
                    <a:p>
                      <a:pPr>
                        <a:lnSpc>
                          <a:spcPct val="100000"/>
                        </a:lnSpc>
                      </a:pPr>
                      <a:endParaRPr lang="en-ZA" sz="17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lvl="0" indent="-285750" algn="l" defTabSz="914400" rtl="0" eaLnBrk="1" fontAlgn="auto" latinLnBrk="0" hangingPunct="1">
                        <a:lnSpc>
                          <a:spcPct val="100000"/>
                        </a:lnSpc>
                        <a:spcBef>
                          <a:spcPts val="0"/>
                        </a:spcBef>
                        <a:spcAft>
                          <a:spcPts val="800"/>
                        </a:spcAft>
                        <a:buClrTx/>
                        <a:buSzTx/>
                        <a:buFont typeface="Arial" panose="020B0604020202020204" pitchFamily="34" charset="0"/>
                        <a:buChar char="•"/>
                        <a:tabLst/>
                        <a:defRPr/>
                      </a:pPr>
                      <a:r>
                        <a:rPr lang="en-US" sz="1700" kern="1200" baseline="0" noProof="0" dirty="0">
                          <a:latin typeface="Arial" panose="020B0604020202020204" pitchFamily="34" charset="0"/>
                          <a:cs typeface="Arial" panose="020B0604020202020204" pitchFamily="34" charset="0"/>
                        </a:rPr>
                        <a:t>No investigations were initiated after the supplier replaced all defective items</a:t>
                      </a:r>
                      <a:endParaRPr lang="en-US" sz="1700" kern="1200" baseline="0" noProof="0" dirty="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471128429"/>
                  </a:ext>
                </a:extLst>
              </a:tr>
              <a:tr h="56868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700" dirty="0">
                          <a:latin typeface="Arial" panose="020B0604020202020204" pitchFamily="34" charset="0"/>
                          <a:cs typeface="Arial" panose="020B0604020202020204" pitchFamily="34" charset="0"/>
                        </a:rPr>
                        <a:t>Action(s) against officials &amp; service providers( blacklisting &amp; recovering money)</a:t>
                      </a:r>
                      <a:endParaRPr lang="en-ZA" sz="17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lnSpc>
                          <a:spcPct val="100000"/>
                        </a:lnSpc>
                        <a:buFont typeface="Arial" panose="020B0604020202020204" pitchFamily="34" charset="0"/>
                        <a:buChar char="•"/>
                      </a:pPr>
                      <a:r>
                        <a:rPr lang="en-US" sz="1700" kern="1200" baseline="0" dirty="0">
                          <a:latin typeface="Arial" panose="020B0604020202020204" pitchFamily="34" charset="0"/>
                          <a:cs typeface="Arial" panose="020B0604020202020204" pitchFamily="34" charset="0"/>
                        </a:rPr>
                        <a:t>The suppliers was able to rectify the default after being notified as per contract provisions </a:t>
                      </a:r>
                      <a:endParaRPr lang="en-US" sz="1700" kern="1200" baseline="0" dirty="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780118628"/>
                  </a:ext>
                </a:extLst>
              </a:tr>
              <a:tr h="87348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700" dirty="0">
                          <a:latin typeface="Arial" panose="020B0604020202020204" pitchFamily="34" charset="0"/>
                          <a:cs typeface="Arial" panose="020B0604020202020204" pitchFamily="34" charset="0"/>
                        </a:rPr>
                        <a:t>Measures to strengthen Internal Control Weakness </a:t>
                      </a:r>
                      <a:endParaRPr lang="en-ZA" sz="1700" dirty="0">
                        <a:latin typeface="Arial" panose="020B0604020202020204" pitchFamily="34" charset="0"/>
                        <a:cs typeface="Arial" panose="020B0604020202020204" pitchFamily="34" charset="0"/>
                      </a:endParaRPr>
                    </a:p>
                    <a:p>
                      <a:pPr>
                        <a:lnSpc>
                          <a:spcPct val="100000"/>
                        </a:lnSpc>
                      </a:pPr>
                      <a:endParaRPr lang="en-ZA" sz="17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lvl="0" indent="-285750" algn="l" defTabSz="914400" rtl="0" eaLnBrk="1" fontAlgn="auto" latinLnBrk="0" hangingPunct="1">
                        <a:lnSpc>
                          <a:spcPct val="100000"/>
                        </a:lnSpc>
                        <a:spcBef>
                          <a:spcPts val="0"/>
                        </a:spcBef>
                        <a:spcAft>
                          <a:spcPts val="800"/>
                        </a:spcAft>
                        <a:buClrTx/>
                        <a:buSzTx/>
                        <a:buFont typeface="Arial" panose="020B0604020202020204" pitchFamily="34" charset="0"/>
                        <a:buChar char="•"/>
                        <a:tabLst/>
                        <a:defRPr/>
                      </a:pPr>
                      <a:r>
                        <a:rPr lang="en-US" sz="1700" kern="1200" baseline="0" dirty="0">
                          <a:latin typeface="Arial" panose="020B0604020202020204" pitchFamily="34" charset="0"/>
                          <a:cs typeface="Arial" panose="020B0604020202020204" pitchFamily="34" charset="0"/>
                        </a:rPr>
                        <a:t>All PPE’s are quality checked by on delivery and signed off by our Officials on delivery. Sampling testing is also done with the assistance of DoH and DARD (for Chemicals) </a:t>
                      </a:r>
                      <a:endParaRPr lang="en-US" sz="1700" kern="1200" baseline="0" dirty="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634848340"/>
                  </a:ext>
                </a:extLst>
              </a:tr>
            </a:tbl>
          </a:graphicData>
        </a:graphic>
      </p:graphicFrame>
    </p:spTree>
    <p:extLst>
      <p:ext uri="{BB962C8B-B14F-4D97-AF65-F5344CB8AC3E}">
        <p14:creationId xmlns:p14="http://schemas.microsoft.com/office/powerpoint/2010/main" val="123706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D89078A-2F14-1759-6F24-EB102DD270C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312F24-582A-4117-A0B2-A1DD2489FD11}"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
        <p:nvSpPr>
          <p:cNvPr id="6" name="Title 2">
            <a:extLst>
              <a:ext uri="{FF2B5EF4-FFF2-40B4-BE49-F238E27FC236}">
                <a16:creationId xmlns:a16="http://schemas.microsoft.com/office/drawing/2014/main" id="{FE189EC4-BD6A-0364-980C-27C6FF42E641}"/>
              </a:ext>
            </a:extLst>
          </p:cNvPr>
          <p:cNvSpPr txBox="1">
            <a:spLocks/>
          </p:cNvSpPr>
          <p:nvPr/>
        </p:nvSpPr>
        <p:spPr bwMode="auto">
          <a:xfrm>
            <a:off x="315883" y="526771"/>
            <a:ext cx="11546904" cy="493757"/>
          </a:xfrm>
          <a:prstGeom prst="rect">
            <a:avLst/>
          </a:prstGeom>
          <a:solidFill>
            <a:srgbClr val="0096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ZA" sz="2800" b="1" dirty="0">
                <a:solidFill>
                  <a:schemeClr val="bg1"/>
                </a:solidFill>
                <a:latin typeface="Arial" panose="020B0604020202020204" pitchFamily="34" charset="0"/>
                <a:cs typeface="Arial" panose="020B0604020202020204" pitchFamily="34" charset="0"/>
              </a:rPr>
              <a:t>PROCUREMENT AND CONTRACT MANAGEMENT</a:t>
            </a:r>
          </a:p>
        </p:txBody>
      </p:sp>
      <p:pic>
        <p:nvPicPr>
          <p:cNvPr id="7" name="Picture 6" descr="Education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003" y="50985"/>
            <a:ext cx="2304256" cy="402910"/>
          </a:xfrm>
          <a:prstGeom prst="rect">
            <a:avLst/>
          </a:prstGeom>
        </p:spPr>
      </p:pic>
      <p:sp>
        <p:nvSpPr>
          <p:cNvPr id="8" name="Rectangle 7"/>
          <p:cNvSpPr/>
          <p:nvPr/>
        </p:nvSpPr>
        <p:spPr>
          <a:xfrm>
            <a:off x="9108324" y="177987"/>
            <a:ext cx="2754464" cy="230832"/>
          </a:xfrm>
          <a:prstGeom prst="rect">
            <a:avLst/>
          </a:prstGeom>
        </p:spPr>
        <p:txBody>
          <a:bodyPr wrap="square">
            <a:spAutoFit/>
          </a:bodyPr>
          <a:lstStyle/>
          <a:p>
            <a:pPr fontAlgn="base">
              <a:spcBef>
                <a:spcPct val="0"/>
              </a:spcBef>
              <a:spcAft>
                <a:spcPct val="0"/>
              </a:spcAft>
            </a:pPr>
            <a:r>
              <a:rPr lang="en-US" sz="900" dirty="0">
                <a:solidFill>
                  <a:prstClr val="black"/>
                </a:solidFill>
                <a:latin typeface="Arial" panose="020B0604020202020204" pitchFamily="34" charset="0"/>
              </a:rPr>
              <a:t>GROWING KWAZULU-NATAL TOGETHER</a:t>
            </a:r>
          </a:p>
        </p:txBody>
      </p:sp>
      <p:graphicFrame>
        <p:nvGraphicFramePr>
          <p:cNvPr id="10" name="Content Placeholder 4"/>
          <p:cNvGraphicFramePr>
            <a:graphicFrameLocks/>
          </p:cNvGraphicFramePr>
          <p:nvPr>
            <p:extLst>
              <p:ext uri="{D42A27DB-BD31-4B8C-83A1-F6EECF244321}">
                <p14:modId xmlns:p14="http://schemas.microsoft.com/office/powerpoint/2010/main" val="4213751602"/>
              </p:ext>
            </p:extLst>
          </p:nvPr>
        </p:nvGraphicFramePr>
        <p:xfrm>
          <a:off x="133003" y="1138480"/>
          <a:ext cx="11937077" cy="5642278"/>
        </p:xfrm>
        <a:graphic>
          <a:graphicData uri="http://schemas.openxmlformats.org/drawingml/2006/table">
            <a:tbl>
              <a:tblPr firstRow="1" bandRow="1">
                <a:tableStyleId>{00A15C55-8517-42AA-B614-E9B94910E393}</a:tableStyleId>
              </a:tblPr>
              <a:tblGrid>
                <a:gridCol w="2942706">
                  <a:extLst>
                    <a:ext uri="{9D8B030D-6E8A-4147-A177-3AD203B41FA5}">
                      <a16:colId xmlns:a16="http://schemas.microsoft.com/office/drawing/2014/main" val="2810376190"/>
                    </a:ext>
                  </a:extLst>
                </a:gridCol>
                <a:gridCol w="8994371">
                  <a:extLst>
                    <a:ext uri="{9D8B030D-6E8A-4147-A177-3AD203B41FA5}">
                      <a16:colId xmlns:a16="http://schemas.microsoft.com/office/drawing/2014/main" val="2147613796"/>
                    </a:ext>
                  </a:extLst>
                </a:gridCol>
              </a:tblGrid>
              <a:tr h="481114">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u="none" strike="noStrike" kern="1200" cap="none" spc="0" normalizeH="0" baseline="0" noProof="0" dirty="0">
                          <a:ln>
                            <a:noFill/>
                          </a:ln>
                          <a:effectLst/>
                          <a:uLnTx/>
                          <a:uFillTx/>
                        </a:rPr>
                        <a:t>KWAZULU-NATAL</a:t>
                      </a:r>
                      <a:endParaRPr kumimoji="0" lang="en-ZA" sz="1800" b="1"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a:txBody>
                  <a:tcPr>
                    <a:solidFill>
                      <a:srgbClr val="00B050"/>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nSpc>
                          <a:spcPct val="100000"/>
                        </a:lnSpc>
                      </a:pPr>
                      <a:r>
                        <a:rPr lang="en-ZA" sz="1800" dirty="0"/>
                        <a:t>DEFICIENCIES ON PROCUREMENT AND MANAGEMENT</a:t>
                      </a:r>
                      <a:endParaRPr lang="en-ZA" sz="1800" dirty="0">
                        <a:solidFill>
                          <a:schemeClr val="tx1"/>
                        </a:solidFill>
                        <a:latin typeface="Arial" panose="020B0604020202020204" pitchFamily="34" charset="0"/>
                        <a:cs typeface="Arial" panose="020B0604020202020204" pitchFamily="34" charset="0"/>
                      </a:endParaRPr>
                    </a:p>
                  </a:txBody>
                  <a:tcPr>
                    <a:solidFill>
                      <a:srgbClr val="00B050"/>
                    </a:solidFill>
                  </a:tcPr>
                </a:tc>
                <a:extLst>
                  <a:ext uri="{0D108BD9-81ED-4DB2-BD59-A6C34878D82A}">
                    <a16:rowId xmlns:a16="http://schemas.microsoft.com/office/drawing/2014/main" val="1596519826"/>
                  </a:ext>
                </a:extLst>
              </a:tr>
              <a:tr h="39673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500" dirty="0">
                          <a:solidFill>
                            <a:schemeClr val="tx1"/>
                          </a:solidFill>
                          <a:effectLst/>
                          <a:latin typeface="Arial" panose="020B0604020202020204" pitchFamily="34" charset="0"/>
                          <a:cs typeface="Arial" panose="020B0604020202020204" pitchFamily="34" charset="0"/>
                        </a:rPr>
                        <a:t>Finding(s</a:t>
                      </a:r>
                      <a:r>
                        <a:rPr lang="en-ZA" sz="1500" dirty="0" smtClean="0">
                          <a:solidFill>
                            <a:schemeClr val="tx1"/>
                          </a:solidFill>
                          <a:effectLst/>
                          <a:latin typeface="Arial" panose="020B0604020202020204" pitchFamily="34" charset="0"/>
                          <a:cs typeface="Arial" panose="020B0604020202020204" pitchFamily="34" charset="0"/>
                        </a:rPr>
                        <a:t>)</a:t>
                      </a:r>
                      <a:endParaRPr lang="en-ZA" sz="1500" dirty="0">
                        <a:solidFill>
                          <a:schemeClr val="tx1"/>
                        </a:solidFill>
                        <a:effectLst/>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just" defTabSz="914400" rtl="0" eaLnBrk="0" fontAlgn="base" latinLnBrk="0" hangingPunct="0">
                        <a:lnSpc>
                          <a:spcPct val="100000"/>
                        </a:lnSpc>
                        <a:spcBef>
                          <a:spcPct val="0"/>
                        </a:spcBef>
                        <a:spcAft>
                          <a:spcPct val="0"/>
                        </a:spcAft>
                        <a:buClrTx/>
                        <a:buSzTx/>
                        <a:buFont typeface="Arial" panose="020B0604020202020204" pitchFamily="34" charset="0"/>
                        <a:buNone/>
                        <a:tabLst/>
                        <a:defRPr/>
                      </a:pPr>
                      <a:r>
                        <a:rPr lang="en-ZA" sz="1500" dirty="0">
                          <a:solidFill>
                            <a:schemeClr val="tx1"/>
                          </a:solidFill>
                          <a:effectLst/>
                          <a:latin typeface="Arial" panose="020B0604020202020204" pitchFamily="34" charset="0"/>
                          <a:cs typeface="Arial" panose="020B0604020202020204" pitchFamily="34" charset="0"/>
                        </a:rPr>
                        <a:t>Non-compliance with National Treasury</a:t>
                      </a:r>
                      <a:r>
                        <a:rPr lang="en-ZA" sz="1500" baseline="0" dirty="0">
                          <a:solidFill>
                            <a:schemeClr val="tx1"/>
                          </a:solidFill>
                          <a:effectLst/>
                          <a:latin typeface="Arial" panose="020B0604020202020204" pitchFamily="34" charset="0"/>
                          <a:cs typeface="Arial" panose="020B0604020202020204" pitchFamily="34" charset="0"/>
                        </a:rPr>
                        <a:t> disaster management instruction notes.</a:t>
                      </a:r>
                      <a:endParaRPr lang="en-ZA" sz="1500" dirty="0">
                        <a:solidFill>
                          <a:schemeClr val="tx1"/>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11268114"/>
                  </a:ext>
                </a:extLst>
              </a:tr>
              <a:tr h="57724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500" dirty="0">
                          <a:solidFill>
                            <a:schemeClr val="tx1"/>
                          </a:solidFill>
                          <a:effectLst/>
                          <a:latin typeface="Arial" panose="020B0604020202020204" pitchFamily="34" charset="0"/>
                          <a:cs typeface="Arial" panose="020B0604020202020204" pitchFamily="34" charset="0"/>
                        </a:rPr>
                        <a:t>Recommendation(s)</a:t>
                      </a:r>
                    </a:p>
                    <a:p>
                      <a:pPr>
                        <a:lnSpc>
                          <a:spcPct val="100000"/>
                        </a:lnSpc>
                      </a:pPr>
                      <a:endParaRPr lang="en-ZA" sz="1500" dirty="0">
                        <a:solidFill>
                          <a:schemeClr val="tx1"/>
                        </a:solidFill>
                        <a:effectLst/>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The Department has implemented a turnaround strategy to mitigate all possible non compliance  issues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The CFO and SCM positions have been filled and there is stability within the finance unit </a:t>
                      </a:r>
                      <a:endParaRPr kumimoji="0" lang="en-ZA" sz="1500"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75935308"/>
                  </a:ext>
                </a:extLst>
              </a:tr>
              <a:tr h="107877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solidFill>
                            <a:schemeClr val="tx1"/>
                          </a:solidFill>
                          <a:effectLst/>
                          <a:latin typeface="Arial" panose="020B0604020202020204" pitchFamily="34" charset="0"/>
                          <a:cs typeface="Arial" panose="020B0604020202020204" pitchFamily="34" charset="0"/>
                        </a:rPr>
                        <a:t>Why the finding(s) couldn’t be avoided </a:t>
                      </a:r>
                      <a:endParaRPr lang="en-ZA" sz="1500" dirty="0">
                        <a:solidFill>
                          <a:schemeClr val="tx1"/>
                        </a:solidFill>
                        <a:effectLst/>
                        <a:latin typeface="Arial" panose="020B0604020202020204" pitchFamily="34" charset="0"/>
                        <a:cs typeface="Arial" panose="020B0604020202020204" pitchFamily="34" charset="0"/>
                      </a:endParaRPr>
                    </a:p>
                    <a:p>
                      <a:pPr>
                        <a:lnSpc>
                          <a:spcPct val="100000"/>
                        </a:lnSpc>
                      </a:pPr>
                      <a:endParaRPr lang="en-ZA" sz="1500" dirty="0">
                        <a:solidFill>
                          <a:schemeClr val="tx1"/>
                        </a:solidFill>
                        <a:effectLst/>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lnSpc>
                          <a:spcPct val="100000"/>
                        </a:lnSpc>
                        <a:buFont typeface="Arial" panose="020B0604020202020204" pitchFamily="34" charset="0"/>
                        <a:buChar char="•"/>
                      </a:pPr>
                      <a:r>
                        <a:rPr lang="en-US" sz="1500" dirty="0">
                          <a:solidFill>
                            <a:schemeClr val="tx1"/>
                          </a:solidFill>
                          <a:effectLst/>
                          <a:latin typeface="Arial" panose="020B0604020202020204" pitchFamily="34" charset="0"/>
                          <a:cs typeface="Arial" panose="020B0604020202020204" pitchFamily="34" charset="0"/>
                        </a:rPr>
                        <a:t>The SCM Unit failed</a:t>
                      </a:r>
                      <a:r>
                        <a:rPr lang="en-US" sz="1500" baseline="0" dirty="0">
                          <a:solidFill>
                            <a:schemeClr val="tx1"/>
                          </a:solidFill>
                          <a:effectLst/>
                          <a:latin typeface="Arial" panose="020B0604020202020204" pitchFamily="34" charset="0"/>
                          <a:cs typeface="Arial" panose="020B0604020202020204" pitchFamily="34" charset="0"/>
                        </a:rPr>
                        <a:t> to ensure compliance with all National Treasury Disaster Management Instructions notes and action was taken immediately this became apparent;</a:t>
                      </a:r>
                    </a:p>
                    <a:p>
                      <a:pPr marL="285750" indent="-285750">
                        <a:lnSpc>
                          <a:spcPct val="100000"/>
                        </a:lnSpc>
                        <a:buFont typeface="Arial" panose="020B0604020202020204" pitchFamily="34" charset="0"/>
                        <a:buChar char="•"/>
                      </a:pPr>
                      <a:r>
                        <a:rPr lang="en-US" sz="1500" baseline="0" dirty="0">
                          <a:solidFill>
                            <a:schemeClr val="tx1"/>
                          </a:solidFill>
                          <a:effectLst/>
                          <a:latin typeface="Arial" panose="020B0604020202020204" pitchFamily="34" charset="0"/>
                          <a:cs typeface="Arial" panose="020B0604020202020204" pitchFamily="34" charset="0"/>
                        </a:rPr>
                        <a:t>A number of instruction notes were issued by National Treasury to provide guidance to all SCM Officials, however, SCM Managers failed to enforce compliance;</a:t>
                      </a:r>
                      <a:endParaRPr lang="en-US" sz="1500" dirty="0">
                        <a:solidFill>
                          <a:schemeClr val="tx1"/>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29576568"/>
                  </a:ext>
                </a:extLst>
              </a:tr>
              <a:tr h="55488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solidFill>
                            <a:schemeClr val="tx1"/>
                          </a:solidFill>
                          <a:effectLst/>
                          <a:latin typeface="Arial" panose="020B0604020202020204" pitchFamily="34" charset="0"/>
                          <a:cs typeface="Arial" panose="020B0604020202020204" pitchFamily="34" charset="0"/>
                        </a:rPr>
                        <a:t>Investigation(s) &amp; outcomes</a:t>
                      </a:r>
                      <a:endParaRPr lang="en-ZA" sz="1500" dirty="0">
                        <a:solidFill>
                          <a:schemeClr val="tx1"/>
                        </a:solidFill>
                        <a:effectLst/>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solidFill>
                            <a:schemeClr val="tx1"/>
                          </a:solidFill>
                          <a:effectLst/>
                          <a:latin typeface="Arial" panose="020B0604020202020204" pitchFamily="34" charset="0"/>
                          <a:cs typeface="Arial" panose="020B0604020202020204" pitchFamily="34" charset="0"/>
                        </a:rPr>
                        <a:t>As soon the department became aware of such serious none-compliance issues, investigations were initiated and action take as per the outcome of the investigation.</a:t>
                      </a:r>
                      <a:endParaRPr lang="en-ZA" sz="1500" dirty="0">
                        <a:solidFill>
                          <a:schemeClr val="tx1"/>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71128429"/>
                  </a:ext>
                </a:extLst>
              </a:tr>
              <a:tr h="102364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solidFill>
                            <a:schemeClr val="tx1"/>
                          </a:solidFill>
                          <a:effectLst/>
                          <a:latin typeface="Arial" panose="020B0604020202020204" pitchFamily="34" charset="0"/>
                          <a:cs typeface="Arial" panose="020B0604020202020204" pitchFamily="34" charset="0"/>
                        </a:rPr>
                        <a:t>Action(s) against officials &amp; service providers( blacklisting &amp; recovering money)</a:t>
                      </a:r>
                      <a:endParaRPr lang="en-ZA" sz="1500" dirty="0">
                        <a:solidFill>
                          <a:schemeClr val="tx1"/>
                        </a:solidFill>
                        <a:effectLst/>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lnSpc>
                          <a:spcPct val="100000"/>
                        </a:lnSpc>
                        <a:buFont typeface="Arial" panose="020B0604020202020204" pitchFamily="34" charset="0"/>
                        <a:buChar char="•"/>
                      </a:pPr>
                      <a:r>
                        <a:rPr lang="en-US" sz="1500" dirty="0">
                          <a:solidFill>
                            <a:schemeClr val="tx1"/>
                          </a:solidFill>
                          <a:effectLst/>
                          <a:latin typeface="Arial" panose="020B0604020202020204" pitchFamily="34" charset="0"/>
                          <a:cs typeface="Arial" panose="020B0604020202020204" pitchFamily="34" charset="0"/>
                        </a:rPr>
                        <a:t>Two Directors were suspended and one has since been dismissed while the other has been suspended without pay for three months;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solidFill>
                            <a:schemeClr val="tx1"/>
                          </a:solidFill>
                          <a:effectLst/>
                          <a:latin typeface="Arial" panose="020B0604020202020204" pitchFamily="34" charset="0"/>
                          <a:cs typeface="Arial" panose="020B0604020202020204" pitchFamily="34" charset="0"/>
                        </a:rPr>
                        <a:t>Further disciplinary</a:t>
                      </a:r>
                      <a:r>
                        <a:rPr lang="en-US" sz="1500" baseline="0" dirty="0">
                          <a:solidFill>
                            <a:schemeClr val="tx1"/>
                          </a:solidFill>
                          <a:effectLst/>
                          <a:latin typeface="Arial" panose="020B0604020202020204" pitchFamily="34" charset="0"/>
                          <a:cs typeface="Arial" panose="020B0604020202020204" pitchFamily="34" charset="0"/>
                        </a:rPr>
                        <a:t> processes are currently underway;</a:t>
                      </a:r>
                      <a:endParaRPr lang="en-US" sz="1500" dirty="0">
                        <a:solidFill>
                          <a:schemeClr val="tx1"/>
                        </a:solidFill>
                        <a:effectLst/>
                        <a:latin typeface="Arial" panose="020B0604020202020204" pitchFamily="34" charset="0"/>
                        <a:cs typeface="Arial" panose="020B0604020202020204" pitchFamily="34" charset="0"/>
                      </a:endParaRPr>
                    </a:p>
                    <a:p>
                      <a:pPr marL="285750" indent="-285750">
                        <a:lnSpc>
                          <a:spcPct val="100000"/>
                        </a:lnSpc>
                        <a:buFont typeface="Arial" panose="020B0604020202020204" pitchFamily="34" charset="0"/>
                        <a:buChar char="•"/>
                      </a:pPr>
                      <a:r>
                        <a:rPr lang="en-US" sz="1500" dirty="0">
                          <a:solidFill>
                            <a:schemeClr val="tx1"/>
                          </a:solidFill>
                          <a:effectLst/>
                          <a:latin typeface="Arial" panose="020B0604020202020204" pitchFamily="34" charset="0"/>
                          <a:cs typeface="Arial" panose="020B0604020202020204" pitchFamily="34" charset="0"/>
                        </a:rPr>
                        <a:t>The Department also worked together with the SIU to recover money from suppliers who gained through</a:t>
                      </a:r>
                      <a:r>
                        <a:rPr lang="en-US" sz="1500" baseline="0" dirty="0">
                          <a:solidFill>
                            <a:schemeClr val="tx1"/>
                          </a:solidFill>
                          <a:effectLst/>
                          <a:latin typeface="Arial" panose="020B0604020202020204" pitchFamily="34" charset="0"/>
                          <a:cs typeface="Arial" panose="020B0604020202020204" pitchFamily="34" charset="0"/>
                        </a:rPr>
                        <a:t> irregular appointments</a:t>
                      </a:r>
                      <a:r>
                        <a:rPr lang="en-US" sz="1500" dirty="0">
                          <a:solidFill>
                            <a:schemeClr val="tx1"/>
                          </a:solidFill>
                          <a:effectLst/>
                          <a:latin typeface="Arial" panose="020B0604020202020204" pitchFamily="34" charset="0"/>
                          <a:cs typeface="Arial" panose="020B0604020202020204" pitchFamily="34" charset="0"/>
                        </a:rPr>
                        <a:t>;</a:t>
                      </a:r>
                      <a:endParaRPr lang="en-ZA" sz="1500" dirty="0">
                        <a:solidFill>
                          <a:schemeClr val="tx1"/>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80118628"/>
                  </a:ext>
                </a:extLst>
              </a:tr>
              <a:tr h="111908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solidFill>
                            <a:schemeClr val="tx1"/>
                          </a:solidFill>
                          <a:effectLst/>
                          <a:latin typeface="Arial" panose="020B0604020202020204" pitchFamily="34" charset="0"/>
                          <a:cs typeface="Arial" panose="020B0604020202020204" pitchFamily="34" charset="0"/>
                        </a:rPr>
                        <a:t>Measures to strengthen Internal Control Weakness </a:t>
                      </a:r>
                      <a:endParaRPr lang="en-ZA" sz="1500" dirty="0">
                        <a:solidFill>
                          <a:schemeClr val="tx1"/>
                        </a:solidFill>
                        <a:effectLst/>
                        <a:latin typeface="Arial" panose="020B0604020202020204" pitchFamily="34" charset="0"/>
                        <a:cs typeface="Arial" panose="020B0604020202020204" pitchFamily="34" charset="0"/>
                      </a:endParaRPr>
                    </a:p>
                    <a:p>
                      <a:pPr>
                        <a:lnSpc>
                          <a:spcPct val="100000"/>
                        </a:lnSpc>
                      </a:pPr>
                      <a:endParaRPr lang="en-ZA" sz="1500" dirty="0">
                        <a:solidFill>
                          <a:schemeClr val="tx1"/>
                        </a:solidFill>
                        <a:effectLst/>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50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New bids for PPE’s have been advertised openly and no quotations for PPE’s are allowed;</a:t>
                      </a: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50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The BEC and BAC are now evaluating all PPE Bids</a:t>
                      </a: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50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A review of the overall SCM Environment has been completed and an SCM turnaround strategy developed and is currently being implemented.</a:t>
                      </a:r>
                      <a:endParaRPr kumimoji="0" lang="en-US" sz="1500"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34848340"/>
                  </a:ext>
                </a:extLst>
              </a:tr>
            </a:tbl>
          </a:graphicData>
        </a:graphic>
      </p:graphicFrame>
    </p:spTree>
    <p:extLst>
      <p:ext uri="{BB962C8B-B14F-4D97-AF65-F5344CB8AC3E}">
        <p14:creationId xmlns:p14="http://schemas.microsoft.com/office/powerpoint/2010/main" val="2546492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4311</TotalTime>
  <Words>4144</Words>
  <Application>Microsoft Office PowerPoint</Application>
  <PresentationFormat>Widescreen</PresentationFormat>
  <Paragraphs>509</Paragraphs>
  <Slides>24</Slides>
  <Notes>6</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24</vt:i4>
      </vt:variant>
    </vt:vector>
  </HeadingPairs>
  <TitlesOfParts>
    <vt:vector size="35" baseType="lpstr">
      <vt:lpstr>Arial</vt:lpstr>
      <vt:lpstr>Arial Black</vt:lpstr>
      <vt:lpstr>Arial Narrow</vt:lpstr>
      <vt:lpstr>Calibri</vt:lpstr>
      <vt:lpstr>Calibri Light</vt:lpstr>
      <vt:lpstr>Symbol</vt:lpstr>
      <vt:lpstr>Times New Roman</vt:lpstr>
      <vt:lpstr>Verdana</vt:lpstr>
      <vt:lpstr>Office Theme</vt:lpstr>
      <vt:lpstr>1_Office Theme</vt:lpstr>
      <vt:lpstr>2_Office Theme</vt:lpstr>
      <vt:lpstr>PowerPoint Presentation</vt:lpstr>
      <vt:lpstr>Objective of the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CONSEQUENCE MANAGEMENT </vt:lpstr>
      <vt:lpstr>CONSEQUENCE MANAGEMENT </vt:lpstr>
      <vt:lpstr>CONSEQUENCE MANAGEMENT </vt:lpstr>
      <vt:lpstr>CONSEQUENCE MANAGEMENT </vt:lpstr>
      <vt:lpstr>CONSEQUENCE MANAGEMENT </vt:lpstr>
      <vt:lpstr>PowerPoint Presentation</vt:lpstr>
    </vt:vector>
  </TitlesOfParts>
  <Company>KZN TREASURY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DENICIA SAMUELS</dc:creator>
  <cp:lastModifiedBy>Shereen Cassiem</cp:lastModifiedBy>
  <cp:revision>662</cp:revision>
  <cp:lastPrinted>2020-07-26T11:22:20Z</cp:lastPrinted>
  <dcterms:created xsi:type="dcterms:W3CDTF">2019-02-14T12:57:39Z</dcterms:created>
  <dcterms:modified xsi:type="dcterms:W3CDTF">2022-05-10T10:46:47Z</dcterms:modified>
</cp:coreProperties>
</file>