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256" r:id="rId2"/>
    <p:sldId id="274" r:id="rId3"/>
    <p:sldId id="340" r:id="rId4"/>
    <p:sldId id="341" r:id="rId5"/>
    <p:sldId id="342" r:id="rId6"/>
    <p:sldId id="343" r:id="rId7"/>
    <p:sldId id="344" r:id="rId8"/>
    <p:sldId id="345" r:id="rId9"/>
    <p:sldId id="346" r:id="rId10"/>
    <p:sldId id="347" r:id="rId11"/>
    <p:sldId id="348" r:id="rId12"/>
    <p:sldId id="349" r:id="rId13"/>
    <p:sldId id="350" r:id="rId14"/>
    <p:sldId id="351" r:id="rId15"/>
    <p:sldId id="352" r:id="rId16"/>
    <p:sldId id="353" r:id="rId17"/>
    <p:sldId id="354" r:id="rId18"/>
    <p:sldId id="355" r:id="rId19"/>
    <p:sldId id="356" r:id="rId20"/>
    <p:sldId id="357" r:id="rId21"/>
    <p:sldId id="358" r:id="rId22"/>
    <p:sldId id="359" r:id="rId23"/>
    <p:sldId id="365" r:id="rId24"/>
    <p:sldId id="366" r:id="rId25"/>
    <p:sldId id="368" r:id="rId26"/>
    <p:sldId id="369" r:id="rId27"/>
    <p:sldId id="371" r:id="rId28"/>
    <p:sldId id="373" r:id="rId29"/>
    <p:sldId id="374" r:id="rId30"/>
    <p:sldId id="375" r:id="rId31"/>
    <p:sldId id="372" r:id="rId32"/>
    <p:sldId id="339" r:id="rId33"/>
  </p:sldIdLst>
  <p:sldSz cx="12192000" cy="6858000"/>
  <p:notesSz cx="6865938" cy="9998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vhurengwi Nengovhela" initials="AN" lastIdx="1" clrIdx="0">
    <p:extLst>
      <p:ext uri="{19B8F6BF-5375-455C-9EA6-DF929625EA0E}">
        <p15:presenceInfo xmlns:p15="http://schemas.microsoft.com/office/powerpoint/2012/main" userId="beb172bd5b8ace7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354" y="96"/>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377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iagrams/_rels/data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0.svg"/><Relationship Id="rId1" Type="http://schemas.openxmlformats.org/officeDocument/2006/relationships/image" Target="../media/image2.png"/><Relationship Id="rId4" Type="http://schemas.openxmlformats.org/officeDocument/2006/relationships/image" Target="../media/image42.svg"/></Relationships>
</file>

<file path=ppt/diagrams/_rels/drawing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0.svg"/><Relationship Id="rId1" Type="http://schemas.openxmlformats.org/officeDocument/2006/relationships/image" Target="../media/image2.png"/><Relationship Id="rId4" Type="http://schemas.openxmlformats.org/officeDocument/2006/relationships/image" Target="../media/image42.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493096-7B97-4335-91BD-194C8DFEC3FB}" type="doc">
      <dgm:prSet loTypeId="urn:microsoft.com/office/officeart/2005/8/layout/radial6" loCatId="cycle" qsTypeId="urn:microsoft.com/office/officeart/2005/8/quickstyle/3d3" qsCatId="3D" csTypeId="urn:microsoft.com/office/officeart/2005/8/colors/colorful1" csCatId="colorful" phldr="1"/>
      <dgm:spPr/>
      <dgm:t>
        <a:bodyPr/>
        <a:lstStyle/>
        <a:p>
          <a:endParaRPr lang="en-ZA"/>
        </a:p>
      </dgm:t>
    </dgm:pt>
    <dgm:pt modelId="{1482BC4D-94DE-4EDC-909C-FDEBA91B9785}">
      <dgm:prSet phldrT="[Text]" custT="1"/>
      <dgm:spPr/>
      <dgm:t>
        <a:bodyPr/>
        <a:lstStyle/>
        <a:p>
          <a:r>
            <a:rPr lang="en-ZA" sz="2400" dirty="0"/>
            <a:t>The Process of Internal Control</a:t>
          </a:r>
        </a:p>
      </dgm:t>
    </dgm:pt>
    <dgm:pt modelId="{09D48F0A-1462-4FCB-91C1-A1479B424803}" type="parTrans" cxnId="{4736EEC5-545D-40CC-A9F8-0606353168C9}">
      <dgm:prSet/>
      <dgm:spPr/>
      <dgm:t>
        <a:bodyPr/>
        <a:lstStyle/>
        <a:p>
          <a:endParaRPr lang="en-ZA" sz="3600"/>
        </a:p>
      </dgm:t>
    </dgm:pt>
    <dgm:pt modelId="{C203591C-CD3D-4B50-B000-A57DF5A04029}" type="sibTrans" cxnId="{4736EEC5-545D-40CC-A9F8-0606353168C9}">
      <dgm:prSet/>
      <dgm:spPr/>
      <dgm:t>
        <a:bodyPr/>
        <a:lstStyle/>
        <a:p>
          <a:endParaRPr lang="en-ZA" sz="3600"/>
        </a:p>
      </dgm:t>
    </dgm:pt>
    <dgm:pt modelId="{1B1DB613-5E15-4CBF-8AA4-46550F92D76B}">
      <dgm:prSet phldrT="[Text]" custT="1"/>
      <dgm:spPr/>
      <dgm:t>
        <a:bodyPr/>
        <a:lstStyle/>
        <a:p>
          <a:r>
            <a:rPr lang="en-ZA" sz="1200" dirty="0"/>
            <a:t>Control Environment</a:t>
          </a:r>
        </a:p>
      </dgm:t>
    </dgm:pt>
    <dgm:pt modelId="{1C94FC00-44D4-42B8-966D-6CFD20BBD7C4}" type="parTrans" cxnId="{9BC7FE57-B8B1-4077-AED2-0C51EF2B8ADE}">
      <dgm:prSet/>
      <dgm:spPr/>
      <dgm:t>
        <a:bodyPr/>
        <a:lstStyle/>
        <a:p>
          <a:endParaRPr lang="en-ZA" sz="3600"/>
        </a:p>
      </dgm:t>
    </dgm:pt>
    <dgm:pt modelId="{0C55CE66-1F7F-447A-8AA8-7038C77C986A}" type="sibTrans" cxnId="{9BC7FE57-B8B1-4077-AED2-0C51EF2B8ADE}">
      <dgm:prSet/>
      <dgm:spPr/>
      <dgm:t>
        <a:bodyPr/>
        <a:lstStyle/>
        <a:p>
          <a:endParaRPr lang="en-ZA" sz="3600"/>
        </a:p>
      </dgm:t>
    </dgm:pt>
    <dgm:pt modelId="{57362BA9-BAB5-413A-B531-086E4451556A}">
      <dgm:prSet phldrT="[Text]" custT="1"/>
      <dgm:spPr/>
      <dgm:t>
        <a:bodyPr/>
        <a:lstStyle/>
        <a:p>
          <a:r>
            <a:rPr lang="en-ZA" sz="1200" dirty="0"/>
            <a:t>Control Activities</a:t>
          </a:r>
        </a:p>
      </dgm:t>
    </dgm:pt>
    <dgm:pt modelId="{0D5EB8D1-103F-430B-B2B2-B29A2265EF3C}" type="parTrans" cxnId="{EECF96C4-3070-47E5-A5F6-336E428DA9E8}">
      <dgm:prSet/>
      <dgm:spPr/>
      <dgm:t>
        <a:bodyPr/>
        <a:lstStyle/>
        <a:p>
          <a:endParaRPr lang="en-ZA" sz="3600"/>
        </a:p>
      </dgm:t>
    </dgm:pt>
    <dgm:pt modelId="{CB0DF7FA-5F5E-44CF-BF53-AAC539EECB99}" type="sibTrans" cxnId="{EECF96C4-3070-47E5-A5F6-336E428DA9E8}">
      <dgm:prSet/>
      <dgm:spPr/>
      <dgm:t>
        <a:bodyPr/>
        <a:lstStyle/>
        <a:p>
          <a:endParaRPr lang="en-ZA" sz="3600"/>
        </a:p>
      </dgm:t>
    </dgm:pt>
    <dgm:pt modelId="{FCF7FEAA-B8F9-459D-B91A-FF1E6C1F5572}">
      <dgm:prSet phldrT="[Text]" custT="1"/>
      <dgm:spPr/>
      <dgm:t>
        <a:bodyPr/>
        <a:lstStyle/>
        <a:p>
          <a:r>
            <a:rPr lang="en-ZA" sz="1200" dirty="0"/>
            <a:t>Information and Communication</a:t>
          </a:r>
        </a:p>
      </dgm:t>
    </dgm:pt>
    <dgm:pt modelId="{9395DB53-D6E0-4DC1-A608-498DE2C91EAB}" type="parTrans" cxnId="{9D8B31CD-25EC-4426-84E0-E2F0A44569B1}">
      <dgm:prSet/>
      <dgm:spPr/>
      <dgm:t>
        <a:bodyPr/>
        <a:lstStyle/>
        <a:p>
          <a:endParaRPr lang="en-ZA" sz="3600"/>
        </a:p>
      </dgm:t>
    </dgm:pt>
    <dgm:pt modelId="{DB03006B-A0CC-46F7-9702-3A2F927ACF02}" type="sibTrans" cxnId="{9D8B31CD-25EC-4426-84E0-E2F0A44569B1}">
      <dgm:prSet/>
      <dgm:spPr/>
      <dgm:t>
        <a:bodyPr/>
        <a:lstStyle/>
        <a:p>
          <a:endParaRPr lang="en-ZA" sz="3600"/>
        </a:p>
      </dgm:t>
    </dgm:pt>
    <dgm:pt modelId="{06F136CB-CA3D-42A5-A139-D233F550E45A}">
      <dgm:prSet phldrT="[Text]" custT="1"/>
      <dgm:spPr/>
      <dgm:t>
        <a:bodyPr/>
        <a:lstStyle/>
        <a:p>
          <a:r>
            <a:rPr lang="en-ZA" sz="1200" dirty="0"/>
            <a:t>Monitoring</a:t>
          </a:r>
        </a:p>
      </dgm:t>
    </dgm:pt>
    <dgm:pt modelId="{03E15A01-A930-4AD9-9E8F-AEFA5CBD5058}" type="parTrans" cxnId="{61FDF092-5EC6-4158-AA91-D4CE0518B40C}">
      <dgm:prSet/>
      <dgm:spPr/>
      <dgm:t>
        <a:bodyPr/>
        <a:lstStyle/>
        <a:p>
          <a:endParaRPr lang="en-ZA" sz="3600"/>
        </a:p>
      </dgm:t>
    </dgm:pt>
    <dgm:pt modelId="{FA5D3763-CC05-478A-968D-F49FFB23A84F}" type="sibTrans" cxnId="{61FDF092-5EC6-4158-AA91-D4CE0518B40C}">
      <dgm:prSet/>
      <dgm:spPr/>
      <dgm:t>
        <a:bodyPr/>
        <a:lstStyle/>
        <a:p>
          <a:endParaRPr lang="en-ZA" sz="3600"/>
        </a:p>
      </dgm:t>
    </dgm:pt>
    <dgm:pt modelId="{F29380C9-4C48-46A3-89DF-55E59D5A244C}">
      <dgm:prSet phldrT="[Text]" custT="1"/>
      <dgm:spPr/>
      <dgm:t>
        <a:bodyPr/>
        <a:lstStyle/>
        <a:p>
          <a:r>
            <a:rPr lang="en-ZA" sz="1200" dirty="0"/>
            <a:t>Risk Assessment</a:t>
          </a:r>
        </a:p>
      </dgm:t>
    </dgm:pt>
    <dgm:pt modelId="{F8FFCACC-AA83-4BD6-BAC5-F832E1AE204F}" type="parTrans" cxnId="{D21021BD-6458-4856-9AA6-ECE048C2516C}">
      <dgm:prSet/>
      <dgm:spPr/>
      <dgm:t>
        <a:bodyPr/>
        <a:lstStyle/>
        <a:p>
          <a:endParaRPr lang="en-ZA" sz="3600"/>
        </a:p>
      </dgm:t>
    </dgm:pt>
    <dgm:pt modelId="{54709422-8908-44EA-B7F0-191E7D056A3E}" type="sibTrans" cxnId="{D21021BD-6458-4856-9AA6-ECE048C2516C}">
      <dgm:prSet/>
      <dgm:spPr/>
      <dgm:t>
        <a:bodyPr/>
        <a:lstStyle/>
        <a:p>
          <a:endParaRPr lang="en-ZA" sz="3600"/>
        </a:p>
      </dgm:t>
    </dgm:pt>
    <dgm:pt modelId="{C8E316F3-844A-4160-9E38-773F77B74D37}" type="pres">
      <dgm:prSet presAssocID="{5C493096-7B97-4335-91BD-194C8DFEC3FB}" presName="Name0" presStyleCnt="0">
        <dgm:presLayoutVars>
          <dgm:chMax val="1"/>
          <dgm:dir/>
          <dgm:animLvl val="ctr"/>
          <dgm:resizeHandles val="exact"/>
        </dgm:presLayoutVars>
      </dgm:prSet>
      <dgm:spPr/>
      <dgm:t>
        <a:bodyPr/>
        <a:lstStyle/>
        <a:p>
          <a:endParaRPr lang="en-ZA"/>
        </a:p>
      </dgm:t>
    </dgm:pt>
    <dgm:pt modelId="{73AE3261-0C72-4959-A262-0257CDEACF59}" type="pres">
      <dgm:prSet presAssocID="{1482BC4D-94DE-4EDC-909C-FDEBA91B9785}" presName="centerShape" presStyleLbl="node0" presStyleIdx="0" presStyleCnt="1" custScaleX="115321" custScaleY="121935"/>
      <dgm:spPr/>
      <dgm:t>
        <a:bodyPr/>
        <a:lstStyle/>
        <a:p>
          <a:endParaRPr lang="en-ZA"/>
        </a:p>
      </dgm:t>
    </dgm:pt>
    <dgm:pt modelId="{B8DB1F57-6253-4B42-AB25-16E354F8636B}" type="pres">
      <dgm:prSet presAssocID="{1B1DB613-5E15-4CBF-8AA4-46550F92D76B}" presName="node" presStyleLbl="node1" presStyleIdx="0" presStyleCnt="5">
        <dgm:presLayoutVars>
          <dgm:bulletEnabled val="1"/>
        </dgm:presLayoutVars>
      </dgm:prSet>
      <dgm:spPr/>
      <dgm:t>
        <a:bodyPr/>
        <a:lstStyle/>
        <a:p>
          <a:endParaRPr lang="en-ZA"/>
        </a:p>
      </dgm:t>
    </dgm:pt>
    <dgm:pt modelId="{8ACEF5A0-5E00-4390-8A18-77B0E2617982}" type="pres">
      <dgm:prSet presAssocID="{1B1DB613-5E15-4CBF-8AA4-46550F92D76B}" presName="dummy" presStyleCnt="0"/>
      <dgm:spPr/>
    </dgm:pt>
    <dgm:pt modelId="{FE786DA2-D3EB-4EFB-A777-EBDAC4BBE10E}" type="pres">
      <dgm:prSet presAssocID="{0C55CE66-1F7F-447A-8AA8-7038C77C986A}" presName="sibTrans" presStyleLbl="sibTrans2D1" presStyleIdx="0" presStyleCnt="5"/>
      <dgm:spPr/>
      <dgm:t>
        <a:bodyPr/>
        <a:lstStyle/>
        <a:p>
          <a:endParaRPr lang="en-ZA"/>
        </a:p>
      </dgm:t>
    </dgm:pt>
    <dgm:pt modelId="{06491DDF-005F-4EE6-B629-7FF7742C7E57}" type="pres">
      <dgm:prSet presAssocID="{57362BA9-BAB5-413A-B531-086E4451556A}" presName="node" presStyleLbl="node1" presStyleIdx="1" presStyleCnt="5">
        <dgm:presLayoutVars>
          <dgm:bulletEnabled val="1"/>
        </dgm:presLayoutVars>
      </dgm:prSet>
      <dgm:spPr/>
      <dgm:t>
        <a:bodyPr/>
        <a:lstStyle/>
        <a:p>
          <a:endParaRPr lang="en-ZA"/>
        </a:p>
      </dgm:t>
    </dgm:pt>
    <dgm:pt modelId="{ED86F0C8-F6FA-40C0-8981-EAD883CD96C6}" type="pres">
      <dgm:prSet presAssocID="{57362BA9-BAB5-413A-B531-086E4451556A}" presName="dummy" presStyleCnt="0"/>
      <dgm:spPr/>
    </dgm:pt>
    <dgm:pt modelId="{1B0831D3-F15D-44A9-BF7B-B834057F642A}" type="pres">
      <dgm:prSet presAssocID="{CB0DF7FA-5F5E-44CF-BF53-AAC539EECB99}" presName="sibTrans" presStyleLbl="sibTrans2D1" presStyleIdx="1" presStyleCnt="5"/>
      <dgm:spPr/>
      <dgm:t>
        <a:bodyPr/>
        <a:lstStyle/>
        <a:p>
          <a:endParaRPr lang="en-ZA"/>
        </a:p>
      </dgm:t>
    </dgm:pt>
    <dgm:pt modelId="{1F551CA4-5258-48F7-9881-D3887116D44A}" type="pres">
      <dgm:prSet presAssocID="{FCF7FEAA-B8F9-459D-B91A-FF1E6C1F5572}" presName="node" presStyleLbl="node1" presStyleIdx="2" presStyleCnt="5">
        <dgm:presLayoutVars>
          <dgm:bulletEnabled val="1"/>
        </dgm:presLayoutVars>
      </dgm:prSet>
      <dgm:spPr/>
      <dgm:t>
        <a:bodyPr/>
        <a:lstStyle/>
        <a:p>
          <a:endParaRPr lang="en-ZA"/>
        </a:p>
      </dgm:t>
    </dgm:pt>
    <dgm:pt modelId="{F3115E24-C234-4129-AC32-EAEB16033470}" type="pres">
      <dgm:prSet presAssocID="{FCF7FEAA-B8F9-459D-B91A-FF1E6C1F5572}" presName="dummy" presStyleCnt="0"/>
      <dgm:spPr/>
    </dgm:pt>
    <dgm:pt modelId="{F6202994-D1CA-4FB7-9C0F-FD8FA4348A96}" type="pres">
      <dgm:prSet presAssocID="{DB03006B-A0CC-46F7-9702-3A2F927ACF02}" presName="sibTrans" presStyleLbl="sibTrans2D1" presStyleIdx="2" presStyleCnt="5"/>
      <dgm:spPr/>
      <dgm:t>
        <a:bodyPr/>
        <a:lstStyle/>
        <a:p>
          <a:endParaRPr lang="en-ZA"/>
        </a:p>
      </dgm:t>
    </dgm:pt>
    <dgm:pt modelId="{EF184459-2027-4185-9E38-8D13EAD87564}" type="pres">
      <dgm:prSet presAssocID="{06F136CB-CA3D-42A5-A139-D233F550E45A}" presName="node" presStyleLbl="node1" presStyleIdx="3" presStyleCnt="5">
        <dgm:presLayoutVars>
          <dgm:bulletEnabled val="1"/>
        </dgm:presLayoutVars>
      </dgm:prSet>
      <dgm:spPr/>
      <dgm:t>
        <a:bodyPr/>
        <a:lstStyle/>
        <a:p>
          <a:endParaRPr lang="en-ZA"/>
        </a:p>
      </dgm:t>
    </dgm:pt>
    <dgm:pt modelId="{BFCBDD66-5C4F-40F4-BEC0-B78DFE7C5A2C}" type="pres">
      <dgm:prSet presAssocID="{06F136CB-CA3D-42A5-A139-D233F550E45A}" presName="dummy" presStyleCnt="0"/>
      <dgm:spPr/>
    </dgm:pt>
    <dgm:pt modelId="{68C1A719-E25D-4300-9954-7917DBB24DFF}" type="pres">
      <dgm:prSet presAssocID="{FA5D3763-CC05-478A-968D-F49FFB23A84F}" presName="sibTrans" presStyleLbl="sibTrans2D1" presStyleIdx="3" presStyleCnt="5"/>
      <dgm:spPr/>
      <dgm:t>
        <a:bodyPr/>
        <a:lstStyle/>
        <a:p>
          <a:endParaRPr lang="en-ZA"/>
        </a:p>
      </dgm:t>
    </dgm:pt>
    <dgm:pt modelId="{7C21C582-7872-42B3-AAA0-B330F4F90B92}" type="pres">
      <dgm:prSet presAssocID="{F29380C9-4C48-46A3-89DF-55E59D5A244C}" presName="node" presStyleLbl="node1" presStyleIdx="4" presStyleCnt="5">
        <dgm:presLayoutVars>
          <dgm:bulletEnabled val="1"/>
        </dgm:presLayoutVars>
      </dgm:prSet>
      <dgm:spPr/>
      <dgm:t>
        <a:bodyPr/>
        <a:lstStyle/>
        <a:p>
          <a:endParaRPr lang="en-ZA"/>
        </a:p>
      </dgm:t>
    </dgm:pt>
    <dgm:pt modelId="{DD6AB08D-CF0C-4593-93F3-ED502EEA1E97}" type="pres">
      <dgm:prSet presAssocID="{F29380C9-4C48-46A3-89DF-55E59D5A244C}" presName="dummy" presStyleCnt="0"/>
      <dgm:spPr/>
    </dgm:pt>
    <dgm:pt modelId="{C4A5EB9D-2B6A-44A2-A9CC-3E508E82F131}" type="pres">
      <dgm:prSet presAssocID="{54709422-8908-44EA-B7F0-191E7D056A3E}" presName="sibTrans" presStyleLbl="sibTrans2D1" presStyleIdx="4" presStyleCnt="5"/>
      <dgm:spPr/>
      <dgm:t>
        <a:bodyPr/>
        <a:lstStyle/>
        <a:p>
          <a:endParaRPr lang="en-ZA"/>
        </a:p>
      </dgm:t>
    </dgm:pt>
  </dgm:ptLst>
  <dgm:cxnLst>
    <dgm:cxn modelId="{18D02988-8060-49F9-9F37-5A8F83ED34A7}" type="presOf" srcId="{F29380C9-4C48-46A3-89DF-55E59D5A244C}" destId="{7C21C582-7872-42B3-AAA0-B330F4F90B92}" srcOrd="0" destOrd="0" presId="urn:microsoft.com/office/officeart/2005/8/layout/radial6"/>
    <dgm:cxn modelId="{9D8B31CD-25EC-4426-84E0-E2F0A44569B1}" srcId="{1482BC4D-94DE-4EDC-909C-FDEBA91B9785}" destId="{FCF7FEAA-B8F9-459D-B91A-FF1E6C1F5572}" srcOrd="2" destOrd="0" parTransId="{9395DB53-D6E0-4DC1-A608-498DE2C91EAB}" sibTransId="{DB03006B-A0CC-46F7-9702-3A2F927ACF02}"/>
    <dgm:cxn modelId="{D21021BD-6458-4856-9AA6-ECE048C2516C}" srcId="{1482BC4D-94DE-4EDC-909C-FDEBA91B9785}" destId="{F29380C9-4C48-46A3-89DF-55E59D5A244C}" srcOrd="4" destOrd="0" parTransId="{F8FFCACC-AA83-4BD6-BAC5-F832E1AE204F}" sibTransId="{54709422-8908-44EA-B7F0-191E7D056A3E}"/>
    <dgm:cxn modelId="{08C326E9-A94C-44EB-8FEF-B517A25BD08A}" type="presOf" srcId="{1482BC4D-94DE-4EDC-909C-FDEBA91B9785}" destId="{73AE3261-0C72-4959-A262-0257CDEACF59}" srcOrd="0" destOrd="0" presId="urn:microsoft.com/office/officeart/2005/8/layout/radial6"/>
    <dgm:cxn modelId="{0FD0526E-A246-4643-9C4D-F43EE411D32F}" type="presOf" srcId="{0C55CE66-1F7F-447A-8AA8-7038C77C986A}" destId="{FE786DA2-D3EB-4EFB-A777-EBDAC4BBE10E}" srcOrd="0" destOrd="0" presId="urn:microsoft.com/office/officeart/2005/8/layout/radial6"/>
    <dgm:cxn modelId="{4736EEC5-545D-40CC-A9F8-0606353168C9}" srcId="{5C493096-7B97-4335-91BD-194C8DFEC3FB}" destId="{1482BC4D-94DE-4EDC-909C-FDEBA91B9785}" srcOrd="0" destOrd="0" parTransId="{09D48F0A-1462-4FCB-91C1-A1479B424803}" sibTransId="{C203591C-CD3D-4B50-B000-A57DF5A04029}"/>
    <dgm:cxn modelId="{A8AED76C-ED9B-4870-89BC-C56B37A70393}" type="presOf" srcId="{5C493096-7B97-4335-91BD-194C8DFEC3FB}" destId="{C8E316F3-844A-4160-9E38-773F77B74D37}" srcOrd="0" destOrd="0" presId="urn:microsoft.com/office/officeart/2005/8/layout/radial6"/>
    <dgm:cxn modelId="{4166E850-7EC9-4A74-83FB-EDF42E85516C}" type="presOf" srcId="{DB03006B-A0CC-46F7-9702-3A2F927ACF02}" destId="{F6202994-D1CA-4FB7-9C0F-FD8FA4348A96}" srcOrd="0" destOrd="0" presId="urn:microsoft.com/office/officeart/2005/8/layout/radial6"/>
    <dgm:cxn modelId="{358AF6A9-6C8A-467F-8CC8-79E750299699}" type="presOf" srcId="{FCF7FEAA-B8F9-459D-B91A-FF1E6C1F5572}" destId="{1F551CA4-5258-48F7-9881-D3887116D44A}" srcOrd="0" destOrd="0" presId="urn:microsoft.com/office/officeart/2005/8/layout/radial6"/>
    <dgm:cxn modelId="{EECF96C4-3070-47E5-A5F6-336E428DA9E8}" srcId="{1482BC4D-94DE-4EDC-909C-FDEBA91B9785}" destId="{57362BA9-BAB5-413A-B531-086E4451556A}" srcOrd="1" destOrd="0" parTransId="{0D5EB8D1-103F-430B-B2B2-B29A2265EF3C}" sibTransId="{CB0DF7FA-5F5E-44CF-BF53-AAC539EECB99}"/>
    <dgm:cxn modelId="{B1C24EB1-F9FA-478A-A340-144A072C0CE5}" type="presOf" srcId="{CB0DF7FA-5F5E-44CF-BF53-AAC539EECB99}" destId="{1B0831D3-F15D-44A9-BF7B-B834057F642A}" srcOrd="0" destOrd="0" presId="urn:microsoft.com/office/officeart/2005/8/layout/radial6"/>
    <dgm:cxn modelId="{61FDF092-5EC6-4158-AA91-D4CE0518B40C}" srcId="{1482BC4D-94DE-4EDC-909C-FDEBA91B9785}" destId="{06F136CB-CA3D-42A5-A139-D233F550E45A}" srcOrd="3" destOrd="0" parTransId="{03E15A01-A930-4AD9-9E8F-AEFA5CBD5058}" sibTransId="{FA5D3763-CC05-478A-968D-F49FFB23A84F}"/>
    <dgm:cxn modelId="{579433EF-CCDF-4DE5-90DD-AEAFC0AE6A71}" type="presOf" srcId="{54709422-8908-44EA-B7F0-191E7D056A3E}" destId="{C4A5EB9D-2B6A-44A2-A9CC-3E508E82F131}" srcOrd="0" destOrd="0" presId="urn:microsoft.com/office/officeart/2005/8/layout/radial6"/>
    <dgm:cxn modelId="{605E1958-26D0-4442-8CE6-12C7EE44547D}" type="presOf" srcId="{06F136CB-CA3D-42A5-A139-D233F550E45A}" destId="{EF184459-2027-4185-9E38-8D13EAD87564}" srcOrd="0" destOrd="0" presId="urn:microsoft.com/office/officeart/2005/8/layout/radial6"/>
    <dgm:cxn modelId="{8CAC0BE5-69BA-4479-992F-1EBA0A3DC46A}" type="presOf" srcId="{1B1DB613-5E15-4CBF-8AA4-46550F92D76B}" destId="{B8DB1F57-6253-4B42-AB25-16E354F8636B}" srcOrd="0" destOrd="0" presId="urn:microsoft.com/office/officeart/2005/8/layout/radial6"/>
    <dgm:cxn modelId="{8A4F50D3-21F7-4AFB-AF61-4D5924CDBEF6}" type="presOf" srcId="{FA5D3763-CC05-478A-968D-F49FFB23A84F}" destId="{68C1A719-E25D-4300-9954-7917DBB24DFF}" srcOrd="0" destOrd="0" presId="urn:microsoft.com/office/officeart/2005/8/layout/radial6"/>
    <dgm:cxn modelId="{9BC7FE57-B8B1-4077-AED2-0C51EF2B8ADE}" srcId="{1482BC4D-94DE-4EDC-909C-FDEBA91B9785}" destId="{1B1DB613-5E15-4CBF-8AA4-46550F92D76B}" srcOrd="0" destOrd="0" parTransId="{1C94FC00-44D4-42B8-966D-6CFD20BBD7C4}" sibTransId="{0C55CE66-1F7F-447A-8AA8-7038C77C986A}"/>
    <dgm:cxn modelId="{8DF4A050-52DF-4908-88A6-F48DF439007F}" type="presOf" srcId="{57362BA9-BAB5-413A-B531-086E4451556A}" destId="{06491DDF-005F-4EE6-B629-7FF7742C7E57}" srcOrd="0" destOrd="0" presId="urn:microsoft.com/office/officeart/2005/8/layout/radial6"/>
    <dgm:cxn modelId="{DC552E0F-2BAA-42BE-B1E2-6B693AAEFF5D}" type="presParOf" srcId="{C8E316F3-844A-4160-9E38-773F77B74D37}" destId="{73AE3261-0C72-4959-A262-0257CDEACF59}" srcOrd="0" destOrd="0" presId="urn:microsoft.com/office/officeart/2005/8/layout/radial6"/>
    <dgm:cxn modelId="{FD1A1357-4549-447F-B9F6-9F74BD610C79}" type="presParOf" srcId="{C8E316F3-844A-4160-9E38-773F77B74D37}" destId="{B8DB1F57-6253-4B42-AB25-16E354F8636B}" srcOrd="1" destOrd="0" presId="urn:microsoft.com/office/officeart/2005/8/layout/radial6"/>
    <dgm:cxn modelId="{C12586DC-655E-45CE-8808-201472D247C6}" type="presParOf" srcId="{C8E316F3-844A-4160-9E38-773F77B74D37}" destId="{8ACEF5A0-5E00-4390-8A18-77B0E2617982}" srcOrd="2" destOrd="0" presId="urn:microsoft.com/office/officeart/2005/8/layout/radial6"/>
    <dgm:cxn modelId="{7C20DE6A-35E3-43F6-9200-BB2884A6BA7B}" type="presParOf" srcId="{C8E316F3-844A-4160-9E38-773F77B74D37}" destId="{FE786DA2-D3EB-4EFB-A777-EBDAC4BBE10E}" srcOrd="3" destOrd="0" presId="urn:microsoft.com/office/officeart/2005/8/layout/radial6"/>
    <dgm:cxn modelId="{6A45869B-3D01-48E6-85B8-2A8F324F73A8}" type="presParOf" srcId="{C8E316F3-844A-4160-9E38-773F77B74D37}" destId="{06491DDF-005F-4EE6-B629-7FF7742C7E57}" srcOrd="4" destOrd="0" presId="urn:microsoft.com/office/officeart/2005/8/layout/radial6"/>
    <dgm:cxn modelId="{09D6036C-F13D-4D6F-8C50-E272080F49DC}" type="presParOf" srcId="{C8E316F3-844A-4160-9E38-773F77B74D37}" destId="{ED86F0C8-F6FA-40C0-8981-EAD883CD96C6}" srcOrd="5" destOrd="0" presId="urn:microsoft.com/office/officeart/2005/8/layout/radial6"/>
    <dgm:cxn modelId="{19E38F56-1985-43E3-B4CE-4580E838C0D5}" type="presParOf" srcId="{C8E316F3-844A-4160-9E38-773F77B74D37}" destId="{1B0831D3-F15D-44A9-BF7B-B834057F642A}" srcOrd="6" destOrd="0" presId="urn:microsoft.com/office/officeart/2005/8/layout/radial6"/>
    <dgm:cxn modelId="{093655D7-EE6F-4021-9A00-7F982B64334D}" type="presParOf" srcId="{C8E316F3-844A-4160-9E38-773F77B74D37}" destId="{1F551CA4-5258-48F7-9881-D3887116D44A}" srcOrd="7" destOrd="0" presId="urn:microsoft.com/office/officeart/2005/8/layout/radial6"/>
    <dgm:cxn modelId="{85EAC87C-BC28-48F0-9C29-557D9919308C}" type="presParOf" srcId="{C8E316F3-844A-4160-9E38-773F77B74D37}" destId="{F3115E24-C234-4129-AC32-EAEB16033470}" srcOrd="8" destOrd="0" presId="urn:microsoft.com/office/officeart/2005/8/layout/radial6"/>
    <dgm:cxn modelId="{C4294FE3-55A1-4D6A-B193-332924DE1D1A}" type="presParOf" srcId="{C8E316F3-844A-4160-9E38-773F77B74D37}" destId="{F6202994-D1CA-4FB7-9C0F-FD8FA4348A96}" srcOrd="9" destOrd="0" presId="urn:microsoft.com/office/officeart/2005/8/layout/radial6"/>
    <dgm:cxn modelId="{E9EFA0FE-B642-45BA-87AA-D6BC8CE8E35E}" type="presParOf" srcId="{C8E316F3-844A-4160-9E38-773F77B74D37}" destId="{EF184459-2027-4185-9E38-8D13EAD87564}" srcOrd="10" destOrd="0" presId="urn:microsoft.com/office/officeart/2005/8/layout/radial6"/>
    <dgm:cxn modelId="{F12A4430-C53F-4D6F-951A-48EE8467388F}" type="presParOf" srcId="{C8E316F3-844A-4160-9E38-773F77B74D37}" destId="{BFCBDD66-5C4F-40F4-BEC0-B78DFE7C5A2C}" srcOrd="11" destOrd="0" presId="urn:microsoft.com/office/officeart/2005/8/layout/radial6"/>
    <dgm:cxn modelId="{D96718E0-F57C-4E02-8817-2A53705D0776}" type="presParOf" srcId="{C8E316F3-844A-4160-9E38-773F77B74D37}" destId="{68C1A719-E25D-4300-9954-7917DBB24DFF}" srcOrd="12" destOrd="0" presId="urn:microsoft.com/office/officeart/2005/8/layout/radial6"/>
    <dgm:cxn modelId="{803BC1FA-0AEF-4096-9A05-262F8B9B9A0C}" type="presParOf" srcId="{C8E316F3-844A-4160-9E38-773F77B74D37}" destId="{7C21C582-7872-42B3-AAA0-B330F4F90B92}" srcOrd="13" destOrd="0" presId="urn:microsoft.com/office/officeart/2005/8/layout/radial6"/>
    <dgm:cxn modelId="{925D615E-40B5-4217-B0ED-313A8070647F}" type="presParOf" srcId="{C8E316F3-844A-4160-9E38-773F77B74D37}" destId="{DD6AB08D-CF0C-4593-93F3-ED502EEA1E97}" srcOrd="14" destOrd="0" presId="urn:microsoft.com/office/officeart/2005/8/layout/radial6"/>
    <dgm:cxn modelId="{978561E7-9050-4120-87D2-8257D7A3FA03}" type="presParOf" srcId="{C8E316F3-844A-4160-9E38-773F77B74D37}" destId="{C4A5EB9D-2B6A-44A2-A9CC-3E508E82F131}"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8EF0F7-FCA9-4972-9C82-77C5A647B2C7}"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ZA"/>
        </a:p>
      </dgm:t>
    </dgm:pt>
    <dgm:pt modelId="{358AF88E-6AC7-4601-A8E6-1D585E499D47}">
      <dgm:prSet phldrT="[Text]" custT="1"/>
      <dgm:spPr/>
      <dgm:t>
        <a:bodyPr/>
        <a:lstStyle/>
        <a:p>
          <a:r>
            <a:rPr lang="en-ZA" sz="1200" b="1" smtClean="0"/>
            <a:t>Status of key focus areas</a:t>
          </a:r>
          <a:endParaRPr lang="en-ZA" sz="1200" b="1" dirty="0"/>
        </a:p>
      </dgm:t>
    </dgm:pt>
    <dgm:pt modelId="{BB8BAB2D-73CC-4EC8-8FBC-E8FDC3F7F911}" type="parTrans" cxnId="{95C01F86-ED0E-436D-A98F-A020A26424EF}">
      <dgm:prSet/>
      <dgm:spPr/>
      <dgm:t>
        <a:bodyPr/>
        <a:lstStyle/>
        <a:p>
          <a:endParaRPr lang="en-ZA"/>
        </a:p>
      </dgm:t>
    </dgm:pt>
    <dgm:pt modelId="{64822B7C-C839-437C-82CF-00D8BAAD0949}" type="sibTrans" cxnId="{95C01F86-ED0E-436D-A98F-A020A26424EF}">
      <dgm:prSet/>
      <dgm:spPr/>
      <dgm:t>
        <a:bodyPr/>
        <a:lstStyle/>
        <a:p>
          <a:endParaRPr lang="en-ZA"/>
        </a:p>
      </dgm:t>
    </dgm:pt>
    <dgm:pt modelId="{A767F93A-7753-4F7C-BBB7-F177A1CD93AB}">
      <dgm:prSet phldrT="[Text]"/>
      <dgm:spPr>
        <a:solidFill>
          <a:srgbClr val="F9A1A1"/>
        </a:solidFill>
      </dgm:spPr>
      <dgm:t>
        <a:bodyPr/>
        <a:lstStyle/>
        <a:p>
          <a:r>
            <a:rPr lang="en-ZA" b="1" dirty="0" smtClean="0">
              <a:solidFill>
                <a:sysClr val="windowText" lastClr="000000"/>
              </a:solidFill>
              <a:latin typeface="Arial" panose="020B0604020202020204" pitchFamily="34" charset="0"/>
              <a:cs typeface="Arial" panose="020B0604020202020204" pitchFamily="34" charset="0"/>
            </a:rPr>
            <a:t>Oversight and monitoring</a:t>
          </a:r>
        </a:p>
        <a:p>
          <a:endParaRPr lang="en-ZA" b="1" dirty="0" smtClean="0">
            <a:solidFill>
              <a:sysClr val="windowText" lastClr="000000"/>
            </a:solidFill>
            <a:latin typeface="Arial" panose="020B0604020202020204" pitchFamily="34" charset="0"/>
            <a:cs typeface="Arial" panose="020B0604020202020204" pitchFamily="34" charset="0"/>
          </a:endParaRPr>
        </a:p>
        <a:p>
          <a:endParaRPr lang="en-ZA" b="1" dirty="0" smtClean="0">
            <a:latin typeface="Arial" panose="020B0604020202020204" pitchFamily="34" charset="0"/>
            <a:cs typeface="Arial" panose="020B0604020202020204" pitchFamily="34" charset="0"/>
          </a:endParaRPr>
        </a:p>
        <a:p>
          <a:endParaRPr lang="en-ZA" b="1" dirty="0">
            <a:latin typeface="Arial" panose="020B0604020202020204" pitchFamily="34" charset="0"/>
            <a:cs typeface="Arial" panose="020B0604020202020204" pitchFamily="34" charset="0"/>
          </a:endParaRPr>
        </a:p>
      </dgm:t>
    </dgm:pt>
    <dgm:pt modelId="{1E31EA40-AA61-4B6A-BD5E-A7478417E343}" type="parTrans" cxnId="{AC7B54DE-8621-4AF9-B25D-971940D0921A}">
      <dgm:prSet/>
      <dgm:spPr/>
      <dgm:t>
        <a:bodyPr/>
        <a:lstStyle/>
        <a:p>
          <a:endParaRPr lang="en-ZA"/>
        </a:p>
      </dgm:t>
    </dgm:pt>
    <dgm:pt modelId="{D4F0F9C6-DBD0-476B-AC5F-F47B45205D72}" type="sibTrans" cxnId="{AC7B54DE-8621-4AF9-B25D-971940D0921A}">
      <dgm:prSet/>
      <dgm:spPr/>
      <dgm:t>
        <a:bodyPr/>
        <a:lstStyle/>
        <a:p>
          <a:endParaRPr lang="en-ZA"/>
        </a:p>
      </dgm:t>
    </dgm:pt>
    <dgm:pt modelId="{5D83CF92-4765-4E5A-A796-4BA984B0A932}">
      <dgm:prSet phldrT="[Text]"/>
      <dgm:spPr>
        <a:solidFill>
          <a:srgbClr val="FFE697"/>
        </a:solidFill>
      </dgm:spPr>
      <dgm:t>
        <a:bodyPr/>
        <a:lstStyle/>
        <a:p>
          <a:r>
            <a:rPr lang="en-ZA" b="1" dirty="0" smtClean="0">
              <a:solidFill>
                <a:sysClr val="windowText" lastClr="000000"/>
              </a:solidFill>
              <a:latin typeface="Arial" panose="020B0604020202020204" pitchFamily="34" charset="0"/>
              <a:cs typeface="Arial" panose="020B0604020202020204" pitchFamily="34" charset="0"/>
            </a:rPr>
            <a:t>HR management</a:t>
          </a:r>
        </a:p>
        <a:p>
          <a:endParaRPr lang="en-ZA" b="1" dirty="0">
            <a:latin typeface="Arial" panose="020B0604020202020204" pitchFamily="34" charset="0"/>
            <a:cs typeface="Arial" panose="020B0604020202020204" pitchFamily="34" charset="0"/>
          </a:endParaRPr>
        </a:p>
      </dgm:t>
    </dgm:pt>
    <dgm:pt modelId="{CD433989-876C-4DFF-A93F-9D95B2BD9E9E}" type="parTrans" cxnId="{36686DA9-A7EE-4AA7-9EB6-ABD8D4F01DC3}">
      <dgm:prSet/>
      <dgm:spPr/>
      <dgm:t>
        <a:bodyPr/>
        <a:lstStyle/>
        <a:p>
          <a:endParaRPr lang="en-ZA"/>
        </a:p>
      </dgm:t>
    </dgm:pt>
    <dgm:pt modelId="{98C5BC76-7BFC-4671-8476-D90336443DF3}" type="sibTrans" cxnId="{36686DA9-A7EE-4AA7-9EB6-ABD8D4F01DC3}">
      <dgm:prSet/>
      <dgm:spPr/>
      <dgm:t>
        <a:bodyPr/>
        <a:lstStyle/>
        <a:p>
          <a:endParaRPr lang="en-ZA"/>
        </a:p>
      </dgm:t>
    </dgm:pt>
    <dgm:pt modelId="{FA6A1A76-7F66-4D64-9316-2C34A3C03C2D}">
      <dgm:prSet phldrT="[Text]"/>
      <dgm:spPr>
        <a:solidFill>
          <a:srgbClr val="FFE697"/>
        </a:solidFill>
      </dgm:spPr>
      <dgm:t>
        <a:bodyPr/>
        <a:lstStyle/>
        <a:p>
          <a:r>
            <a:rPr lang="en-ZA" b="1" dirty="0" smtClean="0">
              <a:latin typeface="Arial" panose="020B0604020202020204" pitchFamily="34" charset="0"/>
              <a:cs typeface="Arial" panose="020B0604020202020204" pitchFamily="34" charset="0"/>
            </a:rPr>
            <a:t>IT management</a:t>
          </a:r>
        </a:p>
        <a:p>
          <a:endParaRPr lang="en-ZA" b="1" dirty="0">
            <a:latin typeface="Arial" panose="020B0604020202020204" pitchFamily="34" charset="0"/>
            <a:cs typeface="Arial" panose="020B0604020202020204" pitchFamily="34" charset="0"/>
          </a:endParaRPr>
        </a:p>
      </dgm:t>
    </dgm:pt>
    <dgm:pt modelId="{EACC0CD4-1BC2-4E33-9EF7-325683EA8E5A}" type="parTrans" cxnId="{8E7E9F65-C579-4CAC-BC18-22768956B4F6}">
      <dgm:prSet/>
      <dgm:spPr/>
      <dgm:t>
        <a:bodyPr/>
        <a:lstStyle/>
        <a:p>
          <a:endParaRPr lang="en-ZA"/>
        </a:p>
      </dgm:t>
    </dgm:pt>
    <dgm:pt modelId="{E53D10CD-EECE-4147-A4E1-9BA7DE0C5237}" type="sibTrans" cxnId="{8E7E9F65-C579-4CAC-BC18-22768956B4F6}">
      <dgm:prSet/>
      <dgm:spPr/>
      <dgm:t>
        <a:bodyPr/>
        <a:lstStyle/>
        <a:p>
          <a:endParaRPr lang="en-ZA"/>
        </a:p>
      </dgm:t>
    </dgm:pt>
    <dgm:pt modelId="{39B8728B-CBA4-4471-9310-D3DC011E8CC7}">
      <dgm:prSet phldrT="[Text]"/>
      <dgm:spPr>
        <a:solidFill>
          <a:srgbClr val="FFE697"/>
        </a:solidFill>
      </dgm:spPr>
      <dgm:t>
        <a:bodyPr/>
        <a:lstStyle/>
        <a:p>
          <a:r>
            <a:rPr lang="en-ZA" b="1" dirty="0" smtClean="0">
              <a:solidFill>
                <a:sysClr val="windowText" lastClr="000000"/>
              </a:solidFill>
              <a:latin typeface="Arial" panose="020B0604020202020204" pitchFamily="34" charset="0"/>
              <a:cs typeface="Arial" panose="020B0604020202020204" pitchFamily="34" charset="0"/>
            </a:rPr>
            <a:t>Financial health</a:t>
          </a:r>
        </a:p>
        <a:p>
          <a:endParaRPr lang="en-ZA" b="1" dirty="0">
            <a:latin typeface="Arial" panose="020B0604020202020204" pitchFamily="34" charset="0"/>
            <a:cs typeface="Arial" panose="020B0604020202020204" pitchFamily="34" charset="0"/>
          </a:endParaRPr>
        </a:p>
      </dgm:t>
    </dgm:pt>
    <dgm:pt modelId="{6AC3D5CC-1E1D-43DA-A6EA-3903334152B5}" type="parTrans" cxnId="{0A8D55CC-6E88-43DF-BD37-C6062C4C2FC0}">
      <dgm:prSet/>
      <dgm:spPr/>
      <dgm:t>
        <a:bodyPr/>
        <a:lstStyle/>
        <a:p>
          <a:endParaRPr lang="en-ZA"/>
        </a:p>
      </dgm:t>
    </dgm:pt>
    <dgm:pt modelId="{AB451031-7E37-4C5D-BD65-8318FE3043D5}" type="sibTrans" cxnId="{0A8D55CC-6E88-43DF-BD37-C6062C4C2FC0}">
      <dgm:prSet/>
      <dgm:spPr/>
      <dgm:t>
        <a:bodyPr/>
        <a:lstStyle/>
        <a:p>
          <a:endParaRPr lang="en-ZA"/>
        </a:p>
      </dgm:t>
    </dgm:pt>
    <dgm:pt modelId="{4ACA83D6-990F-41AF-AE02-73394BB4325C}">
      <dgm:prSet custT="1"/>
      <dgm:spPr>
        <a:solidFill>
          <a:srgbClr val="FFE697"/>
        </a:solidFill>
      </dgm:spPr>
      <dgm:t>
        <a:bodyPr/>
        <a:lstStyle/>
        <a:p>
          <a:r>
            <a:rPr lang="en-ZA" sz="1100" b="1" dirty="0" smtClean="0">
              <a:solidFill>
                <a:sysClr val="windowText" lastClr="000000"/>
              </a:solidFill>
              <a:latin typeface="Arial" panose="020B0604020202020204" pitchFamily="34" charset="0"/>
              <a:cs typeface="Arial" panose="020B0604020202020204" pitchFamily="34" charset="0"/>
            </a:rPr>
            <a:t>Financial management</a:t>
          </a:r>
        </a:p>
      </dgm:t>
    </dgm:pt>
    <dgm:pt modelId="{DB6C906E-8EC0-4A33-A08C-4DC0AC9AF275}" type="parTrans" cxnId="{AE610BEA-E929-4813-AE08-C0A01B2E3949}">
      <dgm:prSet/>
      <dgm:spPr/>
      <dgm:t>
        <a:bodyPr/>
        <a:lstStyle/>
        <a:p>
          <a:endParaRPr lang="en-ZA"/>
        </a:p>
      </dgm:t>
    </dgm:pt>
    <dgm:pt modelId="{CB18B3C4-AF8B-402C-BDC7-904AD0DAD520}" type="sibTrans" cxnId="{AE610BEA-E929-4813-AE08-C0A01B2E3949}">
      <dgm:prSet/>
      <dgm:spPr/>
      <dgm:t>
        <a:bodyPr/>
        <a:lstStyle/>
        <a:p>
          <a:endParaRPr lang="en-ZA"/>
        </a:p>
      </dgm:t>
    </dgm:pt>
    <dgm:pt modelId="{51A5EB52-1C10-499F-8254-6884AC528295}">
      <dgm:prSet/>
      <dgm:spPr>
        <a:solidFill>
          <a:srgbClr val="F9A1A1"/>
        </a:solidFill>
      </dgm:spPr>
      <dgm:t>
        <a:bodyPr/>
        <a:lstStyle/>
        <a:p>
          <a:r>
            <a:rPr lang="en-ZA" b="1" dirty="0" smtClean="0">
              <a:latin typeface="Arial" panose="020B0604020202020204" pitchFamily="34" charset="0"/>
              <a:cs typeface="Arial" panose="020B0604020202020204" pitchFamily="34" charset="0"/>
            </a:rPr>
            <a:t>Performance management   </a:t>
          </a:r>
        </a:p>
      </dgm:t>
    </dgm:pt>
    <dgm:pt modelId="{0B72B387-574C-44E9-84C3-10C1D7797627}" type="parTrans" cxnId="{95C726B1-54FA-46EE-949B-5AF912A869DD}">
      <dgm:prSet/>
      <dgm:spPr/>
      <dgm:t>
        <a:bodyPr/>
        <a:lstStyle/>
        <a:p>
          <a:endParaRPr lang="en-ZA"/>
        </a:p>
      </dgm:t>
    </dgm:pt>
    <dgm:pt modelId="{7BA5FA30-B733-4C8B-8098-725696DF94C0}" type="sibTrans" cxnId="{95C726B1-54FA-46EE-949B-5AF912A869DD}">
      <dgm:prSet/>
      <dgm:spPr/>
      <dgm:t>
        <a:bodyPr/>
        <a:lstStyle/>
        <a:p>
          <a:endParaRPr lang="en-ZA"/>
        </a:p>
      </dgm:t>
    </dgm:pt>
    <dgm:pt modelId="{062658AC-072A-46CB-9B74-5296C99B80CB}">
      <dgm:prSet/>
      <dgm:spPr>
        <a:solidFill>
          <a:srgbClr val="F9A1A1"/>
        </a:solidFill>
      </dgm:spPr>
      <dgm:t>
        <a:bodyPr/>
        <a:lstStyle/>
        <a:p>
          <a:r>
            <a:rPr lang="en-ZA" b="1" dirty="0" smtClean="0">
              <a:solidFill>
                <a:sysClr val="windowText" lastClr="000000"/>
              </a:solidFill>
              <a:latin typeface="Arial" panose="020B0604020202020204" pitchFamily="34" charset="0"/>
              <a:cs typeface="Arial" panose="020B0604020202020204" pitchFamily="34" charset="0"/>
            </a:rPr>
            <a:t>Compliance</a:t>
          </a:r>
          <a:r>
            <a:rPr lang="en-ZA" dirty="0" smtClean="0">
              <a:solidFill>
                <a:sysClr val="windowText" lastClr="000000"/>
              </a:solidFill>
            </a:rPr>
            <a:t> </a:t>
          </a:r>
          <a:r>
            <a:rPr lang="en-ZA" b="1" dirty="0" smtClean="0">
              <a:solidFill>
                <a:sysClr val="windowText" lastClr="000000"/>
              </a:solidFill>
              <a:latin typeface="Arial" panose="020B0604020202020204" pitchFamily="34" charset="0"/>
              <a:cs typeface="Arial" panose="020B0604020202020204" pitchFamily="34" charset="0"/>
            </a:rPr>
            <a:t>management</a:t>
          </a:r>
        </a:p>
        <a:p>
          <a:endParaRPr lang="en-ZA" b="1" dirty="0"/>
        </a:p>
      </dgm:t>
    </dgm:pt>
    <dgm:pt modelId="{CEF70822-8FA7-4D09-8E18-2C5B2905463D}" type="parTrans" cxnId="{71EE703C-5588-4F6D-8634-701588025522}">
      <dgm:prSet/>
      <dgm:spPr/>
      <dgm:t>
        <a:bodyPr/>
        <a:lstStyle/>
        <a:p>
          <a:endParaRPr lang="en-ZA"/>
        </a:p>
      </dgm:t>
    </dgm:pt>
    <dgm:pt modelId="{F6D6E848-6A5D-4164-B742-F00C510444FB}" type="sibTrans" cxnId="{71EE703C-5588-4F6D-8634-701588025522}">
      <dgm:prSet/>
      <dgm:spPr/>
      <dgm:t>
        <a:bodyPr/>
        <a:lstStyle/>
        <a:p>
          <a:endParaRPr lang="en-ZA"/>
        </a:p>
      </dgm:t>
    </dgm:pt>
    <dgm:pt modelId="{3FF0A174-CB8D-4BC1-A727-02F74D718005}">
      <dgm:prSet/>
      <dgm:spPr>
        <a:solidFill>
          <a:srgbClr val="F9A1A1"/>
        </a:solidFill>
      </dgm:spPr>
      <dgm:t>
        <a:bodyPr/>
        <a:lstStyle/>
        <a:p>
          <a:r>
            <a:rPr lang="en-ZA" b="1" dirty="0" smtClean="0">
              <a:latin typeface="Arial" panose="020B0604020202020204" pitchFamily="34" charset="0"/>
              <a:cs typeface="Arial" panose="020B0604020202020204" pitchFamily="34" charset="0"/>
            </a:rPr>
            <a:t>Procurement and contract management</a:t>
          </a:r>
        </a:p>
      </dgm:t>
    </dgm:pt>
    <dgm:pt modelId="{88A16D0E-1D5B-4990-88FD-FDADC2B1B2A0}" type="parTrans" cxnId="{0F308586-FF67-416C-8426-6D76D42C8BA3}">
      <dgm:prSet/>
      <dgm:spPr/>
      <dgm:t>
        <a:bodyPr/>
        <a:lstStyle/>
        <a:p>
          <a:endParaRPr lang="en-ZA"/>
        </a:p>
      </dgm:t>
    </dgm:pt>
    <dgm:pt modelId="{00D0CDE6-DF8C-4C8F-92DE-B66340C21A3C}" type="sibTrans" cxnId="{0F308586-FF67-416C-8426-6D76D42C8BA3}">
      <dgm:prSet/>
      <dgm:spPr/>
      <dgm:t>
        <a:bodyPr/>
        <a:lstStyle/>
        <a:p>
          <a:endParaRPr lang="en-ZA"/>
        </a:p>
      </dgm:t>
    </dgm:pt>
    <dgm:pt modelId="{CF1D573E-3B47-4ADA-ADDC-603E8AFE5FE3}" type="pres">
      <dgm:prSet presAssocID="{BE8EF0F7-FCA9-4972-9C82-77C5A647B2C7}" presName="composite" presStyleCnt="0">
        <dgm:presLayoutVars>
          <dgm:chMax val="1"/>
          <dgm:dir/>
          <dgm:resizeHandles val="exact"/>
        </dgm:presLayoutVars>
      </dgm:prSet>
      <dgm:spPr/>
      <dgm:t>
        <a:bodyPr/>
        <a:lstStyle/>
        <a:p>
          <a:endParaRPr lang="en-ZA"/>
        </a:p>
      </dgm:t>
    </dgm:pt>
    <dgm:pt modelId="{25311D49-B19E-4FF8-8EDA-3E28FB6E81F1}" type="pres">
      <dgm:prSet presAssocID="{BE8EF0F7-FCA9-4972-9C82-77C5A647B2C7}" presName="radial" presStyleCnt="0">
        <dgm:presLayoutVars>
          <dgm:animLvl val="ctr"/>
        </dgm:presLayoutVars>
      </dgm:prSet>
      <dgm:spPr/>
    </dgm:pt>
    <dgm:pt modelId="{6D23519B-EB5E-4C2A-81A7-8D6A0F72A02B}" type="pres">
      <dgm:prSet presAssocID="{358AF88E-6AC7-4601-A8E6-1D585E499D47}" presName="centerShape" presStyleLbl="vennNode1" presStyleIdx="0" presStyleCnt="9"/>
      <dgm:spPr>
        <a:prstGeom prst="hexagon">
          <a:avLst/>
        </a:prstGeom>
      </dgm:spPr>
      <dgm:t>
        <a:bodyPr/>
        <a:lstStyle/>
        <a:p>
          <a:endParaRPr lang="en-ZA"/>
        </a:p>
      </dgm:t>
    </dgm:pt>
    <dgm:pt modelId="{7AEADA36-D9F0-4AD4-A6B5-1B20D2EC5F49}" type="pres">
      <dgm:prSet presAssocID="{A767F93A-7753-4F7C-BBB7-F177A1CD93AB}" presName="node" presStyleLbl="vennNode1" presStyleIdx="1" presStyleCnt="9" custRadScaleRad="100065" custRadScaleInc="3479">
        <dgm:presLayoutVars>
          <dgm:bulletEnabled val="1"/>
        </dgm:presLayoutVars>
      </dgm:prSet>
      <dgm:spPr>
        <a:prstGeom prst="hexagon">
          <a:avLst/>
        </a:prstGeom>
      </dgm:spPr>
      <dgm:t>
        <a:bodyPr/>
        <a:lstStyle/>
        <a:p>
          <a:endParaRPr lang="en-ZA"/>
        </a:p>
      </dgm:t>
    </dgm:pt>
    <dgm:pt modelId="{E1ED5273-6D7D-4E68-BC91-481D0D31B8B2}" type="pres">
      <dgm:prSet presAssocID="{4ACA83D6-990F-41AF-AE02-73394BB4325C}" presName="node" presStyleLbl="vennNode1" presStyleIdx="2" presStyleCnt="9" custScaleX="102474" custRadScaleRad="102905" custRadScaleInc="-1196">
        <dgm:presLayoutVars>
          <dgm:bulletEnabled val="1"/>
        </dgm:presLayoutVars>
      </dgm:prSet>
      <dgm:spPr>
        <a:prstGeom prst="hexagon">
          <a:avLst/>
        </a:prstGeom>
      </dgm:spPr>
      <dgm:t>
        <a:bodyPr/>
        <a:lstStyle/>
        <a:p>
          <a:endParaRPr lang="en-ZA"/>
        </a:p>
      </dgm:t>
    </dgm:pt>
    <dgm:pt modelId="{4C2DE700-E050-4F32-BA84-CF00ECA07B27}" type="pres">
      <dgm:prSet presAssocID="{51A5EB52-1C10-499F-8254-6884AC528295}" presName="node" presStyleLbl="vennNode1" presStyleIdx="3" presStyleCnt="9" custRadScaleRad="101995" custRadScaleInc="3413">
        <dgm:presLayoutVars>
          <dgm:bulletEnabled val="1"/>
        </dgm:presLayoutVars>
      </dgm:prSet>
      <dgm:spPr>
        <a:prstGeom prst="hexagon">
          <a:avLst/>
        </a:prstGeom>
      </dgm:spPr>
      <dgm:t>
        <a:bodyPr/>
        <a:lstStyle/>
        <a:p>
          <a:endParaRPr lang="en-ZA"/>
        </a:p>
      </dgm:t>
    </dgm:pt>
    <dgm:pt modelId="{D931D1C0-2042-4B05-9585-83F44BBCDBA8}" type="pres">
      <dgm:prSet presAssocID="{3FF0A174-CB8D-4BC1-A727-02F74D718005}" presName="node" presStyleLbl="vennNode1" presStyleIdx="4" presStyleCnt="9" custRadScaleRad="102973" custRadScaleInc="4782">
        <dgm:presLayoutVars>
          <dgm:bulletEnabled val="1"/>
        </dgm:presLayoutVars>
      </dgm:prSet>
      <dgm:spPr>
        <a:prstGeom prst="hexagon">
          <a:avLst/>
        </a:prstGeom>
      </dgm:spPr>
      <dgm:t>
        <a:bodyPr/>
        <a:lstStyle/>
        <a:p>
          <a:endParaRPr lang="en-ZA"/>
        </a:p>
      </dgm:t>
    </dgm:pt>
    <dgm:pt modelId="{FAC4EFBA-3E3E-43D7-84A4-3C9A7DCAADE5}" type="pres">
      <dgm:prSet presAssocID="{062658AC-072A-46CB-9B74-5296C99B80CB}" presName="node" presStyleLbl="vennNode1" presStyleIdx="5" presStyleCnt="9" custRadScaleRad="100049" custRadScaleInc="2610">
        <dgm:presLayoutVars>
          <dgm:bulletEnabled val="1"/>
        </dgm:presLayoutVars>
      </dgm:prSet>
      <dgm:spPr>
        <a:prstGeom prst="hexagon">
          <a:avLst/>
        </a:prstGeom>
      </dgm:spPr>
      <dgm:t>
        <a:bodyPr/>
        <a:lstStyle/>
        <a:p>
          <a:endParaRPr lang="en-ZA"/>
        </a:p>
      </dgm:t>
    </dgm:pt>
    <dgm:pt modelId="{821D502A-8A20-46F7-A297-C024107D4DB5}" type="pres">
      <dgm:prSet presAssocID="{5D83CF92-4765-4E5A-A796-4BA984B0A932}" presName="node" presStyleLbl="vennNode1" presStyleIdx="6" presStyleCnt="9" custRadScaleRad="109211" custRadScaleInc="532">
        <dgm:presLayoutVars>
          <dgm:bulletEnabled val="1"/>
        </dgm:presLayoutVars>
      </dgm:prSet>
      <dgm:spPr>
        <a:prstGeom prst="hexagon">
          <a:avLst/>
        </a:prstGeom>
      </dgm:spPr>
      <dgm:t>
        <a:bodyPr/>
        <a:lstStyle/>
        <a:p>
          <a:endParaRPr lang="en-ZA"/>
        </a:p>
      </dgm:t>
    </dgm:pt>
    <dgm:pt modelId="{6EF46C30-7051-4BD5-83CC-18D9574991CD}" type="pres">
      <dgm:prSet presAssocID="{FA6A1A76-7F66-4D64-9316-2C34A3C03C2D}" presName="node" presStyleLbl="vennNode1" presStyleIdx="7" presStyleCnt="9" custRadScaleRad="97108" custRadScaleInc="4038">
        <dgm:presLayoutVars>
          <dgm:bulletEnabled val="1"/>
        </dgm:presLayoutVars>
      </dgm:prSet>
      <dgm:spPr>
        <a:prstGeom prst="hexagon">
          <a:avLst/>
        </a:prstGeom>
      </dgm:spPr>
      <dgm:t>
        <a:bodyPr/>
        <a:lstStyle/>
        <a:p>
          <a:endParaRPr lang="en-ZA"/>
        </a:p>
      </dgm:t>
    </dgm:pt>
    <dgm:pt modelId="{59FE528A-BB06-42D8-89B5-8133DCBCF2D6}" type="pres">
      <dgm:prSet presAssocID="{39B8728B-CBA4-4471-9310-D3DC011E8CC7}" presName="node" presStyleLbl="vennNode1" presStyleIdx="8" presStyleCnt="9" custRadScaleRad="103553" custRadScaleInc="12130">
        <dgm:presLayoutVars>
          <dgm:bulletEnabled val="1"/>
        </dgm:presLayoutVars>
      </dgm:prSet>
      <dgm:spPr>
        <a:prstGeom prst="hexagon">
          <a:avLst/>
        </a:prstGeom>
      </dgm:spPr>
      <dgm:t>
        <a:bodyPr/>
        <a:lstStyle/>
        <a:p>
          <a:endParaRPr lang="en-ZA"/>
        </a:p>
      </dgm:t>
    </dgm:pt>
  </dgm:ptLst>
  <dgm:cxnLst>
    <dgm:cxn modelId="{0A8D55CC-6E88-43DF-BD37-C6062C4C2FC0}" srcId="{358AF88E-6AC7-4601-A8E6-1D585E499D47}" destId="{39B8728B-CBA4-4471-9310-D3DC011E8CC7}" srcOrd="7" destOrd="0" parTransId="{6AC3D5CC-1E1D-43DA-A6EA-3903334152B5}" sibTransId="{AB451031-7E37-4C5D-BD65-8318FE3043D5}"/>
    <dgm:cxn modelId="{95C726B1-54FA-46EE-949B-5AF912A869DD}" srcId="{358AF88E-6AC7-4601-A8E6-1D585E499D47}" destId="{51A5EB52-1C10-499F-8254-6884AC528295}" srcOrd="2" destOrd="0" parTransId="{0B72B387-574C-44E9-84C3-10C1D7797627}" sibTransId="{7BA5FA30-B733-4C8B-8098-725696DF94C0}"/>
    <dgm:cxn modelId="{8E7E9F65-C579-4CAC-BC18-22768956B4F6}" srcId="{358AF88E-6AC7-4601-A8E6-1D585E499D47}" destId="{FA6A1A76-7F66-4D64-9316-2C34A3C03C2D}" srcOrd="6" destOrd="0" parTransId="{EACC0CD4-1BC2-4E33-9EF7-325683EA8E5A}" sibTransId="{E53D10CD-EECE-4147-A4E1-9BA7DE0C5237}"/>
    <dgm:cxn modelId="{71EE703C-5588-4F6D-8634-701588025522}" srcId="{358AF88E-6AC7-4601-A8E6-1D585E499D47}" destId="{062658AC-072A-46CB-9B74-5296C99B80CB}" srcOrd="4" destOrd="0" parTransId="{CEF70822-8FA7-4D09-8E18-2C5B2905463D}" sibTransId="{F6D6E848-6A5D-4164-B742-F00C510444FB}"/>
    <dgm:cxn modelId="{5B675924-908D-41A0-BF89-993121BBCD6C}" type="presOf" srcId="{4ACA83D6-990F-41AF-AE02-73394BB4325C}" destId="{E1ED5273-6D7D-4E68-BC91-481D0D31B8B2}" srcOrd="0" destOrd="0" presId="urn:microsoft.com/office/officeart/2005/8/layout/radial3"/>
    <dgm:cxn modelId="{6327DA10-3052-492C-9BE5-E4B5C74CCC48}" type="presOf" srcId="{358AF88E-6AC7-4601-A8E6-1D585E499D47}" destId="{6D23519B-EB5E-4C2A-81A7-8D6A0F72A02B}" srcOrd="0" destOrd="0" presId="urn:microsoft.com/office/officeart/2005/8/layout/radial3"/>
    <dgm:cxn modelId="{36686DA9-A7EE-4AA7-9EB6-ABD8D4F01DC3}" srcId="{358AF88E-6AC7-4601-A8E6-1D585E499D47}" destId="{5D83CF92-4765-4E5A-A796-4BA984B0A932}" srcOrd="5" destOrd="0" parTransId="{CD433989-876C-4DFF-A93F-9D95B2BD9E9E}" sibTransId="{98C5BC76-7BFC-4671-8476-D90336443DF3}"/>
    <dgm:cxn modelId="{E7E73ACD-E7CC-4E17-AF3E-E3CE38AB42DB}" type="presOf" srcId="{51A5EB52-1C10-499F-8254-6884AC528295}" destId="{4C2DE700-E050-4F32-BA84-CF00ECA07B27}" srcOrd="0" destOrd="0" presId="urn:microsoft.com/office/officeart/2005/8/layout/radial3"/>
    <dgm:cxn modelId="{AE610BEA-E929-4813-AE08-C0A01B2E3949}" srcId="{358AF88E-6AC7-4601-A8E6-1D585E499D47}" destId="{4ACA83D6-990F-41AF-AE02-73394BB4325C}" srcOrd="1" destOrd="0" parTransId="{DB6C906E-8EC0-4A33-A08C-4DC0AC9AF275}" sibTransId="{CB18B3C4-AF8B-402C-BDC7-904AD0DAD520}"/>
    <dgm:cxn modelId="{0F308586-FF67-416C-8426-6D76D42C8BA3}" srcId="{358AF88E-6AC7-4601-A8E6-1D585E499D47}" destId="{3FF0A174-CB8D-4BC1-A727-02F74D718005}" srcOrd="3" destOrd="0" parTransId="{88A16D0E-1D5B-4990-88FD-FDADC2B1B2A0}" sibTransId="{00D0CDE6-DF8C-4C8F-92DE-B66340C21A3C}"/>
    <dgm:cxn modelId="{5250C418-171C-4E06-AF66-84E21C5D8122}" type="presOf" srcId="{A767F93A-7753-4F7C-BBB7-F177A1CD93AB}" destId="{7AEADA36-D9F0-4AD4-A6B5-1B20D2EC5F49}" srcOrd="0" destOrd="0" presId="urn:microsoft.com/office/officeart/2005/8/layout/radial3"/>
    <dgm:cxn modelId="{D6CB444C-A8E8-4EBF-B4C5-9AAF75FBE3DE}" type="presOf" srcId="{39B8728B-CBA4-4471-9310-D3DC011E8CC7}" destId="{59FE528A-BB06-42D8-89B5-8133DCBCF2D6}" srcOrd="0" destOrd="0" presId="urn:microsoft.com/office/officeart/2005/8/layout/radial3"/>
    <dgm:cxn modelId="{AC7B54DE-8621-4AF9-B25D-971940D0921A}" srcId="{358AF88E-6AC7-4601-A8E6-1D585E499D47}" destId="{A767F93A-7753-4F7C-BBB7-F177A1CD93AB}" srcOrd="0" destOrd="0" parTransId="{1E31EA40-AA61-4B6A-BD5E-A7478417E343}" sibTransId="{D4F0F9C6-DBD0-476B-AC5F-F47B45205D72}"/>
    <dgm:cxn modelId="{3D74D93C-1259-488C-B467-DD720FE0F77D}" type="presOf" srcId="{3FF0A174-CB8D-4BC1-A727-02F74D718005}" destId="{D931D1C0-2042-4B05-9585-83F44BBCDBA8}" srcOrd="0" destOrd="0" presId="urn:microsoft.com/office/officeart/2005/8/layout/radial3"/>
    <dgm:cxn modelId="{95C01F86-ED0E-436D-A98F-A020A26424EF}" srcId="{BE8EF0F7-FCA9-4972-9C82-77C5A647B2C7}" destId="{358AF88E-6AC7-4601-A8E6-1D585E499D47}" srcOrd="0" destOrd="0" parTransId="{BB8BAB2D-73CC-4EC8-8FBC-E8FDC3F7F911}" sibTransId="{64822B7C-C839-437C-82CF-00D8BAAD0949}"/>
    <dgm:cxn modelId="{07BAA1E8-E180-4463-88B8-3100557D1091}" type="presOf" srcId="{062658AC-072A-46CB-9B74-5296C99B80CB}" destId="{FAC4EFBA-3E3E-43D7-84A4-3C9A7DCAADE5}" srcOrd="0" destOrd="0" presId="urn:microsoft.com/office/officeart/2005/8/layout/radial3"/>
    <dgm:cxn modelId="{FC3C6323-AE52-4686-B66F-E02C0AE22BAE}" type="presOf" srcId="{FA6A1A76-7F66-4D64-9316-2C34A3C03C2D}" destId="{6EF46C30-7051-4BD5-83CC-18D9574991CD}" srcOrd="0" destOrd="0" presId="urn:microsoft.com/office/officeart/2005/8/layout/radial3"/>
    <dgm:cxn modelId="{EB7BE801-D77C-4569-B9D4-ACDD03FA9F41}" type="presOf" srcId="{BE8EF0F7-FCA9-4972-9C82-77C5A647B2C7}" destId="{CF1D573E-3B47-4ADA-ADDC-603E8AFE5FE3}" srcOrd="0" destOrd="0" presId="urn:microsoft.com/office/officeart/2005/8/layout/radial3"/>
    <dgm:cxn modelId="{E9F2C703-B5A2-43BA-8A27-7789C26CC9DD}" type="presOf" srcId="{5D83CF92-4765-4E5A-A796-4BA984B0A932}" destId="{821D502A-8A20-46F7-A297-C024107D4DB5}" srcOrd="0" destOrd="0" presId="urn:microsoft.com/office/officeart/2005/8/layout/radial3"/>
    <dgm:cxn modelId="{F6C27565-D83B-46DD-B596-5092AE07D6E1}" type="presParOf" srcId="{CF1D573E-3B47-4ADA-ADDC-603E8AFE5FE3}" destId="{25311D49-B19E-4FF8-8EDA-3E28FB6E81F1}" srcOrd="0" destOrd="0" presId="urn:microsoft.com/office/officeart/2005/8/layout/radial3"/>
    <dgm:cxn modelId="{C89E18B3-04C3-4C7F-B9D6-7D46DA5B0806}" type="presParOf" srcId="{25311D49-B19E-4FF8-8EDA-3E28FB6E81F1}" destId="{6D23519B-EB5E-4C2A-81A7-8D6A0F72A02B}" srcOrd="0" destOrd="0" presId="urn:microsoft.com/office/officeart/2005/8/layout/radial3"/>
    <dgm:cxn modelId="{D630C869-83E9-44EB-A840-C83A04CAACE5}" type="presParOf" srcId="{25311D49-B19E-4FF8-8EDA-3E28FB6E81F1}" destId="{7AEADA36-D9F0-4AD4-A6B5-1B20D2EC5F49}" srcOrd="1" destOrd="0" presId="urn:microsoft.com/office/officeart/2005/8/layout/radial3"/>
    <dgm:cxn modelId="{69325428-F028-44AE-9CE2-35F52C7FDAE2}" type="presParOf" srcId="{25311D49-B19E-4FF8-8EDA-3E28FB6E81F1}" destId="{E1ED5273-6D7D-4E68-BC91-481D0D31B8B2}" srcOrd="2" destOrd="0" presId="urn:microsoft.com/office/officeart/2005/8/layout/radial3"/>
    <dgm:cxn modelId="{B757B653-1D99-41DB-878D-AE9FA0013996}" type="presParOf" srcId="{25311D49-B19E-4FF8-8EDA-3E28FB6E81F1}" destId="{4C2DE700-E050-4F32-BA84-CF00ECA07B27}" srcOrd="3" destOrd="0" presId="urn:microsoft.com/office/officeart/2005/8/layout/radial3"/>
    <dgm:cxn modelId="{96327B4F-7715-43CF-83C9-0F457935E213}" type="presParOf" srcId="{25311D49-B19E-4FF8-8EDA-3E28FB6E81F1}" destId="{D931D1C0-2042-4B05-9585-83F44BBCDBA8}" srcOrd="4" destOrd="0" presId="urn:microsoft.com/office/officeart/2005/8/layout/radial3"/>
    <dgm:cxn modelId="{F22703E9-BC0A-4931-A1A5-7C41B570789B}" type="presParOf" srcId="{25311D49-B19E-4FF8-8EDA-3E28FB6E81F1}" destId="{FAC4EFBA-3E3E-43D7-84A4-3C9A7DCAADE5}" srcOrd="5" destOrd="0" presId="urn:microsoft.com/office/officeart/2005/8/layout/radial3"/>
    <dgm:cxn modelId="{1D9BCEEB-0E28-47C7-80B1-507D17553BFC}" type="presParOf" srcId="{25311D49-B19E-4FF8-8EDA-3E28FB6E81F1}" destId="{821D502A-8A20-46F7-A297-C024107D4DB5}" srcOrd="6" destOrd="0" presId="urn:microsoft.com/office/officeart/2005/8/layout/radial3"/>
    <dgm:cxn modelId="{160E0CC5-01A4-43E8-983A-A92047E9EC19}" type="presParOf" srcId="{25311D49-B19E-4FF8-8EDA-3E28FB6E81F1}" destId="{6EF46C30-7051-4BD5-83CC-18D9574991CD}" srcOrd="7" destOrd="0" presId="urn:microsoft.com/office/officeart/2005/8/layout/radial3"/>
    <dgm:cxn modelId="{88B89BC8-D7CC-41A6-B0C1-631862803AB1}" type="presParOf" srcId="{25311D49-B19E-4FF8-8EDA-3E28FB6E81F1}" destId="{59FE528A-BB06-42D8-89B5-8133DCBCF2D6}" srcOrd="8"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67DFAC-9C84-4D85-B03A-C1857E326DFE}" type="doc">
      <dgm:prSet loTypeId="urn:microsoft.com/office/officeart/2018/5/layout/IconLeafLabelList" loCatId="icon" qsTypeId="urn:microsoft.com/office/officeart/2005/8/quickstyle/3d2" qsCatId="3D" csTypeId="urn:microsoft.com/office/officeart/2018/5/colors/Iconchunking_neutralicon_colorful1" csCatId="colorful" phldr="1"/>
      <dgm:spPr/>
      <dgm:t>
        <a:bodyPr/>
        <a:lstStyle/>
        <a:p>
          <a:endParaRPr lang="en-US"/>
        </a:p>
      </dgm:t>
    </dgm:pt>
    <dgm:pt modelId="{99F28F19-7044-483C-AD08-D755ECB5F0A5}">
      <dgm:prSet custT="1"/>
      <dgm:spPr/>
      <dgm:t>
        <a:bodyPr/>
        <a:lstStyle/>
        <a:p>
          <a:pPr>
            <a:lnSpc>
              <a:spcPct val="100000"/>
            </a:lnSpc>
            <a:defRPr cap="all"/>
          </a:pPr>
          <a:r>
            <a:rPr lang="en-US" sz="1800" dirty="0"/>
            <a:t>Target Date for </a:t>
          </a:r>
          <a:r>
            <a:rPr lang="en-US" sz="1800" dirty="0" smtClean="0"/>
            <a:t>MONITORING </a:t>
          </a:r>
          <a:r>
            <a:rPr lang="en-US" sz="1800" dirty="0"/>
            <a:t>of risk register </a:t>
          </a:r>
          <a:r>
            <a:rPr lang="en-US" sz="1800" dirty="0" smtClean="0"/>
            <a:t>26th MAY 2022</a:t>
          </a:r>
          <a:endParaRPr lang="en-US" sz="1800" dirty="0"/>
        </a:p>
      </dgm:t>
    </dgm:pt>
    <dgm:pt modelId="{B8D7510F-B619-4EC6-BADA-AFF605B73767}" type="parTrans" cxnId="{C55EB961-1B80-43DD-8707-422534E719B5}">
      <dgm:prSet/>
      <dgm:spPr/>
      <dgm:t>
        <a:bodyPr/>
        <a:lstStyle/>
        <a:p>
          <a:endParaRPr lang="en-US"/>
        </a:p>
      </dgm:t>
    </dgm:pt>
    <dgm:pt modelId="{D29FA232-13A4-440B-A541-9DB4A35D1F7A}" type="sibTrans" cxnId="{C55EB961-1B80-43DD-8707-422534E719B5}">
      <dgm:prSet/>
      <dgm:spPr/>
      <dgm:t>
        <a:bodyPr/>
        <a:lstStyle/>
        <a:p>
          <a:endParaRPr lang="en-US"/>
        </a:p>
      </dgm:t>
    </dgm:pt>
    <dgm:pt modelId="{E9DE6D60-7EE6-4F51-9001-10BCB7A835FC}">
      <dgm:prSet custT="1"/>
      <dgm:spPr/>
      <dgm:t>
        <a:bodyPr/>
        <a:lstStyle/>
        <a:p>
          <a:pPr>
            <a:lnSpc>
              <a:spcPct val="100000"/>
            </a:lnSpc>
            <a:defRPr cap="all"/>
          </a:pPr>
          <a:r>
            <a:rPr lang="en-US" sz="1600" dirty="0" smtClean="0"/>
            <a:t>Action plan</a:t>
          </a:r>
        </a:p>
        <a:p>
          <a:pPr>
            <a:lnSpc>
              <a:spcPct val="100000"/>
            </a:lnSpc>
            <a:defRPr cap="all"/>
          </a:pPr>
          <a:r>
            <a:rPr lang="en-US" sz="1600" dirty="0" smtClean="0"/>
            <a:t>Update of narratives</a:t>
          </a:r>
        </a:p>
        <a:p>
          <a:pPr>
            <a:lnSpc>
              <a:spcPct val="100000"/>
            </a:lnSpc>
            <a:defRPr cap="all"/>
          </a:pPr>
          <a:r>
            <a:rPr lang="en-US" sz="1600" dirty="0" smtClean="0"/>
            <a:t>submission 20 MAY 2022</a:t>
          </a:r>
          <a:endParaRPr lang="en-US" sz="1600" dirty="0"/>
        </a:p>
      </dgm:t>
    </dgm:pt>
    <dgm:pt modelId="{2AB1730D-D135-4AB5-BA20-AAEFD93713C7}" type="parTrans" cxnId="{8C7B8EE9-83AC-44E7-BB60-64E1F145798C}">
      <dgm:prSet/>
      <dgm:spPr/>
      <dgm:t>
        <a:bodyPr/>
        <a:lstStyle/>
        <a:p>
          <a:endParaRPr lang="en-US"/>
        </a:p>
      </dgm:t>
    </dgm:pt>
    <dgm:pt modelId="{C7287A20-7A63-4DD6-AB3C-036258E824A4}" type="sibTrans" cxnId="{8C7B8EE9-83AC-44E7-BB60-64E1F145798C}">
      <dgm:prSet/>
      <dgm:spPr/>
      <dgm:t>
        <a:bodyPr/>
        <a:lstStyle/>
        <a:p>
          <a:endParaRPr lang="en-US"/>
        </a:p>
      </dgm:t>
    </dgm:pt>
    <dgm:pt modelId="{6564C679-B760-40E3-AFCE-7BC899004E95}" type="pres">
      <dgm:prSet presAssocID="{7467DFAC-9C84-4D85-B03A-C1857E326DFE}" presName="root" presStyleCnt="0">
        <dgm:presLayoutVars>
          <dgm:dir/>
          <dgm:resizeHandles val="exact"/>
        </dgm:presLayoutVars>
      </dgm:prSet>
      <dgm:spPr/>
      <dgm:t>
        <a:bodyPr/>
        <a:lstStyle/>
        <a:p>
          <a:endParaRPr lang="en-ZA"/>
        </a:p>
      </dgm:t>
    </dgm:pt>
    <dgm:pt modelId="{1C4B3EB4-5609-4521-AF29-D13B0641F383}" type="pres">
      <dgm:prSet presAssocID="{99F28F19-7044-483C-AD08-D755ECB5F0A5}" presName="compNode" presStyleCnt="0"/>
      <dgm:spPr/>
    </dgm:pt>
    <dgm:pt modelId="{EE6A13AB-B189-42CA-BDAB-C1A75316A698}" type="pres">
      <dgm:prSet presAssocID="{99F28F19-7044-483C-AD08-D755ECB5F0A5}" presName="iconBgRect" presStyleLbl="bgShp" presStyleIdx="0" presStyleCnt="2"/>
      <dgm:spPr>
        <a:prstGeom prst="round2DiagRect">
          <a:avLst>
            <a:gd name="adj1" fmla="val 29727"/>
            <a:gd name="adj2" fmla="val 0"/>
          </a:avLst>
        </a:prstGeom>
      </dgm:spPr>
    </dgm:pt>
    <dgm:pt modelId="{093CECC2-B43B-45D3-A1DA-729A4680C177}" type="pres">
      <dgm:prSet presAssocID="{99F28F19-7044-483C-AD08-D755ECB5F0A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extLst>
        <a:ext uri="{E40237B7-FDA0-4F09-8148-C483321AD2D9}">
          <dgm14:cNvPr xmlns:dgm14="http://schemas.microsoft.com/office/drawing/2010/diagram" id="0" name="" descr="Checkmark"/>
        </a:ext>
      </dgm:extLst>
    </dgm:pt>
    <dgm:pt modelId="{A81F1D4C-9829-429D-9AD7-55530B81AFD5}" type="pres">
      <dgm:prSet presAssocID="{99F28F19-7044-483C-AD08-D755ECB5F0A5}" presName="spaceRect" presStyleCnt="0"/>
      <dgm:spPr/>
    </dgm:pt>
    <dgm:pt modelId="{9A0E7B9F-74C9-4564-BA37-4E0D4A01D8D7}" type="pres">
      <dgm:prSet presAssocID="{99F28F19-7044-483C-AD08-D755ECB5F0A5}" presName="textRect" presStyleLbl="revTx" presStyleIdx="0" presStyleCnt="2">
        <dgm:presLayoutVars>
          <dgm:chMax val="1"/>
          <dgm:chPref val="1"/>
        </dgm:presLayoutVars>
      </dgm:prSet>
      <dgm:spPr/>
      <dgm:t>
        <a:bodyPr/>
        <a:lstStyle/>
        <a:p>
          <a:endParaRPr lang="en-ZA"/>
        </a:p>
      </dgm:t>
    </dgm:pt>
    <dgm:pt modelId="{43EE298E-07AB-489F-BA6E-38112918AEF7}" type="pres">
      <dgm:prSet presAssocID="{D29FA232-13A4-440B-A541-9DB4A35D1F7A}" presName="sibTrans" presStyleCnt="0"/>
      <dgm:spPr/>
    </dgm:pt>
    <dgm:pt modelId="{81C280D5-D69B-41E9-BA87-C9130013A622}" type="pres">
      <dgm:prSet presAssocID="{E9DE6D60-7EE6-4F51-9001-10BCB7A835FC}" presName="compNode" presStyleCnt="0"/>
      <dgm:spPr/>
    </dgm:pt>
    <dgm:pt modelId="{687F3928-5FFB-4C65-AEF2-6A1DE64B10B5}" type="pres">
      <dgm:prSet presAssocID="{E9DE6D60-7EE6-4F51-9001-10BCB7A835FC}" presName="iconBgRect" presStyleLbl="bgShp" presStyleIdx="1" presStyleCnt="2"/>
      <dgm:spPr>
        <a:prstGeom prst="round2DiagRect">
          <a:avLst>
            <a:gd name="adj1" fmla="val 29727"/>
            <a:gd name="adj2" fmla="val 0"/>
          </a:avLst>
        </a:prstGeom>
      </dgm:spPr>
    </dgm:pt>
    <dgm:pt modelId="{CEAF1C86-1488-4096-8399-5030458967F7}" type="pres">
      <dgm:prSet presAssocID="{E9DE6D60-7EE6-4F51-9001-10BCB7A835FC}"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extLst>
        <a:ext uri="{E40237B7-FDA0-4F09-8148-C483321AD2D9}">
          <dgm14:cNvPr xmlns:dgm14="http://schemas.microsoft.com/office/drawing/2010/diagram" id="0" name="" descr="Daily Calendar"/>
        </a:ext>
      </dgm:extLst>
    </dgm:pt>
    <dgm:pt modelId="{B9117E1A-52F8-4EA8-951C-D51087E78A05}" type="pres">
      <dgm:prSet presAssocID="{E9DE6D60-7EE6-4F51-9001-10BCB7A835FC}" presName="spaceRect" presStyleCnt="0"/>
      <dgm:spPr/>
    </dgm:pt>
    <dgm:pt modelId="{B80D4017-82DE-47A9-A840-B63E4EC06C53}" type="pres">
      <dgm:prSet presAssocID="{E9DE6D60-7EE6-4F51-9001-10BCB7A835FC}" presName="textRect" presStyleLbl="revTx" presStyleIdx="1" presStyleCnt="2">
        <dgm:presLayoutVars>
          <dgm:chMax val="1"/>
          <dgm:chPref val="1"/>
        </dgm:presLayoutVars>
      </dgm:prSet>
      <dgm:spPr/>
      <dgm:t>
        <a:bodyPr/>
        <a:lstStyle/>
        <a:p>
          <a:endParaRPr lang="en-ZA"/>
        </a:p>
      </dgm:t>
    </dgm:pt>
  </dgm:ptLst>
  <dgm:cxnLst>
    <dgm:cxn modelId="{88E21A9E-04E0-49CB-8172-6C5364955C9C}" type="presOf" srcId="{7467DFAC-9C84-4D85-B03A-C1857E326DFE}" destId="{6564C679-B760-40E3-AFCE-7BC899004E95}" srcOrd="0" destOrd="0" presId="urn:microsoft.com/office/officeart/2018/5/layout/IconLeafLabelList"/>
    <dgm:cxn modelId="{8C7B8EE9-83AC-44E7-BB60-64E1F145798C}" srcId="{7467DFAC-9C84-4D85-B03A-C1857E326DFE}" destId="{E9DE6D60-7EE6-4F51-9001-10BCB7A835FC}" srcOrd="1" destOrd="0" parTransId="{2AB1730D-D135-4AB5-BA20-AAEFD93713C7}" sibTransId="{C7287A20-7A63-4DD6-AB3C-036258E824A4}"/>
    <dgm:cxn modelId="{BBD98F97-8E28-443E-A77D-D3FA982D0166}" type="presOf" srcId="{E9DE6D60-7EE6-4F51-9001-10BCB7A835FC}" destId="{B80D4017-82DE-47A9-A840-B63E4EC06C53}" srcOrd="0" destOrd="0" presId="urn:microsoft.com/office/officeart/2018/5/layout/IconLeafLabelList"/>
    <dgm:cxn modelId="{6700EC6B-1BC0-4B6A-A808-A0486F041312}" type="presOf" srcId="{99F28F19-7044-483C-AD08-D755ECB5F0A5}" destId="{9A0E7B9F-74C9-4564-BA37-4E0D4A01D8D7}" srcOrd="0" destOrd="0" presId="urn:microsoft.com/office/officeart/2018/5/layout/IconLeafLabelList"/>
    <dgm:cxn modelId="{C55EB961-1B80-43DD-8707-422534E719B5}" srcId="{7467DFAC-9C84-4D85-B03A-C1857E326DFE}" destId="{99F28F19-7044-483C-AD08-D755ECB5F0A5}" srcOrd="0" destOrd="0" parTransId="{B8D7510F-B619-4EC6-BADA-AFF605B73767}" sibTransId="{D29FA232-13A4-440B-A541-9DB4A35D1F7A}"/>
    <dgm:cxn modelId="{750CA2EE-CC4B-4B13-9FFB-65FE1C578852}" type="presParOf" srcId="{6564C679-B760-40E3-AFCE-7BC899004E95}" destId="{1C4B3EB4-5609-4521-AF29-D13B0641F383}" srcOrd="0" destOrd="0" presId="urn:microsoft.com/office/officeart/2018/5/layout/IconLeafLabelList"/>
    <dgm:cxn modelId="{86F8CE56-5D38-40B8-8328-E9A969399325}" type="presParOf" srcId="{1C4B3EB4-5609-4521-AF29-D13B0641F383}" destId="{EE6A13AB-B189-42CA-BDAB-C1A75316A698}" srcOrd="0" destOrd="0" presId="urn:microsoft.com/office/officeart/2018/5/layout/IconLeafLabelList"/>
    <dgm:cxn modelId="{4FBD41E3-A663-47C5-9E7D-CD47AEBD0A4E}" type="presParOf" srcId="{1C4B3EB4-5609-4521-AF29-D13B0641F383}" destId="{093CECC2-B43B-45D3-A1DA-729A4680C177}" srcOrd="1" destOrd="0" presId="urn:microsoft.com/office/officeart/2018/5/layout/IconLeafLabelList"/>
    <dgm:cxn modelId="{2F87D4F3-56F4-41E5-A39B-8FD484AB5A00}" type="presParOf" srcId="{1C4B3EB4-5609-4521-AF29-D13B0641F383}" destId="{A81F1D4C-9829-429D-9AD7-55530B81AFD5}" srcOrd="2" destOrd="0" presId="urn:microsoft.com/office/officeart/2018/5/layout/IconLeafLabelList"/>
    <dgm:cxn modelId="{F9EC74AC-5203-4670-81E3-2F9E176C71E2}" type="presParOf" srcId="{1C4B3EB4-5609-4521-AF29-D13B0641F383}" destId="{9A0E7B9F-74C9-4564-BA37-4E0D4A01D8D7}" srcOrd="3" destOrd="0" presId="urn:microsoft.com/office/officeart/2018/5/layout/IconLeafLabelList"/>
    <dgm:cxn modelId="{C9E6A711-B7F2-4A35-8E3D-14AAEB810A21}" type="presParOf" srcId="{6564C679-B760-40E3-AFCE-7BC899004E95}" destId="{43EE298E-07AB-489F-BA6E-38112918AEF7}" srcOrd="1" destOrd="0" presId="urn:microsoft.com/office/officeart/2018/5/layout/IconLeafLabelList"/>
    <dgm:cxn modelId="{334E61D9-546A-489C-8340-A64312703527}" type="presParOf" srcId="{6564C679-B760-40E3-AFCE-7BC899004E95}" destId="{81C280D5-D69B-41E9-BA87-C9130013A622}" srcOrd="2" destOrd="0" presId="urn:microsoft.com/office/officeart/2018/5/layout/IconLeafLabelList"/>
    <dgm:cxn modelId="{0E069ED6-8E61-4C04-B979-F2CD5642E224}" type="presParOf" srcId="{81C280D5-D69B-41E9-BA87-C9130013A622}" destId="{687F3928-5FFB-4C65-AEF2-6A1DE64B10B5}" srcOrd="0" destOrd="0" presId="urn:microsoft.com/office/officeart/2018/5/layout/IconLeafLabelList"/>
    <dgm:cxn modelId="{8F8AB54D-E010-4F19-8115-30584C0693FD}" type="presParOf" srcId="{81C280D5-D69B-41E9-BA87-C9130013A622}" destId="{CEAF1C86-1488-4096-8399-5030458967F7}" srcOrd="1" destOrd="0" presId="urn:microsoft.com/office/officeart/2018/5/layout/IconLeafLabelList"/>
    <dgm:cxn modelId="{695E9547-BC5D-453E-9AA4-C148ADC6C306}" type="presParOf" srcId="{81C280D5-D69B-41E9-BA87-C9130013A622}" destId="{B9117E1A-52F8-4EA8-951C-D51087E78A05}" srcOrd="2" destOrd="0" presId="urn:microsoft.com/office/officeart/2018/5/layout/IconLeafLabelList"/>
    <dgm:cxn modelId="{42C60B87-257C-4A52-A2EC-630C2A231368}" type="presParOf" srcId="{81C280D5-D69B-41E9-BA87-C9130013A622}" destId="{B80D4017-82DE-47A9-A840-B63E4EC06C53}"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A5EB9D-2B6A-44A2-A9CC-3E508E82F131}">
      <dsp:nvSpPr>
        <dsp:cNvPr id="0" name=""/>
        <dsp:cNvSpPr/>
      </dsp:nvSpPr>
      <dsp:spPr>
        <a:xfrm>
          <a:off x="1072639" y="588052"/>
          <a:ext cx="3926746" cy="3926746"/>
        </a:xfrm>
        <a:prstGeom prst="blockArc">
          <a:avLst>
            <a:gd name="adj1" fmla="val 11880000"/>
            <a:gd name="adj2" fmla="val 16200000"/>
            <a:gd name="adj3" fmla="val 4643"/>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68C1A719-E25D-4300-9954-7917DBB24DFF}">
      <dsp:nvSpPr>
        <dsp:cNvPr id="0" name=""/>
        <dsp:cNvSpPr/>
      </dsp:nvSpPr>
      <dsp:spPr>
        <a:xfrm>
          <a:off x="1072639" y="588052"/>
          <a:ext cx="3926746" cy="3926746"/>
        </a:xfrm>
        <a:prstGeom prst="blockArc">
          <a:avLst>
            <a:gd name="adj1" fmla="val 7560000"/>
            <a:gd name="adj2" fmla="val 11880000"/>
            <a:gd name="adj3" fmla="val 4643"/>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F6202994-D1CA-4FB7-9C0F-FD8FA4348A96}">
      <dsp:nvSpPr>
        <dsp:cNvPr id="0" name=""/>
        <dsp:cNvSpPr/>
      </dsp:nvSpPr>
      <dsp:spPr>
        <a:xfrm>
          <a:off x="1072639" y="588052"/>
          <a:ext cx="3926746" cy="3926746"/>
        </a:xfrm>
        <a:prstGeom prst="blockArc">
          <a:avLst>
            <a:gd name="adj1" fmla="val 3240000"/>
            <a:gd name="adj2" fmla="val 7560000"/>
            <a:gd name="adj3" fmla="val 4643"/>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1B0831D3-F15D-44A9-BF7B-B834057F642A}">
      <dsp:nvSpPr>
        <dsp:cNvPr id="0" name=""/>
        <dsp:cNvSpPr/>
      </dsp:nvSpPr>
      <dsp:spPr>
        <a:xfrm>
          <a:off x="1072639" y="588052"/>
          <a:ext cx="3926746" cy="3926746"/>
        </a:xfrm>
        <a:prstGeom prst="blockArc">
          <a:avLst>
            <a:gd name="adj1" fmla="val 20520000"/>
            <a:gd name="adj2" fmla="val 3240000"/>
            <a:gd name="adj3" fmla="val 4643"/>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FE786DA2-D3EB-4EFB-A777-EBDAC4BBE10E}">
      <dsp:nvSpPr>
        <dsp:cNvPr id="0" name=""/>
        <dsp:cNvSpPr/>
      </dsp:nvSpPr>
      <dsp:spPr>
        <a:xfrm>
          <a:off x="1072639" y="588052"/>
          <a:ext cx="3926746" cy="3926746"/>
        </a:xfrm>
        <a:prstGeom prst="blockArc">
          <a:avLst>
            <a:gd name="adj1" fmla="val 16200000"/>
            <a:gd name="adj2" fmla="val 20520000"/>
            <a:gd name="adj3" fmla="val 4643"/>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73AE3261-0C72-4959-A262-0257CDEACF59}">
      <dsp:nvSpPr>
        <dsp:cNvPr id="0" name=""/>
        <dsp:cNvSpPr/>
      </dsp:nvSpPr>
      <dsp:spPr>
        <a:xfrm>
          <a:off x="1993186" y="1448791"/>
          <a:ext cx="2085652" cy="2205270"/>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ZA" sz="2400" kern="1200" dirty="0"/>
            <a:t>The Process of Internal Control</a:t>
          </a:r>
        </a:p>
      </dsp:txBody>
      <dsp:txXfrm>
        <a:off x="2298623" y="1771745"/>
        <a:ext cx="1474778" cy="1559362"/>
      </dsp:txXfrm>
    </dsp:sp>
    <dsp:sp modelId="{B8DB1F57-6253-4B42-AB25-16E354F8636B}">
      <dsp:nvSpPr>
        <dsp:cNvPr id="0" name=""/>
        <dsp:cNvSpPr/>
      </dsp:nvSpPr>
      <dsp:spPr>
        <a:xfrm>
          <a:off x="2403016" y="631"/>
          <a:ext cx="1265993" cy="1265993"/>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ZA" sz="1200" kern="1200" dirty="0"/>
            <a:t>Control Environment</a:t>
          </a:r>
        </a:p>
      </dsp:txBody>
      <dsp:txXfrm>
        <a:off x="2588416" y="186031"/>
        <a:ext cx="895193" cy="895193"/>
      </dsp:txXfrm>
    </dsp:sp>
    <dsp:sp modelId="{06491DDF-005F-4EE6-B629-7FF7742C7E57}">
      <dsp:nvSpPr>
        <dsp:cNvPr id="0" name=""/>
        <dsp:cNvSpPr/>
      </dsp:nvSpPr>
      <dsp:spPr>
        <a:xfrm>
          <a:off x="4226950" y="1325797"/>
          <a:ext cx="1265993" cy="1265993"/>
        </a:xfrm>
        <a:prstGeom prst="ellipse">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ZA" sz="1200" kern="1200" dirty="0"/>
            <a:t>Control Activities</a:t>
          </a:r>
        </a:p>
      </dsp:txBody>
      <dsp:txXfrm>
        <a:off x="4412350" y="1511197"/>
        <a:ext cx="895193" cy="895193"/>
      </dsp:txXfrm>
    </dsp:sp>
    <dsp:sp modelId="{1F551CA4-5258-48F7-9881-D3887116D44A}">
      <dsp:nvSpPr>
        <dsp:cNvPr id="0" name=""/>
        <dsp:cNvSpPr/>
      </dsp:nvSpPr>
      <dsp:spPr>
        <a:xfrm>
          <a:off x="3530269" y="3469960"/>
          <a:ext cx="1265993" cy="1265993"/>
        </a:xfrm>
        <a:prstGeom prst="ellipse">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ZA" sz="1200" kern="1200" dirty="0"/>
            <a:t>Information and Communication</a:t>
          </a:r>
        </a:p>
      </dsp:txBody>
      <dsp:txXfrm>
        <a:off x="3715669" y="3655360"/>
        <a:ext cx="895193" cy="895193"/>
      </dsp:txXfrm>
    </dsp:sp>
    <dsp:sp modelId="{EF184459-2027-4185-9E38-8D13EAD87564}">
      <dsp:nvSpPr>
        <dsp:cNvPr id="0" name=""/>
        <dsp:cNvSpPr/>
      </dsp:nvSpPr>
      <dsp:spPr>
        <a:xfrm>
          <a:off x="1275762" y="3469960"/>
          <a:ext cx="1265993" cy="1265993"/>
        </a:xfrm>
        <a:prstGeom prst="ellipse">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ZA" sz="1200" kern="1200" dirty="0"/>
            <a:t>Monitoring</a:t>
          </a:r>
        </a:p>
      </dsp:txBody>
      <dsp:txXfrm>
        <a:off x="1461162" y="3655360"/>
        <a:ext cx="895193" cy="895193"/>
      </dsp:txXfrm>
    </dsp:sp>
    <dsp:sp modelId="{7C21C582-7872-42B3-AAA0-B330F4F90B92}">
      <dsp:nvSpPr>
        <dsp:cNvPr id="0" name=""/>
        <dsp:cNvSpPr/>
      </dsp:nvSpPr>
      <dsp:spPr>
        <a:xfrm>
          <a:off x="579082" y="1325797"/>
          <a:ext cx="1265993" cy="1265993"/>
        </a:xfrm>
        <a:prstGeom prst="ellipse">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ZA" sz="1200" kern="1200" dirty="0"/>
            <a:t>Risk Assessment</a:t>
          </a:r>
        </a:p>
      </dsp:txBody>
      <dsp:txXfrm>
        <a:off x="764482" y="1511197"/>
        <a:ext cx="895193" cy="8951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23519B-EB5E-4C2A-81A7-8D6A0F72A02B}">
      <dsp:nvSpPr>
        <dsp:cNvPr id="0" name=""/>
        <dsp:cNvSpPr/>
      </dsp:nvSpPr>
      <dsp:spPr>
        <a:xfrm>
          <a:off x="1532013" y="1107588"/>
          <a:ext cx="2759256" cy="2759256"/>
        </a:xfrm>
        <a:prstGeom prst="hexagon">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ZA" sz="1200" b="1" kern="1200" smtClean="0"/>
            <a:t>Status of key focus areas</a:t>
          </a:r>
          <a:endParaRPr lang="en-ZA" sz="1200" b="1" kern="1200" dirty="0"/>
        </a:p>
      </dsp:txBody>
      <dsp:txXfrm>
        <a:off x="1991889" y="1567464"/>
        <a:ext cx="1839504" cy="1839504"/>
      </dsp:txXfrm>
    </dsp:sp>
    <dsp:sp modelId="{7AEADA36-D9F0-4AD4-A6B5-1B20D2EC5F49}">
      <dsp:nvSpPr>
        <dsp:cNvPr id="0" name=""/>
        <dsp:cNvSpPr/>
      </dsp:nvSpPr>
      <dsp:spPr>
        <a:xfrm>
          <a:off x="2270952" y="0"/>
          <a:ext cx="1379628" cy="1379628"/>
        </a:xfrm>
        <a:prstGeom prst="hexagon">
          <a:avLst/>
        </a:prstGeom>
        <a:solidFill>
          <a:srgbClr val="F9A1A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ZA" sz="1000" b="1" kern="1200" dirty="0" smtClean="0">
              <a:solidFill>
                <a:sysClr val="windowText" lastClr="000000"/>
              </a:solidFill>
              <a:latin typeface="Arial" panose="020B0604020202020204" pitchFamily="34" charset="0"/>
              <a:cs typeface="Arial" panose="020B0604020202020204" pitchFamily="34" charset="0"/>
            </a:rPr>
            <a:t>Oversight and monitoring</a:t>
          </a:r>
        </a:p>
        <a:p>
          <a:pPr lvl="0" algn="ctr" defTabSz="444500">
            <a:lnSpc>
              <a:spcPct val="90000"/>
            </a:lnSpc>
            <a:spcBef>
              <a:spcPct val="0"/>
            </a:spcBef>
            <a:spcAft>
              <a:spcPct val="35000"/>
            </a:spcAft>
          </a:pPr>
          <a:endParaRPr lang="en-ZA" sz="1000" b="1" kern="1200" dirty="0" smtClean="0">
            <a:solidFill>
              <a:sysClr val="windowText" lastClr="000000"/>
            </a:solidFill>
            <a:latin typeface="Arial" panose="020B0604020202020204" pitchFamily="34" charset="0"/>
            <a:cs typeface="Arial" panose="020B0604020202020204" pitchFamily="34" charset="0"/>
          </a:endParaRPr>
        </a:p>
        <a:p>
          <a:pPr lvl="0" algn="ctr" defTabSz="444500">
            <a:lnSpc>
              <a:spcPct val="90000"/>
            </a:lnSpc>
            <a:spcBef>
              <a:spcPct val="0"/>
            </a:spcBef>
            <a:spcAft>
              <a:spcPct val="35000"/>
            </a:spcAft>
          </a:pPr>
          <a:endParaRPr lang="en-ZA" sz="1000" b="1" kern="1200" dirty="0" smtClean="0">
            <a:latin typeface="Arial" panose="020B0604020202020204" pitchFamily="34" charset="0"/>
            <a:cs typeface="Arial" panose="020B0604020202020204" pitchFamily="34" charset="0"/>
          </a:endParaRPr>
        </a:p>
        <a:p>
          <a:pPr lvl="0" algn="ctr" defTabSz="444500">
            <a:lnSpc>
              <a:spcPct val="90000"/>
            </a:lnSpc>
            <a:spcBef>
              <a:spcPct val="0"/>
            </a:spcBef>
            <a:spcAft>
              <a:spcPct val="35000"/>
            </a:spcAft>
          </a:pPr>
          <a:endParaRPr lang="en-ZA" sz="1000" b="1" kern="1200" dirty="0">
            <a:latin typeface="Arial" panose="020B0604020202020204" pitchFamily="34" charset="0"/>
            <a:cs typeface="Arial" panose="020B0604020202020204" pitchFamily="34" charset="0"/>
          </a:endParaRPr>
        </a:p>
      </dsp:txBody>
      <dsp:txXfrm>
        <a:off x="2500890" y="229938"/>
        <a:ext cx="919752" cy="919752"/>
      </dsp:txXfrm>
    </dsp:sp>
    <dsp:sp modelId="{E1ED5273-6D7D-4E68-BC91-481D0D31B8B2}">
      <dsp:nvSpPr>
        <dsp:cNvPr id="0" name=""/>
        <dsp:cNvSpPr/>
      </dsp:nvSpPr>
      <dsp:spPr>
        <a:xfrm>
          <a:off x="3499941" y="477660"/>
          <a:ext cx="1413760" cy="1379628"/>
        </a:xfrm>
        <a:prstGeom prst="hexagon">
          <a:avLst/>
        </a:prstGeom>
        <a:solidFill>
          <a:srgbClr val="FFE69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ZA" sz="1100" b="1" kern="1200" dirty="0" smtClean="0">
              <a:solidFill>
                <a:sysClr val="windowText" lastClr="000000"/>
              </a:solidFill>
              <a:latin typeface="Arial" panose="020B0604020202020204" pitchFamily="34" charset="0"/>
              <a:cs typeface="Arial" panose="020B0604020202020204" pitchFamily="34" charset="0"/>
            </a:rPr>
            <a:t>Financial management</a:t>
          </a:r>
        </a:p>
      </dsp:txBody>
      <dsp:txXfrm>
        <a:off x="3732723" y="704822"/>
        <a:ext cx="948196" cy="925304"/>
      </dsp:txXfrm>
    </dsp:sp>
    <dsp:sp modelId="{4C2DE700-E050-4F32-BA84-CF00ECA07B27}">
      <dsp:nvSpPr>
        <dsp:cNvPr id="0" name=""/>
        <dsp:cNvSpPr/>
      </dsp:nvSpPr>
      <dsp:spPr>
        <a:xfrm>
          <a:off x="4053928" y="1846525"/>
          <a:ext cx="1379628" cy="1379628"/>
        </a:xfrm>
        <a:prstGeom prst="hexagon">
          <a:avLst/>
        </a:prstGeom>
        <a:solidFill>
          <a:srgbClr val="F9A1A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ZA" sz="1000" b="1" kern="1200" dirty="0" smtClean="0">
              <a:latin typeface="Arial" panose="020B0604020202020204" pitchFamily="34" charset="0"/>
              <a:cs typeface="Arial" panose="020B0604020202020204" pitchFamily="34" charset="0"/>
            </a:rPr>
            <a:t>Performance management   </a:t>
          </a:r>
        </a:p>
      </dsp:txBody>
      <dsp:txXfrm>
        <a:off x="4283866" y="2076463"/>
        <a:ext cx="919752" cy="919752"/>
      </dsp:txXfrm>
    </dsp:sp>
    <dsp:sp modelId="{D931D1C0-2042-4B05-9585-83F44BBCDBA8}">
      <dsp:nvSpPr>
        <dsp:cNvPr id="0" name=""/>
        <dsp:cNvSpPr/>
      </dsp:nvSpPr>
      <dsp:spPr>
        <a:xfrm>
          <a:off x="3480159" y="3153991"/>
          <a:ext cx="1379628" cy="1379628"/>
        </a:xfrm>
        <a:prstGeom prst="hexagon">
          <a:avLst/>
        </a:prstGeom>
        <a:solidFill>
          <a:srgbClr val="F9A1A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ZA" sz="1000" b="1" kern="1200" dirty="0" smtClean="0">
              <a:latin typeface="Arial" panose="020B0604020202020204" pitchFamily="34" charset="0"/>
              <a:cs typeface="Arial" panose="020B0604020202020204" pitchFamily="34" charset="0"/>
            </a:rPr>
            <a:t>Procurement and contract management</a:t>
          </a:r>
        </a:p>
      </dsp:txBody>
      <dsp:txXfrm>
        <a:off x="3710097" y="3383929"/>
        <a:ext cx="919752" cy="919752"/>
      </dsp:txXfrm>
    </dsp:sp>
    <dsp:sp modelId="{FAC4EFBA-3E3E-43D7-84A4-3C9A7DCAADE5}">
      <dsp:nvSpPr>
        <dsp:cNvPr id="0" name=""/>
        <dsp:cNvSpPr/>
      </dsp:nvSpPr>
      <dsp:spPr>
        <a:xfrm>
          <a:off x="2184977" y="3594805"/>
          <a:ext cx="1379628" cy="1379628"/>
        </a:xfrm>
        <a:prstGeom prst="hexagon">
          <a:avLst/>
        </a:prstGeom>
        <a:solidFill>
          <a:srgbClr val="F9A1A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ZA" sz="1000" b="1" kern="1200" dirty="0" smtClean="0">
              <a:solidFill>
                <a:sysClr val="windowText" lastClr="000000"/>
              </a:solidFill>
              <a:latin typeface="Arial" panose="020B0604020202020204" pitchFamily="34" charset="0"/>
              <a:cs typeface="Arial" panose="020B0604020202020204" pitchFamily="34" charset="0"/>
            </a:rPr>
            <a:t>Compliance</a:t>
          </a:r>
          <a:r>
            <a:rPr lang="en-ZA" sz="1000" kern="1200" dirty="0" smtClean="0">
              <a:solidFill>
                <a:sysClr val="windowText" lastClr="000000"/>
              </a:solidFill>
            </a:rPr>
            <a:t> </a:t>
          </a:r>
          <a:r>
            <a:rPr lang="en-ZA" sz="1000" b="1" kern="1200" dirty="0" smtClean="0">
              <a:solidFill>
                <a:sysClr val="windowText" lastClr="000000"/>
              </a:solidFill>
              <a:latin typeface="Arial" panose="020B0604020202020204" pitchFamily="34" charset="0"/>
              <a:cs typeface="Arial" panose="020B0604020202020204" pitchFamily="34" charset="0"/>
            </a:rPr>
            <a:t>management</a:t>
          </a:r>
        </a:p>
        <a:p>
          <a:pPr lvl="0" algn="ctr" defTabSz="444500">
            <a:lnSpc>
              <a:spcPct val="90000"/>
            </a:lnSpc>
            <a:spcBef>
              <a:spcPct val="0"/>
            </a:spcBef>
            <a:spcAft>
              <a:spcPct val="35000"/>
            </a:spcAft>
          </a:pPr>
          <a:endParaRPr lang="en-ZA" sz="1000" b="1" kern="1200" dirty="0"/>
        </a:p>
      </dsp:txBody>
      <dsp:txXfrm>
        <a:off x="2414915" y="3824743"/>
        <a:ext cx="919752" cy="919752"/>
      </dsp:txXfrm>
    </dsp:sp>
    <dsp:sp modelId="{821D502A-8A20-46F7-A297-C024107D4DB5}">
      <dsp:nvSpPr>
        <dsp:cNvPr id="0" name=""/>
        <dsp:cNvSpPr/>
      </dsp:nvSpPr>
      <dsp:spPr>
        <a:xfrm>
          <a:off x="828398" y="3179235"/>
          <a:ext cx="1379628" cy="1379628"/>
        </a:xfrm>
        <a:prstGeom prst="hexagon">
          <a:avLst/>
        </a:prstGeom>
        <a:solidFill>
          <a:srgbClr val="FFE69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ZA" sz="1000" b="1" kern="1200" dirty="0" smtClean="0">
              <a:solidFill>
                <a:sysClr val="windowText" lastClr="000000"/>
              </a:solidFill>
              <a:latin typeface="Arial" panose="020B0604020202020204" pitchFamily="34" charset="0"/>
              <a:cs typeface="Arial" panose="020B0604020202020204" pitchFamily="34" charset="0"/>
            </a:rPr>
            <a:t>HR management</a:t>
          </a:r>
        </a:p>
        <a:p>
          <a:pPr lvl="0" algn="ctr" defTabSz="444500">
            <a:lnSpc>
              <a:spcPct val="90000"/>
            </a:lnSpc>
            <a:spcBef>
              <a:spcPct val="0"/>
            </a:spcBef>
            <a:spcAft>
              <a:spcPct val="35000"/>
            </a:spcAft>
          </a:pPr>
          <a:endParaRPr lang="en-ZA" sz="1000" b="1" kern="1200" dirty="0">
            <a:latin typeface="Arial" panose="020B0604020202020204" pitchFamily="34" charset="0"/>
            <a:cs typeface="Arial" panose="020B0604020202020204" pitchFamily="34" charset="0"/>
          </a:endParaRPr>
        </a:p>
      </dsp:txBody>
      <dsp:txXfrm>
        <a:off x="1058336" y="3409173"/>
        <a:ext cx="919752" cy="919752"/>
      </dsp:txXfrm>
    </dsp:sp>
    <dsp:sp modelId="{6EF46C30-7051-4BD5-83CC-18D9574991CD}">
      <dsp:nvSpPr>
        <dsp:cNvPr id="0" name=""/>
        <dsp:cNvSpPr/>
      </dsp:nvSpPr>
      <dsp:spPr>
        <a:xfrm>
          <a:off x="477761" y="1742072"/>
          <a:ext cx="1379628" cy="1379628"/>
        </a:xfrm>
        <a:prstGeom prst="hexagon">
          <a:avLst/>
        </a:prstGeom>
        <a:solidFill>
          <a:srgbClr val="FFE69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ZA" sz="1000" b="1" kern="1200" dirty="0" smtClean="0">
              <a:latin typeface="Arial" panose="020B0604020202020204" pitchFamily="34" charset="0"/>
              <a:cs typeface="Arial" panose="020B0604020202020204" pitchFamily="34" charset="0"/>
            </a:rPr>
            <a:t>IT management</a:t>
          </a:r>
        </a:p>
        <a:p>
          <a:pPr lvl="0" algn="ctr" defTabSz="444500">
            <a:lnSpc>
              <a:spcPct val="90000"/>
            </a:lnSpc>
            <a:spcBef>
              <a:spcPct val="0"/>
            </a:spcBef>
            <a:spcAft>
              <a:spcPct val="35000"/>
            </a:spcAft>
          </a:pPr>
          <a:endParaRPr lang="en-ZA" sz="1000" b="1" kern="1200" dirty="0">
            <a:latin typeface="Arial" panose="020B0604020202020204" pitchFamily="34" charset="0"/>
            <a:cs typeface="Arial" panose="020B0604020202020204" pitchFamily="34" charset="0"/>
          </a:endParaRPr>
        </a:p>
      </dsp:txBody>
      <dsp:txXfrm>
        <a:off x="707699" y="1972010"/>
        <a:ext cx="919752" cy="919752"/>
      </dsp:txXfrm>
    </dsp:sp>
    <dsp:sp modelId="{59FE528A-BB06-42D8-89B5-8133DCBCF2D6}">
      <dsp:nvSpPr>
        <dsp:cNvPr id="0" name=""/>
        <dsp:cNvSpPr/>
      </dsp:nvSpPr>
      <dsp:spPr>
        <a:xfrm>
          <a:off x="1037202" y="362456"/>
          <a:ext cx="1379628" cy="1379628"/>
        </a:xfrm>
        <a:prstGeom prst="hexagon">
          <a:avLst/>
        </a:prstGeom>
        <a:solidFill>
          <a:srgbClr val="FFE69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ZA" sz="1000" b="1" kern="1200" dirty="0" smtClean="0">
              <a:solidFill>
                <a:sysClr val="windowText" lastClr="000000"/>
              </a:solidFill>
              <a:latin typeface="Arial" panose="020B0604020202020204" pitchFamily="34" charset="0"/>
              <a:cs typeface="Arial" panose="020B0604020202020204" pitchFamily="34" charset="0"/>
            </a:rPr>
            <a:t>Financial health</a:t>
          </a:r>
        </a:p>
        <a:p>
          <a:pPr lvl="0" algn="ctr" defTabSz="444500">
            <a:lnSpc>
              <a:spcPct val="90000"/>
            </a:lnSpc>
            <a:spcBef>
              <a:spcPct val="0"/>
            </a:spcBef>
            <a:spcAft>
              <a:spcPct val="35000"/>
            </a:spcAft>
          </a:pPr>
          <a:endParaRPr lang="en-ZA" sz="1000" b="1" kern="1200" dirty="0">
            <a:latin typeface="Arial" panose="020B0604020202020204" pitchFamily="34" charset="0"/>
            <a:cs typeface="Arial" panose="020B0604020202020204" pitchFamily="34" charset="0"/>
          </a:endParaRPr>
        </a:p>
      </dsp:txBody>
      <dsp:txXfrm>
        <a:off x="1267140" y="592394"/>
        <a:ext cx="919752" cy="9197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6A13AB-B189-42CA-BDAB-C1A75316A698}">
      <dsp:nvSpPr>
        <dsp:cNvPr id="0" name=""/>
        <dsp:cNvSpPr/>
      </dsp:nvSpPr>
      <dsp:spPr>
        <a:xfrm>
          <a:off x="2044800" y="302192"/>
          <a:ext cx="2196000" cy="2196000"/>
        </a:xfrm>
        <a:prstGeom prst="round2DiagRect">
          <a:avLst>
            <a:gd name="adj1" fmla="val 29727"/>
            <a:gd name="adj2" fmla="val 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093CECC2-B43B-45D3-A1DA-729A4680C177}">
      <dsp:nvSpPr>
        <dsp:cNvPr id="0" name=""/>
        <dsp:cNvSpPr/>
      </dsp:nvSpPr>
      <dsp:spPr>
        <a:xfrm>
          <a:off x="2512800" y="770192"/>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A0E7B9F-74C9-4564-BA37-4E0D4A01D8D7}">
      <dsp:nvSpPr>
        <dsp:cNvPr id="0" name=""/>
        <dsp:cNvSpPr/>
      </dsp:nvSpPr>
      <dsp:spPr>
        <a:xfrm>
          <a:off x="1342800" y="3182192"/>
          <a:ext cx="3600000" cy="866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00100">
            <a:lnSpc>
              <a:spcPct val="100000"/>
            </a:lnSpc>
            <a:spcBef>
              <a:spcPct val="0"/>
            </a:spcBef>
            <a:spcAft>
              <a:spcPct val="35000"/>
            </a:spcAft>
            <a:defRPr cap="all"/>
          </a:pPr>
          <a:r>
            <a:rPr lang="en-US" sz="1800" kern="1200" dirty="0"/>
            <a:t>Target Date for </a:t>
          </a:r>
          <a:r>
            <a:rPr lang="en-US" sz="1800" kern="1200" dirty="0" smtClean="0"/>
            <a:t>MONITORING </a:t>
          </a:r>
          <a:r>
            <a:rPr lang="en-US" sz="1800" kern="1200" dirty="0"/>
            <a:t>of risk register </a:t>
          </a:r>
          <a:r>
            <a:rPr lang="en-US" sz="1800" kern="1200" dirty="0" smtClean="0"/>
            <a:t>26th MAY 2022</a:t>
          </a:r>
          <a:endParaRPr lang="en-US" sz="1800" kern="1200" dirty="0"/>
        </a:p>
      </dsp:txBody>
      <dsp:txXfrm>
        <a:off x="1342800" y="3182192"/>
        <a:ext cx="3600000" cy="866953"/>
      </dsp:txXfrm>
    </dsp:sp>
    <dsp:sp modelId="{687F3928-5FFB-4C65-AEF2-6A1DE64B10B5}">
      <dsp:nvSpPr>
        <dsp:cNvPr id="0" name=""/>
        <dsp:cNvSpPr/>
      </dsp:nvSpPr>
      <dsp:spPr>
        <a:xfrm>
          <a:off x="6274800" y="302192"/>
          <a:ext cx="2196000" cy="2196000"/>
        </a:xfrm>
        <a:prstGeom prst="round2DiagRect">
          <a:avLst>
            <a:gd name="adj1" fmla="val 29727"/>
            <a:gd name="adj2" fmla="val 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CEAF1C86-1488-4096-8399-5030458967F7}">
      <dsp:nvSpPr>
        <dsp:cNvPr id="0" name=""/>
        <dsp:cNvSpPr/>
      </dsp:nvSpPr>
      <dsp:spPr>
        <a:xfrm>
          <a:off x="6742800" y="770192"/>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80D4017-82DE-47A9-A840-B63E4EC06C53}">
      <dsp:nvSpPr>
        <dsp:cNvPr id="0" name=""/>
        <dsp:cNvSpPr/>
      </dsp:nvSpPr>
      <dsp:spPr>
        <a:xfrm>
          <a:off x="5572800" y="3182192"/>
          <a:ext cx="3600000" cy="866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11200">
            <a:lnSpc>
              <a:spcPct val="100000"/>
            </a:lnSpc>
            <a:spcBef>
              <a:spcPct val="0"/>
            </a:spcBef>
            <a:spcAft>
              <a:spcPct val="35000"/>
            </a:spcAft>
            <a:defRPr cap="all"/>
          </a:pPr>
          <a:r>
            <a:rPr lang="en-US" sz="1600" kern="1200" dirty="0" smtClean="0"/>
            <a:t>Action plan</a:t>
          </a:r>
        </a:p>
        <a:p>
          <a:pPr lvl="0" algn="ctr" defTabSz="711200">
            <a:lnSpc>
              <a:spcPct val="100000"/>
            </a:lnSpc>
            <a:spcBef>
              <a:spcPct val="0"/>
            </a:spcBef>
            <a:spcAft>
              <a:spcPct val="35000"/>
            </a:spcAft>
            <a:defRPr cap="all"/>
          </a:pPr>
          <a:r>
            <a:rPr lang="en-US" sz="1600" kern="1200" dirty="0" smtClean="0"/>
            <a:t>Update of narratives</a:t>
          </a:r>
        </a:p>
        <a:p>
          <a:pPr lvl="0" algn="ctr" defTabSz="711200">
            <a:lnSpc>
              <a:spcPct val="100000"/>
            </a:lnSpc>
            <a:spcBef>
              <a:spcPct val="0"/>
            </a:spcBef>
            <a:spcAft>
              <a:spcPct val="35000"/>
            </a:spcAft>
            <a:defRPr cap="all"/>
          </a:pPr>
          <a:r>
            <a:rPr lang="en-US" sz="1600" kern="1200" dirty="0" smtClean="0"/>
            <a:t>submission 20 MAY 2022</a:t>
          </a:r>
          <a:endParaRPr lang="en-US" sz="1600" kern="1200" dirty="0"/>
        </a:p>
      </dsp:txBody>
      <dsp:txXfrm>
        <a:off x="5572800" y="3182192"/>
        <a:ext cx="3600000" cy="86695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xmlns="">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en-ZA"/>
          </a:p>
        </p:txBody>
      </p:sp>
      <p:sp>
        <p:nvSpPr>
          <p:cNvPr id="3" name="Date Placeholder 2"/>
          <p:cNvSpPr>
            <a:spLocks noGrp="1"/>
          </p:cNvSpPr>
          <p:nvPr>
            <p:ph type="dt" sz="quarter" idx="1"/>
          </p:nvPr>
        </p:nvSpPr>
        <p:spPr>
          <a:xfrm>
            <a:off x="3889109" y="0"/>
            <a:ext cx="2975240" cy="501640"/>
          </a:xfrm>
          <a:prstGeom prst="rect">
            <a:avLst/>
          </a:prstGeom>
        </p:spPr>
        <p:txBody>
          <a:bodyPr vert="horz" lIns="96359" tIns="48180" rIns="96359" bIns="48180" rtlCol="0"/>
          <a:lstStyle>
            <a:lvl1pPr algn="r">
              <a:defRPr sz="1300"/>
            </a:lvl1pPr>
          </a:lstStyle>
          <a:p>
            <a:fld id="{F50D500A-3E4E-4807-99DD-095D5D0572BC}" type="datetimeFigureOut">
              <a:rPr lang="en-ZA" smtClean="0"/>
              <a:t>2022/05/10</a:t>
            </a:fld>
            <a:endParaRPr lang="en-ZA"/>
          </a:p>
        </p:txBody>
      </p:sp>
      <p:sp>
        <p:nvSpPr>
          <p:cNvPr id="4" name="Footer Placeholder 3"/>
          <p:cNvSpPr>
            <a:spLocks noGrp="1"/>
          </p:cNvSpPr>
          <p:nvPr>
            <p:ph type="ftr" sz="quarter" idx="2"/>
          </p:nvPr>
        </p:nvSpPr>
        <p:spPr>
          <a:xfrm>
            <a:off x="0" y="9496437"/>
            <a:ext cx="2975240" cy="501639"/>
          </a:xfrm>
          <a:prstGeom prst="rect">
            <a:avLst/>
          </a:prstGeom>
        </p:spPr>
        <p:txBody>
          <a:bodyPr vert="horz" lIns="96359" tIns="48180" rIns="96359" bIns="48180" rtlCol="0" anchor="b"/>
          <a:lstStyle>
            <a:lvl1pPr algn="l">
              <a:defRPr sz="1300"/>
            </a:lvl1pPr>
          </a:lstStyle>
          <a:p>
            <a:endParaRPr lang="en-ZA"/>
          </a:p>
        </p:txBody>
      </p:sp>
      <p:sp>
        <p:nvSpPr>
          <p:cNvPr id="5" name="Slide Number Placeholder 4"/>
          <p:cNvSpPr>
            <a:spLocks noGrp="1"/>
          </p:cNvSpPr>
          <p:nvPr>
            <p:ph type="sldNum" sz="quarter" idx="3"/>
          </p:nvPr>
        </p:nvSpPr>
        <p:spPr>
          <a:xfrm>
            <a:off x="3889109" y="9496437"/>
            <a:ext cx="2975240" cy="501639"/>
          </a:xfrm>
          <a:prstGeom prst="rect">
            <a:avLst/>
          </a:prstGeom>
        </p:spPr>
        <p:txBody>
          <a:bodyPr vert="horz" lIns="96359" tIns="48180" rIns="96359" bIns="48180" rtlCol="0" anchor="b"/>
          <a:lstStyle>
            <a:lvl1pPr algn="r">
              <a:defRPr sz="1300"/>
            </a:lvl1pPr>
          </a:lstStyle>
          <a:p>
            <a:fld id="{EB9D33C7-3623-4FCE-B655-9B75751B0CF4}" type="slidenum">
              <a:rPr lang="en-ZA" smtClean="0"/>
              <a:t>‹#›</a:t>
            </a:fld>
            <a:endParaRPr lang="en-ZA"/>
          </a:p>
        </p:txBody>
      </p:sp>
    </p:spTree>
    <p:extLst>
      <p:ext uri="{BB962C8B-B14F-4D97-AF65-F5344CB8AC3E}">
        <p14:creationId xmlns:p14="http://schemas.microsoft.com/office/powerpoint/2010/main" val="598510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en-ZA"/>
          </a:p>
        </p:txBody>
      </p:sp>
      <p:sp>
        <p:nvSpPr>
          <p:cNvPr id="3" name="Date Placehold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D0485303-6715-41C1-A957-D7903C21B34D}" type="datetimeFigureOut">
              <a:rPr lang="en-ZA" smtClean="0"/>
              <a:t>2022/05/10</a:t>
            </a:fld>
            <a:endParaRPr lang="en-ZA"/>
          </a:p>
        </p:txBody>
      </p:sp>
      <p:sp>
        <p:nvSpPr>
          <p:cNvPr id="4" name="Slide Image Placeholder 3"/>
          <p:cNvSpPr>
            <a:spLocks noGrp="1" noRot="1" noChangeAspect="1"/>
          </p:cNvSpPr>
          <p:nvPr>
            <p:ph type="sldImg" idx="2"/>
          </p:nvPr>
        </p:nvSpPr>
        <p:spPr>
          <a:xfrm>
            <a:off x="433388" y="1249363"/>
            <a:ext cx="5999162" cy="3375025"/>
          </a:xfrm>
          <a:prstGeom prst="rect">
            <a:avLst/>
          </a:prstGeom>
          <a:noFill/>
          <a:ln w="12700">
            <a:solidFill>
              <a:prstClr val="black"/>
            </a:solidFill>
          </a:ln>
        </p:spPr>
        <p:txBody>
          <a:bodyPr vert="horz" lIns="96359" tIns="48180" rIns="96359" bIns="48180" rtlCol="0" anchor="ctr"/>
          <a:lstStyle/>
          <a:p>
            <a:endParaRPr lang="en-ZA"/>
          </a:p>
        </p:txBody>
      </p:sp>
      <p:sp>
        <p:nvSpPr>
          <p:cNvPr id="5" name="Notes Placehold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en-ZA"/>
          </a:p>
        </p:txBody>
      </p:sp>
      <p:sp>
        <p:nvSpPr>
          <p:cNvPr id="7" name="Slide Number Placehold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36932623-FC96-4396-9D3B-7741CA7CDF7B}" type="slidenum">
              <a:rPr lang="en-ZA" smtClean="0"/>
              <a:t>‹#›</a:t>
            </a:fld>
            <a:endParaRPr lang="en-ZA"/>
          </a:p>
        </p:txBody>
      </p:sp>
    </p:spTree>
    <p:extLst>
      <p:ext uri="{BB962C8B-B14F-4D97-AF65-F5344CB8AC3E}">
        <p14:creationId xmlns:p14="http://schemas.microsoft.com/office/powerpoint/2010/main" val="1189835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914400" y="373033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2E7DE49-225F-F246-8255-8832F2F6FFE6}"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31318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38034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E7DE49-225F-F246-8255-8832F2F6FFE6}"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71357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E7DE49-225F-F246-8255-8832F2F6FFE6}"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59749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E7DE49-225F-F246-8255-8832F2F6FFE6}"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389943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E7DE49-225F-F246-8255-8832F2F6FFE6}"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833550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2E7DE49-225F-F246-8255-8832F2F6FFE6}" type="datetimeFigureOut">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27650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E7DE49-225F-F246-8255-8832F2F6FFE6}" type="datetimeFigureOut">
              <a:rPr lang="en-US" smtClean="0"/>
              <a:t>5/10/2022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2211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E7DE49-225F-F246-8255-8832F2F6FFE6}" type="datetimeFigureOut">
              <a:rPr lang="en-US" smtClean="0"/>
              <a:t>5/10/2022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90065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7DE49-225F-F246-8255-8832F2F6FFE6}" type="datetimeFigureOut">
              <a:rPr lang="en-US" smtClean="0"/>
              <a:t>5/10/2022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3697160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E7DE49-225F-F246-8255-8832F2F6FFE6}" type="datetimeFigureOut">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298528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529797"/>
            <a:ext cx="7315200" cy="62341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164569"/>
            <a:ext cx="7315200" cy="4526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084629"/>
            <a:ext cx="7315200" cy="885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E7DE49-225F-F246-8255-8832F2F6FFE6}" type="datetimeFigureOut">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5972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38034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941783" y="6149833"/>
            <a:ext cx="2892520" cy="236537"/>
          </a:xfrm>
          <a:prstGeom prst="rect">
            <a:avLst/>
          </a:prstGeom>
        </p:spPr>
        <p:txBody>
          <a:bodyPr vert="horz" lIns="91440" tIns="45720" rIns="91440" bIns="45720" rtlCol="0" anchor="ctr"/>
          <a:lstStyle>
            <a:lvl1pPr algn="ctr">
              <a:defRPr sz="1200">
                <a:solidFill>
                  <a:schemeClr val="tx1">
                    <a:tint val="75000"/>
                  </a:schemeClr>
                </a:solidFill>
              </a:defRPr>
            </a:lvl1pPr>
          </a:lstStyle>
          <a:p>
            <a:fld id="{A2E7DE49-225F-F246-8255-8832F2F6FFE6}" type="datetimeFigureOut">
              <a:rPr lang="en-US" smtClean="0"/>
              <a:pPr/>
              <a:t>5/10/2022</a:t>
            </a:fld>
            <a:endParaRPr lang="en-US" dirty="0"/>
          </a:p>
        </p:txBody>
      </p:sp>
      <p:sp>
        <p:nvSpPr>
          <p:cNvPr id="5" name="Footer Placeholder 4"/>
          <p:cNvSpPr>
            <a:spLocks noGrp="1"/>
          </p:cNvSpPr>
          <p:nvPr>
            <p:ph type="ftr" sz="quarter" idx="3"/>
          </p:nvPr>
        </p:nvSpPr>
        <p:spPr>
          <a:xfrm>
            <a:off x="2941783" y="6448137"/>
            <a:ext cx="2892520" cy="27968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892800" y="6265574"/>
            <a:ext cx="210435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B1C6805-EAF3-CC4B-883D-0BA841DD8C88}" type="slidenum">
              <a:rPr lang="en-US" smtClean="0"/>
              <a:pPr/>
              <a:t>‹#›</a:t>
            </a:fld>
            <a:endParaRPr lang="en-US" dirty="0"/>
          </a:p>
        </p:txBody>
      </p:sp>
    </p:spTree>
    <p:extLst>
      <p:ext uri="{BB962C8B-B14F-4D97-AF65-F5344CB8AC3E}">
        <p14:creationId xmlns:p14="http://schemas.microsoft.com/office/powerpoint/2010/main" val="2390718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STRATEGIC%20RISK%20REGISTER.xlsx" TargetMode="Externa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5334" y="660401"/>
            <a:ext cx="7772400" cy="1470025"/>
          </a:xfrm>
        </p:spPr>
        <p:txBody>
          <a:bodyPr>
            <a:noAutofit/>
          </a:bodyPr>
          <a:lstStyle/>
          <a:p>
            <a:r>
              <a:rPr lang="en-US" sz="6600" dirty="0">
                <a:solidFill>
                  <a:srgbClr val="90C226"/>
                </a:solidFill>
                <a:latin typeface="Amasis MT Pro Black" panose="02040A04050005020304" pitchFamily="18" charset="0"/>
              </a:rPr>
              <a:t>Department of Military Veterans</a:t>
            </a:r>
            <a:endParaRPr lang="en-US" sz="5400" dirty="0">
              <a:latin typeface="Amasis MT Pro Black" panose="02040A04050005020304" pitchFamily="18" charset="0"/>
            </a:endParaRPr>
          </a:p>
        </p:txBody>
      </p:sp>
      <p:sp>
        <p:nvSpPr>
          <p:cNvPr id="3" name="Subtitle 2"/>
          <p:cNvSpPr>
            <a:spLocks noGrp="1"/>
          </p:cNvSpPr>
          <p:nvPr>
            <p:ph type="subTitle" idx="1"/>
          </p:nvPr>
        </p:nvSpPr>
        <p:spPr>
          <a:xfrm>
            <a:off x="2305335" y="2854036"/>
            <a:ext cx="7393675" cy="1207601"/>
          </a:xfrm>
        </p:spPr>
        <p:txBody>
          <a:bodyPr>
            <a:normAutofit/>
          </a:bodyPr>
          <a:lstStyle/>
          <a:p>
            <a:pPr>
              <a:spcBef>
                <a:spcPts val="1000"/>
              </a:spcBef>
              <a:buClr>
                <a:srgbClr val="90C226"/>
              </a:buClr>
              <a:buSzPct val="80000"/>
            </a:pPr>
            <a:r>
              <a:rPr lang="en-US" sz="3000" dirty="0" smtClean="0">
                <a:solidFill>
                  <a:prstClr val="black">
                    <a:lumMod val="50000"/>
                    <a:lumOff val="50000"/>
                  </a:prstClr>
                </a:solidFill>
                <a:latin typeface="Trebuchet MS"/>
              </a:rPr>
              <a:t>STATUS OF THE RECORD REVIEW REPORT</a:t>
            </a:r>
            <a:endParaRPr lang="en-US" sz="3000" dirty="0">
              <a:solidFill>
                <a:prstClr val="black">
                  <a:lumMod val="50000"/>
                  <a:lumOff val="50000"/>
                </a:prstClr>
              </a:solidFill>
              <a:latin typeface="Trebuchet MS"/>
            </a:endParaRPr>
          </a:p>
          <a:p>
            <a:pPr>
              <a:spcBef>
                <a:spcPts val="1000"/>
              </a:spcBef>
              <a:buClr>
                <a:srgbClr val="90C226"/>
              </a:buClr>
              <a:buSzPct val="80000"/>
            </a:pPr>
            <a:r>
              <a:rPr lang="en-US" sz="3000" dirty="0" smtClean="0">
                <a:solidFill>
                  <a:prstClr val="black">
                    <a:lumMod val="50000"/>
                    <a:lumOff val="50000"/>
                  </a:prstClr>
                </a:solidFill>
                <a:latin typeface="Trebuchet MS"/>
              </a:rPr>
              <a:t>08 MAY 2022</a:t>
            </a:r>
            <a:endParaRPr lang="en-US" sz="3000" dirty="0">
              <a:solidFill>
                <a:prstClr val="black">
                  <a:lumMod val="50000"/>
                  <a:lumOff val="50000"/>
                </a:prstClr>
              </a:solidFill>
              <a:latin typeface="Trebuchet MS"/>
            </a:endParaRPr>
          </a:p>
        </p:txBody>
      </p:sp>
    </p:spTree>
    <p:extLst>
      <p:ext uri="{BB962C8B-B14F-4D97-AF65-F5344CB8AC3E}">
        <p14:creationId xmlns:p14="http://schemas.microsoft.com/office/powerpoint/2010/main" val="3921715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3632"/>
            <a:ext cx="10972800" cy="870768"/>
          </a:xfrm>
        </p:spPr>
        <p:txBody>
          <a:bodyPr>
            <a:normAutofit/>
          </a:bodyPr>
          <a:lstStyle/>
          <a:p>
            <a:r>
              <a:rPr lang="en-US" sz="3200" b="1" dirty="0" smtClean="0"/>
              <a:t>Compliance </a:t>
            </a:r>
            <a:r>
              <a:rPr lang="en-US" sz="3200" b="1" dirty="0"/>
              <a:t>management key matters for attention</a:t>
            </a:r>
            <a:endParaRPr lang="en-ZA" sz="3200" b="1" dirty="0"/>
          </a:p>
        </p:txBody>
      </p:sp>
      <p:sp>
        <p:nvSpPr>
          <p:cNvPr id="3" name="Content Placeholder 2"/>
          <p:cNvSpPr>
            <a:spLocks noGrp="1"/>
          </p:cNvSpPr>
          <p:nvPr>
            <p:ph idx="1"/>
          </p:nvPr>
        </p:nvSpPr>
        <p:spPr>
          <a:xfrm>
            <a:off x="0" y="808522"/>
            <a:ext cx="12192000" cy="5156849"/>
          </a:xfrm>
        </p:spPr>
        <p:txBody>
          <a:bodyPr>
            <a:noAutofit/>
          </a:bodyPr>
          <a:lstStyle/>
          <a:p>
            <a:pPr lvl="0" algn="just"/>
            <a:r>
              <a:rPr lang="en-ZA" sz="2000" b="1" dirty="0" smtClean="0"/>
              <a:t>The </a:t>
            </a:r>
            <a:r>
              <a:rPr lang="en-ZA" sz="2000" b="1" dirty="0"/>
              <a:t>progress made by management to investigate irregular expenditure that was reported in the previous </a:t>
            </a:r>
            <a:r>
              <a:rPr lang="en-ZA" sz="2000" b="1" dirty="0" smtClean="0"/>
              <a:t>year was assessed and </a:t>
            </a:r>
            <a:r>
              <a:rPr lang="en-ZA" sz="2000" b="1" dirty="0"/>
              <a:t>the following was noted. </a:t>
            </a:r>
            <a:endParaRPr lang="en-ZA" sz="2000" b="1" dirty="0" smtClean="0"/>
          </a:p>
          <a:p>
            <a:pPr marL="0" lvl="0" indent="0" algn="just">
              <a:buNone/>
            </a:pPr>
            <a:endParaRPr lang="en-ZA" sz="2000" dirty="0"/>
          </a:p>
          <a:p>
            <a:pPr lvl="1" algn="just"/>
            <a:r>
              <a:rPr lang="en-ZA" sz="1600" dirty="0"/>
              <a:t>In the 2020-21 financial year, the department disclosed irregular, fruitless and wasteful expenditure under assessment/determination. Follow ups were made on the progress made with this process as well as any additional actions taken in relation to these matters were requested in request for information (</a:t>
            </a:r>
            <a:r>
              <a:rPr lang="en-ZA" sz="1600" dirty="0" err="1"/>
              <a:t>RFI</a:t>
            </a:r>
            <a:r>
              <a:rPr lang="en-ZA" sz="1600" dirty="0"/>
              <a:t>) 07 of 2021/22, however it was noted that the department has not performed the determination test within 30 days in line with the requirements of the irregular and fruitless and wasteful expenditure frameworks, resulting in non-compliance with the requirements of the frameworks</a:t>
            </a:r>
            <a:r>
              <a:rPr lang="en-ZA" sz="1600" dirty="0" smtClean="0"/>
              <a:t>.</a:t>
            </a:r>
          </a:p>
          <a:p>
            <a:pPr marL="457200" lvl="1" indent="0" algn="just">
              <a:buNone/>
            </a:pPr>
            <a:endParaRPr lang="en-ZA" sz="1600" dirty="0"/>
          </a:p>
          <a:p>
            <a:pPr lvl="1" algn="just"/>
            <a:r>
              <a:rPr lang="en-ZA" sz="1600" dirty="0"/>
              <a:t>On engagement with management, it was indicated that all the cases have been provided to the external investigator for investigation. </a:t>
            </a:r>
            <a:endParaRPr lang="en-ZA" sz="1600" dirty="0" smtClean="0"/>
          </a:p>
          <a:p>
            <a:pPr marL="457200" lvl="1" indent="0" algn="just">
              <a:buNone/>
            </a:pPr>
            <a:endParaRPr lang="en-ZA" sz="1600" dirty="0"/>
          </a:p>
          <a:p>
            <a:pPr lvl="1" algn="just"/>
            <a:r>
              <a:rPr lang="en-ZA" sz="1600" dirty="0"/>
              <a:t>During the performance of this review, follow-ups were also made on the progress of implementation of the recommendations by the Department of Planning, Monitoring and Evaluation (</a:t>
            </a:r>
            <a:r>
              <a:rPr lang="en-ZA" sz="1600" dirty="0" err="1"/>
              <a:t>DPME</a:t>
            </a:r>
            <a:r>
              <a:rPr lang="en-ZA" sz="1600" dirty="0"/>
              <a:t>) as part of initial investigation into prior years’ irregular expenditure, it was noted that of the 64 cases, 4 written warnings were issued to the affected officials and the rest of the cases have been provided to the external investigator</a:t>
            </a:r>
            <a:r>
              <a:rPr lang="en-ZA" sz="1600" dirty="0" smtClean="0"/>
              <a:t>.</a:t>
            </a:r>
            <a:endParaRPr lang="en-ZA" sz="1600" dirty="0"/>
          </a:p>
        </p:txBody>
      </p:sp>
    </p:spTree>
    <p:extLst>
      <p:ext uri="{BB962C8B-B14F-4D97-AF65-F5344CB8AC3E}">
        <p14:creationId xmlns:p14="http://schemas.microsoft.com/office/powerpoint/2010/main" val="931406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57396"/>
          </a:xfrm>
        </p:spPr>
        <p:txBody>
          <a:bodyPr>
            <a:normAutofit fontScale="90000"/>
          </a:bodyPr>
          <a:lstStyle/>
          <a:p>
            <a:r>
              <a:rPr lang="en-US" sz="3200" b="1" dirty="0"/>
              <a:t>Compliance management key matters for </a:t>
            </a:r>
            <a:r>
              <a:rPr lang="en-US" sz="3200" b="1" dirty="0" smtClean="0"/>
              <a:t>attention (</a:t>
            </a:r>
            <a:r>
              <a:rPr lang="en-US" sz="3200" b="1" dirty="0" err="1" smtClean="0"/>
              <a:t>cont</a:t>
            </a:r>
            <a:r>
              <a:rPr lang="en-US" sz="3200" b="1" dirty="0" smtClean="0"/>
              <a:t>…)</a:t>
            </a:r>
            <a:endParaRPr lang="en-ZA" sz="3200" b="1" dirty="0"/>
          </a:p>
        </p:txBody>
      </p:sp>
      <p:sp>
        <p:nvSpPr>
          <p:cNvPr id="3" name="Content Placeholder 2"/>
          <p:cNvSpPr>
            <a:spLocks noGrp="1"/>
          </p:cNvSpPr>
          <p:nvPr>
            <p:ph idx="1"/>
          </p:nvPr>
        </p:nvSpPr>
        <p:spPr/>
        <p:txBody>
          <a:bodyPr>
            <a:normAutofit fontScale="70000" lnSpcReduction="20000"/>
          </a:bodyPr>
          <a:lstStyle/>
          <a:p>
            <a:pPr lvl="0" algn="just"/>
            <a:r>
              <a:rPr lang="en-ZA" dirty="0"/>
              <a:t>The delays in concluding investigations may lead to non-compliance with the requirements of section 38(1) (h) (iii) of the Public Finance Management Act 1 of 1999 (PFMA) and treasury regulation 4.1.2 and negative audit outcomes. </a:t>
            </a:r>
            <a:endParaRPr lang="en-ZA" dirty="0" smtClean="0"/>
          </a:p>
          <a:p>
            <a:pPr marL="0" lvl="0" indent="0" algn="just">
              <a:buNone/>
            </a:pPr>
            <a:endParaRPr lang="en-ZA" dirty="0"/>
          </a:p>
          <a:p>
            <a:pPr lvl="0" algn="just"/>
            <a:r>
              <a:rPr lang="en-ZA" dirty="0"/>
              <a:t>Our review also revealed that the  department has not complied with National Treasury Instruction note 34 and Treasury Regulation 8.2.3 on paying service providers within 30 days for the period 01 April 2021 to 30 November 2021</a:t>
            </a:r>
            <a:r>
              <a:rPr lang="en-ZA" dirty="0" smtClean="0"/>
              <a:t>. The </a:t>
            </a:r>
            <a:r>
              <a:rPr lang="en-ZA" dirty="0"/>
              <a:t>main causes listed are the challenges with </a:t>
            </a:r>
            <a:r>
              <a:rPr lang="en-ZA" dirty="0" err="1"/>
              <a:t>LOGIS</a:t>
            </a:r>
            <a:r>
              <a:rPr lang="en-ZA" dirty="0"/>
              <a:t> and the department not having an effective invoice tracking system. This will result in the department incurring fruitless and wasteful expenditure for interest paid on late payments to service providers</a:t>
            </a:r>
            <a:r>
              <a:rPr lang="en-ZA" dirty="0" smtClean="0"/>
              <a:t>.</a:t>
            </a:r>
          </a:p>
          <a:p>
            <a:pPr marL="0" lvl="0" indent="0" algn="just">
              <a:buNone/>
            </a:pPr>
            <a:endParaRPr lang="en-ZA" dirty="0"/>
          </a:p>
          <a:p>
            <a:pPr lvl="0" algn="just"/>
            <a:r>
              <a:rPr lang="en-ZA" dirty="0"/>
              <a:t>The department should expedite the process of ensuring that </a:t>
            </a:r>
            <a:r>
              <a:rPr lang="en-ZA" dirty="0" err="1"/>
              <a:t>LOGIS</a:t>
            </a:r>
            <a:r>
              <a:rPr lang="en-ZA" dirty="0"/>
              <a:t> is fully functional   to improve its operating effectiveness in expenditure management.</a:t>
            </a:r>
          </a:p>
        </p:txBody>
      </p:sp>
    </p:spTree>
    <p:extLst>
      <p:ext uri="{BB962C8B-B14F-4D97-AF65-F5344CB8AC3E}">
        <p14:creationId xmlns:p14="http://schemas.microsoft.com/office/powerpoint/2010/main" val="3521021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1384"/>
            <a:ext cx="10972800" cy="653360"/>
          </a:xfrm>
        </p:spPr>
        <p:txBody>
          <a:bodyPr>
            <a:normAutofit fontScale="90000"/>
          </a:bodyPr>
          <a:lstStyle/>
          <a:p>
            <a:r>
              <a:rPr lang="en-US" sz="3200" b="1" dirty="0" smtClean="0"/>
              <a:t>Human Resource </a:t>
            </a:r>
            <a:r>
              <a:rPr lang="en-US" sz="3200" b="1" dirty="0"/>
              <a:t>management key matters for attention</a:t>
            </a:r>
            <a:endParaRPr lang="en-ZA" sz="3200" b="1" dirty="0"/>
          </a:p>
        </p:txBody>
      </p:sp>
      <p:sp>
        <p:nvSpPr>
          <p:cNvPr id="3" name="Content Placeholder 2"/>
          <p:cNvSpPr>
            <a:spLocks noGrp="1"/>
          </p:cNvSpPr>
          <p:nvPr>
            <p:ph idx="1"/>
          </p:nvPr>
        </p:nvSpPr>
        <p:spPr>
          <a:xfrm>
            <a:off x="0" y="914401"/>
            <a:ext cx="12046857" cy="5066146"/>
          </a:xfrm>
        </p:spPr>
        <p:txBody>
          <a:bodyPr>
            <a:normAutofit fontScale="55000" lnSpcReduction="20000"/>
          </a:bodyPr>
          <a:lstStyle/>
          <a:p>
            <a:pPr marL="0" lvl="0" indent="0">
              <a:buNone/>
            </a:pPr>
            <a:r>
              <a:rPr lang="en-ZA" b="1" dirty="0"/>
              <a:t>The overall vacancy rate is currently at 10%. The key vacant positions are: </a:t>
            </a:r>
            <a:endParaRPr lang="en-ZA" b="1" dirty="0" smtClean="0"/>
          </a:p>
          <a:p>
            <a:pPr marL="0" lvl="0" indent="0">
              <a:buNone/>
            </a:pPr>
            <a:endParaRPr lang="en-ZA" dirty="0"/>
          </a:p>
          <a:p>
            <a:pPr lvl="0"/>
            <a:r>
              <a:rPr lang="en-ZA" dirty="0"/>
              <a:t>Deputy Director-General: Corporate Services (vacant since 1 September 2019</a:t>
            </a:r>
            <a:r>
              <a:rPr lang="en-ZA" dirty="0" smtClean="0"/>
              <a:t>).</a:t>
            </a:r>
          </a:p>
          <a:p>
            <a:pPr marL="0" lvl="0" indent="0">
              <a:buNone/>
            </a:pPr>
            <a:endParaRPr lang="en-ZA" dirty="0"/>
          </a:p>
          <a:p>
            <a:pPr marL="0" lvl="0" indent="0">
              <a:buNone/>
            </a:pPr>
            <a:r>
              <a:rPr lang="en-ZA" b="1" dirty="0"/>
              <a:t>Other key long-outstanding vacant posts include</a:t>
            </a:r>
            <a:r>
              <a:rPr lang="en-ZA" b="1" dirty="0" smtClean="0"/>
              <a:t>:</a:t>
            </a:r>
          </a:p>
          <a:p>
            <a:pPr marL="0" lvl="0" indent="0">
              <a:buNone/>
            </a:pPr>
            <a:endParaRPr lang="en-ZA" b="1" dirty="0"/>
          </a:p>
          <a:p>
            <a:pPr lvl="0"/>
            <a:r>
              <a:rPr lang="en-ZA" dirty="0"/>
              <a:t>Chief Director: Beneficiary Support (more than 12 months)</a:t>
            </a:r>
          </a:p>
          <a:p>
            <a:pPr lvl="0"/>
            <a:r>
              <a:rPr lang="en-ZA" dirty="0"/>
              <a:t>Director Financial Accounting ( more than 12 months)</a:t>
            </a:r>
          </a:p>
          <a:p>
            <a:pPr lvl="0"/>
            <a:r>
              <a:rPr lang="en-ZA" dirty="0"/>
              <a:t>The department is also experiencing a number of vacancies in divisions linked to performance management  as follows : </a:t>
            </a:r>
          </a:p>
          <a:p>
            <a:pPr lvl="0"/>
            <a:r>
              <a:rPr lang="en-ZA" dirty="0"/>
              <a:t>Deputy Director General – Socio Economic support</a:t>
            </a:r>
          </a:p>
          <a:p>
            <a:pPr lvl="0"/>
            <a:r>
              <a:rPr lang="en-ZA" dirty="0"/>
              <a:t>Assistant director – Monitoring and evaluation</a:t>
            </a:r>
          </a:p>
          <a:p>
            <a:pPr lvl="0"/>
            <a:r>
              <a:rPr lang="en-ZA" dirty="0"/>
              <a:t>Chief Director Beneficiary support </a:t>
            </a:r>
          </a:p>
          <a:p>
            <a:pPr lvl="0"/>
            <a:r>
              <a:rPr lang="en-ZA" dirty="0"/>
              <a:t>The department should expedite the process of filling vacant posts as some of these affect service delivery to military veterans and may result in misstatements in performance reporting.</a:t>
            </a:r>
          </a:p>
          <a:p>
            <a:pPr lvl="0"/>
            <a:r>
              <a:rPr lang="en-ZA" dirty="0"/>
              <a:t>The department’s organisational structure was approved on 30 June 2010 and has not been regularly reviewed. Leadership should expedite the process of review and approval of the organisational structure as it may result in an outdated organisational structure, which does not address the current needs of the department.</a:t>
            </a:r>
          </a:p>
        </p:txBody>
      </p:sp>
    </p:spTree>
    <p:extLst>
      <p:ext uri="{BB962C8B-B14F-4D97-AF65-F5344CB8AC3E}">
        <p14:creationId xmlns:p14="http://schemas.microsoft.com/office/powerpoint/2010/main" val="3523765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258990"/>
            <a:ext cx="11480800" cy="639762"/>
          </a:xfrm>
        </p:spPr>
        <p:txBody>
          <a:bodyPr>
            <a:normAutofit fontScale="90000"/>
          </a:bodyPr>
          <a:lstStyle/>
          <a:p>
            <a:r>
              <a:rPr lang="en-US" sz="3200" b="1" dirty="0"/>
              <a:t>Human Resource management key matters for </a:t>
            </a:r>
            <a:r>
              <a:rPr lang="en-US" sz="3200" b="1" dirty="0" smtClean="0"/>
              <a:t>attention(cont..)</a:t>
            </a:r>
            <a:endParaRPr lang="en-ZA" sz="3200" b="1" dirty="0"/>
          </a:p>
        </p:txBody>
      </p:sp>
      <p:sp>
        <p:nvSpPr>
          <p:cNvPr id="3" name="Content Placeholder 2"/>
          <p:cNvSpPr>
            <a:spLocks noGrp="1"/>
          </p:cNvSpPr>
          <p:nvPr>
            <p:ph idx="1"/>
          </p:nvPr>
        </p:nvSpPr>
        <p:spPr>
          <a:xfrm>
            <a:off x="609600" y="1155033"/>
            <a:ext cx="10972800" cy="4825514"/>
          </a:xfrm>
        </p:spPr>
        <p:txBody>
          <a:bodyPr>
            <a:normAutofit fontScale="70000" lnSpcReduction="20000"/>
          </a:bodyPr>
          <a:lstStyle/>
          <a:p>
            <a:pPr lvl="0" algn="just"/>
            <a:r>
              <a:rPr lang="en-ZA" dirty="0"/>
              <a:t>The internal audit unit is still not adequately capacitated. This has had a negative impact on the internal audit unit’s ability to adequately complete their annual plan and fully perform the critical duties and roles to add value to the department. The Director Internal Audit is currently acting as the Chief Financial Officer (CFO), and there is a vacancy in that position, there is currently no official acting in that capacity, which puts further strain on the internal audit unit’s capacity challenges.</a:t>
            </a:r>
          </a:p>
          <a:p>
            <a:pPr marL="0" indent="0" algn="just">
              <a:buNone/>
            </a:pPr>
            <a:endParaRPr lang="en-ZA" dirty="0"/>
          </a:p>
          <a:p>
            <a:pPr lvl="0" algn="just"/>
            <a:r>
              <a:rPr lang="en-ZA" dirty="0"/>
              <a:t>The department has embarked on a process to appoint an external service provider to support the internal audit function, but the process has not yet been finalised. With year-end approaching, this may result in non-compliance with Treasury Regulations relating to activities that the internal audit function is required to perform. Furthermore, there might be insufficient time for management to address any control deficiencies identified by the service provider prior to submission of the final financial statements for external audit. This was also reported in the previous review period.</a:t>
            </a:r>
          </a:p>
        </p:txBody>
      </p:sp>
    </p:spTree>
    <p:extLst>
      <p:ext uri="{BB962C8B-B14F-4D97-AF65-F5344CB8AC3E}">
        <p14:creationId xmlns:p14="http://schemas.microsoft.com/office/powerpoint/2010/main" val="4185511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223" y="0"/>
            <a:ext cx="10972800" cy="719171"/>
          </a:xfrm>
        </p:spPr>
        <p:txBody>
          <a:bodyPr>
            <a:normAutofit/>
          </a:bodyPr>
          <a:lstStyle/>
          <a:p>
            <a:r>
              <a:rPr lang="en-US" sz="3200" b="1" dirty="0" smtClean="0"/>
              <a:t>IT management </a:t>
            </a:r>
            <a:r>
              <a:rPr lang="en-US" sz="3200" b="1" dirty="0"/>
              <a:t>key matters for attention</a:t>
            </a:r>
            <a:endParaRPr lang="en-ZA" sz="3200" b="1" dirty="0"/>
          </a:p>
        </p:txBody>
      </p:sp>
      <p:sp>
        <p:nvSpPr>
          <p:cNvPr id="3" name="Content Placeholder 2"/>
          <p:cNvSpPr>
            <a:spLocks noGrp="1"/>
          </p:cNvSpPr>
          <p:nvPr>
            <p:ph idx="1"/>
          </p:nvPr>
        </p:nvSpPr>
        <p:spPr>
          <a:xfrm>
            <a:off x="696227" y="839805"/>
            <a:ext cx="10972800" cy="4380345"/>
          </a:xfrm>
        </p:spPr>
        <p:txBody>
          <a:bodyPr>
            <a:noAutofit/>
          </a:bodyPr>
          <a:lstStyle/>
          <a:p>
            <a:pPr lvl="0" algn="just"/>
            <a:r>
              <a:rPr lang="en-ZA" sz="2000" dirty="0"/>
              <a:t>Based on the action plan to address the 2020/21 IT audit findings it was noted that the management was in the process of addressing weaknesses noted on IT governance, security management, IT service continuity and user access management.</a:t>
            </a:r>
          </a:p>
          <a:p>
            <a:pPr lvl="0" algn="just"/>
            <a:r>
              <a:rPr lang="en-ZA" sz="2000" dirty="0" smtClean="0"/>
              <a:t>The </a:t>
            </a:r>
            <a:r>
              <a:rPr lang="en-ZA" sz="2000" dirty="0"/>
              <a:t>design of the Disaster Recovery Plan (</a:t>
            </a:r>
            <a:r>
              <a:rPr lang="en-ZA" sz="2000" dirty="0" err="1"/>
              <a:t>DRP</a:t>
            </a:r>
            <a:r>
              <a:rPr lang="en-ZA" sz="2000" dirty="0"/>
              <a:t>) in alignment to the Business Continuity Plan (</a:t>
            </a:r>
            <a:r>
              <a:rPr lang="en-ZA" sz="2000" dirty="0" err="1"/>
              <a:t>BCP</a:t>
            </a:r>
            <a:r>
              <a:rPr lang="en-ZA" sz="2000" dirty="0"/>
              <a:t>) was still not completed. A Tasking Letter incorporating a comprehensive Business Impact Analysis, </a:t>
            </a:r>
            <a:r>
              <a:rPr lang="en-ZA" sz="2000" dirty="0" err="1"/>
              <a:t>BCP</a:t>
            </a:r>
            <a:r>
              <a:rPr lang="en-ZA" sz="2000" dirty="0"/>
              <a:t> and </a:t>
            </a:r>
            <a:r>
              <a:rPr lang="en-ZA" sz="2000" dirty="0" err="1"/>
              <a:t>DRP</a:t>
            </a:r>
            <a:r>
              <a:rPr lang="en-ZA" sz="2000" dirty="0"/>
              <a:t> implementation plan has been submitted to </a:t>
            </a:r>
            <a:r>
              <a:rPr lang="en-ZA" sz="2000" dirty="0" err="1"/>
              <a:t>SITA</a:t>
            </a:r>
            <a:r>
              <a:rPr lang="en-ZA" sz="2000" dirty="0"/>
              <a:t> for implementation</a:t>
            </a:r>
            <a:r>
              <a:rPr lang="en-ZA" sz="2000" dirty="0" smtClean="0"/>
              <a:t>.</a:t>
            </a:r>
          </a:p>
          <a:p>
            <a:pPr marL="0" lvl="0" indent="0" algn="just">
              <a:buNone/>
            </a:pPr>
            <a:endParaRPr lang="en-ZA" sz="2000" dirty="0"/>
          </a:p>
          <a:p>
            <a:pPr lvl="0" algn="just"/>
            <a:r>
              <a:rPr lang="en-ZA" sz="2000" dirty="0" smtClean="0"/>
              <a:t>The </a:t>
            </a:r>
            <a:r>
              <a:rPr lang="en-ZA" sz="2000" dirty="0"/>
              <a:t>department was still utilising Military Veterans Beneficiaries Database (</a:t>
            </a:r>
            <a:r>
              <a:rPr lang="en-ZA" sz="2000" dirty="0" err="1"/>
              <a:t>MVBD</a:t>
            </a:r>
            <a:r>
              <a:rPr lang="en-ZA" sz="2000" dirty="0"/>
              <a:t>) based on the Microsoft Access tool to manage military veterans’ beneficiaries. The </a:t>
            </a:r>
            <a:r>
              <a:rPr lang="en-ZA" sz="2000" dirty="0" err="1"/>
              <a:t>MVBD</a:t>
            </a:r>
            <a:r>
              <a:rPr lang="en-ZA" sz="2000" dirty="0"/>
              <a:t> does not have functionality to log and retain activities performed by users as well as changes made on </a:t>
            </a:r>
            <a:r>
              <a:rPr lang="en-ZA" sz="2000" dirty="0" err="1"/>
              <a:t>MVBD</a:t>
            </a:r>
            <a:r>
              <a:rPr lang="en-ZA" sz="2000" dirty="0"/>
              <a:t>. As a result, the auditors will not be able to provide assurance on implemented user access and change management controls around the </a:t>
            </a:r>
            <a:r>
              <a:rPr lang="en-ZA" sz="2000" dirty="0" err="1"/>
              <a:t>MVBD</a:t>
            </a:r>
            <a:r>
              <a:rPr lang="en-ZA" sz="2000" dirty="0"/>
              <a:t>. </a:t>
            </a:r>
            <a:r>
              <a:rPr lang="en-US" sz="2000" dirty="0"/>
              <a:t>The DMV and </a:t>
            </a:r>
            <a:r>
              <a:rPr lang="en-US" sz="2000" dirty="0" err="1"/>
              <a:t>SITA</a:t>
            </a:r>
            <a:r>
              <a:rPr lang="en-US" sz="2000" dirty="0"/>
              <a:t> has entered into agreement for the development and implementation of the Integrated Database Management System (</a:t>
            </a:r>
            <a:r>
              <a:rPr lang="en-US" sz="2000" dirty="0" err="1"/>
              <a:t>IDBMS</a:t>
            </a:r>
            <a:r>
              <a:rPr lang="en-US" sz="2000" dirty="0"/>
              <a:t>). The agreement clearly outline the cost implications and highlighting the rollout approach of the system. </a:t>
            </a:r>
            <a:endParaRPr lang="en-ZA" sz="2000" dirty="0">
              <a:effectLst/>
            </a:endParaRPr>
          </a:p>
        </p:txBody>
      </p:sp>
    </p:spTree>
    <p:extLst>
      <p:ext uri="{BB962C8B-B14F-4D97-AF65-F5344CB8AC3E}">
        <p14:creationId xmlns:p14="http://schemas.microsoft.com/office/powerpoint/2010/main" val="1082493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51518"/>
          </a:xfrm>
        </p:spPr>
        <p:txBody>
          <a:bodyPr>
            <a:normAutofit/>
          </a:bodyPr>
          <a:lstStyle/>
          <a:p>
            <a:r>
              <a:rPr lang="en-US" sz="3200" b="1" dirty="0" smtClean="0"/>
              <a:t>Oversight &amp; monitoring key </a:t>
            </a:r>
            <a:r>
              <a:rPr lang="en-US" sz="3200" b="1" dirty="0"/>
              <a:t>matters for attention</a:t>
            </a:r>
            <a:endParaRPr lang="en-ZA" sz="3200" b="1" dirty="0"/>
          </a:p>
        </p:txBody>
      </p:sp>
      <p:sp>
        <p:nvSpPr>
          <p:cNvPr id="3" name="Content Placeholder 2"/>
          <p:cNvSpPr>
            <a:spLocks noGrp="1"/>
          </p:cNvSpPr>
          <p:nvPr>
            <p:ph idx="1"/>
          </p:nvPr>
        </p:nvSpPr>
        <p:spPr>
          <a:xfrm>
            <a:off x="609600" y="1270535"/>
            <a:ext cx="10972800" cy="4710011"/>
          </a:xfrm>
        </p:spPr>
        <p:txBody>
          <a:bodyPr>
            <a:normAutofit fontScale="62500" lnSpcReduction="20000"/>
          </a:bodyPr>
          <a:lstStyle/>
          <a:p>
            <a:pPr lvl="0" algn="just"/>
            <a:r>
              <a:rPr lang="en-ZA" dirty="0"/>
              <a:t>During the review of internal audit, we have noted that the internal audit unit has still not had a five-year external quality assessment review done as per the previous action plan. A request by the department was sent to National Treasury to assist with the external review. The department should expedite the process of the external review to ensure that the internal audit division is compliant with the requirements of </a:t>
            </a:r>
            <a:r>
              <a:rPr lang="en-ZA" dirty="0" err="1"/>
              <a:t>IIA</a:t>
            </a:r>
            <a:r>
              <a:rPr lang="en-ZA" dirty="0"/>
              <a:t> standard 1312</a:t>
            </a:r>
            <a:r>
              <a:rPr lang="en-ZA" dirty="0" smtClean="0"/>
              <a:t>.</a:t>
            </a:r>
          </a:p>
          <a:p>
            <a:pPr marL="0" lvl="0" indent="0" algn="just">
              <a:buNone/>
            </a:pPr>
            <a:endParaRPr lang="en-ZA" dirty="0"/>
          </a:p>
          <a:p>
            <a:pPr lvl="0" algn="just"/>
            <a:r>
              <a:rPr lang="en-ZA" dirty="0"/>
              <a:t>Treasury Regulation 3.2.9 provides that internal audit must perform their functions independently from management; however, the director internal audit is acting as the CFO of the department (while the appointed CFO is on suspension). Should the director return to her position as head of internal audit she will review activities for which she was a preparer or reviewer, posing a self-review threat to independence. The department should put measures in place in order to reduce the self-review threat</a:t>
            </a:r>
            <a:r>
              <a:rPr lang="en-ZA" dirty="0" smtClean="0"/>
              <a:t>.</a:t>
            </a:r>
          </a:p>
          <a:p>
            <a:pPr marL="0" lvl="0" indent="0" algn="just">
              <a:buNone/>
            </a:pPr>
            <a:endParaRPr lang="en-ZA" dirty="0"/>
          </a:p>
          <a:p>
            <a:pPr lvl="0" algn="just"/>
            <a:r>
              <a:rPr lang="en-ZA" dirty="0"/>
              <a:t>The audit committee comprises of three members, however the third members’ membership has been suspended resulting in the department not meeting the requirements of section 77(a) of the PFMA, which requires that the audit committee consist of at least three persons.</a:t>
            </a:r>
          </a:p>
        </p:txBody>
      </p:sp>
    </p:spTree>
    <p:extLst>
      <p:ext uri="{BB962C8B-B14F-4D97-AF65-F5344CB8AC3E}">
        <p14:creationId xmlns:p14="http://schemas.microsoft.com/office/powerpoint/2010/main" val="2851496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8760"/>
            <a:ext cx="10972800" cy="745640"/>
          </a:xfrm>
        </p:spPr>
        <p:txBody>
          <a:bodyPr>
            <a:normAutofit/>
          </a:bodyPr>
          <a:lstStyle/>
          <a:p>
            <a:r>
              <a:rPr lang="en-US" sz="3200" b="1" dirty="0"/>
              <a:t>Oversight &amp; monitoring </a:t>
            </a:r>
            <a:r>
              <a:rPr lang="en-US" sz="3200" b="1" dirty="0" smtClean="0"/>
              <a:t>key matters for attention(cont..)</a:t>
            </a:r>
            <a:endParaRPr lang="en-ZA" sz="3200" b="1" dirty="0"/>
          </a:p>
        </p:txBody>
      </p:sp>
      <p:sp>
        <p:nvSpPr>
          <p:cNvPr id="3" name="Content Placeholder 2"/>
          <p:cNvSpPr>
            <a:spLocks noGrp="1"/>
          </p:cNvSpPr>
          <p:nvPr>
            <p:ph idx="1"/>
          </p:nvPr>
        </p:nvSpPr>
        <p:spPr>
          <a:xfrm>
            <a:off x="609600" y="1010653"/>
            <a:ext cx="10972800" cy="4969893"/>
          </a:xfrm>
        </p:spPr>
        <p:txBody>
          <a:bodyPr>
            <a:normAutofit fontScale="55000" lnSpcReduction="20000"/>
          </a:bodyPr>
          <a:lstStyle/>
          <a:p>
            <a:pPr lvl="0" algn="just"/>
            <a:r>
              <a:rPr lang="en-ZA" dirty="0"/>
              <a:t>The audit committee charter para 7.2 states that a quorum shall be attained in a meeting when there are 3 members present. On review of the audit committee meeting minutes for 10 August 2021 and the meeting held on 29 November 2021 it was noted that only two members attended. This results in delays in oversight decisions as no decisions were made in these meetings. The department should ensure that the members on the committee are sufficient to account for events where one or two members are not present at the meeting to form a quorum. This would ensure compliance with the audit committee charter and be in line with good governance practice. </a:t>
            </a:r>
          </a:p>
          <a:p>
            <a:pPr lvl="0" algn="just"/>
            <a:r>
              <a:rPr lang="en-ZA" dirty="0"/>
              <a:t>The department has some policies  that have not been reviewed  over a period of five years, other policies are in draft and not yet signed for final approval but are said to be in effect, for example the Human Resource Administration (Talent attraction, selection, Appointment, Probation, induction, Remuneration, Exit/termination, Transfer/Secondment, resettlement), Probation policy etc. The lengthy delays in approving policies, as well as the implementation of policies not yet fully approved, may result in inconsistencies and weaknesses in the control environment. </a:t>
            </a:r>
          </a:p>
          <a:p>
            <a:pPr lvl="0" algn="just"/>
            <a:r>
              <a:rPr lang="en-ZA" dirty="0"/>
              <a:t>There was no meeting scheduled for the audit committee to review the quarterly report for quarter one, the first quarter report was presented at the audit committee meeting held on 29 November 2021 as a result the report was sent to National Treasury and the Executive Authority without being reviewed by the audit committee, </a:t>
            </a:r>
            <a:r>
              <a:rPr lang="en-ZA" dirty="0" err="1"/>
              <a:t>TR3.1.10</a:t>
            </a:r>
            <a:r>
              <a:rPr lang="en-ZA" dirty="0"/>
              <a:t>(d) requires the audit committee to review the adequacy, reliability and accuracy of the financial information provided to management and other users of such information. It was further noted that the audit committee has not yet reviewed the quarter two report and it has also been submitted to National Treasury and the Executive Authority without being reviewed by the audit committee. </a:t>
            </a:r>
          </a:p>
        </p:txBody>
      </p:sp>
    </p:spTree>
    <p:extLst>
      <p:ext uri="{BB962C8B-B14F-4D97-AF65-F5344CB8AC3E}">
        <p14:creationId xmlns:p14="http://schemas.microsoft.com/office/powerpoint/2010/main" val="2783020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9509"/>
            <a:ext cx="10972800" cy="601261"/>
          </a:xfrm>
        </p:spPr>
        <p:txBody>
          <a:bodyPr>
            <a:normAutofit/>
          </a:bodyPr>
          <a:lstStyle/>
          <a:p>
            <a:r>
              <a:rPr lang="en-US" sz="3200" b="1" dirty="0"/>
              <a:t>Oversight &amp; monitoring key matters for attention(cont..)</a:t>
            </a:r>
            <a:endParaRPr lang="en-ZA" sz="3200" b="1" dirty="0"/>
          </a:p>
        </p:txBody>
      </p:sp>
      <p:sp>
        <p:nvSpPr>
          <p:cNvPr id="3" name="Content Placeholder 2"/>
          <p:cNvSpPr>
            <a:spLocks noGrp="1"/>
          </p:cNvSpPr>
          <p:nvPr>
            <p:ph idx="1"/>
          </p:nvPr>
        </p:nvSpPr>
        <p:spPr>
          <a:xfrm>
            <a:off x="609600" y="1090062"/>
            <a:ext cx="10972800" cy="4380345"/>
          </a:xfrm>
        </p:spPr>
        <p:txBody>
          <a:bodyPr>
            <a:normAutofit fontScale="62500" lnSpcReduction="20000"/>
          </a:bodyPr>
          <a:lstStyle/>
          <a:p>
            <a:pPr lvl="0" algn="just"/>
            <a:r>
              <a:rPr lang="en-ZA" dirty="0"/>
              <a:t>The </a:t>
            </a:r>
            <a:r>
              <a:rPr lang="en-ZA" dirty="0" smtClean="0"/>
              <a:t>previous slides </a:t>
            </a:r>
            <a:r>
              <a:rPr lang="en-ZA" dirty="0"/>
              <a:t>results in the audit committee not providing timely oversight on the department’s performance and non-compliance with </a:t>
            </a:r>
            <a:r>
              <a:rPr lang="en-ZA" dirty="0" err="1"/>
              <a:t>TR3.1.10</a:t>
            </a:r>
            <a:r>
              <a:rPr lang="en-ZA" dirty="0"/>
              <a:t>(d). </a:t>
            </a:r>
            <a:endParaRPr lang="en-ZA" dirty="0" smtClean="0"/>
          </a:p>
          <a:p>
            <a:pPr marL="0" lvl="0" indent="0" algn="just">
              <a:buNone/>
            </a:pPr>
            <a:endParaRPr lang="en-ZA" dirty="0"/>
          </a:p>
          <a:p>
            <a:pPr lvl="0" algn="just"/>
            <a:r>
              <a:rPr lang="en-ZA" dirty="0"/>
              <a:t>The department did not take appropriate actions to ensure that all action plans developed to address internal control deficiencies identified in the prior year are implemented on time. During the review of the audit action plan it was noted that as at 29 November 2021 the following progress had been made </a:t>
            </a:r>
            <a:r>
              <a:rPr lang="en-ZA" dirty="0" smtClean="0"/>
              <a:t>:</a:t>
            </a:r>
          </a:p>
          <a:p>
            <a:pPr marL="0" lvl="0" indent="0" algn="just">
              <a:buNone/>
            </a:pPr>
            <a:endParaRPr lang="en-ZA" dirty="0"/>
          </a:p>
          <a:p>
            <a:pPr lvl="1" algn="just"/>
            <a:r>
              <a:rPr lang="en-ZA" dirty="0"/>
              <a:t>For programme two (SES) - two items were listed on the action plan and of the two one had been implemented at a 40% and 1 is due on 31 March 2022.</a:t>
            </a:r>
          </a:p>
          <a:p>
            <a:pPr lvl="1" algn="just"/>
            <a:r>
              <a:rPr lang="en-ZA" dirty="0"/>
              <a:t>For compliance - 11 actions were planned and six of the tasks were in progress and five are complete. </a:t>
            </a:r>
          </a:p>
          <a:p>
            <a:pPr lvl="1" algn="just"/>
            <a:r>
              <a:rPr lang="en-ZA" dirty="0"/>
              <a:t>Finance had 19 tasks on their action plan with four of the tasks being in progress and the other 15 are complete.</a:t>
            </a:r>
          </a:p>
          <a:p>
            <a:pPr lvl="1" algn="just"/>
            <a:r>
              <a:rPr lang="en-ZA" dirty="0"/>
              <a:t>The above may result in recurring audit findings as the internal control deficiencies identified in the prior year are not addressed timeously.</a:t>
            </a:r>
          </a:p>
          <a:p>
            <a:pPr marL="0" indent="0">
              <a:buNone/>
            </a:pPr>
            <a:endParaRPr lang="en-ZA" dirty="0"/>
          </a:p>
        </p:txBody>
      </p:sp>
    </p:spTree>
    <p:extLst>
      <p:ext uri="{BB962C8B-B14F-4D97-AF65-F5344CB8AC3E}">
        <p14:creationId xmlns:p14="http://schemas.microsoft.com/office/powerpoint/2010/main" val="2598726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Financial Health key </a:t>
            </a:r>
            <a:r>
              <a:rPr lang="en-US" sz="3600" b="1" dirty="0"/>
              <a:t>matters for attention</a:t>
            </a:r>
            <a:endParaRPr lang="en-ZA" sz="3600" b="1" dirty="0"/>
          </a:p>
        </p:txBody>
      </p:sp>
      <p:sp>
        <p:nvSpPr>
          <p:cNvPr id="3" name="Content Placeholder 2"/>
          <p:cNvSpPr>
            <a:spLocks noGrp="1"/>
          </p:cNvSpPr>
          <p:nvPr>
            <p:ph idx="1"/>
          </p:nvPr>
        </p:nvSpPr>
        <p:spPr/>
        <p:txBody>
          <a:bodyPr/>
          <a:lstStyle/>
          <a:p>
            <a:pPr algn="just"/>
            <a:r>
              <a:rPr lang="en-US" dirty="0"/>
              <a:t>As at the end of quarter three, the department has accruals and payables not </a:t>
            </a:r>
            <a:r>
              <a:rPr lang="en-US" dirty="0" err="1"/>
              <a:t>recognised</a:t>
            </a:r>
            <a:r>
              <a:rPr lang="en-US" dirty="0"/>
              <a:t> to the value of </a:t>
            </a:r>
            <a:r>
              <a:rPr lang="en-US" dirty="0" err="1"/>
              <a:t>R86</a:t>
            </a:r>
            <a:r>
              <a:rPr lang="en-US" dirty="0"/>
              <a:t> 179 000</a:t>
            </a:r>
            <a:r>
              <a:rPr lang="en-US" dirty="0" smtClean="0"/>
              <a:t>. There </a:t>
            </a:r>
            <a:r>
              <a:rPr lang="en-US" dirty="0"/>
              <a:t>has also been an increase in the creditor payment period from the last assessment of 142 days to 162 days with the accruals and payables not </a:t>
            </a:r>
            <a:r>
              <a:rPr lang="en-US" dirty="0" err="1"/>
              <a:t>recognised</a:t>
            </a:r>
            <a:r>
              <a:rPr lang="en-US" dirty="0"/>
              <a:t> that are exceeding 30 days at 97, 4% which could result in the department being liable for possible interest on late payments</a:t>
            </a:r>
            <a:endParaRPr lang="en-ZA" dirty="0"/>
          </a:p>
        </p:txBody>
      </p:sp>
    </p:spTree>
    <p:extLst>
      <p:ext uri="{BB962C8B-B14F-4D97-AF65-F5344CB8AC3E}">
        <p14:creationId xmlns:p14="http://schemas.microsoft.com/office/powerpoint/2010/main" val="673852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716765"/>
          </a:xfrm>
        </p:spPr>
        <p:txBody>
          <a:bodyPr>
            <a:normAutofit/>
          </a:bodyPr>
          <a:lstStyle/>
          <a:p>
            <a:r>
              <a:rPr lang="en-ZA" sz="3200" b="1" dirty="0"/>
              <a:t>Key service delivery matters</a:t>
            </a:r>
            <a:endParaRPr lang="en-ZA" sz="3200" dirty="0"/>
          </a:p>
        </p:txBody>
      </p:sp>
      <p:sp>
        <p:nvSpPr>
          <p:cNvPr id="3" name="Content Placeholder 2"/>
          <p:cNvSpPr>
            <a:spLocks noGrp="1"/>
          </p:cNvSpPr>
          <p:nvPr>
            <p:ph idx="1"/>
          </p:nvPr>
        </p:nvSpPr>
        <p:spPr>
          <a:xfrm>
            <a:off x="101600" y="1112839"/>
            <a:ext cx="12090400" cy="4750932"/>
          </a:xfrm>
        </p:spPr>
        <p:txBody>
          <a:bodyPr>
            <a:normAutofit fontScale="62500" lnSpcReduction="20000"/>
          </a:bodyPr>
          <a:lstStyle/>
          <a:p>
            <a:pPr lvl="0" algn="just"/>
            <a:r>
              <a:rPr lang="en-ZA" dirty="0"/>
              <a:t>Based on the third quarter financial statements, the spending patterns of the department indicate that the service delivery programmes are behind with their spending. As of quarter three (31 December  2021), the department has only spent 43,9% of the socio-economic support budget and 43,4% of the empowerment and stakeholder management with an overall 47,6% of the department’s budget spent, which could have a negative impact on key service delivery. </a:t>
            </a:r>
            <a:endParaRPr lang="en-ZA" dirty="0" smtClean="0"/>
          </a:p>
          <a:p>
            <a:pPr marL="0" lvl="0" indent="0" algn="just">
              <a:buNone/>
            </a:pPr>
            <a:endParaRPr lang="en-ZA" dirty="0"/>
          </a:p>
          <a:p>
            <a:pPr lvl="0" algn="just"/>
            <a:r>
              <a:rPr lang="en-ZA" dirty="0"/>
              <a:t>The underspending of the department may also impact the department negatively in terms of budget cuts by the National Treasury</a:t>
            </a:r>
            <a:r>
              <a:rPr lang="en-ZA" dirty="0" smtClean="0"/>
              <a:t>.</a:t>
            </a:r>
          </a:p>
          <a:p>
            <a:pPr marL="0" lvl="0" indent="0" algn="just">
              <a:buNone/>
            </a:pPr>
            <a:endParaRPr lang="en-ZA" dirty="0"/>
          </a:p>
          <a:p>
            <a:pPr lvl="0" algn="just"/>
            <a:r>
              <a:rPr lang="en-ZA" dirty="0"/>
              <a:t>The issue of a credible military database is critical and should be addressed urgently to assist the department in achieving its mandate of delivering benefits to deserving military veterans. Based on the quarter three report, the department is still behind in achieving this target to validate the number of military veterans on its database. As at the end of quarter three 789 military veterans were verified over the planned cumulative target of 2 250.</a:t>
            </a:r>
          </a:p>
          <a:p>
            <a:pPr algn="just"/>
            <a:r>
              <a:rPr lang="en-US" dirty="0"/>
              <a:t>The department has had numerous complaints relating to service delivery to military veterans, the above issues may worsen the unrest of the military veterans.</a:t>
            </a:r>
            <a:endParaRPr lang="en-ZA" dirty="0"/>
          </a:p>
        </p:txBody>
      </p:sp>
    </p:spTree>
    <p:extLst>
      <p:ext uri="{BB962C8B-B14F-4D97-AF65-F5344CB8AC3E}">
        <p14:creationId xmlns:p14="http://schemas.microsoft.com/office/powerpoint/2010/main" val="3380564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altLang="en-US" b="1" dirty="0"/>
              <a:t>Table of contents</a:t>
            </a:r>
            <a:endParaRPr lang="en-ZA" b="1" dirty="0"/>
          </a:p>
        </p:txBody>
      </p:sp>
      <p:sp>
        <p:nvSpPr>
          <p:cNvPr id="3" name="Content Placeholder 2"/>
          <p:cNvSpPr>
            <a:spLocks noGrp="1"/>
          </p:cNvSpPr>
          <p:nvPr>
            <p:ph idx="1"/>
          </p:nvPr>
        </p:nvSpPr>
        <p:spPr>
          <a:xfrm>
            <a:off x="609600" y="1417639"/>
            <a:ext cx="5657636" cy="4562908"/>
          </a:xfrm>
        </p:spPr>
        <p:txBody>
          <a:bodyPr>
            <a:normAutofit fontScale="92500" lnSpcReduction="20000"/>
          </a:bodyPr>
          <a:lstStyle/>
          <a:p>
            <a:pPr marL="457200" lvl="1" indent="0" algn="just">
              <a:lnSpc>
                <a:spcPct val="160000"/>
              </a:lnSpc>
              <a:buNone/>
            </a:pPr>
            <a:r>
              <a:rPr lang="en-US" sz="1400" dirty="0" smtClean="0"/>
              <a:t>1. Status of key focus areas</a:t>
            </a:r>
            <a:endParaRPr lang="en-US" sz="1400" dirty="0"/>
          </a:p>
          <a:p>
            <a:pPr marL="400050" lvl="1" indent="0" algn="just">
              <a:lnSpc>
                <a:spcPct val="160000"/>
              </a:lnSpc>
              <a:buNone/>
            </a:pPr>
            <a:r>
              <a:rPr lang="en-US" sz="1400" dirty="0"/>
              <a:t>	</a:t>
            </a:r>
            <a:r>
              <a:rPr lang="en-US" sz="1400" dirty="0" smtClean="0"/>
              <a:t>2. Financial management key matters for attention</a:t>
            </a:r>
            <a:endParaRPr lang="en-US" sz="1400" dirty="0"/>
          </a:p>
          <a:p>
            <a:pPr marL="457200" lvl="1" indent="0" algn="just">
              <a:lnSpc>
                <a:spcPct val="160000"/>
              </a:lnSpc>
              <a:buNone/>
            </a:pPr>
            <a:r>
              <a:rPr lang="en-US" sz="1400" dirty="0" smtClean="0"/>
              <a:t>3. Performance management key matters for attention</a:t>
            </a:r>
            <a:endParaRPr lang="en-US" sz="1400" dirty="0"/>
          </a:p>
          <a:p>
            <a:pPr marL="457200" lvl="1" indent="0" algn="just">
              <a:lnSpc>
                <a:spcPct val="160000"/>
              </a:lnSpc>
              <a:buNone/>
            </a:pPr>
            <a:r>
              <a:rPr lang="en-US" sz="1400" dirty="0" smtClean="0"/>
              <a:t>4. Procurement and contract management key matters for attention</a:t>
            </a:r>
          </a:p>
          <a:p>
            <a:pPr marL="457200" lvl="1" indent="0" algn="just">
              <a:lnSpc>
                <a:spcPct val="160000"/>
              </a:lnSpc>
              <a:buNone/>
            </a:pPr>
            <a:r>
              <a:rPr lang="en-US" sz="1400" dirty="0" smtClean="0"/>
              <a:t>5. Compliance  management key matters for attention</a:t>
            </a:r>
            <a:endParaRPr lang="en-US" sz="1400" dirty="0"/>
          </a:p>
          <a:p>
            <a:pPr marL="457200" lvl="1" indent="0" algn="just">
              <a:lnSpc>
                <a:spcPct val="160000"/>
              </a:lnSpc>
              <a:buNone/>
            </a:pPr>
            <a:r>
              <a:rPr lang="en-US" sz="1400" dirty="0" smtClean="0"/>
              <a:t>6. Human resources management key matters  for attention</a:t>
            </a:r>
            <a:endParaRPr lang="en-US" sz="1400" dirty="0"/>
          </a:p>
          <a:p>
            <a:pPr marL="457200" lvl="1" indent="0" algn="just">
              <a:lnSpc>
                <a:spcPct val="160000"/>
              </a:lnSpc>
              <a:buNone/>
            </a:pPr>
            <a:r>
              <a:rPr lang="en-US" sz="1400" dirty="0" smtClean="0"/>
              <a:t>7. IT management key matters for attention</a:t>
            </a:r>
            <a:endParaRPr lang="en-US" sz="1400" dirty="0"/>
          </a:p>
          <a:p>
            <a:pPr marL="457200" lvl="1" indent="0" algn="just">
              <a:lnSpc>
                <a:spcPct val="160000"/>
              </a:lnSpc>
              <a:buNone/>
            </a:pPr>
            <a:r>
              <a:rPr lang="en-US" sz="1400" dirty="0" smtClean="0"/>
              <a:t>8. Oversight and monitoring key matters for attention</a:t>
            </a:r>
            <a:endParaRPr lang="en-US" sz="1400" dirty="0"/>
          </a:p>
          <a:p>
            <a:pPr marL="457200" lvl="1" indent="0" algn="just">
              <a:lnSpc>
                <a:spcPct val="160000"/>
              </a:lnSpc>
              <a:buNone/>
            </a:pPr>
            <a:r>
              <a:rPr lang="en-US" sz="1400" dirty="0" smtClean="0"/>
              <a:t>9. Financial Health key matters for attention</a:t>
            </a:r>
            <a:endParaRPr lang="en-US" sz="1400" dirty="0"/>
          </a:p>
          <a:p>
            <a:pPr marL="457200" lvl="1" indent="0" algn="just">
              <a:lnSpc>
                <a:spcPct val="160000"/>
              </a:lnSpc>
              <a:buNone/>
            </a:pPr>
            <a:r>
              <a:rPr lang="en-US" sz="1400" dirty="0" smtClean="0"/>
              <a:t>10. Key Service Delivery Matters</a:t>
            </a:r>
          </a:p>
          <a:p>
            <a:pPr marL="457200" lvl="1" indent="0" algn="just">
              <a:lnSpc>
                <a:spcPct val="160000"/>
              </a:lnSpc>
              <a:buNone/>
            </a:pPr>
            <a:r>
              <a:rPr lang="en-US" sz="1400" dirty="0" smtClean="0"/>
              <a:t>11. Fraud Risk Indicators	</a:t>
            </a:r>
          </a:p>
          <a:p>
            <a:pPr marL="457200" lvl="1" indent="0" algn="just">
              <a:lnSpc>
                <a:spcPct val="160000"/>
              </a:lnSpc>
              <a:buNone/>
            </a:pPr>
            <a:r>
              <a:rPr lang="en-US" sz="1400" dirty="0" smtClean="0"/>
              <a:t>12. </a:t>
            </a:r>
            <a:r>
              <a:rPr lang="en-ZA" sz="1400" dirty="0" smtClean="0"/>
              <a:t>Key </a:t>
            </a:r>
            <a:r>
              <a:rPr lang="en-ZA" sz="1400" dirty="0"/>
              <a:t>emerging risks/developments/</a:t>
            </a:r>
            <a:r>
              <a:rPr lang="en-US" sz="1400" dirty="0"/>
              <a:t>Modified cash standard</a:t>
            </a:r>
            <a:r>
              <a:rPr lang="en-ZA" sz="1400" dirty="0"/>
              <a:t/>
            </a:r>
            <a:br>
              <a:rPr lang="en-ZA" sz="1400" dirty="0"/>
            </a:br>
            <a:r>
              <a:rPr lang="en-ZA" sz="1400" dirty="0" smtClean="0"/>
              <a:t>13. </a:t>
            </a:r>
            <a:r>
              <a:rPr lang="en-ZA" sz="1400" dirty="0"/>
              <a:t>Progress on the overall commitments </a:t>
            </a:r>
            <a:r>
              <a:rPr lang="en-ZA" sz="1400" dirty="0" smtClean="0"/>
              <a:t>made</a:t>
            </a:r>
          </a:p>
          <a:p>
            <a:pPr marL="457200" lvl="1" indent="0" algn="just">
              <a:lnSpc>
                <a:spcPct val="160000"/>
              </a:lnSpc>
              <a:buNone/>
            </a:pPr>
            <a:r>
              <a:rPr lang="en-US" sz="1400" dirty="0" smtClean="0"/>
              <a:t>14. </a:t>
            </a:r>
            <a:r>
              <a:rPr lang="en-ZA" sz="1400" dirty="0"/>
              <a:t>Audit-related matters</a:t>
            </a:r>
            <a:endParaRPr lang="en-US" sz="1400" dirty="0" smtClean="0"/>
          </a:p>
          <a:p>
            <a:pPr marL="457200" lvl="1" indent="0" algn="just">
              <a:lnSpc>
                <a:spcPct val="160000"/>
              </a:lnSpc>
              <a:buNone/>
            </a:pPr>
            <a:endParaRPr lang="en-US" sz="1400" dirty="0" smtClean="0"/>
          </a:p>
          <a:p>
            <a:pPr marL="457200" lvl="1" indent="0" algn="just">
              <a:lnSpc>
                <a:spcPct val="160000"/>
              </a:lnSpc>
              <a:buNone/>
            </a:pPr>
            <a:endParaRPr lang="en-US" sz="2000" dirty="0"/>
          </a:p>
          <a:p>
            <a:pPr marL="914400" lvl="1" indent="-457200" algn="just">
              <a:lnSpc>
                <a:spcPct val="160000"/>
              </a:lnSpc>
              <a:buAutoNum type="alphaLcPeriod" startAt="6"/>
            </a:pPr>
            <a:endParaRPr lang="en-US" sz="2000" dirty="0"/>
          </a:p>
          <a:p>
            <a:pPr marL="914400" lvl="1" indent="-457200" algn="just">
              <a:lnSpc>
                <a:spcPct val="160000"/>
              </a:lnSpc>
              <a:buAutoNum type="alphaLcPeriod" startAt="6"/>
            </a:pPr>
            <a:endParaRPr lang="en-US" sz="2000" dirty="0"/>
          </a:p>
          <a:p>
            <a:pPr marL="914400" lvl="1" indent="-457200" algn="just">
              <a:lnSpc>
                <a:spcPct val="160000"/>
              </a:lnSpc>
              <a:buFont typeface="+mj-lt"/>
              <a:buAutoNum type="alphaLcPeriod"/>
            </a:pPr>
            <a:endParaRPr lang="en-US" sz="2000" dirty="0"/>
          </a:p>
        </p:txBody>
      </p:sp>
      <p:graphicFrame>
        <p:nvGraphicFramePr>
          <p:cNvPr id="5" name="Diagram 4">
            <a:extLst>
              <a:ext uri="{FF2B5EF4-FFF2-40B4-BE49-F238E27FC236}">
                <a16:creationId xmlns:a16="http://schemas.microsoft.com/office/drawing/2014/main" id="{6D6F5BCB-C853-44B3-86BC-DC3DA3010223}"/>
              </a:ext>
            </a:extLst>
          </p:cNvPr>
          <p:cNvGraphicFramePr/>
          <p:nvPr>
            <p:extLst>
              <p:ext uri="{D42A27DB-BD31-4B8C-83A1-F6EECF244321}">
                <p14:modId xmlns:p14="http://schemas.microsoft.com/office/powerpoint/2010/main" val="1886449995"/>
              </p:ext>
            </p:extLst>
          </p:nvPr>
        </p:nvGraphicFramePr>
        <p:xfrm>
          <a:off x="5794626" y="1212213"/>
          <a:ext cx="6072026" cy="4768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57286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Fraud risk indicators</a:t>
            </a:r>
            <a:endParaRPr lang="en-ZA" dirty="0"/>
          </a:p>
        </p:txBody>
      </p:sp>
      <p:sp>
        <p:nvSpPr>
          <p:cNvPr id="3" name="Content Placeholder 2"/>
          <p:cNvSpPr>
            <a:spLocks noGrp="1"/>
          </p:cNvSpPr>
          <p:nvPr>
            <p:ph idx="1"/>
          </p:nvPr>
        </p:nvSpPr>
        <p:spPr/>
        <p:txBody>
          <a:bodyPr/>
          <a:lstStyle/>
          <a:p>
            <a:pPr lvl="0" algn="just"/>
            <a:r>
              <a:rPr lang="en-ZA" dirty="0"/>
              <a:t>The department has a number of investigations that are ongoing from the Hawks , SIU and other external investigators into fraud and corruption and other non-compliances within the department</a:t>
            </a:r>
          </a:p>
        </p:txBody>
      </p:sp>
    </p:spTree>
    <p:extLst>
      <p:ext uri="{BB962C8B-B14F-4D97-AF65-F5344CB8AC3E}">
        <p14:creationId xmlns:p14="http://schemas.microsoft.com/office/powerpoint/2010/main" val="3363165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756"/>
            <a:ext cx="10972800" cy="639762"/>
          </a:xfrm>
        </p:spPr>
        <p:txBody>
          <a:bodyPr>
            <a:normAutofit fontScale="90000"/>
          </a:bodyPr>
          <a:lstStyle/>
          <a:p>
            <a:r>
              <a:rPr lang="en-ZA" sz="3200" b="1" dirty="0" smtClean="0"/>
              <a:t/>
            </a:r>
            <a:br>
              <a:rPr lang="en-ZA" sz="3200" b="1" dirty="0" smtClean="0"/>
            </a:br>
            <a:r>
              <a:rPr lang="en-ZA" sz="3200" b="1" dirty="0" smtClean="0"/>
              <a:t>Key </a:t>
            </a:r>
            <a:r>
              <a:rPr lang="en-ZA" sz="3200" b="1" dirty="0"/>
              <a:t>emerging </a:t>
            </a:r>
            <a:r>
              <a:rPr lang="en-ZA" sz="3200" b="1" dirty="0" smtClean="0"/>
              <a:t>risks/developments/</a:t>
            </a:r>
            <a:r>
              <a:rPr lang="en-US" sz="3200" b="1" dirty="0" smtClean="0"/>
              <a:t>Modified </a:t>
            </a:r>
            <a:r>
              <a:rPr lang="en-US" sz="3200" b="1" dirty="0"/>
              <a:t>cash standard</a:t>
            </a:r>
            <a:r>
              <a:rPr lang="en-ZA" sz="3200" b="1" dirty="0"/>
              <a:t/>
            </a:r>
            <a:br>
              <a:rPr lang="en-ZA" sz="3200" b="1" dirty="0"/>
            </a:br>
            <a:endParaRPr lang="en-ZA" sz="3200" dirty="0"/>
          </a:p>
        </p:txBody>
      </p:sp>
      <p:sp>
        <p:nvSpPr>
          <p:cNvPr id="3" name="Content Placeholder 2"/>
          <p:cNvSpPr>
            <a:spLocks noGrp="1"/>
          </p:cNvSpPr>
          <p:nvPr>
            <p:ph idx="1"/>
          </p:nvPr>
        </p:nvSpPr>
        <p:spPr>
          <a:xfrm>
            <a:off x="609600" y="654518"/>
            <a:ext cx="10972800" cy="5326029"/>
          </a:xfrm>
        </p:spPr>
        <p:txBody>
          <a:bodyPr>
            <a:noAutofit/>
          </a:bodyPr>
          <a:lstStyle/>
          <a:p>
            <a:pPr marL="57150" indent="0" algn="just">
              <a:buNone/>
            </a:pPr>
            <a:r>
              <a:rPr lang="en-ZA" sz="2400" u="sng" dirty="0" smtClean="0"/>
              <a:t>The </a:t>
            </a:r>
            <a:r>
              <a:rPr lang="en-ZA" sz="2400" u="sng" dirty="0"/>
              <a:t>following emerging risks are relevant for the 2021-22 audit cycle</a:t>
            </a:r>
            <a:r>
              <a:rPr lang="en-ZA" sz="2400" u="sng" dirty="0" smtClean="0"/>
              <a:t>.</a:t>
            </a:r>
          </a:p>
          <a:p>
            <a:pPr algn="just"/>
            <a:r>
              <a:rPr lang="en-ZA" sz="2000" b="1" dirty="0" smtClean="0"/>
              <a:t>Componentisation </a:t>
            </a:r>
            <a:r>
              <a:rPr lang="en-ZA" sz="2000" b="1" dirty="0"/>
              <a:t>of assets</a:t>
            </a:r>
            <a:endParaRPr lang="en-ZA" sz="2000" dirty="0"/>
          </a:p>
          <a:p>
            <a:pPr lvl="1" algn="just"/>
            <a:r>
              <a:rPr lang="en-ZA" sz="2000" dirty="0"/>
              <a:t>Departments are encouraged to componentise assets in their asset registers, as it will become a requirement in future. The effective date to componentise assets has not been determined yet. </a:t>
            </a:r>
            <a:endParaRPr lang="en-ZA" sz="2000" dirty="0" smtClean="0"/>
          </a:p>
          <a:p>
            <a:pPr algn="just"/>
            <a:r>
              <a:rPr lang="en-ZA" sz="2000" b="1" dirty="0" smtClean="0"/>
              <a:t>Classification </a:t>
            </a:r>
            <a:r>
              <a:rPr lang="en-ZA" sz="2000" b="1" dirty="0"/>
              <a:t>of housing-related expenditure</a:t>
            </a:r>
            <a:endParaRPr lang="en-ZA" sz="2000" dirty="0"/>
          </a:p>
          <a:p>
            <a:pPr lvl="1" algn="just"/>
            <a:r>
              <a:rPr lang="en-ZA" sz="2000" dirty="0"/>
              <a:t>Departments of Human Settlements should implement the transitional provisions in the </a:t>
            </a:r>
            <a:r>
              <a:rPr lang="en-ZA" sz="2000" i="1" dirty="0"/>
              <a:t>Human Settlements Departments: Transition Guide on Classification of Expenditure </a:t>
            </a:r>
            <a:r>
              <a:rPr lang="en-ZA" sz="2000" dirty="0"/>
              <a:t>issued by the </a:t>
            </a:r>
            <a:r>
              <a:rPr lang="en-ZA" sz="2000" dirty="0" err="1"/>
              <a:t>OAG</a:t>
            </a:r>
            <a:r>
              <a:rPr lang="en-ZA" sz="2000" dirty="0"/>
              <a:t> to classify housing related-expenditure. The effective date to classify housing related-expenditure in accordance with the </a:t>
            </a:r>
            <a:r>
              <a:rPr lang="en-ZA" sz="2000" dirty="0" err="1"/>
              <a:t>ERF</a:t>
            </a:r>
            <a:r>
              <a:rPr lang="en-ZA" sz="2000" dirty="0"/>
              <a:t> without any deviation is 1 April 2022</a:t>
            </a:r>
            <a:r>
              <a:rPr lang="en-ZA" sz="2000" dirty="0" smtClean="0"/>
              <a:t>.</a:t>
            </a:r>
          </a:p>
          <a:p>
            <a:pPr algn="just"/>
            <a:r>
              <a:rPr lang="en-ZA" sz="2000" b="1" dirty="0" smtClean="0"/>
              <a:t>Inventory</a:t>
            </a:r>
            <a:endParaRPr lang="en-ZA" sz="2000" dirty="0"/>
          </a:p>
          <a:p>
            <a:pPr lvl="1" algn="just"/>
            <a:r>
              <a:rPr lang="en-ZA" sz="2000" dirty="0"/>
              <a:t>Departments are encouraged to develop their inventory management systems, as the inventory disclosure note will become a requirement in future. The effective date to disclose inventory is still to be determined by the accountant-general.</a:t>
            </a:r>
          </a:p>
        </p:txBody>
      </p:sp>
    </p:spTree>
    <p:extLst>
      <p:ext uri="{BB962C8B-B14F-4D97-AF65-F5344CB8AC3E}">
        <p14:creationId xmlns:p14="http://schemas.microsoft.com/office/powerpoint/2010/main" val="3135839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0715"/>
            <a:ext cx="10972800" cy="1143000"/>
          </a:xfrm>
        </p:spPr>
        <p:txBody>
          <a:bodyPr>
            <a:normAutofit/>
          </a:bodyPr>
          <a:lstStyle/>
          <a:p>
            <a:r>
              <a:rPr lang="en-ZA" sz="3200" b="1" dirty="0"/>
              <a:t>Progress on the overall commitments made</a:t>
            </a:r>
            <a:endParaRPr lang="en-Z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7771350"/>
              </p:ext>
            </p:extLst>
          </p:nvPr>
        </p:nvGraphicFramePr>
        <p:xfrm>
          <a:off x="186247" y="27072961"/>
          <a:ext cx="11207015" cy="30800040"/>
        </p:xfrm>
        <a:graphic>
          <a:graphicData uri="http://schemas.openxmlformats.org/drawingml/2006/table">
            <a:tbl>
              <a:tblPr firstRow="1" firstCol="1" bandRow="1">
                <a:tableStyleId>{5C22544A-7EE6-4342-B048-85BDC9FD1C3A}</a:tableStyleId>
              </a:tblPr>
              <a:tblGrid>
                <a:gridCol w="3748515">
                  <a:extLst>
                    <a:ext uri="{9D8B030D-6E8A-4147-A177-3AD203B41FA5}">
                      <a16:colId xmlns:a16="http://schemas.microsoft.com/office/drawing/2014/main" val="20000"/>
                    </a:ext>
                  </a:extLst>
                </a:gridCol>
                <a:gridCol w="3742845">
                  <a:extLst>
                    <a:ext uri="{9D8B030D-6E8A-4147-A177-3AD203B41FA5}">
                      <a16:colId xmlns:a16="http://schemas.microsoft.com/office/drawing/2014/main" val="20001"/>
                    </a:ext>
                  </a:extLst>
                </a:gridCol>
                <a:gridCol w="3715655">
                  <a:extLst>
                    <a:ext uri="{9D8B030D-6E8A-4147-A177-3AD203B41FA5}">
                      <a16:colId xmlns:a16="http://schemas.microsoft.com/office/drawing/2014/main" val="20002"/>
                    </a:ext>
                  </a:extLst>
                </a:gridCol>
              </a:tblGrid>
              <a:tr h="76941">
                <a:tc>
                  <a:txBody>
                    <a:bodyPr/>
                    <a:lstStyle/>
                    <a:p>
                      <a:pPr algn="ctr">
                        <a:spcBef>
                          <a:spcPts val="600"/>
                        </a:spcBef>
                        <a:spcAft>
                          <a:spcPts val="0"/>
                        </a:spcAft>
                      </a:pPr>
                      <a:r>
                        <a:rPr lang="en-ZA" sz="1600" dirty="0">
                          <a:effectLst/>
                        </a:rPr>
                        <a:t>Commitments</a:t>
                      </a:r>
                      <a:endParaRPr lang="en-ZA" sz="1600" dirty="0">
                        <a:effectLst/>
                        <a:latin typeface="Times New Roman" panose="02020603050405020304" pitchFamily="18" charset="0"/>
                        <a:ea typeface="Times New Roman" panose="02020603050405020304" pitchFamily="18" charset="0"/>
                      </a:endParaRPr>
                    </a:p>
                  </a:txBody>
                  <a:tcPr marL="12823" marR="12823" marT="0" marB="0"/>
                </a:tc>
                <a:tc>
                  <a:txBody>
                    <a:bodyPr/>
                    <a:lstStyle/>
                    <a:p>
                      <a:pPr algn="ctr">
                        <a:spcBef>
                          <a:spcPts val="600"/>
                        </a:spcBef>
                        <a:spcAft>
                          <a:spcPts val="0"/>
                        </a:spcAft>
                      </a:pPr>
                      <a:r>
                        <a:rPr lang="en-ZA" sz="1600" dirty="0">
                          <a:effectLst/>
                        </a:rPr>
                        <a:t>Date of commitment</a:t>
                      </a:r>
                      <a:endParaRPr lang="en-ZA" sz="1600" dirty="0">
                        <a:effectLst/>
                        <a:latin typeface="Times New Roman" panose="02020603050405020304" pitchFamily="18" charset="0"/>
                        <a:ea typeface="Times New Roman" panose="02020603050405020304" pitchFamily="18" charset="0"/>
                      </a:endParaRPr>
                    </a:p>
                  </a:txBody>
                  <a:tcPr marL="12823" marR="12823" marT="0" marB="0"/>
                </a:tc>
                <a:tc>
                  <a:txBody>
                    <a:bodyPr/>
                    <a:lstStyle/>
                    <a:p>
                      <a:pPr algn="ctr">
                        <a:spcBef>
                          <a:spcPts val="600"/>
                        </a:spcBef>
                        <a:spcAft>
                          <a:spcPts val="0"/>
                        </a:spcAft>
                      </a:pPr>
                      <a:r>
                        <a:rPr lang="en-ZA" sz="1600">
                          <a:effectLst/>
                        </a:rPr>
                        <a:t>Status</a:t>
                      </a:r>
                    </a:p>
                    <a:p>
                      <a:pPr algn="ctr">
                        <a:spcBef>
                          <a:spcPts val="600"/>
                        </a:spcBef>
                        <a:spcAft>
                          <a:spcPts val="0"/>
                        </a:spcAft>
                      </a:pPr>
                      <a:r>
                        <a:rPr lang="en-ZA" sz="1600">
                          <a:effectLst/>
                        </a:rPr>
                        <a:t> </a:t>
                      </a:r>
                      <a:endParaRPr lang="en-ZA" sz="1600">
                        <a:effectLst/>
                        <a:latin typeface="Times New Roman" panose="02020603050405020304" pitchFamily="18" charset="0"/>
                        <a:ea typeface="Times New Roman" panose="02020603050405020304" pitchFamily="18" charset="0"/>
                      </a:endParaRPr>
                    </a:p>
                  </a:txBody>
                  <a:tcPr marL="12823" marR="12823" marT="0" marB="0"/>
                </a:tc>
                <a:extLst>
                  <a:ext uri="{0D108BD9-81ED-4DB2-BD59-A6C34878D82A}">
                    <a16:rowId xmlns:a16="http://schemas.microsoft.com/office/drawing/2014/main" val="10000"/>
                  </a:ext>
                </a:extLst>
              </a:tr>
              <a:tr h="569930">
                <a:tc>
                  <a:txBody>
                    <a:bodyPr/>
                    <a:lstStyle/>
                    <a:p>
                      <a:pPr>
                        <a:spcAft>
                          <a:spcPts val="0"/>
                        </a:spcAft>
                      </a:pPr>
                      <a:r>
                        <a:rPr lang="en-US" sz="1600" dirty="0">
                          <a:effectLst/>
                        </a:rPr>
                        <a:t>Enforcement of consequence management on all identified cases of irregular, fruitless and wasteful expenditure incurred as well as cases of fraud identified.</a:t>
                      </a:r>
                      <a:endParaRPr lang="en-ZA" sz="1600" dirty="0">
                        <a:effectLst/>
                        <a:latin typeface="Times New Roman" panose="02020603050405020304" pitchFamily="18" charset="0"/>
                        <a:ea typeface="Times New Roman" panose="02020603050405020304" pitchFamily="18" charset="0"/>
                      </a:endParaRPr>
                    </a:p>
                  </a:txBody>
                  <a:tcPr marL="12823" marR="12823" marT="0" marB="0"/>
                </a:tc>
                <a:tc>
                  <a:txBody>
                    <a:bodyPr/>
                    <a:lstStyle/>
                    <a:p>
                      <a:pPr>
                        <a:spcAft>
                          <a:spcPts val="0"/>
                        </a:spcAft>
                      </a:pPr>
                      <a:r>
                        <a:rPr lang="en-US" sz="1600">
                          <a:effectLst/>
                        </a:rPr>
                        <a:t>30 June 2021</a:t>
                      </a:r>
                      <a:endParaRPr lang="en-ZA" sz="1600">
                        <a:effectLst/>
                        <a:latin typeface="Times New Roman" panose="02020603050405020304" pitchFamily="18" charset="0"/>
                        <a:ea typeface="Times New Roman" panose="02020603050405020304" pitchFamily="18" charset="0"/>
                      </a:endParaRPr>
                    </a:p>
                  </a:txBody>
                  <a:tcPr marL="12823" marR="12823" marT="0" marB="0"/>
                </a:tc>
                <a:tc>
                  <a:txBody>
                    <a:bodyPr/>
                    <a:lstStyle/>
                    <a:p>
                      <a:pPr>
                        <a:spcAft>
                          <a:spcPts val="0"/>
                        </a:spcAft>
                      </a:pPr>
                      <a:r>
                        <a:rPr lang="en-US" sz="1600">
                          <a:effectLst/>
                        </a:rPr>
                        <a:t>A change of strategy made a determination to outsource the services using another State Department I.e. Department of Planning, Monitoring and Evaluation.</a:t>
                      </a:r>
                      <a:endParaRPr lang="en-ZA" sz="1600">
                        <a:effectLst/>
                      </a:endParaRPr>
                    </a:p>
                    <a:p>
                      <a:pPr>
                        <a:spcAft>
                          <a:spcPts val="0"/>
                        </a:spcAft>
                      </a:pPr>
                      <a:r>
                        <a:rPr lang="en-US" sz="1600">
                          <a:effectLst/>
                        </a:rPr>
                        <a:t>The determination process resulted in a report being issued for DMV Accounting Officer’s consideration and consequence management. </a:t>
                      </a:r>
                      <a:endParaRPr lang="en-ZA" sz="1600">
                        <a:effectLst/>
                      </a:endParaRPr>
                    </a:p>
                    <a:p>
                      <a:pPr>
                        <a:spcAft>
                          <a:spcPts val="0"/>
                        </a:spcAft>
                      </a:pPr>
                      <a:r>
                        <a:rPr lang="en-US" sz="1600">
                          <a:effectLst/>
                        </a:rPr>
                        <a:t> </a:t>
                      </a:r>
                      <a:endParaRPr lang="en-ZA" sz="1600">
                        <a:effectLst/>
                      </a:endParaRPr>
                    </a:p>
                    <a:p>
                      <a:pPr>
                        <a:spcAft>
                          <a:spcPts val="0"/>
                        </a:spcAft>
                      </a:pPr>
                      <a:r>
                        <a:rPr lang="en-US" sz="1600">
                          <a:effectLst/>
                        </a:rPr>
                        <a:t>The Accounting Officer is applying his mind on the content of the report and appropriate steps will be followed. </a:t>
                      </a:r>
                      <a:endParaRPr lang="en-ZA" sz="1600">
                        <a:effectLst/>
                      </a:endParaRPr>
                    </a:p>
                    <a:p>
                      <a:pPr>
                        <a:spcAft>
                          <a:spcPts val="0"/>
                        </a:spcAft>
                      </a:pPr>
                      <a:r>
                        <a:rPr lang="en-US" sz="1600">
                          <a:effectLst/>
                        </a:rPr>
                        <a:t> </a:t>
                      </a:r>
                      <a:endParaRPr lang="en-ZA" sz="1600">
                        <a:effectLst/>
                      </a:endParaRPr>
                    </a:p>
                    <a:p>
                      <a:pPr>
                        <a:spcAft>
                          <a:spcPts val="0"/>
                        </a:spcAft>
                      </a:pPr>
                      <a:r>
                        <a:rPr lang="en-US" sz="1600">
                          <a:effectLst/>
                        </a:rPr>
                        <a:t>Priority is being given to cases related to irregular expenditure at this stage</a:t>
                      </a:r>
                      <a:endParaRPr lang="en-ZA" sz="1600">
                        <a:effectLst/>
                        <a:latin typeface="Times New Roman" panose="02020603050405020304" pitchFamily="18" charset="0"/>
                        <a:ea typeface="Times New Roman" panose="02020603050405020304" pitchFamily="18" charset="0"/>
                      </a:endParaRPr>
                    </a:p>
                  </a:txBody>
                  <a:tcPr marL="12823" marR="12823" marT="0" marB="0"/>
                </a:tc>
                <a:extLst>
                  <a:ext uri="{0D108BD9-81ED-4DB2-BD59-A6C34878D82A}">
                    <a16:rowId xmlns:a16="http://schemas.microsoft.com/office/drawing/2014/main" val="10001"/>
                  </a:ext>
                </a:extLst>
              </a:tr>
              <a:tr h="484441">
                <a:tc>
                  <a:txBody>
                    <a:bodyPr/>
                    <a:lstStyle/>
                    <a:p>
                      <a:pPr>
                        <a:spcAft>
                          <a:spcPts val="0"/>
                        </a:spcAft>
                      </a:pPr>
                      <a:r>
                        <a:rPr lang="en-US" sz="1600" dirty="0">
                          <a:effectLst/>
                        </a:rPr>
                        <a:t>Keep reliable and accurate assets register</a:t>
                      </a:r>
                      <a:endParaRPr lang="en-ZA" sz="1600" dirty="0">
                        <a:effectLst/>
                        <a:latin typeface="Times New Roman" panose="02020603050405020304" pitchFamily="18" charset="0"/>
                        <a:ea typeface="Times New Roman" panose="02020603050405020304" pitchFamily="18" charset="0"/>
                      </a:endParaRPr>
                    </a:p>
                  </a:txBody>
                  <a:tcPr marL="12823" marR="12823" marT="0" marB="0"/>
                </a:tc>
                <a:tc>
                  <a:txBody>
                    <a:bodyPr/>
                    <a:lstStyle/>
                    <a:p>
                      <a:pPr>
                        <a:spcAft>
                          <a:spcPts val="0"/>
                        </a:spcAft>
                      </a:pPr>
                      <a:r>
                        <a:rPr lang="en-US" sz="1600">
                          <a:effectLst/>
                        </a:rPr>
                        <a:t>30 June 2021</a:t>
                      </a:r>
                      <a:endParaRPr lang="en-ZA" sz="1600">
                        <a:effectLst/>
                        <a:latin typeface="Times New Roman" panose="02020603050405020304" pitchFamily="18" charset="0"/>
                        <a:ea typeface="Times New Roman" panose="02020603050405020304" pitchFamily="18" charset="0"/>
                      </a:endParaRPr>
                    </a:p>
                  </a:txBody>
                  <a:tcPr marL="12823" marR="12823" marT="0" marB="0"/>
                </a:tc>
                <a:tc>
                  <a:txBody>
                    <a:bodyPr/>
                    <a:lstStyle/>
                    <a:p>
                      <a:pPr>
                        <a:spcAft>
                          <a:spcPts val="0"/>
                        </a:spcAft>
                      </a:pPr>
                      <a:r>
                        <a:rPr lang="en-US" sz="1600">
                          <a:effectLst/>
                        </a:rPr>
                        <a:t>Linked to the project team formed between DMV and DPME, the DMV asset register reliability and accuracy will also be addressed where all matters including assets under investigation will be addressed with corrective action and consequence management effected.</a:t>
                      </a:r>
                      <a:endParaRPr lang="en-ZA" sz="1600">
                        <a:effectLst/>
                      </a:endParaRPr>
                    </a:p>
                    <a:p>
                      <a:pPr>
                        <a:spcAft>
                          <a:spcPts val="0"/>
                        </a:spcAft>
                      </a:pPr>
                      <a:r>
                        <a:rPr lang="en-US" sz="1600">
                          <a:effectLst/>
                        </a:rPr>
                        <a:t>Security of the asset register will be done through implementation of LOGIS where another project team is also working on LOGIS reimplementation. The reimplementation will be concluded within the current financial year.</a:t>
                      </a:r>
                      <a:endParaRPr lang="en-ZA" sz="1600">
                        <a:effectLst/>
                        <a:latin typeface="Times New Roman" panose="02020603050405020304" pitchFamily="18" charset="0"/>
                        <a:ea typeface="Times New Roman" panose="02020603050405020304" pitchFamily="18" charset="0"/>
                      </a:endParaRPr>
                    </a:p>
                  </a:txBody>
                  <a:tcPr marL="12823" marR="12823" marT="0" marB="0"/>
                </a:tc>
                <a:extLst>
                  <a:ext uri="{0D108BD9-81ED-4DB2-BD59-A6C34878D82A}">
                    <a16:rowId xmlns:a16="http://schemas.microsoft.com/office/drawing/2014/main" val="10002"/>
                  </a:ext>
                </a:extLst>
              </a:tr>
              <a:tr h="569930">
                <a:tc>
                  <a:txBody>
                    <a:bodyPr/>
                    <a:lstStyle/>
                    <a:p>
                      <a:pPr>
                        <a:spcAft>
                          <a:spcPts val="0"/>
                        </a:spcAft>
                      </a:pPr>
                      <a:r>
                        <a:rPr lang="en-US" sz="1600" dirty="0">
                          <a:effectLst/>
                        </a:rPr>
                        <a:t>Ensure a reliable and secure IT System will provide confidence on the military veteran’s database and business continuity.</a:t>
                      </a:r>
                      <a:endParaRPr lang="en-ZA" sz="1600" dirty="0">
                        <a:effectLst/>
                        <a:latin typeface="Times New Roman" panose="02020603050405020304" pitchFamily="18" charset="0"/>
                        <a:ea typeface="Times New Roman" panose="02020603050405020304" pitchFamily="18" charset="0"/>
                      </a:endParaRPr>
                    </a:p>
                  </a:txBody>
                  <a:tcPr marL="12823" marR="12823" marT="0" marB="0"/>
                </a:tc>
                <a:tc>
                  <a:txBody>
                    <a:bodyPr/>
                    <a:lstStyle/>
                    <a:p>
                      <a:pPr>
                        <a:spcAft>
                          <a:spcPts val="0"/>
                        </a:spcAft>
                      </a:pPr>
                      <a:r>
                        <a:rPr lang="en-US" sz="1600">
                          <a:effectLst/>
                        </a:rPr>
                        <a:t>30 June 2021</a:t>
                      </a:r>
                      <a:endParaRPr lang="en-ZA" sz="1600">
                        <a:effectLst/>
                        <a:latin typeface="Times New Roman" panose="02020603050405020304" pitchFamily="18" charset="0"/>
                        <a:ea typeface="Times New Roman" panose="02020603050405020304" pitchFamily="18" charset="0"/>
                      </a:endParaRPr>
                    </a:p>
                  </a:txBody>
                  <a:tcPr marL="12823" marR="12823" marT="0" marB="0"/>
                </a:tc>
                <a:tc>
                  <a:txBody>
                    <a:bodyPr/>
                    <a:lstStyle/>
                    <a:p>
                      <a:pPr>
                        <a:spcAft>
                          <a:spcPts val="0"/>
                        </a:spcAft>
                      </a:pPr>
                      <a:r>
                        <a:rPr lang="en-US" sz="1600">
                          <a:effectLst/>
                        </a:rPr>
                        <a:t>The Department has prioritised the establishment of a credible and reliable military veterans’ database. The Plan developed covers the elements of verification, data cleansing and technological enhancement. The plan has been presented to DOD and various stakeholders. The implementation of the plan is in progress and is at 45%. A presentation was also made to parliament, which raised the requirement to publish the information.</a:t>
                      </a:r>
                      <a:endParaRPr lang="en-ZA" sz="1600">
                        <a:effectLst/>
                      </a:endParaRPr>
                    </a:p>
                    <a:p>
                      <a:pPr>
                        <a:spcAft>
                          <a:spcPts val="0"/>
                        </a:spcAft>
                      </a:pPr>
                      <a:r>
                        <a:rPr lang="en-US" sz="1600">
                          <a:effectLst/>
                        </a:rPr>
                        <a:t>In the past year, the target accelerated beyond the pace at which it was targeted. The target was 300 and currently 356 has been achieved. A further improvement is envisaged.</a:t>
                      </a:r>
                      <a:endParaRPr lang="en-ZA" sz="1600">
                        <a:effectLst/>
                        <a:latin typeface="Times New Roman" panose="02020603050405020304" pitchFamily="18" charset="0"/>
                        <a:ea typeface="Times New Roman" panose="02020603050405020304" pitchFamily="18" charset="0"/>
                      </a:endParaRPr>
                    </a:p>
                  </a:txBody>
                  <a:tcPr marL="12823" marR="12823" marT="0" marB="0"/>
                </a:tc>
                <a:extLst>
                  <a:ext uri="{0D108BD9-81ED-4DB2-BD59-A6C34878D82A}">
                    <a16:rowId xmlns:a16="http://schemas.microsoft.com/office/drawing/2014/main" val="10003"/>
                  </a:ext>
                </a:extLst>
              </a:tr>
              <a:tr h="1624301">
                <a:tc>
                  <a:txBody>
                    <a:bodyPr/>
                    <a:lstStyle/>
                    <a:p>
                      <a:pPr>
                        <a:spcAft>
                          <a:spcPts val="0"/>
                        </a:spcAft>
                      </a:pPr>
                      <a:r>
                        <a:rPr lang="en-US" sz="1600" dirty="0">
                          <a:effectLst/>
                        </a:rPr>
                        <a:t>Formalization of key policies mainly in the service delivery environment with more priority to Education Support, Housing Assistance, Business Support and Skills Development and Burial Support</a:t>
                      </a:r>
                      <a:endParaRPr lang="en-ZA" sz="1600" dirty="0">
                        <a:effectLst/>
                        <a:latin typeface="Times New Roman" panose="02020603050405020304" pitchFamily="18" charset="0"/>
                        <a:ea typeface="Times New Roman" panose="02020603050405020304" pitchFamily="18" charset="0"/>
                      </a:endParaRPr>
                    </a:p>
                  </a:txBody>
                  <a:tcPr marL="12823" marR="12823" marT="0" marB="0"/>
                </a:tc>
                <a:tc>
                  <a:txBody>
                    <a:bodyPr/>
                    <a:lstStyle/>
                    <a:p>
                      <a:pPr>
                        <a:spcAft>
                          <a:spcPts val="0"/>
                        </a:spcAft>
                      </a:pPr>
                      <a:r>
                        <a:rPr lang="en-US" sz="1600">
                          <a:effectLst/>
                        </a:rPr>
                        <a:t>30 June 2021</a:t>
                      </a:r>
                      <a:endParaRPr lang="en-ZA" sz="1600">
                        <a:effectLst/>
                        <a:latin typeface="Times New Roman" panose="02020603050405020304" pitchFamily="18" charset="0"/>
                        <a:ea typeface="Times New Roman" panose="02020603050405020304" pitchFamily="18" charset="0"/>
                      </a:endParaRPr>
                    </a:p>
                  </a:txBody>
                  <a:tcPr marL="12823" marR="12823" marT="0" marB="0"/>
                </a:tc>
                <a:tc>
                  <a:txBody>
                    <a:bodyPr/>
                    <a:lstStyle/>
                    <a:p>
                      <a:pPr>
                        <a:spcAft>
                          <a:spcPts val="0"/>
                        </a:spcAft>
                      </a:pPr>
                      <a:r>
                        <a:rPr lang="en-US" sz="1600">
                          <a:effectLst/>
                        </a:rPr>
                        <a:t>The approved policies on Education support, Business and Skills Development and Burial support together with the standard operational procedures and policy guidelines were submitted to AG. </a:t>
                      </a:r>
                      <a:endParaRPr lang="en-ZA" sz="1600">
                        <a:effectLst/>
                      </a:endParaRPr>
                    </a:p>
                    <a:p>
                      <a:pPr>
                        <a:spcAft>
                          <a:spcPts val="0"/>
                        </a:spcAft>
                      </a:pPr>
                      <a:r>
                        <a:rPr lang="en-US" sz="1600">
                          <a:effectLst/>
                        </a:rPr>
                        <a:t>The existing burial policy was approved in April 2013, the business support and skills development approved in December 2013, Housing support policy is also approved and the education support policy approved in April 2018. Two of the policies, namely Education support and Skills development, have approved Standard Operating Procedures, whilst the burial policy has a draft standard operating procedures. The housing benefit is being implemented in conjunction with the Military Veterans Regulations of 2014.</a:t>
                      </a:r>
                      <a:endParaRPr lang="en-ZA" sz="1600">
                        <a:effectLst/>
                      </a:endParaRPr>
                    </a:p>
                    <a:p>
                      <a:pPr>
                        <a:spcAft>
                          <a:spcPts val="0"/>
                        </a:spcAft>
                      </a:pPr>
                      <a:r>
                        <a:rPr lang="en-US" sz="1600">
                          <a:effectLst/>
                        </a:rPr>
                        <a:t>The department has begun a process of reviewing all the service delivery policies, including the four policies referred to, based on the challenges identified and consultations with departmental stakeholders. The updated four policies (Healthcare, Compensation, Housing and Counselling) are in a final draft were consulted with DMV stakeholders on 27-28 November 2019. Final inputs on the policies are expected to be incorporated before the end of the financial year. </a:t>
                      </a:r>
                      <a:endParaRPr lang="en-ZA" sz="1600">
                        <a:effectLst/>
                      </a:endParaRPr>
                    </a:p>
                    <a:p>
                      <a:pPr>
                        <a:spcAft>
                          <a:spcPts val="0"/>
                        </a:spcAft>
                      </a:pPr>
                      <a:r>
                        <a:rPr lang="en-US" sz="1600">
                          <a:effectLst/>
                        </a:rPr>
                        <a:t>The Education Support, Business Support and Skills Development and Burial Support will be consulted with DMV stakeholders in March 2020.</a:t>
                      </a:r>
                      <a:endParaRPr lang="en-ZA" sz="1600">
                        <a:effectLst/>
                      </a:endParaRPr>
                    </a:p>
                    <a:p>
                      <a:pPr>
                        <a:spcAft>
                          <a:spcPts val="0"/>
                        </a:spcAft>
                      </a:pPr>
                      <a:r>
                        <a:rPr lang="en-US" sz="1600">
                          <a:effectLst/>
                        </a:rPr>
                        <a:t>Unlike other departments, polices have to be consulted with the DMV statutory bodies as prescribed in the Military Veterans Act, 2011. It is the consultation with stakeholders that often delays the finalisation of the policies.</a:t>
                      </a:r>
                      <a:endParaRPr lang="en-ZA" sz="1600">
                        <a:effectLst/>
                      </a:endParaRPr>
                    </a:p>
                    <a:p>
                      <a:pPr>
                        <a:spcAft>
                          <a:spcPts val="0"/>
                        </a:spcAft>
                      </a:pPr>
                      <a:r>
                        <a:rPr lang="en-US" sz="1600">
                          <a:effectLst/>
                        </a:rPr>
                        <a:t>The policy unit is now capacitated to assist the department to finalise all outstanding policies. Progress is now being monitored in management forums.</a:t>
                      </a:r>
                      <a:endParaRPr lang="en-ZA" sz="1600">
                        <a:effectLst/>
                        <a:latin typeface="Times New Roman" panose="02020603050405020304" pitchFamily="18" charset="0"/>
                        <a:ea typeface="Times New Roman" panose="02020603050405020304" pitchFamily="18" charset="0"/>
                      </a:endParaRPr>
                    </a:p>
                  </a:txBody>
                  <a:tcPr marL="12823" marR="12823" marT="0" marB="0"/>
                </a:tc>
                <a:extLst>
                  <a:ext uri="{0D108BD9-81ED-4DB2-BD59-A6C34878D82A}">
                    <a16:rowId xmlns:a16="http://schemas.microsoft.com/office/drawing/2014/main" val="10004"/>
                  </a:ext>
                </a:extLst>
              </a:tr>
              <a:tr h="854895">
                <a:tc>
                  <a:txBody>
                    <a:bodyPr/>
                    <a:lstStyle/>
                    <a:p>
                      <a:pPr>
                        <a:spcAft>
                          <a:spcPts val="0"/>
                        </a:spcAft>
                      </a:pPr>
                      <a:r>
                        <a:rPr lang="en-US" sz="1600">
                          <a:effectLst/>
                        </a:rPr>
                        <a:t>Encourage a DMV compliance system, which will proactively assist the Department in ensuring continuous adherence with legislation.</a:t>
                      </a:r>
                      <a:endParaRPr lang="en-ZA" sz="1600">
                        <a:effectLst/>
                        <a:latin typeface="Times New Roman" panose="02020603050405020304" pitchFamily="18" charset="0"/>
                        <a:ea typeface="Times New Roman" panose="02020603050405020304" pitchFamily="18" charset="0"/>
                      </a:endParaRPr>
                    </a:p>
                  </a:txBody>
                  <a:tcPr marL="12823" marR="12823" marT="0" marB="0"/>
                </a:tc>
                <a:tc>
                  <a:txBody>
                    <a:bodyPr/>
                    <a:lstStyle/>
                    <a:p>
                      <a:pPr>
                        <a:spcAft>
                          <a:spcPts val="0"/>
                        </a:spcAft>
                      </a:pPr>
                      <a:r>
                        <a:rPr lang="en-US" sz="1600">
                          <a:effectLst/>
                        </a:rPr>
                        <a:t>30 June 2021</a:t>
                      </a:r>
                      <a:endParaRPr lang="en-ZA" sz="1600">
                        <a:effectLst/>
                        <a:latin typeface="Times New Roman" panose="02020603050405020304" pitchFamily="18" charset="0"/>
                        <a:ea typeface="Times New Roman" panose="02020603050405020304" pitchFamily="18" charset="0"/>
                      </a:endParaRPr>
                    </a:p>
                  </a:txBody>
                  <a:tcPr marL="12823" marR="12823" marT="0" marB="0"/>
                </a:tc>
                <a:tc>
                  <a:txBody>
                    <a:bodyPr/>
                    <a:lstStyle/>
                    <a:p>
                      <a:pPr>
                        <a:spcAft>
                          <a:spcPts val="0"/>
                        </a:spcAft>
                      </a:pPr>
                      <a:r>
                        <a:rPr lang="en-US" sz="1600">
                          <a:effectLst/>
                        </a:rPr>
                        <a:t>The department does have a compliance management unit whose role is to, among others; develop a compliance universe for the department. </a:t>
                      </a:r>
                      <a:endParaRPr lang="en-ZA" sz="1600">
                        <a:effectLst/>
                      </a:endParaRPr>
                    </a:p>
                    <a:p>
                      <a:pPr>
                        <a:spcAft>
                          <a:spcPts val="0"/>
                        </a:spcAft>
                      </a:pPr>
                      <a:r>
                        <a:rPr lang="en-US" sz="1600">
                          <a:effectLst/>
                        </a:rPr>
                        <a:t>Compliance Policy Register was developed and presented at MANCO. It is constantly circulated on monthly basis to the branches for them to confirm the status of the existing policies.  </a:t>
                      </a:r>
                      <a:endParaRPr lang="en-ZA" sz="1600">
                        <a:effectLst/>
                      </a:endParaRPr>
                    </a:p>
                    <a:p>
                      <a:pPr>
                        <a:spcAft>
                          <a:spcPts val="0"/>
                        </a:spcAft>
                      </a:pPr>
                      <a:r>
                        <a:rPr lang="en-US" sz="1600">
                          <a:effectLst/>
                        </a:rPr>
                        <a:t>Compliance with legislation is monitored on a monthly basis through checklists. </a:t>
                      </a:r>
                      <a:endParaRPr lang="en-ZA" sz="1600">
                        <a:effectLst/>
                      </a:endParaRPr>
                    </a:p>
                    <a:p>
                      <a:pPr>
                        <a:spcAft>
                          <a:spcPts val="0"/>
                        </a:spcAft>
                      </a:pPr>
                      <a:r>
                        <a:rPr lang="en-US" sz="1600">
                          <a:effectLst/>
                        </a:rPr>
                        <a:t>Invoice Process Flow developed to monitor 30-day payment period.</a:t>
                      </a:r>
                      <a:endParaRPr lang="en-ZA" sz="1600">
                        <a:effectLst/>
                      </a:endParaRPr>
                    </a:p>
                    <a:p>
                      <a:pPr>
                        <a:spcAft>
                          <a:spcPts val="0"/>
                        </a:spcAft>
                      </a:pPr>
                      <a:r>
                        <a:rPr lang="en-US" sz="1600">
                          <a:effectLst/>
                        </a:rPr>
                        <a:t> </a:t>
                      </a:r>
                      <a:endParaRPr lang="en-ZA" sz="1600">
                        <a:effectLst/>
                      </a:endParaRPr>
                    </a:p>
                    <a:p>
                      <a:pPr>
                        <a:spcAft>
                          <a:spcPts val="0"/>
                        </a:spcAft>
                      </a:pPr>
                      <a:r>
                        <a:rPr lang="en-US" sz="1600">
                          <a:effectLst/>
                        </a:rPr>
                        <a:t>The department does not have a Compliance Management System but depends on manual documentation.</a:t>
                      </a:r>
                      <a:endParaRPr lang="en-ZA" sz="1600">
                        <a:effectLst/>
                      </a:endParaRPr>
                    </a:p>
                    <a:p>
                      <a:pPr>
                        <a:spcAft>
                          <a:spcPts val="0"/>
                        </a:spcAft>
                      </a:pPr>
                      <a:r>
                        <a:rPr lang="en-US" sz="1600">
                          <a:effectLst/>
                        </a:rPr>
                        <a:t> </a:t>
                      </a:r>
                      <a:endParaRPr lang="en-ZA" sz="1600">
                        <a:effectLst/>
                      </a:endParaRPr>
                    </a:p>
                    <a:p>
                      <a:pPr>
                        <a:spcAft>
                          <a:spcPts val="0"/>
                        </a:spcAft>
                      </a:pPr>
                      <a:r>
                        <a:rPr lang="en-US" sz="1600">
                          <a:effectLst/>
                        </a:rPr>
                        <a:t>A letter requesting assistance on the Compliance system was sent SITA in 2016.</a:t>
                      </a:r>
                      <a:endParaRPr lang="en-ZA" sz="1600">
                        <a:effectLst/>
                      </a:endParaRPr>
                    </a:p>
                    <a:p>
                      <a:pPr>
                        <a:spcAft>
                          <a:spcPts val="0"/>
                        </a:spcAft>
                      </a:pPr>
                      <a:r>
                        <a:rPr lang="en-US" sz="1600">
                          <a:effectLst/>
                        </a:rPr>
                        <a:t> </a:t>
                      </a:r>
                      <a:endParaRPr lang="en-ZA" sz="1600">
                        <a:effectLst/>
                      </a:endParaRPr>
                    </a:p>
                    <a:p>
                      <a:pPr>
                        <a:spcAft>
                          <a:spcPts val="0"/>
                        </a:spcAft>
                      </a:pPr>
                      <a:r>
                        <a:rPr lang="en-US" sz="1600">
                          <a:effectLst/>
                        </a:rPr>
                        <a:t>SITA said they are currently working the request and present the findings to all the interested parties in due course</a:t>
                      </a:r>
                      <a:endParaRPr lang="en-ZA" sz="1600">
                        <a:effectLst/>
                        <a:latin typeface="Times New Roman" panose="02020603050405020304" pitchFamily="18" charset="0"/>
                        <a:ea typeface="Times New Roman" panose="02020603050405020304" pitchFamily="18" charset="0"/>
                      </a:endParaRPr>
                    </a:p>
                  </a:txBody>
                  <a:tcPr marL="12823" marR="12823" marT="0" marB="0"/>
                </a:tc>
                <a:extLst>
                  <a:ext uri="{0D108BD9-81ED-4DB2-BD59-A6C34878D82A}">
                    <a16:rowId xmlns:a16="http://schemas.microsoft.com/office/drawing/2014/main" val="10005"/>
                  </a:ext>
                </a:extLst>
              </a:tr>
              <a:tr h="199476">
                <a:tc>
                  <a:txBody>
                    <a:bodyPr/>
                    <a:lstStyle/>
                    <a:p>
                      <a:pPr>
                        <a:spcAft>
                          <a:spcPts val="0"/>
                        </a:spcAft>
                      </a:pPr>
                      <a:r>
                        <a:rPr lang="en-US" sz="1600">
                          <a:effectLst/>
                        </a:rPr>
                        <a:t>Provide reliable and validated reports including Portfolio of Evidence.</a:t>
                      </a:r>
                      <a:endParaRPr lang="en-ZA" sz="1600">
                        <a:effectLst/>
                        <a:latin typeface="Times New Roman" panose="02020603050405020304" pitchFamily="18" charset="0"/>
                        <a:ea typeface="Times New Roman" panose="02020603050405020304" pitchFamily="18" charset="0"/>
                      </a:endParaRPr>
                    </a:p>
                  </a:txBody>
                  <a:tcPr marL="12823" marR="12823" marT="0" marB="0"/>
                </a:tc>
                <a:tc>
                  <a:txBody>
                    <a:bodyPr/>
                    <a:lstStyle/>
                    <a:p>
                      <a:pPr>
                        <a:spcAft>
                          <a:spcPts val="0"/>
                        </a:spcAft>
                      </a:pPr>
                      <a:r>
                        <a:rPr lang="en-US" sz="1600">
                          <a:effectLst/>
                        </a:rPr>
                        <a:t>30 June 2021</a:t>
                      </a:r>
                      <a:endParaRPr lang="en-ZA" sz="1600">
                        <a:effectLst/>
                        <a:latin typeface="Times New Roman" panose="02020603050405020304" pitchFamily="18" charset="0"/>
                        <a:ea typeface="Times New Roman" panose="02020603050405020304" pitchFamily="18" charset="0"/>
                      </a:endParaRPr>
                    </a:p>
                  </a:txBody>
                  <a:tcPr marL="12823" marR="12823" marT="0" marB="0"/>
                </a:tc>
                <a:tc>
                  <a:txBody>
                    <a:bodyPr/>
                    <a:lstStyle/>
                    <a:p>
                      <a:pPr>
                        <a:spcAft>
                          <a:spcPts val="0"/>
                        </a:spcAft>
                      </a:pPr>
                      <a:r>
                        <a:rPr lang="en-US" sz="1600" dirty="0">
                          <a:effectLst/>
                        </a:rPr>
                        <a:t>The department will ensure that, Portfolio of Evidence is validated prior to submission to Internal audit and the Auditor General. Alignment of submitted POE with evidence required per </a:t>
                      </a:r>
                      <a:r>
                        <a:rPr lang="en-US" sz="1600" dirty="0" err="1">
                          <a:effectLst/>
                        </a:rPr>
                        <a:t>TID</a:t>
                      </a:r>
                      <a:r>
                        <a:rPr lang="en-US" sz="1600" dirty="0">
                          <a:effectLst/>
                        </a:rPr>
                        <a:t> will be monitored.</a:t>
                      </a:r>
                      <a:endParaRPr lang="en-ZA" sz="1600" dirty="0">
                        <a:effectLst/>
                        <a:latin typeface="Times New Roman" panose="02020603050405020304" pitchFamily="18" charset="0"/>
                        <a:ea typeface="Times New Roman" panose="02020603050405020304" pitchFamily="18" charset="0"/>
                      </a:endParaRPr>
                    </a:p>
                  </a:txBody>
                  <a:tcPr marL="12823" marR="12823" marT="0" marB="0"/>
                </a:tc>
                <a:extLst>
                  <a:ext uri="{0D108BD9-81ED-4DB2-BD59-A6C34878D82A}">
                    <a16:rowId xmlns:a16="http://schemas.microsoft.com/office/drawing/2014/main" val="1000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09241687"/>
              </p:ext>
            </p:extLst>
          </p:nvPr>
        </p:nvGraphicFramePr>
        <p:xfrm>
          <a:off x="0" y="1233715"/>
          <a:ext cx="12192000" cy="4702628"/>
        </p:xfrm>
        <a:graphic>
          <a:graphicData uri="http://schemas.openxmlformats.org/drawingml/2006/table">
            <a:tbl>
              <a:tblPr firstRow="1" firstCol="1" bandRow="1">
                <a:tableStyleId>{5C22544A-7EE6-4342-B048-85BDC9FD1C3A}</a:tableStyleId>
              </a:tblPr>
              <a:tblGrid>
                <a:gridCol w="4077971">
                  <a:extLst>
                    <a:ext uri="{9D8B030D-6E8A-4147-A177-3AD203B41FA5}">
                      <a16:colId xmlns:a16="http://schemas.microsoft.com/office/drawing/2014/main" val="20000"/>
                    </a:ext>
                  </a:extLst>
                </a:gridCol>
                <a:gridCol w="4071804">
                  <a:extLst>
                    <a:ext uri="{9D8B030D-6E8A-4147-A177-3AD203B41FA5}">
                      <a16:colId xmlns:a16="http://schemas.microsoft.com/office/drawing/2014/main" val="20001"/>
                    </a:ext>
                  </a:extLst>
                </a:gridCol>
                <a:gridCol w="4042225">
                  <a:extLst>
                    <a:ext uri="{9D8B030D-6E8A-4147-A177-3AD203B41FA5}">
                      <a16:colId xmlns:a16="http://schemas.microsoft.com/office/drawing/2014/main" val="20002"/>
                    </a:ext>
                  </a:extLst>
                </a:gridCol>
              </a:tblGrid>
              <a:tr h="638629">
                <a:tc>
                  <a:txBody>
                    <a:bodyPr/>
                    <a:lstStyle/>
                    <a:p>
                      <a:pPr algn="ctr">
                        <a:spcBef>
                          <a:spcPts val="600"/>
                        </a:spcBef>
                        <a:spcAft>
                          <a:spcPts val="0"/>
                        </a:spcAft>
                      </a:pPr>
                      <a:r>
                        <a:rPr lang="en-ZA" sz="1600" dirty="0">
                          <a:effectLst/>
                        </a:rPr>
                        <a:t>Commitments</a:t>
                      </a:r>
                      <a:endParaRPr lang="en-ZA" sz="1600" dirty="0">
                        <a:effectLst/>
                        <a:latin typeface="Times New Roman" panose="02020603050405020304" pitchFamily="18" charset="0"/>
                        <a:ea typeface="Times New Roman" panose="02020603050405020304" pitchFamily="18" charset="0"/>
                      </a:endParaRPr>
                    </a:p>
                  </a:txBody>
                  <a:tcPr marL="12823" marR="12823" marT="0" marB="0"/>
                </a:tc>
                <a:tc>
                  <a:txBody>
                    <a:bodyPr/>
                    <a:lstStyle/>
                    <a:p>
                      <a:pPr algn="ctr">
                        <a:spcBef>
                          <a:spcPts val="600"/>
                        </a:spcBef>
                        <a:spcAft>
                          <a:spcPts val="0"/>
                        </a:spcAft>
                      </a:pPr>
                      <a:r>
                        <a:rPr lang="en-ZA" sz="1600">
                          <a:effectLst/>
                        </a:rPr>
                        <a:t>Date of commitment</a:t>
                      </a:r>
                      <a:endParaRPr lang="en-ZA" sz="1600">
                        <a:effectLst/>
                        <a:latin typeface="Times New Roman" panose="02020603050405020304" pitchFamily="18" charset="0"/>
                        <a:ea typeface="Times New Roman" panose="02020603050405020304" pitchFamily="18" charset="0"/>
                      </a:endParaRPr>
                    </a:p>
                  </a:txBody>
                  <a:tcPr marL="12823" marR="12823" marT="0" marB="0"/>
                </a:tc>
                <a:tc>
                  <a:txBody>
                    <a:bodyPr/>
                    <a:lstStyle/>
                    <a:p>
                      <a:pPr algn="ctr">
                        <a:spcBef>
                          <a:spcPts val="600"/>
                        </a:spcBef>
                        <a:spcAft>
                          <a:spcPts val="0"/>
                        </a:spcAft>
                      </a:pPr>
                      <a:r>
                        <a:rPr lang="en-ZA" sz="1600">
                          <a:effectLst/>
                        </a:rPr>
                        <a:t>Status</a:t>
                      </a:r>
                    </a:p>
                    <a:p>
                      <a:pPr algn="ctr">
                        <a:spcBef>
                          <a:spcPts val="600"/>
                        </a:spcBef>
                        <a:spcAft>
                          <a:spcPts val="0"/>
                        </a:spcAft>
                      </a:pPr>
                      <a:r>
                        <a:rPr lang="en-ZA" sz="1600">
                          <a:effectLst/>
                        </a:rPr>
                        <a:t> </a:t>
                      </a:r>
                      <a:endParaRPr lang="en-ZA" sz="1600">
                        <a:effectLst/>
                        <a:latin typeface="Times New Roman" panose="02020603050405020304" pitchFamily="18" charset="0"/>
                        <a:ea typeface="Times New Roman" panose="02020603050405020304" pitchFamily="18" charset="0"/>
                      </a:endParaRPr>
                    </a:p>
                  </a:txBody>
                  <a:tcPr marL="12823" marR="12823" marT="0" marB="0"/>
                </a:tc>
                <a:extLst>
                  <a:ext uri="{0D108BD9-81ED-4DB2-BD59-A6C34878D82A}">
                    <a16:rowId xmlns:a16="http://schemas.microsoft.com/office/drawing/2014/main" val="10000"/>
                  </a:ext>
                </a:extLst>
              </a:tr>
              <a:tr h="4063999">
                <a:tc>
                  <a:txBody>
                    <a:bodyPr/>
                    <a:lstStyle/>
                    <a:p>
                      <a:pPr>
                        <a:spcAft>
                          <a:spcPts val="0"/>
                        </a:spcAft>
                      </a:pPr>
                      <a:r>
                        <a:rPr lang="en-US" sz="1600" dirty="0">
                          <a:effectLst/>
                        </a:rPr>
                        <a:t>Enforcement of consequence management on all identified cases of irregular, fruitless and wasteful expenditure incurred as well as cases of fraud identified.</a:t>
                      </a:r>
                      <a:endParaRPr lang="en-ZA" sz="1600" dirty="0">
                        <a:effectLst/>
                        <a:latin typeface="Times New Roman" panose="02020603050405020304" pitchFamily="18" charset="0"/>
                        <a:ea typeface="Times New Roman" panose="02020603050405020304" pitchFamily="18" charset="0"/>
                      </a:endParaRPr>
                    </a:p>
                  </a:txBody>
                  <a:tcPr marL="12823" marR="12823" marT="0" marB="0"/>
                </a:tc>
                <a:tc>
                  <a:txBody>
                    <a:bodyPr/>
                    <a:lstStyle/>
                    <a:p>
                      <a:pPr>
                        <a:spcAft>
                          <a:spcPts val="0"/>
                        </a:spcAft>
                      </a:pPr>
                      <a:r>
                        <a:rPr lang="en-US" sz="1600" dirty="0">
                          <a:effectLst/>
                        </a:rPr>
                        <a:t>30 June 2021</a:t>
                      </a:r>
                      <a:endParaRPr lang="en-ZA" sz="1600" dirty="0">
                        <a:effectLst/>
                        <a:latin typeface="Times New Roman" panose="02020603050405020304" pitchFamily="18" charset="0"/>
                        <a:ea typeface="Times New Roman" panose="02020603050405020304" pitchFamily="18" charset="0"/>
                      </a:endParaRPr>
                    </a:p>
                  </a:txBody>
                  <a:tcPr marL="12823" marR="12823" marT="0" marB="0"/>
                </a:tc>
                <a:tc>
                  <a:txBody>
                    <a:bodyPr/>
                    <a:lstStyle/>
                    <a:p>
                      <a:pPr algn="just">
                        <a:spcAft>
                          <a:spcPts val="0"/>
                        </a:spcAft>
                      </a:pPr>
                      <a:r>
                        <a:rPr lang="en-US" sz="1600" dirty="0">
                          <a:effectLst/>
                        </a:rPr>
                        <a:t>A change of strategy made a determination to outsource the services using another State Department I.e. Department of Planning, Monitoring and Evaluation.</a:t>
                      </a:r>
                      <a:endParaRPr lang="en-ZA" sz="1600" dirty="0">
                        <a:effectLst/>
                      </a:endParaRPr>
                    </a:p>
                    <a:p>
                      <a:pPr algn="just">
                        <a:spcAft>
                          <a:spcPts val="0"/>
                        </a:spcAft>
                      </a:pPr>
                      <a:r>
                        <a:rPr lang="en-US" sz="1600" dirty="0">
                          <a:effectLst/>
                        </a:rPr>
                        <a:t>The determination process resulted in a report being issued for DMV Accounting Officer’s consideration and consequence management. </a:t>
                      </a:r>
                      <a:endParaRPr lang="en-ZA" sz="1600" dirty="0">
                        <a:effectLst/>
                      </a:endParaRPr>
                    </a:p>
                    <a:p>
                      <a:pPr algn="just">
                        <a:spcAft>
                          <a:spcPts val="0"/>
                        </a:spcAft>
                      </a:pPr>
                      <a:r>
                        <a:rPr lang="en-US" sz="1600" dirty="0">
                          <a:effectLst/>
                        </a:rPr>
                        <a:t> </a:t>
                      </a:r>
                      <a:endParaRPr lang="en-ZA" sz="1600" dirty="0">
                        <a:effectLst/>
                      </a:endParaRPr>
                    </a:p>
                    <a:p>
                      <a:pPr algn="just">
                        <a:spcAft>
                          <a:spcPts val="0"/>
                        </a:spcAft>
                      </a:pPr>
                      <a:r>
                        <a:rPr lang="en-US" sz="1600" dirty="0">
                          <a:effectLst/>
                        </a:rPr>
                        <a:t>The Accounting Officer is applying his mind on the content of the report and appropriate steps will be followed. </a:t>
                      </a:r>
                      <a:endParaRPr lang="en-ZA" sz="1600" dirty="0">
                        <a:effectLst/>
                      </a:endParaRPr>
                    </a:p>
                    <a:p>
                      <a:pPr algn="just">
                        <a:spcAft>
                          <a:spcPts val="0"/>
                        </a:spcAft>
                      </a:pPr>
                      <a:r>
                        <a:rPr lang="en-US" sz="1600" dirty="0">
                          <a:effectLst/>
                        </a:rPr>
                        <a:t> </a:t>
                      </a:r>
                      <a:endParaRPr lang="en-ZA" sz="1600" dirty="0">
                        <a:effectLst/>
                      </a:endParaRPr>
                    </a:p>
                    <a:p>
                      <a:pPr algn="just">
                        <a:spcAft>
                          <a:spcPts val="0"/>
                        </a:spcAft>
                      </a:pPr>
                      <a:r>
                        <a:rPr lang="en-US" sz="1600" dirty="0">
                          <a:effectLst/>
                        </a:rPr>
                        <a:t>Priority is being given to cases related to irregular expenditure at this stage</a:t>
                      </a:r>
                      <a:endParaRPr lang="en-ZA" sz="1600" dirty="0">
                        <a:effectLst/>
                        <a:latin typeface="Times New Roman" panose="02020603050405020304" pitchFamily="18" charset="0"/>
                        <a:ea typeface="Times New Roman" panose="02020603050405020304" pitchFamily="18" charset="0"/>
                      </a:endParaRPr>
                    </a:p>
                  </a:txBody>
                  <a:tcPr marL="12823" marR="12823"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54895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64890"/>
          </a:xfrm>
        </p:spPr>
        <p:txBody>
          <a:bodyPr>
            <a:normAutofit/>
          </a:bodyPr>
          <a:lstStyle/>
          <a:p>
            <a:r>
              <a:rPr lang="en-ZA" sz="3200" b="1" dirty="0"/>
              <a:t>Progress on the overall commitments </a:t>
            </a:r>
            <a:r>
              <a:rPr lang="en-ZA" sz="3200" b="1" dirty="0" smtClean="0"/>
              <a:t>made(cont..)</a:t>
            </a:r>
            <a:endParaRPr lang="en-Z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6991596"/>
              </p:ext>
            </p:extLst>
          </p:nvPr>
        </p:nvGraphicFramePr>
        <p:xfrm>
          <a:off x="1" y="1219201"/>
          <a:ext cx="12192000" cy="4470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gridCol w="4064000">
                  <a:extLst>
                    <a:ext uri="{9D8B030D-6E8A-4147-A177-3AD203B41FA5}">
                      <a16:colId xmlns:a16="http://schemas.microsoft.com/office/drawing/2014/main" val="20002"/>
                    </a:ext>
                  </a:extLst>
                </a:gridCol>
              </a:tblGrid>
              <a:tr h="951426">
                <a:tc>
                  <a:txBody>
                    <a:bodyPr/>
                    <a:lstStyle/>
                    <a:p>
                      <a:pPr algn="ctr"/>
                      <a:r>
                        <a:rPr lang="en-ZA" sz="1800" b="1" kern="1200" dirty="0" smtClean="0">
                          <a:solidFill>
                            <a:schemeClr val="lt1"/>
                          </a:solidFill>
                          <a:effectLst/>
                          <a:latin typeface="+mn-lt"/>
                          <a:ea typeface="+mn-ea"/>
                          <a:cs typeface="+mn-cs"/>
                        </a:rPr>
                        <a:t>Commitments</a:t>
                      </a:r>
                      <a:endParaRPr lang="en-ZA" dirty="0"/>
                    </a:p>
                  </a:txBody>
                  <a:tcPr/>
                </a:tc>
                <a:tc>
                  <a:txBody>
                    <a:bodyPr/>
                    <a:lstStyle/>
                    <a:p>
                      <a:pPr algn="ctr"/>
                      <a:r>
                        <a:rPr lang="en-ZA" sz="1800" b="1" kern="1200" dirty="0" smtClean="0">
                          <a:solidFill>
                            <a:schemeClr val="lt1"/>
                          </a:solidFill>
                          <a:effectLst/>
                          <a:latin typeface="+mn-lt"/>
                          <a:ea typeface="+mn-ea"/>
                          <a:cs typeface="+mn-cs"/>
                        </a:rPr>
                        <a:t>Date of commitment</a:t>
                      </a:r>
                      <a:endParaRPr lang="en-ZA" dirty="0"/>
                    </a:p>
                  </a:txBody>
                  <a:tcPr/>
                </a:tc>
                <a:tc>
                  <a:txBody>
                    <a:bodyPr/>
                    <a:lstStyle/>
                    <a:p>
                      <a:pPr algn="ctr"/>
                      <a:r>
                        <a:rPr lang="en-ZA" sz="1800" b="1" kern="1200" dirty="0" smtClean="0">
                          <a:solidFill>
                            <a:schemeClr val="lt1"/>
                          </a:solidFill>
                          <a:effectLst/>
                          <a:latin typeface="+mn-lt"/>
                          <a:ea typeface="+mn-ea"/>
                          <a:cs typeface="+mn-cs"/>
                        </a:rPr>
                        <a:t>Status</a:t>
                      </a:r>
                      <a:endParaRPr lang="en-ZA" sz="1800" b="1" kern="1200" dirty="0">
                        <a:solidFill>
                          <a:schemeClr val="lt1"/>
                        </a:solidFill>
                        <a:effectLst/>
                        <a:latin typeface="+mn-lt"/>
                        <a:ea typeface="+mn-ea"/>
                        <a:cs typeface="+mn-cs"/>
                      </a:endParaRPr>
                    </a:p>
                  </a:txBody>
                  <a:tcPr/>
                </a:tc>
                <a:extLst>
                  <a:ext uri="{0D108BD9-81ED-4DB2-BD59-A6C34878D82A}">
                    <a16:rowId xmlns:a16="http://schemas.microsoft.com/office/drawing/2014/main" val="10000"/>
                  </a:ext>
                </a:extLst>
              </a:tr>
              <a:tr h="3518974">
                <a:tc>
                  <a:txBody>
                    <a:bodyPr/>
                    <a:lstStyle/>
                    <a:p>
                      <a:r>
                        <a:rPr lang="en-US" sz="1800" kern="1200" dirty="0" smtClean="0">
                          <a:solidFill>
                            <a:schemeClr val="dk1"/>
                          </a:solidFill>
                          <a:effectLst/>
                          <a:latin typeface="+mn-lt"/>
                          <a:ea typeface="+mn-ea"/>
                          <a:cs typeface="+mn-cs"/>
                        </a:rPr>
                        <a:t>Keep reliable and accurate assets register</a:t>
                      </a:r>
                      <a:endParaRPr lang="en-ZA" dirty="0"/>
                    </a:p>
                  </a:txBody>
                  <a:tcPr/>
                </a:tc>
                <a:tc>
                  <a:txBody>
                    <a:bodyPr/>
                    <a:lstStyle/>
                    <a:p>
                      <a:r>
                        <a:rPr lang="en-US" sz="1800" kern="1200" dirty="0" smtClean="0">
                          <a:solidFill>
                            <a:schemeClr val="dk1"/>
                          </a:solidFill>
                          <a:effectLst/>
                          <a:latin typeface="+mn-lt"/>
                          <a:ea typeface="+mn-ea"/>
                          <a:cs typeface="+mn-cs"/>
                        </a:rPr>
                        <a:t>30 June 2021</a:t>
                      </a:r>
                      <a:endParaRPr lang="en-ZA" dirty="0"/>
                    </a:p>
                  </a:txBody>
                  <a:tcPr/>
                </a:tc>
                <a:tc>
                  <a:txBody>
                    <a:bodyPr/>
                    <a:lstStyle/>
                    <a:p>
                      <a:pPr algn="just">
                        <a:spcAft>
                          <a:spcPts val="0"/>
                        </a:spcAft>
                      </a:pPr>
                      <a:r>
                        <a:rPr lang="en-US" sz="1600" dirty="0">
                          <a:effectLst/>
                          <a:latin typeface="Arial" panose="020B0604020202020204" pitchFamily="34" charset="0"/>
                          <a:ea typeface="Times New Roman" panose="02020603050405020304" pitchFamily="18" charset="0"/>
                        </a:rPr>
                        <a:t>Linked to the project team formed between DMV and </a:t>
                      </a:r>
                      <a:r>
                        <a:rPr lang="en-US" sz="1600" dirty="0" err="1">
                          <a:effectLst/>
                          <a:latin typeface="Arial" panose="020B0604020202020204" pitchFamily="34" charset="0"/>
                          <a:ea typeface="Times New Roman" panose="02020603050405020304" pitchFamily="18" charset="0"/>
                        </a:rPr>
                        <a:t>DPME</a:t>
                      </a:r>
                      <a:r>
                        <a:rPr lang="en-US" sz="1600" dirty="0">
                          <a:effectLst/>
                          <a:latin typeface="Arial" panose="020B0604020202020204" pitchFamily="34" charset="0"/>
                          <a:ea typeface="Times New Roman" panose="02020603050405020304" pitchFamily="18" charset="0"/>
                        </a:rPr>
                        <a:t>, the DMV asset register reliability and accuracy will also be addressed where all matters including assets under investigation will be addressed with corrective action and consequence management effected.</a:t>
                      </a:r>
                      <a:endParaRPr lang="en-ZA" sz="1600" dirty="0">
                        <a:effectLst/>
                        <a:latin typeface="Times New Roman" panose="02020603050405020304" pitchFamily="18" charset="0"/>
                        <a:ea typeface="Times New Roman" panose="02020603050405020304" pitchFamily="18" charset="0"/>
                      </a:endParaRPr>
                    </a:p>
                    <a:p>
                      <a:pPr algn="just">
                        <a:spcAft>
                          <a:spcPts val="0"/>
                        </a:spcAft>
                      </a:pPr>
                      <a:r>
                        <a:rPr lang="en-US" sz="1600" dirty="0">
                          <a:effectLst/>
                          <a:latin typeface="Arial" panose="020B0604020202020204" pitchFamily="34" charset="0"/>
                          <a:ea typeface="Times New Roman" panose="02020603050405020304" pitchFamily="18" charset="0"/>
                        </a:rPr>
                        <a:t>Security of the asset register will be done through implementation of </a:t>
                      </a:r>
                      <a:r>
                        <a:rPr lang="en-US" sz="1600" dirty="0" err="1">
                          <a:effectLst/>
                          <a:latin typeface="Arial" panose="020B0604020202020204" pitchFamily="34" charset="0"/>
                          <a:ea typeface="Times New Roman" panose="02020603050405020304" pitchFamily="18" charset="0"/>
                        </a:rPr>
                        <a:t>LOGIS</a:t>
                      </a:r>
                      <a:r>
                        <a:rPr lang="en-US" sz="1600" dirty="0">
                          <a:effectLst/>
                          <a:latin typeface="Arial" panose="020B0604020202020204" pitchFamily="34" charset="0"/>
                          <a:ea typeface="Times New Roman" panose="02020603050405020304" pitchFamily="18" charset="0"/>
                        </a:rPr>
                        <a:t> where another project team is also working on </a:t>
                      </a:r>
                      <a:r>
                        <a:rPr lang="en-US" sz="1600" dirty="0" err="1">
                          <a:effectLst/>
                          <a:latin typeface="Arial" panose="020B0604020202020204" pitchFamily="34" charset="0"/>
                          <a:ea typeface="Times New Roman" panose="02020603050405020304" pitchFamily="18" charset="0"/>
                        </a:rPr>
                        <a:t>LOGIS</a:t>
                      </a:r>
                      <a:r>
                        <a:rPr lang="en-US" sz="1600" dirty="0">
                          <a:effectLst/>
                          <a:latin typeface="Arial" panose="020B0604020202020204" pitchFamily="34" charset="0"/>
                          <a:ea typeface="Times New Roman" panose="02020603050405020304" pitchFamily="18" charset="0"/>
                        </a:rPr>
                        <a:t> reimplementation. The reimplementation will be concluded within the current financial year.</a:t>
                      </a:r>
                      <a:endParaRPr lang="en-ZA"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86799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059543"/>
          </a:xfrm>
        </p:spPr>
        <p:txBody>
          <a:bodyPr>
            <a:normAutofit/>
          </a:bodyPr>
          <a:lstStyle/>
          <a:p>
            <a:r>
              <a:rPr lang="en-ZA" sz="3200" b="1" dirty="0"/>
              <a:t>Progress on the overall commitments made(cont..)</a:t>
            </a:r>
            <a:endParaRPr lang="en-Z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14356642"/>
              </p:ext>
            </p:extLst>
          </p:nvPr>
        </p:nvGraphicFramePr>
        <p:xfrm>
          <a:off x="0" y="1059543"/>
          <a:ext cx="12191999" cy="5684112"/>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3516827">
                  <a:extLst>
                    <a:ext uri="{9D8B030D-6E8A-4147-A177-3AD203B41FA5}">
                      <a16:colId xmlns:a16="http://schemas.microsoft.com/office/drawing/2014/main" val="20001"/>
                    </a:ext>
                  </a:extLst>
                </a:gridCol>
                <a:gridCol w="4611172">
                  <a:extLst>
                    <a:ext uri="{9D8B030D-6E8A-4147-A177-3AD203B41FA5}">
                      <a16:colId xmlns:a16="http://schemas.microsoft.com/office/drawing/2014/main" val="20002"/>
                    </a:ext>
                  </a:extLst>
                </a:gridCol>
              </a:tblGrid>
              <a:tr h="356734">
                <a:tc>
                  <a:txBody>
                    <a:bodyPr/>
                    <a:lstStyle/>
                    <a:p>
                      <a:pPr algn="ctr"/>
                      <a:r>
                        <a:rPr lang="en-ZA" sz="1800" b="1" kern="1200" dirty="0" smtClean="0">
                          <a:solidFill>
                            <a:schemeClr val="lt1"/>
                          </a:solidFill>
                          <a:effectLst/>
                          <a:latin typeface="+mn-lt"/>
                          <a:ea typeface="+mn-ea"/>
                          <a:cs typeface="+mn-cs"/>
                        </a:rPr>
                        <a:t>Commitments</a:t>
                      </a:r>
                      <a:endParaRPr lang="en-ZA" dirty="0"/>
                    </a:p>
                  </a:txBody>
                  <a:tcPr/>
                </a:tc>
                <a:tc>
                  <a:txBody>
                    <a:bodyPr/>
                    <a:lstStyle/>
                    <a:p>
                      <a:pPr algn="ctr"/>
                      <a:r>
                        <a:rPr lang="en-ZA" sz="1800" b="1" kern="1200" dirty="0" smtClean="0">
                          <a:solidFill>
                            <a:schemeClr val="lt1"/>
                          </a:solidFill>
                          <a:effectLst/>
                          <a:latin typeface="+mn-lt"/>
                          <a:ea typeface="+mn-ea"/>
                          <a:cs typeface="+mn-cs"/>
                        </a:rPr>
                        <a:t>Date of commitment</a:t>
                      </a:r>
                      <a:endParaRPr lang="en-ZA" dirty="0"/>
                    </a:p>
                  </a:txBody>
                  <a:tcPr/>
                </a:tc>
                <a:tc>
                  <a:txBody>
                    <a:bodyPr/>
                    <a:lstStyle/>
                    <a:p>
                      <a:pPr algn="ctr"/>
                      <a:r>
                        <a:rPr lang="en-ZA" sz="1800" b="1" kern="1200" dirty="0" smtClean="0">
                          <a:solidFill>
                            <a:schemeClr val="lt1"/>
                          </a:solidFill>
                          <a:effectLst/>
                          <a:latin typeface="+mn-lt"/>
                          <a:ea typeface="+mn-ea"/>
                          <a:cs typeface="+mn-cs"/>
                        </a:rPr>
                        <a:t>Status</a:t>
                      </a:r>
                      <a:endParaRPr lang="en-ZA" sz="1800" b="1" kern="1200" dirty="0">
                        <a:solidFill>
                          <a:schemeClr val="lt1"/>
                        </a:solidFill>
                        <a:effectLst/>
                        <a:latin typeface="+mn-lt"/>
                        <a:ea typeface="+mn-ea"/>
                        <a:cs typeface="+mn-cs"/>
                      </a:endParaRPr>
                    </a:p>
                  </a:txBody>
                  <a:tcPr/>
                </a:tc>
                <a:extLst>
                  <a:ext uri="{0D108BD9-81ED-4DB2-BD59-A6C34878D82A}">
                    <a16:rowId xmlns:a16="http://schemas.microsoft.com/office/drawing/2014/main" val="10000"/>
                  </a:ext>
                </a:extLst>
              </a:tr>
              <a:tr h="5318352">
                <a:tc>
                  <a:txBody>
                    <a:bodyPr/>
                    <a:lstStyle/>
                    <a:p>
                      <a:r>
                        <a:rPr lang="en-US" sz="1800" kern="1200" dirty="0" smtClean="0">
                          <a:solidFill>
                            <a:schemeClr val="dk1"/>
                          </a:solidFill>
                          <a:effectLst/>
                          <a:latin typeface="+mn-lt"/>
                          <a:ea typeface="+mn-ea"/>
                          <a:cs typeface="+mn-cs"/>
                        </a:rPr>
                        <a:t>Ensure a reliable and secure IT System will provide confidence on the military veteran’s database and business continuity.</a:t>
                      </a:r>
                      <a:endParaRPr lang="en-ZA" dirty="0"/>
                    </a:p>
                  </a:txBody>
                  <a:tcPr/>
                </a:tc>
                <a:tc>
                  <a:txBody>
                    <a:bodyPr/>
                    <a:lstStyle/>
                    <a:p>
                      <a:r>
                        <a:rPr lang="en-US" sz="1800" kern="1200" dirty="0" smtClean="0">
                          <a:solidFill>
                            <a:schemeClr val="dk1"/>
                          </a:solidFill>
                          <a:effectLst/>
                          <a:latin typeface="+mn-lt"/>
                          <a:ea typeface="+mn-ea"/>
                          <a:cs typeface="+mn-cs"/>
                        </a:rPr>
                        <a:t>30 June 2021</a:t>
                      </a:r>
                      <a:endParaRPr lang="en-ZA" dirty="0"/>
                    </a:p>
                  </a:txBody>
                  <a:tcPr/>
                </a:tc>
                <a:tc>
                  <a:txBody>
                    <a:bodyPr/>
                    <a:lstStyle/>
                    <a:p>
                      <a:pPr algn="just"/>
                      <a:r>
                        <a:rPr lang="en-US" sz="1800" kern="1200" dirty="0" smtClean="0">
                          <a:solidFill>
                            <a:schemeClr val="dk1"/>
                          </a:solidFill>
                          <a:effectLst/>
                          <a:latin typeface="+mn-lt"/>
                          <a:ea typeface="+mn-ea"/>
                          <a:cs typeface="+mn-cs"/>
                        </a:rPr>
                        <a:t>The Department has </a:t>
                      </a:r>
                      <a:r>
                        <a:rPr lang="en-US" sz="1800" kern="1200" dirty="0" err="1" smtClean="0">
                          <a:solidFill>
                            <a:schemeClr val="dk1"/>
                          </a:solidFill>
                          <a:effectLst/>
                          <a:latin typeface="+mn-lt"/>
                          <a:ea typeface="+mn-ea"/>
                          <a:cs typeface="+mn-cs"/>
                        </a:rPr>
                        <a:t>prioritised</a:t>
                      </a:r>
                      <a:r>
                        <a:rPr lang="en-US" sz="1800" kern="1200" dirty="0" smtClean="0">
                          <a:solidFill>
                            <a:schemeClr val="dk1"/>
                          </a:solidFill>
                          <a:effectLst/>
                          <a:latin typeface="+mn-lt"/>
                          <a:ea typeface="+mn-ea"/>
                          <a:cs typeface="+mn-cs"/>
                        </a:rPr>
                        <a:t> the establishment of a credible and reliable military veterans’ database. The Plan developed covers the elements of verification, data cleansing and technological enhancement. The plan has been presented to DOD and various stakeholders. The implementation of the plan is in progress and is at 45%. A presentation was also made to parliament, which raised the requirement to publish the information.</a:t>
                      </a:r>
                      <a:endParaRPr lang="en-ZA" sz="1800" kern="1200" dirty="0" smtClean="0">
                        <a:solidFill>
                          <a:schemeClr val="dk1"/>
                        </a:solidFill>
                        <a:effectLst/>
                        <a:latin typeface="+mn-lt"/>
                        <a:ea typeface="+mn-ea"/>
                        <a:cs typeface="+mn-cs"/>
                      </a:endParaRPr>
                    </a:p>
                    <a:p>
                      <a:pPr algn="just"/>
                      <a:r>
                        <a:rPr lang="en-US" sz="1800" kern="1200" dirty="0" smtClean="0">
                          <a:solidFill>
                            <a:schemeClr val="dk1"/>
                          </a:solidFill>
                          <a:effectLst/>
                          <a:latin typeface="+mn-lt"/>
                          <a:ea typeface="+mn-ea"/>
                          <a:cs typeface="+mn-cs"/>
                        </a:rPr>
                        <a:t>In the past year, the target accelerated beyond the pace at which it was targeted. The target was 300 and currently 356 has been achieved. A further improvement</a:t>
                      </a:r>
                      <a:r>
                        <a:rPr lang="en-US" sz="1800" kern="1200" baseline="0" dirty="0" smtClean="0">
                          <a:solidFill>
                            <a:schemeClr val="dk1"/>
                          </a:solidFill>
                          <a:effectLst/>
                          <a:latin typeface="+mn-lt"/>
                          <a:ea typeface="+mn-ea"/>
                          <a:cs typeface="+mn-cs"/>
                        </a:rPr>
                        <a:t> is envisaged.</a:t>
                      </a:r>
                      <a:endParaRPr lang="en-ZA" sz="1800" b="1" kern="1200" dirty="0">
                        <a:solidFill>
                          <a:schemeClr val="lt1"/>
                        </a:solidFill>
                        <a:effectLst/>
                        <a:latin typeface="+mn-lt"/>
                        <a:ea typeface="+mn-ea"/>
                        <a:cs typeface="+mn-cs"/>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03464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784905"/>
          </a:xfrm>
        </p:spPr>
        <p:txBody>
          <a:bodyPr>
            <a:normAutofit/>
          </a:bodyPr>
          <a:lstStyle/>
          <a:p>
            <a:r>
              <a:rPr lang="en-ZA" sz="3200" b="1" dirty="0"/>
              <a:t>Progress on the overall commitments made(cont..)</a:t>
            </a:r>
            <a:endParaRPr lang="en-Z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3807497"/>
              </p:ext>
            </p:extLst>
          </p:nvPr>
        </p:nvGraphicFramePr>
        <p:xfrm>
          <a:off x="0" y="813707"/>
          <a:ext cx="12192000" cy="4851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gridCol w="4064000">
                  <a:extLst>
                    <a:ext uri="{9D8B030D-6E8A-4147-A177-3AD203B41FA5}">
                      <a16:colId xmlns:a16="http://schemas.microsoft.com/office/drawing/2014/main" val="20002"/>
                    </a:ext>
                  </a:extLst>
                </a:gridCol>
              </a:tblGrid>
              <a:tr h="370840">
                <a:tc>
                  <a:txBody>
                    <a:bodyPr/>
                    <a:lstStyle/>
                    <a:p>
                      <a:pPr algn="ctr"/>
                      <a:r>
                        <a:rPr lang="en-US" dirty="0" smtClean="0"/>
                        <a:t>Commitments</a:t>
                      </a:r>
                      <a:endParaRPr lang="en-ZA" dirty="0"/>
                    </a:p>
                  </a:txBody>
                  <a:tcPr/>
                </a:tc>
                <a:tc>
                  <a:txBody>
                    <a:bodyPr/>
                    <a:lstStyle/>
                    <a:p>
                      <a:pPr algn="ctr"/>
                      <a:r>
                        <a:rPr lang="en-US" dirty="0" smtClean="0"/>
                        <a:t>Date of commitment</a:t>
                      </a:r>
                      <a:endParaRPr lang="en-ZA" dirty="0"/>
                    </a:p>
                  </a:txBody>
                  <a:tcPr/>
                </a:tc>
                <a:tc>
                  <a:txBody>
                    <a:bodyPr/>
                    <a:lstStyle/>
                    <a:p>
                      <a:pPr algn="ctr"/>
                      <a:r>
                        <a:rPr lang="en-US" dirty="0" smtClean="0"/>
                        <a:t>Status</a:t>
                      </a:r>
                      <a:endParaRPr lang="en-ZA" dirty="0"/>
                    </a:p>
                  </a:txBody>
                  <a:tcPr/>
                </a:tc>
                <a:extLst>
                  <a:ext uri="{0D108BD9-81ED-4DB2-BD59-A6C34878D82A}">
                    <a16:rowId xmlns:a16="http://schemas.microsoft.com/office/drawing/2014/main" val="10000"/>
                  </a:ext>
                </a:extLst>
              </a:tr>
              <a:tr h="370840">
                <a:tc>
                  <a:txBody>
                    <a:bodyPr/>
                    <a:lstStyle/>
                    <a:p>
                      <a:r>
                        <a:rPr lang="en-US" sz="1800" kern="1200" dirty="0" smtClean="0">
                          <a:solidFill>
                            <a:schemeClr val="dk1"/>
                          </a:solidFill>
                          <a:effectLst/>
                          <a:latin typeface="+mn-lt"/>
                          <a:ea typeface="+mn-ea"/>
                          <a:cs typeface="+mn-cs"/>
                        </a:rPr>
                        <a:t>Formalization of key policies mainly in the service delivery environment with more priority to Education Support, Housing Assistance, Business Support and Skills Development and Burial Support</a:t>
                      </a:r>
                      <a:endParaRPr lang="en-ZA" dirty="0"/>
                    </a:p>
                  </a:txBody>
                  <a:tcPr/>
                </a:tc>
                <a:tc>
                  <a:txBody>
                    <a:bodyPr/>
                    <a:lstStyle/>
                    <a:p>
                      <a:r>
                        <a:rPr lang="en-US" sz="1800" kern="1200" dirty="0" smtClean="0">
                          <a:solidFill>
                            <a:schemeClr val="dk1"/>
                          </a:solidFill>
                          <a:effectLst/>
                          <a:latin typeface="+mn-lt"/>
                          <a:ea typeface="+mn-ea"/>
                          <a:cs typeface="+mn-cs"/>
                        </a:rPr>
                        <a:t>30 June 2021</a:t>
                      </a:r>
                      <a:endParaRPr lang="en-ZA" dirty="0"/>
                    </a:p>
                  </a:txBody>
                  <a:tcPr/>
                </a:tc>
                <a:tc>
                  <a:txBody>
                    <a:bodyPr/>
                    <a:lstStyle/>
                    <a:p>
                      <a:pPr algn="just"/>
                      <a:r>
                        <a:rPr lang="en-US" sz="1600" kern="1200" dirty="0" smtClean="0">
                          <a:solidFill>
                            <a:schemeClr val="dk1"/>
                          </a:solidFill>
                          <a:effectLst/>
                          <a:latin typeface="+mn-lt"/>
                          <a:ea typeface="+mn-ea"/>
                          <a:cs typeface="+mn-cs"/>
                        </a:rPr>
                        <a:t>The approved policies on Education support, Business and Skills Development and Burial support together with the standard operational procedures and policy guidelines were submitted to AG. </a:t>
                      </a:r>
                      <a:endParaRPr lang="en-ZA" sz="16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The existing burial policy was approved in April 2013, the business support and skills development approved in December 2013, Housing support policy is also approved and the education support policy approved in April 2018. Two of the policies, namely Education support and Skills development, have approved Standard Operating Procedures, whilst the burial policy has a draft standard operating procedures. The housing benefit is being implemented in conjunction with the Military Veterans Regulations of 2014.</a:t>
                      </a:r>
                      <a:endParaRPr lang="en-ZA" sz="1600" kern="1200" dirty="0">
                        <a:solidFill>
                          <a:schemeClr val="dk1"/>
                        </a:solidFill>
                        <a:effectLst/>
                        <a:latin typeface="+mn-lt"/>
                        <a:ea typeface="+mn-ea"/>
                        <a:cs typeface="+mn-cs"/>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691845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68791"/>
          </a:xfrm>
        </p:spPr>
        <p:txBody>
          <a:bodyPr>
            <a:normAutofit/>
          </a:bodyPr>
          <a:lstStyle/>
          <a:p>
            <a:r>
              <a:rPr lang="en-ZA" sz="3200" b="1" dirty="0"/>
              <a:t>Progress on the overall commitments made(cont..)</a:t>
            </a:r>
            <a:endParaRPr lang="en-Z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43406018"/>
              </p:ext>
            </p:extLst>
          </p:nvPr>
        </p:nvGraphicFramePr>
        <p:xfrm>
          <a:off x="0" y="1029381"/>
          <a:ext cx="12192000" cy="4888891"/>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gridCol w="4064000">
                  <a:extLst>
                    <a:ext uri="{9D8B030D-6E8A-4147-A177-3AD203B41FA5}">
                      <a16:colId xmlns:a16="http://schemas.microsoft.com/office/drawing/2014/main" val="20002"/>
                    </a:ext>
                  </a:extLst>
                </a:gridCol>
              </a:tblGrid>
              <a:tr h="340288">
                <a:tc>
                  <a:txBody>
                    <a:bodyPr/>
                    <a:lstStyle/>
                    <a:p>
                      <a:pPr algn="ctr"/>
                      <a:r>
                        <a:rPr lang="en-US" dirty="0" smtClean="0"/>
                        <a:t>Commitments</a:t>
                      </a:r>
                      <a:endParaRPr lang="en-ZA" dirty="0"/>
                    </a:p>
                  </a:txBody>
                  <a:tcPr/>
                </a:tc>
                <a:tc>
                  <a:txBody>
                    <a:bodyPr/>
                    <a:lstStyle/>
                    <a:p>
                      <a:pPr algn="ctr"/>
                      <a:r>
                        <a:rPr lang="en-US" dirty="0" smtClean="0"/>
                        <a:t>Date of</a:t>
                      </a:r>
                      <a:r>
                        <a:rPr lang="en-US" baseline="0" dirty="0" smtClean="0"/>
                        <a:t> commitment</a:t>
                      </a:r>
                      <a:endParaRPr lang="en-ZA" dirty="0"/>
                    </a:p>
                  </a:txBody>
                  <a:tcPr/>
                </a:tc>
                <a:tc>
                  <a:txBody>
                    <a:bodyPr/>
                    <a:lstStyle/>
                    <a:p>
                      <a:pPr algn="ctr"/>
                      <a:r>
                        <a:rPr lang="en-US" dirty="0" smtClean="0"/>
                        <a:t>Status</a:t>
                      </a:r>
                      <a:endParaRPr lang="en-ZA" dirty="0"/>
                    </a:p>
                  </a:txBody>
                  <a:tcPr/>
                </a:tc>
                <a:extLst>
                  <a:ext uri="{0D108BD9-81ED-4DB2-BD59-A6C34878D82A}">
                    <a16:rowId xmlns:a16="http://schemas.microsoft.com/office/drawing/2014/main" val="10000"/>
                  </a:ext>
                </a:extLst>
              </a:tr>
              <a:tr h="452313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Formalization of key policies mainly in the service delivery environment with more priority to Education Support, Housing Assistance, Business Support and Skills Development and Burial Support</a:t>
                      </a:r>
                      <a:endParaRPr lang="en-ZA" dirty="0" smtClean="0"/>
                    </a:p>
                    <a:p>
                      <a:endParaRPr lang="en-ZA" dirty="0"/>
                    </a:p>
                  </a:txBody>
                  <a:tcPr/>
                </a:tc>
                <a:tc>
                  <a:txBody>
                    <a:bodyPr/>
                    <a:lstStyle/>
                    <a:p>
                      <a:r>
                        <a:rPr lang="en-US" sz="1800" kern="1200" dirty="0" smtClean="0">
                          <a:solidFill>
                            <a:schemeClr val="dk1"/>
                          </a:solidFill>
                          <a:effectLst/>
                          <a:latin typeface="+mn-lt"/>
                          <a:ea typeface="+mn-ea"/>
                          <a:cs typeface="+mn-cs"/>
                        </a:rPr>
                        <a:t>30 June 2021</a:t>
                      </a:r>
                      <a:endParaRPr lang="en-ZA" dirty="0"/>
                    </a:p>
                  </a:txBody>
                  <a:tcPr/>
                </a:tc>
                <a:tc>
                  <a:txBody>
                    <a:bodyPr/>
                    <a:lstStyle/>
                    <a:p>
                      <a:pPr algn="just"/>
                      <a:r>
                        <a:rPr lang="en-US" sz="1800" kern="1200" dirty="0" smtClean="0">
                          <a:solidFill>
                            <a:schemeClr val="dk1"/>
                          </a:solidFill>
                          <a:effectLst/>
                          <a:latin typeface="+mn-lt"/>
                          <a:ea typeface="+mn-ea"/>
                          <a:cs typeface="+mn-cs"/>
                        </a:rPr>
                        <a:t>The department has begun a process of reviewing all the service delivery policies, including the four policies referred to, based on the challenges identified and consultations with departmental stakeholders. The updated four policies (Healthcare, Compensation, Housing and Counselling) are in a final draft were consulted with DMV stakeholders on 27-28 November 2019. Final inputs on the policies are expected to be incorporated before the end of the financial year. </a:t>
                      </a:r>
                      <a:endParaRPr lang="en-ZA" sz="18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833878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41362"/>
          </a:xfrm>
        </p:spPr>
        <p:txBody>
          <a:bodyPr>
            <a:normAutofit/>
          </a:bodyPr>
          <a:lstStyle/>
          <a:p>
            <a:r>
              <a:rPr lang="en-ZA" sz="3200" b="1" dirty="0"/>
              <a:t>Progress on the overall commitments made(cont..)</a:t>
            </a:r>
            <a:endParaRPr lang="en-Z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899844"/>
              </p:ext>
            </p:extLst>
          </p:nvPr>
        </p:nvGraphicFramePr>
        <p:xfrm>
          <a:off x="1" y="1190171"/>
          <a:ext cx="12192000" cy="470263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gridCol w="4064000">
                  <a:extLst>
                    <a:ext uri="{9D8B030D-6E8A-4147-A177-3AD203B41FA5}">
                      <a16:colId xmlns:a16="http://schemas.microsoft.com/office/drawing/2014/main" val="20002"/>
                    </a:ext>
                  </a:extLst>
                </a:gridCol>
              </a:tblGrid>
              <a:tr h="421931">
                <a:tc>
                  <a:txBody>
                    <a:bodyPr/>
                    <a:lstStyle/>
                    <a:p>
                      <a:pPr algn="ctr"/>
                      <a:r>
                        <a:rPr lang="en-ZA" sz="1600" b="1" kern="1200" dirty="0" smtClean="0">
                          <a:solidFill>
                            <a:schemeClr val="lt1"/>
                          </a:solidFill>
                          <a:effectLst/>
                          <a:latin typeface="+mn-lt"/>
                          <a:ea typeface="+mn-ea"/>
                          <a:cs typeface="+mn-cs"/>
                        </a:rPr>
                        <a:t>Commitments</a:t>
                      </a:r>
                      <a:endParaRPr lang="en-ZA" sz="1600" dirty="0"/>
                    </a:p>
                  </a:txBody>
                  <a:tcPr/>
                </a:tc>
                <a:tc>
                  <a:txBody>
                    <a:bodyPr/>
                    <a:lstStyle/>
                    <a:p>
                      <a:pPr algn="ctr"/>
                      <a:r>
                        <a:rPr lang="en-ZA" sz="1800" b="1" kern="1200" dirty="0" smtClean="0">
                          <a:solidFill>
                            <a:schemeClr val="lt1"/>
                          </a:solidFill>
                          <a:effectLst/>
                          <a:latin typeface="+mn-lt"/>
                          <a:ea typeface="+mn-ea"/>
                          <a:cs typeface="+mn-cs"/>
                        </a:rPr>
                        <a:t>Date of commitment</a:t>
                      </a:r>
                      <a:endParaRPr lang="en-ZA" dirty="0"/>
                    </a:p>
                  </a:txBody>
                  <a:tcPr/>
                </a:tc>
                <a:tc>
                  <a:txBody>
                    <a:bodyPr/>
                    <a:lstStyle/>
                    <a:p>
                      <a:pPr algn="ctr">
                        <a:spcBef>
                          <a:spcPts val="600"/>
                        </a:spcBef>
                        <a:spcAft>
                          <a:spcPts val="0"/>
                        </a:spcAft>
                      </a:pPr>
                      <a:r>
                        <a:rPr lang="en-ZA" sz="1400" b="1" dirty="0">
                          <a:effectLst/>
                          <a:latin typeface="Arial" panose="020B0604020202020204" pitchFamily="34" charset="0"/>
                          <a:ea typeface="Times New Roman" panose="02020603050405020304" pitchFamily="18" charset="0"/>
                        </a:rPr>
                        <a:t>Status</a:t>
                      </a:r>
                      <a:endParaRPr lang="en-ZA" sz="14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10000"/>
                  </a:ext>
                </a:extLst>
              </a:tr>
              <a:tr h="428069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Formalization of key policies mainly in the service delivery environment with more priority to Education Support, Housing Assistance, Business Support and Skills Development and Burial Support</a:t>
                      </a:r>
                      <a:endParaRPr lang="en-ZA"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30 June 2021</a:t>
                      </a:r>
                      <a:endParaRPr lang="en-ZA" dirty="0" smtClean="0"/>
                    </a:p>
                    <a:p>
                      <a:endParaRPr lang="en-ZA" dirty="0"/>
                    </a:p>
                  </a:txBody>
                  <a:tcPr/>
                </a:tc>
                <a:tc>
                  <a:txBody>
                    <a:bodyPr/>
                    <a:lstStyle/>
                    <a:p>
                      <a:pPr algn="just"/>
                      <a:r>
                        <a:rPr lang="en-US" sz="1600" kern="1200" dirty="0" smtClean="0">
                          <a:solidFill>
                            <a:schemeClr val="dk1"/>
                          </a:solidFill>
                          <a:effectLst/>
                          <a:latin typeface="+mn-lt"/>
                          <a:ea typeface="+mn-ea"/>
                          <a:cs typeface="+mn-cs"/>
                        </a:rPr>
                        <a:t>The Education Support, Business Support and Skills Development and Burial Support will be consulted with DMV stakeholders in March 2020.</a:t>
                      </a:r>
                      <a:endParaRPr lang="en-ZA" sz="16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Unlike other departments, polices have to be consulted with the DMV statutory bodies as prescribed in the Military Veterans Act, 2011. It is the consultation with stakeholders that often delays the </a:t>
                      </a:r>
                      <a:r>
                        <a:rPr lang="en-US" sz="1600" kern="1200" dirty="0" err="1" smtClean="0">
                          <a:solidFill>
                            <a:schemeClr val="dk1"/>
                          </a:solidFill>
                          <a:effectLst/>
                          <a:latin typeface="+mn-lt"/>
                          <a:ea typeface="+mn-ea"/>
                          <a:cs typeface="+mn-cs"/>
                        </a:rPr>
                        <a:t>finalisation</a:t>
                      </a:r>
                      <a:r>
                        <a:rPr lang="en-US" sz="1600" kern="1200" dirty="0" smtClean="0">
                          <a:solidFill>
                            <a:schemeClr val="dk1"/>
                          </a:solidFill>
                          <a:effectLst/>
                          <a:latin typeface="+mn-lt"/>
                          <a:ea typeface="+mn-ea"/>
                          <a:cs typeface="+mn-cs"/>
                        </a:rPr>
                        <a:t> of the policies.</a:t>
                      </a:r>
                      <a:endParaRPr lang="en-ZA" sz="16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The policy unit is now capacitated to assist the department to </a:t>
                      </a:r>
                      <a:r>
                        <a:rPr lang="en-US" sz="1600" kern="1200" dirty="0" err="1" smtClean="0">
                          <a:solidFill>
                            <a:schemeClr val="dk1"/>
                          </a:solidFill>
                          <a:effectLst/>
                          <a:latin typeface="+mn-lt"/>
                          <a:ea typeface="+mn-ea"/>
                          <a:cs typeface="+mn-cs"/>
                        </a:rPr>
                        <a:t>finalise</a:t>
                      </a:r>
                      <a:r>
                        <a:rPr lang="en-US" sz="1600" kern="1200" dirty="0" smtClean="0">
                          <a:solidFill>
                            <a:schemeClr val="dk1"/>
                          </a:solidFill>
                          <a:effectLst/>
                          <a:latin typeface="+mn-lt"/>
                          <a:ea typeface="+mn-ea"/>
                          <a:cs typeface="+mn-cs"/>
                        </a:rPr>
                        <a:t> all outstanding policies. Progress is now being monitored in management forums</a:t>
                      </a:r>
                      <a:endParaRPr lang="en-ZA" sz="1600" dirty="0" smtClean="0"/>
                    </a:p>
                    <a:p>
                      <a:pPr algn="ctr">
                        <a:spcBef>
                          <a:spcPts val="600"/>
                        </a:spcBef>
                        <a:spcAft>
                          <a:spcPts val="0"/>
                        </a:spcAft>
                      </a:pPr>
                      <a:endParaRPr lang="en-ZA" sz="18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95882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a:t>Progress on the overall commitments made(cont..)</a:t>
            </a:r>
            <a:endParaRPr lang="en-Z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4281257"/>
              </p:ext>
            </p:extLst>
          </p:nvPr>
        </p:nvGraphicFramePr>
        <p:xfrm>
          <a:off x="159658" y="1417638"/>
          <a:ext cx="12032340" cy="4232366"/>
        </p:xfrm>
        <a:graphic>
          <a:graphicData uri="http://schemas.openxmlformats.org/drawingml/2006/table">
            <a:tbl>
              <a:tblPr firstRow="1" bandRow="1">
                <a:tableStyleId>{5C22544A-7EE6-4342-B048-85BDC9FD1C3A}</a:tableStyleId>
              </a:tblPr>
              <a:tblGrid>
                <a:gridCol w="4010780">
                  <a:extLst>
                    <a:ext uri="{9D8B030D-6E8A-4147-A177-3AD203B41FA5}">
                      <a16:colId xmlns:a16="http://schemas.microsoft.com/office/drawing/2014/main" val="20000"/>
                    </a:ext>
                  </a:extLst>
                </a:gridCol>
                <a:gridCol w="4010780">
                  <a:extLst>
                    <a:ext uri="{9D8B030D-6E8A-4147-A177-3AD203B41FA5}">
                      <a16:colId xmlns:a16="http://schemas.microsoft.com/office/drawing/2014/main" val="20001"/>
                    </a:ext>
                  </a:extLst>
                </a:gridCol>
                <a:gridCol w="4010780">
                  <a:extLst>
                    <a:ext uri="{9D8B030D-6E8A-4147-A177-3AD203B41FA5}">
                      <a16:colId xmlns:a16="http://schemas.microsoft.com/office/drawing/2014/main" val="20002"/>
                    </a:ext>
                  </a:extLst>
                </a:gridCol>
              </a:tblGrid>
              <a:tr h="367375">
                <a:tc>
                  <a:txBody>
                    <a:bodyPr/>
                    <a:lstStyle/>
                    <a:p>
                      <a:r>
                        <a:rPr lang="en-ZA" sz="1600" b="1" kern="1200" dirty="0" smtClean="0">
                          <a:solidFill>
                            <a:schemeClr val="lt1"/>
                          </a:solidFill>
                          <a:effectLst/>
                          <a:latin typeface="+mn-lt"/>
                          <a:ea typeface="+mn-ea"/>
                          <a:cs typeface="+mn-cs"/>
                        </a:rPr>
                        <a:t>Commitments</a:t>
                      </a:r>
                      <a:endParaRPr lang="en-ZA" sz="1600" dirty="0"/>
                    </a:p>
                  </a:txBody>
                  <a:tcPr/>
                </a:tc>
                <a:tc>
                  <a:txBody>
                    <a:bodyPr/>
                    <a:lstStyle/>
                    <a:p>
                      <a:r>
                        <a:rPr lang="en-ZA" sz="1600" b="1" kern="1200" dirty="0" smtClean="0">
                          <a:solidFill>
                            <a:schemeClr val="lt1"/>
                          </a:solidFill>
                          <a:effectLst/>
                          <a:latin typeface="+mn-lt"/>
                          <a:ea typeface="+mn-ea"/>
                          <a:cs typeface="+mn-cs"/>
                        </a:rPr>
                        <a:t>Date of commitment</a:t>
                      </a:r>
                      <a:endParaRPr lang="en-ZA" sz="1600" dirty="0"/>
                    </a:p>
                  </a:txBody>
                  <a:tcPr/>
                </a:tc>
                <a:tc>
                  <a:txBody>
                    <a:bodyPr/>
                    <a:lstStyle/>
                    <a:p>
                      <a:pPr algn="ctr">
                        <a:spcBef>
                          <a:spcPts val="600"/>
                        </a:spcBef>
                        <a:spcAft>
                          <a:spcPts val="0"/>
                        </a:spcAft>
                      </a:pPr>
                      <a:r>
                        <a:rPr lang="en-ZA" sz="1600" b="1" dirty="0">
                          <a:effectLst/>
                          <a:latin typeface="Arial" panose="020B0604020202020204" pitchFamily="34" charset="0"/>
                          <a:ea typeface="Times New Roman" panose="02020603050405020304" pitchFamily="18" charset="0"/>
                        </a:rPr>
                        <a:t>Status</a:t>
                      </a:r>
                      <a:endParaRPr lang="en-ZA" sz="16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10000"/>
                  </a:ext>
                </a:extLst>
              </a:tr>
              <a:tr h="3864991">
                <a:tc>
                  <a:txBody>
                    <a:bodyPr/>
                    <a:lstStyle/>
                    <a:p>
                      <a:r>
                        <a:rPr lang="en-US" sz="1600" kern="1200" dirty="0" smtClean="0">
                          <a:solidFill>
                            <a:schemeClr val="dk1"/>
                          </a:solidFill>
                          <a:effectLst/>
                          <a:latin typeface="+mn-lt"/>
                          <a:ea typeface="+mn-ea"/>
                          <a:cs typeface="+mn-cs"/>
                        </a:rPr>
                        <a:t>Encourage a DMV compliance system, which will proactively assist the Department in ensuring continuous adherence with legislation</a:t>
                      </a:r>
                      <a:endParaRPr lang="en-ZA" sz="1600" dirty="0"/>
                    </a:p>
                  </a:txBody>
                  <a:tcPr/>
                </a:tc>
                <a:tc>
                  <a:txBody>
                    <a:bodyPr/>
                    <a:lstStyle/>
                    <a:p>
                      <a:r>
                        <a:rPr lang="en-US" sz="1600" kern="1200" dirty="0" smtClean="0">
                          <a:solidFill>
                            <a:schemeClr val="dk1"/>
                          </a:solidFill>
                          <a:effectLst/>
                          <a:latin typeface="+mn-lt"/>
                          <a:ea typeface="+mn-ea"/>
                          <a:cs typeface="+mn-cs"/>
                        </a:rPr>
                        <a:t>30 June 2021</a:t>
                      </a:r>
                      <a:endParaRPr lang="en-ZA" sz="1600" dirty="0"/>
                    </a:p>
                  </a:txBody>
                  <a:tcPr/>
                </a:tc>
                <a:tc>
                  <a:txBody>
                    <a:bodyPr/>
                    <a:lstStyle/>
                    <a:p>
                      <a:pPr algn="just">
                        <a:spcAft>
                          <a:spcPts val="0"/>
                        </a:spcAft>
                      </a:pPr>
                      <a:r>
                        <a:rPr lang="en-US" sz="1600" dirty="0">
                          <a:effectLst/>
                          <a:latin typeface="Arial" panose="020B0604020202020204" pitchFamily="34" charset="0"/>
                          <a:ea typeface="Times New Roman" panose="02020603050405020304" pitchFamily="18" charset="0"/>
                        </a:rPr>
                        <a:t>The department does have a compliance management unit whose role is to, among others; develop a compliance universe for the department. </a:t>
                      </a:r>
                      <a:endParaRPr lang="en-ZA" sz="1600" dirty="0">
                        <a:effectLst/>
                        <a:latin typeface="Times New Roman" panose="02020603050405020304" pitchFamily="18" charset="0"/>
                        <a:ea typeface="Times New Roman" panose="02020603050405020304" pitchFamily="18" charset="0"/>
                      </a:endParaRPr>
                    </a:p>
                    <a:p>
                      <a:pPr algn="just">
                        <a:spcAft>
                          <a:spcPts val="0"/>
                        </a:spcAft>
                      </a:pPr>
                      <a:r>
                        <a:rPr lang="en-US" sz="1600" dirty="0">
                          <a:effectLst/>
                          <a:latin typeface="Arial" panose="020B0604020202020204" pitchFamily="34" charset="0"/>
                          <a:ea typeface="Times New Roman" panose="02020603050405020304" pitchFamily="18" charset="0"/>
                        </a:rPr>
                        <a:t>Compliance Policy Register was developed and presented at </a:t>
                      </a:r>
                      <a:r>
                        <a:rPr lang="en-US" sz="1600" dirty="0" err="1">
                          <a:effectLst/>
                          <a:latin typeface="Arial" panose="020B0604020202020204" pitchFamily="34" charset="0"/>
                          <a:ea typeface="Times New Roman" panose="02020603050405020304" pitchFamily="18" charset="0"/>
                        </a:rPr>
                        <a:t>MANCO</a:t>
                      </a:r>
                      <a:r>
                        <a:rPr lang="en-US" sz="1600" dirty="0">
                          <a:effectLst/>
                          <a:latin typeface="Arial" panose="020B0604020202020204" pitchFamily="34" charset="0"/>
                          <a:ea typeface="Times New Roman" panose="02020603050405020304" pitchFamily="18" charset="0"/>
                        </a:rPr>
                        <a:t>. It is constantly circulated on monthly basis to the branches for them to confirm the status of the existing policies.  </a:t>
                      </a:r>
                      <a:endParaRPr lang="en-ZA" sz="1600" dirty="0">
                        <a:effectLst/>
                        <a:latin typeface="Times New Roman" panose="02020603050405020304" pitchFamily="18" charset="0"/>
                        <a:ea typeface="Times New Roman" panose="02020603050405020304" pitchFamily="18" charset="0"/>
                      </a:endParaRPr>
                    </a:p>
                    <a:p>
                      <a:pPr algn="just">
                        <a:spcAft>
                          <a:spcPts val="0"/>
                        </a:spcAft>
                      </a:pPr>
                      <a:r>
                        <a:rPr lang="en-US" sz="1600" dirty="0">
                          <a:effectLst/>
                          <a:latin typeface="Arial" panose="020B0604020202020204" pitchFamily="34" charset="0"/>
                          <a:ea typeface="Times New Roman" panose="02020603050405020304" pitchFamily="18" charset="0"/>
                        </a:rPr>
                        <a:t>Compliance with legislation is monitored on a monthly basis through checklists. </a:t>
                      </a:r>
                      <a:endParaRPr lang="en-ZA" sz="1600" dirty="0">
                        <a:effectLst/>
                        <a:latin typeface="Times New Roman" panose="02020603050405020304" pitchFamily="18" charset="0"/>
                        <a:ea typeface="Times New Roman" panose="02020603050405020304" pitchFamily="18" charset="0"/>
                      </a:endParaRPr>
                    </a:p>
                    <a:p>
                      <a:pPr algn="just">
                        <a:spcAft>
                          <a:spcPts val="0"/>
                        </a:spcAft>
                      </a:pPr>
                      <a:r>
                        <a:rPr lang="en-US" sz="1600" dirty="0">
                          <a:effectLst/>
                          <a:latin typeface="Arial" panose="020B0604020202020204" pitchFamily="34" charset="0"/>
                          <a:ea typeface="Times New Roman" panose="02020603050405020304" pitchFamily="18" charset="0"/>
                        </a:rPr>
                        <a:t>Invoice Process Flow developed to monitor 30-day payment period.</a:t>
                      </a:r>
                      <a:endParaRPr lang="en-ZA" sz="16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09313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a:t>Progress on the overall commitments made(cont..)</a:t>
            </a:r>
            <a:endParaRPr lang="en-Z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1256726"/>
              </p:ext>
            </p:extLst>
          </p:nvPr>
        </p:nvGraphicFramePr>
        <p:xfrm>
          <a:off x="72570" y="1683657"/>
          <a:ext cx="12003315" cy="4339771"/>
        </p:xfrm>
        <a:graphic>
          <a:graphicData uri="http://schemas.openxmlformats.org/drawingml/2006/table">
            <a:tbl>
              <a:tblPr firstRow="1" bandRow="1">
                <a:tableStyleId>{5C22544A-7EE6-4342-B048-85BDC9FD1C3A}</a:tableStyleId>
              </a:tblPr>
              <a:tblGrid>
                <a:gridCol w="4001105">
                  <a:extLst>
                    <a:ext uri="{9D8B030D-6E8A-4147-A177-3AD203B41FA5}">
                      <a16:colId xmlns:a16="http://schemas.microsoft.com/office/drawing/2014/main" val="20000"/>
                    </a:ext>
                  </a:extLst>
                </a:gridCol>
                <a:gridCol w="4001105">
                  <a:extLst>
                    <a:ext uri="{9D8B030D-6E8A-4147-A177-3AD203B41FA5}">
                      <a16:colId xmlns:a16="http://schemas.microsoft.com/office/drawing/2014/main" val="20001"/>
                    </a:ext>
                  </a:extLst>
                </a:gridCol>
                <a:gridCol w="4001105">
                  <a:extLst>
                    <a:ext uri="{9D8B030D-6E8A-4147-A177-3AD203B41FA5}">
                      <a16:colId xmlns:a16="http://schemas.microsoft.com/office/drawing/2014/main" val="20002"/>
                    </a:ext>
                  </a:extLst>
                </a:gridCol>
              </a:tblGrid>
              <a:tr h="803478">
                <a:tc>
                  <a:txBody>
                    <a:bodyPr/>
                    <a:lstStyle/>
                    <a:p>
                      <a:r>
                        <a:rPr lang="en-ZA" sz="1600" b="1" kern="1200" dirty="0" smtClean="0">
                          <a:solidFill>
                            <a:schemeClr val="lt1"/>
                          </a:solidFill>
                          <a:effectLst/>
                          <a:latin typeface="+mn-lt"/>
                          <a:ea typeface="+mn-ea"/>
                          <a:cs typeface="+mn-cs"/>
                        </a:rPr>
                        <a:t>Commitments</a:t>
                      </a:r>
                      <a:endParaRPr lang="en-ZA" sz="1600" dirty="0"/>
                    </a:p>
                  </a:txBody>
                  <a:tcPr/>
                </a:tc>
                <a:tc>
                  <a:txBody>
                    <a:bodyPr/>
                    <a:lstStyle/>
                    <a:p>
                      <a:r>
                        <a:rPr lang="en-ZA" sz="1600" b="1" kern="1200" dirty="0" smtClean="0">
                          <a:solidFill>
                            <a:schemeClr val="lt1"/>
                          </a:solidFill>
                          <a:effectLst/>
                          <a:latin typeface="+mn-lt"/>
                          <a:ea typeface="+mn-ea"/>
                          <a:cs typeface="+mn-cs"/>
                        </a:rPr>
                        <a:t>Date of commitment</a:t>
                      </a:r>
                      <a:endParaRPr lang="en-ZA" sz="1600" dirty="0"/>
                    </a:p>
                  </a:txBody>
                  <a:tcPr/>
                </a:tc>
                <a:tc>
                  <a:txBody>
                    <a:bodyPr/>
                    <a:lstStyle/>
                    <a:p>
                      <a:pPr algn="ctr">
                        <a:spcBef>
                          <a:spcPts val="600"/>
                        </a:spcBef>
                        <a:spcAft>
                          <a:spcPts val="0"/>
                        </a:spcAft>
                      </a:pPr>
                      <a:r>
                        <a:rPr lang="en-ZA" sz="1600" b="1" dirty="0">
                          <a:effectLst/>
                          <a:latin typeface="Arial" panose="020B0604020202020204" pitchFamily="34" charset="0"/>
                          <a:ea typeface="Times New Roman" panose="02020603050405020304" pitchFamily="18" charset="0"/>
                        </a:rPr>
                        <a:t>Status</a:t>
                      </a:r>
                      <a:endParaRPr lang="en-ZA" sz="16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10000"/>
                  </a:ext>
                </a:extLst>
              </a:tr>
              <a:tr h="3536293">
                <a:tc>
                  <a:txBody>
                    <a:bodyPr/>
                    <a:lstStyle/>
                    <a:p>
                      <a:r>
                        <a:rPr lang="en-US" sz="1600" kern="1200" dirty="0" smtClean="0">
                          <a:solidFill>
                            <a:schemeClr val="dk1"/>
                          </a:solidFill>
                          <a:effectLst/>
                          <a:latin typeface="+mn-lt"/>
                          <a:ea typeface="+mn-ea"/>
                          <a:cs typeface="+mn-cs"/>
                        </a:rPr>
                        <a:t>Encourage a DMV compliance system, which will proactively assist the Department in ensuring continuous adherence with legislation.</a:t>
                      </a:r>
                      <a:endParaRPr lang="en-ZA" sz="1600" dirty="0"/>
                    </a:p>
                  </a:txBody>
                  <a:tcPr/>
                </a:tc>
                <a:tc>
                  <a:txBody>
                    <a:bodyPr/>
                    <a:lstStyle/>
                    <a:p>
                      <a:r>
                        <a:rPr lang="en-US" sz="1600" kern="1200" dirty="0" smtClean="0">
                          <a:solidFill>
                            <a:schemeClr val="dk1"/>
                          </a:solidFill>
                          <a:effectLst/>
                          <a:latin typeface="+mn-lt"/>
                          <a:ea typeface="+mn-ea"/>
                          <a:cs typeface="+mn-cs"/>
                        </a:rPr>
                        <a:t>30 June 2021</a:t>
                      </a:r>
                      <a:endParaRPr lang="en-ZA" sz="1600" dirty="0"/>
                    </a:p>
                  </a:txBody>
                  <a:tcPr/>
                </a:tc>
                <a:tc>
                  <a:txBody>
                    <a:bodyPr/>
                    <a:lstStyle/>
                    <a:p>
                      <a:pPr algn="just">
                        <a:spcAft>
                          <a:spcPts val="0"/>
                        </a:spcAft>
                      </a:pPr>
                      <a:r>
                        <a:rPr lang="en-US" sz="1600" dirty="0">
                          <a:effectLst/>
                          <a:latin typeface="Arial" panose="020B0604020202020204" pitchFamily="34" charset="0"/>
                          <a:ea typeface="Times New Roman" panose="02020603050405020304" pitchFamily="18" charset="0"/>
                        </a:rPr>
                        <a:t>The department does not have a Compliance Management System but depends on manual documentation.</a:t>
                      </a:r>
                      <a:endParaRPr lang="en-ZA" sz="1600" dirty="0">
                        <a:effectLst/>
                        <a:latin typeface="Times New Roman" panose="02020603050405020304" pitchFamily="18" charset="0"/>
                        <a:ea typeface="Times New Roman" panose="02020603050405020304" pitchFamily="18" charset="0"/>
                      </a:endParaRPr>
                    </a:p>
                    <a:p>
                      <a:pPr algn="just">
                        <a:spcAft>
                          <a:spcPts val="0"/>
                        </a:spcAft>
                      </a:pPr>
                      <a:r>
                        <a:rPr lang="en-US" sz="1600" dirty="0">
                          <a:effectLst/>
                          <a:latin typeface="Arial" panose="020B0604020202020204" pitchFamily="34" charset="0"/>
                          <a:ea typeface="Times New Roman" panose="02020603050405020304" pitchFamily="18" charset="0"/>
                        </a:rPr>
                        <a:t> </a:t>
                      </a:r>
                      <a:endParaRPr lang="en-ZA" sz="1600" dirty="0">
                        <a:effectLst/>
                        <a:latin typeface="Times New Roman" panose="02020603050405020304" pitchFamily="18" charset="0"/>
                        <a:ea typeface="Times New Roman" panose="02020603050405020304" pitchFamily="18" charset="0"/>
                      </a:endParaRPr>
                    </a:p>
                    <a:p>
                      <a:pPr algn="just">
                        <a:spcAft>
                          <a:spcPts val="0"/>
                        </a:spcAft>
                      </a:pPr>
                      <a:r>
                        <a:rPr lang="en-US" sz="1600" dirty="0">
                          <a:effectLst/>
                          <a:latin typeface="Arial" panose="020B0604020202020204" pitchFamily="34" charset="0"/>
                          <a:ea typeface="Times New Roman" panose="02020603050405020304" pitchFamily="18" charset="0"/>
                        </a:rPr>
                        <a:t>A letter requesting assistance on the Compliance system was sent </a:t>
                      </a:r>
                      <a:r>
                        <a:rPr lang="en-US" sz="1600" dirty="0" err="1">
                          <a:effectLst/>
                          <a:latin typeface="Arial" panose="020B0604020202020204" pitchFamily="34" charset="0"/>
                          <a:ea typeface="Times New Roman" panose="02020603050405020304" pitchFamily="18" charset="0"/>
                        </a:rPr>
                        <a:t>SITA</a:t>
                      </a:r>
                      <a:r>
                        <a:rPr lang="en-US" sz="1600" dirty="0">
                          <a:effectLst/>
                          <a:latin typeface="Arial" panose="020B0604020202020204" pitchFamily="34" charset="0"/>
                          <a:ea typeface="Times New Roman" panose="02020603050405020304" pitchFamily="18" charset="0"/>
                        </a:rPr>
                        <a:t> in 2016</a:t>
                      </a:r>
                      <a:r>
                        <a:rPr lang="en-US" sz="1600" dirty="0" smtClean="0">
                          <a:effectLst/>
                          <a:latin typeface="Arial" panose="020B0604020202020204" pitchFamily="34" charset="0"/>
                          <a:ea typeface="Times New Roman" panose="02020603050405020304" pitchFamily="18" charset="0"/>
                        </a:rPr>
                        <a:t>.</a:t>
                      </a:r>
                    </a:p>
                    <a:p>
                      <a:pPr algn="just">
                        <a:spcAft>
                          <a:spcPts val="0"/>
                        </a:spcAft>
                      </a:pPr>
                      <a:endParaRPr lang="en-US" sz="1600" dirty="0" smtClean="0">
                        <a:effectLst/>
                        <a:latin typeface="Arial" panose="020B0604020202020204" pitchFamily="34" charset="0"/>
                        <a:ea typeface="Times New Roman" panose="02020603050405020304" pitchFamily="18" charset="0"/>
                      </a:endParaRPr>
                    </a:p>
                    <a:p>
                      <a:pPr algn="just">
                        <a:spcAft>
                          <a:spcPts val="0"/>
                        </a:spcAft>
                      </a:pPr>
                      <a:r>
                        <a:rPr lang="en-US" sz="1600" kern="1200" dirty="0" err="1" smtClean="0">
                          <a:solidFill>
                            <a:schemeClr val="dk1"/>
                          </a:solidFill>
                          <a:effectLst/>
                          <a:latin typeface="+mn-lt"/>
                          <a:ea typeface="+mn-ea"/>
                          <a:cs typeface="+mn-cs"/>
                        </a:rPr>
                        <a:t>SITA</a:t>
                      </a:r>
                      <a:r>
                        <a:rPr lang="en-US" sz="1600" kern="1200" dirty="0" smtClean="0">
                          <a:solidFill>
                            <a:schemeClr val="dk1"/>
                          </a:solidFill>
                          <a:effectLst/>
                          <a:latin typeface="+mn-lt"/>
                          <a:ea typeface="+mn-ea"/>
                          <a:cs typeface="+mn-cs"/>
                        </a:rPr>
                        <a:t> said they are currently working the request and present the findings to all the interested parties in due course</a:t>
                      </a:r>
                      <a:endParaRPr lang="en-ZA" sz="1600" dirty="0">
                        <a:effectLst/>
                        <a:latin typeface="Times New Roman" panose="02020603050405020304" pitchFamily="18" charset="0"/>
                        <a:ea typeface="Times New Roman" panose="02020603050405020304" pitchFamily="18" charset="0"/>
                      </a:endParaRPr>
                    </a:p>
                    <a:p>
                      <a:pPr algn="just">
                        <a:spcAft>
                          <a:spcPts val="0"/>
                        </a:spcAft>
                      </a:pPr>
                      <a:r>
                        <a:rPr lang="en-US" sz="1600" dirty="0">
                          <a:effectLst/>
                          <a:latin typeface="Arial" panose="020B0604020202020204" pitchFamily="34" charset="0"/>
                          <a:ea typeface="Times New Roman" panose="02020603050405020304" pitchFamily="18" charset="0"/>
                        </a:rPr>
                        <a:t> </a:t>
                      </a:r>
                      <a:endParaRPr lang="en-ZA" sz="16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39700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655528"/>
          </a:xfrm>
        </p:spPr>
        <p:txBody>
          <a:bodyPr>
            <a:normAutofit fontScale="90000"/>
          </a:bodyPr>
          <a:lstStyle/>
          <a:p>
            <a:r>
              <a:rPr lang="en-US" dirty="0"/>
              <a:t> </a:t>
            </a:r>
            <a:r>
              <a:rPr lang="en-US" dirty="0" smtClean="0"/>
              <a:t>Status of key focus areas</a:t>
            </a:r>
            <a:endParaRPr lang="en-ZA" dirty="0"/>
          </a:p>
        </p:txBody>
      </p:sp>
      <p:sp>
        <p:nvSpPr>
          <p:cNvPr id="3" name="Content Placeholder 2"/>
          <p:cNvSpPr>
            <a:spLocks noGrp="1"/>
          </p:cNvSpPr>
          <p:nvPr>
            <p:ph idx="1"/>
          </p:nvPr>
        </p:nvSpPr>
        <p:spPr>
          <a:xfrm>
            <a:off x="288759" y="490888"/>
            <a:ext cx="11800572" cy="5489659"/>
          </a:xfrm>
        </p:spPr>
        <p:txBody>
          <a:bodyPr/>
          <a:lstStyle/>
          <a:p>
            <a:pPr marL="0" indent="0">
              <a:buNone/>
            </a:pPr>
            <a:r>
              <a:rPr lang="en-ZA" sz="2000" dirty="0" smtClean="0">
                <a:solidFill>
                  <a:srgbClr val="FF0000"/>
                </a:solidFill>
                <a:hlinkClick r:id="rId2" action="ppaction://hlinkfile"/>
              </a:rPr>
              <a:t>The status as presented below is based on the review performed and reflects the involvements from the previous assessment </a:t>
            </a:r>
            <a:endParaRPr lang="en-ZA" sz="2000" dirty="0" smtClean="0">
              <a:solidFill>
                <a:srgbClr val="FF0000"/>
              </a:solidFill>
            </a:endParaRPr>
          </a:p>
          <a:p>
            <a:pPr marL="0" indent="0">
              <a:buNone/>
            </a:pPr>
            <a:endParaRPr lang="en-ZA" dirty="0"/>
          </a:p>
        </p:txBody>
      </p:sp>
      <p:graphicFrame>
        <p:nvGraphicFramePr>
          <p:cNvPr id="4" name="Diagram 3"/>
          <p:cNvGraphicFramePr/>
          <p:nvPr>
            <p:extLst>
              <p:ext uri="{D42A27DB-BD31-4B8C-83A1-F6EECF244321}">
                <p14:modId xmlns:p14="http://schemas.microsoft.com/office/powerpoint/2010/main" val="3882248952"/>
              </p:ext>
            </p:extLst>
          </p:nvPr>
        </p:nvGraphicFramePr>
        <p:xfrm>
          <a:off x="0" y="1155032"/>
          <a:ext cx="5823284" cy="49744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93824912"/>
              </p:ext>
            </p:extLst>
          </p:nvPr>
        </p:nvGraphicFramePr>
        <p:xfrm>
          <a:off x="6605754" y="2088682"/>
          <a:ext cx="5252571" cy="1468295"/>
        </p:xfrm>
        <a:graphic>
          <a:graphicData uri="http://schemas.openxmlformats.org/drawingml/2006/table">
            <a:tbl>
              <a:tblPr firstRow="1" firstCol="1" bandRow="1">
                <a:tableStyleId>{5C22544A-7EE6-4342-B048-85BDC9FD1C3A}</a:tableStyleId>
              </a:tblPr>
              <a:tblGrid>
                <a:gridCol w="948034">
                  <a:extLst>
                    <a:ext uri="{9D8B030D-6E8A-4147-A177-3AD203B41FA5}">
                      <a16:colId xmlns:a16="http://schemas.microsoft.com/office/drawing/2014/main" val="20000"/>
                    </a:ext>
                  </a:extLst>
                </a:gridCol>
                <a:gridCol w="4304537">
                  <a:extLst>
                    <a:ext uri="{9D8B030D-6E8A-4147-A177-3AD203B41FA5}">
                      <a16:colId xmlns:a16="http://schemas.microsoft.com/office/drawing/2014/main" val="20001"/>
                    </a:ext>
                  </a:extLst>
                </a:gridCol>
              </a:tblGrid>
              <a:tr h="37187">
                <a:tc>
                  <a:txBody>
                    <a:bodyPr/>
                    <a:lstStyle/>
                    <a:p>
                      <a:pPr algn="ctr">
                        <a:spcBef>
                          <a:spcPts val="600"/>
                        </a:spcBef>
                        <a:spcAft>
                          <a:spcPts val="600"/>
                        </a:spcAft>
                      </a:pPr>
                      <a:r>
                        <a:rPr lang="en-US" sz="1100" dirty="0">
                          <a:effectLst/>
                        </a:rPr>
                        <a:t>Good</a:t>
                      </a:r>
                      <a:endParaRPr lang="en-ZA"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Bef>
                          <a:spcPts val="600"/>
                        </a:spcBef>
                        <a:spcAft>
                          <a:spcPts val="600"/>
                        </a:spcAft>
                      </a:pPr>
                      <a:r>
                        <a:rPr lang="en-GB" sz="1100" dirty="0">
                          <a:effectLst/>
                        </a:rPr>
                        <a:t>The basics are in place as no concerns were identified.</a:t>
                      </a:r>
                      <a:endParaRPr lang="en-ZA"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20262">
                <a:tc>
                  <a:txBody>
                    <a:bodyPr/>
                    <a:lstStyle/>
                    <a:p>
                      <a:pPr algn="ctr">
                        <a:spcBef>
                          <a:spcPts val="600"/>
                        </a:spcBef>
                        <a:spcAft>
                          <a:spcPts val="600"/>
                        </a:spcAft>
                      </a:pPr>
                      <a:r>
                        <a:rPr lang="en-US" sz="1100" dirty="0">
                          <a:solidFill>
                            <a:schemeClr val="tx1"/>
                          </a:solidFill>
                          <a:effectLst/>
                        </a:rPr>
                        <a:t>Concerning</a:t>
                      </a:r>
                      <a:endParaRPr lang="en-ZA"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rgbClr val="FFFF00"/>
                    </a:solidFill>
                  </a:tcPr>
                </a:tc>
                <a:tc>
                  <a:txBody>
                    <a:bodyPr/>
                    <a:lstStyle/>
                    <a:p>
                      <a:pPr algn="l">
                        <a:spcBef>
                          <a:spcPts val="600"/>
                        </a:spcBef>
                        <a:spcAft>
                          <a:spcPts val="600"/>
                        </a:spcAft>
                      </a:pPr>
                      <a:r>
                        <a:rPr lang="en-GB" sz="1100" dirty="0">
                          <a:effectLst/>
                        </a:rPr>
                        <a:t>Concerns identified.</a:t>
                      </a:r>
                      <a:endParaRPr lang="en-ZA"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780393">
                <a:tc>
                  <a:txBody>
                    <a:bodyPr/>
                    <a:lstStyle/>
                    <a:p>
                      <a:pPr algn="ctr">
                        <a:spcBef>
                          <a:spcPts val="600"/>
                        </a:spcBef>
                        <a:spcAft>
                          <a:spcPts val="600"/>
                        </a:spcAft>
                      </a:pPr>
                      <a:r>
                        <a:rPr lang="en-US" sz="1100" dirty="0">
                          <a:effectLst/>
                        </a:rPr>
                        <a:t>Intervention required</a:t>
                      </a:r>
                      <a:endParaRPr lang="en-ZA" sz="1200" dirty="0">
                        <a:effectLst/>
                        <a:latin typeface="Times New Roman" panose="02020603050405020304" pitchFamily="18" charset="0"/>
                        <a:ea typeface="Times New Roman" panose="02020603050405020304" pitchFamily="18" charset="0"/>
                      </a:endParaRPr>
                    </a:p>
                  </a:txBody>
                  <a:tcPr marL="68580" marR="68580" marT="0" marB="0" anchor="ctr">
                    <a:solidFill>
                      <a:srgbClr val="FF9999"/>
                    </a:solidFill>
                  </a:tcPr>
                </a:tc>
                <a:tc>
                  <a:txBody>
                    <a:bodyPr/>
                    <a:lstStyle/>
                    <a:p>
                      <a:pPr algn="l">
                        <a:spcBef>
                          <a:spcPts val="600"/>
                        </a:spcBef>
                        <a:spcAft>
                          <a:spcPts val="600"/>
                        </a:spcAft>
                      </a:pPr>
                      <a:r>
                        <a:rPr lang="en-US" sz="1100" dirty="0">
                          <a:effectLst/>
                        </a:rPr>
                        <a:t>Level of concerns identified is an indicator that the AO needs to urgently intervene to prevent audit failure.</a:t>
                      </a:r>
                      <a:endParaRPr lang="en-ZA"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22338596"/>
              </p:ext>
            </p:extLst>
          </p:nvPr>
        </p:nvGraphicFramePr>
        <p:xfrm>
          <a:off x="6605753" y="3838710"/>
          <a:ext cx="5252572" cy="2012890"/>
        </p:xfrm>
        <a:graphic>
          <a:graphicData uri="http://schemas.openxmlformats.org/drawingml/2006/table">
            <a:tbl>
              <a:tblPr firstRow="1" firstCol="1" bandRow="1">
                <a:tableStyleId>{5C22544A-7EE6-4342-B048-85BDC9FD1C3A}</a:tableStyleId>
              </a:tblPr>
              <a:tblGrid>
                <a:gridCol w="756744">
                  <a:extLst>
                    <a:ext uri="{9D8B030D-6E8A-4147-A177-3AD203B41FA5}">
                      <a16:colId xmlns:a16="http://schemas.microsoft.com/office/drawing/2014/main" val="20000"/>
                    </a:ext>
                  </a:extLst>
                </a:gridCol>
                <a:gridCol w="4495828">
                  <a:extLst>
                    <a:ext uri="{9D8B030D-6E8A-4147-A177-3AD203B41FA5}">
                      <a16:colId xmlns:a16="http://schemas.microsoft.com/office/drawing/2014/main" val="20001"/>
                    </a:ext>
                  </a:extLst>
                </a:gridCol>
              </a:tblGrid>
              <a:tr h="591994">
                <a:tc>
                  <a:txBody>
                    <a:bodyPr/>
                    <a:lstStyle/>
                    <a:p>
                      <a:pPr algn="ctr">
                        <a:spcBef>
                          <a:spcPts val="600"/>
                        </a:spcBef>
                        <a:spcAft>
                          <a:spcPts val="600"/>
                        </a:spcAft>
                      </a:pPr>
                      <a:endParaRPr lang="en-GB" sz="1200" dirty="0">
                        <a:effectLst/>
                        <a:latin typeface="Arial" panose="020B0604020202020204" pitchFamily="34" charset="0"/>
                        <a:ea typeface="Calibri" panose="020F0502020204030204" pitchFamily="34" charset="0"/>
                      </a:endParaRPr>
                    </a:p>
                  </a:txBody>
                  <a:tcPr marL="68580" marR="68580" marT="0" marB="0"/>
                </a:tc>
                <a:tc>
                  <a:txBody>
                    <a:bodyPr/>
                    <a:lstStyle/>
                    <a:p>
                      <a:pPr>
                        <a:spcBef>
                          <a:spcPts val="600"/>
                        </a:spcBef>
                        <a:spcAft>
                          <a:spcPts val="600"/>
                        </a:spcAft>
                      </a:pPr>
                      <a:r>
                        <a:rPr lang="en-GB" sz="1000" dirty="0">
                          <a:effectLst/>
                        </a:rPr>
                        <a:t>Improved</a:t>
                      </a:r>
                      <a:endParaRPr lang="en-ZA"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800583">
                <a:tc>
                  <a:txBody>
                    <a:bodyPr/>
                    <a:lstStyle/>
                    <a:p>
                      <a:pPr algn="ctr">
                        <a:spcBef>
                          <a:spcPts val="600"/>
                        </a:spcBef>
                        <a:spcAft>
                          <a:spcPts val="600"/>
                        </a:spcAft>
                      </a:pPr>
                      <a:endParaRPr lang="en-GB" sz="1200" dirty="0">
                        <a:effectLst/>
                        <a:latin typeface="Arial" panose="020B0604020202020204" pitchFamily="34" charset="0"/>
                        <a:ea typeface="Calibri" panose="020F0502020204030204" pitchFamily="34" charset="0"/>
                      </a:endParaRPr>
                    </a:p>
                  </a:txBody>
                  <a:tcPr marL="68580" marR="68580" marT="0" marB="0"/>
                </a:tc>
                <a:tc>
                  <a:txBody>
                    <a:bodyPr/>
                    <a:lstStyle/>
                    <a:p>
                      <a:pPr>
                        <a:spcBef>
                          <a:spcPts val="600"/>
                        </a:spcBef>
                        <a:spcAft>
                          <a:spcPts val="600"/>
                        </a:spcAft>
                      </a:pPr>
                      <a:r>
                        <a:rPr lang="en-GB" sz="1000" dirty="0">
                          <a:effectLst/>
                        </a:rPr>
                        <a:t>Unchanged</a:t>
                      </a:r>
                      <a:endParaRPr lang="en-ZA"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620313">
                <a:tc>
                  <a:txBody>
                    <a:bodyPr/>
                    <a:lstStyle/>
                    <a:p>
                      <a:pPr algn="ctr">
                        <a:spcBef>
                          <a:spcPts val="600"/>
                        </a:spcBef>
                        <a:spcAft>
                          <a:spcPts val="600"/>
                        </a:spcAft>
                      </a:pPr>
                      <a:endParaRPr lang="en-GB" sz="1200" dirty="0">
                        <a:effectLst/>
                        <a:latin typeface="Arial" panose="020B0604020202020204" pitchFamily="34" charset="0"/>
                        <a:ea typeface="Calibri" panose="020F0502020204030204" pitchFamily="34" charset="0"/>
                      </a:endParaRPr>
                    </a:p>
                  </a:txBody>
                  <a:tcPr marL="68580" marR="68580" marT="0" marB="0"/>
                </a:tc>
                <a:tc>
                  <a:txBody>
                    <a:bodyPr/>
                    <a:lstStyle/>
                    <a:p>
                      <a:pPr>
                        <a:spcBef>
                          <a:spcPts val="600"/>
                        </a:spcBef>
                        <a:spcAft>
                          <a:spcPts val="600"/>
                        </a:spcAft>
                      </a:pPr>
                      <a:r>
                        <a:rPr lang="en-GB" sz="1000" dirty="0">
                          <a:effectLst/>
                        </a:rPr>
                        <a:t>Regressed</a:t>
                      </a:r>
                      <a:endParaRPr lang="en-ZA"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
        <p:nvSpPr>
          <p:cNvPr id="7" name="AutoShape 17220"/>
          <p:cNvSpPr>
            <a:spLocks noChangeArrowheads="1"/>
          </p:cNvSpPr>
          <p:nvPr/>
        </p:nvSpPr>
        <p:spPr bwMode="auto">
          <a:xfrm rot="16200000">
            <a:off x="6854154" y="3841818"/>
            <a:ext cx="286613" cy="448563"/>
          </a:xfrm>
          <a:prstGeom prst="rightArrow">
            <a:avLst>
              <a:gd name="adj1" fmla="val 50000"/>
              <a:gd name="adj2" fmla="val 34400"/>
            </a:avLst>
          </a:prstGeom>
          <a:solidFill>
            <a:srgbClr val="0099FF"/>
          </a:solidFill>
          <a:ln w="9525">
            <a:solidFill>
              <a:srgbClr val="000000"/>
            </a:solidFill>
            <a:miter lim="800000"/>
            <a:headEnd/>
            <a:tailEnd/>
          </a:ln>
        </p:spPr>
        <p:txBody>
          <a:bodyPr rot="0" vert="horz" wrap="square" lIns="91440" tIns="45720" rIns="91440" bIns="45720" anchor="t" anchorCtr="0" upright="1">
            <a:noAutofit/>
          </a:bodyPr>
          <a:lstStyle/>
          <a:p>
            <a:endParaRPr lang="en-ZA"/>
          </a:p>
        </p:txBody>
      </p:sp>
      <p:sp>
        <p:nvSpPr>
          <p:cNvPr id="8" name="Left-Right Arrow 7"/>
          <p:cNvSpPr/>
          <p:nvPr/>
        </p:nvSpPr>
        <p:spPr>
          <a:xfrm flipH="1">
            <a:off x="6770314" y="4704757"/>
            <a:ext cx="451428" cy="274349"/>
          </a:xfrm>
          <a:prstGeom prst="leftRightArrow">
            <a:avLst/>
          </a:prstGeom>
          <a:solidFill>
            <a:srgbClr val="0099FF"/>
          </a:solidFill>
          <a:ln w="31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9" name="Down Arrow 8"/>
          <p:cNvSpPr/>
          <p:nvPr/>
        </p:nvSpPr>
        <p:spPr>
          <a:xfrm>
            <a:off x="7273041" y="13088304"/>
            <a:ext cx="113028" cy="189614"/>
          </a:xfrm>
          <a:prstGeom prst="downArrow">
            <a:avLst/>
          </a:prstGeom>
          <a:solidFill>
            <a:srgbClr val="0099FF"/>
          </a:solidFill>
          <a:ln w="31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10" name="Down Arrow 9"/>
          <p:cNvSpPr/>
          <p:nvPr/>
        </p:nvSpPr>
        <p:spPr>
          <a:xfrm>
            <a:off x="6868449" y="5431878"/>
            <a:ext cx="279689" cy="362337"/>
          </a:xfrm>
          <a:prstGeom prst="downArrow">
            <a:avLst/>
          </a:prstGeom>
          <a:solidFill>
            <a:srgbClr val="0099FF"/>
          </a:solidFill>
          <a:ln w="31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11" name="TextBox 10"/>
          <p:cNvSpPr txBox="1"/>
          <p:nvPr/>
        </p:nvSpPr>
        <p:spPr>
          <a:xfrm>
            <a:off x="7680958" y="1568530"/>
            <a:ext cx="4101727" cy="646331"/>
          </a:xfrm>
          <a:prstGeom prst="rect">
            <a:avLst/>
          </a:prstGeom>
          <a:noFill/>
        </p:spPr>
        <p:txBody>
          <a:bodyPr wrap="square" rtlCol="0">
            <a:spAutoFit/>
          </a:bodyPr>
          <a:lstStyle/>
          <a:p>
            <a:r>
              <a:rPr lang="en-ZA" b="1" dirty="0"/>
              <a:t>The legend applied is as follows:</a:t>
            </a:r>
          </a:p>
          <a:p>
            <a:endParaRPr lang="en-ZA" dirty="0"/>
          </a:p>
        </p:txBody>
      </p:sp>
      <p:sp>
        <p:nvSpPr>
          <p:cNvPr id="13" name="Left-Right Arrow 12"/>
          <p:cNvSpPr/>
          <p:nvPr/>
        </p:nvSpPr>
        <p:spPr>
          <a:xfrm>
            <a:off x="2778731" y="1914142"/>
            <a:ext cx="358607" cy="174539"/>
          </a:xfrm>
          <a:prstGeom prst="leftRightArrow">
            <a:avLst/>
          </a:prstGeom>
          <a:solidFill>
            <a:srgbClr val="0099FF"/>
          </a:solidFill>
          <a:ln w="31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14" name="Down Arrow 13"/>
          <p:cNvSpPr/>
          <p:nvPr/>
        </p:nvSpPr>
        <p:spPr>
          <a:xfrm>
            <a:off x="4079024" y="2575557"/>
            <a:ext cx="403639" cy="262236"/>
          </a:xfrm>
          <a:prstGeom prst="downArrow">
            <a:avLst/>
          </a:prstGeom>
          <a:solidFill>
            <a:srgbClr val="0099FF"/>
          </a:solidFill>
          <a:ln w="31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18" name="Left-Right Arrow 17"/>
          <p:cNvSpPr/>
          <p:nvPr/>
        </p:nvSpPr>
        <p:spPr>
          <a:xfrm flipH="1">
            <a:off x="767257" y="3703312"/>
            <a:ext cx="451428" cy="270793"/>
          </a:xfrm>
          <a:prstGeom prst="leftRightArrow">
            <a:avLst/>
          </a:prstGeom>
          <a:solidFill>
            <a:srgbClr val="0099FF"/>
          </a:solidFill>
          <a:ln w="31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19" name="Left-Right Arrow 18"/>
          <p:cNvSpPr/>
          <p:nvPr/>
        </p:nvSpPr>
        <p:spPr>
          <a:xfrm flipH="1">
            <a:off x="4482664" y="3838709"/>
            <a:ext cx="451428" cy="270793"/>
          </a:xfrm>
          <a:prstGeom prst="leftRightArrow">
            <a:avLst/>
          </a:prstGeom>
          <a:solidFill>
            <a:srgbClr val="0099FF"/>
          </a:solidFill>
          <a:ln w="31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20" name="Left-Right Arrow 19"/>
          <p:cNvSpPr/>
          <p:nvPr/>
        </p:nvSpPr>
        <p:spPr>
          <a:xfrm flipH="1">
            <a:off x="1434266" y="2319028"/>
            <a:ext cx="451428" cy="274349"/>
          </a:xfrm>
          <a:prstGeom prst="leftRightArrow">
            <a:avLst/>
          </a:prstGeom>
          <a:solidFill>
            <a:srgbClr val="0099FF"/>
          </a:solidFill>
          <a:ln w="31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21" name="Left-Right Arrow 20"/>
          <p:cNvSpPr/>
          <p:nvPr/>
        </p:nvSpPr>
        <p:spPr>
          <a:xfrm flipH="1">
            <a:off x="3853311" y="5246383"/>
            <a:ext cx="451428" cy="274349"/>
          </a:xfrm>
          <a:prstGeom prst="leftRightArrow">
            <a:avLst/>
          </a:prstGeom>
          <a:solidFill>
            <a:srgbClr val="0099FF"/>
          </a:solidFill>
          <a:ln w="31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22" name="Left-Right Arrow 21"/>
          <p:cNvSpPr/>
          <p:nvPr/>
        </p:nvSpPr>
        <p:spPr>
          <a:xfrm flipH="1">
            <a:off x="2553017" y="5577251"/>
            <a:ext cx="451428" cy="274349"/>
          </a:xfrm>
          <a:prstGeom prst="leftRightArrow">
            <a:avLst/>
          </a:prstGeom>
          <a:solidFill>
            <a:srgbClr val="0099FF"/>
          </a:solidFill>
          <a:ln w="31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23" name="Left-Right Arrow 22"/>
          <p:cNvSpPr/>
          <p:nvPr/>
        </p:nvSpPr>
        <p:spPr>
          <a:xfrm flipH="1">
            <a:off x="1282382" y="5139660"/>
            <a:ext cx="451428" cy="274349"/>
          </a:xfrm>
          <a:prstGeom prst="leftRightArrow">
            <a:avLst/>
          </a:prstGeom>
          <a:solidFill>
            <a:srgbClr val="0099FF"/>
          </a:solidFill>
          <a:ln w="31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Tree>
    <p:extLst>
      <p:ext uri="{BB962C8B-B14F-4D97-AF65-F5344CB8AC3E}">
        <p14:creationId xmlns:p14="http://schemas.microsoft.com/office/powerpoint/2010/main" val="12689869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a:t>Progress on the overall commitments made(cont..)</a:t>
            </a:r>
            <a:endParaRPr lang="en-Z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7951514"/>
              </p:ext>
            </p:extLst>
          </p:nvPr>
        </p:nvGraphicFramePr>
        <p:xfrm>
          <a:off x="0" y="1600200"/>
          <a:ext cx="12192000" cy="2108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gridCol w="4064000">
                  <a:extLst>
                    <a:ext uri="{9D8B030D-6E8A-4147-A177-3AD203B41FA5}">
                      <a16:colId xmlns:a16="http://schemas.microsoft.com/office/drawing/2014/main" val="20002"/>
                    </a:ext>
                  </a:extLst>
                </a:gridCol>
              </a:tblGrid>
              <a:tr h="370840">
                <a:tc>
                  <a:txBody>
                    <a:bodyPr/>
                    <a:lstStyle/>
                    <a:p>
                      <a:r>
                        <a:rPr lang="en-ZA" sz="1800" b="1" kern="1200" dirty="0" smtClean="0">
                          <a:solidFill>
                            <a:schemeClr val="lt1"/>
                          </a:solidFill>
                          <a:effectLst/>
                          <a:latin typeface="+mn-lt"/>
                          <a:ea typeface="+mn-ea"/>
                          <a:cs typeface="+mn-cs"/>
                        </a:rPr>
                        <a:t>Commitments</a:t>
                      </a:r>
                      <a:endParaRPr lang="en-ZA" sz="1800" dirty="0"/>
                    </a:p>
                  </a:txBody>
                  <a:tcPr/>
                </a:tc>
                <a:tc>
                  <a:txBody>
                    <a:bodyPr/>
                    <a:lstStyle/>
                    <a:p>
                      <a:r>
                        <a:rPr lang="en-ZA" sz="1800" b="1" kern="1200" dirty="0" smtClean="0">
                          <a:solidFill>
                            <a:schemeClr val="lt1"/>
                          </a:solidFill>
                          <a:effectLst/>
                          <a:latin typeface="+mn-lt"/>
                          <a:ea typeface="+mn-ea"/>
                          <a:cs typeface="+mn-cs"/>
                        </a:rPr>
                        <a:t>Date of commitment</a:t>
                      </a:r>
                      <a:endParaRPr lang="en-ZA" sz="1800" dirty="0"/>
                    </a:p>
                  </a:txBody>
                  <a:tcPr/>
                </a:tc>
                <a:tc>
                  <a:txBody>
                    <a:bodyPr/>
                    <a:lstStyle/>
                    <a:p>
                      <a:pPr algn="ctr">
                        <a:spcBef>
                          <a:spcPts val="600"/>
                        </a:spcBef>
                        <a:spcAft>
                          <a:spcPts val="0"/>
                        </a:spcAft>
                      </a:pPr>
                      <a:r>
                        <a:rPr lang="en-ZA" sz="1800" b="1" dirty="0">
                          <a:effectLst/>
                          <a:latin typeface="Arial" panose="020B0604020202020204" pitchFamily="34" charset="0"/>
                          <a:ea typeface="Times New Roman" panose="02020603050405020304" pitchFamily="18" charset="0"/>
                        </a:rPr>
                        <a:t>Status</a:t>
                      </a:r>
                      <a:endParaRPr lang="en-ZA" sz="18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10000"/>
                  </a:ext>
                </a:extLst>
              </a:tr>
              <a:tr h="370840">
                <a:tc>
                  <a:txBody>
                    <a:bodyPr/>
                    <a:lstStyle/>
                    <a:p>
                      <a:r>
                        <a:rPr lang="en-US" sz="1800" kern="1200" dirty="0" smtClean="0">
                          <a:solidFill>
                            <a:schemeClr val="dk1"/>
                          </a:solidFill>
                          <a:effectLst/>
                          <a:latin typeface="+mn-lt"/>
                          <a:ea typeface="+mn-ea"/>
                          <a:cs typeface="+mn-cs"/>
                        </a:rPr>
                        <a:t>Provide reliable and validated reports including Portfolio of Evidence.</a:t>
                      </a:r>
                      <a:endParaRPr lang="en-ZA" sz="1800" dirty="0"/>
                    </a:p>
                  </a:txBody>
                  <a:tcPr/>
                </a:tc>
                <a:tc>
                  <a:txBody>
                    <a:bodyPr/>
                    <a:lstStyle/>
                    <a:p>
                      <a:r>
                        <a:rPr lang="en-US" sz="1800" kern="1200" dirty="0" smtClean="0">
                          <a:solidFill>
                            <a:schemeClr val="dk1"/>
                          </a:solidFill>
                          <a:effectLst/>
                          <a:latin typeface="+mn-lt"/>
                          <a:ea typeface="+mn-ea"/>
                          <a:cs typeface="+mn-cs"/>
                        </a:rPr>
                        <a:t>30 June 2021</a:t>
                      </a:r>
                      <a:endParaRPr lang="en-ZA" sz="1800" dirty="0"/>
                    </a:p>
                  </a:txBody>
                  <a:tcPr/>
                </a:tc>
                <a:tc>
                  <a:txBody>
                    <a:bodyPr/>
                    <a:lstStyle/>
                    <a:p>
                      <a:pPr algn="just"/>
                      <a:r>
                        <a:rPr lang="en-US" sz="1800" kern="1200" dirty="0" smtClean="0">
                          <a:solidFill>
                            <a:schemeClr val="dk1"/>
                          </a:solidFill>
                          <a:effectLst/>
                          <a:latin typeface="+mn-lt"/>
                          <a:ea typeface="+mn-ea"/>
                          <a:cs typeface="+mn-cs"/>
                        </a:rPr>
                        <a:t>The department will ensure that, Portfolio of Evidence is validated prior to submission to Internal audit and the Auditor General. Alignment of submitted POE with evidence required per </a:t>
                      </a:r>
                      <a:r>
                        <a:rPr lang="en-US" sz="1800" kern="1200" dirty="0" err="1" smtClean="0">
                          <a:solidFill>
                            <a:schemeClr val="dk1"/>
                          </a:solidFill>
                          <a:effectLst/>
                          <a:latin typeface="+mn-lt"/>
                          <a:ea typeface="+mn-ea"/>
                          <a:cs typeface="+mn-cs"/>
                        </a:rPr>
                        <a:t>TID</a:t>
                      </a:r>
                      <a:r>
                        <a:rPr lang="en-US" sz="1800" kern="1200" dirty="0" smtClean="0">
                          <a:solidFill>
                            <a:schemeClr val="dk1"/>
                          </a:solidFill>
                          <a:effectLst/>
                          <a:latin typeface="+mn-lt"/>
                          <a:ea typeface="+mn-ea"/>
                          <a:cs typeface="+mn-cs"/>
                        </a:rPr>
                        <a:t> will be monitored.</a:t>
                      </a:r>
                      <a:endParaRPr lang="en-ZA" sz="18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516325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15533"/>
          </a:xfrm>
        </p:spPr>
        <p:txBody>
          <a:bodyPr>
            <a:normAutofit/>
          </a:bodyPr>
          <a:lstStyle/>
          <a:p>
            <a:r>
              <a:rPr lang="en-ZA" b="1" dirty="0" smtClean="0"/>
              <a:t>Audit-related matters</a:t>
            </a:r>
            <a:endParaRPr lang="en-ZA" dirty="0"/>
          </a:p>
        </p:txBody>
      </p:sp>
      <p:sp>
        <p:nvSpPr>
          <p:cNvPr id="3" name="Content Placeholder 2"/>
          <p:cNvSpPr>
            <a:spLocks noGrp="1"/>
          </p:cNvSpPr>
          <p:nvPr>
            <p:ph idx="1"/>
          </p:nvPr>
        </p:nvSpPr>
        <p:spPr/>
        <p:txBody>
          <a:bodyPr>
            <a:normAutofit lnSpcReduction="10000"/>
          </a:bodyPr>
          <a:lstStyle/>
          <a:p>
            <a:pPr algn="just"/>
            <a:r>
              <a:rPr lang="en-US" dirty="0"/>
              <a:t>There is a delay in the submission of information by the department which had an impact on </a:t>
            </a:r>
            <a:r>
              <a:rPr lang="en-US" dirty="0" err="1"/>
              <a:t>finalisation</a:t>
            </a:r>
            <a:r>
              <a:rPr lang="en-US" dirty="0"/>
              <a:t> of the engagement letter, audit strategy and status of records review by the audit team. Delays on the audit will affect the audit team’s ability to meet the legislated time-lines, audit outcomes and the audit budget. Management is requested to cooperate with the audit team and provide information timely in line with the agreed communication protocol. </a:t>
            </a:r>
            <a:endParaRPr lang="en-ZA" dirty="0"/>
          </a:p>
        </p:txBody>
      </p:sp>
    </p:spTree>
    <p:extLst>
      <p:ext uri="{BB962C8B-B14F-4D97-AF65-F5344CB8AC3E}">
        <p14:creationId xmlns:p14="http://schemas.microsoft.com/office/powerpoint/2010/main" val="39867313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1C6805-EAF3-CC4B-883D-0BA841DD8C88}" type="slidenum">
              <a:rPr lang="en-US" smtClean="0"/>
              <a:t>32</a:t>
            </a:fld>
            <a:endParaRPr lang="en-US"/>
          </a:p>
        </p:txBody>
      </p:sp>
      <p:graphicFrame>
        <p:nvGraphicFramePr>
          <p:cNvPr id="10" name="Content Placeholder 2">
            <a:extLst>
              <a:ext uri="{FF2B5EF4-FFF2-40B4-BE49-F238E27FC236}">
                <a16:creationId xmlns:a16="http://schemas.microsoft.com/office/drawing/2014/main" id="{6DDA5CA9-075B-4A4A-945A-600E043ED377}"/>
              </a:ext>
            </a:extLst>
          </p:cNvPr>
          <p:cNvGraphicFramePr/>
          <p:nvPr>
            <p:extLst>
              <p:ext uri="{D42A27DB-BD31-4B8C-83A1-F6EECF244321}">
                <p14:modId xmlns:p14="http://schemas.microsoft.com/office/powerpoint/2010/main" val="3904131881"/>
              </p:ext>
            </p:extLst>
          </p:nvPr>
        </p:nvGraphicFramePr>
        <p:xfrm>
          <a:off x="838200" y="125333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7150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9" y="274638"/>
            <a:ext cx="12061371" cy="623997"/>
          </a:xfrm>
        </p:spPr>
        <p:txBody>
          <a:bodyPr>
            <a:noAutofit/>
          </a:bodyPr>
          <a:lstStyle/>
          <a:p>
            <a:r>
              <a:rPr lang="en-US" sz="3200" b="1" dirty="0"/>
              <a:t>Financial </a:t>
            </a:r>
            <a:r>
              <a:rPr lang="en-US" sz="3200" b="1" dirty="0" smtClean="0"/>
              <a:t>management</a:t>
            </a:r>
            <a:r>
              <a:rPr lang="en-ZA" sz="3200" b="1" dirty="0" smtClean="0"/>
              <a:t> </a:t>
            </a:r>
            <a:r>
              <a:rPr lang="en-US" sz="3200" b="1" dirty="0" smtClean="0"/>
              <a:t>key matters for attention</a:t>
            </a:r>
            <a:endParaRPr lang="en-ZA" sz="3200" b="1" dirty="0"/>
          </a:p>
        </p:txBody>
      </p:sp>
      <p:sp>
        <p:nvSpPr>
          <p:cNvPr id="3" name="Content Placeholder 2"/>
          <p:cNvSpPr>
            <a:spLocks noGrp="1"/>
          </p:cNvSpPr>
          <p:nvPr>
            <p:ph idx="1"/>
          </p:nvPr>
        </p:nvSpPr>
        <p:spPr>
          <a:xfrm>
            <a:off x="609600" y="898634"/>
            <a:ext cx="10972800" cy="5312979"/>
          </a:xfrm>
        </p:spPr>
        <p:txBody>
          <a:bodyPr>
            <a:normAutofit fontScale="25000" lnSpcReduction="20000"/>
          </a:bodyPr>
          <a:lstStyle/>
          <a:p>
            <a:endParaRPr lang="en-US" sz="4900" dirty="0" smtClean="0"/>
          </a:p>
          <a:p>
            <a:pPr lvl="0" algn="just"/>
            <a:r>
              <a:rPr lang="en-ZA" sz="7200" b="1" dirty="0" smtClean="0"/>
              <a:t>In </a:t>
            </a:r>
            <a:r>
              <a:rPr lang="en-ZA" sz="7200" b="1" dirty="0"/>
              <a:t>assessing the implemented preventative controls around asset management, </a:t>
            </a:r>
            <a:r>
              <a:rPr lang="en-ZA" sz="7200" b="1" dirty="0" smtClean="0"/>
              <a:t>the </a:t>
            </a:r>
            <a:r>
              <a:rPr lang="en-ZA" sz="7200" b="1" dirty="0"/>
              <a:t>following </a:t>
            </a:r>
            <a:r>
              <a:rPr lang="en-ZA" sz="7200" b="1" dirty="0" smtClean="0"/>
              <a:t>was identified as weaknesses:</a:t>
            </a:r>
          </a:p>
          <a:p>
            <a:pPr marL="0" lvl="0" indent="0" algn="just">
              <a:buNone/>
            </a:pPr>
            <a:endParaRPr lang="en-ZA" sz="7200" dirty="0"/>
          </a:p>
          <a:p>
            <a:pPr lvl="0" algn="just"/>
            <a:r>
              <a:rPr lang="en-ZA" sz="7200" dirty="0"/>
              <a:t>The asset verification per the policy is scheduled to only take place annually, with the asset reconciliation to the general ledger done on a monthly basis. Missing assets may therefore not be identified in a timely manner, but only during the annual asset count. </a:t>
            </a:r>
          </a:p>
          <a:p>
            <a:pPr lvl="0" algn="just"/>
            <a:r>
              <a:rPr lang="en-ZA" sz="7200" dirty="0"/>
              <a:t>No evidence was provided by the department that the asset register reconciliation has been conducted on a monthly basis. In the prior year, the department engaged the services of a consultant to assist with the asset register and that process was not concluded in a timely manner resulting in management not utilising the consultant’s assets register when preparing the annual financial statements in the prior year.</a:t>
            </a:r>
          </a:p>
          <a:p>
            <a:pPr lvl="0" algn="just"/>
            <a:r>
              <a:rPr lang="en-ZA" sz="7200" dirty="0"/>
              <a:t>The contract with the service provider appointed to </a:t>
            </a:r>
            <a:r>
              <a:rPr lang="en-ZA" sz="7200" dirty="0" err="1"/>
              <a:t>to</a:t>
            </a:r>
            <a:r>
              <a:rPr lang="en-ZA" sz="7200" dirty="0"/>
              <a:t> assist with the asset register expired as at 31 October 2021 and the process was not fruitful as there were disagreements on the number of assets between the department and the consultant. There is a risk of inadequate contract management and possible fruitless and wasteful expenditure on the amounts paid to the consultant.</a:t>
            </a:r>
          </a:p>
          <a:p>
            <a:pPr lvl="0" algn="just"/>
            <a:r>
              <a:rPr lang="en-ZA" sz="7200" dirty="0"/>
              <a:t>The asset register does not describe the condition of each asset in detail. Including this information would help the department to identify which assets are in a useable condition, which assets are obsolete and/or damaged in order to dispose of them in a timely manner and to ensure maintenance of the assets. Keeping assets that are not in a working condition in the assets register would also result in overstatement of assets disclosed in the department’s annual financial statements. </a:t>
            </a:r>
          </a:p>
          <a:p>
            <a:endParaRPr lang="en-ZA" dirty="0"/>
          </a:p>
        </p:txBody>
      </p:sp>
    </p:spTree>
    <p:extLst>
      <p:ext uri="{BB962C8B-B14F-4D97-AF65-F5344CB8AC3E}">
        <p14:creationId xmlns:p14="http://schemas.microsoft.com/office/powerpoint/2010/main" val="2867145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964" y="43633"/>
            <a:ext cx="10972800" cy="562760"/>
          </a:xfrm>
        </p:spPr>
        <p:txBody>
          <a:bodyPr>
            <a:normAutofit fontScale="90000"/>
          </a:bodyPr>
          <a:lstStyle/>
          <a:p>
            <a:r>
              <a:rPr lang="en-US" sz="3200" b="1" dirty="0"/>
              <a:t>Financial management</a:t>
            </a:r>
            <a:r>
              <a:rPr lang="en-ZA" sz="3200" b="1" dirty="0"/>
              <a:t> k</a:t>
            </a:r>
            <a:r>
              <a:rPr lang="en-US" sz="3200" b="1" dirty="0" err="1"/>
              <a:t>ey</a:t>
            </a:r>
            <a:r>
              <a:rPr lang="en-US" sz="3200" b="1" dirty="0"/>
              <a:t> matters for </a:t>
            </a:r>
            <a:r>
              <a:rPr lang="en-US" sz="3200" b="1" dirty="0" smtClean="0"/>
              <a:t>attention(</a:t>
            </a:r>
            <a:r>
              <a:rPr lang="en-US" sz="3200" b="1" dirty="0" err="1" smtClean="0"/>
              <a:t>cont</a:t>
            </a:r>
            <a:r>
              <a:rPr lang="en-US" sz="3200" b="1" dirty="0" smtClean="0"/>
              <a:t>…)</a:t>
            </a:r>
            <a:endParaRPr lang="en-ZA" sz="3200" b="1" dirty="0"/>
          </a:p>
        </p:txBody>
      </p:sp>
      <p:sp>
        <p:nvSpPr>
          <p:cNvPr id="3" name="Content Placeholder 2"/>
          <p:cNvSpPr>
            <a:spLocks noGrp="1"/>
          </p:cNvSpPr>
          <p:nvPr>
            <p:ph idx="1"/>
          </p:nvPr>
        </p:nvSpPr>
        <p:spPr>
          <a:xfrm>
            <a:off x="609600" y="702644"/>
            <a:ext cx="11229474" cy="5133523"/>
          </a:xfrm>
        </p:spPr>
        <p:txBody>
          <a:bodyPr>
            <a:noAutofit/>
          </a:bodyPr>
          <a:lstStyle/>
          <a:p>
            <a:pPr lvl="0" algn="just"/>
            <a:r>
              <a:rPr lang="en-ZA" sz="1600" dirty="0"/>
              <a:t>The Modified Cash Standard (MCS) requires that assets not found during a verification process be documented in a loss control register pending the outcome of an investigation. A follow up was performed on the investigation of the major assets to the value of R 6 172 000 (513 individual assets) and minor assets to the value of </a:t>
            </a:r>
            <a:r>
              <a:rPr lang="en-ZA" sz="1600" dirty="0" err="1"/>
              <a:t>R1</a:t>
            </a:r>
            <a:r>
              <a:rPr lang="en-ZA" sz="1600" dirty="0"/>
              <a:t> 013 000 (384 individual assets) that were disclosed as under investigation in the 2020-21 financial statements and it was noted that the investigation to determine whether assets were lost, stolen or disposed of has not yet been concluded. This deficiency has been reported over a number of years and is still not addressed.</a:t>
            </a:r>
          </a:p>
          <a:p>
            <a:pPr lvl="0" algn="just"/>
            <a:r>
              <a:rPr lang="en-ZA" sz="1600" dirty="0"/>
              <a:t> According to the latest action plan, progress made to date to address the asset register verification is only at approximately 60%. </a:t>
            </a:r>
          </a:p>
          <a:p>
            <a:pPr lvl="0" algn="just"/>
            <a:r>
              <a:rPr lang="en-ZA" sz="1600" dirty="0"/>
              <a:t>The </a:t>
            </a:r>
            <a:r>
              <a:rPr lang="en-ZA" sz="1600" dirty="0" err="1"/>
              <a:t>LOGIS</a:t>
            </a:r>
            <a:r>
              <a:rPr lang="en-ZA" sz="1600" dirty="0"/>
              <a:t> system is not yet fully functional due to  human capital related challenges and the required  training for the </a:t>
            </a:r>
            <a:r>
              <a:rPr lang="en-ZA" sz="1600" dirty="0" err="1"/>
              <a:t>LOGIS</a:t>
            </a:r>
            <a:r>
              <a:rPr lang="en-ZA" sz="1600" dirty="0"/>
              <a:t> </a:t>
            </a:r>
            <a:r>
              <a:rPr lang="en-ZA" sz="1600" dirty="0" err="1"/>
              <a:t>Syscon</a:t>
            </a:r>
            <a:r>
              <a:rPr lang="en-ZA" sz="1600" dirty="0"/>
              <a:t>  has not been attended by the </a:t>
            </a:r>
            <a:r>
              <a:rPr lang="en-ZA" sz="1600" dirty="0" err="1"/>
              <a:t>LOGIS</a:t>
            </a:r>
            <a:r>
              <a:rPr lang="en-ZA" sz="1600" dirty="0"/>
              <a:t> </a:t>
            </a:r>
            <a:r>
              <a:rPr lang="en-ZA" sz="1600" dirty="0" err="1"/>
              <a:t>Syscon</a:t>
            </a:r>
            <a:r>
              <a:rPr lang="en-ZA" sz="1600" dirty="0"/>
              <a:t> as a result the department is still making use of manual registers( excel) which further increases the risk of errors .</a:t>
            </a:r>
          </a:p>
          <a:p>
            <a:pPr lvl="0" algn="just"/>
            <a:r>
              <a:rPr lang="en-ZA" sz="1600" dirty="0"/>
              <a:t>The above matters were raised during the previous audit and as per the action plan finance is to conduct verifications at the regions in February 2022. This might result in the department not having sufficient time to address discrepancies identified during the asset verification.</a:t>
            </a:r>
          </a:p>
          <a:p>
            <a:pPr lvl="0" algn="just"/>
            <a:r>
              <a:rPr lang="en-ZA" sz="1600" dirty="0" smtClean="0"/>
              <a:t>The </a:t>
            </a:r>
            <a:r>
              <a:rPr lang="en-ZA" sz="1600" dirty="0"/>
              <a:t>department has numerous suspense accounts, with amounts that have been in the accounts for more than one year. This indicates that management does not investigate and clear amounts timeously on the suspense accounts. Unclearing of the suspense account may result in inaccurate financial statements as there are figures that will not be accounted for which may be important to the users of the financial statements as well as non-compliance with the requirements of para 4, 5 of the </a:t>
            </a:r>
            <a:r>
              <a:rPr lang="en-ZA" sz="1600" dirty="0" err="1"/>
              <a:t>PMB</a:t>
            </a:r>
            <a:r>
              <a:rPr lang="en-ZA" sz="1600" dirty="0"/>
              <a:t>/Bank reconciliation procedure manual which requires that all control/suspense accounts be cleared via online exception functionality or general journal before system closure.</a:t>
            </a:r>
          </a:p>
        </p:txBody>
      </p:sp>
    </p:spTree>
    <p:extLst>
      <p:ext uri="{BB962C8B-B14F-4D97-AF65-F5344CB8AC3E}">
        <p14:creationId xmlns:p14="http://schemas.microsoft.com/office/powerpoint/2010/main" val="2061659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120"/>
            <a:ext cx="10972800" cy="774516"/>
          </a:xfrm>
        </p:spPr>
        <p:txBody>
          <a:bodyPr>
            <a:normAutofit/>
          </a:bodyPr>
          <a:lstStyle/>
          <a:p>
            <a:r>
              <a:rPr lang="en-US" sz="3200" b="1" dirty="0" smtClean="0"/>
              <a:t>Performance </a:t>
            </a:r>
            <a:r>
              <a:rPr lang="en-US" sz="3200" b="1" dirty="0"/>
              <a:t>management</a:t>
            </a:r>
            <a:r>
              <a:rPr lang="en-ZA" sz="3200" b="1" dirty="0"/>
              <a:t> </a:t>
            </a:r>
            <a:r>
              <a:rPr lang="en-US" sz="3200" b="1" dirty="0"/>
              <a:t>key matters for </a:t>
            </a:r>
            <a:r>
              <a:rPr lang="en-US" sz="3200" b="1" dirty="0" smtClean="0"/>
              <a:t>attention</a:t>
            </a:r>
            <a:endParaRPr lang="en-ZA" sz="3200" b="1" dirty="0"/>
          </a:p>
        </p:txBody>
      </p:sp>
      <p:sp>
        <p:nvSpPr>
          <p:cNvPr id="3" name="Content Placeholder 2"/>
          <p:cNvSpPr>
            <a:spLocks noGrp="1"/>
          </p:cNvSpPr>
          <p:nvPr>
            <p:ph idx="1"/>
          </p:nvPr>
        </p:nvSpPr>
        <p:spPr>
          <a:xfrm>
            <a:off x="609600" y="760396"/>
            <a:ext cx="10972800" cy="4892891"/>
          </a:xfrm>
        </p:spPr>
        <p:txBody>
          <a:bodyPr>
            <a:noAutofit/>
          </a:bodyPr>
          <a:lstStyle/>
          <a:p>
            <a:pPr lvl="0" algn="just"/>
            <a:r>
              <a:rPr lang="en-ZA" sz="2000" dirty="0"/>
              <a:t>The department has under achieved in its performance for the period 01 April 2021 – 31 December 2021. The overall achievement by the department on its performance objectives was recorded at 42%. On review of the governance structure meetings it was also noted that the portfolio committee is also concerned about the continuous non-achievement of performance.</a:t>
            </a:r>
          </a:p>
          <a:p>
            <a:pPr lvl="0" algn="just"/>
            <a:r>
              <a:rPr lang="en-ZA" sz="2000" dirty="0"/>
              <a:t>For the scoped in programme, Socio-economic Support (SES), </a:t>
            </a:r>
            <a:r>
              <a:rPr lang="en-US" sz="2000" dirty="0"/>
              <a:t>we noted that for the third quarter the department had planned for five targets and only one was achieved. The</a:t>
            </a:r>
            <a:r>
              <a:rPr lang="en-ZA" sz="2000" dirty="0"/>
              <a:t> following are the targets that have not been achieved: </a:t>
            </a:r>
          </a:p>
          <a:p>
            <a:pPr lvl="0" algn="just"/>
            <a:r>
              <a:rPr lang="en-ZA" sz="2000" dirty="0"/>
              <a:t>For PPI 201, </a:t>
            </a:r>
            <a:r>
              <a:rPr lang="en-US" sz="2000" i="1" dirty="0"/>
              <a:t>Number of approved Non-Statutory Forces received from the verification panel for inclusion in the database</a:t>
            </a:r>
            <a:r>
              <a:rPr lang="en-US" sz="2000" dirty="0"/>
              <a:t>.</a:t>
            </a:r>
            <a:r>
              <a:rPr lang="en-ZA" sz="2000" dirty="0"/>
              <a:t>The target for the three quarters ended 31 December  2021 was 2250 and as at the end of quarter three only 789 has been reported as achieved.</a:t>
            </a:r>
          </a:p>
          <a:p>
            <a:pPr lvl="0" algn="just"/>
            <a:r>
              <a:rPr lang="en-ZA" sz="2000" dirty="0"/>
              <a:t>PPI 202, </a:t>
            </a:r>
            <a:r>
              <a:rPr lang="en-ZA" sz="2000" i="1" dirty="0"/>
              <a:t>Number of </a:t>
            </a:r>
            <a:r>
              <a:rPr lang="en-US" sz="2000" i="1" dirty="0"/>
              <a:t>of Military Veterans provided with newly built houses per year</a:t>
            </a:r>
            <a:r>
              <a:rPr lang="en-US" sz="2000" dirty="0"/>
              <a:t>, the annual target is 355 and only 28 military veterans were provided with newly built houses.</a:t>
            </a:r>
            <a:endParaRPr lang="en-ZA" sz="2000" dirty="0"/>
          </a:p>
          <a:p>
            <a:pPr lvl="0" algn="just"/>
            <a:r>
              <a:rPr lang="en-ZA" sz="2000" dirty="0"/>
              <a:t>PPI 204, </a:t>
            </a:r>
            <a:r>
              <a:rPr lang="en-ZA" sz="2000" i="1" dirty="0"/>
              <a:t>Number of Military Veterans participating in the pension benefit pilot project</a:t>
            </a:r>
            <a:r>
              <a:rPr lang="en-ZA" sz="2000" dirty="0"/>
              <a:t>, the annual target is 200, with the cumulative target for quarter three being 150 and no achievement has been reported as at the end of the quarter</a:t>
            </a:r>
            <a:r>
              <a:rPr lang="en-ZA" sz="2000" dirty="0" smtClean="0"/>
              <a:t>.</a:t>
            </a:r>
            <a:endParaRPr lang="en-ZA" sz="2000" dirty="0"/>
          </a:p>
        </p:txBody>
      </p:sp>
    </p:spTree>
    <p:extLst>
      <p:ext uri="{BB962C8B-B14F-4D97-AF65-F5344CB8AC3E}">
        <p14:creationId xmlns:p14="http://schemas.microsoft.com/office/powerpoint/2010/main" val="4246160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090400" cy="1023002"/>
          </a:xfrm>
        </p:spPr>
        <p:txBody>
          <a:bodyPr>
            <a:normAutofit/>
          </a:bodyPr>
          <a:lstStyle/>
          <a:p>
            <a:r>
              <a:rPr lang="en-US" sz="3200" b="1" dirty="0"/>
              <a:t>Performance management</a:t>
            </a:r>
            <a:r>
              <a:rPr lang="en-ZA" sz="3200" b="1" dirty="0"/>
              <a:t> </a:t>
            </a:r>
            <a:r>
              <a:rPr lang="en-US" sz="3200" b="1" dirty="0"/>
              <a:t>key matters for </a:t>
            </a:r>
            <a:r>
              <a:rPr lang="en-US" sz="3200" b="1" dirty="0" smtClean="0"/>
              <a:t>attention(</a:t>
            </a:r>
            <a:r>
              <a:rPr lang="en-US" sz="3200" b="1" dirty="0" err="1" smtClean="0"/>
              <a:t>cont</a:t>
            </a:r>
            <a:r>
              <a:rPr lang="en-US" sz="3200" b="1" dirty="0" smtClean="0"/>
              <a:t>…)</a:t>
            </a:r>
            <a:endParaRPr lang="en-ZA" sz="3200" b="1" dirty="0"/>
          </a:p>
        </p:txBody>
      </p:sp>
      <p:sp>
        <p:nvSpPr>
          <p:cNvPr id="3" name="Content Placeholder 2"/>
          <p:cNvSpPr>
            <a:spLocks noGrp="1"/>
          </p:cNvSpPr>
          <p:nvPr>
            <p:ph idx="1"/>
          </p:nvPr>
        </p:nvSpPr>
        <p:spPr>
          <a:xfrm>
            <a:off x="609600" y="1234441"/>
            <a:ext cx="10972800" cy="4380345"/>
          </a:xfrm>
        </p:spPr>
        <p:txBody>
          <a:bodyPr>
            <a:normAutofit fontScale="70000" lnSpcReduction="20000"/>
          </a:bodyPr>
          <a:lstStyle/>
          <a:p>
            <a:pPr lvl="0" algn="just"/>
            <a:r>
              <a:rPr lang="en-ZA" dirty="0"/>
              <a:t>PPI 205, </a:t>
            </a:r>
            <a:r>
              <a:rPr lang="en-ZA" i="1" dirty="0"/>
              <a:t>Number of Military Veterans participating in the subsidized public transport benefit pilot project</a:t>
            </a:r>
            <a:r>
              <a:rPr lang="en-ZA" dirty="0"/>
              <a:t>, the annual target for the indicator is 200, the target was planned to be achieved in full in quarter two, and no achievement has been reported. </a:t>
            </a:r>
          </a:p>
          <a:p>
            <a:pPr lvl="0" algn="just"/>
            <a:r>
              <a:rPr lang="en-ZA" dirty="0"/>
              <a:t>The department is currently in the process of determining the implications on the budget for the full implementation of the policy for the pension and subsidised public transport as these two indicators were not budgeted for in the 2021/22 financial year, the targets for these indicators have not been achieved and there is a possibility that they will not be achieved by year, this will have a negative impact on the delivery of services to military veterans.</a:t>
            </a:r>
          </a:p>
          <a:p>
            <a:pPr lvl="0" algn="just"/>
            <a:r>
              <a:rPr lang="en-ZA" dirty="0"/>
              <a:t>During the review of the reported performance information for quarter one by internal audit, there were differences noted between the reported achievement and the supporting documentation. This is an indicator that the department has not fully implemented adequate preventative controls to ensure that performance reporting is reliable. Inaccurate reporting will also result in adverse audit outcomes for the department.</a:t>
            </a:r>
          </a:p>
        </p:txBody>
      </p:sp>
    </p:spTree>
    <p:extLst>
      <p:ext uri="{BB962C8B-B14F-4D97-AF65-F5344CB8AC3E}">
        <p14:creationId xmlns:p14="http://schemas.microsoft.com/office/powerpoint/2010/main" val="2028392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1"/>
            <a:ext cx="12192000" cy="1143000"/>
          </a:xfrm>
        </p:spPr>
        <p:txBody>
          <a:bodyPr>
            <a:normAutofit/>
          </a:bodyPr>
          <a:lstStyle/>
          <a:p>
            <a:r>
              <a:rPr lang="en-US" sz="3200" b="1" dirty="0"/>
              <a:t>Performance management</a:t>
            </a:r>
            <a:r>
              <a:rPr lang="en-ZA" sz="3200" b="1" dirty="0"/>
              <a:t> </a:t>
            </a:r>
            <a:r>
              <a:rPr lang="en-US" sz="3200" b="1" dirty="0"/>
              <a:t>key matters for attention(</a:t>
            </a:r>
            <a:r>
              <a:rPr lang="en-US" sz="3200" b="1" dirty="0" err="1"/>
              <a:t>cont</a:t>
            </a:r>
            <a:r>
              <a:rPr lang="en-US" sz="3200" b="1" dirty="0"/>
              <a:t>…)</a:t>
            </a:r>
            <a:endParaRPr lang="en-ZA" sz="3200" b="1" dirty="0"/>
          </a:p>
        </p:txBody>
      </p:sp>
      <p:sp>
        <p:nvSpPr>
          <p:cNvPr id="3" name="Content Placeholder 2"/>
          <p:cNvSpPr>
            <a:spLocks noGrp="1"/>
          </p:cNvSpPr>
          <p:nvPr>
            <p:ph idx="1"/>
          </p:nvPr>
        </p:nvSpPr>
        <p:spPr>
          <a:xfrm>
            <a:off x="609600" y="1292192"/>
            <a:ext cx="10972800" cy="4380345"/>
          </a:xfrm>
        </p:spPr>
        <p:txBody>
          <a:bodyPr>
            <a:normAutofit lnSpcReduction="10000"/>
          </a:bodyPr>
          <a:lstStyle/>
          <a:p>
            <a:pPr lvl="0" algn="just"/>
            <a:r>
              <a:rPr lang="en-ZA" dirty="0"/>
              <a:t>The department did not submit the second quarter performance report to the executive authority and National Treasury within 30 days of the end of the quarter. The report was submitted on 08 December 2021. Non-submission of the quarterly reports in a timely manner will result in non- compliance with the Revised Framework for Strategic Plans and Annual Performance Plans. This will also have an impact on the relevant authorities in exercising their responsibilities on oversight timeously</a:t>
            </a:r>
            <a:r>
              <a:rPr lang="en-ZA" dirty="0" smtClean="0"/>
              <a:t>.</a:t>
            </a:r>
          </a:p>
          <a:p>
            <a:pPr marL="0" lvl="0" indent="0">
              <a:buNone/>
            </a:pPr>
            <a:endParaRPr lang="en-ZA" dirty="0"/>
          </a:p>
        </p:txBody>
      </p:sp>
    </p:spTree>
    <p:extLst>
      <p:ext uri="{BB962C8B-B14F-4D97-AF65-F5344CB8AC3E}">
        <p14:creationId xmlns:p14="http://schemas.microsoft.com/office/powerpoint/2010/main" val="4059145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9" y="111009"/>
            <a:ext cx="12061371" cy="1143000"/>
          </a:xfrm>
        </p:spPr>
        <p:txBody>
          <a:bodyPr>
            <a:normAutofit/>
          </a:bodyPr>
          <a:lstStyle/>
          <a:p>
            <a:r>
              <a:rPr lang="en-US" sz="3200" b="1" dirty="0" smtClean="0"/>
              <a:t>Procurement and contract management key </a:t>
            </a:r>
            <a:r>
              <a:rPr lang="en-US" sz="3200" b="1" dirty="0"/>
              <a:t>matters for attention</a:t>
            </a:r>
            <a:endParaRPr lang="en-ZA" sz="3200" b="1" dirty="0"/>
          </a:p>
        </p:txBody>
      </p:sp>
      <p:sp>
        <p:nvSpPr>
          <p:cNvPr id="3" name="Content Placeholder 2"/>
          <p:cNvSpPr>
            <a:spLocks noGrp="1"/>
          </p:cNvSpPr>
          <p:nvPr>
            <p:ph idx="1"/>
          </p:nvPr>
        </p:nvSpPr>
        <p:spPr/>
        <p:txBody>
          <a:bodyPr>
            <a:normAutofit fontScale="70000" lnSpcReduction="20000"/>
          </a:bodyPr>
          <a:lstStyle/>
          <a:p>
            <a:pPr lvl="0" algn="just"/>
            <a:r>
              <a:rPr lang="en-ZA" dirty="0" smtClean="0"/>
              <a:t>On </a:t>
            </a:r>
            <a:r>
              <a:rPr lang="en-ZA" dirty="0"/>
              <a:t>review of the department’s quarter two progress report on the procurement plan it was noted that the department is behind on its procurement plan. As at the end of the quarter, no progress was reported on the procurement plan. As these planned contracts could relate to essential procurement for the department to effectively function, there is a risk that the department may continue to extend existing contracts and exceed the threshold for variation and extensions or procurement could continue on expired contracts resulting in irregular expenditure. </a:t>
            </a:r>
            <a:endParaRPr lang="en-ZA" dirty="0" smtClean="0"/>
          </a:p>
          <a:p>
            <a:pPr marL="0" lvl="0" indent="0" algn="just">
              <a:buNone/>
            </a:pPr>
            <a:endParaRPr lang="en-ZA" dirty="0"/>
          </a:p>
          <a:p>
            <a:pPr algn="just"/>
            <a:r>
              <a:rPr lang="en-US" dirty="0"/>
              <a:t>There are contracts that have expired that the department has a continued need for the services e.g. telecommunications services, the new service providers were only appointed in the third quarter. There is a risk that the department may have continued using the services of the service providers without a valid contract being in place resulting in non-compliance and possible increase in irregular expenditure.</a:t>
            </a:r>
            <a:endParaRPr lang="en-ZA" dirty="0"/>
          </a:p>
        </p:txBody>
      </p:sp>
    </p:spTree>
    <p:extLst>
      <p:ext uri="{BB962C8B-B14F-4D97-AF65-F5344CB8AC3E}">
        <p14:creationId xmlns:p14="http://schemas.microsoft.com/office/powerpoint/2010/main" val="1403241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5593</TotalTime>
  <Words>4554</Words>
  <Application>Microsoft Office PowerPoint</Application>
  <PresentationFormat>Widescreen</PresentationFormat>
  <Paragraphs>286</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Amasis MT Pro Black</vt:lpstr>
      <vt:lpstr>Arial</vt:lpstr>
      <vt:lpstr>Calibri</vt:lpstr>
      <vt:lpstr>Times New Roman</vt:lpstr>
      <vt:lpstr>Trebuchet MS</vt:lpstr>
      <vt:lpstr>Office Theme</vt:lpstr>
      <vt:lpstr>Department of Military Veterans</vt:lpstr>
      <vt:lpstr>Table of contents</vt:lpstr>
      <vt:lpstr> Status of key focus areas</vt:lpstr>
      <vt:lpstr>Financial management key matters for attention</vt:lpstr>
      <vt:lpstr>Financial management key matters for attention(cont…)</vt:lpstr>
      <vt:lpstr>Performance management key matters for attention</vt:lpstr>
      <vt:lpstr>Performance management key matters for attention(cont…)</vt:lpstr>
      <vt:lpstr>Performance management key matters for attention(cont…)</vt:lpstr>
      <vt:lpstr>Procurement and contract management key matters for attention</vt:lpstr>
      <vt:lpstr>Compliance management key matters for attention</vt:lpstr>
      <vt:lpstr>Compliance management key matters for attention (cont…)</vt:lpstr>
      <vt:lpstr>Human Resource management key matters for attention</vt:lpstr>
      <vt:lpstr>Human Resource management key matters for attention(cont..)</vt:lpstr>
      <vt:lpstr>IT management key matters for attention</vt:lpstr>
      <vt:lpstr>Oversight &amp; monitoring key matters for attention</vt:lpstr>
      <vt:lpstr>Oversight &amp; monitoring key matters for attention(cont..)</vt:lpstr>
      <vt:lpstr>Oversight &amp; monitoring key matters for attention(cont..)</vt:lpstr>
      <vt:lpstr>Financial Health key matters for attention</vt:lpstr>
      <vt:lpstr>Key service delivery matters</vt:lpstr>
      <vt:lpstr>Fraud risk indicators</vt:lpstr>
      <vt:lpstr> Key emerging risks/developments/Modified cash standard </vt:lpstr>
      <vt:lpstr>Progress on the overall commitments made</vt:lpstr>
      <vt:lpstr>Progress on the overall commitments made(cont..)</vt:lpstr>
      <vt:lpstr>Progress on the overall commitments made(cont..)</vt:lpstr>
      <vt:lpstr>Progress on the overall commitments made(cont..)</vt:lpstr>
      <vt:lpstr>Progress on the overall commitments made(cont..)</vt:lpstr>
      <vt:lpstr>Progress on the overall commitments made(cont..)</vt:lpstr>
      <vt:lpstr>Progress on the overall commitments made(cont..)</vt:lpstr>
      <vt:lpstr>Progress on the overall commitments made(cont..)</vt:lpstr>
      <vt:lpstr>Progress on the overall commitments made(cont..)</vt:lpstr>
      <vt:lpstr>Audit-related matters</vt:lpstr>
      <vt:lpstr>PowerPoint Presentation</vt:lpstr>
    </vt:vector>
  </TitlesOfParts>
  <Company>Department of Military Veterans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Mxolisi Mkhonza</dc:creator>
  <cp:lastModifiedBy>Bryan Mantyi</cp:lastModifiedBy>
  <cp:revision>267</cp:revision>
  <cp:lastPrinted>2019-03-06T09:06:52Z</cp:lastPrinted>
  <dcterms:created xsi:type="dcterms:W3CDTF">2018-06-14T10:47:40Z</dcterms:created>
  <dcterms:modified xsi:type="dcterms:W3CDTF">2022-05-10T12:29:56Z</dcterms:modified>
</cp:coreProperties>
</file>