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471" r:id="rId2"/>
    <p:sldId id="579" r:id="rId3"/>
    <p:sldId id="652" r:id="rId4"/>
    <p:sldId id="548" r:id="rId5"/>
    <p:sldId id="580" r:id="rId6"/>
    <p:sldId id="643" r:id="rId7"/>
    <p:sldId id="648" r:id="rId8"/>
    <p:sldId id="649" r:id="rId9"/>
    <p:sldId id="646" r:id="rId10"/>
    <p:sldId id="560" r:id="rId11"/>
    <p:sldId id="570" r:id="rId12"/>
    <p:sldId id="573" r:id="rId13"/>
    <p:sldId id="572" r:id="rId14"/>
    <p:sldId id="574" r:id="rId15"/>
    <p:sldId id="571" r:id="rId16"/>
    <p:sldId id="575" r:id="rId17"/>
    <p:sldId id="576" r:id="rId18"/>
    <p:sldId id="577" r:id="rId19"/>
    <p:sldId id="578" r:id="rId20"/>
    <p:sldId id="650" r:id="rId21"/>
    <p:sldId id="651" r:id="rId22"/>
    <p:sldId id="507" r:id="rId2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44"/>
    <a:srgbClr val="008000"/>
    <a:srgbClr val="FFFF66"/>
    <a:srgbClr val="FFD21E"/>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69" autoAdjust="0"/>
    <p:restoredTop sz="93066" autoAdjust="0"/>
  </p:normalViewPr>
  <p:slideViewPr>
    <p:cSldViewPr>
      <p:cViewPr varScale="1">
        <p:scale>
          <a:sx n="73" d="100"/>
          <a:sy n="73" d="100"/>
        </p:scale>
        <p:origin x="13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2022/05/10</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5/10/2022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6</a:t>
            </a:fld>
            <a:endParaRPr lang="en-US" altLang="en-US" dirty="0"/>
          </a:p>
        </p:txBody>
      </p:sp>
    </p:spTree>
    <p:extLst>
      <p:ext uri="{BB962C8B-B14F-4D97-AF65-F5344CB8AC3E}">
        <p14:creationId xmlns:p14="http://schemas.microsoft.com/office/powerpoint/2010/main" val="2556181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7</a:t>
            </a:fld>
            <a:endParaRPr lang="en-US" altLang="en-US" dirty="0"/>
          </a:p>
        </p:txBody>
      </p:sp>
    </p:spTree>
    <p:extLst>
      <p:ext uri="{BB962C8B-B14F-4D97-AF65-F5344CB8AC3E}">
        <p14:creationId xmlns:p14="http://schemas.microsoft.com/office/powerpoint/2010/main" val="3588452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8</a:t>
            </a:fld>
            <a:endParaRPr lang="en-US" altLang="en-US" dirty="0"/>
          </a:p>
        </p:txBody>
      </p:sp>
    </p:spTree>
    <p:extLst>
      <p:ext uri="{BB962C8B-B14F-4D97-AF65-F5344CB8AC3E}">
        <p14:creationId xmlns:p14="http://schemas.microsoft.com/office/powerpoint/2010/main" val="1472819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9</a:t>
            </a:fld>
            <a:endParaRPr lang="en-US" altLang="en-US" dirty="0"/>
          </a:p>
        </p:txBody>
      </p:sp>
    </p:spTree>
    <p:extLst>
      <p:ext uri="{BB962C8B-B14F-4D97-AF65-F5344CB8AC3E}">
        <p14:creationId xmlns:p14="http://schemas.microsoft.com/office/powerpoint/2010/main" val="395700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22</a:t>
            </a:fld>
            <a:endParaRPr lang="en-ZA" altLang="en-US"/>
          </a:p>
        </p:txBody>
      </p:sp>
    </p:spTree>
    <p:extLst>
      <p:ext uri="{BB962C8B-B14F-4D97-AF65-F5344CB8AC3E}">
        <p14:creationId xmlns:p14="http://schemas.microsoft.com/office/powerpoint/2010/main"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2" y="6309320"/>
            <a:ext cx="9035988" cy="346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414955"/>
            <a:ext cx="575048"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8532440" y="6309320"/>
            <a:ext cx="54006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9144000" cy="2539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2022/05/10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2022/05/10</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2022/05/10</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 Id="rId9" Type="http://schemas.openxmlformats.org/officeDocument/2006/relationships/image" Target="../media/image1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4" y="-136525"/>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179512" y="2276872"/>
            <a:ext cx="8856984" cy="461665"/>
          </a:xfrm>
          <a:prstGeom prst="rect">
            <a:avLst/>
          </a:prstGeom>
        </p:spPr>
        <p:txBody>
          <a:bodyPr wrap="square">
            <a:spAutoFit/>
          </a:bodyPr>
          <a:lstStyle/>
          <a:p>
            <a:pPr algn="ctr"/>
            <a:r>
              <a:rPr lang="en-ZA" sz="2400" b="1" dirty="0">
                <a:solidFill>
                  <a:schemeClr val="bg1"/>
                </a:solidFill>
              </a:rPr>
              <a:t>KZN INFORMAL SETTLEMENTS PRESENTATION</a:t>
            </a:r>
            <a:endParaRPr lang="en-US" sz="2400" b="1" dirty="0">
              <a:solidFill>
                <a:schemeClr val="bg1"/>
              </a:solidFill>
            </a:endParaRPr>
          </a:p>
        </p:txBody>
      </p:sp>
      <p:sp>
        <p:nvSpPr>
          <p:cNvPr id="10" name="Title 5"/>
          <p:cNvSpPr txBox="1">
            <a:spLocks/>
          </p:cNvSpPr>
          <p:nvPr/>
        </p:nvSpPr>
        <p:spPr bwMode="auto">
          <a:xfrm>
            <a:off x="2339752" y="4077072"/>
            <a:ext cx="4464496" cy="719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r>
              <a:rPr lang="en-US" altLang="en-US" sz="2800" i="1" dirty="0">
                <a:solidFill>
                  <a:schemeClr val="bg1"/>
                </a:solidFill>
                <a:latin typeface="Arial" panose="020B0604020202020204" pitchFamily="34" charset="0"/>
                <a:cs typeface="Arial" panose="020B0604020202020204" pitchFamily="34" charset="0"/>
              </a:rPr>
              <a:t>MAY  2022</a:t>
            </a: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4328" y="242701"/>
            <a:ext cx="869208" cy="800457"/>
          </a:xfrm>
          <a:prstGeom prst="rect">
            <a:avLst/>
          </a:prstGeom>
        </p:spPr>
      </p:pic>
      <p:sp>
        <p:nvSpPr>
          <p:cNvPr id="15" name="TextBox 14"/>
          <p:cNvSpPr txBox="1"/>
          <p:nvPr/>
        </p:nvSpPr>
        <p:spPr>
          <a:xfrm>
            <a:off x="2339752" y="6176337"/>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3" name="Picture 2" descr="Human Settlements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335644"/>
            <a:ext cx="2808312" cy="706393"/>
          </a:xfrm>
          <a:prstGeom prst="rect">
            <a:avLst/>
          </a:prstGeom>
        </p:spPr>
      </p:pic>
    </p:spTree>
    <p:extLst>
      <p:ext uri="{BB962C8B-B14F-4D97-AF65-F5344CB8AC3E}">
        <p14:creationId xmlns:p14="http://schemas.microsoft.com/office/powerpoint/2010/main" val="2188969008"/>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10" name="Rectangle 9"/>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1" name="Picture 10"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178250887"/>
              </p:ext>
            </p:extLst>
          </p:nvPr>
        </p:nvGraphicFramePr>
        <p:xfrm>
          <a:off x="287524" y="1122486"/>
          <a:ext cx="8568952" cy="5210048"/>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r>
                        <a:rPr lang="en-US" sz="1200" dirty="0">
                          <a:solidFill>
                            <a:schemeClr val="tx1"/>
                          </a:solidFill>
                        </a:rPr>
                        <a:t>Harry</a:t>
                      </a:r>
                      <a:r>
                        <a:rPr lang="en-US" sz="1200" baseline="0" dirty="0">
                          <a:solidFill>
                            <a:schemeClr val="tx1"/>
                          </a:solidFill>
                        </a:rPr>
                        <a:t> Gwala</a:t>
                      </a:r>
                      <a:endParaRPr lang="en-ZA" sz="1200" dirty="0">
                        <a:solidFill>
                          <a:schemeClr val="tx1"/>
                        </a:solidFill>
                        <a:latin typeface="Arial" panose="020B0604020202020204" pitchFamily="34" charset="0"/>
                        <a:cs typeface="Arial" panose="020B0604020202020204" pitchFamily="34" charset="0"/>
                      </a:endParaRPr>
                    </a:p>
                  </a:txBody>
                  <a:tcPr/>
                </a:tc>
                <a:tc>
                  <a:txBody>
                    <a:bodyPr/>
                    <a:lstStyle/>
                    <a:p>
                      <a:pPr>
                        <a:lnSpc>
                          <a:spcPct val="107000"/>
                        </a:lnSpc>
                        <a:spcAft>
                          <a:spcPts val="0"/>
                        </a:spcAft>
                      </a:pPr>
                      <a:r>
                        <a:rPr lang="en-US" sz="1200" kern="1200" dirty="0">
                          <a:solidFill>
                            <a:schemeClr val="tx1"/>
                          </a:solidFill>
                          <a:latin typeface="+mn-lt"/>
                          <a:ea typeface="+mn-ea"/>
                          <a:cs typeface="+mn-cs"/>
                        </a:rPr>
                        <a:t>9</a:t>
                      </a:r>
                      <a:endParaRPr lang="en-ZA" sz="1200" kern="1200" dirty="0">
                        <a:solidFill>
                          <a:schemeClr val="tx1"/>
                        </a:solidFill>
                        <a:latin typeface="+mn-lt"/>
                        <a:ea typeface="+mn-ea"/>
                        <a:cs typeface="+mn-cs"/>
                      </a:endParaRPr>
                    </a:p>
                  </a:txBody>
                  <a:tcPr marL="68580" marR="68580" marT="0" marB="0"/>
                </a:tc>
                <a:tc>
                  <a:txBody>
                    <a:bodyPr/>
                    <a:lstStyle/>
                    <a:p>
                      <a:r>
                        <a:rPr lang="en-US" sz="1200" kern="1200" dirty="0">
                          <a:solidFill>
                            <a:schemeClr val="tx1"/>
                          </a:solidFill>
                          <a:latin typeface="+mn-lt"/>
                          <a:ea typeface="+mn-ea"/>
                          <a:cs typeface="+mn-cs"/>
                        </a:rPr>
                        <a:t>9</a:t>
                      </a:r>
                      <a:endParaRPr lang="en-ZA" sz="1200" kern="1200" dirty="0">
                        <a:solidFill>
                          <a:schemeClr val="tx1"/>
                        </a:solidFill>
                        <a:latin typeface="+mn-lt"/>
                        <a:ea typeface="+mn-ea"/>
                        <a:cs typeface="+mn-cs"/>
                      </a:endParaRPr>
                    </a:p>
                  </a:txBody>
                  <a:tcPr/>
                </a:tc>
                <a:tc>
                  <a:txBody>
                    <a:bodyPr/>
                    <a:lstStyle/>
                    <a:p>
                      <a:pPr algn="just">
                        <a:lnSpc>
                          <a:spcPct val="107000"/>
                        </a:lnSpc>
                        <a:spcAft>
                          <a:spcPts val="800"/>
                        </a:spcAft>
                        <a:tabLst>
                          <a:tab pos="540385" algn="l"/>
                        </a:tabLst>
                      </a:pPr>
                      <a:r>
                        <a:rPr lang="en-US" sz="1000">
                          <a:effectLst/>
                          <a:latin typeface="Arial" panose="020B0604020202020204" pitchFamily="34" charset="0"/>
                          <a:ea typeface="Calibri" panose="020F0502020204030204" pitchFamily="34" charset="0"/>
                          <a:cs typeface="Times New Roman" panose="02020603050405020304" pitchFamily="18" charset="0"/>
                        </a:rPr>
                        <a:t>Upgrading plans completed in Umzimkhulu (3), UBuhlebezwe (3) and Greater Kokstad (3) municipalities.  </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Greater Kokstad informal settlements.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Marikana -B2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Moyeni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Horseshoe -C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UBuhlebezwe informal Settlements.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High flats -B1&amp; 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Ixopo slums -B1&amp;C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Morning view/Fairview -B1&amp;C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Umzimkhulu informal Settlements.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Cala street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Clydesdale border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KwaMankofu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tabLst>
                          <a:tab pos="540385" algn="l"/>
                        </a:tabLst>
                      </a:pPr>
                      <a:r>
                        <a:rPr lang="en-US" sz="1000">
                          <a:effectLst/>
                          <a:latin typeface="Arial" panose="020B0604020202020204" pitchFamily="34" charset="0"/>
                          <a:ea typeface="Calibri" panose="020F0502020204030204" pitchFamily="34" charset="0"/>
                          <a:cs typeface="Times New Roman" panose="02020603050405020304" pitchFamily="18" charset="0"/>
                        </a:rPr>
                        <a:t> </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Upgrading plans for all 9 projects in Harry Gwala completed. Close out reports still pending. Once close out report is received. Province will utilize recommendations from upgrading plans to compile installations of interim services submissions to TEC in next financial year 2022/23 business plan.</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32323601"/>
                  </a:ext>
                </a:extLst>
              </a:tr>
            </a:tbl>
          </a:graphicData>
        </a:graphic>
      </p:graphicFrame>
    </p:spTree>
    <p:extLst>
      <p:ext uri="{BB962C8B-B14F-4D97-AF65-F5344CB8AC3E}">
        <p14:creationId xmlns:p14="http://schemas.microsoft.com/office/powerpoint/2010/main" val="592539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10" name="Rectangle 9"/>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1" name="Picture 10"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3644028219"/>
              </p:ext>
            </p:extLst>
          </p:nvPr>
        </p:nvGraphicFramePr>
        <p:xfrm>
          <a:off x="287524" y="1122486"/>
          <a:ext cx="8568952" cy="4907788"/>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pPr algn="just">
                        <a:lnSpc>
                          <a:spcPct val="107000"/>
                        </a:lnSpc>
                        <a:spcAft>
                          <a:spcPts val="800"/>
                        </a:spcAft>
                        <a:tabLst>
                          <a:tab pos="540385" algn="l"/>
                        </a:tabLst>
                      </a:pPr>
                      <a:r>
                        <a:rPr lang="en-US" sz="1000">
                          <a:effectLst/>
                          <a:latin typeface="Arial" panose="020B0604020202020204" pitchFamily="34" charset="0"/>
                          <a:ea typeface="Calibri" panose="020F0502020204030204" pitchFamily="34" charset="0"/>
                          <a:cs typeface="Times New Roman" panose="02020603050405020304" pitchFamily="18" charset="0"/>
                        </a:rPr>
                        <a:t>iLembe </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Upgrading plans completed in KwaDukuza (16) municipalities. Service provider has been appointed by province to do upgrading plan for Charlottedale.</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Completed upgrading plans in KwaDukuza:</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San Souci – A/B1 </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Ohlange – A/B1.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Ntwashini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Lindelani Extension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Dump site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Hillview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Nyoni yaManzi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Murugans Area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Mpongompongwen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Shayamoya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Mawowane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Emadanishini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Hangoes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Umgababa – B1. </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Sheffield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Shakasprings – 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ZA"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Submission to be prepared for all B1 category settlements for designs and installation of interim services.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ZA"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Submission for the remainder of informal settlements in Ndwedwe and Mandeni will be presented to TEC 1 at the beginning of the 2022/23 financial year.</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32323601"/>
                  </a:ext>
                </a:extLst>
              </a:tr>
            </a:tbl>
          </a:graphicData>
        </a:graphic>
      </p:graphicFrame>
    </p:spTree>
    <p:extLst>
      <p:ext uri="{BB962C8B-B14F-4D97-AF65-F5344CB8AC3E}">
        <p14:creationId xmlns:p14="http://schemas.microsoft.com/office/powerpoint/2010/main" val="1188485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10" name="Rectangle 9"/>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1" name="Picture 10"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375872851"/>
              </p:ext>
            </p:extLst>
          </p:nvPr>
        </p:nvGraphicFramePr>
        <p:xfrm>
          <a:off x="287524" y="1122486"/>
          <a:ext cx="8568952" cy="5169916"/>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pPr algn="just">
                        <a:lnSpc>
                          <a:spcPct val="107000"/>
                        </a:lnSpc>
                        <a:spcAft>
                          <a:spcPts val="800"/>
                        </a:spcAft>
                        <a:tabLst>
                          <a:tab pos="540385" algn="l"/>
                        </a:tabLst>
                      </a:pPr>
                      <a:r>
                        <a:rPr lang="en-US" sz="1000">
                          <a:effectLst/>
                          <a:latin typeface="Arial" panose="020B0604020202020204" pitchFamily="34" charset="0"/>
                          <a:ea typeface="Calibri" panose="020F0502020204030204" pitchFamily="34" charset="0"/>
                          <a:cs typeface="Times New Roman" panose="02020603050405020304" pitchFamily="18" charset="0"/>
                        </a:rPr>
                        <a:t>uGu</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Upgrading plans completed in Ray Nkonyeni (4) and UMdoni (5) local municipalities. NUSP Project has completed all 6 phases and has been closed out. Submissions prepared for all B1 category settlements to be prepared.</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Ray Nkonyeni informal settlements;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Louisiana-B2&amp;C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Masinenge-B1&amp;C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Mkholombe-B1&amp;C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Paddock-B2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UMdoni Settlements;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KaMbetheni-B2&amp; 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NPA-B1&amp;C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Roseville-B1&amp;C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Sanathan-B1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tabLst>
                          <a:tab pos="540385" algn="l"/>
                        </a:tabLst>
                      </a:pPr>
                      <a:r>
                        <a:rPr lang="en-ZA"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Temporal Houses-B1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Submissions prepared for detailed planning and interim engineering services designs prepared for All B1 settlements. Submission to be presented at Tec 1 (8 March 2022).  Ray Nkonyeni and UMdoni Local Municipalities to endorse completed upgrading plans for implementation. Submissions to be undertaken for all B1 category settlements by Province subject to consultation and endorsement of upgrading plans by Municipality.</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32323601"/>
                  </a:ext>
                </a:extLst>
              </a:tr>
            </a:tbl>
          </a:graphicData>
        </a:graphic>
      </p:graphicFrame>
    </p:spTree>
    <p:extLst>
      <p:ext uri="{BB962C8B-B14F-4D97-AF65-F5344CB8AC3E}">
        <p14:creationId xmlns:p14="http://schemas.microsoft.com/office/powerpoint/2010/main" val="2434835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10" name="Rectangle 9"/>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1" name="Picture 10"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2808752395"/>
              </p:ext>
            </p:extLst>
          </p:nvPr>
        </p:nvGraphicFramePr>
        <p:xfrm>
          <a:off x="287524" y="1122486"/>
          <a:ext cx="8568952" cy="5955157"/>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pPr algn="just">
                        <a:lnSpc>
                          <a:spcPct val="107000"/>
                        </a:lnSpc>
                        <a:spcAft>
                          <a:spcPts val="800"/>
                        </a:spcAft>
                        <a:tabLst>
                          <a:tab pos="540385" algn="l"/>
                        </a:tabLst>
                      </a:pPr>
                      <a:r>
                        <a:rPr lang="en-US" sz="1000">
                          <a:effectLst/>
                          <a:latin typeface="Arial" panose="020B0604020202020204" pitchFamily="34" charset="0"/>
                          <a:ea typeface="Calibri" panose="020F0502020204030204" pitchFamily="34" charset="0"/>
                          <a:cs typeface="Times New Roman" panose="02020603050405020304" pitchFamily="18" charset="0"/>
                        </a:rPr>
                        <a:t>uMgungundlovu</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Upgrading plans in UMshwathi (9), UMsunduzi (11), Richmond (2), Umngeni (6) Mpofana (3), Mkhambathini (7) are completed. Remainder of informal settlements located within UMsunduzi were assessed previously in 2016 and are completed (25). Mpofana: Brickyard –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NCD Milk Factory –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Town Hall –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uMngeni:</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Cedara –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Lidgetton / Ezitolo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Mandela Capture Site – B2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Railway –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Sphumelele –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Thokoza -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uMshwathi: Esidakeni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Fair View Farm / Emagrapsini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Gonowakhe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Loliwe</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Loliwe</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2 –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Maistry</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1 –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Maistry</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2–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Mkhushwa</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New Hanover Railway –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Mpolweni</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540385" algn="l"/>
                        </a:tabLst>
                      </a:pP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457200" algn="l">
                        <a:lnSpc>
                          <a:spcPct val="107000"/>
                        </a:lnSpc>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UMshwathi (9), Mpofana (3) Umngeni (6)</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Mpofana, uMngeni, uMshwathi – plans finalized, are yet to be adopted by Council</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07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07000"/>
                        </a:lnSpc>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UMsunduzi (12), Richmond (2), Mkhambathini (7):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submission for emergency interim services is being drafted. Initially, submission had been drafted, due to special financial implications, TEC1 advised on input from SCM and then re-tabling.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After approval of interim services submission a SP will be appointed – first to draft the services designs, and obtain approvals. Once designs are completed</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they will act as project manager for the implementation.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also applies for the 2016 Msunduzi UP’s (the 25).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32323601"/>
                  </a:ext>
                </a:extLst>
              </a:tr>
            </a:tbl>
          </a:graphicData>
        </a:graphic>
      </p:graphicFrame>
    </p:spTree>
    <p:extLst>
      <p:ext uri="{BB962C8B-B14F-4D97-AF65-F5344CB8AC3E}">
        <p14:creationId xmlns:p14="http://schemas.microsoft.com/office/powerpoint/2010/main" val="2497505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10" name="Rectangle 9"/>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1" name="Picture 10"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graphicFrame>
        <p:nvGraphicFramePr>
          <p:cNvPr id="7" name="Table 6">
            <a:extLst>
              <a:ext uri="{FF2B5EF4-FFF2-40B4-BE49-F238E27FC236}">
                <a16:creationId xmlns:a16="http://schemas.microsoft.com/office/drawing/2014/main" id="{BB37398B-50B4-4B17-8C6A-3B7079AA59BC}"/>
              </a:ext>
            </a:extLst>
          </p:cNvPr>
          <p:cNvGraphicFramePr>
            <a:graphicFrameLocks noGrp="1"/>
          </p:cNvGraphicFramePr>
          <p:nvPr>
            <p:extLst>
              <p:ext uri="{D42A27DB-BD31-4B8C-83A1-F6EECF244321}">
                <p14:modId xmlns:p14="http://schemas.microsoft.com/office/powerpoint/2010/main" val="2959048405"/>
              </p:ext>
            </p:extLst>
          </p:nvPr>
        </p:nvGraphicFramePr>
        <p:xfrm>
          <a:off x="287524" y="1122486"/>
          <a:ext cx="8568952" cy="5356860"/>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pPr algn="just">
                        <a:lnSpc>
                          <a:spcPct val="107000"/>
                        </a:lnSpc>
                        <a:spcAft>
                          <a:spcPts val="800"/>
                        </a:spcAft>
                        <a:tabLst>
                          <a:tab pos="540385" algn="l"/>
                        </a:tabLst>
                      </a:pPr>
                      <a:r>
                        <a:rPr lang="en-US" sz="1000" dirty="0">
                          <a:effectLst/>
                          <a:latin typeface="Arial" panose="020B0604020202020204" pitchFamily="34" charset="0"/>
                          <a:ea typeface="Calibri" panose="020F0502020204030204" pitchFamily="34" charset="0"/>
                          <a:cs typeface="Times New Roman" panose="02020603050405020304" pitchFamily="18" charset="0"/>
                        </a:rPr>
                        <a:t>uMgungundlovu (cont.)</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115</a:t>
                      </a:r>
                      <a:endParaRPr lang="en-ZA"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39</a:t>
                      </a:r>
                      <a:endParaRPr lang="en-ZA"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Mkhambathini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Emabhodini,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Farm Mist (KwaMadolo) Informal Settlement,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KwaMavalindlela Informal Settlement,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Mandalyn Informal Settlement,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Sotobe Informal Settlement,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Umlaas Road Informal Settlement,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Umlaas Road Informal Settlement,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Richmond: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Bhongoza,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Mkhuzane,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Msunduzi: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Ashdown Ext 4,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Emadakeni,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Entabeni,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Mbali Small 18,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Marikana,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Pavallion, B2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Shawela,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Shayamoya, B1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Zoonule, B1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Thembelihle Extension, B2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Woodstock, B1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457200" algn="l">
                        <a:lnSpc>
                          <a:spcPct val="107000"/>
                        </a:lnSpc>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UMsunduzi (12), Richmond (2), Mkhambathini (7):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submission for emergency interim services is being drafted. Initially, submission had been drafted, due to special financial implications, TEC1 advised on input from SCM and then re-tabling.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After approval of interim services submission a SP will be appointed – first to draft the services designs, and obtain approvals. Once designs are completed</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they will act as project manager for the implementation.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also applies for the 2016 Msunduzi UP’s (the 25).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32323601"/>
                  </a:ext>
                </a:extLst>
              </a:tr>
            </a:tbl>
          </a:graphicData>
        </a:graphic>
      </p:graphicFrame>
    </p:spTree>
    <p:extLst>
      <p:ext uri="{BB962C8B-B14F-4D97-AF65-F5344CB8AC3E}">
        <p14:creationId xmlns:p14="http://schemas.microsoft.com/office/powerpoint/2010/main" val="2153566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10" name="Rectangle 9"/>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1" name="Picture 10"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graphicFrame>
        <p:nvGraphicFramePr>
          <p:cNvPr id="7" name="Table 6">
            <a:extLst>
              <a:ext uri="{FF2B5EF4-FFF2-40B4-BE49-F238E27FC236}">
                <a16:creationId xmlns:a16="http://schemas.microsoft.com/office/drawing/2014/main" id="{DFF06C2F-D78D-4EA7-AD46-67696E59DB0F}"/>
              </a:ext>
            </a:extLst>
          </p:cNvPr>
          <p:cNvGraphicFramePr>
            <a:graphicFrameLocks noGrp="1"/>
          </p:cNvGraphicFramePr>
          <p:nvPr>
            <p:extLst>
              <p:ext uri="{D42A27DB-BD31-4B8C-83A1-F6EECF244321}">
                <p14:modId xmlns:p14="http://schemas.microsoft.com/office/powerpoint/2010/main" val="1066063820"/>
              </p:ext>
            </p:extLst>
          </p:nvPr>
        </p:nvGraphicFramePr>
        <p:xfrm>
          <a:off x="287524" y="1122486"/>
          <a:ext cx="8568952" cy="5682996"/>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pPr algn="just">
                        <a:lnSpc>
                          <a:spcPct val="107000"/>
                        </a:lnSpc>
                        <a:spcAft>
                          <a:spcPts val="800"/>
                        </a:spcAft>
                        <a:tabLst>
                          <a:tab pos="540385" algn="l"/>
                        </a:tabLst>
                      </a:pPr>
                      <a:r>
                        <a:rPr lang="en-US" sz="1000" dirty="0">
                          <a:effectLst/>
                          <a:latin typeface="Arial" panose="020B0604020202020204" pitchFamily="34" charset="0"/>
                          <a:ea typeface="Calibri" panose="020F0502020204030204" pitchFamily="34" charset="0"/>
                          <a:cs typeface="Times New Roman" panose="02020603050405020304" pitchFamily="18" charset="0"/>
                        </a:rPr>
                        <a:t>uMgungundlovu (cont.)</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115</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algn="just" defTabSz="914400" rtl="0" eaLnBrk="1" latinLnBrk="0" hangingPunct="1">
                        <a:lnSpc>
                          <a:spcPct val="107000"/>
                        </a:lnSpc>
                        <a:spcAft>
                          <a:spcPts val="800"/>
                        </a:spcAft>
                        <a:tabLst>
                          <a:tab pos="540385" algn="l"/>
                        </a:tabLst>
                      </a:pPr>
                      <a:r>
                        <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a:t>
                      </a:r>
                      <a:endParaRPr lang="en-ZA"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Msunduzi (2016):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Buntine Place, A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Imbali Crossing,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Tehuis – Edendale, B1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Shamrock,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Wayside Place,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Mattison Drive,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Crest Place,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Mayfair Road,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Comet Place,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Nhlalakahle,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Springvale,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Maryvale,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Gomorra,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Old Greytown Road,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Privet Road,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Jesmondene, A,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Ortmann Road,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Skomplaas, B1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Shottie, B2,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Namibia, B2,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Coal Yard, B2,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Imbali Unit 4, B1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Willowfontein- Terminus, B1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Phupha, B1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Edendale BB, C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Panekeni, B1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457200" algn="l">
                        <a:lnSpc>
                          <a:spcPct val="107000"/>
                        </a:lnSpc>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UMsunduzi (12), Richmond (2), Mkhambathini (7):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submission for emergency interim services is being drafted. Initially, submission had been drafted, due to special financial implications, TEC1 advised on input from SCM and then re-tabling.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After approval of interim services submission a SP will be appointed – first to draft the services designs, and obtain approvals. Once designs are completed</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Wingdings" panose="05000000000000000000" pitchFamily="2" charset="2"/>
                        <a:buChar char=""/>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they will act as project manager for the implementation.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also applies for the 2016 Msunduzi UP’s (the 25).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32323601"/>
                  </a:ext>
                </a:extLst>
              </a:tr>
            </a:tbl>
          </a:graphicData>
        </a:graphic>
      </p:graphicFrame>
    </p:spTree>
    <p:extLst>
      <p:ext uri="{BB962C8B-B14F-4D97-AF65-F5344CB8AC3E}">
        <p14:creationId xmlns:p14="http://schemas.microsoft.com/office/powerpoint/2010/main" val="3269032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10" name="Rectangle 9"/>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1" name="Picture 10"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005589180"/>
              </p:ext>
            </p:extLst>
          </p:nvPr>
        </p:nvGraphicFramePr>
        <p:xfrm>
          <a:off x="287524" y="1122486"/>
          <a:ext cx="8568952" cy="3886708"/>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pPr algn="just">
                        <a:lnSpc>
                          <a:spcPct val="107000"/>
                        </a:lnSpc>
                        <a:spcAft>
                          <a:spcPts val="800"/>
                        </a:spcAft>
                        <a:tabLst>
                          <a:tab pos="540385" algn="l"/>
                        </a:tabLst>
                      </a:pPr>
                      <a:r>
                        <a:rPr lang="en-US" sz="1000">
                          <a:effectLst/>
                          <a:latin typeface="Arial" panose="020B0604020202020204" pitchFamily="34" charset="0"/>
                          <a:ea typeface="Calibri" panose="020F0502020204030204" pitchFamily="34" charset="0"/>
                          <a:cs typeface="Times New Roman" panose="02020603050405020304" pitchFamily="18" charset="0"/>
                        </a:rPr>
                        <a:t>uMzinyathi</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Upgrading plans completed in Endumeni (7).1 informal settlement removed by municipality from list.</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Endumeni Settlements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Mzomusha - A</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KwaKunene Farm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Craigside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Private Land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Dlamini Cwebezela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Dlamini Village – B1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Transit Camp - 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date all deliverables have been concluded and signed off and presented to the Project Steering Committee. The process of adoption by the Endumeni Municipal Council is anticipated in the next Council sitting as scheduled for March 2022. Application of the study’s recommendation will be implemented in the short, medium and long term under the UISP Grant/Subsidy. Submissions are in preparation for reservation of subsidies for detailed planning and interim engineering services designs for all category B1 and A settlements</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32323601"/>
                  </a:ext>
                </a:extLst>
              </a:tr>
            </a:tbl>
          </a:graphicData>
        </a:graphic>
      </p:graphicFrame>
    </p:spTree>
    <p:extLst>
      <p:ext uri="{BB962C8B-B14F-4D97-AF65-F5344CB8AC3E}">
        <p14:creationId xmlns:p14="http://schemas.microsoft.com/office/powerpoint/2010/main" val="2802786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10" name="Rectangle 9"/>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1" name="Picture 10"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747638512"/>
              </p:ext>
            </p:extLst>
          </p:nvPr>
        </p:nvGraphicFramePr>
        <p:xfrm>
          <a:off x="287524" y="1122486"/>
          <a:ext cx="8568952" cy="5108448"/>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pPr algn="just">
                        <a:lnSpc>
                          <a:spcPct val="107000"/>
                        </a:lnSpc>
                        <a:spcAft>
                          <a:spcPts val="800"/>
                        </a:spcAft>
                        <a:tabLst>
                          <a:tab pos="540385" algn="l"/>
                        </a:tabLst>
                      </a:pPr>
                      <a:r>
                        <a:rPr lang="en-US" sz="1000">
                          <a:effectLst/>
                          <a:latin typeface="Arial" panose="020B0604020202020204" pitchFamily="34" charset="0"/>
                          <a:ea typeface="Calibri" panose="020F0502020204030204" pitchFamily="34" charset="0"/>
                          <a:cs typeface="Times New Roman" panose="02020603050405020304" pitchFamily="18" charset="0"/>
                        </a:rPr>
                        <a:t>uThukela</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Upgrading plans completed in </a:t>
                      </a: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Okhahlamba</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(2). Alfred Duma (6) informal settlements upgrading plans done in 2016 have been revised by HDA</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Okhahlamba</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informal settlements:</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Eskom -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Central (Public works) - 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Alfred Duma informal settlements:</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Mthandi</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Thembalihle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Intokozweni</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(Gumtree)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Area K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Qwaqwa</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Umbulwane</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Steadville</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Strip)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Indomba</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 Chads-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Okhahlamba</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upgrading plans are complete and have been endorsed by the municipality, both settlements will be relocated to an active project that is currently in the detailed planning stage.</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Alfred Duma upgrading plans are near completion and require a bulk confirmation from the district,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Intokozweni</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(Gumtree) is in the process of appointing a service provider for</a:t>
                      </a:r>
                      <a:r>
                        <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detailed planning and engineering services designs. </a:t>
                      </a:r>
                      <a:r>
                        <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Submissions prepared for detailed planning and engineering services designs prepared for </a:t>
                      </a: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Mthandi</a:t>
                      </a: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and St Chads.</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Anticipate receipt of the bulk confirmation from the district and endorsement by the Municipality by the end of March 2022 for upgrading plans.</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32323601"/>
                  </a:ext>
                </a:extLst>
              </a:tr>
            </a:tbl>
          </a:graphicData>
        </a:graphic>
      </p:graphicFrame>
    </p:spTree>
    <p:extLst>
      <p:ext uri="{BB962C8B-B14F-4D97-AF65-F5344CB8AC3E}">
        <p14:creationId xmlns:p14="http://schemas.microsoft.com/office/powerpoint/2010/main" val="2137104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10" name="Rectangle 9"/>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1" name="Picture 10"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4122245968"/>
              </p:ext>
            </p:extLst>
          </p:nvPr>
        </p:nvGraphicFramePr>
        <p:xfrm>
          <a:off x="287524" y="1122486"/>
          <a:ext cx="8568952" cy="5739384"/>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pPr algn="just">
                        <a:lnSpc>
                          <a:spcPct val="107000"/>
                        </a:lnSpc>
                        <a:spcAft>
                          <a:spcPts val="800"/>
                        </a:spcAft>
                        <a:tabLst>
                          <a:tab pos="540385" algn="l"/>
                        </a:tabLst>
                      </a:pPr>
                      <a:r>
                        <a:rPr lang="en-US" sz="1000">
                          <a:effectLst/>
                          <a:latin typeface="Arial" panose="020B0604020202020204" pitchFamily="34" charset="0"/>
                          <a:ea typeface="Calibri" panose="020F0502020204030204" pitchFamily="34" charset="0"/>
                          <a:cs typeface="Times New Roman" panose="02020603050405020304" pitchFamily="18" charset="0"/>
                        </a:rPr>
                        <a:t>Zululand</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Upgrading plans in uPhongolo (1), Abaqulusi (6), Ulundi (3), eDumbe completed</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Abaqulusi Local Municipality;</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Ma300 Informal Settlement	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KwaGxoba Informal Settlement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Dumping Site Informal Settlemen-B2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New Worker Informal Settlemen-B1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Boyana Informal Settlement-B2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"Mkhukhu Yase Lakeside Informal</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Settlement“-B2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effectLst/>
                          <a:latin typeface="Arial" panose="020B0604020202020204" pitchFamily="34" charset="0"/>
                          <a:ea typeface="Calibri" panose="020F0502020204030204" pitchFamily="34" charset="0"/>
                          <a:cs typeface="Times New Roman" panose="02020603050405020304" pitchFamily="18" charset="0"/>
                        </a:rPr>
                        <a:t> </a:t>
                      </a:r>
                      <a:r>
                        <a:rPr lang="en-US" sz="1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uPhongolo Local Municipality;</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Candover-A</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Ulundi Local Municipality</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THOKOZA-B2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B-South Emkhukwini-B2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Nyathini/Industrial-B2/C</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effectLst/>
                          <a:latin typeface="Arial" panose="020B0604020202020204" pitchFamily="34" charset="0"/>
                          <a:ea typeface="Calibri" panose="020F0502020204030204" pitchFamily="34" charset="0"/>
                          <a:cs typeface="Times New Roman" panose="02020603050405020304" pitchFamily="18" charset="0"/>
                        </a:rPr>
                        <a:t>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Upgrading plans have been complete.</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Region to commence with drafting of TEC submissions and anticipate presentation in May 2022.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32323601"/>
                  </a:ext>
                </a:extLst>
              </a:tr>
            </a:tbl>
          </a:graphicData>
        </a:graphic>
      </p:graphicFrame>
    </p:spTree>
    <p:extLst>
      <p:ext uri="{BB962C8B-B14F-4D97-AF65-F5344CB8AC3E}">
        <p14:creationId xmlns:p14="http://schemas.microsoft.com/office/powerpoint/2010/main" val="35193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A1DA7C9-E8F2-4D92-874D-F4A04A947C8F}"/>
              </a:ext>
            </a:extLst>
          </p:cNvPr>
          <p:cNvSpPr>
            <a:spLocks noGrp="1"/>
          </p:cNvSpPr>
          <p:nvPr>
            <p:ph type="sldNum" sz="quarter" idx="12"/>
          </p:nvPr>
        </p:nvSpPr>
        <p:spPr/>
        <p:txBody>
          <a:bodyPr/>
          <a:lstStyle/>
          <a:p>
            <a:fld id="{5D312F24-582A-4117-A0B2-A1DD2489FD11}" type="slidenum">
              <a:rPr lang="en-US" altLang="en-US" smtClean="0"/>
              <a:pPr/>
              <a:t>19</a:t>
            </a:fld>
            <a:endParaRPr lang="en-US" altLang="en-US" dirty="0"/>
          </a:p>
        </p:txBody>
      </p:sp>
      <p:graphicFrame>
        <p:nvGraphicFramePr>
          <p:cNvPr id="6" name="Table 5">
            <a:extLst>
              <a:ext uri="{FF2B5EF4-FFF2-40B4-BE49-F238E27FC236}">
                <a16:creationId xmlns:a16="http://schemas.microsoft.com/office/drawing/2014/main" id="{B8F8250B-E725-4FBB-A917-985D40A6D116}"/>
              </a:ext>
            </a:extLst>
          </p:cNvPr>
          <p:cNvGraphicFramePr>
            <a:graphicFrameLocks noGrp="1"/>
          </p:cNvGraphicFramePr>
          <p:nvPr>
            <p:extLst>
              <p:ext uri="{D42A27DB-BD31-4B8C-83A1-F6EECF244321}">
                <p14:modId xmlns:p14="http://schemas.microsoft.com/office/powerpoint/2010/main" val="1548736196"/>
              </p:ext>
            </p:extLst>
          </p:nvPr>
        </p:nvGraphicFramePr>
        <p:xfrm>
          <a:off x="287524" y="1122486"/>
          <a:ext cx="8568952" cy="2766568"/>
        </p:xfrm>
        <a:graphic>
          <a:graphicData uri="http://schemas.openxmlformats.org/drawingml/2006/table">
            <a:tbl>
              <a:tblPr firstRow="1" bandRow="1">
                <a:tableStyleId>{00A15C55-8517-42AA-B614-E9B94910E393}</a:tableStyleId>
              </a:tblPr>
              <a:tblGrid>
                <a:gridCol w="1008112">
                  <a:extLst>
                    <a:ext uri="{9D8B030D-6E8A-4147-A177-3AD203B41FA5}">
                      <a16:colId xmlns:a16="http://schemas.microsoft.com/office/drawing/2014/main" val="2584343140"/>
                    </a:ext>
                  </a:extLst>
                </a:gridCol>
                <a:gridCol w="1152128">
                  <a:extLst>
                    <a:ext uri="{9D8B030D-6E8A-4147-A177-3AD203B41FA5}">
                      <a16:colId xmlns:a16="http://schemas.microsoft.com/office/drawing/2014/main" val="3818164062"/>
                    </a:ext>
                  </a:extLst>
                </a:gridCol>
                <a:gridCol w="1080120">
                  <a:extLst>
                    <a:ext uri="{9D8B030D-6E8A-4147-A177-3AD203B41FA5}">
                      <a16:colId xmlns:a16="http://schemas.microsoft.com/office/drawing/2014/main" val="1407502560"/>
                    </a:ext>
                  </a:extLst>
                </a:gridCol>
                <a:gridCol w="2664296">
                  <a:extLst>
                    <a:ext uri="{9D8B030D-6E8A-4147-A177-3AD203B41FA5}">
                      <a16:colId xmlns:a16="http://schemas.microsoft.com/office/drawing/2014/main" val="327991787"/>
                    </a:ext>
                  </a:extLst>
                </a:gridCol>
                <a:gridCol w="2664296">
                  <a:extLst>
                    <a:ext uri="{9D8B030D-6E8A-4147-A177-3AD203B41FA5}">
                      <a16:colId xmlns:a16="http://schemas.microsoft.com/office/drawing/2014/main" val="924637820"/>
                    </a:ext>
                  </a:extLst>
                </a:gridCol>
              </a:tblGrid>
              <a:tr h="370840">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dirty="0"/>
                        <a:t>Number of</a:t>
                      </a:r>
                      <a:r>
                        <a:rPr lang="en-US" baseline="0" dirty="0"/>
                        <a:t> upgrading plans </a:t>
                      </a:r>
                      <a:endParaRPr lang="en-ZA" dirty="0"/>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Upgrading plan Status as at 28 February 2022</a:t>
                      </a:r>
                      <a:endParaRPr lang="en-ZA" sz="1800" b="1" kern="1200" baseline="0" dirty="0">
                        <a:solidFill>
                          <a:schemeClr val="lt1"/>
                        </a:solidFill>
                        <a:latin typeface="+mn-lt"/>
                        <a:ea typeface="+mn-ea"/>
                        <a:cs typeface="+mn-cs"/>
                      </a:endParaRPr>
                    </a:p>
                  </a:txBody>
                  <a:tcPr/>
                </a:tc>
                <a:tc>
                  <a:txBody>
                    <a:bodyPr/>
                    <a:lstStyle/>
                    <a:p>
                      <a:pPr algn="ctr">
                        <a:lnSpc>
                          <a:spcPct val="107000"/>
                        </a:lnSpc>
                        <a:spcAft>
                          <a:spcPts val="800"/>
                        </a:spcAft>
                        <a:tabLst>
                          <a:tab pos="540385" algn="l"/>
                        </a:tabLst>
                      </a:pPr>
                      <a:r>
                        <a:rPr lang="en-US" sz="1800" b="1" kern="1200" baseline="0" dirty="0">
                          <a:solidFill>
                            <a:schemeClr val="lt1"/>
                          </a:solidFill>
                          <a:latin typeface="+mn-lt"/>
                          <a:ea typeface="+mn-ea"/>
                          <a:cs typeface="+mn-cs"/>
                        </a:rPr>
                        <a:t>Comments/Process plan on implementation</a:t>
                      </a:r>
                      <a:endParaRPr lang="en-ZA" sz="1800" b="1" kern="1200" baseline="0" dirty="0">
                        <a:solidFill>
                          <a:schemeClr val="lt1"/>
                        </a:solidFill>
                        <a:latin typeface="+mn-lt"/>
                        <a:ea typeface="+mn-ea"/>
                        <a:cs typeface="+mn-cs"/>
                      </a:endParaRPr>
                    </a:p>
                  </a:txBody>
                  <a:tcPr marL="0" marR="0" marT="0" marB="0"/>
                </a:tc>
                <a:extLst>
                  <a:ext uri="{0D108BD9-81ED-4DB2-BD59-A6C34878D82A}">
                    <a16:rowId xmlns:a16="http://schemas.microsoft.com/office/drawing/2014/main" val="842928666"/>
                  </a:ext>
                </a:extLst>
              </a:tr>
              <a:tr h="370840">
                <a:tc>
                  <a:txBody>
                    <a:bodyPr/>
                    <a:lstStyle/>
                    <a:p>
                      <a:pPr algn="just">
                        <a:lnSpc>
                          <a:spcPct val="107000"/>
                        </a:lnSpc>
                        <a:spcAft>
                          <a:spcPts val="800"/>
                        </a:spcAft>
                        <a:tabLst>
                          <a:tab pos="540385" algn="l"/>
                        </a:tabLst>
                      </a:pPr>
                      <a:r>
                        <a:rPr lang="en-US" sz="1000" dirty="0">
                          <a:effectLst/>
                          <a:latin typeface="Arial" panose="020B0604020202020204" pitchFamily="34" charset="0"/>
                          <a:ea typeface="Calibri" panose="020F0502020204030204" pitchFamily="34" charset="0"/>
                          <a:cs typeface="Times New Roman" panose="02020603050405020304" pitchFamily="18" charset="0"/>
                        </a:rPr>
                        <a:t>Zululand </a:t>
                      </a:r>
                      <a:r>
                        <a:rPr lang="en-US" sz="1000">
                          <a:effectLst/>
                          <a:latin typeface="Arial" panose="020B0604020202020204" pitchFamily="34" charset="0"/>
                          <a:ea typeface="Calibri" panose="020F0502020204030204" pitchFamily="34" charset="0"/>
                          <a:cs typeface="Times New Roman" panose="02020603050405020304" pitchFamily="18" charset="0"/>
                        </a:rPr>
                        <a:t>(cont.)</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effectLst/>
                          <a:latin typeface="Arial" panose="020B0604020202020204" pitchFamily="34" charset="0"/>
                          <a:ea typeface="Calibri" panose="020F0502020204030204" pitchFamily="34" charset="0"/>
                          <a:cs typeface="Times New Roman" panose="02020603050405020304" pitchFamily="18" charset="0"/>
                        </a:rPr>
                        <a:t> </a:t>
                      </a:r>
                      <a:r>
                        <a:rPr lang="en-US" sz="1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eDumbe Local Municipality</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Khambule Informal Settlement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Eskhaleni Informal Settlement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Moscow Informal Settlement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Madelakufa Informal Settlement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Phoqukhalo Informal Settlement	B1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Upgrading plans have been complete.</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Region to commence with drafting of TEC submissions and anticipate presentation in May 2022.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32323601"/>
                  </a:ext>
                </a:extLst>
              </a:tr>
            </a:tbl>
          </a:graphicData>
        </a:graphic>
      </p:graphicFrame>
      <p:sp>
        <p:nvSpPr>
          <p:cNvPr id="7" name="Title 9">
            <a:extLst>
              <a:ext uri="{FF2B5EF4-FFF2-40B4-BE49-F238E27FC236}">
                <a16:creationId xmlns:a16="http://schemas.microsoft.com/office/drawing/2014/main" id="{C6B38148-DBAF-4632-BF6C-27A7ABD07EB7}"/>
              </a:ext>
            </a:extLst>
          </p:cNvPr>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UPGRADING PLANS CONDUCTED IN KZN (2019 TO DATE)</a:t>
            </a:r>
            <a:endParaRPr lang="en-ZA"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14007C9D-E47B-4EFA-92EA-1C27690B14D9}"/>
              </a:ext>
            </a:extLst>
          </p:cNvPr>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9" name="Picture 8" descr="Human Settlements Logo.jpg">
            <a:extLst>
              <a:ext uri="{FF2B5EF4-FFF2-40B4-BE49-F238E27FC236}">
                <a16:creationId xmlns:a16="http://schemas.microsoft.com/office/drawing/2014/main" id="{2A8013F1-5F66-432D-8C34-578ACE827C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spTree>
    <p:extLst>
      <p:ext uri="{BB962C8B-B14F-4D97-AF65-F5344CB8AC3E}">
        <p14:creationId xmlns:p14="http://schemas.microsoft.com/office/powerpoint/2010/main" val="1461711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DF61B2-F11D-4C2E-B324-2428CFD8045B}"/>
              </a:ext>
            </a:extLst>
          </p:cNvPr>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8" name="Picture 7" descr="Human Settlements Logo.jpg">
            <a:extLst>
              <a:ext uri="{FF2B5EF4-FFF2-40B4-BE49-F238E27FC236}">
                <a16:creationId xmlns:a16="http://schemas.microsoft.com/office/drawing/2014/main" id="{C5497E95-4386-49F9-829C-FF14AFF5C8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sp>
        <p:nvSpPr>
          <p:cNvPr id="9" name="Title 9">
            <a:extLst>
              <a:ext uri="{FF2B5EF4-FFF2-40B4-BE49-F238E27FC236}">
                <a16:creationId xmlns:a16="http://schemas.microsoft.com/office/drawing/2014/main" id="{FB3226B8-1F7F-4781-BD90-FFAF06BF2B4F}"/>
              </a:ext>
            </a:extLst>
          </p:cNvPr>
          <p:cNvSpPr>
            <a:spLocks noGrp="1"/>
          </p:cNvSpPr>
          <p:nvPr>
            <p:ph type="title"/>
          </p:nvPr>
        </p:nvSpPr>
        <p:spPr>
          <a:xfrm>
            <a:off x="2375755" y="745245"/>
            <a:ext cx="4392490" cy="422747"/>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PRESENTATION OUTLINE</a:t>
            </a:r>
            <a:endParaRPr lang="en-ZA"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4D2F700-8536-46E0-86E9-8FBB4207A586}"/>
              </a:ext>
            </a:extLst>
          </p:cNvPr>
          <p:cNvSpPr txBox="1"/>
          <p:nvPr/>
        </p:nvSpPr>
        <p:spPr>
          <a:xfrm>
            <a:off x="621436" y="1535837"/>
            <a:ext cx="8127028" cy="3365024"/>
          </a:xfrm>
          <a:prstGeom prst="rect">
            <a:avLst/>
          </a:prstGeom>
          <a:noFill/>
        </p:spPr>
        <p:txBody>
          <a:bodyPr wrap="square" rtlCol="0">
            <a:spAutoFit/>
          </a:bodyPr>
          <a:lstStyle/>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Overview of informal settlements in the province </a:t>
            </a:r>
          </a:p>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r>
              <a:rPr lang="en-US" dirty="0">
                <a:solidFill>
                  <a:prstClr val="black"/>
                </a:solidFill>
                <a:ea typeface="Calibri" panose="020F0502020204030204" pitchFamily="34" charset="0"/>
                <a:cs typeface="Arial" panose="020B0604020202020204" pitchFamily="34" charset="0"/>
              </a:rPr>
              <a:t>KZN Allocation summary and targets</a:t>
            </a:r>
            <a:endPar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endParaRPr>
          </a:p>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cs typeface="Arial" panose="020B0604020202020204" pitchFamily="34" charset="0"/>
              </a:rPr>
              <a:t>2022.23 ISUPG Business plan targets and Approved projects </a:t>
            </a:r>
          </a:p>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cs typeface="Arial" panose="020B0604020202020204" pitchFamily="34" charset="0"/>
              </a:rPr>
              <a:t>Upgrading plans status and implementation plan conducted in KZN (2019 to date)</a:t>
            </a:r>
          </a:p>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r>
              <a:rPr lang="en-US" dirty="0">
                <a:solidFill>
                  <a:prstClr val="black"/>
                </a:solidFill>
                <a:cs typeface="Arial" panose="020B0604020202020204" pitchFamily="34" charset="0"/>
              </a:rPr>
              <a:t>Challenges</a:t>
            </a:r>
          </a:p>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cs typeface="Arial" panose="020B0604020202020204" pitchFamily="34" charset="0"/>
              </a:rPr>
              <a:t>Way forward</a:t>
            </a:r>
          </a:p>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endParaRPr kumimoji="0" lang="en-ZA" sz="1800" b="0" i="0" u="none" strike="noStrike" kern="1200" cap="none" spc="0" normalizeH="0" baseline="0" noProof="0" dirty="0">
              <a:ln>
                <a:noFill/>
              </a:ln>
              <a:solidFill>
                <a:prstClr val="black"/>
              </a:solidFill>
              <a:effectLst/>
              <a:uLnTx/>
              <a:uFillTx/>
              <a:cs typeface="Arial" panose="020B0604020202020204" pitchFamily="34" charset="0"/>
            </a:endParaRPr>
          </a:p>
        </p:txBody>
      </p:sp>
    </p:spTree>
    <p:extLst>
      <p:ext uri="{BB962C8B-B14F-4D97-AF65-F5344CB8AC3E}">
        <p14:creationId xmlns:p14="http://schemas.microsoft.com/office/powerpoint/2010/main" val="1474396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a:extLst>
              <a:ext uri="{FF2B5EF4-FFF2-40B4-BE49-F238E27FC236}">
                <a16:creationId xmlns:a16="http://schemas.microsoft.com/office/drawing/2014/main" id="{C1826DA2-9E01-46E6-9E9E-25543D8505E9}"/>
              </a:ext>
            </a:extLst>
          </p:cNvPr>
          <p:cNvSpPr>
            <a:spLocks noGrp="1"/>
          </p:cNvSpPr>
          <p:nvPr>
            <p:ph type="title"/>
          </p:nvPr>
        </p:nvSpPr>
        <p:spPr>
          <a:xfrm>
            <a:off x="817240" y="711394"/>
            <a:ext cx="7931224" cy="335195"/>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challenges</a:t>
            </a:r>
            <a:endParaRPr lang="en-ZA"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39DC1FFE-8CA9-4104-94A0-082B09C8C3D0}"/>
              </a:ext>
            </a:extLst>
          </p:cNvPr>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8" name="Picture 7" descr="Human Settlements Logo.jpg">
            <a:extLst>
              <a:ext uri="{FF2B5EF4-FFF2-40B4-BE49-F238E27FC236}">
                <a16:creationId xmlns:a16="http://schemas.microsoft.com/office/drawing/2014/main" id="{FB1A67C7-84F6-4AF7-B56B-D5E3E38F16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80686"/>
            <a:ext cx="2304256" cy="559567"/>
          </a:xfrm>
          <a:prstGeom prst="rect">
            <a:avLst/>
          </a:prstGeom>
        </p:spPr>
      </p:pic>
      <p:sp>
        <p:nvSpPr>
          <p:cNvPr id="9" name="TextBox 8">
            <a:extLst>
              <a:ext uri="{FF2B5EF4-FFF2-40B4-BE49-F238E27FC236}">
                <a16:creationId xmlns:a16="http://schemas.microsoft.com/office/drawing/2014/main" id="{AB496D54-F04B-49FE-B5B0-A216BFDF1AAE}"/>
              </a:ext>
            </a:extLst>
          </p:cNvPr>
          <p:cNvSpPr txBox="1"/>
          <p:nvPr/>
        </p:nvSpPr>
        <p:spPr>
          <a:xfrm>
            <a:off x="621436" y="1535837"/>
            <a:ext cx="8127028" cy="456535"/>
          </a:xfrm>
          <a:prstGeom prst="rect">
            <a:avLst/>
          </a:prstGeom>
          <a:noFill/>
        </p:spPr>
        <p:txBody>
          <a:bodyPr wrap="square" rtlCol="0">
            <a:spAutoFit/>
          </a:bodyPr>
          <a:lstStyle/>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endParaRPr kumimoji="0" lang="en-ZA" sz="1800" b="0" i="0" u="none" strike="noStrike" kern="1200" cap="none" spc="0" normalizeH="0" baseline="0" noProof="0" dirty="0">
              <a:ln>
                <a:noFill/>
              </a:ln>
              <a:solidFill>
                <a:prstClr val="black"/>
              </a:solidFill>
              <a:effectLst/>
              <a:uLnTx/>
              <a:uFillTx/>
              <a:cs typeface="Arial" panose="020B0604020202020204" pitchFamily="34" charset="0"/>
            </a:endParaRPr>
          </a:p>
        </p:txBody>
      </p:sp>
      <p:sp>
        <p:nvSpPr>
          <p:cNvPr id="10" name="TextBox 9">
            <a:extLst>
              <a:ext uri="{FF2B5EF4-FFF2-40B4-BE49-F238E27FC236}">
                <a16:creationId xmlns:a16="http://schemas.microsoft.com/office/drawing/2014/main" id="{51A6FE9D-AC74-48C8-9925-158A96E72A29}"/>
              </a:ext>
            </a:extLst>
          </p:cNvPr>
          <p:cNvSpPr txBox="1"/>
          <p:nvPr/>
        </p:nvSpPr>
        <p:spPr>
          <a:xfrm>
            <a:off x="467544" y="1052736"/>
            <a:ext cx="8481146" cy="4664739"/>
          </a:xfrm>
          <a:prstGeom prst="rect">
            <a:avLst/>
          </a:prstGeom>
          <a:noFill/>
        </p:spPr>
        <p:txBody>
          <a:bodyPr wrap="square">
            <a:spAutoFit/>
          </a:bodyPr>
          <a:lstStyle/>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latin typeface="Times New Roman" panose="02020603050405020304" pitchFamily="18" charset="0"/>
                <a:ea typeface="Times New Roman" panose="02020603050405020304" pitchFamily="18" charset="0"/>
              </a:rPr>
              <a:t>Acquisition of suitable alternative land for relocation is scarce and expensive</a:t>
            </a: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effectLst/>
                <a:latin typeface="Times New Roman" panose="02020603050405020304" pitchFamily="18" charset="0"/>
                <a:ea typeface="Times New Roman" panose="02020603050405020304" pitchFamily="18" charset="0"/>
              </a:rPr>
              <a:t>Lengthy processe</a:t>
            </a:r>
            <a:r>
              <a:rPr lang="en-ZA" sz="1600" dirty="0">
                <a:latin typeface="Times New Roman" panose="02020603050405020304" pitchFamily="18" charset="0"/>
                <a:ea typeface="Times New Roman" panose="02020603050405020304" pitchFamily="18" charset="0"/>
              </a:rPr>
              <a:t>s for land acquisition </a:t>
            </a:r>
            <a:endParaRPr lang="en-ZA" sz="1600" dirty="0">
              <a:effectLst/>
              <a:latin typeface="Times New Roman" panose="02020603050405020304" pitchFamily="18" charset="0"/>
              <a:ea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effectLst/>
                <a:latin typeface="Times New Roman" panose="02020603050405020304" pitchFamily="18" charset="0"/>
                <a:ea typeface="Times New Roman" panose="02020603050405020304" pitchFamily="18" charset="0"/>
              </a:rPr>
              <a:t>Lack of adequate bulk infrastructure </a:t>
            </a: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latin typeface="Times New Roman" panose="02020603050405020304" pitchFamily="18" charset="0"/>
                <a:ea typeface="Times New Roman" panose="02020603050405020304" pitchFamily="18" charset="0"/>
              </a:rPr>
              <a:t>Land invasions and continuous urbanisation</a:t>
            </a: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latin typeface="Times New Roman" panose="02020603050405020304" pitchFamily="18" charset="0"/>
                <a:ea typeface="Times New Roman" panose="02020603050405020304" pitchFamily="18" charset="0"/>
              </a:rPr>
              <a:t>Exponential growth and proliferation of informal settlements</a:t>
            </a: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latin typeface="Times New Roman" panose="02020603050405020304" pitchFamily="18" charset="0"/>
                <a:ea typeface="Times New Roman" panose="02020603050405020304" pitchFamily="18" charset="0"/>
              </a:rPr>
              <a:t>Conventional housing service delivery is slow</a:t>
            </a: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latin typeface="Times New Roman" panose="02020603050405020304" pitchFamily="18" charset="0"/>
                <a:ea typeface="Times New Roman" panose="02020603050405020304" pitchFamily="18" charset="0"/>
              </a:rPr>
              <a:t>Township establishment processes is slow</a:t>
            </a:r>
          </a:p>
          <a:p>
            <a:pPr marL="285750" indent="-285750" algn="just">
              <a:lnSpc>
                <a:spcPct val="150000"/>
              </a:lnSpc>
              <a:spcAft>
                <a:spcPts val="800"/>
              </a:spcAft>
              <a:buFont typeface="Wingdings" panose="05000000000000000000" pitchFamily="2" charset="2"/>
              <a:buChar char="q"/>
              <a:tabLst>
                <a:tab pos="180340" algn="l"/>
                <a:tab pos="540385" algn="l"/>
              </a:tabLst>
            </a:pPr>
            <a:r>
              <a:rPr lang="en-US" sz="1600" dirty="0">
                <a:latin typeface="Times New Roman" panose="02020603050405020304" pitchFamily="18" charset="0"/>
                <a:ea typeface="Times New Roman" panose="02020603050405020304" pitchFamily="18" charset="0"/>
              </a:rPr>
              <a:t>poor health quality</a:t>
            </a:r>
          </a:p>
          <a:p>
            <a:pPr marL="285750" indent="-285750" algn="just">
              <a:lnSpc>
                <a:spcPct val="150000"/>
              </a:lnSpc>
              <a:spcAft>
                <a:spcPts val="800"/>
              </a:spcAft>
              <a:buFont typeface="Wingdings" panose="05000000000000000000" pitchFamily="2" charset="2"/>
              <a:buChar char="q"/>
              <a:tabLst>
                <a:tab pos="180340" algn="l"/>
                <a:tab pos="540385" algn="l"/>
              </a:tabLst>
            </a:pPr>
            <a:r>
              <a:rPr lang="en-US" sz="1600" dirty="0">
                <a:latin typeface="Times New Roman" panose="02020603050405020304" pitchFamily="18" charset="0"/>
                <a:ea typeface="Times New Roman" panose="02020603050405020304" pitchFamily="18" charset="0"/>
              </a:rPr>
              <a:t>lack of secure land tenure </a:t>
            </a:r>
          </a:p>
          <a:p>
            <a:pPr marL="285750" indent="-285750" algn="just">
              <a:lnSpc>
                <a:spcPct val="150000"/>
              </a:lnSpc>
              <a:spcAft>
                <a:spcPts val="800"/>
              </a:spcAft>
              <a:buFont typeface="Wingdings" panose="05000000000000000000" pitchFamily="2" charset="2"/>
              <a:buChar char="q"/>
              <a:tabLst>
                <a:tab pos="180340" algn="l"/>
                <a:tab pos="540385" algn="l"/>
              </a:tabLst>
            </a:pPr>
            <a:r>
              <a:rPr lang="en-US" sz="1600" dirty="0">
                <a:effectLst/>
                <a:latin typeface="Times New Roman" panose="02020603050405020304" pitchFamily="18" charset="0"/>
                <a:ea typeface="Times New Roman" panose="02020603050405020304" pitchFamily="18" charset="0"/>
              </a:rPr>
              <a:t>squatter settlements located on private land</a:t>
            </a:r>
            <a:endParaRPr lang="en-Z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8975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a:extLst>
              <a:ext uri="{FF2B5EF4-FFF2-40B4-BE49-F238E27FC236}">
                <a16:creationId xmlns:a16="http://schemas.microsoft.com/office/drawing/2014/main" id="{F31572B8-1F2B-4ECB-89E0-47CCFD980D84}"/>
              </a:ext>
            </a:extLst>
          </p:cNvPr>
          <p:cNvSpPr>
            <a:spLocks noGrp="1"/>
          </p:cNvSpPr>
          <p:nvPr>
            <p:ph type="title"/>
          </p:nvPr>
        </p:nvSpPr>
        <p:spPr>
          <a:xfrm>
            <a:off x="778509" y="521256"/>
            <a:ext cx="7931224" cy="335195"/>
          </a:xfrm>
        </p:spPr>
        <p:txBody>
          <a:bodyPr/>
          <a:lstStyle/>
          <a:p>
            <a:r>
              <a:rPr lang="en-US"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W</a:t>
            </a:r>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AY FORWARD</a:t>
            </a:r>
            <a:endParaRPr lang="en-ZA"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186B0E0-A323-4893-9FEF-7F5C786568B8}"/>
              </a:ext>
            </a:extLst>
          </p:cNvPr>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8" name="Picture 7" descr="Human Settlements Logo.jpg">
            <a:extLst>
              <a:ext uri="{FF2B5EF4-FFF2-40B4-BE49-F238E27FC236}">
                <a16:creationId xmlns:a16="http://schemas.microsoft.com/office/drawing/2014/main" id="{A92B99C3-9CF6-4782-87F8-596703402A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80686"/>
            <a:ext cx="2304256" cy="559567"/>
          </a:xfrm>
          <a:prstGeom prst="rect">
            <a:avLst/>
          </a:prstGeom>
        </p:spPr>
      </p:pic>
      <p:sp>
        <p:nvSpPr>
          <p:cNvPr id="10" name="TextBox 9">
            <a:extLst>
              <a:ext uri="{FF2B5EF4-FFF2-40B4-BE49-F238E27FC236}">
                <a16:creationId xmlns:a16="http://schemas.microsoft.com/office/drawing/2014/main" id="{064A7C25-1959-47E9-B5FC-42126E4141F8}"/>
              </a:ext>
            </a:extLst>
          </p:cNvPr>
          <p:cNvSpPr txBox="1"/>
          <p:nvPr/>
        </p:nvSpPr>
        <p:spPr>
          <a:xfrm>
            <a:off x="467545" y="1028853"/>
            <a:ext cx="8481146" cy="5362365"/>
          </a:xfrm>
          <a:prstGeom prst="rect">
            <a:avLst/>
          </a:prstGeom>
          <a:noFill/>
        </p:spPr>
        <p:txBody>
          <a:bodyPr wrap="square">
            <a:spAutoFit/>
          </a:bodyPr>
          <a:lstStyle/>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effectLst/>
                <a:latin typeface="Times New Roman" panose="02020603050405020304" pitchFamily="18" charset="0"/>
                <a:ea typeface="Times New Roman" panose="02020603050405020304" pitchFamily="18" charset="0"/>
              </a:rPr>
              <a:t>2022.23 UISP allocation is R756,868,000. </a:t>
            </a: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latin typeface="Times New Roman" panose="02020603050405020304" pitchFamily="18" charset="0"/>
                <a:ea typeface="Times New Roman" panose="02020603050405020304" pitchFamily="18" charset="0"/>
              </a:rPr>
              <a:t>Completed </a:t>
            </a:r>
            <a:r>
              <a:rPr lang="en-ZA" sz="1600" dirty="0">
                <a:effectLst/>
                <a:latin typeface="Times New Roman" panose="02020603050405020304" pitchFamily="18" charset="0"/>
                <a:ea typeface="Times New Roman" panose="02020603050405020304" pitchFamily="18" charset="0"/>
              </a:rPr>
              <a:t>Upgrading plans will create a roadmap to informal settlements upgrading to ensure technical assessments, socio-economic, environmental, geotechnical factors and the availability of bulk infrastructure services are provided to those living under precarious conditions</a:t>
            </a: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effectLst/>
                <a:latin typeface="Times New Roman" panose="02020603050405020304" pitchFamily="18" charset="0"/>
                <a:ea typeface="Times New Roman" panose="02020603050405020304" pitchFamily="18" charset="0"/>
              </a:rPr>
              <a:t>The Department through its Integrated </a:t>
            </a:r>
            <a:r>
              <a:rPr lang="en-ZA" sz="1600" dirty="0">
                <a:latin typeface="Times New Roman" panose="02020603050405020304" pitchFamily="18" charset="0"/>
                <a:ea typeface="Times New Roman" panose="02020603050405020304" pitchFamily="18" charset="0"/>
              </a:rPr>
              <a:t>P</a:t>
            </a:r>
            <a:r>
              <a:rPr lang="en-ZA" sz="1600" dirty="0">
                <a:effectLst/>
                <a:latin typeface="Times New Roman" panose="02020603050405020304" pitchFamily="18" charset="0"/>
                <a:ea typeface="Times New Roman" panose="02020603050405020304" pitchFamily="18" charset="0"/>
              </a:rPr>
              <a:t>lanning directorate will be appointing service providers to undertake detailed planning and detailed designs to install interim/basic as well as permanent services in various informal settlements within the Province.</a:t>
            </a:r>
            <a:endParaRPr lang="en-ZA" sz="1600" dirty="0">
              <a:latin typeface="Times New Roman" panose="02020603050405020304" pitchFamily="18" charset="0"/>
              <a:ea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effectLst/>
                <a:latin typeface="Times New Roman" panose="02020603050405020304" pitchFamily="18" charset="0"/>
                <a:ea typeface="Times New Roman" panose="02020603050405020304" pitchFamily="18" charset="0"/>
              </a:rPr>
              <a:t>The KZN UISP forum, provides vehicle for reporting and monitoring of the UISP and grant utilisation and </a:t>
            </a:r>
            <a:r>
              <a:rPr lang="en-US" sz="1600" dirty="0">
                <a:effectLst/>
                <a:latin typeface="Times New Roman" panose="02020603050405020304" pitchFamily="18" charset="0"/>
                <a:ea typeface="Times New Roman" panose="02020603050405020304" pitchFamily="18" charset="0"/>
              </a:rPr>
              <a:t>a platform for knowledge sharing, robust stakeholder participation and engagement thereby ensuring stratified and collaborative participation.</a:t>
            </a:r>
            <a:endParaRPr lang="en-ZA" sz="1600" dirty="0">
              <a:effectLst/>
              <a:latin typeface="Times New Roman" panose="02020603050405020304" pitchFamily="18" charset="0"/>
              <a:ea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tabLst>
                <a:tab pos="180340" algn="l"/>
                <a:tab pos="540385" algn="l"/>
              </a:tabLst>
            </a:pPr>
            <a:r>
              <a:rPr lang="en-ZA" sz="1600" dirty="0">
                <a:latin typeface="Times New Roman" panose="02020603050405020304" pitchFamily="18" charset="0"/>
                <a:ea typeface="Times New Roman" panose="02020603050405020304" pitchFamily="18" charset="0"/>
              </a:rPr>
              <a:t>Department continues to </a:t>
            </a:r>
            <a:r>
              <a:rPr lang="en-ZA" sz="1600" dirty="0">
                <a:effectLst/>
                <a:latin typeface="Times New Roman" panose="02020603050405020304" pitchFamily="18" charset="0"/>
                <a:ea typeface="Times New Roman" panose="02020603050405020304" pitchFamily="18" charset="0"/>
              </a:rPr>
              <a:t>offer technical assistance to municipalities and informal settlement practitioners within the Province for optimum incremental upgrading interventions</a:t>
            </a:r>
          </a:p>
          <a:p>
            <a:pPr algn="just">
              <a:lnSpc>
                <a:spcPct val="150000"/>
              </a:lnSpc>
              <a:spcAft>
                <a:spcPts val="800"/>
              </a:spcAft>
              <a:tabLst>
                <a:tab pos="180340" algn="l"/>
                <a:tab pos="540385" algn="l"/>
              </a:tabLst>
            </a:pPr>
            <a:endParaRPr lang="en-Z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3470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611560" y="2132856"/>
            <a:ext cx="7848872" cy="1015663"/>
          </a:xfrm>
          <a:prstGeom prst="rect">
            <a:avLst/>
          </a:prstGeom>
        </p:spPr>
        <p:txBody>
          <a:bodyPr wrap="square">
            <a:spAutoFit/>
          </a:bodyPr>
          <a:lstStyle/>
          <a:p>
            <a:pPr algn="ctr"/>
            <a:r>
              <a:rPr lang="en-US" sz="6000" b="1" dirty="0">
                <a:latin typeface="Arial"/>
                <a:cs typeface="Arial"/>
              </a:rPr>
              <a:t>THANK YOU</a:t>
            </a:r>
            <a:endParaRPr lang="en-ZA" sz="6000" dirty="0">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3284984"/>
            <a:ext cx="2736304" cy="1737923"/>
          </a:xfrm>
          <a:prstGeom prst="rect">
            <a:avLst/>
          </a:prstGeom>
        </p:spPr>
      </p:pic>
      <p:sp>
        <p:nvSpPr>
          <p:cNvPr id="5" name="Rectangle 4"/>
          <p:cNvSpPr/>
          <p:nvPr/>
        </p:nvSpPr>
        <p:spPr>
          <a:xfrm>
            <a:off x="323528" y="5307106"/>
            <a:ext cx="8569325" cy="1468438"/>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ZA"/>
          </a:p>
        </p:txBody>
      </p:sp>
      <p:pic>
        <p:nvPicPr>
          <p:cNvPr id="6"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512566" y="5364256"/>
            <a:ext cx="274637"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23678" y="6094506"/>
            <a:ext cx="2730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530028" y="5721444"/>
            <a:ext cx="2571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628953" y="5719856"/>
            <a:ext cx="2698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9" cstate="print">
            <a:extLst>
              <a:ext uri="{28A0092B-C50C-407E-A947-70E740481C1C}">
                <a14:useLocalDpi xmlns:a14="http://schemas.microsoft.com/office/drawing/2010/main" val="0"/>
              </a:ext>
            </a:extLst>
          </a:blip>
          <a:srcRect l="9450" t="17986" r="10596" b="11819"/>
          <a:stretch>
            <a:fillRect/>
          </a:stretch>
        </p:blipFill>
        <p:spPr bwMode="auto">
          <a:xfrm>
            <a:off x="2757166" y="6450106"/>
            <a:ext cx="4286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7579" y="5363018"/>
            <a:ext cx="1426989" cy="230832"/>
          </a:xfrm>
          <a:prstGeom prst="rect">
            <a:avLst/>
          </a:prstGeom>
          <a:noFill/>
        </p:spPr>
        <p:txBody>
          <a:bodyPr>
            <a:spAutoFit/>
          </a:bodyPr>
          <a:lstStyle/>
          <a:p>
            <a:pPr algn="ctr" eaLnBrk="1" hangingPunct="1">
              <a:defRPr/>
            </a:pPr>
            <a:r>
              <a:rPr lang="en-ZA" sz="900" b="1" cap="all" dirty="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(031) 336 5300 (</a:t>
            </a:r>
            <a:r>
              <a:rPr lang="en-ZA" sz="900" b="1" cap="all" dirty="0" err="1">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dbn</a:t>
            </a:r>
            <a:r>
              <a:rPr lang="en-ZA" sz="900" b="1" cap="all" dirty="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a:t>
            </a:r>
          </a:p>
        </p:txBody>
      </p:sp>
      <p:sp>
        <p:nvSpPr>
          <p:cNvPr id="12" name="TextBox 11"/>
          <p:cNvSpPr txBox="1"/>
          <p:nvPr/>
        </p:nvSpPr>
        <p:spPr>
          <a:xfrm>
            <a:off x="1762177" y="6114498"/>
            <a:ext cx="3168189" cy="230832"/>
          </a:xfrm>
          <a:prstGeom prst="rect">
            <a:avLst/>
          </a:prstGeom>
          <a:noFill/>
        </p:spPr>
        <p:txBody>
          <a:bodyPr>
            <a:spAutoFit/>
          </a:bodyPr>
          <a:lstStyle/>
          <a:p>
            <a:pPr eaLnBrk="1" hangingPunct="1">
              <a:defRPr/>
            </a:pPr>
            <a:r>
              <a:rPr lang="en-ZA" sz="900" b="1" cap="all" dirty="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Kwazulu-Natal Department of Human Settlements</a:t>
            </a:r>
          </a:p>
        </p:txBody>
      </p:sp>
      <p:sp>
        <p:nvSpPr>
          <p:cNvPr id="13" name="TextBox 12"/>
          <p:cNvSpPr txBox="1"/>
          <p:nvPr/>
        </p:nvSpPr>
        <p:spPr>
          <a:xfrm>
            <a:off x="5867780" y="5732667"/>
            <a:ext cx="1438751" cy="230832"/>
          </a:xfrm>
          <a:prstGeom prst="rect">
            <a:avLst/>
          </a:prstGeom>
          <a:noFill/>
        </p:spPr>
        <p:txBody>
          <a:bodyPr>
            <a:spAutoFit/>
          </a:bodyPr>
          <a:lstStyle/>
          <a:p>
            <a:pPr algn="ctr" eaLnBrk="1" hangingPunct="1">
              <a:defRPr/>
            </a:pPr>
            <a:r>
              <a:rPr lang="en-ZA" sz="900" b="1" cap="all" dirty="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www.kzndhs.gov.za</a:t>
            </a:r>
          </a:p>
        </p:txBody>
      </p:sp>
      <p:sp>
        <p:nvSpPr>
          <p:cNvPr id="14" name="TextBox 13"/>
          <p:cNvSpPr txBox="1"/>
          <p:nvPr/>
        </p:nvSpPr>
        <p:spPr>
          <a:xfrm>
            <a:off x="1663346" y="5718437"/>
            <a:ext cx="990578" cy="230832"/>
          </a:xfrm>
          <a:prstGeom prst="rect">
            <a:avLst/>
          </a:prstGeom>
          <a:noFill/>
        </p:spPr>
        <p:txBody>
          <a:bodyPr>
            <a:spAutoFit/>
          </a:bodyPr>
          <a:lstStyle/>
          <a:p>
            <a:pPr algn="ctr" eaLnBrk="1" hangingPunct="1">
              <a:defRPr/>
            </a:pPr>
            <a:r>
              <a:rPr lang="en-ZA" sz="900" b="1" cap="all" dirty="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a:t>
            </a:r>
            <a:r>
              <a:rPr lang="en-ZA" sz="900" b="1" cap="all" dirty="0" err="1">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kzndohs</a:t>
            </a:r>
            <a:endParaRPr lang="en-ZA" sz="900" b="1" cap="all" dirty="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endParaRPr>
          </a:p>
        </p:txBody>
      </p:sp>
      <p:sp>
        <p:nvSpPr>
          <p:cNvPr id="15" name="TextBox 14"/>
          <p:cNvSpPr txBox="1"/>
          <p:nvPr/>
        </p:nvSpPr>
        <p:spPr>
          <a:xfrm>
            <a:off x="3124568" y="6470196"/>
            <a:ext cx="1028335" cy="230832"/>
          </a:xfrm>
          <a:prstGeom prst="rect">
            <a:avLst/>
          </a:prstGeom>
          <a:noFill/>
        </p:spPr>
        <p:txBody>
          <a:bodyPr>
            <a:spAutoFit/>
          </a:bodyPr>
          <a:lstStyle/>
          <a:p>
            <a:pPr algn="ctr" eaLnBrk="1" hangingPunct="1">
              <a:defRPr/>
            </a:pPr>
            <a:r>
              <a:rPr lang="en-ZA" sz="900" b="1" cap="all" dirty="0">
                <a:ln w="9000" cmpd="sng">
                  <a:noFill/>
                  <a:prstDash val="solid"/>
                </a:ln>
                <a:solidFill>
                  <a:srgbClr val="FF0000"/>
                </a:solidFill>
                <a:effectLst>
                  <a:reflection blurRad="12700" stA="28000" endPos="45000" dist="1000" dir="5400000" sy="-100000" algn="bl" rotWithShape="0"/>
                </a:effectLst>
                <a:latin typeface="Century Gothic" pitchFamily="34" charset="0"/>
                <a:cs typeface="Arial" charset="0"/>
              </a:rPr>
              <a:t>0800 701 701</a:t>
            </a:r>
          </a:p>
        </p:txBody>
      </p:sp>
      <p:sp>
        <p:nvSpPr>
          <p:cNvPr id="16" name="TextBox 15"/>
          <p:cNvSpPr txBox="1"/>
          <p:nvPr/>
        </p:nvSpPr>
        <p:spPr>
          <a:xfrm>
            <a:off x="4582909" y="6400547"/>
            <a:ext cx="2016001" cy="369332"/>
          </a:xfrm>
          <a:prstGeom prst="rect">
            <a:avLst/>
          </a:prstGeom>
          <a:noFill/>
        </p:spPr>
        <p:txBody>
          <a:bodyPr>
            <a:spAutoFit/>
          </a:bodyPr>
          <a:lstStyle/>
          <a:p>
            <a:pPr algn="ctr" eaLnBrk="1" hangingPunct="1">
              <a:defRPr/>
            </a:pPr>
            <a:r>
              <a:rPr lang="en-ZA" sz="900" b="1" cap="all" dirty="0">
                <a:ln w="9000" cmpd="sng">
                  <a:noFill/>
                  <a:prstDash val="solid"/>
                </a:ln>
                <a:solidFill>
                  <a:srgbClr val="FF0000"/>
                </a:solidFill>
                <a:effectLst>
                  <a:reflection blurRad="12700" stA="28000" endPos="45000" dist="1000" dir="5400000" sy="-100000" algn="bl" rotWithShape="0"/>
                </a:effectLst>
                <a:latin typeface="Century Gothic" pitchFamily="34" charset="0"/>
                <a:cs typeface="Arial" charset="0"/>
              </a:rPr>
              <a:t>ANTI-FRAUD E-MAIL:</a:t>
            </a:r>
          </a:p>
          <a:p>
            <a:pPr algn="ctr" eaLnBrk="1" hangingPunct="1">
              <a:defRPr/>
            </a:pPr>
            <a:r>
              <a:rPr lang="en-ZA" sz="900" b="1" cap="all" dirty="0">
                <a:ln w="9000" cmpd="sng">
                  <a:noFill/>
                  <a:prstDash val="solid"/>
                </a:ln>
                <a:solidFill>
                  <a:srgbClr val="FF0000"/>
                </a:solidFill>
                <a:effectLst>
                  <a:reflection blurRad="12700" stA="28000" endPos="45000" dist="1000" dir="5400000" sy="-100000" algn="bl" rotWithShape="0"/>
                </a:effectLst>
                <a:latin typeface="Century Gothic" pitchFamily="34" charset="0"/>
                <a:cs typeface="Arial" charset="0"/>
              </a:rPr>
              <a:t>fraudhotline@kzndhs.gov.za</a:t>
            </a:r>
          </a:p>
        </p:txBody>
      </p:sp>
      <p:pic>
        <p:nvPicPr>
          <p:cNvPr id="1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24191" y="5373781"/>
            <a:ext cx="274637"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5858031" y="5373189"/>
            <a:ext cx="1326386" cy="230832"/>
          </a:xfrm>
          <a:prstGeom prst="rect">
            <a:avLst/>
          </a:prstGeom>
          <a:noFill/>
        </p:spPr>
        <p:txBody>
          <a:bodyPr>
            <a:spAutoFit/>
          </a:bodyPr>
          <a:lstStyle/>
          <a:p>
            <a:pPr algn="ctr" eaLnBrk="1" hangingPunct="1">
              <a:defRPr/>
            </a:pPr>
            <a:r>
              <a:rPr lang="en-ZA" sz="900" b="1" cap="all" dirty="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(033) 392 6400 (</a:t>
            </a:r>
            <a:r>
              <a:rPr lang="en-ZA" sz="900" b="1" cap="all" dirty="0" err="1">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pmb</a:t>
            </a:r>
            <a:r>
              <a:rPr lang="en-ZA" sz="900" b="1" cap="all" dirty="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Century Gothic" pitchFamily="34" charset="0"/>
                <a:cs typeface="Arial" charset="0"/>
              </a:rPr>
              <a:t>)</a:t>
            </a:r>
          </a:p>
        </p:txBody>
      </p:sp>
    </p:spTree>
    <p:extLst>
      <p:ext uri="{BB962C8B-B14F-4D97-AF65-F5344CB8AC3E}">
        <p14:creationId xmlns:p14="http://schemas.microsoft.com/office/powerpoint/2010/main" val="111383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DF61B2-F11D-4C2E-B324-2428CFD8045B}"/>
              </a:ext>
            </a:extLst>
          </p:cNvPr>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8" name="Picture 7" descr="Human Settlements Logo.jpg">
            <a:extLst>
              <a:ext uri="{FF2B5EF4-FFF2-40B4-BE49-F238E27FC236}">
                <a16:creationId xmlns:a16="http://schemas.microsoft.com/office/drawing/2014/main" id="{C5497E95-4386-49F9-829C-FF14AFF5C8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sp>
        <p:nvSpPr>
          <p:cNvPr id="9" name="Title 9">
            <a:extLst>
              <a:ext uri="{FF2B5EF4-FFF2-40B4-BE49-F238E27FC236}">
                <a16:creationId xmlns:a16="http://schemas.microsoft.com/office/drawing/2014/main" id="{FB3226B8-1F7F-4781-BD90-FFAF06BF2B4F}"/>
              </a:ext>
            </a:extLst>
          </p:cNvPr>
          <p:cNvSpPr>
            <a:spLocks noGrp="1"/>
          </p:cNvSpPr>
          <p:nvPr>
            <p:ph type="title"/>
          </p:nvPr>
        </p:nvSpPr>
        <p:spPr>
          <a:xfrm>
            <a:off x="2375755" y="745245"/>
            <a:ext cx="4392490" cy="422747"/>
          </a:xfrm>
        </p:spPr>
        <p:txBody>
          <a:bodyPr/>
          <a:lstStyle/>
          <a:p>
            <a:r>
              <a:rPr lang="en-US"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K</a:t>
            </a:r>
            <a:r>
              <a:rPr lang="en-ZA"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ZN Allocation Summary </a:t>
            </a:r>
            <a:endParaRPr lang="en-ZA"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4D2F700-8536-46E0-86E9-8FBB4207A586}"/>
              </a:ext>
            </a:extLst>
          </p:cNvPr>
          <p:cNvSpPr txBox="1"/>
          <p:nvPr/>
        </p:nvSpPr>
        <p:spPr>
          <a:xfrm>
            <a:off x="621436" y="1535837"/>
            <a:ext cx="8127028" cy="5027017"/>
          </a:xfrm>
          <a:prstGeom prst="rect">
            <a:avLst/>
          </a:prstGeom>
          <a:noFill/>
        </p:spPr>
        <p:txBody>
          <a:bodyPr wrap="square" rtlCol="0">
            <a:spAutoFit/>
          </a:bodyPr>
          <a:lstStyle/>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R756 868 000</a:t>
            </a:r>
          </a:p>
          <a:p>
            <a:pPr marL="742950" lvl="1" indent="-285750">
              <a:lnSpc>
                <a:spcPct val="150000"/>
              </a:lnSpc>
              <a:buFont typeface="Wingdings" panose="05000000000000000000" pitchFamily="2" charset="2"/>
              <a:buChar char="q"/>
              <a:defRPr/>
            </a:pPr>
            <a:r>
              <a:rPr lang="en-US" dirty="0" err="1">
                <a:solidFill>
                  <a:prstClr val="black"/>
                </a:solidFill>
                <a:cs typeface="Arial" panose="020B0604020202020204" pitchFamily="34" charset="0"/>
              </a:rPr>
              <a:t>Programme</a:t>
            </a:r>
            <a:r>
              <a:rPr lang="en-US" dirty="0">
                <a:solidFill>
                  <a:prstClr val="black"/>
                </a:solidFill>
                <a:cs typeface="Arial" panose="020B0604020202020204" pitchFamily="34" charset="0"/>
              </a:rPr>
              <a:t> 2 Planning R197,481,288.04</a:t>
            </a:r>
          </a:p>
          <a:p>
            <a:pPr marL="1200150" lvl="2" indent="-285750">
              <a:lnSpc>
                <a:spcPct val="150000"/>
              </a:lnSpc>
              <a:buFont typeface="Wingdings" panose="05000000000000000000" pitchFamily="2" charset="2"/>
              <a:buChar char="q"/>
              <a:defRPr/>
            </a:pPr>
            <a:r>
              <a:rPr lang="en-US" dirty="0">
                <a:solidFill>
                  <a:prstClr val="black"/>
                </a:solidFill>
                <a:cs typeface="Arial" panose="020B0604020202020204" pitchFamily="34" charset="0"/>
              </a:rPr>
              <a:t>Land Acquisition R28,414,207.69</a:t>
            </a:r>
          </a:p>
          <a:p>
            <a:pPr marL="1200150" lvl="2" indent="-285750">
              <a:lnSpc>
                <a:spcPct val="150000"/>
              </a:lnSpc>
              <a:buFont typeface="Wingdings" panose="05000000000000000000" pitchFamily="2" charset="2"/>
              <a:buChar char="q"/>
              <a:defRPr/>
            </a:pPr>
            <a:r>
              <a:rPr lang="en-US" dirty="0">
                <a:solidFill>
                  <a:prstClr val="black"/>
                </a:solidFill>
                <a:cs typeface="Arial" panose="020B0604020202020204" pitchFamily="34" charset="0"/>
              </a:rPr>
              <a:t>Bulk Infrastructure R48 394 478</a:t>
            </a:r>
          </a:p>
          <a:p>
            <a:pPr marL="1200150" lvl="2" indent="-285750">
              <a:lnSpc>
                <a:spcPct val="150000"/>
              </a:lnSpc>
              <a:buFont typeface="Wingdings" panose="05000000000000000000" pitchFamily="2" charset="2"/>
              <a:buChar char="q"/>
              <a:defRPr/>
            </a:pPr>
            <a:r>
              <a:rPr lang="en-US" dirty="0">
                <a:solidFill>
                  <a:prstClr val="black"/>
                </a:solidFill>
                <a:cs typeface="Arial" panose="020B0604020202020204" pitchFamily="34" charset="0"/>
              </a:rPr>
              <a:t>35 Projects in Planning</a:t>
            </a:r>
          </a:p>
          <a:p>
            <a:pPr marL="742950" lvl="1" indent="-285750">
              <a:lnSpc>
                <a:spcPct val="150000"/>
              </a:lnSpc>
              <a:buFont typeface="Wingdings" panose="05000000000000000000" pitchFamily="2" charset="2"/>
              <a:buChar char="q"/>
              <a:defRPr/>
            </a:pPr>
            <a:r>
              <a:rPr lang="en-US" dirty="0">
                <a:solidFill>
                  <a:prstClr val="black"/>
                </a:solidFill>
                <a:cs typeface="Arial" panose="020B0604020202020204" pitchFamily="34" charset="0"/>
              </a:rPr>
              <a:t> </a:t>
            </a:r>
            <a:r>
              <a:rPr lang="en-US" dirty="0" err="1">
                <a:solidFill>
                  <a:prstClr val="black"/>
                </a:solidFill>
                <a:cs typeface="Arial" panose="020B0604020202020204" pitchFamily="34" charset="0"/>
              </a:rPr>
              <a:t>Programme</a:t>
            </a:r>
            <a:r>
              <a:rPr lang="en-US" dirty="0">
                <a:solidFill>
                  <a:prstClr val="black"/>
                </a:solidFill>
                <a:cs typeface="Arial" panose="020B0604020202020204" pitchFamily="34" charset="0"/>
              </a:rPr>
              <a:t> 3 Permanent Services R559 386 711,96</a:t>
            </a:r>
          </a:p>
          <a:p>
            <a:pPr marL="1200150" lvl="2" indent="-285750">
              <a:lnSpc>
                <a:spcPct val="150000"/>
              </a:lnSpc>
              <a:buFont typeface="Wingdings" panose="05000000000000000000" pitchFamily="2" charset="2"/>
              <a:buChar char="q"/>
              <a:defRPr/>
            </a:pPr>
            <a:r>
              <a:rPr lang="en-US" dirty="0">
                <a:solidFill>
                  <a:prstClr val="black"/>
                </a:solidFill>
                <a:cs typeface="Arial" panose="020B0604020202020204" pitchFamily="34" charset="0"/>
              </a:rPr>
              <a:t>10142 sites to be achieved</a:t>
            </a:r>
          </a:p>
          <a:p>
            <a:pPr marL="1200150" lvl="2" indent="-285750">
              <a:lnSpc>
                <a:spcPct val="150000"/>
              </a:lnSpc>
              <a:buFont typeface="Wingdings" panose="05000000000000000000" pitchFamily="2" charset="2"/>
              <a:buChar char="q"/>
              <a:defRPr/>
            </a:pPr>
            <a:r>
              <a:rPr kumimoji="0" lang="en-US" b="0" i="0" u="none" strike="noStrike" kern="1200" cap="none" spc="0" normalizeH="0" baseline="0" noProof="0" dirty="0">
                <a:ln>
                  <a:noFill/>
                </a:ln>
                <a:solidFill>
                  <a:prstClr val="black"/>
                </a:solidFill>
                <a:effectLst/>
                <a:uLnTx/>
                <a:uFillTx/>
                <a:cs typeface="Arial" panose="020B0604020202020204" pitchFamily="34" charset="0"/>
              </a:rPr>
              <a:t>20 Projects at servicing</a:t>
            </a:r>
          </a:p>
          <a:p>
            <a:pPr marL="1200150" lvl="2" indent="-285750">
              <a:lnSpc>
                <a:spcPct val="150000"/>
              </a:lnSpc>
              <a:buFont typeface="Wingdings" panose="05000000000000000000" pitchFamily="2" charset="2"/>
              <a:buChar char="q"/>
              <a:defRPr/>
            </a:pPr>
            <a:endParaRPr lang="en-US" dirty="0">
              <a:solidFill>
                <a:prstClr val="black"/>
              </a:solidFill>
              <a:cs typeface="Arial" panose="020B0604020202020204" pitchFamily="34" charset="0"/>
            </a:endParaRPr>
          </a:p>
          <a:p>
            <a:pPr lvl="2">
              <a:lnSpc>
                <a:spcPct val="150000"/>
              </a:lnSpc>
              <a:defRPr/>
            </a:pPr>
            <a:r>
              <a:rPr kumimoji="0" lang="en-US" b="1" i="0" u="none" strike="noStrike" kern="1200" cap="none" spc="0" normalizeH="0" baseline="0" noProof="0" dirty="0">
                <a:ln>
                  <a:noFill/>
                </a:ln>
                <a:solidFill>
                  <a:prstClr val="black"/>
                </a:solidFill>
                <a:effectLst/>
                <a:uLnTx/>
                <a:uFillTx/>
                <a:cs typeface="Arial" panose="020B0604020202020204" pitchFamily="34" charset="0"/>
              </a:rPr>
              <a:t>NB: R166 000 000 has been highlighted for Disaster assistance which will results in the review of the 2022/23 targets</a:t>
            </a:r>
          </a:p>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q"/>
              <a:tabLst/>
              <a:defRPr/>
            </a:pPr>
            <a:endParaRPr kumimoji="0" lang="en-ZA" sz="1800" b="0" i="0" u="none" strike="noStrike" kern="1200" cap="none" spc="0" normalizeH="0" baseline="0" noProof="0" dirty="0">
              <a:ln>
                <a:noFill/>
              </a:ln>
              <a:solidFill>
                <a:prstClr val="black"/>
              </a:solidFill>
              <a:effectLst/>
              <a:uLnTx/>
              <a:uFillTx/>
              <a:cs typeface="Arial" panose="020B0604020202020204" pitchFamily="34" charset="0"/>
            </a:endParaRPr>
          </a:p>
        </p:txBody>
      </p:sp>
    </p:spTree>
    <p:extLst>
      <p:ext uri="{BB962C8B-B14F-4D97-AF65-F5344CB8AC3E}">
        <p14:creationId xmlns:p14="http://schemas.microsoft.com/office/powerpoint/2010/main" val="94847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7" name="Rectangle 6"/>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8" name="Picture 7" descr="Human Settlements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sp>
        <p:nvSpPr>
          <p:cNvPr id="10" name="Title 9"/>
          <p:cNvSpPr>
            <a:spLocks noGrp="1"/>
          </p:cNvSpPr>
          <p:nvPr>
            <p:ph type="title"/>
          </p:nvPr>
        </p:nvSpPr>
        <p:spPr>
          <a:xfrm>
            <a:off x="755576" y="775288"/>
            <a:ext cx="7931224" cy="347198"/>
          </a:xfrm>
        </p:spPr>
        <p:txBody>
          <a:bodyPr/>
          <a:lstStyle/>
          <a:p>
            <a:r>
              <a:rPr lang="en-ZA"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latin typeface="Arial" panose="020B0604020202020204" pitchFamily="34" charset="0"/>
                <a:cs typeface="Arial" panose="020B0604020202020204" pitchFamily="34" charset="0"/>
              </a:rPr>
              <a:t>SUMMARY of informal settlements in KZN province</a:t>
            </a:r>
            <a:endParaRPr lang="en-ZA"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481985704"/>
              </p:ext>
            </p:extLst>
          </p:nvPr>
        </p:nvGraphicFramePr>
        <p:xfrm>
          <a:off x="3418258" y="1178124"/>
          <a:ext cx="4397840" cy="4545203"/>
        </p:xfrm>
        <a:graphic>
          <a:graphicData uri="http://schemas.openxmlformats.org/drawingml/2006/table">
            <a:tbl>
              <a:tblPr firstRow="1" bandRow="1">
                <a:tableStyleId>{00A15C55-8517-42AA-B614-E9B94910E393}</a:tableStyleId>
              </a:tblPr>
              <a:tblGrid>
                <a:gridCol w="2198920">
                  <a:extLst>
                    <a:ext uri="{9D8B030D-6E8A-4147-A177-3AD203B41FA5}">
                      <a16:colId xmlns:a16="http://schemas.microsoft.com/office/drawing/2014/main" val="1239133072"/>
                    </a:ext>
                  </a:extLst>
                </a:gridCol>
                <a:gridCol w="2198920">
                  <a:extLst>
                    <a:ext uri="{9D8B030D-6E8A-4147-A177-3AD203B41FA5}">
                      <a16:colId xmlns:a16="http://schemas.microsoft.com/office/drawing/2014/main" val="3801830116"/>
                    </a:ext>
                  </a:extLst>
                </a:gridCol>
              </a:tblGrid>
              <a:tr h="241843">
                <a:tc>
                  <a:txBody>
                    <a:bodyPr/>
                    <a:lstStyle/>
                    <a:p>
                      <a:pPr algn="r">
                        <a:lnSpc>
                          <a:spcPct val="107000"/>
                        </a:lnSpc>
                        <a:spcAft>
                          <a:spcPts val="0"/>
                        </a:spcAft>
                      </a:pPr>
                      <a:r>
                        <a:rPr lang="en-US" sz="1600" b="1" dirty="0">
                          <a:solidFill>
                            <a:schemeClr val="bg1"/>
                          </a:solidFill>
                          <a:effectLst/>
                        </a:rPr>
                        <a:t>District</a:t>
                      </a:r>
                      <a:r>
                        <a:rPr lang="en-US" sz="1600" b="1" baseline="0" dirty="0">
                          <a:solidFill>
                            <a:schemeClr val="bg1"/>
                          </a:solidFill>
                          <a:effectLst/>
                        </a:rPr>
                        <a:t> </a:t>
                      </a:r>
                      <a:r>
                        <a:rPr lang="en-US" sz="1600" b="1" dirty="0">
                          <a:solidFill>
                            <a:schemeClr val="bg1"/>
                          </a:solidFill>
                          <a:effectLst/>
                        </a:rPr>
                        <a:t>Municipality</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600" b="1" dirty="0">
                          <a:solidFill>
                            <a:schemeClr val="bg1"/>
                          </a:solidFill>
                          <a:effectLst/>
                        </a:rPr>
                        <a:t>No. of Informal Settlements</a:t>
                      </a:r>
                      <a:endParaRPr lang="en-ZA"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11650251"/>
                  </a:ext>
                </a:extLst>
              </a:tr>
              <a:tr h="241843">
                <a:tc>
                  <a:txBody>
                    <a:bodyPr/>
                    <a:lstStyle/>
                    <a:p>
                      <a:r>
                        <a:rPr lang="en-US" sz="1600" dirty="0">
                          <a:solidFill>
                            <a:schemeClr val="tx1"/>
                          </a:solidFill>
                        </a:rPr>
                        <a:t>EThekwini Metro</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a:lnSpc>
                          <a:spcPct val="107000"/>
                        </a:lnSpc>
                        <a:spcAft>
                          <a:spcPts val="0"/>
                        </a:spcAft>
                      </a:pPr>
                      <a:r>
                        <a:rPr lang="en-US" sz="1600" dirty="0">
                          <a:solidFill>
                            <a:schemeClr val="tx1"/>
                          </a:solidFill>
                          <a:effectLst/>
                        </a:rPr>
                        <a:t>730</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9856813"/>
                  </a:ext>
                </a:extLst>
              </a:tr>
              <a:tr h="241843">
                <a:tc>
                  <a:txBody>
                    <a:bodyPr/>
                    <a:lstStyle/>
                    <a:p>
                      <a:r>
                        <a:rPr lang="en-US" sz="1600" dirty="0">
                          <a:solidFill>
                            <a:schemeClr val="tx1"/>
                          </a:solidFill>
                        </a:rPr>
                        <a:t>Amajuba</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a:lnSpc>
                          <a:spcPct val="107000"/>
                        </a:lnSpc>
                        <a:spcAft>
                          <a:spcPts val="0"/>
                        </a:spcAft>
                      </a:pPr>
                      <a:r>
                        <a:rPr lang="en-US" sz="1600" dirty="0">
                          <a:solidFill>
                            <a:schemeClr val="tx1"/>
                          </a:solidFill>
                          <a:effectLst/>
                        </a:rPr>
                        <a:t>7</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38064882"/>
                  </a:ext>
                </a:extLst>
              </a:tr>
              <a:tr h="241843">
                <a:tc>
                  <a:txBody>
                    <a:bodyPr/>
                    <a:lstStyle/>
                    <a:p>
                      <a:r>
                        <a:rPr lang="en-US" sz="1600" dirty="0">
                          <a:solidFill>
                            <a:schemeClr val="tx1"/>
                          </a:solidFill>
                        </a:rPr>
                        <a:t>Harry</a:t>
                      </a:r>
                      <a:r>
                        <a:rPr lang="en-US" sz="1600" baseline="0" dirty="0">
                          <a:solidFill>
                            <a:schemeClr val="tx1"/>
                          </a:solidFill>
                        </a:rPr>
                        <a:t> Gwala</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a:lnSpc>
                          <a:spcPct val="107000"/>
                        </a:lnSpc>
                        <a:spcAft>
                          <a:spcPts val="0"/>
                        </a:spcAft>
                      </a:pPr>
                      <a:r>
                        <a:rPr lang="en-US" sz="1600" dirty="0">
                          <a:solidFill>
                            <a:schemeClr val="tx1"/>
                          </a:solidFill>
                          <a:effectLst/>
                        </a:rPr>
                        <a:t>9</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995685"/>
                  </a:ext>
                </a:extLst>
              </a:tr>
              <a:tr h="241843">
                <a:tc>
                  <a:txBody>
                    <a:bodyPr/>
                    <a:lstStyle/>
                    <a:p>
                      <a:r>
                        <a:rPr lang="en-US" sz="1600" dirty="0" err="1">
                          <a:solidFill>
                            <a:schemeClr val="tx1"/>
                          </a:solidFill>
                        </a:rPr>
                        <a:t>Ilembe</a:t>
                      </a:r>
                      <a:r>
                        <a:rPr lang="en-US" sz="1600" dirty="0">
                          <a:solidFill>
                            <a:schemeClr val="tx1"/>
                          </a:solidFill>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a:lnSpc>
                          <a:spcPct val="107000"/>
                        </a:lnSpc>
                        <a:spcAft>
                          <a:spcPts val="0"/>
                        </a:spcAft>
                      </a:pPr>
                      <a:r>
                        <a:rPr lang="en-US" sz="1600" dirty="0">
                          <a:solidFill>
                            <a:schemeClr val="tx1"/>
                          </a:solidFill>
                          <a:effectLst/>
                        </a:rPr>
                        <a:t>22</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077649"/>
                  </a:ext>
                </a:extLst>
              </a:tr>
              <a:tr h="241843">
                <a:tc>
                  <a:txBody>
                    <a:bodyPr/>
                    <a:lstStyle/>
                    <a:p>
                      <a:r>
                        <a:rPr lang="en-US" sz="1600" dirty="0">
                          <a:solidFill>
                            <a:schemeClr val="tx1"/>
                          </a:solidFill>
                        </a:rPr>
                        <a:t>King</a:t>
                      </a:r>
                      <a:r>
                        <a:rPr lang="en-US" sz="1600" baseline="0" dirty="0">
                          <a:solidFill>
                            <a:schemeClr val="tx1"/>
                          </a:solidFill>
                        </a:rPr>
                        <a:t> Cetshwayo</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a:lnSpc>
                          <a:spcPct val="107000"/>
                        </a:lnSpc>
                        <a:spcAft>
                          <a:spcPts val="0"/>
                        </a:spcAft>
                      </a:pPr>
                      <a:r>
                        <a:rPr lang="en-US" sz="1600" dirty="0">
                          <a:solidFill>
                            <a:schemeClr val="tx1"/>
                          </a:solidFill>
                          <a:effectLst/>
                        </a:rPr>
                        <a:t>8</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1159262"/>
                  </a:ext>
                </a:extLst>
              </a:tr>
              <a:tr h="241843">
                <a:tc>
                  <a:txBody>
                    <a:bodyPr/>
                    <a:lstStyle/>
                    <a:p>
                      <a:r>
                        <a:rPr lang="en-US" sz="1600" dirty="0" err="1">
                          <a:solidFill>
                            <a:schemeClr val="tx1"/>
                          </a:solidFill>
                        </a:rPr>
                        <a:t>Ugu</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10</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82107149"/>
                  </a:ext>
                </a:extLst>
              </a:tr>
              <a:tr h="241843">
                <a:tc>
                  <a:txBody>
                    <a:bodyPr/>
                    <a:lstStyle/>
                    <a:p>
                      <a:r>
                        <a:rPr lang="en-US" sz="1600" dirty="0" err="1">
                          <a:solidFill>
                            <a:schemeClr val="tx1"/>
                          </a:solidFill>
                        </a:rPr>
                        <a:t>Umgungundlovu</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115</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79936250"/>
                  </a:ext>
                </a:extLst>
              </a:tr>
              <a:tr h="241843">
                <a:tc>
                  <a:txBody>
                    <a:bodyPr/>
                    <a:lstStyle/>
                    <a:p>
                      <a:r>
                        <a:rPr lang="en-US" sz="1600" dirty="0" err="1">
                          <a:solidFill>
                            <a:schemeClr val="tx1"/>
                          </a:solidFill>
                        </a:rPr>
                        <a:t>Umkhanyakude</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5</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6995815"/>
                  </a:ext>
                </a:extLst>
              </a:tr>
              <a:tr h="241843">
                <a:tc>
                  <a:txBody>
                    <a:bodyPr/>
                    <a:lstStyle/>
                    <a:p>
                      <a:r>
                        <a:rPr lang="en-US" sz="1600" dirty="0" err="1">
                          <a:solidFill>
                            <a:schemeClr val="tx1"/>
                          </a:solidFill>
                        </a:rPr>
                        <a:t>Umzinyathi</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8</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57862076"/>
                  </a:ext>
                </a:extLst>
              </a:tr>
              <a:tr h="241843">
                <a:tc>
                  <a:txBody>
                    <a:bodyPr/>
                    <a:lstStyle/>
                    <a:p>
                      <a:r>
                        <a:rPr lang="en-US" sz="1600" dirty="0">
                          <a:solidFill>
                            <a:schemeClr val="tx1"/>
                          </a:solidFill>
                        </a:rPr>
                        <a:t>uThukela</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8</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88952347"/>
                  </a:ext>
                </a:extLst>
              </a:tr>
              <a:tr h="334908">
                <a:tc>
                  <a:txBody>
                    <a:bodyPr/>
                    <a:lstStyle/>
                    <a:p>
                      <a:r>
                        <a:rPr lang="en-US" sz="1600" dirty="0">
                          <a:solidFill>
                            <a:schemeClr val="tx1"/>
                          </a:solidFill>
                        </a:rPr>
                        <a:t>Zululand</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15</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40024110"/>
                  </a:ext>
                </a:extLst>
              </a:tr>
              <a:tr h="241843">
                <a:tc>
                  <a:txBody>
                    <a:bodyPr/>
                    <a:lstStyle/>
                    <a:p>
                      <a:r>
                        <a:rPr lang="en-US" sz="1600" dirty="0"/>
                        <a:t>Total</a:t>
                      </a:r>
                      <a:endParaRPr lang="en-ZA" sz="1600" dirty="0">
                        <a:latin typeface="Arial" panose="020B0604020202020204" pitchFamily="34" charset="0"/>
                        <a:cs typeface="Arial" panose="020B0604020202020204" pitchFamily="34" charset="0"/>
                      </a:endParaRPr>
                    </a:p>
                  </a:txBody>
                  <a:tcPr/>
                </a:tc>
                <a:tc>
                  <a:txBody>
                    <a:bodyPr/>
                    <a:lstStyle/>
                    <a:p>
                      <a:r>
                        <a:rPr lang="en-US" sz="1600" dirty="0"/>
                        <a:t>937</a:t>
                      </a:r>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16536053"/>
                  </a:ext>
                </a:extLst>
              </a:tr>
            </a:tbl>
          </a:graphicData>
        </a:graphic>
      </p:graphicFrame>
      <p:sp>
        <p:nvSpPr>
          <p:cNvPr id="12" name="TextBox 11"/>
          <p:cNvSpPr txBox="1"/>
          <p:nvPr/>
        </p:nvSpPr>
        <p:spPr>
          <a:xfrm>
            <a:off x="611560" y="1484784"/>
            <a:ext cx="2514078" cy="423854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The identification and verification exercise commissioned by the National Department of Human settlements through The National Upgrading Support Programme (NUSP) in collaboration with the Province and municipalities culminated in approximately 937 informal settlements being identified</a:t>
            </a:r>
            <a:endParaRPr kumimoji="0" lang="en-ZA" sz="1800" b="0" i="0" u="none" strike="noStrike" kern="1200" cap="none" spc="0" normalizeH="0" baseline="0" noProof="0" dirty="0">
              <a:ln>
                <a:noFill/>
              </a:ln>
              <a:solidFill>
                <a:prstClr val="black"/>
              </a:solidFill>
              <a:effectLst/>
              <a:uLnTx/>
              <a:uFillTx/>
              <a:cs typeface="Arial" panose="020B0604020202020204" pitchFamily="34" charset="0"/>
            </a:endParaRPr>
          </a:p>
        </p:txBody>
      </p:sp>
      <p:sp>
        <p:nvSpPr>
          <p:cNvPr id="13" name="TextBox 12"/>
          <p:cNvSpPr txBox="1"/>
          <p:nvPr/>
        </p:nvSpPr>
        <p:spPr>
          <a:xfrm>
            <a:off x="3124200" y="5778965"/>
            <a:ext cx="4691898" cy="27699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Source: Identification of informal settlements in KZN report;2018 </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62753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C9C81D4-21C4-4EE4-944C-3A5DD3A99357}"/>
              </a:ext>
            </a:extLst>
          </p:cNvPr>
          <p:cNvSpPr txBox="1"/>
          <p:nvPr/>
        </p:nvSpPr>
        <p:spPr>
          <a:xfrm>
            <a:off x="1691680" y="980728"/>
            <a:ext cx="6912768" cy="707886"/>
          </a:xfrm>
          <a:prstGeom prst="rect">
            <a:avLst/>
          </a:prstGeom>
          <a:noFill/>
        </p:spPr>
        <p:txBody>
          <a:bodyPr wrap="square">
            <a:spAutoFit/>
          </a:bodyPr>
          <a:lstStyle/>
          <a:p>
            <a:pPr algn="ctr"/>
            <a:r>
              <a:rPr lang="en-US" sz="2000" b="1" cap="all" dirty="0">
                <a:ln w="9000" cmpd="sng">
                  <a:solidFill>
                    <a:srgbClr val="4E8542">
                      <a:shade val="50000"/>
                      <a:satMod val="120000"/>
                    </a:srgbClr>
                  </a:solidFill>
                  <a:prstDash val="solid"/>
                </a:ln>
                <a:solidFill>
                  <a:srgbClr val="4E8542"/>
                </a:solidFill>
                <a:effectLst>
                  <a:reflection blurRad="12700" stA="28000" endPos="45000" dist="1000" dir="5400000" sy="-100000" algn="bl" rotWithShape="0"/>
                </a:effectLst>
                <a:ea typeface="+mj-ea"/>
                <a:cs typeface="Arial" panose="020B0604020202020204" pitchFamily="34" charset="0"/>
              </a:rPr>
              <a:t>2022.23 ISUPG BUSINESS PLAN AND NON-FINANCIAL TARGETS</a:t>
            </a:r>
          </a:p>
        </p:txBody>
      </p:sp>
      <p:sp>
        <p:nvSpPr>
          <p:cNvPr id="9" name="Rectangle 8">
            <a:extLst>
              <a:ext uri="{FF2B5EF4-FFF2-40B4-BE49-F238E27FC236}">
                <a16:creationId xmlns:a16="http://schemas.microsoft.com/office/drawing/2014/main" id="{77220286-B483-4E43-8375-07D435F44BA9}"/>
              </a:ext>
            </a:extLst>
          </p:cNvPr>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pic>
        <p:nvPicPr>
          <p:cNvPr id="10" name="Picture 9" descr="Human Settlements Logo.jpg">
            <a:extLst>
              <a:ext uri="{FF2B5EF4-FFF2-40B4-BE49-F238E27FC236}">
                <a16:creationId xmlns:a16="http://schemas.microsoft.com/office/drawing/2014/main" id="{3886804D-C08B-4BD9-93C9-6B2F2540AE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sp>
        <p:nvSpPr>
          <p:cNvPr id="13" name="Arrow: Down 12">
            <a:extLst>
              <a:ext uri="{FF2B5EF4-FFF2-40B4-BE49-F238E27FC236}">
                <a16:creationId xmlns:a16="http://schemas.microsoft.com/office/drawing/2014/main" id="{6BC806D7-F7DC-403B-8D61-B7929E4906E5}"/>
              </a:ext>
            </a:extLst>
          </p:cNvPr>
          <p:cNvSpPr/>
          <p:nvPr/>
        </p:nvSpPr>
        <p:spPr>
          <a:xfrm>
            <a:off x="3995936" y="2276872"/>
            <a:ext cx="1800200" cy="309634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68451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1A887877-3A4A-492D-9A34-D04E3EF9E663}"/>
              </a:ext>
            </a:extLst>
          </p:cNvPr>
          <p:cNvGraphicFramePr>
            <a:graphicFrameLocks noGrp="1"/>
          </p:cNvGraphicFramePr>
          <p:nvPr>
            <p:ph idx="1"/>
            <p:extLst>
              <p:ext uri="{D42A27DB-BD31-4B8C-83A1-F6EECF244321}">
                <p14:modId xmlns:p14="http://schemas.microsoft.com/office/powerpoint/2010/main" val="2274131186"/>
              </p:ext>
            </p:extLst>
          </p:nvPr>
        </p:nvGraphicFramePr>
        <p:xfrm>
          <a:off x="395536" y="587563"/>
          <a:ext cx="7931224" cy="6374759"/>
        </p:xfrm>
        <a:graphic>
          <a:graphicData uri="http://schemas.openxmlformats.org/drawingml/2006/table">
            <a:tbl>
              <a:tblPr firstRow="1" bandRow="1">
                <a:tableStyleId>{00A15C55-8517-42AA-B614-E9B94910E393}</a:tableStyleId>
              </a:tblPr>
              <a:tblGrid>
                <a:gridCol w="1926872">
                  <a:extLst>
                    <a:ext uri="{9D8B030D-6E8A-4147-A177-3AD203B41FA5}">
                      <a16:colId xmlns:a16="http://schemas.microsoft.com/office/drawing/2014/main" val="1154186951"/>
                    </a:ext>
                  </a:extLst>
                </a:gridCol>
                <a:gridCol w="1926872">
                  <a:extLst>
                    <a:ext uri="{9D8B030D-6E8A-4147-A177-3AD203B41FA5}">
                      <a16:colId xmlns:a16="http://schemas.microsoft.com/office/drawing/2014/main" val="2249490121"/>
                    </a:ext>
                  </a:extLst>
                </a:gridCol>
                <a:gridCol w="1926872">
                  <a:extLst>
                    <a:ext uri="{9D8B030D-6E8A-4147-A177-3AD203B41FA5}">
                      <a16:colId xmlns:a16="http://schemas.microsoft.com/office/drawing/2014/main" val="2099986521"/>
                    </a:ext>
                  </a:extLst>
                </a:gridCol>
                <a:gridCol w="2150608">
                  <a:extLst>
                    <a:ext uri="{9D8B030D-6E8A-4147-A177-3AD203B41FA5}">
                      <a16:colId xmlns:a16="http://schemas.microsoft.com/office/drawing/2014/main" val="598362042"/>
                    </a:ext>
                  </a:extLst>
                </a:gridCol>
              </a:tblGrid>
              <a:tr h="576677">
                <a:tc gridSpan="4">
                  <a:txBody>
                    <a:bodyPr/>
                    <a:lstStyle/>
                    <a:p>
                      <a:pPr algn="ctr"/>
                      <a:r>
                        <a:rPr lang="en-ZA" sz="1800" kern="1200" dirty="0">
                          <a:solidFill>
                            <a:schemeClr val="bg1"/>
                          </a:solidFill>
                          <a:effectLst/>
                        </a:rPr>
                        <a:t>ISUPG-</a:t>
                      </a:r>
                    </a:p>
                    <a:p>
                      <a:pPr algn="ctr"/>
                      <a:r>
                        <a:rPr lang="en-ZA" sz="1800" kern="1200" dirty="0">
                          <a:solidFill>
                            <a:schemeClr val="bg1"/>
                          </a:solidFill>
                          <a:effectLst/>
                        </a:rPr>
                        <a:t>PROJECTS IN PLANNING</a:t>
                      </a:r>
                      <a:endParaRPr lang="en-ZA" sz="18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2112357304"/>
                  </a:ext>
                </a:extLst>
              </a:tr>
              <a:tr h="247147">
                <a:tc>
                  <a:txBody>
                    <a:bodyPr/>
                    <a:lstStyle/>
                    <a:p>
                      <a:pPr algn="ctr"/>
                      <a:r>
                        <a:rPr lang="en-ZA" sz="1200" b="1" dirty="0"/>
                        <a:t>DISTRICT</a:t>
                      </a:r>
                      <a:endParaRPr lang="en-ZA" sz="1200" b="1" dirty="0">
                        <a:latin typeface="Arial" panose="020B0604020202020204" pitchFamily="34" charset="0"/>
                        <a:cs typeface="Arial" panose="020B0604020202020204" pitchFamily="34" charset="0"/>
                      </a:endParaRPr>
                    </a:p>
                  </a:txBody>
                  <a:tcPr/>
                </a:tc>
                <a:tc>
                  <a:txBody>
                    <a:bodyPr/>
                    <a:lstStyle/>
                    <a:p>
                      <a:pPr algn="ctr"/>
                      <a:r>
                        <a:rPr lang="en-US" sz="1100" b="1" dirty="0"/>
                        <a:t>MUNICIPALITY</a:t>
                      </a:r>
                      <a:endParaRPr lang="en-ZA" sz="1100" b="1" dirty="0">
                        <a:latin typeface="Arial" panose="020B0604020202020204" pitchFamily="34" charset="0"/>
                        <a:cs typeface="Arial" panose="020B0604020202020204" pitchFamily="34" charset="0"/>
                      </a:endParaRPr>
                    </a:p>
                  </a:txBody>
                  <a:tcPr/>
                </a:tc>
                <a:tc>
                  <a:txBody>
                    <a:bodyPr/>
                    <a:lstStyle/>
                    <a:p>
                      <a:pPr algn="ctr"/>
                      <a:r>
                        <a:rPr lang="en-US" sz="1100" b="1" dirty="0"/>
                        <a:t>PROJECT NAME</a:t>
                      </a:r>
                      <a:endParaRPr lang="en-ZA" sz="1100" b="1" dirty="0">
                        <a:latin typeface="Arial" panose="020B0604020202020204" pitchFamily="34" charset="0"/>
                        <a:cs typeface="Arial" panose="020B0604020202020204" pitchFamily="34" charset="0"/>
                      </a:endParaRPr>
                    </a:p>
                  </a:txBody>
                  <a:tcPr/>
                </a:tc>
                <a:tc>
                  <a:txBody>
                    <a:bodyPr/>
                    <a:lstStyle/>
                    <a:p>
                      <a:pPr algn="ctr"/>
                      <a:r>
                        <a:rPr lang="en-ZA" sz="1200" b="1" dirty="0"/>
                        <a:t>BUDGET</a:t>
                      </a:r>
                      <a:endParaRPr lang="en-ZA"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15904665"/>
                  </a:ext>
                </a:extLst>
              </a:tr>
              <a:tr h="205956">
                <a:tc rowSpan="5">
                  <a:txBody>
                    <a:bodyPr/>
                    <a:lstStyle/>
                    <a:p>
                      <a:pPr algn="ctr"/>
                      <a:endParaRPr lang="en-US" sz="1000" b="0" dirty="0"/>
                    </a:p>
                    <a:p>
                      <a:pPr algn="ctr"/>
                      <a:endParaRPr lang="en-US" sz="1000" b="0" dirty="0"/>
                    </a:p>
                    <a:p>
                      <a:pPr algn="ctr"/>
                      <a:endParaRPr lang="en-US" sz="1000" b="0" dirty="0"/>
                    </a:p>
                    <a:p>
                      <a:pPr algn="ctr"/>
                      <a:r>
                        <a:rPr lang="en-US" sz="1000" b="0" dirty="0"/>
                        <a:t>AMAJUBA</a:t>
                      </a: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a:solidFill>
                            <a:srgbClr val="000000"/>
                          </a:solidFill>
                          <a:effectLst/>
                        </a:rPr>
                        <a:t>Newcastle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Drycut</a:t>
                      </a:r>
                      <a:r>
                        <a:rPr lang="en-ZA" sz="1000" b="0" u="none" strike="noStrike" dirty="0">
                          <a:solidFill>
                            <a:srgbClr val="000000"/>
                          </a:solidFill>
                          <a:effectLst/>
                        </a:rPr>
                        <a:t> Farm Housing Project</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R461 580,00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4148744368"/>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a:solidFill>
                            <a:srgbClr val="000000"/>
                          </a:solidFill>
                          <a:effectLst/>
                        </a:rPr>
                        <a:t>Newcastle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Vezokuhle</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R1 713 810,00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101577732"/>
                  </a:ext>
                </a:extLst>
              </a:tr>
              <a:tr h="37758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a:solidFill>
                            <a:srgbClr val="000000"/>
                          </a:solidFill>
                          <a:effectLst/>
                        </a:rPr>
                        <a:t>Newcastle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1000" b="0" u="none" strike="noStrike" dirty="0">
                          <a:solidFill>
                            <a:srgbClr val="000000"/>
                          </a:solidFill>
                          <a:effectLst/>
                        </a:rPr>
                        <a:t>Johnstown, </a:t>
                      </a:r>
                      <a:r>
                        <a:rPr lang="en-US" sz="1000" b="0" u="none" strike="noStrike" dirty="0" err="1">
                          <a:solidFill>
                            <a:srgbClr val="000000"/>
                          </a:solidFill>
                          <a:effectLst/>
                        </a:rPr>
                        <a:t>Blaauuboschslaagte</a:t>
                      </a:r>
                      <a:r>
                        <a:rPr lang="en-US" sz="1000" b="0" u="none" strike="noStrike" dirty="0">
                          <a:solidFill>
                            <a:srgbClr val="000000"/>
                          </a:solidFill>
                          <a:effectLst/>
                        </a:rPr>
                        <a:t> and </a:t>
                      </a:r>
                      <a:r>
                        <a:rPr lang="en-US" sz="1000" b="0" u="none" strike="noStrike" dirty="0" err="1">
                          <a:solidFill>
                            <a:srgbClr val="000000"/>
                          </a:solidFill>
                          <a:effectLst/>
                        </a:rPr>
                        <a:t>Cavan</a:t>
                      </a:r>
                      <a:r>
                        <a:rPr lang="en-US" sz="1000" b="0" u="none" strike="noStrike" dirty="0">
                          <a:solidFill>
                            <a:srgbClr val="000000"/>
                          </a:solidFill>
                          <a:effectLst/>
                        </a:rPr>
                        <a:t> Phase 2&amp;3 Catalytic Housing Project (bulks )</a:t>
                      </a:r>
                      <a:endParaRPr lang="en-US"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R33 394 478,95</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4257028637"/>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eMadlangeni</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Balgray</a:t>
                      </a:r>
                      <a:r>
                        <a:rPr lang="en-ZA" sz="1000" b="0" u="none" strike="noStrike" dirty="0">
                          <a:solidFill>
                            <a:srgbClr val="000000"/>
                          </a:solidFill>
                          <a:effectLst/>
                        </a:rPr>
                        <a:t> Housing Project</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R175 323,00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43620477"/>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a:solidFill>
                            <a:srgbClr val="000000"/>
                          </a:solidFill>
                          <a:effectLst/>
                        </a:rPr>
                        <a:t>Newcastle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Soulcity</a:t>
                      </a:r>
                      <a:r>
                        <a:rPr lang="en-ZA" sz="1000" b="0" u="none" strike="noStrike" dirty="0">
                          <a:solidFill>
                            <a:srgbClr val="000000"/>
                          </a:solidFill>
                          <a:effectLst/>
                        </a:rPr>
                        <a:t>/ </a:t>
                      </a:r>
                      <a:r>
                        <a:rPr lang="en-ZA" sz="1000" b="0" u="none" strike="noStrike" dirty="0" err="1">
                          <a:solidFill>
                            <a:srgbClr val="000000"/>
                          </a:solidFill>
                          <a:effectLst/>
                        </a:rPr>
                        <a:t>Stamfordhill</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R1 119 139,25</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473967354"/>
                  </a:ext>
                </a:extLst>
              </a:tr>
              <a:tr h="216144">
                <a:tc rowSpan="15">
                  <a:txBody>
                    <a:bodyPr/>
                    <a:lstStyle/>
                    <a:p>
                      <a:pPr algn="ctr"/>
                      <a:endParaRPr lang="en-US" sz="1000" b="0" dirty="0"/>
                    </a:p>
                    <a:p>
                      <a:pPr algn="ctr"/>
                      <a:endParaRPr lang="en-US" sz="1000" b="0" dirty="0"/>
                    </a:p>
                    <a:p>
                      <a:pPr algn="ctr"/>
                      <a:endParaRPr lang="en-US" sz="1000" b="0" dirty="0"/>
                    </a:p>
                    <a:p>
                      <a:pPr algn="ctr"/>
                      <a:endParaRPr lang="en-US" sz="1000" b="0" dirty="0"/>
                    </a:p>
                    <a:p>
                      <a:pPr algn="ctr"/>
                      <a:endParaRPr lang="en-US" sz="1000" b="0" dirty="0"/>
                    </a:p>
                    <a:p>
                      <a:pPr algn="ctr"/>
                      <a:endParaRPr lang="en-US" sz="1000" b="0" dirty="0"/>
                    </a:p>
                    <a:p>
                      <a:pPr algn="ctr"/>
                      <a:endParaRPr lang="en-US" sz="1000" b="0" dirty="0"/>
                    </a:p>
                    <a:p>
                      <a:pPr algn="ctr"/>
                      <a:endParaRPr lang="en-US" sz="1000" b="0" dirty="0"/>
                    </a:p>
                    <a:p>
                      <a:pPr algn="ctr"/>
                      <a:endParaRPr lang="en-US" sz="1000" b="0" dirty="0"/>
                    </a:p>
                    <a:p>
                      <a:pPr algn="ctr"/>
                      <a:endParaRPr lang="en-US" sz="1000" b="0" dirty="0"/>
                    </a:p>
                    <a:p>
                      <a:pPr algn="ctr"/>
                      <a:r>
                        <a:rPr lang="en-US" sz="1000" b="0" dirty="0"/>
                        <a:t>UMGUNGUNDLOVU</a:t>
                      </a:r>
                      <a:endParaRPr lang="en-ZA" sz="10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dirty="0" err="1">
                          <a:ln>
                            <a:noFill/>
                          </a:ln>
                          <a:solidFill>
                            <a:srgbClr val="000000"/>
                          </a:solidFill>
                          <a:effectLst/>
                          <a:uLnTx/>
                          <a:uFillTx/>
                        </a:rPr>
                        <a:t>Msunduzi</a:t>
                      </a:r>
                      <a:r>
                        <a:rPr kumimoji="0" lang="en-ZA"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ZA" sz="1000" b="0" u="none" strike="noStrike" dirty="0">
                          <a:solidFill>
                            <a:srgbClr val="000000"/>
                          </a:solidFill>
                          <a:effectLst/>
                        </a:rPr>
                        <a:t> Kwa 30 Informal Settlement Upgrade</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R455 291,00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974000250"/>
                  </a:ext>
                </a:extLst>
              </a:tr>
              <a:tr h="254013">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a:ln>
                            <a:noFill/>
                          </a:ln>
                          <a:solidFill>
                            <a:srgbClr val="000000"/>
                          </a:solidFill>
                          <a:effectLst/>
                          <a:uLnTx/>
                          <a:uFillTx/>
                        </a:rPr>
                        <a:t>Msunduzi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ZA" sz="1000" b="0" u="none" strike="noStrike" dirty="0" err="1">
                          <a:solidFill>
                            <a:srgbClr val="000000"/>
                          </a:solidFill>
                          <a:effectLst/>
                        </a:rPr>
                        <a:t>Khalanyoni</a:t>
                      </a:r>
                      <a:r>
                        <a:rPr lang="en-ZA" sz="1000" b="0" u="none" strike="noStrike" dirty="0">
                          <a:solidFill>
                            <a:srgbClr val="000000"/>
                          </a:solidFill>
                          <a:effectLst/>
                        </a:rPr>
                        <a:t> Informal Settlement Upgrade</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R1 138 230,00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737994208"/>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dirty="0" err="1">
                          <a:ln>
                            <a:noFill/>
                          </a:ln>
                          <a:solidFill>
                            <a:srgbClr val="000000"/>
                          </a:solidFill>
                          <a:effectLst/>
                          <a:uLnTx/>
                          <a:uFillTx/>
                        </a:rPr>
                        <a:t>Msunduzi</a:t>
                      </a:r>
                      <a:r>
                        <a:rPr kumimoji="0" lang="en-ZA"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ZA" sz="1000" b="0" u="none" strike="noStrike" dirty="0">
                          <a:solidFill>
                            <a:srgbClr val="000000"/>
                          </a:solidFill>
                          <a:effectLst/>
                        </a:rPr>
                        <a:t>Edendale J2 and Quarry </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R949 000,00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306459504"/>
                  </a:ext>
                </a:extLst>
              </a:tr>
              <a:tr h="254013">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a:ln>
                            <a:noFill/>
                          </a:ln>
                          <a:solidFill>
                            <a:srgbClr val="000000"/>
                          </a:solidFill>
                          <a:effectLst/>
                          <a:uLnTx/>
                          <a:uFillTx/>
                        </a:rPr>
                        <a:t>Msunduzi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ZA" sz="1000" b="0" u="none" strike="noStrike" dirty="0">
                          <a:solidFill>
                            <a:srgbClr val="000000"/>
                          </a:solidFill>
                          <a:effectLst/>
                        </a:rPr>
                        <a:t> Edendale Bulwer Informal Settlement</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R786 000,00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875633524"/>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dirty="0" err="1">
                          <a:ln>
                            <a:noFill/>
                          </a:ln>
                          <a:solidFill>
                            <a:srgbClr val="000000"/>
                          </a:solidFill>
                          <a:effectLst/>
                          <a:uLnTx/>
                          <a:uFillTx/>
                        </a:rPr>
                        <a:t>Msunduzi</a:t>
                      </a:r>
                      <a:r>
                        <a:rPr kumimoji="0" lang="en-ZA"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ZA" sz="1000" b="0" u="none" strike="noStrike" dirty="0" err="1">
                          <a:solidFill>
                            <a:srgbClr val="000000"/>
                          </a:solidFill>
                          <a:effectLst/>
                        </a:rPr>
                        <a:t>Bhobhonono</a:t>
                      </a:r>
                      <a:r>
                        <a:rPr lang="en-ZA" sz="1000" b="0" u="none" strike="noStrike" dirty="0">
                          <a:solidFill>
                            <a:srgbClr val="000000"/>
                          </a:solidFill>
                          <a:effectLst/>
                        </a:rPr>
                        <a:t> </a:t>
                      </a:r>
                      <a:r>
                        <a:rPr lang="en-ZA" sz="1000" b="0" u="none" strike="noStrike" dirty="0" err="1">
                          <a:solidFill>
                            <a:srgbClr val="000000"/>
                          </a:solidFill>
                          <a:effectLst/>
                        </a:rPr>
                        <a:t>Masomini</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R3 688 266,00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604038667"/>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Mngeni</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Hillside</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R426 542,00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552499690"/>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a:ln>
                            <a:noFill/>
                          </a:ln>
                          <a:solidFill>
                            <a:srgbClr val="000000"/>
                          </a:solidFill>
                          <a:effectLst/>
                          <a:uLnTx/>
                          <a:uFillTx/>
                        </a:rPr>
                        <a:t>Msunduzi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ZA" sz="1000" b="0" u="none" strike="noStrike" dirty="0" err="1">
                          <a:solidFill>
                            <a:srgbClr val="000000"/>
                          </a:solidFill>
                          <a:effectLst/>
                        </a:rPr>
                        <a:t>Sobantu</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R256 000,00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393968023"/>
                  </a:ext>
                </a:extLst>
              </a:tr>
              <a:tr h="254013">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a:ln>
                            <a:noFill/>
                          </a:ln>
                          <a:solidFill>
                            <a:srgbClr val="000000"/>
                          </a:solidFill>
                          <a:effectLst/>
                          <a:uLnTx/>
                          <a:uFillTx/>
                        </a:rPr>
                        <a:t>Msunduzi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US" sz="1000" b="0" u="none" strike="noStrike" dirty="0" err="1">
                          <a:solidFill>
                            <a:srgbClr val="000000"/>
                          </a:solidFill>
                          <a:effectLst/>
                        </a:rPr>
                        <a:t>Snathing</a:t>
                      </a:r>
                      <a:r>
                        <a:rPr lang="en-US" sz="1000" b="0" u="none" strike="noStrike" dirty="0">
                          <a:solidFill>
                            <a:srgbClr val="000000"/>
                          </a:solidFill>
                          <a:effectLst/>
                        </a:rPr>
                        <a:t> Phase 1 Informal Settlement Upgrade</a:t>
                      </a:r>
                      <a:endParaRPr lang="en-US"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R3 384 000,00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661182843"/>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a:ln>
                            <a:noFill/>
                          </a:ln>
                          <a:solidFill>
                            <a:srgbClr val="000000"/>
                          </a:solidFill>
                          <a:effectLst/>
                          <a:uLnTx/>
                          <a:uFillTx/>
                        </a:rPr>
                        <a:t>Msunduzi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ZA" sz="1000" b="0" u="none" strike="noStrike" dirty="0" err="1">
                          <a:solidFill>
                            <a:srgbClr val="000000"/>
                          </a:solidFill>
                          <a:effectLst/>
                        </a:rPr>
                        <a:t>Smero</a:t>
                      </a:r>
                      <a:r>
                        <a:rPr lang="en-ZA" sz="1000" b="0" u="none" strike="noStrike" dirty="0">
                          <a:solidFill>
                            <a:srgbClr val="000000"/>
                          </a:solidFill>
                          <a:effectLst/>
                        </a:rPr>
                        <a:t> </a:t>
                      </a:r>
                      <a:r>
                        <a:rPr lang="en-ZA" sz="1000" b="0" u="none" strike="noStrike" dirty="0" err="1">
                          <a:solidFill>
                            <a:srgbClr val="000000"/>
                          </a:solidFill>
                          <a:effectLst/>
                        </a:rPr>
                        <a:t>Caluza</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R3 688 266,00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872795105"/>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a:ln>
                            <a:noFill/>
                          </a:ln>
                          <a:solidFill>
                            <a:srgbClr val="000000"/>
                          </a:solidFill>
                          <a:effectLst/>
                          <a:uLnTx/>
                          <a:uFillTx/>
                        </a:rPr>
                        <a:t>Msunduzi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US" sz="1000" b="0" u="none" strike="noStrike" dirty="0">
                          <a:solidFill>
                            <a:srgbClr val="000000"/>
                          </a:solidFill>
                          <a:effectLst/>
                        </a:rPr>
                        <a:t>Glenwood 2 South East Sector</a:t>
                      </a:r>
                      <a:endParaRPr lang="en-US"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R10 560 870,00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835447901"/>
                  </a:ext>
                </a:extLst>
              </a:tr>
              <a:tr h="20595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a:ln>
                            <a:noFill/>
                          </a:ln>
                          <a:solidFill>
                            <a:srgbClr val="000000"/>
                          </a:solidFill>
                          <a:effectLst/>
                          <a:uLnTx/>
                          <a:uFillTx/>
                        </a:rPr>
                        <a:t>Msunduzi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ZA" sz="1000" b="0" u="none" strike="noStrike" dirty="0" err="1">
                          <a:solidFill>
                            <a:srgbClr val="000000"/>
                          </a:solidFill>
                          <a:effectLst/>
                        </a:rPr>
                        <a:t>Mkhondeni</a:t>
                      </a:r>
                      <a:r>
                        <a:rPr lang="en-ZA" sz="1000" b="0" u="none" strike="noStrike" dirty="0">
                          <a:solidFill>
                            <a:srgbClr val="000000"/>
                          </a:solidFill>
                          <a:effectLst/>
                        </a:rPr>
                        <a:t> SACCA</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R198 998,00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585500734"/>
                  </a:ext>
                </a:extLst>
              </a:tr>
              <a:tr h="254013">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dirty="0" err="1">
                          <a:ln>
                            <a:noFill/>
                          </a:ln>
                          <a:solidFill>
                            <a:srgbClr val="000000"/>
                          </a:solidFill>
                          <a:effectLst/>
                          <a:uLnTx/>
                          <a:uFillTx/>
                        </a:rPr>
                        <a:t>Msunduzi</a:t>
                      </a:r>
                      <a:r>
                        <a:rPr kumimoji="0" lang="en-ZA"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tc>
                <a:tc>
                  <a:txBody>
                    <a:bodyPr/>
                    <a:lstStyle/>
                    <a:p>
                      <a:pPr algn="ctr" fontAlgn="ctr"/>
                      <a:r>
                        <a:rPr lang="en-US" sz="1000" b="0" u="none" strike="noStrike" dirty="0">
                          <a:solidFill>
                            <a:srgbClr val="000000"/>
                          </a:solidFill>
                          <a:effectLst/>
                        </a:rPr>
                        <a:t>Peace Valley 2 Informal Settlement Upgrade</a:t>
                      </a:r>
                      <a:endParaRPr lang="en-US"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R845 000,00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952156395"/>
                  </a:ext>
                </a:extLst>
              </a:tr>
              <a:tr h="254013">
                <a:tc vMerge="1">
                  <a:txBody>
                    <a:bodyPr/>
                    <a:lstStyle/>
                    <a:p>
                      <a:pPr algn="ctr"/>
                      <a:endParaRPr lang="en-ZA" sz="900" b="1"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Mkhambathini</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Stockdale Informal Settlement Upgrade</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R317 000,00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671836819"/>
                  </a:ext>
                </a:extLst>
              </a:tr>
              <a:tr h="358484">
                <a:tc vMerge="1">
                  <a:txBody>
                    <a:bodyPr/>
                    <a:lstStyle/>
                    <a:p>
                      <a:pPr algn="ctr"/>
                      <a:endParaRPr lang="en-ZA" sz="900"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000" b="0" u="none" strike="noStrike" kern="1200" cap="none" spc="0" normalizeH="0" baseline="0" noProof="0" dirty="0" err="1">
                          <a:ln>
                            <a:noFill/>
                          </a:ln>
                          <a:solidFill>
                            <a:srgbClr val="000000"/>
                          </a:solidFill>
                          <a:effectLst/>
                          <a:uLnTx/>
                          <a:uFillTx/>
                        </a:rPr>
                        <a:t>Msunduzi</a:t>
                      </a:r>
                      <a:r>
                        <a:rPr kumimoji="0" lang="en-ZA" sz="1000" b="0" u="none" strike="noStrike" kern="1200" cap="none" spc="0" normalizeH="0" baseline="0" noProof="0" dirty="0">
                          <a:ln>
                            <a:noFill/>
                          </a:ln>
                          <a:solidFill>
                            <a:srgbClr val="000000"/>
                          </a:solidFill>
                          <a:effectLst/>
                          <a:uLnTx/>
                          <a:uFillTx/>
                        </a:rPr>
                        <a:t> Municipality</a:t>
                      </a:r>
                    </a:p>
                    <a:p>
                      <a:pPr algn="ctr"/>
                      <a:endParaRPr lang="en-ZA" sz="1000" b="1"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a:solidFill>
                            <a:srgbClr val="000000"/>
                          </a:solidFill>
                          <a:effectLst/>
                        </a:rPr>
                        <a:t>Harewood</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R1 084 000,00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119507556"/>
                  </a:ext>
                </a:extLst>
              </a:tr>
              <a:tr h="231959">
                <a:tc vMerge="1">
                  <a:txBody>
                    <a:bodyPr/>
                    <a:lstStyle/>
                    <a:p>
                      <a:pPr algn="ctr"/>
                      <a:endParaRPr lang="en-ZA" sz="900" b="1"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Mpofana</a:t>
                      </a:r>
                      <a:r>
                        <a:rPr lang="en-ZA" sz="1000" b="0" u="none" strike="noStrike" dirty="0">
                          <a:solidFill>
                            <a:srgbClr val="000000"/>
                          </a:solidFill>
                          <a:effectLst/>
                        </a:rPr>
                        <a:t> Municipality </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Rosetta Housing</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R376 808,00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453939817"/>
                  </a:ext>
                </a:extLst>
              </a:tr>
            </a:tbl>
          </a:graphicData>
        </a:graphic>
      </p:graphicFrame>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6</a:t>
            </a:fld>
            <a:endParaRPr lang="en-US" altLang="en-US" dirty="0">
              <a:solidFill>
                <a:schemeClr val="tx1"/>
              </a:solidFill>
              <a:latin typeface="Arial"/>
              <a:cs typeface="Arial"/>
            </a:endParaRPr>
          </a:p>
        </p:txBody>
      </p:sp>
      <p:pic>
        <p:nvPicPr>
          <p:cNvPr id="7" name="Picture 6" descr="Human Settlements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186319"/>
            <a:ext cx="1512168" cy="380366"/>
          </a:xfrm>
          <a:prstGeom prst="rect">
            <a:avLst/>
          </a:prstGeom>
        </p:spPr>
      </p:pic>
    </p:spTree>
    <p:extLst>
      <p:ext uri="{BB962C8B-B14F-4D97-AF65-F5344CB8AC3E}">
        <p14:creationId xmlns:p14="http://schemas.microsoft.com/office/powerpoint/2010/main" val="3058234133"/>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1A887877-3A4A-492D-9A34-D04E3EF9E663}"/>
              </a:ext>
            </a:extLst>
          </p:cNvPr>
          <p:cNvGraphicFramePr>
            <a:graphicFrameLocks noGrp="1"/>
          </p:cNvGraphicFramePr>
          <p:nvPr>
            <p:ph idx="1"/>
            <p:extLst>
              <p:ext uri="{D42A27DB-BD31-4B8C-83A1-F6EECF244321}">
                <p14:modId xmlns:p14="http://schemas.microsoft.com/office/powerpoint/2010/main" val="3525437916"/>
              </p:ext>
            </p:extLst>
          </p:nvPr>
        </p:nvGraphicFramePr>
        <p:xfrm>
          <a:off x="251520" y="840253"/>
          <a:ext cx="8435280" cy="5562862"/>
        </p:xfrm>
        <a:graphic>
          <a:graphicData uri="http://schemas.openxmlformats.org/drawingml/2006/table">
            <a:tbl>
              <a:tblPr firstRow="1" bandRow="1">
                <a:tableStyleId>{00A15C55-8517-42AA-B614-E9B94910E393}</a:tableStyleId>
              </a:tblPr>
              <a:tblGrid>
                <a:gridCol w="2049331">
                  <a:extLst>
                    <a:ext uri="{9D8B030D-6E8A-4147-A177-3AD203B41FA5}">
                      <a16:colId xmlns:a16="http://schemas.microsoft.com/office/drawing/2014/main" val="1154186951"/>
                    </a:ext>
                  </a:extLst>
                </a:gridCol>
                <a:gridCol w="2049331">
                  <a:extLst>
                    <a:ext uri="{9D8B030D-6E8A-4147-A177-3AD203B41FA5}">
                      <a16:colId xmlns:a16="http://schemas.microsoft.com/office/drawing/2014/main" val="2249490121"/>
                    </a:ext>
                  </a:extLst>
                </a:gridCol>
                <a:gridCol w="2049331">
                  <a:extLst>
                    <a:ext uri="{9D8B030D-6E8A-4147-A177-3AD203B41FA5}">
                      <a16:colId xmlns:a16="http://schemas.microsoft.com/office/drawing/2014/main" val="2099986521"/>
                    </a:ext>
                  </a:extLst>
                </a:gridCol>
                <a:gridCol w="2287287">
                  <a:extLst>
                    <a:ext uri="{9D8B030D-6E8A-4147-A177-3AD203B41FA5}">
                      <a16:colId xmlns:a16="http://schemas.microsoft.com/office/drawing/2014/main" val="598362042"/>
                    </a:ext>
                  </a:extLst>
                </a:gridCol>
              </a:tblGrid>
              <a:tr h="502504">
                <a:tc gridSpan="4">
                  <a:txBody>
                    <a:bodyPr/>
                    <a:lstStyle/>
                    <a:p>
                      <a:pPr algn="ctr"/>
                      <a:r>
                        <a:rPr lang="en-ZA" sz="1800" kern="1200" dirty="0">
                          <a:solidFill>
                            <a:schemeClr val="bg1"/>
                          </a:solidFill>
                          <a:effectLst/>
                        </a:rPr>
                        <a:t>ISUPG-</a:t>
                      </a:r>
                    </a:p>
                    <a:p>
                      <a:pPr algn="ctr"/>
                      <a:r>
                        <a:rPr lang="en-ZA" sz="1800" kern="1200" dirty="0">
                          <a:solidFill>
                            <a:schemeClr val="bg1"/>
                          </a:solidFill>
                          <a:effectLst/>
                        </a:rPr>
                        <a:t>PROJECTS IN PLANNING</a:t>
                      </a:r>
                      <a:endParaRPr lang="en-ZA" sz="18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2112357304"/>
                  </a:ext>
                </a:extLst>
              </a:tr>
              <a:tr h="229276">
                <a:tc>
                  <a:txBody>
                    <a:bodyPr/>
                    <a:lstStyle/>
                    <a:p>
                      <a:pPr algn="ctr"/>
                      <a:r>
                        <a:rPr lang="en-ZA" sz="1200" b="1" dirty="0"/>
                        <a:t>DISTRICT</a:t>
                      </a:r>
                      <a:endParaRPr lang="en-ZA" sz="1200" b="1" dirty="0">
                        <a:latin typeface="Arial" panose="020B0604020202020204" pitchFamily="34" charset="0"/>
                        <a:cs typeface="Arial" panose="020B0604020202020204" pitchFamily="34" charset="0"/>
                      </a:endParaRPr>
                    </a:p>
                  </a:txBody>
                  <a:tcPr/>
                </a:tc>
                <a:tc>
                  <a:txBody>
                    <a:bodyPr/>
                    <a:lstStyle/>
                    <a:p>
                      <a:pPr algn="ctr"/>
                      <a:r>
                        <a:rPr lang="en-US" sz="1100" b="1" dirty="0"/>
                        <a:t>MUNICIPALITY</a:t>
                      </a:r>
                      <a:endParaRPr lang="en-ZA" sz="1100" b="1" dirty="0">
                        <a:latin typeface="Arial" panose="020B0604020202020204" pitchFamily="34" charset="0"/>
                        <a:cs typeface="Arial" panose="020B0604020202020204" pitchFamily="34" charset="0"/>
                      </a:endParaRPr>
                    </a:p>
                  </a:txBody>
                  <a:tcPr/>
                </a:tc>
                <a:tc>
                  <a:txBody>
                    <a:bodyPr/>
                    <a:lstStyle/>
                    <a:p>
                      <a:pPr algn="ctr"/>
                      <a:r>
                        <a:rPr lang="en-US" sz="1100" b="1" dirty="0"/>
                        <a:t>PROJECT NAME</a:t>
                      </a:r>
                      <a:endParaRPr lang="en-ZA" sz="1100" b="1" dirty="0">
                        <a:latin typeface="Arial" panose="020B0604020202020204" pitchFamily="34" charset="0"/>
                        <a:cs typeface="Arial" panose="020B0604020202020204" pitchFamily="34" charset="0"/>
                      </a:endParaRPr>
                    </a:p>
                  </a:txBody>
                  <a:tcPr/>
                </a:tc>
                <a:tc>
                  <a:txBody>
                    <a:bodyPr/>
                    <a:lstStyle/>
                    <a:p>
                      <a:pPr algn="ctr"/>
                      <a:r>
                        <a:rPr lang="en-ZA" sz="1200" b="1" dirty="0"/>
                        <a:t>BUDGET</a:t>
                      </a:r>
                      <a:endParaRPr lang="en-ZA"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15904665"/>
                  </a:ext>
                </a:extLst>
              </a:tr>
              <a:tr h="245270">
                <a:tc>
                  <a:txBody>
                    <a:bodyPr/>
                    <a:lstStyle/>
                    <a:p>
                      <a:pPr algn="ctr"/>
                      <a:r>
                        <a:rPr lang="en-US" sz="1000" b="0" dirty="0"/>
                        <a:t>HARRY GWALA</a:t>
                      </a: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Ubuhlebezwe</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Ixopo Slums</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R3 499 958,00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737994208"/>
                  </a:ext>
                </a:extLst>
              </a:tr>
              <a:tr h="229276">
                <a:tc rowSpan="2">
                  <a:txBody>
                    <a:bodyPr/>
                    <a:lstStyle/>
                    <a:p>
                      <a:pPr algn="ctr"/>
                      <a:endParaRPr lang="en-US" sz="1000" b="0" dirty="0"/>
                    </a:p>
                    <a:p>
                      <a:pPr algn="ctr"/>
                      <a:r>
                        <a:rPr lang="en-US" sz="1000" b="0" dirty="0"/>
                        <a:t>UTHUKELA</a:t>
                      </a: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a:solidFill>
                            <a:srgbClr val="000000"/>
                          </a:solidFill>
                          <a:effectLst/>
                        </a:rPr>
                        <a:t>Alfred Duma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Ntokozweni</a:t>
                      </a:r>
                      <a:r>
                        <a:rPr lang="en-ZA" sz="1000" b="0" u="none" strike="noStrike" dirty="0">
                          <a:solidFill>
                            <a:srgbClr val="000000"/>
                          </a:solidFill>
                          <a:effectLst/>
                        </a:rPr>
                        <a:t>(Gumtree)</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R800 000,00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306459504"/>
                  </a:ext>
                </a:extLst>
              </a:tr>
              <a:tr h="229276">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a:solidFill>
                            <a:srgbClr val="000000"/>
                          </a:solidFill>
                          <a:effectLst/>
                        </a:rPr>
                        <a:t>Alfred Duma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Ezakheni</a:t>
                      </a:r>
                      <a:r>
                        <a:rPr lang="en-ZA" sz="1000" b="0" u="none" strike="noStrike" dirty="0">
                          <a:solidFill>
                            <a:srgbClr val="000000"/>
                          </a:solidFill>
                          <a:effectLst/>
                        </a:rPr>
                        <a:t> C </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R60 000,00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787265948"/>
                  </a:ext>
                </a:extLst>
              </a:tr>
              <a:tr h="245270">
                <a:tc rowSpan="4">
                  <a:txBody>
                    <a:bodyPr/>
                    <a:lstStyle/>
                    <a:p>
                      <a:pPr algn="ctr"/>
                      <a:endParaRPr lang="en-US" sz="1000" b="0" dirty="0"/>
                    </a:p>
                    <a:p>
                      <a:pPr algn="ctr"/>
                      <a:r>
                        <a:rPr lang="en-US" sz="1000" b="0" dirty="0"/>
                        <a:t>ZULULAND</a:t>
                      </a: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Abaqulusi</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rtl="0" fontAlgn="ctr"/>
                      <a:r>
                        <a:rPr lang="en-ZA" sz="1000" b="0" u="none" strike="noStrike" dirty="0" err="1">
                          <a:solidFill>
                            <a:srgbClr val="000000"/>
                          </a:solidFill>
                          <a:effectLst/>
                        </a:rPr>
                        <a:t>Bhekumthetho</a:t>
                      </a:r>
                      <a:r>
                        <a:rPr lang="en-ZA" sz="1000" b="0" u="none" strike="noStrike" dirty="0">
                          <a:solidFill>
                            <a:srgbClr val="000000"/>
                          </a:solidFill>
                          <a:effectLst/>
                        </a:rPr>
                        <a:t> Housing Project</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R5 684 614,00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875633524"/>
                  </a:ext>
                </a:extLst>
              </a:tr>
              <a:tr h="245270">
                <a:tc vMerge="1">
                  <a:txBody>
                    <a:bodyPr/>
                    <a:lstStyle/>
                    <a:p>
                      <a:endParaRPr lang="en-ZA"/>
                    </a:p>
                  </a:txBody>
                  <a:tcPr/>
                </a:tc>
                <a:tc>
                  <a:txBody>
                    <a:bodyPr/>
                    <a:lstStyle/>
                    <a:p>
                      <a:pPr algn="ctr" fontAlgn="ctr"/>
                      <a:r>
                        <a:rPr lang="en-US" sz="1000" b="0" u="none" strike="noStrike" dirty="0">
                          <a:solidFill>
                            <a:srgbClr val="000000"/>
                          </a:solidFill>
                          <a:effectLst/>
                        </a:rPr>
                        <a:t>Ulundi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 </a:t>
                      </a:r>
                      <a:r>
                        <a:rPr lang="en-ZA" sz="1000" b="0" u="none" strike="noStrike" dirty="0" err="1">
                          <a:solidFill>
                            <a:srgbClr val="000000"/>
                          </a:solidFill>
                          <a:effectLst/>
                        </a:rPr>
                        <a:t>Babanango</a:t>
                      </a:r>
                      <a:r>
                        <a:rPr lang="en-ZA" sz="1000" b="0" u="none" strike="noStrike" dirty="0">
                          <a:solidFill>
                            <a:srgbClr val="000000"/>
                          </a:solidFill>
                          <a:effectLst/>
                        </a:rPr>
                        <a:t> Phase 3 </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R546 409,00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60663648"/>
                  </a:ext>
                </a:extLst>
              </a:tr>
              <a:tr h="245270">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a:solidFill>
                            <a:srgbClr val="000000"/>
                          </a:solidFill>
                          <a:effectLst/>
                        </a:rPr>
                        <a:t>eDumbe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Mangosuthu Village</a:t>
                      </a:r>
                      <a:endParaRPr lang="en-ZA" sz="10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R2 412 026,00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602482017"/>
                  </a:ext>
                </a:extLst>
              </a:tr>
              <a:tr h="245270">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a:solidFill>
                            <a:srgbClr val="000000"/>
                          </a:solidFill>
                          <a:effectLst/>
                        </a:rPr>
                        <a:t>eDumbe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eDumbe Phase 3</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R730 000,00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71593973"/>
                  </a:ext>
                </a:extLst>
              </a:tr>
              <a:tr h="215359">
                <a:tc rowSpan="6">
                  <a:txBody>
                    <a:bodyPr/>
                    <a:lstStyle/>
                    <a:p>
                      <a:pPr algn="ctr"/>
                      <a:endParaRPr lang="en-US" sz="1000" b="0" dirty="0"/>
                    </a:p>
                    <a:p>
                      <a:pPr algn="ctr"/>
                      <a:endParaRPr lang="en-US" sz="1000" b="0" dirty="0"/>
                    </a:p>
                    <a:p>
                      <a:pPr algn="ctr"/>
                      <a:endParaRPr lang="en-US" sz="1000" b="0" dirty="0"/>
                    </a:p>
                    <a:p>
                      <a:pPr algn="ctr"/>
                      <a:endParaRPr lang="en-US" sz="1000" b="0" dirty="0"/>
                    </a:p>
                    <a:p>
                      <a:pPr algn="ctr"/>
                      <a:r>
                        <a:rPr lang="en-US" sz="1000" b="0" dirty="0"/>
                        <a:t>ILEMBE</a:t>
                      </a:r>
                      <a:endParaRPr lang="en-ZA" sz="10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dirty="0" err="1">
                          <a:ln>
                            <a:noFill/>
                          </a:ln>
                          <a:solidFill>
                            <a:srgbClr val="000000"/>
                          </a:solidFill>
                          <a:effectLst/>
                          <a:uLnTx/>
                          <a:uFillTx/>
                        </a:rPr>
                        <a:t>Kwadukuza</a:t>
                      </a:r>
                      <a:r>
                        <a:rPr kumimoji="0" lang="en-US"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tc>
                <a:tc>
                  <a:txBody>
                    <a:bodyPr/>
                    <a:lstStyle/>
                    <a:p>
                      <a:pPr algn="ctr" fontAlgn="ctr"/>
                      <a:r>
                        <a:rPr lang="en-ZA" sz="1000" b="0" u="none" strike="noStrike" dirty="0" err="1">
                          <a:solidFill>
                            <a:srgbClr val="000000"/>
                          </a:solidFill>
                          <a:effectLst/>
                        </a:rPr>
                        <a:t>Mgigimbe</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R250 832,94</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604038667"/>
                  </a:ext>
                </a:extLst>
              </a:tr>
              <a:tr h="215359">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dirty="0" err="1">
                          <a:ln>
                            <a:noFill/>
                          </a:ln>
                          <a:solidFill>
                            <a:srgbClr val="000000"/>
                          </a:solidFill>
                          <a:effectLst/>
                          <a:uLnTx/>
                          <a:uFillTx/>
                        </a:rPr>
                        <a:t>Kwadukuza</a:t>
                      </a:r>
                      <a:r>
                        <a:rPr kumimoji="0" lang="en-US"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tc>
                <a:tc>
                  <a:txBody>
                    <a:bodyPr/>
                    <a:lstStyle/>
                    <a:p>
                      <a:pPr algn="ctr" fontAlgn="ctr"/>
                      <a:r>
                        <a:rPr lang="en-US" sz="1000" b="0" u="none" strike="noStrike">
                          <a:solidFill>
                            <a:srgbClr val="000000"/>
                          </a:solidFill>
                          <a:effectLst/>
                        </a:rPr>
                        <a:t> Nyathikazi Housing Development - Phase 1</a:t>
                      </a:r>
                      <a:endParaRPr lang="en-US" sz="10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R4 969 440,32</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552499690"/>
                  </a:ext>
                </a:extLst>
              </a:tr>
              <a:tr h="215359">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dirty="0" err="1">
                          <a:ln>
                            <a:noFill/>
                          </a:ln>
                          <a:solidFill>
                            <a:srgbClr val="000000"/>
                          </a:solidFill>
                          <a:effectLst/>
                          <a:uLnTx/>
                          <a:uFillTx/>
                        </a:rPr>
                        <a:t>Kwadukuza</a:t>
                      </a:r>
                      <a:r>
                        <a:rPr kumimoji="0" lang="en-US"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tc>
                <a:tc>
                  <a:txBody>
                    <a:bodyPr/>
                    <a:lstStyle/>
                    <a:p>
                      <a:pPr algn="ctr" fontAlgn="ctr"/>
                      <a:r>
                        <a:rPr lang="en-ZA" sz="1000" b="0" u="none" strike="noStrike">
                          <a:solidFill>
                            <a:srgbClr val="000000"/>
                          </a:solidFill>
                          <a:effectLst/>
                        </a:rPr>
                        <a:t>Driefontein </a:t>
                      </a:r>
                      <a:endParaRPr lang="en-ZA" sz="10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R305 505,00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393968023"/>
                  </a:ext>
                </a:extLst>
              </a:tr>
              <a:tr h="245270">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dirty="0" err="1">
                          <a:ln>
                            <a:noFill/>
                          </a:ln>
                          <a:solidFill>
                            <a:srgbClr val="000000"/>
                          </a:solidFill>
                          <a:effectLst/>
                          <a:uLnTx/>
                          <a:uFillTx/>
                        </a:rPr>
                        <a:t>Kwadukuza</a:t>
                      </a:r>
                      <a:r>
                        <a:rPr kumimoji="0" lang="en-US"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tc>
                <a:tc>
                  <a:txBody>
                    <a:bodyPr/>
                    <a:lstStyle/>
                    <a:p>
                      <a:pPr algn="ctr" fontAlgn="ctr"/>
                      <a:r>
                        <a:rPr lang="en-ZA" sz="1000" b="0" u="none" strike="noStrike">
                          <a:solidFill>
                            <a:srgbClr val="000000"/>
                          </a:solidFill>
                          <a:effectLst/>
                        </a:rPr>
                        <a:t>Charlottedale </a:t>
                      </a:r>
                      <a:endParaRPr lang="en-ZA" sz="10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R5 911 589,40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661182843"/>
                  </a:ext>
                </a:extLst>
              </a:tr>
              <a:tr h="215359">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dirty="0" err="1">
                          <a:ln>
                            <a:noFill/>
                          </a:ln>
                          <a:solidFill>
                            <a:srgbClr val="000000"/>
                          </a:solidFill>
                          <a:effectLst/>
                          <a:uLnTx/>
                          <a:uFillTx/>
                        </a:rPr>
                        <a:t>Kwadukuza</a:t>
                      </a:r>
                      <a:r>
                        <a:rPr kumimoji="0" lang="en-US"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tc>
                <a:tc>
                  <a:txBody>
                    <a:bodyPr/>
                    <a:lstStyle/>
                    <a:p>
                      <a:pPr algn="ctr" fontAlgn="ctr"/>
                      <a:r>
                        <a:rPr lang="en-ZA" sz="1000" b="0" u="none" strike="noStrike">
                          <a:solidFill>
                            <a:srgbClr val="000000"/>
                          </a:solidFill>
                          <a:effectLst/>
                        </a:rPr>
                        <a:t>Madundube</a:t>
                      </a:r>
                      <a:endParaRPr lang="en-ZA" sz="10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R14 297 940,95</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872795105"/>
                  </a:ext>
                </a:extLst>
              </a:tr>
              <a:tr h="215359">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dirty="0" err="1">
                          <a:ln>
                            <a:noFill/>
                          </a:ln>
                          <a:solidFill>
                            <a:srgbClr val="000000"/>
                          </a:solidFill>
                          <a:effectLst/>
                          <a:uLnTx/>
                          <a:uFillTx/>
                        </a:rPr>
                        <a:t>Kwadukuza</a:t>
                      </a:r>
                      <a:r>
                        <a:rPr kumimoji="0" lang="en-US" sz="1000" b="0" u="none" strike="noStrike" kern="1200" cap="none" spc="0" normalizeH="0" baseline="0" noProof="0" dirty="0">
                          <a:ln>
                            <a:noFill/>
                          </a:ln>
                          <a:solidFill>
                            <a:srgbClr val="000000"/>
                          </a:solidFill>
                          <a:effectLst/>
                          <a:uLnTx/>
                          <a:uFillTx/>
                        </a:rPr>
                        <a:t> Municipality</a:t>
                      </a:r>
                      <a:endPar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tc>
                <a:tc>
                  <a:txBody>
                    <a:bodyPr/>
                    <a:lstStyle/>
                    <a:p>
                      <a:pPr algn="ctr" fontAlgn="ctr"/>
                      <a:r>
                        <a:rPr lang="en-ZA" sz="1000" b="0" u="none" strike="noStrike" dirty="0" err="1">
                          <a:solidFill>
                            <a:srgbClr val="000000"/>
                          </a:solidFill>
                          <a:effectLst/>
                        </a:rPr>
                        <a:t>Shakasprings</a:t>
                      </a:r>
                      <a:r>
                        <a:rPr lang="en-ZA" sz="1000" b="0" u="none" strike="noStrike" dirty="0">
                          <a:solidFill>
                            <a:srgbClr val="000000"/>
                          </a:solidFill>
                          <a:effectLst/>
                        </a:rPr>
                        <a:t> </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R937 488,54</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79621980"/>
                  </a:ext>
                </a:extLst>
              </a:tr>
              <a:tr h="215359">
                <a:tc rowSpan="6">
                  <a:txBody>
                    <a:bodyPr/>
                    <a:lstStyle/>
                    <a:p>
                      <a:pPr algn="ctr"/>
                      <a:endParaRPr lang="en-US" sz="1000" b="0" dirty="0"/>
                    </a:p>
                    <a:p>
                      <a:pPr algn="ctr"/>
                      <a:endParaRPr lang="en-US" sz="1000" b="0" dirty="0"/>
                    </a:p>
                    <a:p>
                      <a:pPr algn="ctr"/>
                      <a:endParaRPr lang="en-US" sz="1000" b="0" dirty="0"/>
                    </a:p>
                    <a:p>
                      <a:pPr algn="ctr"/>
                      <a:endParaRPr lang="en-US" sz="1000" b="0" dirty="0"/>
                    </a:p>
                    <a:p>
                      <a:pPr algn="ctr"/>
                      <a:r>
                        <a:rPr lang="en-US" sz="1000" b="0" dirty="0"/>
                        <a:t>KING CETSHWAYO</a:t>
                      </a: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Umhlathuze</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Mzingazi</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R1 000 000,00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835447901"/>
                  </a:ext>
                </a:extLst>
              </a:tr>
              <a:tr h="215359">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Umhlathuze</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Mandlazini</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R680 000,00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585500734"/>
                  </a:ext>
                </a:extLst>
              </a:tr>
              <a:tr h="245270">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Umhlathuze</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Mandlazini</a:t>
                      </a:r>
                      <a:r>
                        <a:rPr lang="en-ZA" sz="1000" b="0" u="none" strike="noStrike" dirty="0">
                          <a:solidFill>
                            <a:srgbClr val="000000"/>
                          </a:solidFill>
                          <a:effectLst/>
                        </a:rPr>
                        <a:t> Airport Buffer</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R490 000,00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952156395"/>
                  </a:ext>
                </a:extLst>
              </a:tr>
              <a:tr h="245653">
                <a:tc vMerge="1">
                  <a:txBody>
                    <a:bodyPr/>
                    <a:lstStyle/>
                    <a:p>
                      <a:pPr algn="ctr"/>
                      <a:endParaRPr lang="en-ZA" sz="1000" b="1"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Umhlathuze</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Mzingwenya</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R1 000 000,00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671836819"/>
                  </a:ext>
                </a:extLst>
              </a:tr>
              <a:tr h="245653">
                <a:tc vMerge="1">
                  <a:txBody>
                    <a:bodyPr/>
                    <a:lstStyle/>
                    <a:p>
                      <a:pPr algn="ctr"/>
                      <a:endParaRPr lang="en-ZA" sz="1000" b="1"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Umhlathuze</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Nseleni</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R1 000 000,00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119507556"/>
                  </a:ext>
                </a:extLst>
              </a:tr>
              <a:tr h="263216">
                <a:tc vMerge="1">
                  <a:txBody>
                    <a:bodyPr/>
                    <a:lstStyle/>
                    <a:p>
                      <a:pPr algn="ctr"/>
                      <a:endParaRPr lang="en-ZA" sz="1000" b="1"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Umhlathuze</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Vulindlela</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R1 000 000,00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453939817"/>
                  </a:ext>
                </a:extLst>
              </a:tr>
            </a:tbl>
          </a:graphicData>
        </a:graphic>
      </p:graphicFrame>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7</a:t>
            </a:fld>
            <a:endParaRPr lang="en-US" altLang="en-US" dirty="0">
              <a:solidFill>
                <a:schemeClr val="tx1"/>
              </a:solidFill>
              <a:latin typeface="Arial"/>
              <a:cs typeface="Arial"/>
            </a:endParaRPr>
          </a:p>
        </p:txBody>
      </p:sp>
      <p:pic>
        <p:nvPicPr>
          <p:cNvPr id="7" name="Picture 6" descr="Human Settlements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spTree>
    <p:extLst>
      <p:ext uri="{BB962C8B-B14F-4D97-AF65-F5344CB8AC3E}">
        <p14:creationId xmlns:p14="http://schemas.microsoft.com/office/powerpoint/2010/main" val="2601255056"/>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1A887877-3A4A-492D-9A34-D04E3EF9E663}"/>
              </a:ext>
            </a:extLst>
          </p:cNvPr>
          <p:cNvGraphicFramePr>
            <a:graphicFrameLocks noGrp="1"/>
          </p:cNvGraphicFramePr>
          <p:nvPr>
            <p:ph idx="1"/>
            <p:extLst>
              <p:ext uri="{D42A27DB-BD31-4B8C-83A1-F6EECF244321}">
                <p14:modId xmlns:p14="http://schemas.microsoft.com/office/powerpoint/2010/main" val="1936495342"/>
              </p:ext>
            </p:extLst>
          </p:nvPr>
        </p:nvGraphicFramePr>
        <p:xfrm>
          <a:off x="37480" y="622636"/>
          <a:ext cx="8507288" cy="5674565"/>
        </p:xfrm>
        <a:graphic>
          <a:graphicData uri="http://schemas.openxmlformats.org/drawingml/2006/table">
            <a:tbl>
              <a:tblPr firstRow="1" bandRow="1">
                <a:tableStyleId>{00A15C55-8517-42AA-B614-E9B94910E393}</a:tableStyleId>
              </a:tblPr>
              <a:tblGrid>
                <a:gridCol w="1954957">
                  <a:extLst>
                    <a:ext uri="{9D8B030D-6E8A-4147-A177-3AD203B41FA5}">
                      <a16:colId xmlns:a16="http://schemas.microsoft.com/office/drawing/2014/main" val="1154186951"/>
                    </a:ext>
                  </a:extLst>
                </a:gridCol>
                <a:gridCol w="2102725">
                  <a:extLst>
                    <a:ext uri="{9D8B030D-6E8A-4147-A177-3AD203B41FA5}">
                      <a16:colId xmlns:a16="http://schemas.microsoft.com/office/drawing/2014/main" val="2249490121"/>
                    </a:ext>
                  </a:extLst>
                </a:gridCol>
                <a:gridCol w="2102725">
                  <a:extLst>
                    <a:ext uri="{9D8B030D-6E8A-4147-A177-3AD203B41FA5}">
                      <a16:colId xmlns:a16="http://schemas.microsoft.com/office/drawing/2014/main" val="2099986521"/>
                    </a:ext>
                  </a:extLst>
                </a:gridCol>
                <a:gridCol w="2346881">
                  <a:extLst>
                    <a:ext uri="{9D8B030D-6E8A-4147-A177-3AD203B41FA5}">
                      <a16:colId xmlns:a16="http://schemas.microsoft.com/office/drawing/2014/main" val="598362042"/>
                    </a:ext>
                  </a:extLst>
                </a:gridCol>
              </a:tblGrid>
              <a:tr h="571180">
                <a:tc gridSpan="4">
                  <a:txBody>
                    <a:bodyPr/>
                    <a:lstStyle/>
                    <a:p>
                      <a:pPr algn="ctr"/>
                      <a:r>
                        <a:rPr lang="en-ZA" sz="1800" kern="1200" dirty="0">
                          <a:solidFill>
                            <a:schemeClr val="bg1"/>
                          </a:solidFill>
                          <a:effectLst/>
                        </a:rPr>
                        <a:t>ISUPG-</a:t>
                      </a:r>
                    </a:p>
                    <a:p>
                      <a:pPr algn="ctr"/>
                      <a:r>
                        <a:rPr lang="en-ZA" sz="1800" kern="1200" dirty="0">
                          <a:solidFill>
                            <a:schemeClr val="bg1"/>
                          </a:solidFill>
                          <a:effectLst/>
                        </a:rPr>
                        <a:t>PROJECTS IN PLANNING</a:t>
                      </a:r>
                      <a:endParaRPr lang="en-ZA" sz="18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2112357304"/>
                  </a:ext>
                </a:extLst>
              </a:tr>
              <a:tr h="244792">
                <a:tc>
                  <a:txBody>
                    <a:bodyPr/>
                    <a:lstStyle/>
                    <a:p>
                      <a:pPr algn="ctr"/>
                      <a:r>
                        <a:rPr lang="en-ZA" sz="1200" b="1" dirty="0"/>
                        <a:t>DISTRICT</a:t>
                      </a:r>
                      <a:endParaRPr lang="en-ZA" sz="1200" b="1" dirty="0">
                        <a:latin typeface="Arial" panose="020B0604020202020204" pitchFamily="34" charset="0"/>
                        <a:cs typeface="Arial" panose="020B0604020202020204" pitchFamily="34" charset="0"/>
                      </a:endParaRPr>
                    </a:p>
                  </a:txBody>
                  <a:tcPr/>
                </a:tc>
                <a:tc>
                  <a:txBody>
                    <a:bodyPr/>
                    <a:lstStyle/>
                    <a:p>
                      <a:pPr algn="ctr"/>
                      <a:r>
                        <a:rPr lang="en-US" sz="1100" b="1" dirty="0"/>
                        <a:t>MUNICIPALITY</a:t>
                      </a:r>
                      <a:endParaRPr lang="en-ZA" sz="1100" b="1" dirty="0">
                        <a:latin typeface="Arial" panose="020B0604020202020204" pitchFamily="34" charset="0"/>
                        <a:cs typeface="Arial" panose="020B0604020202020204" pitchFamily="34" charset="0"/>
                      </a:endParaRPr>
                    </a:p>
                  </a:txBody>
                  <a:tcPr/>
                </a:tc>
                <a:tc>
                  <a:txBody>
                    <a:bodyPr/>
                    <a:lstStyle/>
                    <a:p>
                      <a:pPr algn="ctr"/>
                      <a:r>
                        <a:rPr lang="en-US" sz="1100" b="1" dirty="0"/>
                        <a:t>PROJECT NAME</a:t>
                      </a:r>
                      <a:endParaRPr lang="en-ZA" sz="1100" b="1" dirty="0">
                        <a:latin typeface="Arial" panose="020B0604020202020204" pitchFamily="34" charset="0"/>
                        <a:cs typeface="Arial" panose="020B0604020202020204" pitchFamily="34" charset="0"/>
                      </a:endParaRPr>
                    </a:p>
                  </a:txBody>
                  <a:tcPr/>
                </a:tc>
                <a:tc>
                  <a:txBody>
                    <a:bodyPr/>
                    <a:lstStyle/>
                    <a:p>
                      <a:pPr algn="ctr"/>
                      <a:r>
                        <a:rPr lang="en-ZA" sz="1200" b="1" dirty="0"/>
                        <a:t>BUDGET</a:t>
                      </a:r>
                      <a:endParaRPr lang="en-ZA"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15904665"/>
                  </a:ext>
                </a:extLst>
              </a:tr>
              <a:tr h="32034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KING CETSHWAYO</a:t>
                      </a:r>
                      <a:endParaRPr lang="en-ZA" sz="1000" b="0" dirty="0"/>
                    </a:p>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uMfolozi</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Nzalabantu</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R1 800 000,00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737994208"/>
                  </a:ext>
                </a:extLst>
              </a:tr>
              <a:tr h="197133">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uMfolozi</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Mzingazi uMfolozi</a:t>
                      </a:r>
                      <a:endParaRPr lang="en-ZA" sz="10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R1 800 000,00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306459504"/>
                  </a:ext>
                </a:extLst>
              </a:tr>
              <a:tr h="197133">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Umhlathuze</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Empangeni IRDP</a:t>
                      </a:r>
                      <a:endParaRPr lang="en-ZA" sz="10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R15 000 000,00</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787265948"/>
                  </a:ext>
                </a:extLst>
              </a:tr>
              <a:tr h="197133">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Mthonjaneni</a:t>
                      </a:r>
                      <a:r>
                        <a:rPr lang="en-ZA" sz="1000" b="0" u="none" strike="noStrike" dirty="0">
                          <a:solidFill>
                            <a:srgbClr val="000000"/>
                          </a:solidFill>
                          <a:effectLst/>
                        </a:rPr>
                        <a:t> Municipality</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err="1">
                          <a:solidFill>
                            <a:srgbClr val="000000"/>
                          </a:solidFill>
                          <a:effectLst/>
                        </a:rPr>
                        <a:t>Thubalethu</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R5 146 674,00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875633524"/>
                  </a:ext>
                </a:extLst>
              </a:tr>
              <a:tr h="217592">
                <a:tc>
                  <a:txBody>
                    <a:bodyPr/>
                    <a:lstStyle/>
                    <a:p>
                      <a:pPr algn="ctr"/>
                      <a:r>
                        <a:rPr lang="en-US" sz="1000" b="0" dirty="0"/>
                        <a:t>UMKHANYAKUDE</a:t>
                      </a: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US" sz="1000" b="0" u="none" strike="noStrike" dirty="0">
                          <a:solidFill>
                            <a:srgbClr val="000000"/>
                          </a:solidFill>
                          <a:effectLst/>
                        </a:rPr>
                        <a:t>Big 5 False Bay Municipality</a:t>
                      </a:r>
                      <a:endParaRPr lang="en-US"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err="1">
                          <a:solidFill>
                            <a:srgbClr val="000000"/>
                          </a:solidFill>
                          <a:effectLst/>
                        </a:rPr>
                        <a:t>Phumlani</a:t>
                      </a:r>
                      <a:r>
                        <a:rPr lang="en-ZA" sz="1000" b="0" u="none" strike="noStrike" dirty="0">
                          <a:solidFill>
                            <a:srgbClr val="000000"/>
                          </a:solidFill>
                          <a:effectLst/>
                        </a:rPr>
                        <a:t> Slums Clearance Project</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R526 000,00</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602482017"/>
                  </a:ext>
                </a:extLst>
              </a:tr>
              <a:tr h="197133">
                <a:tc rowSpan="13">
                  <a:txBody>
                    <a:bodyPr/>
                    <a:lstStyle/>
                    <a:p>
                      <a:pPr algn="ctr"/>
                      <a:endParaRPr lang="en-US" sz="1000" b="0" dirty="0"/>
                    </a:p>
                    <a:p>
                      <a:pPr algn="ctr"/>
                      <a:endParaRPr lang="en-US" sz="1000" b="0" dirty="0"/>
                    </a:p>
                    <a:p>
                      <a:pPr algn="ctr"/>
                      <a:endParaRPr lang="en-US" sz="1000" b="0" dirty="0"/>
                    </a:p>
                    <a:p>
                      <a:pPr algn="ctr"/>
                      <a:endParaRPr lang="en-US" sz="1000" b="0" dirty="0"/>
                    </a:p>
                    <a:p>
                      <a:pPr algn="ctr"/>
                      <a:endParaRPr lang="en-US" sz="1000" b="0" dirty="0"/>
                    </a:p>
                    <a:p>
                      <a:pPr algn="ctr"/>
                      <a:endParaRPr lang="en-US" sz="1000" b="0" dirty="0"/>
                    </a:p>
                    <a:p>
                      <a:pPr algn="ctr"/>
                      <a:endParaRPr lang="en-US" sz="1000" b="0" dirty="0"/>
                    </a:p>
                    <a:p>
                      <a:pPr algn="ctr"/>
                      <a:r>
                        <a:rPr lang="en-US" sz="1000" b="0" dirty="0"/>
                        <a:t>ETHEKWINI</a:t>
                      </a: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Greater </a:t>
                      </a:r>
                      <a:r>
                        <a:rPr lang="en-ZA" sz="1000" b="0" u="none" strike="noStrike" dirty="0" err="1">
                          <a:solidFill>
                            <a:srgbClr val="000000"/>
                          </a:solidFill>
                          <a:effectLst/>
                        </a:rPr>
                        <a:t>Amaoti</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R20 000 000,00</a:t>
                      </a:r>
                      <a:endParaRPr lang="en-ZA" sz="1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71593973"/>
                  </a:ext>
                </a:extLst>
              </a:tr>
              <a:tr h="197133">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a:solidFill>
                            <a:srgbClr val="000000"/>
                          </a:solidFill>
                          <a:effectLst/>
                        </a:rPr>
                        <a:t>Ntuzuma C Phase 2</a:t>
                      </a:r>
                      <a:endParaRPr lang="en-ZA" sz="10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a:solidFill>
                            <a:srgbClr val="000000"/>
                          </a:solidFill>
                          <a:effectLst/>
                        </a:rPr>
                        <a:t>R1 000 000,00</a:t>
                      </a:r>
                      <a:endParaRPr lang="en-ZA" sz="10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604038667"/>
                  </a:ext>
                </a:extLst>
              </a:tr>
              <a:tr h="197133">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err="1">
                          <a:solidFill>
                            <a:srgbClr val="000000"/>
                          </a:solidFill>
                          <a:effectLst/>
                        </a:rPr>
                        <a:t>Ntuzuma</a:t>
                      </a:r>
                      <a:r>
                        <a:rPr lang="en-ZA" sz="1000" b="0" u="none" strike="noStrike" dirty="0">
                          <a:solidFill>
                            <a:srgbClr val="000000"/>
                          </a:solidFill>
                          <a:effectLst/>
                        </a:rPr>
                        <a:t> D Phase 2&amp;3 Extension</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a:solidFill>
                            <a:srgbClr val="000000"/>
                          </a:solidFill>
                          <a:effectLst/>
                        </a:rPr>
                        <a:t>R1 500 000,00</a:t>
                      </a:r>
                      <a:endParaRPr lang="en-ZA" sz="10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552499690"/>
                  </a:ext>
                </a:extLst>
              </a:tr>
              <a:tr h="271991">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000" b="0" u="none" strike="noStrike">
                          <a:solidFill>
                            <a:srgbClr val="000000"/>
                          </a:solidFill>
                          <a:effectLst/>
                        </a:rPr>
                        <a:t>Redcliffe Valley View Informal Settlement Upgrade</a:t>
                      </a:r>
                      <a:endParaRPr lang="en-US" sz="10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R1 000 000,00</a:t>
                      </a:r>
                      <a:endParaRPr lang="en-ZA" sz="1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393968023"/>
                  </a:ext>
                </a:extLst>
              </a:tr>
              <a:tr h="271991">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000" b="0" u="none" strike="noStrike">
                          <a:solidFill>
                            <a:srgbClr val="000000"/>
                          </a:solidFill>
                          <a:effectLst/>
                        </a:rPr>
                        <a:t> Kennedy Road Informal Settlement Upgrade</a:t>
                      </a:r>
                      <a:endParaRPr lang="en-US" sz="10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a:solidFill>
                            <a:srgbClr val="000000"/>
                          </a:solidFill>
                          <a:effectLst/>
                        </a:rPr>
                        <a:t>R500 000,00</a:t>
                      </a:r>
                      <a:endParaRPr lang="en-ZA" sz="10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661182843"/>
                  </a:ext>
                </a:extLst>
              </a:tr>
              <a:tr h="197133">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Namibia Stop 8</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a:solidFill>
                            <a:srgbClr val="000000"/>
                          </a:solidFill>
                          <a:effectLst/>
                        </a:rPr>
                        <a:t>R2 500 000,00</a:t>
                      </a:r>
                      <a:endParaRPr lang="en-ZA" sz="10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72795105"/>
                  </a:ext>
                </a:extLst>
              </a:tr>
              <a:tr h="197133">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Umlazi S1, S2, S3</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R3 500 000,00</a:t>
                      </a:r>
                      <a:endParaRPr lang="en-ZA" sz="1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079621980"/>
                  </a:ext>
                </a:extLst>
              </a:tr>
              <a:tr h="197133">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err="1">
                          <a:solidFill>
                            <a:srgbClr val="000000"/>
                          </a:solidFill>
                          <a:effectLst/>
                        </a:rPr>
                        <a:t>Ntuzuma</a:t>
                      </a:r>
                      <a:r>
                        <a:rPr lang="en-ZA" sz="1000" b="0" u="none" strike="noStrike" dirty="0">
                          <a:solidFill>
                            <a:srgbClr val="000000"/>
                          </a:solidFill>
                          <a:effectLst/>
                        </a:rPr>
                        <a:t> G Extension</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a:solidFill>
                            <a:srgbClr val="000000"/>
                          </a:solidFill>
                          <a:effectLst/>
                        </a:rPr>
                        <a:t>R800 000,00</a:t>
                      </a:r>
                      <a:endParaRPr lang="en-ZA" sz="10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835447901"/>
                  </a:ext>
                </a:extLst>
              </a:tr>
              <a:tr h="246416">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n-US" sz="1000" b="0" u="none" strike="noStrike" dirty="0" err="1">
                          <a:solidFill>
                            <a:srgbClr val="000000"/>
                          </a:solidFill>
                          <a:effectLst/>
                        </a:rPr>
                        <a:t>Bhambayi</a:t>
                      </a:r>
                      <a:r>
                        <a:rPr lang="en-US" sz="1000" b="0" u="none" strike="noStrike" dirty="0">
                          <a:solidFill>
                            <a:srgbClr val="000000"/>
                          </a:solidFill>
                          <a:effectLst/>
                        </a:rPr>
                        <a:t> Phase 1 Ext(Pat Marshall)</a:t>
                      </a:r>
                      <a:endParaRPr lang="en-US"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R1 000 000,00</a:t>
                      </a:r>
                      <a:endParaRPr lang="en-ZA" sz="1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585500734"/>
                  </a:ext>
                </a:extLst>
              </a:tr>
              <a:tr h="197133">
                <a:tc vMerge="1">
                  <a:txBody>
                    <a:bodyPr/>
                    <a:lstStyle/>
                    <a:p>
                      <a:pPr algn="ctr"/>
                      <a:endParaRPr lang="en-ZA" sz="1000" b="0"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err="1">
                          <a:solidFill>
                            <a:srgbClr val="000000"/>
                          </a:solidFill>
                          <a:effectLst/>
                        </a:rPr>
                        <a:t>Amahlongwa</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R500 000,00</a:t>
                      </a:r>
                      <a:endParaRPr lang="en-ZA" sz="1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952156395"/>
                  </a:ext>
                </a:extLst>
              </a:tr>
              <a:tr h="197133">
                <a:tc vMerge="1">
                  <a:txBody>
                    <a:bodyPr/>
                    <a:lstStyle/>
                    <a:p>
                      <a:pPr algn="ctr"/>
                      <a:endParaRPr lang="en-ZA" sz="1000" b="1"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err="1">
                          <a:solidFill>
                            <a:srgbClr val="000000"/>
                          </a:solidFill>
                          <a:effectLst/>
                        </a:rPr>
                        <a:t>Umkhomazi</a:t>
                      </a:r>
                      <a:r>
                        <a:rPr lang="en-ZA" sz="1000" b="0" u="none" strike="noStrike" dirty="0">
                          <a:solidFill>
                            <a:srgbClr val="000000"/>
                          </a:solidFill>
                          <a:effectLst/>
                        </a:rPr>
                        <a:t> </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R1 000 000,00</a:t>
                      </a:r>
                      <a:endParaRPr lang="en-ZA" sz="1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671836819"/>
                  </a:ext>
                </a:extLst>
              </a:tr>
              <a:tr h="197133">
                <a:tc vMerge="1">
                  <a:txBody>
                    <a:bodyPr/>
                    <a:lstStyle/>
                    <a:p>
                      <a:pPr algn="ctr"/>
                      <a:endParaRPr lang="en-ZA" sz="1000" b="1"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a:solidFill>
                            <a:srgbClr val="000000"/>
                          </a:solidFill>
                          <a:effectLst/>
                        </a:rPr>
                        <a:t>Pilgrim X </a:t>
                      </a:r>
                      <a:endParaRPr lang="en-ZA" sz="10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R400 000,00</a:t>
                      </a:r>
                      <a:endParaRPr lang="en-ZA" sz="1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119507556"/>
                  </a:ext>
                </a:extLst>
              </a:tr>
              <a:tr h="197133">
                <a:tc vMerge="1">
                  <a:txBody>
                    <a:bodyPr/>
                    <a:lstStyle/>
                    <a:p>
                      <a:pPr algn="ctr"/>
                      <a:endParaRPr lang="en-ZA" sz="1000" b="1" dirty="0">
                        <a:latin typeface="Arial" panose="020B0604020202020204" pitchFamily="34" charset="0"/>
                        <a:cs typeface="Arial" panose="020B0604020202020204" pitchFamily="34" charset="0"/>
                      </a:endParaRPr>
                    </a:p>
                  </a:txBody>
                  <a:tcPr/>
                </a:tc>
                <a:tc>
                  <a:txBody>
                    <a:bodyPr/>
                    <a:lstStyle/>
                    <a:p>
                      <a:pPr algn="ctr" fontAlgn="ctr"/>
                      <a:r>
                        <a:rPr lang="en-ZA" sz="1000" b="0" u="none" strike="noStrike" dirty="0" err="1">
                          <a:solidFill>
                            <a:srgbClr val="000000"/>
                          </a:solidFill>
                          <a:effectLst/>
                        </a:rPr>
                        <a:t>EThekwini</a:t>
                      </a:r>
                      <a:r>
                        <a:rPr lang="en-ZA" sz="1000" b="0" u="none" strike="noStrike" dirty="0">
                          <a:solidFill>
                            <a:srgbClr val="000000"/>
                          </a:solidFill>
                          <a:effectLst/>
                        </a:rPr>
                        <a:t> Metro</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Craigieburn </a:t>
                      </a:r>
                      <a:endParaRPr lang="en-ZA" sz="10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000" b="0" u="none" strike="noStrike" dirty="0">
                          <a:solidFill>
                            <a:srgbClr val="000000"/>
                          </a:solidFill>
                          <a:effectLst/>
                        </a:rPr>
                        <a:t>R500 000,00</a:t>
                      </a:r>
                      <a:endParaRPr lang="en-ZA" sz="1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453939817"/>
                  </a:ext>
                </a:extLst>
              </a:tr>
              <a:tr h="231192">
                <a:tc>
                  <a:txBody>
                    <a:bodyPr/>
                    <a:lstStyle/>
                    <a:p>
                      <a:pPr algn="ctr"/>
                      <a:r>
                        <a:rPr lang="en-US" sz="1100" b="1" dirty="0"/>
                        <a:t>PLANNING</a:t>
                      </a:r>
                      <a:endParaRPr lang="en-ZA" sz="1100" b="1" dirty="0">
                        <a:latin typeface="Arial" panose="020B0604020202020204" pitchFamily="34" charset="0"/>
                        <a:cs typeface="Arial" panose="020B0604020202020204" pitchFamily="34" charset="0"/>
                      </a:endParaRPr>
                    </a:p>
                  </a:txBody>
                  <a:tcPr/>
                </a:tc>
                <a:tc>
                  <a:txBody>
                    <a:bodyPr/>
                    <a:lstStyle/>
                    <a:p>
                      <a:pPr algn="ctr"/>
                      <a:endParaRPr lang="en-ZA" sz="1100" b="1" dirty="0">
                        <a:latin typeface="Arial" panose="020B0604020202020204" pitchFamily="34" charset="0"/>
                        <a:cs typeface="Arial" panose="020B0604020202020204" pitchFamily="34" charset="0"/>
                      </a:endParaRPr>
                    </a:p>
                  </a:txBody>
                  <a:tcPr/>
                </a:tc>
                <a:tc>
                  <a:txBody>
                    <a:bodyPr/>
                    <a:lstStyle/>
                    <a:p>
                      <a:pPr algn="ctr" fontAlgn="ctr"/>
                      <a:endParaRPr lang="en-ZA" sz="11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en-US" sz="1100" b="1" dirty="0"/>
                        <a:t>R169,067,080.35</a:t>
                      </a:r>
                      <a:endParaRPr lang="en-ZA" sz="11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11430813"/>
                  </a:ext>
                </a:extLst>
              </a:tr>
              <a:tr h="231192">
                <a:tc>
                  <a:txBody>
                    <a:bodyPr/>
                    <a:lstStyle/>
                    <a:p>
                      <a:pPr algn="ctr"/>
                      <a:r>
                        <a:rPr lang="en-US" sz="1100" b="1" dirty="0"/>
                        <a:t>LAND ACQUISITION</a:t>
                      </a:r>
                      <a:endParaRPr lang="en-ZA" sz="1100" b="1" dirty="0">
                        <a:latin typeface="Arial" panose="020B0604020202020204" pitchFamily="34" charset="0"/>
                        <a:cs typeface="Arial" panose="020B0604020202020204" pitchFamily="34" charset="0"/>
                      </a:endParaRPr>
                    </a:p>
                  </a:txBody>
                  <a:tcPr/>
                </a:tc>
                <a:tc>
                  <a:txBody>
                    <a:bodyPr/>
                    <a:lstStyle/>
                    <a:p>
                      <a:pPr algn="ctr"/>
                      <a:endParaRPr lang="en-ZA" sz="1100" b="1" dirty="0">
                        <a:latin typeface="Arial" panose="020B0604020202020204" pitchFamily="34" charset="0"/>
                        <a:cs typeface="Arial" panose="020B0604020202020204" pitchFamily="34" charset="0"/>
                      </a:endParaRPr>
                    </a:p>
                  </a:txBody>
                  <a:tcPr/>
                </a:tc>
                <a:tc>
                  <a:txBody>
                    <a:bodyPr/>
                    <a:lstStyle/>
                    <a:p>
                      <a:pPr algn="ctr" fontAlgn="ctr"/>
                      <a:endParaRPr lang="en-ZA" sz="11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en-US" sz="1100" b="1" dirty="0"/>
                        <a:t>R28,414,207.69</a:t>
                      </a:r>
                      <a:endParaRPr lang="en-ZA" sz="11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5593238"/>
                  </a:ext>
                </a:extLst>
              </a:tr>
              <a:tr h="231192">
                <a:tc>
                  <a:txBody>
                    <a:bodyPr/>
                    <a:lstStyle/>
                    <a:p>
                      <a:pPr algn="ctr"/>
                      <a:r>
                        <a:rPr lang="en-US" sz="1100" b="1" dirty="0"/>
                        <a:t>TOTAL</a:t>
                      </a:r>
                      <a:endParaRPr lang="en-ZA" sz="1100" b="1" dirty="0">
                        <a:latin typeface="Arial" panose="020B0604020202020204" pitchFamily="34" charset="0"/>
                        <a:cs typeface="Arial" panose="020B0604020202020204" pitchFamily="34" charset="0"/>
                      </a:endParaRPr>
                    </a:p>
                  </a:txBody>
                  <a:tcPr/>
                </a:tc>
                <a:tc>
                  <a:txBody>
                    <a:bodyPr/>
                    <a:lstStyle/>
                    <a:p>
                      <a:pPr algn="ctr" fontAlgn="ctr"/>
                      <a:endParaRPr lang="en-ZA" sz="1100" b="1"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endParaRPr lang="en-ZA" sz="11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ZA" sz="1100" b="1" u="none" strike="noStrike" dirty="0">
                          <a:solidFill>
                            <a:srgbClr val="000000"/>
                          </a:solidFill>
                          <a:effectLst/>
                        </a:rPr>
                        <a:t>R197,481,288.04</a:t>
                      </a:r>
                      <a:endParaRPr lang="en-ZA" sz="11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168868768"/>
                  </a:ext>
                </a:extLst>
              </a:tr>
            </a:tbl>
          </a:graphicData>
        </a:graphic>
      </p:graphicFrame>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8</a:t>
            </a:fld>
            <a:endParaRPr lang="en-US" altLang="en-US" dirty="0">
              <a:solidFill>
                <a:schemeClr val="tx1"/>
              </a:solidFill>
              <a:latin typeface="Arial"/>
              <a:cs typeface="Arial"/>
            </a:endParaRPr>
          </a:p>
        </p:txBody>
      </p:sp>
      <p:pic>
        <p:nvPicPr>
          <p:cNvPr id="7" name="Picture 6" descr="Human Settlements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spTree>
    <p:extLst>
      <p:ext uri="{BB962C8B-B14F-4D97-AF65-F5344CB8AC3E}">
        <p14:creationId xmlns:p14="http://schemas.microsoft.com/office/powerpoint/2010/main" val="2334155735"/>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1A887877-3A4A-492D-9A34-D04E3EF9E663}"/>
              </a:ext>
            </a:extLst>
          </p:cNvPr>
          <p:cNvGraphicFramePr>
            <a:graphicFrameLocks noGrp="1"/>
          </p:cNvGraphicFramePr>
          <p:nvPr>
            <p:ph idx="1"/>
            <p:extLst>
              <p:ext uri="{D42A27DB-BD31-4B8C-83A1-F6EECF244321}">
                <p14:modId xmlns:p14="http://schemas.microsoft.com/office/powerpoint/2010/main" val="1367990053"/>
              </p:ext>
            </p:extLst>
          </p:nvPr>
        </p:nvGraphicFramePr>
        <p:xfrm>
          <a:off x="162541" y="563488"/>
          <a:ext cx="8682134" cy="6085725"/>
        </p:xfrm>
        <a:graphic>
          <a:graphicData uri="http://schemas.openxmlformats.org/drawingml/2006/table">
            <a:tbl>
              <a:tblPr firstRow="1" bandRow="1">
                <a:tableStyleId>{00A15C55-8517-42AA-B614-E9B94910E393}</a:tableStyleId>
              </a:tblPr>
              <a:tblGrid>
                <a:gridCol w="1588838">
                  <a:extLst>
                    <a:ext uri="{9D8B030D-6E8A-4147-A177-3AD203B41FA5}">
                      <a16:colId xmlns:a16="http://schemas.microsoft.com/office/drawing/2014/main" val="1154186951"/>
                    </a:ext>
                  </a:extLst>
                </a:gridCol>
                <a:gridCol w="1773324">
                  <a:extLst>
                    <a:ext uri="{9D8B030D-6E8A-4147-A177-3AD203B41FA5}">
                      <a16:colId xmlns:a16="http://schemas.microsoft.com/office/drawing/2014/main" val="328197468"/>
                    </a:ext>
                  </a:extLst>
                </a:gridCol>
                <a:gridCol w="1773324">
                  <a:extLst>
                    <a:ext uri="{9D8B030D-6E8A-4147-A177-3AD203B41FA5}">
                      <a16:colId xmlns:a16="http://schemas.microsoft.com/office/drawing/2014/main" val="2840912096"/>
                    </a:ext>
                  </a:extLst>
                </a:gridCol>
                <a:gridCol w="1773324">
                  <a:extLst>
                    <a:ext uri="{9D8B030D-6E8A-4147-A177-3AD203B41FA5}">
                      <a16:colId xmlns:a16="http://schemas.microsoft.com/office/drawing/2014/main" val="598362042"/>
                    </a:ext>
                  </a:extLst>
                </a:gridCol>
                <a:gridCol w="1773324">
                  <a:extLst>
                    <a:ext uri="{9D8B030D-6E8A-4147-A177-3AD203B41FA5}">
                      <a16:colId xmlns:a16="http://schemas.microsoft.com/office/drawing/2014/main" val="4217907086"/>
                    </a:ext>
                  </a:extLst>
                </a:gridCol>
              </a:tblGrid>
              <a:tr h="555111">
                <a:tc gridSpan="5">
                  <a:txBody>
                    <a:bodyPr/>
                    <a:lstStyle/>
                    <a:p>
                      <a:pPr algn="ctr"/>
                      <a:r>
                        <a:rPr lang="en-ZA" sz="1800" kern="1200" dirty="0">
                          <a:solidFill>
                            <a:schemeClr val="bg1"/>
                          </a:solidFill>
                          <a:effectLst/>
                        </a:rPr>
                        <a:t>ISUPG-</a:t>
                      </a:r>
                    </a:p>
                    <a:p>
                      <a:pPr algn="ctr"/>
                      <a:r>
                        <a:rPr lang="en-ZA" sz="1800" kern="1200" dirty="0">
                          <a:solidFill>
                            <a:schemeClr val="bg1"/>
                          </a:solidFill>
                          <a:effectLst/>
                        </a:rPr>
                        <a:t>PROJECTS IN SERVICES</a:t>
                      </a:r>
                      <a:endParaRPr lang="en-ZA" sz="18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dirty="0"/>
                    </a:p>
                  </a:txBody>
                  <a:tcPr/>
                </a:tc>
                <a:tc hMerge="1">
                  <a:txBody>
                    <a:bodyPr/>
                    <a:lstStyle/>
                    <a:p>
                      <a:pPr algn="ctr"/>
                      <a:endParaRPr lang="en-ZA" sz="18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112357304"/>
                  </a:ext>
                </a:extLst>
              </a:tr>
              <a:tr h="370074">
                <a:tc>
                  <a:txBody>
                    <a:bodyPr/>
                    <a:lstStyle/>
                    <a:p>
                      <a:pPr algn="ctr"/>
                      <a:r>
                        <a:rPr lang="en-ZA" sz="1100" b="1" dirty="0"/>
                        <a:t>DISTRICT</a:t>
                      </a:r>
                      <a:endParaRPr lang="en-ZA" sz="1100" b="1" dirty="0">
                        <a:latin typeface="Arial" panose="020B0604020202020204" pitchFamily="34" charset="0"/>
                        <a:cs typeface="Arial" panose="020B0604020202020204" pitchFamily="34" charset="0"/>
                      </a:endParaRPr>
                    </a:p>
                  </a:txBody>
                  <a:tcPr/>
                </a:tc>
                <a:tc>
                  <a:txBody>
                    <a:bodyPr/>
                    <a:lstStyle/>
                    <a:p>
                      <a:pPr algn="ctr"/>
                      <a:r>
                        <a:rPr lang="en-US" sz="1100" b="1" dirty="0"/>
                        <a:t>MUNICIPALITY</a:t>
                      </a:r>
                      <a:endParaRPr lang="en-ZA" sz="1100" b="1" dirty="0">
                        <a:latin typeface="Arial" panose="020B0604020202020204" pitchFamily="34" charset="0"/>
                        <a:cs typeface="Arial" panose="020B0604020202020204" pitchFamily="34" charset="0"/>
                      </a:endParaRPr>
                    </a:p>
                  </a:txBody>
                  <a:tcPr/>
                </a:tc>
                <a:tc>
                  <a:txBody>
                    <a:bodyPr/>
                    <a:lstStyle/>
                    <a:p>
                      <a:pPr algn="ctr"/>
                      <a:r>
                        <a:rPr lang="en-US" sz="1100" b="1" dirty="0"/>
                        <a:t>PROJECT NAME</a:t>
                      </a:r>
                      <a:endParaRPr lang="en-ZA" sz="1100" b="1" dirty="0">
                        <a:latin typeface="Arial" panose="020B0604020202020204" pitchFamily="34" charset="0"/>
                        <a:cs typeface="Arial" panose="020B0604020202020204" pitchFamily="34" charset="0"/>
                      </a:endParaRPr>
                    </a:p>
                  </a:txBody>
                  <a:tcPr/>
                </a:tc>
                <a:tc>
                  <a:txBody>
                    <a:bodyPr/>
                    <a:lstStyle/>
                    <a:p>
                      <a:pPr algn="ctr"/>
                      <a:r>
                        <a:rPr lang="en-ZA" sz="1100" b="1" dirty="0"/>
                        <a:t>BUDGET</a:t>
                      </a:r>
                      <a:endParaRPr lang="en-ZA" sz="1100" b="1" dirty="0">
                        <a:latin typeface="Arial" panose="020B0604020202020204" pitchFamily="34" charset="0"/>
                        <a:cs typeface="Arial" panose="020B0604020202020204" pitchFamily="34" charset="0"/>
                      </a:endParaRPr>
                    </a:p>
                  </a:txBody>
                  <a:tcPr/>
                </a:tc>
                <a:tc>
                  <a:txBody>
                    <a:bodyPr/>
                    <a:lstStyle/>
                    <a:p>
                      <a:pPr algn="ctr"/>
                      <a:r>
                        <a:rPr lang="en-US" sz="1100" b="1" dirty="0"/>
                        <a:t>SITES TO BE SERVICED</a:t>
                      </a:r>
                      <a:endParaRPr lang="en-ZA" sz="11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15904665"/>
                  </a:ext>
                </a:extLst>
              </a:tr>
              <a:tr h="363466">
                <a:tc rowSpan="3">
                  <a:txBody>
                    <a:bodyPr/>
                    <a:lstStyle/>
                    <a:p>
                      <a:pPr algn="ctr"/>
                      <a:endParaRPr lang="en-US" sz="900" b="0" dirty="0"/>
                    </a:p>
                    <a:p>
                      <a:pPr algn="ctr"/>
                      <a:endParaRPr lang="en-US" sz="900" b="0" dirty="0"/>
                    </a:p>
                    <a:p>
                      <a:pPr algn="ctr"/>
                      <a:r>
                        <a:rPr lang="en-US" sz="900" b="0" dirty="0"/>
                        <a:t>AMAJUBA</a:t>
                      </a: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a:solidFill>
                            <a:srgbClr val="000000"/>
                          </a:solidFill>
                          <a:effectLst/>
                        </a:rPr>
                        <a:t>Newcastle Municipality</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900" b="0" u="none" strike="noStrike" dirty="0">
                          <a:solidFill>
                            <a:srgbClr val="000000"/>
                          </a:solidFill>
                          <a:effectLst/>
                        </a:rPr>
                        <a:t>Johnstown, </a:t>
                      </a:r>
                      <a:r>
                        <a:rPr lang="en-US" sz="900" b="0" u="none" strike="noStrike" dirty="0" err="1">
                          <a:solidFill>
                            <a:srgbClr val="000000"/>
                          </a:solidFill>
                          <a:effectLst/>
                        </a:rPr>
                        <a:t>Blaauuboschslaagte</a:t>
                      </a:r>
                      <a:r>
                        <a:rPr lang="en-US" sz="900" b="0" u="none" strike="noStrike" dirty="0">
                          <a:solidFill>
                            <a:srgbClr val="000000"/>
                          </a:solidFill>
                          <a:effectLst/>
                        </a:rPr>
                        <a:t> and </a:t>
                      </a:r>
                      <a:r>
                        <a:rPr lang="en-US" sz="900" b="0" u="none" strike="noStrike" dirty="0" err="1">
                          <a:solidFill>
                            <a:srgbClr val="000000"/>
                          </a:solidFill>
                          <a:effectLst/>
                        </a:rPr>
                        <a:t>Cavan</a:t>
                      </a:r>
                      <a:r>
                        <a:rPr lang="en-US" sz="900" b="0" u="none" strike="noStrike" dirty="0">
                          <a:solidFill>
                            <a:srgbClr val="000000"/>
                          </a:solidFill>
                          <a:effectLst/>
                        </a:rPr>
                        <a:t> Phase 1 Catalytic Housing Project</a:t>
                      </a:r>
                      <a:endParaRPr lang="en-US"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R8 340 450,00</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150</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4148744368"/>
                  </a:ext>
                </a:extLst>
              </a:tr>
              <a:tr h="198254">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err="1">
                          <a:solidFill>
                            <a:srgbClr val="000000"/>
                          </a:solidFill>
                          <a:effectLst/>
                        </a:rPr>
                        <a:t>Dannhauser</a:t>
                      </a:r>
                      <a:r>
                        <a:rPr lang="en-ZA" sz="900" b="0" u="none" strike="noStrike" dirty="0">
                          <a:solidFill>
                            <a:srgbClr val="000000"/>
                          </a:solidFill>
                          <a:effectLst/>
                        </a:rPr>
                        <a:t> Municipality</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err="1">
                          <a:solidFill>
                            <a:srgbClr val="000000"/>
                          </a:solidFill>
                          <a:effectLst/>
                        </a:rPr>
                        <a:t>Dannhauser</a:t>
                      </a:r>
                      <a:r>
                        <a:rPr lang="en-ZA" sz="900" b="0" u="none" strike="noStrike" dirty="0">
                          <a:solidFill>
                            <a:srgbClr val="000000"/>
                          </a:solidFill>
                          <a:effectLst/>
                        </a:rPr>
                        <a:t> Housing Project</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a:solidFill>
                            <a:srgbClr val="000000"/>
                          </a:solidFill>
                          <a:effectLst/>
                        </a:rPr>
                        <a:t>R11 120 600,00</a:t>
                      </a:r>
                      <a:endParaRPr lang="en-ZA" sz="9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a:solidFill>
                            <a:srgbClr val="000000"/>
                          </a:solidFill>
                          <a:effectLst/>
                        </a:rPr>
                        <a:t>200</a:t>
                      </a:r>
                      <a:endParaRPr lang="en-ZA" sz="9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933439110"/>
                  </a:ext>
                </a:extLst>
              </a:tr>
              <a:tr h="363466">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a:solidFill>
                            <a:srgbClr val="000000"/>
                          </a:solidFill>
                          <a:effectLst/>
                        </a:rPr>
                        <a:t>Newcastle Municipality</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900" b="0" u="none" strike="noStrike" dirty="0">
                          <a:solidFill>
                            <a:srgbClr val="000000"/>
                          </a:solidFill>
                          <a:effectLst/>
                        </a:rPr>
                        <a:t>Johnstown, </a:t>
                      </a:r>
                      <a:r>
                        <a:rPr lang="en-US" sz="900" b="0" u="none" strike="noStrike" dirty="0" err="1">
                          <a:solidFill>
                            <a:srgbClr val="000000"/>
                          </a:solidFill>
                          <a:effectLst/>
                        </a:rPr>
                        <a:t>Blaauuboschslaagte</a:t>
                      </a:r>
                      <a:r>
                        <a:rPr lang="en-US" sz="900" b="0" u="none" strike="noStrike" dirty="0">
                          <a:solidFill>
                            <a:srgbClr val="000000"/>
                          </a:solidFill>
                          <a:effectLst/>
                        </a:rPr>
                        <a:t> and </a:t>
                      </a:r>
                      <a:r>
                        <a:rPr lang="en-US" sz="900" b="0" u="none" strike="noStrike" dirty="0" err="1">
                          <a:solidFill>
                            <a:srgbClr val="000000"/>
                          </a:solidFill>
                          <a:effectLst/>
                        </a:rPr>
                        <a:t>Cavan</a:t>
                      </a:r>
                      <a:r>
                        <a:rPr lang="en-US" sz="900" b="0" u="none" strike="noStrike" dirty="0">
                          <a:solidFill>
                            <a:srgbClr val="000000"/>
                          </a:solidFill>
                          <a:effectLst/>
                        </a:rPr>
                        <a:t> Phase 2&amp;3 Catalytic Housing Project</a:t>
                      </a:r>
                      <a:endParaRPr lang="en-US"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R433 703 400,00</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7800</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933072262"/>
                  </a:ext>
                </a:extLst>
              </a:tr>
              <a:tr h="244513">
                <a:tc rowSpan="3">
                  <a:txBody>
                    <a:bodyPr/>
                    <a:lstStyle/>
                    <a:p>
                      <a:pPr algn="ctr"/>
                      <a:endParaRPr lang="en-US" sz="900" b="0" dirty="0"/>
                    </a:p>
                    <a:p>
                      <a:pPr algn="ctr"/>
                      <a:r>
                        <a:rPr lang="en-US" sz="900" b="0" dirty="0"/>
                        <a:t>UMGUNGUNDLOVU</a:t>
                      </a: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err="1">
                          <a:solidFill>
                            <a:srgbClr val="000000"/>
                          </a:solidFill>
                          <a:effectLst/>
                        </a:rPr>
                        <a:t>Msunduzi</a:t>
                      </a:r>
                      <a:r>
                        <a:rPr lang="en-ZA" sz="900" b="0" u="none" strike="noStrike" dirty="0">
                          <a:solidFill>
                            <a:srgbClr val="000000"/>
                          </a:solidFill>
                          <a:effectLst/>
                        </a:rPr>
                        <a:t> Municipality</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900" b="0" u="none" strike="noStrike" dirty="0">
                          <a:solidFill>
                            <a:srgbClr val="000000"/>
                          </a:solidFill>
                          <a:effectLst/>
                        </a:rPr>
                        <a:t>North East Sector 2 Glenwood Housing Project </a:t>
                      </a:r>
                      <a:endParaRPr lang="en-US"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R15 624 724,00</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281</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974000250"/>
                  </a:ext>
                </a:extLst>
              </a:tr>
              <a:tr h="239551">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err="1">
                          <a:solidFill>
                            <a:srgbClr val="000000"/>
                          </a:solidFill>
                          <a:effectLst/>
                        </a:rPr>
                        <a:t>Mpofana</a:t>
                      </a:r>
                      <a:r>
                        <a:rPr lang="en-ZA" sz="900" b="0" u="none" strike="noStrike" dirty="0">
                          <a:solidFill>
                            <a:srgbClr val="000000"/>
                          </a:solidFill>
                          <a:effectLst/>
                        </a:rPr>
                        <a:t> Municipality </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Rosetta Housing</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a:solidFill>
                            <a:srgbClr val="000000"/>
                          </a:solidFill>
                          <a:effectLst/>
                        </a:rPr>
                        <a:t>R 5 124 216,00</a:t>
                      </a:r>
                      <a:endParaRPr lang="en-ZA" sz="9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a:solidFill>
                            <a:srgbClr val="000000"/>
                          </a:solidFill>
                          <a:effectLst/>
                        </a:rPr>
                        <a:t>92</a:t>
                      </a:r>
                      <a:endParaRPr lang="en-ZA" sz="9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4203427393"/>
                  </a:ext>
                </a:extLst>
              </a:tr>
              <a:tr h="239551">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err="1">
                          <a:solidFill>
                            <a:srgbClr val="000000"/>
                          </a:solidFill>
                          <a:effectLst/>
                        </a:rPr>
                        <a:t>Mngeni</a:t>
                      </a:r>
                      <a:r>
                        <a:rPr lang="en-ZA" sz="900" b="0" u="none" strike="noStrike" dirty="0">
                          <a:solidFill>
                            <a:srgbClr val="000000"/>
                          </a:solidFill>
                          <a:effectLst/>
                        </a:rPr>
                        <a:t> Municipality</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St Joseph</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R4 288 746,00</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77</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40115129"/>
                  </a:ext>
                </a:extLst>
              </a:tr>
              <a:tr h="198254">
                <a:tc>
                  <a:txBody>
                    <a:bodyPr/>
                    <a:lstStyle/>
                    <a:p>
                      <a:pPr algn="ctr"/>
                      <a:r>
                        <a:rPr lang="en-US" sz="900" b="0" dirty="0"/>
                        <a:t>UTHUKELA</a:t>
                      </a: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err="1">
                          <a:solidFill>
                            <a:srgbClr val="000000"/>
                          </a:solidFill>
                          <a:effectLst/>
                        </a:rPr>
                        <a:t>Inkosi</a:t>
                      </a:r>
                      <a:r>
                        <a:rPr lang="en-ZA" sz="900" b="0" u="none" strike="noStrike" dirty="0">
                          <a:solidFill>
                            <a:srgbClr val="000000"/>
                          </a:solidFill>
                          <a:effectLst/>
                        </a:rPr>
                        <a:t> Langalibalele  Municipality</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900" b="0" u="none" strike="noStrike" dirty="0" err="1">
                          <a:solidFill>
                            <a:srgbClr val="000000"/>
                          </a:solidFill>
                          <a:effectLst/>
                        </a:rPr>
                        <a:t>Ephangeni</a:t>
                      </a:r>
                      <a:r>
                        <a:rPr lang="en-US" sz="900" b="0" u="none" strike="noStrike" dirty="0">
                          <a:solidFill>
                            <a:srgbClr val="000000"/>
                          </a:solidFill>
                          <a:effectLst/>
                        </a:rPr>
                        <a:t> </a:t>
                      </a:r>
                      <a:endParaRPr lang="en-US"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R13 357 120,08</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228</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306459504"/>
                  </a:ext>
                </a:extLst>
              </a:tr>
              <a:tr h="198254">
                <a:tc rowSpan="2">
                  <a:txBody>
                    <a:bodyPr/>
                    <a:lstStyle/>
                    <a:p>
                      <a:pPr algn="ctr"/>
                      <a:endParaRPr lang="en-US" sz="900" b="0" dirty="0"/>
                    </a:p>
                    <a:p>
                      <a:pPr algn="ctr"/>
                      <a:r>
                        <a:rPr lang="en-US" sz="900" b="0" dirty="0"/>
                        <a:t>KING CETSHWAYO</a:t>
                      </a: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a:solidFill>
                            <a:srgbClr val="000000"/>
                          </a:solidFill>
                          <a:effectLst/>
                        </a:rPr>
                        <a:t> </a:t>
                      </a:r>
                      <a:r>
                        <a:rPr lang="en-ZA" sz="900" b="0" u="none" strike="noStrike" dirty="0" err="1">
                          <a:solidFill>
                            <a:srgbClr val="000000"/>
                          </a:solidFill>
                          <a:effectLst/>
                        </a:rPr>
                        <a:t>Umlalazi</a:t>
                      </a:r>
                      <a:r>
                        <a:rPr lang="en-ZA" sz="900" b="0" u="none" strike="noStrike" dirty="0">
                          <a:solidFill>
                            <a:srgbClr val="000000"/>
                          </a:solidFill>
                          <a:effectLst/>
                        </a:rPr>
                        <a:t> Municipality </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900" b="0" u="none" strike="noStrike" dirty="0">
                          <a:solidFill>
                            <a:srgbClr val="000000"/>
                          </a:solidFill>
                          <a:effectLst/>
                        </a:rPr>
                        <a:t>Sunnydale Phase 2 </a:t>
                      </a:r>
                      <a:endParaRPr lang="en-US"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R1 904 754,93</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21</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585500734"/>
                  </a:ext>
                </a:extLst>
              </a:tr>
              <a:tr h="198254">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err="1">
                          <a:solidFill>
                            <a:srgbClr val="000000"/>
                          </a:solidFill>
                          <a:effectLst/>
                        </a:rPr>
                        <a:t>Umhlathuze</a:t>
                      </a:r>
                      <a:r>
                        <a:rPr lang="en-ZA" sz="900" b="0" u="none" strike="noStrike" dirty="0">
                          <a:solidFill>
                            <a:srgbClr val="000000"/>
                          </a:solidFill>
                          <a:effectLst/>
                        </a:rPr>
                        <a:t> Municipality</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err="1">
                          <a:solidFill>
                            <a:srgbClr val="000000"/>
                          </a:solidFill>
                          <a:effectLst/>
                        </a:rPr>
                        <a:t>Dumisane</a:t>
                      </a:r>
                      <a:r>
                        <a:rPr lang="en-ZA" sz="900" b="0" u="none" strike="noStrike" dirty="0">
                          <a:solidFill>
                            <a:srgbClr val="000000"/>
                          </a:solidFill>
                          <a:effectLst/>
                        </a:rPr>
                        <a:t> </a:t>
                      </a:r>
                      <a:r>
                        <a:rPr lang="en-ZA" sz="900" b="0" u="none" strike="noStrike" dirty="0" err="1">
                          <a:solidFill>
                            <a:srgbClr val="000000"/>
                          </a:solidFill>
                          <a:effectLst/>
                        </a:rPr>
                        <a:t>Makhaye</a:t>
                      </a:r>
                      <a:r>
                        <a:rPr lang="en-ZA" sz="900" b="0" u="none" strike="noStrike" dirty="0">
                          <a:solidFill>
                            <a:srgbClr val="000000"/>
                          </a:solidFill>
                          <a:effectLst/>
                        </a:rPr>
                        <a:t> Village</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R1 121 627,95</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133</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34748444"/>
                  </a:ext>
                </a:extLst>
              </a:tr>
              <a:tr h="198254">
                <a:tc rowSpan="6">
                  <a:txBody>
                    <a:bodyPr/>
                    <a:lstStyle/>
                    <a:p>
                      <a:pPr algn="ctr"/>
                      <a:endParaRPr lang="en-US" sz="900" b="0" dirty="0"/>
                    </a:p>
                    <a:p>
                      <a:pPr algn="ctr"/>
                      <a:endParaRPr lang="en-US" sz="900" b="0" dirty="0"/>
                    </a:p>
                    <a:p>
                      <a:pPr algn="ctr"/>
                      <a:endParaRPr lang="en-US" sz="900" b="0" dirty="0"/>
                    </a:p>
                    <a:p>
                      <a:pPr algn="ctr"/>
                      <a:r>
                        <a:rPr lang="en-US" sz="900" b="0" dirty="0"/>
                        <a:t>ETHEKWINI</a:t>
                      </a: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a:solidFill>
                            <a:srgbClr val="000000"/>
                          </a:solidFill>
                          <a:effectLst/>
                        </a:rPr>
                        <a:t>EThekwini Metro</a:t>
                      </a:r>
                      <a:endParaRPr lang="en-ZA" sz="9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Lamontville Slums Clearance</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R4 050 000,00</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72</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952156395"/>
                  </a:ext>
                </a:extLst>
              </a:tr>
              <a:tr h="198254">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a:solidFill>
                            <a:srgbClr val="000000"/>
                          </a:solidFill>
                          <a:effectLst/>
                        </a:rPr>
                        <a:t>EThekwini Metro</a:t>
                      </a:r>
                      <a:endParaRPr lang="en-ZA" sz="9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err="1">
                          <a:solidFill>
                            <a:srgbClr val="000000"/>
                          </a:solidFill>
                          <a:effectLst/>
                        </a:rPr>
                        <a:t>Ntuzuma</a:t>
                      </a:r>
                      <a:r>
                        <a:rPr lang="en-ZA" sz="900" b="0" u="none" strike="noStrike" dirty="0">
                          <a:solidFill>
                            <a:srgbClr val="000000"/>
                          </a:solidFill>
                          <a:effectLst/>
                        </a:rPr>
                        <a:t> G Infill </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R7 715 473,00</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a:solidFill>
                            <a:srgbClr val="000000"/>
                          </a:solidFill>
                          <a:effectLst/>
                        </a:rPr>
                        <a:t>138</a:t>
                      </a:r>
                      <a:endParaRPr lang="en-ZA" sz="9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4284442385"/>
                  </a:ext>
                </a:extLst>
              </a:tr>
              <a:tr h="198254">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a:solidFill>
                            <a:srgbClr val="000000"/>
                          </a:solidFill>
                          <a:effectLst/>
                        </a:rPr>
                        <a:t>EThekwini Metro</a:t>
                      </a:r>
                      <a:endParaRPr lang="en-ZA" sz="9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err="1">
                          <a:solidFill>
                            <a:srgbClr val="000000"/>
                          </a:solidFill>
                          <a:effectLst/>
                        </a:rPr>
                        <a:t>Ntuzuma</a:t>
                      </a:r>
                      <a:r>
                        <a:rPr lang="en-ZA" sz="900" b="0" u="none" strike="noStrike" dirty="0">
                          <a:solidFill>
                            <a:srgbClr val="000000"/>
                          </a:solidFill>
                          <a:effectLst/>
                        </a:rPr>
                        <a:t> C Ph 2</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R2 350 000,00</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42</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691294422"/>
                  </a:ext>
                </a:extLst>
              </a:tr>
              <a:tr h="198254">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a:solidFill>
                            <a:srgbClr val="000000"/>
                          </a:solidFill>
                          <a:effectLst/>
                        </a:rPr>
                        <a:t>EThekwini Metro</a:t>
                      </a:r>
                      <a:endParaRPr lang="en-ZA" sz="9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err="1">
                          <a:solidFill>
                            <a:srgbClr val="000000"/>
                          </a:solidFill>
                          <a:effectLst/>
                        </a:rPr>
                        <a:t>Etafuleni</a:t>
                      </a:r>
                      <a:r>
                        <a:rPr lang="en-ZA" sz="900" b="0" u="none" strike="noStrike" dirty="0">
                          <a:solidFill>
                            <a:srgbClr val="000000"/>
                          </a:solidFill>
                          <a:effectLst/>
                        </a:rPr>
                        <a:t> </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a:solidFill>
                            <a:srgbClr val="000000"/>
                          </a:solidFill>
                          <a:effectLst/>
                        </a:rPr>
                        <a:t>R2 350 000,00</a:t>
                      </a:r>
                      <a:endParaRPr lang="en-ZA" sz="9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42</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958452367"/>
                  </a:ext>
                </a:extLst>
              </a:tr>
              <a:tr h="198254">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a:solidFill>
                            <a:srgbClr val="000000"/>
                          </a:solidFill>
                          <a:effectLst/>
                        </a:rPr>
                        <a:t>EThekwini Metro</a:t>
                      </a:r>
                      <a:endParaRPr lang="en-ZA" sz="9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pt-BR" sz="900" b="0" u="none" strike="noStrike" dirty="0">
                          <a:solidFill>
                            <a:srgbClr val="000000"/>
                          </a:solidFill>
                          <a:effectLst/>
                        </a:rPr>
                        <a:t>Ntuzuma D Ph 2 &amp; 3</a:t>
                      </a:r>
                      <a:endParaRPr lang="pt-BR"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a:solidFill>
                            <a:srgbClr val="000000"/>
                          </a:solidFill>
                          <a:effectLst/>
                        </a:rPr>
                        <a:t>R2 350 000,00</a:t>
                      </a:r>
                      <a:endParaRPr lang="en-ZA" sz="9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42</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798138526"/>
                  </a:ext>
                </a:extLst>
              </a:tr>
              <a:tr h="244513">
                <a:tc vMerge="1">
                  <a:txBody>
                    <a:bodyPr/>
                    <a:lstStyle/>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ZA" sz="900" b="0" u="none" strike="noStrike" dirty="0" err="1">
                          <a:solidFill>
                            <a:srgbClr val="000000"/>
                          </a:solidFill>
                          <a:effectLst/>
                        </a:rPr>
                        <a:t>EThekwini</a:t>
                      </a:r>
                      <a:r>
                        <a:rPr lang="en-ZA" sz="900" b="0" u="none" strike="noStrike" dirty="0">
                          <a:solidFill>
                            <a:srgbClr val="000000"/>
                          </a:solidFill>
                          <a:effectLst/>
                        </a:rPr>
                        <a:t> Metro</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900" b="0" u="none" strike="noStrike" dirty="0">
                          <a:solidFill>
                            <a:srgbClr val="000000"/>
                          </a:solidFill>
                          <a:effectLst/>
                        </a:rPr>
                        <a:t>Umlazi Infill Part 4 and Part3 , extension of Part 4</a:t>
                      </a:r>
                      <a:endParaRPr lang="en-US"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R2 350 000,00</a:t>
                      </a:r>
                      <a:endParaRPr lang="en-ZA" sz="9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900" b="0" u="none" strike="noStrike" dirty="0">
                          <a:solidFill>
                            <a:srgbClr val="000000"/>
                          </a:solidFill>
                          <a:effectLst/>
                        </a:rPr>
                        <a:t>42</a:t>
                      </a:r>
                      <a:endParaRPr lang="en-ZA" sz="9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104594562"/>
                  </a:ext>
                </a:extLst>
              </a:tr>
              <a:tr h="31720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dirty="0"/>
                        <a:t>ILEMBE</a:t>
                      </a:r>
                      <a:endParaRPr lang="en-ZA" sz="900" b="0" dirty="0"/>
                    </a:p>
                    <a:p>
                      <a:pPr algn="ctr"/>
                      <a:endParaRPr lang="en-ZA" sz="900" b="0" dirty="0">
                        <a:latin typeface="Arial" panose="020B0604020202020204" pitchFamily="34" charset="0"/>
                        <a:cs typeface="Arial" panose="020B0604020202020204" pitchFamily="34" charset="0"/>
                      </a:endParaRPr>
                    </a:p>
                  </a:txBody>
                  <a:tcPr/>
                </a:tc>
                <a:tc>
                  <a:txBody>
                    <a:bodyPr/>
                    <a:lstStyle/>
                    <a:p>
                      <a:pPr algn="ctr" fontAlgn="ctr"/>
                      <a:r>
                        <a:rPr lang="en-US" sz="900" b="0" u="none" strike="noStrike" dirty="0" err="1">
                          <a:solidFill>
                            <a:srgbClr val="000000"/>
                          </a:solidFill>
                          <a:effectLst/>
                        </a:rPr>
                        <a:t>Kwadukuza</a:t>
                      </a:r>
                      <a:r>
                        <a:rPr lang="en-US" sz="900" b="0" u="none" strike="noStrike" dirty="0">
                          <a:solidFill>
                            <a:srgbClr val="000000"/>
                          </a:solidFill>
                          <a:effectLst/>
                        </a:rPr>
                        <a:t> Municipality</a:t>
                      </a:r>
                      <a:endParaRPr lang="en-ZA"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000" b="0" u="none" strike="noStrike" dirty="0">
                          <a:solidFill>
                            <a:srgbClr val="000000"/>
                          </a:solidFill>
                          <a:effectLst/>
                        </a:rPr>
                        <a:t> </a:t>
                      </a:r>
                      <a:r>
                        <a:rPr lang="en-US" sz="1000" b="0" u="none" strike="noStrike" dirty="0" err="1">
                          <a:solidFill>
                            <a:srgbClr val="000000"/>
                          </a:solidFill>
                          <a:effectLst/>
                        </a:rPr>
                        <a:t>Nyathikazi</a:t>
                      </a:r>
                      <a:r>
                        <a:rPr lang="en-US" sz="1000" b="0" u="none" strike="noStrike" dirty="0">
                          <a:solidFill>
                            <a:srgbClr val="000000"/>
                          </a:solidFill>
                          <a:effectLst/>
                        </a:rPr>
                        <a:t> Housing Development - Phase 1</a:t>
                      </a:r>
                      <a:endParaRPr lang="en-US"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R8 332 800,00</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149</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764086704"/>
                  </a:ext>
                </a:extLst>
              </a:tr>
              <a:tr h="237905">
                <a:tc vMerge="1">
                  <a:txBody>
                    <a:bodyPr/>
                    <a:lstStyle/>
                    <a:p>
                      <a:pPr algn="ctr"/>
                      <a:endParaRPr lang="en-ZA" sz="12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u="none" strike="noStrike" kern="1200" cap="none" spc="0" normalizeH="0" baseline="0" noProof="0" dirty="0" err="1">
                          <a:ln>
                            <a:noFill/>
                          </a:ln>
                          <a:solidFill>
                            <a:srgbClr val="000000"/>
                          </a:solidFill>
                          <a:effectLst/>
                          <a:uLnTx/>
                          <a:uFillTx/>
                        </a:rPr>
                        <a:t>Kwadukuza</a:t>
                      </a:r>
                      <a:r>
                        <a:rPr kumimoji="0" lang="en-US" sz="900" b="0" u="none" strike="noStrike" kern="1200" cap="none" spc="0" normalizeH="0" baseline="0" noProof="0" dirty="0">
                          <a:ln>
                            <a:noFill/>
                          </a:ln>
                          <a:solidFill>
                            <a:srgbClr val="000000"/>
                          </a:solidFill>
                          <a:effectLst/>
                          <a:uLnTx/>
                          <a:uFillTx/>
                        </a:rPr>
                        <a:t> Municipality</a:t>
                      </a:r>
                      <a:endParaRPr kumimoji="0" lang="en-ZA"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ctr"/>
                </a:tc>
                <a:tc>
                  <a:txBody>
                    <a:bodyPr/>
                    <a:lstStyle/>
                    <a:p>
                      <a:pPr algn="ctr" fontAlgn="ctr"/>
                      <a:r>
                        <a:rPr lang="en-ZA" sz="1000" b="0" u="none" strike="noStrike" dirty="0">
                          <a:solidFill>
                            <a:srgbClr val="000000"/>
                          </a:solidFill>
                          <a:effectLst/>
                        </a:rPr>
                        <a:t> </a:t>
                      </a:r>
                      <a:r>
                        <a:rPr lang="en-ZA" sz="1000" b="0" u="none" strike="noStrike" dirty="0" err="1">
                          <a:solidFill>
                            <a:srgbClr val="000000"/>
                          </a:solidFill>
                          <a:effectLst/>
                        </a:rPr>
                        <a:t>Etete</a:t>
                      </a:r>
                      <a:r>
                        <a:rPr lang="en-ZA" sz="1000" b="0" u="none" strike="noStrike" dirty="0">
                          <a:solidFill>
                            <a:srgbClr val="000000"/>
                          </a:solidFill>
                          <a:effectLst/>
                        </a:rPr>
                        <a:t> Phase 4 </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R17 446 800,00</a:t>
                      </a:r>
                      <a:endParaRPr lang="en-ZA" sz="10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313</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103976827"/>
                  </a:ext>
                </a:extLst>
              </a:tr>
              <a:tr h="237905">
                <a:tc vMerge="1">
                  <a:txBody>
                    <a:bodyPr/>
                    <a:lstStyle/>
                    <a:p>
                      <a:pPr algn="ctr"/>
                      <a:endParaRPr lang="en-ZA" sz="12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u="none" strike="noStrike" kern="1200" cap="none" spc="0" normalizeH="0" baseline="0" noProof="0">
                          <a:ln>
                            <a:noFill/>
                          </a:ln>
                          <a:solidFill>
                            <a:srgbClr val="000000"/>
                          </a:solidFill>
                          <a:effectLst/>
                          <a:uLnTx/>
                          <a:uFillTx/>
                        </a:rPr>
                        <a:t>Kwadukuza Municipality</a:t>
                      </a:r>
                      <a:endParaRPr kumimoji="0" lang="en-ZA"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ctr"/>
                </a:tc>
                <a:tc>
                  <a:txBody>
                    <a:bodyPr/>
                    <a:lstStyle/>
                    <a:p>
                      <a:pPr algn="ctr" fontAlgn="ctr"/>
                      <a:r>
                        <a:rPr lang="en-ZA" sz="1000" b="0" u="none" strike="noStrike" dirty="0" err="1">
                          <a:solidFill>
                            <a:srgbClr val="000000"/>
                          </a:solidFill>
                          <a:effectLst/>
                        </a:rPr>
                        <a:t>Mgigimbe</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R8 332 800,00</a:t>
                      </a:r>
                      <a:endParaRPr lang="en-ZA" sz="1000" b="0" i="0" u="none" strike="noStrike">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a:solidFill>
                            <a:srgbClr val="000000"/>
                          </a:solidFill>
                          <a:effectLst/>
                        </a:rPr>
                        <a:t>149</a:t>
                      </a:r>
                      <a:endParaRPr lang="en-ZA" sz="1000" b="0" i="0" u="none" strike="noStrike">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591735059"/>
                  </a:ext>
                </a:extLst>
              </a:tr>
              <a:tr h="270947">
                <a:tc vMerge="1">
                  <a:txBody>
                    <a:bodyPr/>
                    <a:lstStyle/>
                    <a:p>
                      <a:pPr algn="ctr"/>
                      <a:endParaRPr lang="en-ZA" sz="1200" b="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u="none" strike="noStrike" kern="1200" cap="none" spc="0" normalizeH="0" baseline="0" noProof="0" dirty="0" err="1">
                          <a:ln>
                            <a:noFill/>
                          </a:ln>
                          <a:solidFill>
                            <a:srgbClr val="000000"/>
                          </a:solidFill>
                          <a:effectLst/>
                          <a:uLnTx/>
                          <a:uFillTx/>
                        </a:rPr>
                        <a:t>Kwadukuza</a:t>
                      </a:r>
                      <a:r>
                        <a:rPr kumimoji="0" lang="en-US" sz="900" b="0" u="none" strike="noStrike" kern="1200" cap="none" spc="0" normalizeH="0" baseline="0" noProof="0" dirty="0">
                          <a:ln>
                            <a:noFill/>
                          </a:ln>
                          <a:solidFill>
                            <a:srgbClr val="000000"/>
                          </a:solidFill>
                          <a:effectLst/>
                          <a:uLnTx/>
                          <a:uFillTx/>
                        </a:rPr>
                        <a:t> Municipality</a:t>
                      </a:r>
                      <a:endParaRPr kumimoji="0" lang="en-ZA"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ctr"/>
                </a:tc>
                <a:tc>
                  <a:txBody>
                    <a:bodyPr/>
                    <a:lstStyle/>
                    <a:p>
                      <a:pPr algn="ctr" fontAlgn="ctr"/>
                      <a:r>
                        <a:rPr lang="en-US" sz="1000" b="0" u="none" strike="noStrike" dirty="0">
                          <a:solidFill>
                            <a:srgbClr val="000000"/>
                          </a:solidFill>
                          <a:effectLst/>
                        </a:rPr>
                        <a:t> </a:t>
                      </a:r>
                      <a:r>
                        <a:rPr lang="en-US" sz="1000" b="0" u="none" strike="noStrike" dirty="0" err="1">
                          <a:solidFill>
                            <a:srgbClr val="000000"/>
                          </a:solidFill>
                          <a:effectLst/>
                        </a:rPr>
                        <a:t>Madundube</a:t>
                      </a:r>
                      <a:r>
                        <a:rPr lang="en-US" sz="1000" b="0" u="none" strike="noStrike" dirty="0">
                          <a:solidFill>
                            <a:srgbClr val="000000"/>
                          </a:solidFill>
                          <a:effectLst/>
                        </a:rPr>
                        <a:t>  Housing Project Phase 1</a:t>
                      </a:r>
                      <a:endParaRPr lang="en-US"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R9 523 200,00</a:t>
                      </a:r>
                      <a:endParaRPr lang="en-ZA" sz="1000" b="0"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000" b="0" u="none" strike="noStrike" dirty="0">
                          <a:solidFill>
                            <a:srgbClr val="000000"/>
                          </a:solidFill>
                          <a:effectLst/>
                        </a:rPr>
                        <a:t>171</a:t>
                      </a:r>
                      <a:endParaRPr lang="en-ZA" sz="10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781718778"/>
                  </a:ext>
                </a:extLst>
              </a:tr>
              <a:tr h="237905">
                <a:tc>
                  <a:txBody>
                    <a:bodyPr/>
                    <a:lstStyle/>
                    <a:p>
                      <a:pPr algn="ctr"/>
                      <a:r>
                        <a:rPr lang="en-US" sz="1200" b="1" dirty="0">
                          <a:solidFill>
                            <a:srgbClr val="FF0000"/>
                          </a:solidFill>
                        </a:rPr>
                        <a:t>TOTALS</a:t>
                      </a:r>
                      <a:endParaRPr lang="en-ZA" sz="1200" b="1" dirty="0">
                        <a:solidFill>
                          <a:srgbClr val="FF0000"/>
                        </a:solidFill>
                        <a:latin typeface="Arial" panose="020B0604020202020204" pitchFamily="34" charset="0"/>
                        <a:cs typeface="Arial" panose="020B0604020202020204" pitchFamily="34" charset="0"/>
                      </a:endParaRPr>
                    </a:p>
                  </a:txBody>
                  <a:tcPr/>
                </a:tc>
                <a:tc>
                  <a:txBody>
                    <a:bodyPr/>
                    <a:lstStyle/>
                    <a:p>
                      <a:pPr algn="ctr" fontAlgn="ctr"/>
                      <a:endParaRPr lang="en-ZA" sz="12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ZA" sz="12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ZA" sz="1600" b="1" u="none" strike="noStrike" dirty="0">
                          <a:solidFill>
                            <a:srgbClr val="000000"/>
                          </a:solidFill>
                          <a:effectLst/>
                        </a:rPr>
                        <a:t>R559 386 711,96</a:t>
                      </a:r>
                      <a:endParaRPr lang="en-ZA" sz="1600" b="1"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ZA" sz="1600" b="1" u="none" strike="noStrike" dirty="0">
                          <a:solidFill>
                            <a:srgbClr val="000000"/>
                          </a:solidFill>
                          <a:effectLst/>
                        </a:rPr>
                        <a:t>10142</a:t>
                      </a:r>
                      <a:endParaRPr lang="en-ZA" sz="16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209964835"/>
                  </a:ext>
                </a:extLst>
              </a:tr>
            </a:tbl>
          </a:graphicData>
        </a:graphic>
      </p:graphicFrame>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9</a:t>
            </a:fld>
            <a:endParaRPr lang="en-US" altLang="en-US" dirty="0">
              <a:solidFill>
                <a:schemeClr val="tx1"/>
              </a:solidFill>
              <a:latin typeface="Arial"/>
              <a:cs typeface="Arial"/>
            </a:endParaRPr>
          </a:p>
        </p:txBody>
      </p:sp>
      <p:pic>
        <p:nvPicPr>
          <p:cNvPr id="7" name="Picture 6" descr="Human Settlements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60648"/>
            <a:ext cx="2304256" cy="579605"/>
          </a:xfrm>
          <a:prstGeom prst="rect">
            <a:avLst/>
          </a:prstGeom>
        </p:spPr>
      </p:pic>
    </p:spTree>
    <p:extLst>
      <p:ext uri="{BB962C8B-B14F-4D97-AF65-F5344CB8AC3E}">
        <p14:creationId xmlns:p14="http://schemas.microsoft.com/office/powerpoint/2010/main" val="2832996032"/>
      </p:ext>
    </p:extLst>
  </p:cSld>
  <p:clrMapOvr>
    <a:masterClrMapping/>
  </p:clrMapOvr>
  <p:transition>
    <p:wipe/>
  </p:transition>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22697</TotalTime>
  <Words>2801</Words>
  <Application>Microsoft Office PowerPoint</Application>
  <PresentationFormat>On-screen Show (4:3)</PresentationFormat>
  <Paragraphs>733</Paragraphs>
  <Slides>22</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Arial Black</vt:lpstr>
      <vt:lpstr>Calibri</vt:lpstr>
      <vt:lpstr>Century Gothic</vt:lpstr>
      <vt:lpstr>Symbol</vt:lpstr>
      <vt:lpstr>Times New Roman</vt:lpstr>
      <vt:lpstr>Verdana</vt:lpstr>
      <vt:lpstr>Wingdings</vt:lpstr>
      <vt:lpstr>1_Office Theme</vt:lpstr>
      <vt:lpstr>PowerPoint Presentation</vt:lpstr>
      <vt:lpstr>PRESENTATION OUTLINE</vt:lpstr>
      <vt:lpstr>KZN Allocation Summary </vt:lpstr>
      <vt:lpstr>SUMMARY of informal settlements in KZN province</vt:lpstr>
      <vt:lpstr>PowerPoint Presentation</vt:lpstr>
      <vt:lpstr>PowerPoint Presentation</vt:lpstr>
      <vt:lpstr>PowerPoint Presentation</vt:lpstr>
      <vt:lpstr>PowerPoint Presentation</vt:lpstr>
      <vt:lpstr>PowerPoint Presentation</vt:lpstr>
      <vt:lpstr>UPGRADING PLANS CONDUCTED IN KZN (2019 TO DATE)</vt:lpstr>
      <vt:lpstr>UPGRADING PLANS CONDUCTED IN KZN (2019 TO DATE)</vt:lpstr>
      <vt:lpstr>UPGRADING PLANS CONDUCTED IN KZN (2019 TO DATE)</vt:lpstr>
      <vt:lpstr>UPGRADING PLANS CONDUCTED IN KZN (2019 TO DATE)</vt:lpstr>
      <vt:lpstr>UPGRADING PLANS CONDUCTED IN KZN (2019 TO DATE)</vt:lpstr>
      <vt:lpstr>UPGRADING PLANS CONDUCTED IN KZN (2019 TO DATE)</vt:lpstr>
      <vt:lpstr>UPGRADING PLANS CONDUCTED IN KZN (2019 TO DATE)</vt:lpstr>
      <vt:lpstr>UPGRADING PLANS CONDUCTED IN KZN (2019 TO DATE)</vt:lpstr>
      <vt:lpstr>UPGRADING PLANS CONDUCTED IN KZN (2019 TO DATE)</vt:lpstr>
      <vt:lpstr>UPGRADING PLANS CONDUCTED IN KZN (2019 TO DATE)</vt:lpstr>
      <vt:lpstr>challenges</vt:lpstr>
      <vt:lpstr>WAY FORWARD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Shereen Cassiem</cp:lastModifiedBy>
  <cp:revision>1519</cp:revision>
  <cp:lastPrinted>2020-07-07T14:08:03Z</cp:lastPrinted>
  <dcterms:created xsi:type="dcterms:W3CDTF">2011-10-05T05:43:47Z</dcterms:created>
  <dcterms:modified xsi:type="dcterms:W3CDTF">2022-05-10T10:46:16Z</dcterms:modified>
</cp:coreProperties>
</file>