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1"/>
  </p:sldMasterIdLst>
  <p:notesMasterIdLst>
    <p:notesMasterId r:id="rId11"/>
  </p:notesMasterIdLst>
  <p:handoutMasterIdLst>
    <p:handoutMasterId r:id="rId12"/>
  </p:handoutMasterIdLst>
  <p:sldIdLst>
    <p:sldId id="265" r:id="rId2"/>
    <p:sldId id="270" r:id="rId3"/>
    <p:sldId id="283" r:id="rId4"/>
    <p:sldId id="284" r:id="rId5"/>
    <p:sldId id="304" r:id="rId6"/>
    <p:sldId id="305" r:id="rId7"/>
    <p:sldId id="306" r:id="rId8"/>
    <p:sldId id="307" r:id="rId9"/>
    <p:sldId id="269" r:id="rId1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312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ce Joel" initials="LJ"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ADDB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68" autoAdjust="0"/>
    <p:restoredTop sz="94660"/>
  </p:normalViewPr>
  <p:slideViewPr>
    <p:cSldViewPr snapToGrid="0" snapToObjects="1">
      <p:cViewPr varScale="1">
        <p:scale>
          <a:sx n="73" d="100"/>
          <a:sy n="73" d="100"/>
        </p:scale>
        <p:origin x="-996" y="-102"/>
      </p:cViewPr>
      <p:guideLst>
        <p:guide orient="horz" pos="2160"/>
        <p:guide pos="2880"/>
        <p:guide pos="3120"/>
      </p:guideLst>
    </p:cSldViewPr>
  </p:slideViewPr>
  <p:notesTextViewPr>
    <p:cViewPr>
      <p:scale>
        <a:sx n="100" d="100"/>
        <a:sy n="100" d="100"/>
      </p:scale>
      <p:origin x="0" y="0"/>
    </p:cViewPr>
  </p:notesTextViewPr>
  <p:notesViewPr>
    <p:cSldViewPr snapToGrid="0" snapToObjects="1">
      <p:cViewPr varScale="1">
        <p:scale>
          <a:sx n="57" d="100"/>
          <a:sy n="57" d="100"/>
        </p:scale>
        <p:origin x="1980" y="7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01B3A1-1789-0240-863D-A8C2FBE12016}" type="datetimeFigureOut">
              <a:rPr lang="en-US" smtClean="0"/>
              <a:pPr/>
              <a:t>5/10/2022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F13CDC-043C-AE4D-AAC4-C90D87BAD721}" type="slidenum">
              <a:rPr lang="en-US" smtClean="0"/>
              <a:pPr/>
              <a:t>‹#›</a:t>
            </a:fld>
            <a:endParaRPr lang="en-US"/>
          </a:p>
        </p:txBody>
      </p:sp>
    </p:spTree>
    <p:extLst>
      <p:ext uri="{BB962C8B-B14F-4D97-AF65-F5344CB8AC3E}">
        <p14:creationId xmlns:p14="http://schemas.microsoft.com/office/powerpoint/2010/main" xmlns="" val="3683010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FAD0B-1C7E-7248-8959-D43B33917548}" type="datetimeFigureOut">
              <a:rPr lang="en-US" smtClean="0"/>
              <a:pPr/>
              <a:t>5/10/2022</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FFF918-CC7A-CB46-BB8E-7BD9EFFEFADB}" type="slidenum">
              <a:rPr lang="en-US" smtClean="0"/>
              <a:pPr/>
              <a:t>‹#›</a:t>
            </a:fld>
            <a:endParaRPr lang="en-US"/>
          </a:p>
        </p:txBody>
      </p:sp>
    </p:spTree>
    <p:extLst>
      <p:ext uri="{BB962C8B-B14F-4D97-AF65-F5344CB8AC3E}">
        <p14:creationId xmlns:p14="http://schemas.microsoft.com/office/powerpoint/2010/main" xmlns="" val="15014503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https://web.facebook.com/SALGAGov/" TargetMode="External"/><Relationship Id="rId7" Type="http://schemas.openxmlformats.org/officeDocument/2006/relationships/hyperlink" Target="https://www.youtube.com/channel/UCTHeKe8j5ShddbMyyipGMRA" TargetMode="External"/><Relationship Id="rId2" Type="http://schemas.openxmlformats.org/officeDocument/2006/relationships/hyperlink" Target="https://www.salga.org.za/" TargetMode="External"/><Relationship Id="rId1" Type="http://schemas.openxmlformats.org/officeDocument/2006/relationships/slideMaster" Target="../slideMasters/slideMaster1.xml"/><Relationship Id="rId6" Type="http://schemas.openxmlformats.org/officeDocument/2006/relationships/image" Target="../media/image2.emf"/><Relationship Id="rId11" Type="http://schemas.openxmlformats.org/officeDocument/2006/relationships/image" Target="../media/image5.emf"/><Relationship Id="rId5" Type="http://schemas.openxmlformats.org/officeDocument/2006/relationships/hyperlink" Target="https://twitter.com/SALGA_Gov" TargetMode="External"/><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hyperlink" Target="https://www.instagram.com/salga.org.za/"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https://web.facebook.com/SALGAGov/" TargetMode="External"/><Relationship Id="rId7" Type="http://schemas.openxmlformats.org/officeDocument/2006/relationships/hyperlink" Target="https://www.youtube.com/channel/UCTHeKe8j5ShddbMyyipGMRA" TargetMode="External"/><Relationship Id="rId2" Type="http://schemas.openxmlformats.org/officeDocument/2006/relationships/hyperlink" Target="https://www.salga.org.za/" TargetMode="External"/><Relationship Id="rId1" Type="http://schemas.openxmlformats.org/officeDocument/2006/relationships/slideMaster" Target="../slideMasters/slideMaster1.xml"/><Relationship Id="rId6" Type="http://schemas.openxmlformats.org/officeDocument/2006/relationships/image" Target="../media/image2.emf"/><Relationship Id="rId11" Type="http://schemas.openxmlformats.org/officeDocument/2006/relationships/image" Target="../media/image5.emf"/><Relationship Id="rId5" Type="http://schemas.openxmlformats.org/officeDocument/2006/relationships/hyperlink" Target="https://twitter.com/SALGA_Gov" TargetMode="External"/><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hyperlink" Target="https://www.instagram.com/salga.org.za/"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2000">
              <a:srgbClr val="EADDBF"/>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TextBox 11"/>
          <p:cNvSpPr txBox="1"/>
          <p:nvPr userDrawn="1"/>
        </p:nvSpPr>
        <p:spPr>
          <a:xfrm>
            <a:off x="2794329" y="6277730"/>
            <a:ext cx="3443351" cy="369332"/>
          </a:xfrm>
          <a:prstGeom prst="rect">
            <a:avLst/>
          </a:prstGeom>
          <a:noFill/>
        </p:spPr>
        <p:txBody>
          <a:bodyPr wrap="square" rtlCol="0">
            <a:spAutoFit/>
          </a:bodyPr>
          <a:lstStyle/>
          <a:p>
            <a:pPr algn="ctr"/>
            <a:r>
              <a:rPr lang="en-US" dirty="0">
                <a:solidFill>
                  <a:schemeClr val="accent6"/>
                </a:solidFill>
                <a:hlinkClick r:id="rId2"/>
              </a:rPr>
              <a:t>www.salga.org.za</a:t>
            </a:r>
            <a:endParaRPr lang="en-US" dirty="0">
              <a:solidFill>
                <a:schemeClr val="accent6"/>
              </a:solidFill>
            </a:endParaRPr>
          </a:p>
        </p:txBody>
      </p:sp>
      <p:pic>
        <p:nvPicPr>
          <p:cNvPr id="13" name="Picture 12">
            <a:hlinkClick r:id="rId3"/>
          </p:cNvPr>
          <p:cNvPicPr>
            <a:picLocks/>
          </p:cNvPicPr>
          <p:nvPr userDrawn="1"/>
        </p:nvPicPr>
        <p:blipFill>
          <a:blip r:embed="rId4"/>
          <a:stretch>
            <a:fillRect/>
          </a:stretch>
        </p:blipFill>
        <p:spPr>
          <a:xfrm>
            <a:off x="3009555" y="5557787"/>
            <a:ext cx="579975" cy="579975"/>
          </a:xfrm>
          <a:prstGeom prst="rect">
            <a:avLst/>
          </a:prstGeom>
        </p:spPr>
      </p:pic>
      <p:pic>
        <p:nvPicPr>
          <p:cNvPr id="14" name="Picture 13">
            <a:hlinkClick r:id="rId5"/>
          </p:cNvPr>
          <p:cNvPicPr>
            <a:picLocks/>
          </p:cNvPicPr>
          <p:nvPr userDrawn="1"/>
        </p:nvPicPr>
        <p:blipFill>
          <a:blip r:embed="rId6"/>
          <a:stretch>
            <a:fillRect/>
          </a:stretch>
        </p:blipFill>
        <p:spPr>
          <a:xfrm>
            <a:off x="3936030" y="5567715"/>
            <a:ext cx="579975" cy="579975"/>
          </a:xfrm>
          <a:prstGeom prst="rect">
            <a:avLst/>
          </a:prstGeom>
        </p:spPr>
      </p:pic>
      <p:pic>
        <p:nvPicPr>
          <p:cNvPr id="15" name="Picture 14">
            <a:hlinkClick r:id="rId7"/>
          </p:cNvPr>
          <p:cNvPicPr>
            <a:picLocks/>
          </p:cNvPicPr>
          <p:nvPr userDrawn="1"/>
        </p:nvPicPr>
        <p:blipFill>
          <a:blip r:embed="rId8"/>
          <a:stretch>
            <a:fillRect/>
          </a:stretch>
        </p:blipFill>
        <p:spPr>
          <a:xfrm>
            <a:off x="4912277" y="5578657"/>
            <a:ext cx="579975" cy="579975"/>
          </a:xfrm>
          <a:prstGeom prst="rect">
            <a:avLst/>
          </a:prstGeom>
        </p:spPr>
      </p:pic>
      <p:pic>
        <p:nvPicPr>
          <p:cNvPr id="16" name="Picture 15">
            <a:hlinkClick r:id="rId9"/>
          </p:cNvPr>
          <p:cNvPicPr>
            <a:picLocks noChangeAspect="1"/>
          </p:cNvPicPr>
          <p:nvPr userDrawn="1"/>
        </p:nvPicPr>
        <p:blipFill>
          <a:blip r:embed="rId10"/>
          <a:stretch>
            <a:fillRect/>
          </a:stretch>
        </p:blipFill>
        <p:spPr>
          <a:xfrm>
            <a:off x="5872930" y="5567715"/>
            <a:ext cx="579976" cy="596787"/>
          </a:xfrm>
          <a:prstGeom prst="rect">
            <a:avLst/>
          </a:prstGeom>
        </p:spPr>
      </p:pic>
      <p:sp>
        <p:nvSpPr>
          <p:cNvPr id="10" name="Title 6"/>
          <p:cNvSpPr>
            <a:spLocks noGrp="1"/>
          </p:cNvSpPr>
          <p:nvPr>
            <p:ph type="title"/>
          </p:nvPr>
        </p:nvSpPr>
        <p:spPr>
          <a:xfrm>
            <a:off x="867284" y="2608540"/>
            <a:ext cx="6966448" cy="1709460"/>
          </a:xfrm>
        </p:spPr>
        <p:txBody>
          <a:bodyPr/>
          <a:lstStyle/>
          <a:p>
            <a:r>
              <a:rPr lang="en-US" dirty="0"/>
              <a:t>Click to edit Master title style</a:t>
            </a:r>
          </a:p>
        </p:txBody>
      </p:sp>
      <p:sp>
        <p:nvSpPr>
          <p:cNvPr id="17" name="Text Placeholder 3"/>
          <p:cNvSpPr>
            <a:spLocks noGrp="1"/>
          </p:cNvSpPr>
          <p:nvPr>
            <p:ph type="body" sz="half" idx="2"/>
          </p:nvPr>
        </p:nvSpPr>
        <p:spPr>
          <a:xfrm>
            <a:off x="867284" y="4532922"/>
            <a:ext cx="6966448" cy="820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pic>
        <p:nvPicPr>
          <p:cNvPr id="3" name="Picture 2"/>
          <p:cNvPicPr>
            <a:picLocks noChangeAspect="1"/>
          </p:cNvPicPr>
          <p:nvPr userDrawn="1"/>
        </p:nvPicPr>
        <p:blipFill>
          <a:blip r:embed="rId11"/>
          <a:stretch>
            <a:fillRect/>
          </a:stretch>
        </p:blipFill>
        <p:spPr>
          <a:xfrm>
            <a:off x="201066" y="0"/>
            <a:ext cx="9704934" cy="6858000"/>
          </a:xfrm>
          <a:prstGeom prst="rect">
            <a:avLst/>
          </a:prstGeom>
        </p:spPr>
      </p:pic>
    </p:spTree>
    <p:extLst>
      <p:ext uri="{BB962C8B-B14F-4D97-AF65-F5344CB8AC3E}">
        <p14:creationId xmlns:p14="http://schemas.microsoft.com/office/powerpoint/2010/main" xmlns="" val="19037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2505459" y="271384"/>
            <a:ext cx="6023397" cy="718658"/>
          </a:xfrm>
        </p:spPr>
        <p:txBody>
          <a:bodyPr>
            <a:noAutofit/>
          </a:bodyPr>
          <a:lstStyle>
            <a:lvl1pPr>
              <a:defRPr sz="3200" b="1" i="0">
                <a:solidFill>
                  <a:schemeClr val="tx1"/>
                </a:solidFill>
              </a:defRPr>
            </a:lvl1pPr>
          </a:lstStyle>
          <a:p>
            <a:r>
              <a:rPr lang="en-US" dirty="0"/>
              <a:t>Click to edit Master title style</a:t>
            </a:r>
          </a:p>
        </p:txBody>
      </p:sp>
      <p:sp>
        <p:nvSpPr>
          <p:cNvPr id="11" name="Content Placeholder 10"/>
          <p:cNvSpPr>
            <a:spLocks noGrp="1"/>
          </p:cNvSpPr>
          <p:nvPr>
            <p:ph sz="quarter" idx="10"/>
          </p:nvPr>
        </p:nvSpPr>
        <p:spPr>
          <a:xfrm>
            <a:off x="495300" y="1543538"/>
            <a:ext cx="8915400" cy="43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stretch>
            <a:fillRect/>
          </a:stretch>
        </p:blipFill>
        <p:spPr>
          <a:xfrm>
            <a:off x="0" y="6085274"/>
            <a:ext cx="9906000" cy="338667"/>
          </a:xfrm>
          <a:prstGeom prst="rect">
            <a:avLst/>
          </a:prstGeom>
        </p:spPr>
      </p:pic>
      <p:sp>
        <p:nvSpPr>
          <p:cNvPr id="13" name="TextBox 12"/>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4" name="Picture 13">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5" name="Picture 14">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6" name="Picture 15">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7" name="Picture 16">
            <a:hlinkClick r:id="rId10"/>
          </p:cNvPr>
          <p:cNvPicPr>
            <a:picLocks noChangeAspect="1"/>
          </p:cNvPicPr>
          <p:nvPr userDrawn="1"/>
        </p:nvPicPr>
        <p:blipFill>
          <a:blip r:embed="rId11"/>
          <a:stretch>
            <a:fillRect/>
          </a:stretch>
        </p:blipFill>
        <p:spPr>
          <a:xfrm>
            <a:off x="1894703" y="6392116"/>
            <a:ext cx="377489" cy="388431"/>
          </a:xfrm>
          <a:prstGeom prst="rect">
            <a:avLst/>
          </a:prstGeom>
        </p:spPr>
      </p:pic>
      <p:sp>
        <p:nvSpPr>
          <p:cNvPr id="20" name="Slide Number Placeholder 19"/>
          <p:cNvSpPr>
            <a:spLocks noGrp="1"/>
          </p:cNvSpPr>
          <p:nvPr>
            <p:ph type="sldNum" sz="quarter" idx="13"/>
          </p:nvPr>
        </p:nvSpPr>
        <p:spPr/>
        <p:txBody>
          <a:bodyPr/>
          <a:lstStyle/>
          <a:p>
            <a:fld id="{4CC04D4C-DC45-834A-A759-F6658CE957E3}" type="slidenum">
              <a:rPr lang="en-US" smtClean="0"/>
              <a:pPr/>
              <a:t>‹#›</a:t>
            </a:fld>
            <a:endParaRPr lang="en-US" dirty="0"/>
          </a:p>
        </p:txBody>
      </p:sp>
      <p:pic>
        <p:nvPicPr>
          <p:cNvPr id="18" name="Picture 17"/>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2" name="Picture 1"/>
          <p:cNvPicPr>
            <a:picLocks noChangeAspect="1"/>
          </p:cNvPicPr>
          <p:nvPr userDrawn="1"/>
        </p:nvPicPr>
        <p:blipFill>
          <a:blip r:embed="rId12"/>
          <a:stretch>
            <a:fillRect/>
          </a:stretch>
        </p:blipFill>
        <p:spPr>
          <a:xfrm>
            <a:off x="8848620" y="86293"/>
            <a:ext cx="919201" cy="946465"/>
          </a:xfrm>
          <a:prstGeom prst="rect">
            <a:avLst/>
          </a:prstGeom>
        </p:spPr>
      </p:pic>
      <p:pic>
        <p:nvPicPr>
          <p:cNvPr id="3" name="Picture 2"/>
          <p:cNvPicPr>
            <a:picLocks noChangeAspect="1"/>
          </p:cNvPicPr>
          <p:nvPr userDrawn="1"/>
        </p:nvPicPr>
        <p:blipFill>
          <a:blip r:embed="rId13"/>
          <a:stretch>
            <a:fillRect/>
          </a:stretch>
        </p:blipFill>
        <p:spPr>
          <a:xfrm>
            <a:off x="299123" y="156382"/>
            <a:ext cx="1845961" cy="833660"/>
          </a:xfrm>
          <a:prstGeom prst="rect">
            <a:avLst/>
          </a:prstGeom>
        </p:spPr>
      </p:pic>
    </p:spTree>
    <p:extLst>
      <p:ext uri="{BB962C8B-B14F-4D97-AF65-F5344CB8AC3E}">
        <p14:creationId xmlns:p14="http://schemas.microsoft.com/office/powerpoint/2010/main" xmlns="" val="75536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32864" y="297313"/>
            <a:ext cx="6330314" cy="712491"/>
          </a:xfrm>
          <a:prstGeom prst="rect">
            <a:avLst/>
          </a:prstGeom>
        </p:spPr>
        <p:txBody>
          <a:bodyPr>
            <a:normAutofit/>
          </a:bodyPr>
          <a:lstStyle>
            <a:lvl1pPr>
              <a:defRPr sz="3200" b="1"/>
            </a:lvl1pPr>
          </a:lstStyle>
          <a:p>
            <a:r>
              <a:rPr lang="x-none" dirty="0"/>
              <a:t>Click to edit Master title style</a:t>
            </a:r>
            <a:endParaRPr lang="en-US" dirty="0"/>
          </a:p>
        </p:txBody>
      </p:sp>
      <p:sp>
        <p:nvSpPr>
          <p:cNvPr id="3" name="Content Placeholder 2"/>
          <p:cNvSpPr>
            <a:spLocks noGrp="1"/>
          </p:cNvSpPr>
          <p:nvPr>
            <p:ph sz="half" idx="1"/>
          </p:nvPr>
        </p:nvSpPr>
        <p:spPr>
          <a:xfrm>
            <a:off x="495300" y="1367693"/>
            <a:ext cx="4375150" cy="459578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5035550" y="1367693"/>
            <a:ext cx="4375150" cy="459578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7" name="Slide Number Placeholder 6"/>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pPr/>
              <a:t>‹#›</a:t>
            </a:fld>
            <a:endParaRPr lang="en-US"/>
          </a:p>
        </p:txBody>
      </p:sp>
      <p:pic>
        <p:nvPicPr>
          <p:cNvPr id="9" name="Picture 8"/>
          <p:cNvPicPr>
            <a:picLocks noChangeAspect="1"/>
          </p:cNvPicPr>
          <p:nvPr userDrawn="1"/>
        </p:nvPicPr>
        <p:blipFill>
          <a:blip r:embed="rId2"/>
          <a:stretch>
            <a:fillRect/>
          </a:stretch>
        </p:blipFill>
        <p:spPr>
          <a:xfrm>
            <a:off x="0" y="6085274"/>
            <a:ext cx="9906000" cy="338667"/>
          </a:xfrm>
          <a:prstGeom prst="rect">
            <a:avLst/>
          </a:prstGeom>
        </p:spPr>
      </p:pic>
      <p:sp>
        <p:nvSpPr>
          <p:cNvPr id="10" name="TextBox 9"/>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1" name="Picture 10">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2" name="Picture 11">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3" name="Picture 12">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4" name="Picture 13">
            <a:hlinkClick r:id="rId10"/>
          </p:cNvPr>
          <p:cNvPicPr>
            <a:picLocks noChangeAspect="1"/>
          </p:cNvPicPr>
          <p:nvPr userDrawn="1"/>
        </p:nvPicPr>
        <p:blipFill>
          <a:blip r:embed="rId11"/>
          <a:stretch>
            <a:fillRect/>
          </a:stretch>
        </p:blipFill>
        <p:spPr>
          <a:xfrm>
            <a:off x="1894703" y="6392116"/>
            <a:ext cx="377489" cy="388431"/>
          </a:xfrm>
          <a:prstGeom prst="rect">
            <a:avLst/>
          </a:prstGeom>
        </p:spPr>
      </p:pic>
      <p:pic>
        <p:nvPicPr>
          <p:cNvPr id="15" name="Picture 14"/>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16" name="Picture 15"/>
          <p:cNvPicPr>
            <a:picLocks noChangeAspect="1"/>
          </p:cNvPicPr>
          <p:nvPr userDrawn="1"/>
        </p:nvPicPr>
        <p:blipFill>
          <a:blip r:embed="rId12"/>
          <a:stretch>
            <a:fillRect/>
          </a:stretch>
        </p:blipFill>
        <p:spPr>
          <a:xfrm>
            <a:off x="8758151" y="129009"/>
            <a:ext cx="919201" cy="946465"/>
          </a:xfrm>
          <a:prstGeom prst="rect">
            <a:avLst/>
          </a:prstGeom>
        </p:spPr>
      </p:pic>
      <p:pic>
        <p:nvPicPr>
          <p:cNvPr id="17" name="Picture 16"/>
          <p:cNvPicPr>
            <a:picLocks noChangeAspect="1"/>
          </p:cNvPicPr>
          <p:nvPr userDrawn="1"/>
        </p:nvPicPr>
        <p:blipFill>
          <a:blip r:embed="rId13"/>
          <a:stretch>
            <a:fillRect/>
          </a:stretch>
        </p:blipFill>
        <p:spPr>
          <a:xfrm>
            <a:off x="208654" y="199098"/>
            <a:ext cx="1845961" cy="833660"/>
          </a:xfrm>
          <a:prstGeom prst="rect">
            <a:avLst/>
          </a:prstGeom>
        </p:spPr>
      </p:pic>
    </p:spTree>
    <p:extLst>
      <p:ext uri="{BB962C8B-B14F-4D97-AF65-F5344CB8AC3E}">
        <p14:creationId xmlns:p14="http://schemas.microsoft.com/office/powerpoint/2010/main" xmlns="" val="250573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pPr/>
              <a:t>‹#›</a:t>
            </a:fld>
            <a:endParaRPr lang="en-US"/>
          </a:p>
        </p:txBody>
      </p:sp>
      <p:pic>
        <p:nvPicPr>
          <p:cNvPr id="16" name="Picture 15"/>
          <p:cNvPicPr>
            <a:picLocks noChangeAspect="1"/>
          </p:cNvPicPr>
          <p:nvPr userDrawn="1"/>
        </p:nvPicPr>
        <p:blipFill>
          <a:blip r:embed="rId2"/>
          <a:stretch>
            <a:fillRect/>
          </a:stretch>
        </p:blipFill>
        <p:spPr>
          <a:xfrm>
            <a:off x="77" y="657447"/>
            <a:ext cx="9906000" cy="5776594"/>
          </a:xfrm>
          <a:prstGeom prst="rect">
            <a:avLst/>
          </a:prstGeom>
        </p:spPr>
      </p:pic>
      <p:sp>
        <p:nvSpPr>
          <p:cNvPr id="8" name="TextBox 7"/>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9" name="Picture 8">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0" name="Picture 9">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1" name="Picture 10">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2" name="Picture 11">
            <a:hlinkClick r:id="rId10"/>
          </p:cNvPr>
          <p:cNvPicPr>
            <a:picLocks noChangeAspect="1"/>
          </p:cNvPicPr>
          <p:nvPr userDrawn="1"/>
        </p:nvPicPr>
        <p:blipFill>
          <a:blip r:embed="rId11"/>
          <a:stretch>
            <a:fillRect/>
          </a:stretch>
        </p:blipFill>
        <p:spPr>
          <a:xfrm>
            <a:off x="1894703" y="6392116"/>
            <a:ext cx="377489" cy="388431"/>
          </a:xfrm>
          <a:prstGeom prst="rect">
            <a:avLst/>
          </a:prstGeom>
        </p:spPr>
      </p:pic>
      <p:sp>
        <p:nvSpPr>
          <p:cNvPr id="2" name="Title 1"/>
          <p:cNvSpPr>
            <a:spLocks noGrp="1"/>
          </p:cNvSpPr>
          <p:nvPr>
            <p:ph type="title"/>
          </p:nvPr>
        </p:nvSpPr>
        <p:spPr>
          <a:xfrm>
            <a:off x="532437" y="2457052"/>
            <a:ext cx="7619993" cy="1143000"/>
          </a:xfrm>
          <a:prstGeom prst="rect">
            <a:avLst/>
          </a:prstGeom>
        </p:spPr>
        <p:txBody>
          <a:bodyPr/>
          <a:lstStyle/>
          <a:p>
            <a:r>
              <a:rPr lang="x-none" dirty="0"/>
              <a:t>Click to edit Master title style</a:t>
            </a:r>
            <a:endParaRPr lang="en-US" dirty="0"/>
          </a:p>
        </p:txBody>
      </p:sp>
      <p:pic>
        <p:nvPicPr>
          <p:cNvPr id="3" name="Picture 2"/>
          <p:cNvPicPr>
            <a:picLocks noChangeAspect="1"/>
          </p:cNvPicPr>
          <p:nvPr userDrawn="1"/>
        </p:nvPicPr>
        <p:blipFill>
          <a:blip r:embed="rId12"/>
          <a:stretch>
            <a:fillRect/>
          </a:stretch>
        </p:blipFill>
        <p:spPr>
          <a:xfrm>
            <a:off x="254000" y="254222"/>
            <a:ext cx="2018192" cy="692731"/>
          </a:xfrm>
          <a:prstGeom prst="rect">
            <a:avLst/>
          </a:prstGeom>
        </p:spPr>
      </p:pic>
    </p:spTree>
    <p:extLst>
      <p:ext uri="{BB962C8B-B14F-4D97-AF65-F5344CB8AC3E}">
        <p14:creationId xmlns:p14="http://schemas.microsoft.com/office/powerpoint/2010/main" xmlns="" val="313597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813" y="1283195"/>
            <a:ext cx="3259006" cy="850888"/>
          </a:xfrm>
          <a:prstGeom prst="rect">
            <a:avLst/>
          </a:prstGeom>
        </p:spPr>
        <p:txBody>
          <a:bodyPr anchor="b"/>
          <a:lstStyle>
            <a:lvl1pPr algn="l">
              <a:defRPr sz="2000" b="1"/>
            </a:lvl1pPr>
          </a:lstStyle>
          <a:p>
            <a:r>
              <a:rPr lang="x-none" dirty="0"/>
              <a:t>Click to edit Master title style</a:t>
            </a:r>
            <a:endParaRPr lang="en-US" dirty="0"/>
          </a:p>
        </p:txBody>
      </p:sp>
      <p:sp>
        <p:nvSpPr>
          <p:cNvPr id="3" name="Content Placeholder 2"/>
          <p:cNvSpPr>
            <a:spLocks noGrp="1"/>
          </p:cNvSpPr>
          <p:nvPr>
            <p:ph idx="1"/>
          </p:nvPr>
        </p:nvSpPr>
        <p:spPr>
          <a:xfrm>
            <a:off x="3872972" y="1283195"/>
            <a:ext cx="5537729" cy="484297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ext Placeholder 3"/>
          <p:cNvSpPr>
            <a:spLocks noGrp="1"/>
          </p:cNvSpPr>
          <p:nvPr>
            <p:ph type="body" sz="half" idx="2"/>
          </p:nvPr>
        </p:nvSpPr>
        <p:spPr>
          <a:xfrm>
            <a:off x="495300" y="2325504"/>
            <a:ext cx="3259006" cy="3800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
        <p:nvSpPr>
          <p:cNvPr id="5" name="Date Placeholder 4"/>
          <p:cNvSpPr>
            <a:spLocks noGrp="1"/>
          </p:cNvSpPr>
          <p:nvPr>
            <p:ph type="dt" sz="half" idx="10"/>
          </p:nvPr>
        </p:nvSpPr>
        <p:spPr>
          <a:xfrm>
            <a:off x="495300" y="6356353"/>
            <a:ext cx="2311400" cy="365125"/>
          </a:xfrm>
          <a:prstGeom prst="rect">
            <a:avLst/>
          </a:prstGeom>
        </p:spPr>
        <p:txBody>
          <a:bodyPr/>
          <a:lstStyle/>
          <a:p>
            <a:fld id="{42F21C27-4874-8A48-9ED2-403E154C5BB2}" type="datetime1">
              <a:rPr lang="en-ZA" smtClean="0"/>
              <a:pPr/>
              <a:t>2022/05/10</a:t>
            </a:fld>
            <a:endParaRPr lang="en-US"/>
          </a:p>
        </p:txBody>
      </p:sp>
      <p:sp>
        <p:nvSpPr>
          <p:cNvPr id="6" name="Footer Placeholder 5"/>
          <p:cNvSpPr>
            <a:spLocks noGrp="1"/>
          </p:cNvSpPr>
          <p:nvPr>
            <p:ph type="ftr" sz="quarter" idx="11"/>
          </p:nvPr>
        </p:nvSpPr>
        <p:spPr>
          <a:xfrm>
            <a:off x="3384550" y="6356353"/>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pPr/>
              <a:t>‹#›</a:t>
            </a:fld>
            <a:endParaRPr lang="en-US"/>
          </a:p>
        </p:txBody>
      </p:sp>
      <p:pic>
        <p:nvPicPr>
          <p:cNvPr id="9" name="Picture 8"/>
          <p:cNvPicPr>
            <a:picLocks noChangeAspect="1"/>
          </p:cNvPicPr>
          <p:nvPr userDrawn="1"/>
        </p:nvPicPr>
        <p:blipFill>
          <a:blip r:embed="rId2"/>
          <a:stretch>
            <a:fillRect/>
          </a:stretch>
        </p:blipFill>
        <p:spPr>
          <a:xfrm>
            <a:off x="0" y="6085274"/>
            <a:ext cx="9906000" cy="338667"/>
          </a:xfrm>
          <a:prstGeom prst="rect">
            <a:avLst/>
          </a:prstGeom>
        </p:spPr>
      </p:pic>
      <p:sp>
        <p:nvSpPr>
          <p:cNvPr id="10" name="TextBox 9"/>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1" name="Picture 10">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2" name="Picture 11">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3" name="Picture 12">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4" name="Picture 13">
            <a:hlinkClick r:id="rId10"/>
          </p:cNvPr>
          <p:cNvPicPr>
            <a:picLocks noChangeAspect="1"/>
          </p:cNvPicPr>
          <p:nvPr userDrawn="1"/>
        </p:nvPicPr>
        <p:blipFill>
          <a:blip r:embed="rId11"/>
          <a:stretch>
            <a:fillRect/>
          </a:stretch>
        </p:blipFill>
        <p:spPr>
          <a:xfrm>
            <a:off x="1894703" y="6392116"/>
            <a:ext cx="377489" cy="388431"/>
          </a:xfrm>
          <a:prstGeom prst="rect">
            <a:avLst/>
          </a:prstGeom>
        </p:spPr>
      </p:pic>
      <p:pic>
        <p:nvPicPr>
          <p:cNvPr id="15" name="Picture 14"/>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16" name="Picture 15"/>
          <p:cNvPicPr>
            <a:picLocks noChangeAspect="1"/>
          </p:cNvPicPr>
          <p:nvPr userDrawn="1"/>
        </p:nvPicPr>
        <p:blipFill>
          <a:blip r:embed="rId12"/>
          <a:stretch>
            <a:fillRect/>
          </a:stretch>
        </p:blipFill>
        <p:spPr>
          <a:xfrm>
            <a:off x="8848620" y="86293"/>
            <a:ext cx="919201" cy="946465"/>
          </a:xfrm>
          <a:prstGeom prst="rect">
            <a:avLst/>
          </a:prstGeom>
        </p:spPr>
      </p:pic>
      <p:pic>
        <p:nvPicPr>
          <p:cNvPr id="17" name="Picture 16"/>
          <p:cNvPicPr>
            <a:picLocks noChangeAspect="1"/>
          </p:cNvPicPr>
          <p:nvPr userDrawn="1"/>
        </p:nvPicPr>
        <p:blipFill>
          <a:blip r:embed="rId13"/>
          <a:stretch>
            <a:fillRect/>
          </a:stretch>
        </p:blipFill>
        <p:spPr>
          <a:xfrm>
            <a:off x="299123" y="156382"/>
            <a:ext cx="1845961" cy="833660"/>
          </a:xfrm>
          <a:prstGeom prst="rect">
            <a:avLst/>
          </a:prstGeom>
        </p:spPr>
      </p:pic>
    </p:spTree>
    <p:extLst>
      <p:ext uri="{BB962C8B-B14F-4D97-AF65-F5344CB8AC3E}">
        <p14:creationId xmlns:p14="http://schemas.microsoft.com/office/powerpoint/2010/main" xmlns="" val="53327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941645" y="1431079"/>
            <a:ext cx="5943600" cy="32964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
        <p:nvSpPr>
          <p:cNvPr id="5" name="Date Placeholder 4"/>
          <p:cNvSpPr>
            <a:spLocks noGrp="1"/>
          </p:cNvSpPr>
          <p:nvPr>
            <p:ph type="dt" sz="half" idx="10"/>
          </p:nvPr>
        </p:nvSpPr>
        <p:spPr>
          <a:xfrm>
            <a:off x="495300" y="6356353"/>
            <a:ext cx="2311400" cy="365125"/>
          </a:xfrm>
          <a:prstGeom prst="rect">
            <a:avLst/>
          </a:prstGeom>
        </p:spPr>
        <p:txBody>
          <a:bodyPr/>
          <a:lstStyle/>
          <a:p>
            <a:fld id="{42F21C27-4874-8A48-9ED2-403E154C5BB2}" type="datetime1">
              <a:rPr lang="en-ZA" smtClean="0"/>
              <a:pPr/>
              <a:t>2022/05/10</a:t>
            </a:fld>
            <a:endParaRPr lang="en-US"/>
          </a:p>
        </p:txBody>
      </p:sp>
      <p:sp>
        <p:nvSpPr>
          <p:cNvPr id="6" name="Footer Placeholder 5"/>
          <p:cNvSpPr>
            <a:spLocks noGrp="1"/>
          </p:cNvSpPr>
          <p:nvPr>
            <p:ph type="ftr" sz="quarter" idx="11"/>
          </p:nvPr>
        </p:nvSpPr>
        <p:spPr>
          <a:xfrm>
            <a:off x="3384550" y="6356353"/>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pPr/>
              <a:t>‹#›</a:t>
            </a:fld>
            <a:endParaRPr lang="en-US"/>
          </a:p>
        </p:txBody>
      </p:sp>
      <p:pic>
        <p:nvPicPr>
          <p:cNvPr id="9" name="Picture 8"/>
          <p:cNvPicPr>
            <a:picLocks noChangeAspect="1"/>
          </p:cNvPicPr>
          <p:nvPr userDrawn="1"/>
        </p:nvPicPr>
        <p:blipFill>
          <a:blip r:embed="rId2"/>
          <a:stretch>
            <a:fillRect/>
          </a:stretch>
        </p:blipFill>
        <p:spPr>
          <a:xfrm>
            <a:off x="0" y="6085274"/>
            <a:ext cx="9906000" cy="338667"/>
          </a:xfrm>
          <a:prstGeom prst="rect">
            <a:avLst/>
          </a:prstGeom>
        </p:spPr>
      </p:pic>
      <p:sp>
        <p:nvSpPr>
          <p:cNvPr id="10" name="TextBox 9"/>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1" name="Picture 10">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2" name="Picture 11">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3" name="Picture 12">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4" name="Picture 13">
            <a:hlinkClick r:id="rId10"/>
          </p:cNvPr>
          <p:cNvPicPr>
            <a:picLocks noChangeAspect="1"/>
          </p:cNvPicPr>
          <p:nvPr userDrawn="1"/>
        </p:nvPicPr>
        <p:blipFill>
          <a:blip r:embed="rId11"/>
          <a:stretch>
            <a:fillRect/>
          </a:stretch>
        </p:blipFill>
        <p:spPr>
          <a:xfrm>
            <a:off x="1894703" y="6392116"/>
            <a:ext cx="377489" cy="388431"/>
          </a:xfrm>
          <a:prstGeom prst="rect">
            <a:avLst/>
          </a:prstGeom>
        </p:spPr>
      </p:pic>
      <p:pic>
        <p:nvPicPr>
          <p:cNvPr id="15" name="Picture 14"/>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16" name="Picture 15"/>
          <p:cNvPicPr>
            <a:picLocks noChangeAspect="1"/>
          </p:cNvPicPr>
          <p:nvPr userDrawn="1"/>
        </p:nvPicPr>
        <p:blipFill>
          <a:blip r:embed="rId12"/>
          <a:stretch>
            <a:fillRect/>
          </a:stretch>
        </p:blipFill>
        <p:spPr>
          <a:xfrm>
            <a:off x="8848620" y="86293"/>
            <a:ext cx="919201" cy="946465"/>
          </a:xfrm>
          <a:prstGeom prst="rect">
            <a:avLst/>
          </a:prstGeom>
        </p:spPr>
      </p:pic>
      <p:pic>
        <p:nvPicPr>
          <p:cNvPr id="17" name="Picture 16"/>
          <p:cNvPicPr>
            <a:picLocks noChangeAspect="1"/>
          </p:cNvPicPr>
          <p:nvPr userDrawn="1"/>
        </p:nvPicPr>
        <p:blipFill>
          <a:blip r:embed="rId13"/>
          <a:stretch>
            <a:fillRect/>
          </a:stretch>
        </p:blipFill>
        <p:spPr>
          <a:xfrm>
            <a:off x="299123" y="156382"/>
            <a:ext cx="1845961" cy="833660"/>
          </a:xfrm>
          <a:prstGeom prst="rect">
            <a:avLst/>
          </a:prstGeom>
        </p:spPr>
      </p:pic>
    </p:spTree>
    <p:extLst>
      <p:ext uri="{BB962C8B-B14F-4D97-AF65-F5344CB8AC3E}">
        <p14:creationId xmlns:p14="http://schemas.microsoft.com/office/powerpoint/2010/main" xmlns="" val="222061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Page">
    <p:bg>
      <p:bgPr>
        <a:gradFill flip="none" rotWithShape="1">
          <a:gsLst>
            <a:gs pos="90000">
              <a:srgbClr val="EADDBF"/>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743386" y="2489644"/>
            <a:ext cx="7077650" cy="1398233"/>
          </a:xfrm>
        </p:spPr>
        <p:txBody>
          <a:bodyPr/>
          <a:lstStyle/>
          <a:p>
            <a:r>
              <a:rPr lang="en-US" dirty="0"/>
              <a:t>Click to edit Master title style</a:t>
            </a:r>
          </a:p>
        </p:txBody>
      </p:sp>
      <p:sp>
        <p:nvSpPr>
          <p:cNvPr id="14" name="TextBox 13"/>
          <p:cNvSpPr txBox="1"/>
          <p:nvPr userDrawn="1"/>
        </p:nvSpPr>
        <p:spPr>
          <a:xfrm>
            <a:off x="2794329" y="6277730"/>
            <a:ext cx="3443351" cy="369332"/>
          </a:xfrm>
          <a:prstGeom prst="rect">
            <a:avLst/>
          </a:prstGeom>
          <a:noFill/>
        </p:spPr>
        <p:txBody>
          <a:bodyPr wrap="square" rtlCol="0">
            <a:spAutoFit/>
          </a:bodyPr>
          <a:lstStyle/>
          <a:p>
            <a:pPr algn="ctr"/>
            <a:r>
              <a:rPr lang="en-US" dirty="0">
                <a:solidFill>
                  <a:schemeClr val="accent6"/>
                </a:solidFill>
                <a:hlinkClick r:id="rId2"/>
              </a:rPr>
              <a:t>www.salga.org.za</a:t>
            </a:r>
            <a:endParaRPr lang="en-US" dirty="0">
              <a:solidFill>
                <a:schemeClr val="accent6"/>
              </a:solidFill>
            </a:endParaRPr>
          </a:p>
        </p:txBody>
      </p:sp>
      <p:pic>
        <p:nvPicPr>
          <p:cNvPr id="15" name="Picture 14">
            <a:hlinkClick r:id="rId3"/>
          </p:cNvPr>
          <p:cNvPicPr>
            <a:picLocks/>
          </p:cNvPicPr>
          <p:nvPr userDrawn="1"/>
        </p:nvPicPr>
        <p:blipFill>
          <a:blip r:embed="rId4"/>
          <a:stretch>
            <a:fillRect/>
          </a:stretch>
        </p:blipFill>
        <p:spPr>
          <a:xfrm>
            <a:off x="3009555" y="5557787"/>
            <a:ext cx="579975" cy="579975"/>
          </a:xfrm>
          <a:prstGeom prst="rect">
            <a:avLst/>
          </a:prstGeom>
        </p:spPr>
      </p:pic>
      <p:pic>
        <p:nvPicPr>
          <p:cNvPr id="16" name="Picture 15">
            <a:hlinkClick r:id="rId5"/>
          </p:cNvPr>
          <p:cNvPicPr>
            <a:picLocks/>
          </p:cNvPicPr>
          <p:nvPr userDrawn="1"/>
        </p:nvPicPr>
        <p:blipFill>
          <a:blip r:embed="rId6"/>
          <a:stretch>
            <a:fillRect/>
          </a:stretch>
        </p:blipFill>
        <p:spPr>
          <a:xfrm>
            <a:off x="3936030" y="5567715"/>
            <a:ext cx="579975" cy="579975"/>
          </a:xfrm>
          <a:prstGeom prst="rect">
            <a:avLst/>
          </a:prstGeom>
        </p:spPr>
      </p:pic>
      <p:pic>
        <p:nvPicPr>
          <p:cNvPr id="17" name="Picture 16">
            <a:hlinkClick r:id="rId7"/>
          </p:cNvPr>
          <p:cNvPicPr>
            <a:picLocks/>
          </p:cNvPicPr>
          <p:nvPr userDrawn="1"/>
        </p:nvPicPr>
        <p:blipFill>
          <a:blip r:embed="rId8"/>
          <a:stretch>
            <a:fillRect/>
          </a:stretch>
        </p:blipFill>
        <p:spPr>
          <a:xfrm>
            <a:off x="4912277" y="5578657"/>
            <a:ext cx="579975" cy="579975"/>
          </a:xfrm>
          <a:prstGeom prst="rect">
            <a:avLst/>
          </a:prstGeom>
        </p:spPr>
      </p:pic>
      <p:pic>
        <p:nvPicPr>
          <p:cNvPr id="18" name="Picture 17">
            <a:hlinkClick r:id="rId9"/>
          </p:cNvPr>
          <p:cNvPicPr>
            <a:picLocks noChangeAspect="1"/>
          </p:cNvPicPr>
          <p:nvPr userDrawn="1"/>
        </p:nvPicPr>
        <p:blipFill>
          <a:blip r:embed="rId10"/>
          <a:stretch>
            <a:fillRect/>
          </a:stretch>
        </p:blipFill>
        <p:spPr>
          <a:xfrm>
            <a:off x="5872930" y="5567715"/>
            <a:ext cx="579976" cy="596787"/>
          </a:xfrm>
          <a:prstGeom prst="rect">
            <a:avLst/>
          </a:prstGeom>
        </p:spPr>
      </p:pic>
      <p:pic>
        <p:nvPicPr>
          <p:cNvPr id="2" name="Picture 1"/>
          <p:cNvPicPr>
            <a:picLocks noChangeAspect="1"/>
          </p:cNvPicPr>
          <p:nvPr userDrawn="1"/>
        </p:nvPicPr>
        <p:blipFill>
          <a:blip r:embed="rId11"/>
          <a:stretch>
            <a:fillRect/>
          </a:stretch>
        </p:blipFill>
        <p:spPr>
          <a:xfrm>
            <a:off x="201066" y="0"/>
            <a:ext cx="9704934" cy="6858000"/>
          </a:xfrm>
          <a:prstGeom prst="rect">
            <a:avLst/>
          </a:prstGeom>
        </p:spPr>
      </p:pic>
    </p:spTree>
    <p:extLst>
      <p:ext uri="{BB962C8B-B14F-4D97-AF65-F5344CB8AC3E}">
        <p14:creationId xmlns:p14="http://schemas.microsoft.com/office/powerpoint/2010/main" xmlns="" val="23628154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4" name="Slide Number Placeholder 3"/>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04D4C-DC45-834A-A759-F6658CE957E3}" type="slidenum">
              <a:rPr lang="en-US" smtClean="0"/>
              <a:pPr/>
              <a:t>‹#›</a:t>
            </a:fld>
            <a:endParaRPr lang="en-US"/>
          </a:p>
        </p:txBody>
      </p:sp>
      <p:sp>
        <p:nvSpPr>
          <p:cNvPr id="5" name="Text Placeholder 4"/>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07128239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9" r:id="rId3"/>
    <p:sldLayoutId id="2147483771" r:id="rId4"/>
    <p:sldLayoutId id="2147483773" r:id="rId5"/>
    <p:sldLayoutId id="2147483774" r:id="rId6"/>
    <p:sldLayoutId id="2147483776"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7284" y="2120347"/>
            <a:ext cx="6966448" cy="3763617"/>
          </a:xfrm>
        </p:spPr>
        <p:txBody>
          <a:bodyPr>
            <a:noAutofit/>
          </a:bodyPr>
          <a:lstStyle/>
          <a:p>
            <a:r>
              <a:rPr lang="en-GB" sz="3600" b="1" dirty="0">
                <a:latin typeface="Arial" panose="020B0604020202020204" pitchFamily="34" charset="0"/>
                <a:ea typeface="Calibri" panose="020F0502020204030204" pitchFamily="34" charset="0"/>
              </a:rPr>
              <a:t>STANDING COMMITTEE ON LOCAL GOVERNMENT</a:t>
            </a:r>
            <a:br>
              <a:rPr lang="en-GB" sz="3600" b="1" dirty="0">
                <a:latin typeface="Arial" panose="020B0604020202020204" pitchFamily="34" charset="0"/>
                <a:ea typeface="Calibri" panose="020F0502020204030204" pitchFamily="34" charset="0"/>
              </a:rPr>
            </a:br>
            <a:r>
              <a:rPr lang="en-ZA" sz="3600" b="1" dirty="0"/>
              <a:t/>
            </a:r>
            <a:br>
              <a:rPr lang="en-ZA" sz="3600" b="1" dirty="0"/>
            </a:br>
            <a:r>
              <a:rPr lang="en-US" sz="3600" b="1" dirty="0"/>
              <a:t>10 MAY 2022</a:t>
            </a:r>
            <a:br>
              <a:rPr lang="en-US" sz="3600" b="1" dirty="0"/>
            </a:br>
            <a:endParaRPr lang="en-US" sz="3600" b="1" dirty="0">
              <a:latin typeface="Arial"/>
              <a:cs typeface="Arial"/>
            </a:endParaRPr>
          </a:p>
        </p:txBody>
      </p:sp>
    </p:spTree>
    <p:extLst>
      <p:ext uri="{BB962C8B-B14F-4D97-AF65-F5344CB8AC3E}">
        <p14:creationId xmlns:p14="http://schemas.microsoft.com/office/powerpoint/2010/main" xmlns="" val="4144257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pPr/>
              <a:t>2</a:t>
            </a:fld>
            <a:endParaRPr lang="en-US" dirty="0"/>
          </a:p>
        </p:txBody>
      </p:sp>
      <p:sp>
        <p:nvSpPr>
          <p:cNvPr id="5" name="Content Placeholder 4"/>
          <p:cNvSpPr>
            <a:spLocks noGrp="1"/>
          </p:cNvSpPr>
          <p:nvPr>
            <p:ph sz="quarter" idx="10"/>
          </p:nvPr>
        </p:nvSpPr>
        <p:spPr>
          <a:xfrm>
            <a:off x="225287" y="1272209"/>
            <a:ext cx="9185413" cy="4956313"/>
          </a:xfrm>
        </p:spPr>
        <p:txBody>
          <a:bodyPr>
            <a:normAutofit fontScale="92500" lnSpcReduction="10000"/>
          </a:bodyPr>
          <a:lstStyle/>
          <a:p>
            <a:pPr marL="355600" lvl="1" algn="just">
              <a:buFont typeface="Arial" panose="020B0604020202020204" pitchFamily="34" charset="0"/>
              <a:buChar char="•"/>
            </a:pPr>
            <a:r>
              <a:rPr lang="en-GB" sz="1800" dirty="0">
                <a:latin typeface="Arial" panose="020B0604020202020204" pitchFamily="34" charset="0"/>
              </a:rPr>
              <a:t>The Integrated Councillor Induction Programme (ICIP) comprises of three components, which are, an initial Generic ICIP, followed by Portfolio Based Inductions and, lastly the Accredited ICIP. the ICIP aligns the learner into the institutional culture of municipalities, supports the learner to fulfil their role more effectively, enables the learner to have a better understanding of their new role in relation to the important mandate of municipalities, and gives practical guidance on important policies and legislation, systems, and processes relevant to the execution of their tasks. The 5-day Generic ICIP consists of the following modules: </a:t>
            </a:r>
          </a:p>
          <a:p>
            <a:pPr marL="450850" lvl="1" indent="0">
              <a:buNone/>
            </a:pPr>
            <a:r>
              <a:rPr lang="en-GB" sz="1800" dirty="0">
                <a:latin typeface="Arial" panose="020B0604020202020204" pitchFamily="34" charset="0"/>
              </a:rPr>
              <a:t>1. Programme Overview </a:t>
            </a:r>
          </a:p>
          <a:p>
            <a:pPr marL="450850" lvl="1" indent="0">
              <a:buNone/>
            </a:pPr>
            <a:r>
              <a:rPr lang="en-GB" sz="1800" dirty="0">
                <a:latin typeface="Arial" panose="020B0604020202020204" pitchFamily="34" charset="0"/>
              </a:rPr>
              <a:t>2. The Municipal Councillor as an Ethical Leader </a:t>
            </a:r>
          </a:p>
          <a:p>
            <a:pPr marL="450850" lvl="1" indent="0">
              <a:buNone/>
            </a:pPr>
            <a:r>
              <a:rPr lang="en-GB" sz="1800" dirty="0">
                <a:latin typeface="Arial" panose="020B0604020202020204" pitchFamily="34" charset="0"/>
              </a:rPr>
              <a:t>3. The Municipal Councillor as a Skilled Leader </a:t>
            </a:r>
          </a:p>
          <a:p>
            <a:pPr marL="450850" lvl="1" indent="0">
              <a:buNone/>
            </a:pPr>
            <a:r>
              <a:rPr lang="en-GB" sz="1800" dirty="0">
                <a:latin typeface="Arial" panose="020B0604020202020204" pitchFamily="34" charset="0"/>
              </a:rPr>
              <a:t>4. Policy and Legislation </a:t>
            </a:r>
          </a:p>
          <a:p>
            <a:pPr marL="450850" lvl="1" indent="0">
              <a:buNone/>
            </a:pPr>
            <a:r>
              <a:rPr lang="en-GB" sz="1800" dirty="0">
                <a:latin typeface="Arial" panose="020B0604020202020204" pitchFamily="34" charset="0"/>
              </a:rPr>
              <a:t>5. Municipal Governance </a:t>
            </a:r>
          </a:p>
          <a:p>
            <a:pPr marL="450850" lvl="1" indent="0">
              <a:buNone/>
            </a:pPr>
            <a:r>
              <a:rPr lang="en-GB" sz="1800" dirty="0">
                <a:latin typeface="Arial" panose="020B0604020202020204" pitchFamily="34" charset="0"/>
              </a:rPr>
              <a:t>6. Municipal Role Players and Stakeholders </a:t>
            </a:r>
          </a:p>
          <a:p>
            <a:pPr marL="450850" lvl="1" indent="0">
              <a:buNone/>
            </a:pPr>
            <a:r>
              <a:rPr lang="en-GB" sz="1800" dirty="0">
                <a:latin typeface="Arial" panose="020B0604020202020204" pitchFamily="34" charset="0"/>
              </a:rPr>
              <a:t>7. Municipal Procedures and Protocol </a:t>
            </a:r>
          </a:p>
          <a:p>
            <a:pPr marL="450850" lvl="1" indent="0">
              <a:buNone/>
            </a:pPr>
            <a:r>
              <a:rPr lang="en-GB" sz="1800" dirty="0">
                <a:latin typeface="Arial" panose="020B0604020202020204" pitchFamily="34" charset="0"/>
              </a:rPr>
              <a:t>8. Municipal Planning and Strategy </a:t>
            </a:r>
          </a:p>
          <a:p>
            <a:pPr marL="450850" lvl="1" indent="0">
              <a:buNone/>
            </a:pPr>
            <a:r>
              <a:rPr lang="en-GB" sz="1800" dirty="0">
                <a:latin typeface="Arial" panose="020B0604020202020204" pitchFamily="34" charset="0"/>
              </a:rPr>
              <a:t>9. Municipal Finance </a:t>
            </a:r>
          </a:p>
          <a:p>
            <a:pPr marL="450850" lvl="1" indent="0">
              <a:buNone/>
            </a:pPr>
            <a:r>
              <a:rPr lang="en-GB" sz="1800" dirty="0">
                <a:latin typeface="Arial" panose="020B0604020202020204" pitchFamily="34" charset="0"/>
              </a:rPr>
              <a:t>10. Municipal Performance and Accountability </a:t>
            </a:r>
          </a:p>
          <a:p>
            <a:endParaRPr lang="en-US" dirty="0"/>
          </a:p>
        </p:txBody>
      </p:sp>
      <p:sp>
        <p:nvSpPr>
          <p:cNvPr id="6" name="Title 5"/>
          <p:cNvSpPr>
            <a:spLocks noGrp="1"/>
          </p:cNvSpPr>
          <p:nvPr>
            <p:ph type="title"/>
          </p:nvPr>
        </p:nvSpPr>
        <p:spPr>
          <a:xfrm>
            <a:off x="2429109" y="167114"/>
            <a:ext cx="7230390" cy="873635"/>
          </a:xfrm>
        </p:spPr>
        <p:txBody>
          <a:bodyPr/>
          <a:lstStyle/>
          <a:p>
            <a:r>
              <a:rPr lang="en-ZA" dirty="0"/>
              <a:t>INTEGRATED COUNCILLOR INDUCTION PROGRAMME (ICIP)</a:t>
            </a:r>
            <a:endParaRPr lang="en-US" dirty="0">
              <a:latin typeface="Arial"/>
              <a:cs typeface="Arial"/>
            </a:endParaRPr>
          </a:p>
        </p:txBody>
      </p:sp>
    </p:spTree>
    <p:extLst>
      <p:ext uri="{BB962C8B-B14F-4D97-AF65-F5344CB8AC3E}">
        <p14:creationId xmlns:p14="http://schemas.microsoft.com/office/powerpoint/2010/main" xmlns="" val="320394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pPr/>
              <a:t>3</a:t>
            </a:fld>
            <a:endParaRPr lang="en-US" dirty="0"/>
          </a:p>
        </p:txBody>
      </p:sp>
      <p:sp>
        <p:nvSpPr>
          <p:cNvPr id="5" name="Content Placeholder 4"/>
          <p:cNvSpPr>
            <a:spLocks noGrp="1"/>
          </p:cNvSpPr>
          <p:nvPr>
            <p:ph sz="quarter" idx="10"/>
          </p:nvPr>
        </p:nvSpPr>
        <p:spPr>
          <a:xfrm>
            <a:off x="495300" y="1272209"/>
            <a:ext cx="8915400" cy="4784034"/>
          </a:xfrm>
        </p:spPr>
        <p:txBody>
          <a:bodyPr>
            <a:normAutofit lnSpcReduction="10000"/>
          </a:bodyPr>
          <a:lstStyle/>
          <a:p>
            <a:pPr marL="355600" lvl="1">
              <a:buFont typeface="Arial" panose="020B0604020202020204" pitchFamily="34" charset="0"/>
              <a:buChar char="•"/>
            </a:pPr>
            <a:r>
              <a:rPr lang="en-GB" sz="1800" b="0" i="0" u="none" strike="noStrike" baseline="0" dirty="0">
                <a:latin typeface="Arial" panose="020B0604020202020204" pitchFamily="34" charset="0"/>
                <a:cs typeface="Arial" panose="020B0604020202020204" pitchFamily="34" charset="0"/>
              </a:rPr>
              <a:t>SALGA Western Cape rolled out the 2021 Generic ICIP Training programme over four weeks from 29 November 2021 to 11 February 2022 at 15 venues across the Western Cape.</a:t>
            </a:r>
          </a:p>
          <a:p>
            <a:pPr lvl="1">
              <a:buFont typeface="Wingdings" panose="05000000000000000000" pitchFamily="2" charset="2"/>
              <a:buChar char="Ø"/>
            </a:pPr>
            <a:r>
              <a:rPr lang="en-GB" sz="1800" b="0" i="0" u="none" strike="noStrike" baseline="0" dirty="0">
                <a:latin typeface="Arial" panose="020B0604020202020204" pitchFamily="34" charset="0"/>
                <a:cs typeface="Arial" panose="020B0604020202020204" pitchFamily="34" charset="0"/>
              </a:rPr>
              <a:t>The sessions were well attended across the province, with 617 councillors attending. (73% of all 844 councillors in the Western Cape) </a:t>
            </a:r>
          </a:p>
          <a:p>
            <a:pPr lvl="1">
              <a:buFont typeface="Wingdings" panose="05000000000000000000" pitchFamily="2" charset="2"/>
              <a:buChar char="Ø"/>
            </a:pPr>
            <a:r>
              <a:rPr lang="en-GB" sz="1800" b="0" i="0" u="none" strike="noStrike" baseline="0" dirty="0">
                <a:latin typeface="Arial" panose="020B0604020202020204" pitchFamily="34" charset="0"/>
                <a:cs typeface="Arial" panose="020B0604020202020204" pitchFamily="34" charset="0"/>
              </a:rPr>
              <a:t>New and re-elected councillors attended</a:t>
            </a:r>
            <a:endParaRPr lang="en-GB" sz="1800" dirty="0">
              <a:latin typeface="Arial" panose="020B0604020202020204" pitchFamily="34" charset="0"/>
              <a:cs typeface="Arial" panose="020B0604020202020204" pitchFamily="34" charset="0"/>
            </a:endParaRPr>
          </a:p>
          <a:p>
            <a:pPr marL="355600" lvl="1">
              <a:buFont typeface="Arial" panose="020B0604020202020204" pitchFamily="34" charset="0"/>
              <a:buChar char="•"/>
            </a:pPr>
            <a:r>
              <a:rPr lang="en-GB" sz="1800" dirty="0">
                <a:latin typeface="Arial" panose="020B0604020202020204" pitchFamily="34" charset="0"/>
                <a:cs typeface="Arial" panose="020B0604020202020204" pitchFamily="34" charset="0"/>
              </a:rPr>
              <a:t>The Councillors evaluated the ICIP as follows:</a:t>
            </a:r>
          </a:p>
          <a:p>
            <a:pPr marR="102490" lvl="1">
              <a:buFont typeface="Wingdings" panose="05000000000000000000" pitchFamily="2" charset="2"/>
              <a:buChar char="Ø"/>
            </a:pPr>
            <a:r>
              <a:rPr lang="en-GB" sz="1800" i="0" u="none" strike="noStrike" baseline="0" dirty="0">
                <a:latin typeface="Arial" panose="020B0604020202020204" pitchFamily="34" charset="0"/>
                <a:cs typeface="Arial" panose="020B0604020202020204" pitchFamily="34" charset="0"/>
              </a:rPr>
              <a:t>450 councillors submitted evaluations forms.</a:t>
            </a:r>
          </a:p>
          <a:p>
            <a:pPr marR="102490" lvl="1">
              <a:buFont typeface="Wingdings" panose="05000000000000000000" pitchFamily="2" charset="2"/>
              <a:buChar char="Ø"/>
            </a:pPr>
            <a:r>
              <a:rPr lang="en-GB" sz="1800" dirty="0">
                <a:latin typeface="Arial" panose="020B0604020202020204" pitchFamily="34" charset="0"/>
                <a:cs typeface="Arial" panose="020B0604020202020204" pitchFamily="34" charset="0"/>
              </a:rPr>
              <a:t>95 percent strongly agreed or agreed that the programme was well structured.</a:t>
            </a:r>
          </a:p>
          <a:p>
            <a:pPr marR="102490" lvl="1">
              <a:buFont typeface="Wingdings" panose="05000000000000000000" pitchFamily="2" charset="2"/>
              <a:buChar char="Ø"/>
            </a:pPr>
            <a:r>
              <a:rPr lang="en-GB" sz="1800" dirty="0">
                <a:latin typeface="Arial" panose="020B0604020202020204" pitchFamily="34" charset="0"/>
                <a:cs typeface="Arial" panose="020B0604020202020204" pitchFamily="34" charset="0"/>
              </a:rPr>
              <a:t>95 percent strongly agreed or agreed that they benefitted from the session.</a:t>
            </a:r>
          </a:p>
          <a:p>
            <a:pPr marR="102490" lvl="1">
              <a:buFont typeface="Wingdings" panose="05000000000000000000" pitchFamily="2" charset="2"/>
              <a:buChar char="Ø"/>
            </a:pPr>
            <a:r>
              <a:rPr lang="en-GB" sz="1800" dirty="0">
                <a:latin typeface="Arial" panose="020B0604020202020204" pitchFamily="34" charset="0"/>
                <a:cs typeface="Arial" panose="020B0604020202020204" pitchFamily="34" charset="0"/>
              </a:rPr>
              <a:t>97 percent strongly agreed or agreed that the facilitators were knowledgeable and experienced.</a:t>
            </a:r>
          </a:p>
          <a:p>
            <a:pPr marR="102490" lvl="1">
              <a:buFont typeface="Wingdings" panose="05000000000000000000" pitchFamily="2" charset="2"/>
              <a:buChar char="Ø"/>
            </a:pPr>
            <a:r>
              <a:rPr lang="en-GB" sz="1800" dirty="0">
                <a:latin typeface="Arial" panose="020B0604020202020204" pitchFamily="34" charset="0"/>
                <a:cs typeface="Arial" panose="020B0604020202020204" pitchFamily="34" charset="0"/>
              </a:rPr>
              <a:t>93 percent strongly agreed or agreed that the programme met their expectations as a councillor.</a:t>
            </a:r>
          </a:p>
          <a:p>
            <a:pPr marR="102490" lvl="1">
              <a:buFont typeface="Wingdings" panose="05000000000000000000" pitchFamily="2" charset="2"/>
              <a:buChar char="Ø"/>
            </a:pPr>
            <a:r>
              <a:rPr lang="en-GB" sz="1800" dirty="0">
                <a:latin typeface="Arial" panose="020B0604020202020204" pitchFamily="34" charset="0"/>
                <a:cs typeface="Arial" panose="020B0604020202020204" pitchFamily="34" charset="0"/>
              </a:rPr>
              <a:t>96 percent strongly agreed or agreed that they now understood their roles and responsibilities.</a:t>
            </a:r>
          </a:p>
          <a:p>
            <a:endParaRPr lang="en-US" dirty="0"/>
          </a:p>
        </p:txBody>
      </p:sp>
      <p:sp>
        <p:nvSpPr>
          <p:cNvPr id="6" name="Title 5"/>
          <p:cNvSpPr>
            <a:spLocks noGrp="1"/>
          </p:cNvSpPr>
          <p:nvPr>
            <p:ph type="title"/>
          </p:nvPr>
        </p:nvSpPr>
        <p:spPr>
          <a:xfrm>
            <a:off x="2429109" y="167114"/>
            <a:ext cx="7230390" cy="873635"/>
          </a:xfrm>
        </p:spPr>
        <p:txBody>
          <a:bodyPr/>
          <a:lstStyle/>
          <a:p>
            <a:r>
              <a:rPr lang="en-ZA" dirty="0"/>
              <a:t>INTEGRATED COUNCILLOR INDUCTION PROGRAMME (ICIP)</a:t>
            </a:r>
            <a:endParaRPr lang="en-US" dirty="0">
              <a:latin typeface="Arial"/>
              <a:cs typeface="Arial"/>
            </a:endParaRPr>
          </a:p>
        </p:txBody>
      </p:sp>
    </p:spTree>
    <p:extLst>
      <p:ext uri="{BB962C8B-B14F-4D97-AF65-F5344CB8AC3E}">
        <p14:creationId xmlns:p14="http://schemas.microsoft.com/office/powerpoint/2010/main" xmlns="" val="1786422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pPr/>
              <a:t>4</a:t>
            </a:fld>
            <a:endParaRPr lang="en-US" dirty="0"/>
          </a:p>
        </p:txBody>
      </p:sp>
      <p:sp>
        <p:nvSpPr>
          <p:cNvPr id="5" name="Content Placeholder 4"/>
          <p:cNvSpPr>
            <a:spLocks noGrp="1"/>
          </p:cNvSpPr>
          <p:nvPr>
            <p:ph sz="quarter" idx="10"/>
          </p:nvPr>
        </p:nvSpPr>
        <p:spPr>
          <a:xfrm>
            <a:off x="238539" y="1166192"/>
            <a:ext cx="9528313" cy="5062330"/>
          </a:xfrm>
        </p:spPr>
        <p:txBody>
          <a:bodyPr>
            <a:noAutofit/>
          </a:bodyPr>
          <a:lstStyle/>
          <a:p>
            <a:pPr marL="285750" marR="102490" lvl="2" indent="-285750">
              <a:buFont typeface="Arial" panose="020B0604020202020204" pitchFamily="34" charset="0"/>
              <a:buChar char="•"/>
            </a:pPr>
            <a:r>
              <a:rPr lang="en-GB" sz="1500" b="1" dirty="0">
                <a:latin typeface="Arial" panose="020B0604020202020204" pitchFamily="34" charset="0"/>
                <a:cs typeface="Arial" panose="020B0604020202020204" pitchFamily="34" charset="0"/>
              </a:rPr>
              <a:t>Municipal Finance and MPAC </a:t>
            </a:r>
          </a:p>
          <a:p>
            <a:pPr marL="627063" marR="102490" lvl="2" indent="-285750">
              <a:buFont typeface="Wingdings" panose="05000000000000000000" pitchFamily="2" charset="2"/>
              <a:buChar char="Ø"/>
            </a:pPr>
            <a:r>
              <a:rPr lang="en-GB" sz="1500" dirty="0">
                <a:latin typeface="Arial" panose="020B0604020202020204" pitchFamily="34" charset="0"/>
                <a:cs typeface="Arial" panose="020B0604020202020204" pitchFamily="34" charset="0"/>
              </a:rPr>
              <a:t>The </a:t>
            </a:r>
            <a:r>
              <a:rPr kumimoji="0" lang="en-US" sz="15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Induction is a product of a collaboration between SALGA, Department of Local Government,  Provincial Treasury and SARS. In certain sessions National Treasury and </a:t>
            </a:r>
            <a:r>
              <a:rPr kumimoji="0" lang="en-US" sz="1500" b="0" i="0" u="none" strike="noStrike" kern="1200" cap="none" spc="-5" normalizeH="0" baseline="0" noProof="0" dirty="0" err="1">
                <a:ln>
                  <a:noFill/>
                </a:ln>
                <a:solidFill>
                  <a:prstClr val="black"/>
                </a:solidFill>
                <a:effectLst/>
                <a:uLnTx/>
                <a:uFillTx/>
                <a:latin typeface="Arial" panose="020B0604020202020204" pitchFamily="34" charset="0"/>
                <a:cs typeface="Arial" panose="020B0604020202020204" pitchFamily="34" charset="0"/>
              </a:rPr>
              <a:t>DCoG</a:t>
            </a:r>
            <a:r>
              <a:rPr kumimoji="0" lang="en-US" sz="15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 participated.</a:t>
            </a:r>
          </a:p>
          <a:p>
            <a:pPr marL="627063" marR="102490" lvl="2" indent="-285750">
              <a:buFont typeface="Wingdings" panose="05000000000000000000" pitchFamily="2" charset="2"/>
              <a:buChar char="Ø"/>
            </a:pPr>
            <a:r>
              <a:rPr kumimoji="0" lang="en-GB" sz="15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The following modules were covered during the training:</a:t>
            </a:r>
          </a:p>
          <a:p>
            <a:pPr marL="982663" marR="102490" lvl="2" indent="-285750">
              <a:buFont typeface="Courier New" panose="02070309020205020404" pitchFamily="49" charset="0"/>
              <a:buChar char="o"/>
            </a:pPr>
            <a:r>
              <a:rPr kumimoji="0" lang="en-GB" sz="15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Internal Structures and Functionaries (Sections 79 v 80);</a:t>
            </a:r>
          </a:p>
          <a:p>
            <a:pPr marL="982663" marR="102490" lvl="2" indent="-285750">
              <a:buFont typeface="Courier New" panose="02070309020205020404" pitchFamily="49" charset="0"/>
              <a:buChar char="o"/>
            </a:pPr>
            <a:r>
              <a:rPr kumimoji="0" lang="en-GB" sz="15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MPAC Establishment and functioning as an Oversight Committee of Council;</a:t>
            </a:r>
          </a:p>
          <a:p>
            <a:pPr marL="982663" marR="102490" lvl="2" indent="-285750">
              <a:buFont typeface="Courier New" panose="02070309020205020404" pitchFamily="49" charset="0"/>
              <a:buChar char="o"/>
            </a:pPr>
            <a:r>
              <a:rPr kumimoji="0" lang="en-GB" sz="15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MPAC vs Disciplinary Boards and MPAC operations;</a:t>
            </a:r>
          </a:p>
          <a:p>
            <a:pPr marL="982663" marR="102490" lvl="2" indent="-285750">
              <a:buFont typeface="Courier New" panose="02070309020205020404" pitchFamily="49" charset="0"/>
              <a:buChar char="o"/>
            </a:pPr>
            <a:r>
              <a:rPr kumimoji="0" lang="en-GB" sz="15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UIF&amp;W Expenditure Reduction Strategy;</a:t>
            </a:r>
          </a:p>
          <a:p>
            <a:pPr marL="982663" marR="102490" lvl="2" indent="-285750">
              <a:buFont typeface="Courier New" panose="02070309020205020404" pitchFamily="49" charset="0"/>
              <a:buChar char="o"/>
            </a:pPr>
            <a:r>
              <a:rPr kumimoji="0" lang="en-GB" sz="15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What is an Annual Report?;</a:t>
            </a:r>
          </a:p>
          <a:p>
            <a:pPr marL="982663" marR="102490" lvl="2" indent="-285750">
              <a:buFont typeface="Courier New" panose="02070309020205020404" pitchFamily="49" charset="0"/>
              <a:buChar char="o"/>
            </a:pPr>
            <a:r>
              <a:rPr kumimoji="0" lang="en-GB" sz="15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Performing oversight over the Annual Report and developing an Oversight Report;</a:t>
            </a:r>
          </a:p>
          <a:p>
            <a:pPr marL="982663" marR="102490" lvl="2" indent="-285750">
              <a:buFont typeface="Courier New" panose="02070309020205020404" pitchFamily="49" charset="0"/>
              <a:buChar char="o"/>
            </a:pPr>
            <a:r>
              <a:rPr kumimoji="0" lang="en-GB" sz="15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MPAC Brochure;</a:t>
            </a:r>
          </a:p>
          <a:p>
            <a:pPr marL="982663" marR="102490" lvl="2" indent="-285750">
              <a:buFont typeface="Courier New" panose="02070309020205020404" pitchFamily="49" charset="0"/>
              <a:buChar char="o"/>
            </a:pPr>
            <a:r>
              <a:rPr kumimoji="0" lang="en-GB" sz="15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SARS Presentation;</a:t>
            </a:r>
          </a:p>
          <a:p>
            <a:pPr marL="982663" marR="102490" lvl="2" indent="-285750">
              <a:buFont typeface="Courier New" panose="02070309020205020404" pitchFamily="49" charset="0"/>
              <a:buChar char="o"/>
            </a:pPr>
            <a:r>
              <a:rPr kumimoji="0" lang="en-GB" sz="15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MPAC Monitoring Tool; and</a:t>
            </a:r>
          </a:p>
          <a:p>
            <a:pPr marL="627063" marR="102490" lvl="2" indent="-285750">
              <a:buFont typeface="Wingdings" panose="05000000000000000000" pitchFamily="2" charset="2"/>
              <a:buChar char="Ø"/>
            </a:pPr>
            <a:r>
              <a:rPr lang="en-GB" sz="1500" dirty="0">
                <a:latin typeface="Arial" panose="020B0604020202020204" pitchFamily="34" charset="0"/>
                <a:cs typeface="Arial" panose="020B0604020202020204" pitchFamily="34" charset="0"/>
              </a:rPr>
              <a:t>The training was rolled out per district. Last session took place 8-9 April  2022;</a:t>
            </a:r>
          </a:p>
          <a:p>
            <a:pPr marL="627063" marR="102490" lvl="2" indent="-285750">
              <a:buFont typeface="Wingdings" panose="05000000000000000000" pitchFamily="2" charset="2"/>
              <a:buChar char="Ø"/>
            </a:pPr>
            <a:r>
              <a:rPr lang="en-GB" sz="1500" dirty="0">
                <a:latin typeface="Arial" panose="020B0604020202020204" pitchFamily="34" charset="0"/>
                <a:cs typeface="Arial" panose="020B0604020202020204" pitchFamily="34" charset="0"/>
              </a:rPr>
              <a:t>128 Councillors on day one and 107 on day two attended.</a:t>
            </a:r>
          </a:p>
          <a:p>
            <a:pPr marL="627063" marR="102490" lvl="2" indent="-285750">
              <a:buFont typeface="Wingdings" panose="05000000000000000000" pitchFamily="2" charset="2"/>
              <a:buChar char="Ø"/>
            </a:pPr>
            <a:r>
              <a:rPr lang="en-GB" sz="1500" dirty="0">
                <a:latin typeface="Arial" panose="020B0604020202020204" pitchFamily="34" charset="0"/>
                <a:cs typeface="Arial" panose="020B0604020202020204" pitchFamily="34" charset="0"/>
              </a:rPr>
              <a:t>The City of Cape Town internally arranged an induction for their Municipal Finance-MPAC Portfolio members</a:t>
            </a:r>
          </a:p>
          <a:p>
            <a:endParaRPr lang="en-US" sz="1800" dirty="0"/>
          </a:p>
        </p:txBody>
      </p:sp>
      <p:sp>
        <p:nvSpPr>
          <p:cNvPr id="6" name="Title 5"/>
          <p:cNvSpPr>
            <a:spLocks noGrp="1"/>
          </p:cNvSpPr>
          <p:nvPr>
            <p:ph type="title"/>
          </p:nvPr>
        </p:nvSpPr>
        <p:spPr>
          <a:xfrm>
            <a:off x="2429109" y="167114"/>
            <a:ext cx="7230390" cy="873635"/>
          </a:xfrm>
        </p:spPr>
        <p:txBody>
          <a:bodyPr/>
          <a:lstStyle/>
          <a:p>
            <a:r>
              <a:rPr lang="en-ZA" dirty="0"/>
              <a:t>PORTFOLIO BASED INDUCTIONS</a:t>
            </a:r>
            <a:endParaRPr lang="en-US" dirty="0">
              <a:latin typeface="Arial"/>
              <a:cs typeface="Arial"/>
            </a:endParaRPr>
          </a:p>
        </p:txBody>
      </p:sp>
    </p:spTree>
    <p:extLst>
      <p:ext uri="{BB962C8B-B14F-4D97-AF65-F5344CB8AC3E}">
        <p14:creationId xmlns:p14="http://schemas.microsoft.com/office/powerpoint/2010/main" xmlns="" val="3986036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pPr/>
              <a:t>5</a:t>
            </a:fld>
            <a:endParaRPr lang="en-US" dirty="0"/>
          </a:p>
        </p:txBody>
      </p:sp>
      <p:sp>
        <p:nvSpPr>
          <p:cNvPr id="5" name="Content Placeholder 4"/>
          <p:cNvSpPr>
            <a:spLocks noGrp="1"/>
          </p:cNvSpPr>
          <p:nvPr>
            <p:ph sz="quarter" idx="10"/>
          </p:nvPr>
        </p:nvSpPr>
        <p:spPr>
          <a:xfrm>
            <a:off x="238539" y="1166192"/>
            <a:ext cx="9528313" cy="5155096"/>
          </a:xfrm>
        </p:spPr>
        <p:txBody>
          <a:bodyPr>
            <a:noAutofit/>
          </a:bodyPr>
          <a:lstStyle/>
          <a:p>
            <a:pPr marL="285750" marR="102490" lvl="2" indent="-285750">
              <a:buFont typeface="Arial" panose="020B0604020202020204" pitchFamily="34" charset="0"/>
              <a:buChar char="•"/>
            </a:pPr>
            <a:r>
              <a:rPr lang="en-GB" sz="2000" b="1" dirty="0">
                <a:latin typeface="Arial" panose="020B0604020202020204" pitchFamily="34" charset="0"/>
                <a:cs typeface="Arial" panose="020B0604020202020204" pitchFamily="34" charset="0"/>
              </a:rPr>
              <a:t>Local Economic Development </a:t>
            </a:r>
          </a:p>
          <a:p>
            <a:pPr marL="531813" marR="102490" lvl="2"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The purpose of the Local Economic Development Portfolio-based Councillor Induction is to ensure that the Economic Development Portfolio Councillors are capacitated to understand: </a:t>
            </a:r>
          </a:p>
          <a:p>
            <a:pPr marL="900113" marR="102490" lvl="2" indent="-285750">
              <a:lnSpc>
                <a:spcPct val="80000"/>
              </a:lnSpc>
              <a:buFont typeface="Courier New" panose="02070309020205020404" pitchFamily="49" charset="0"/>
              <a:buChar char="o"/>
            </a:pPr>
            <a:r>
              <a:rPr lang="en-GB" sz="2000" spc="-5" dirty="0">
                <a:solidFill>
                  <a:prstClr val="black"/>
                </a:solidFill>
                <a:latin typeface="Arial" panose="020B0604020202020204" pitchFamily="34" charset="0"/>
                <a:cs typeface="Arial" panose="020B0604020202020204" pitchFamily="34" charset="0"/>
              </a:rPr>
              <a:t>Their Economic Development Leadership and Oversight roles;</a:t>
            </a:r>
          </a:p>
          <a:p>
            <a:pPr marL="900113" marR="102490" lvl="2" indent="-285750">
              <a:lnSpc>
                <a:spcPct val="80000"/>
              </a:lnSpc>
              <a:buFont typeface="Courier New" panose="02070309020205020404" pitchFamily="49" charset="0"/>
              <a:buChar char="o"/>
            </a:pPr>
            <a:r>
              <a:rPr lang="en-GB" sz="2000" spc="-5" dirty="0">
                <a:solidFill>
                  <a:prstClr val="black"/>
                </a:solidFill>
                <a:latin typeface="Arial" panose="020B0604020202020204" pitchFamily="34" charset="0"/>
                <a:cs typeface="Arial" panose="020B0604020202020204" pitchFamily="34" charset="0"/>
              </a:rPr>
              <a:t>Relevant Legislation and Policy;</a:t>
            </a:r>
          </a:p>
          <a:p>
            <a:pPr marL="900113" marR="102490" lvl="2" indent="-285750">
              <a:lnSpc>
                <a:spcPct val="80000"/>
              </a:lnSpc>
              <a:buFont typeface="Courier New" panose="02070309020205020404" pitchFamily="49" charset="0"/>
              <a:buChar char="o"/>
            </a:pPr>
            <a:r>
              <a:rPr lang="en-GB" sz="2000" spc="-5" dirty="0">
                <a:solidFill>
                  <a:prstClr val="black"/>
                </a:solidFill>
                <a:latin typeface="Arial" panose="020B0604020202020204" pitchFamily="34" charset="0"/>
                <a:cs typeface="Arial" panose="020B0604020202020204" pitchFamily="34" charset="0"/>
              </a:rPr>
              <a:t>Economic Development Context; </a:t>
            </a:r>
          </a:p>
          <a:p>
            <a:pPr marL="900113" marR="102490" lvl="2" indent="-285750">
              <a:lnSpc>
                <a:spcPct val="80000"/>
              </a:lnSpc>
              <a:buFont typeface="Courier New" panose="02070309020205020404" pitchFamily="49" charset="0"/>
              <a:buChar char="o"/>
            </a:pPr>
            <a:r>
              <a:rPr lang="en-GB" sz="2000" spc="-5" dirty="0">
                <a:solidFill>
                  <a:prstClr val="black"/>
                </a:solidFill>
                <a:latin typeface="Arial" panose="020B0604020202020204" pitchFamily="34" charset="0"/>
                <a:cs typeface="Arial" panose="020B0604020202020204" pitchFamily="34" charset="0"/>
              </a:rPr>
              <a:t>Investment Attraction and Retention;</a:t>
            </a:r>
          </a:p>
          <a:p>
            <a:pPr marL="900113" marR="102490" lvl="2" indent="-285750">
              <a:lnSpc>
                <a:spcPct val="80000"/>
              </a:lnSpc>
              <a:buFont typeface="Courier New" panose="02070309020205020404" pitchFamily="49" charset="0"/>
              <a:buChar char="o"/>
            </a:pPr>
            <a:r>
              <a:rPr lang="en-GB" sz="2000" spc="-5" dirty="0">
                <a:solidFill>
                  <a:prstClr val="black"/>
                </a:solidFill>
                <a:latin typeface="Arial" panose="020B0604020202020204" pitchFamily="34" charset="0"/>
                <a:cs typeface="Arial" panose="020B0604020202020204" pitchFamily="34" charset="0"/>
              </a:rPr>
              <a:t>Ease of Doing Business;</a:t>
            </a:r>
          </a:p>
          <a:p>
            <a:pPr marL="900113" marR="102490" lvl="2" indent="-285750">
              <a:lnSpc>
                <a:spcPct val="80000"/>
              </a:lnSpc>
              <a:buFont typeface="Courier New" panose="02070309020205020404" pitchFamily="49" charset="0"/>
              <a:buChar char="o"/>
            </a:pPr>
            <a:r>
              <a:rPr lang="en-GB" sz="2000" spc="-5" dirty="0">
                <a:solidFill>
                  <a:prstClr val="black"/>
                </a:solidFill>
                <a:latin typeface="Arial" panose="020B0604020202020204" pitchFamily="34" charset="0"/>
                <a:cs typeface="Arial" panose="020B0604020202020204" pitchFamily="34" charset="0"/>
              </a:rPr>
              <a:t>Importance of the Informal Economy; and</a:t>
            </a:r>
          </a:p>
          <a:p>
            <a:pPr marL="900113" marR="102490" lvl="2" indent="-285750">
              <a:lnSpc>
                <a:spcPct val="80000"/>
              </a:lnSpc>
              <a:buFont typeface="Courier New" panose="02070309020205020404" pitchFamily="49" charset="0"/>
              <a:buChar char="o"/>
            </a:pPr>
            <a:r>
              <a:rPr lang="en-GB" sz="2000" spc="-5" dirty="0">
                <a:solidFill>
                  <a:prstClr val="black"/>
                </a:solidFill>
                <a:latin typeface="Arial" panose="020B0604020202020204" pitchFamily="34" charset="0"/>
                <a:cs typeface="Arial" panose="020B0604020202020204" pitchFamily="34" charset="0"/>
              </a:rPr>
              <a:t>Key National and Provincial Priorities.</a:t>
            </a:r>
          </a:p>
          <a:p>
            <a:pPr marL="531813" marR="102490" lvl="2">
              <a:buFont typeface="Wingdings" panose="05000000000000000000" pitchFamily="2" charset="2"/>
              <a:buChar char="Ø"/>
            </a:pPr>
            <a:r>
              <a:rPr lang="en-GB" sz="2000" dirty="0">
                <a:latin typeface="Arial" panose="020B0604020202020204" pitchFamily="34" charset="0"/>
                <a:cs typeface="Arial" panose="020B0604020202020204" pitchFamily="34" charset="0"/>
              </a:rPr>
              <a:t>Training for West Coast and Cape Winelands took place on 11 April 2022.</a:t>
            </a:r>
          </a:p>
          <a:p>
            <a:pPr marL="531813" marR="102490" lvl="2">
              <a:buFont typeface="Wingdings" panose="05000000000000000000" pitchFamily="2" charset="2"/>
              <a:buChar char="Ø"/>
            </a:pP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dates and for the City of Cape Town, Garden Route, Overberg and Central Karoo Districts are in the process of being finalised. </a:t>
            </a:r>
            <a:endParaRPr lang="en-ZA" sz="2000" dirty="0">
              <a:effectLst/>
              <a:latin typeface="Arial" panose="020B0604020202020204" pitchFamily="34" charset="0"/>
              <a:ea typeface="Calibri" panose="020F0502020204030204" pitchFamily="34" charset="0"/>
              <a:cs typeface="Arial" panose="020B0604020202020204" pitchFamily="34" charset="0"/>
            </a:endParaRPr>
          </a:p>
          <a:p>
            <a:endParaRPr lang="en-US" sz="1800" dirty="0"/>
          </a:p>
        </p:txBody>
      </p:sp>
      <p:sp>
        <p:nvSpPr>
          <p:cNvPr id="6" name="Title 5"/>
          <p:cNvSpPr>
            <a:spLocks noGrp="1"/>
          </p:cNvSpPr>
          <p:nvPr>
            <p:ph type="title"/>
          </p:nvPr>
        </p:nvSpPr>
        <p:spPr>
          <a:xfrm>
            <a:off x="2429109" y="167114"/>
            <a:ext cx="7230390" cy="873635"/>
          </a:xfrm>
        </p:spPr>
        <p:txBody>
          <a:bodyPr/>
          <a:lstStyle/>
          <a:p>
            <a:r>
              <a:rPr lang="en-ZA" dirty="0"/>
              <a:t>PORTFOLIO BASED INDUCTIONS</a:t>
            </a:r>
            <a:endParaRPr lang="en-US" dirty="0">
              <a:latin typeface="Arial"/>
              <a:cs typeface="Arial"/>
            </a:endParaRPr>
          </a:p>
        </p:txBody>
      </p:sp>
    </p:spTree>
    <p:extLst>
      <p:ext uri="{BB962C8B-B14F-4D97-AF65-F5344CB8AC3E}">
        <p14:creationId xmlns:p14="http://schemas.microsoft.com/office/powerpoint/2010/main" xmlns="" val="377846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pPr/>
              <a:t>6</a:t>
            </a:fld>
            <a:endParaRPr lang="en-US" dirty="0"/>
          </a:p>
        </p:txBody>
      </p:sp>
      <p:sp>
        <p:nvSpPr>
          <p:cNvPr id="5" name="Content Placeholder 4"/>
          <p:cNvSpPr>
            <a:spLocks noGrp="1"/>
          </p:cNvSpPr>
          <p:nvPr>
            <p:ph sz="quarter" idx="10"/>
          </p:nvPr>
        </p:nvSpPr>
        <p:spPr>
          <a:xfrm>
            <a:off x="238539" y="1166192"/>
            <a:ext cx="9528313" cy="5155096"/>
          </a:xfrm>
        </p:spPr>
        <p:txBody>
          <a:bodyPr>
            <a:noAutofit/>
          </a:bodyPr>
          <a:lstStyle/>
          <a:p>
            <a:pPr marL="355600" marR="102490" lvl="2" indent="-285750">
              <a:buFont typeface="Arial" panose="020B0604020202020204" pitchFamily="34" charset="0"/>
              <a:buChar char="•"/>
            </a:pPr>
            <a:r>
              <a:rPr lang="en-GB" sz="2000" b="1" dirty="0">
                <a:latin typeface="Arial" panose="020B0604020202020204" pitchFamily="34" charset="0"/>
                <a:cs typeface="Arial" panose="020B0604020202020204" pitchFamily="34" charset="0"/>
              </a:rPr>
              <a:t>Social Developmen</a:t>
            </a:r>
            <a:r>
              <a:rPr lang="en-GB" sz="2000" dirty="0">
                <a:latin typeface="Arial" panose="020B0604020202020204" pitchFamily="34" charset="0"/>
                <a:cs typeface="Arial" panose="020B0604020202020204" pitchFamily="34" charset="0"/>
              </a:rPr>
              <a:t>t – </a:t>
            </a:r>
          </a:p>
          <a:p>
            <a:pPr marL="723900" marR="102490" lvl="2"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The roll-out of the programme is scheduled to commence in the first quarter of the 2022-23 financial year. </a:t>
            </a:r>
          </a:p>
          <a:p>
            <a:pPr marL="723900" marR="102490" lvl="2"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The training is scheduled to take place over five consecutive days per province and each day will end with a high-level panel discussion. The programme will cover the following:</a:t>
            </a:r>
          </a:p>
          <a:p>
            <a:pPr marL="982663" marR="102490" lvl="2" indent="-285750">
              <a:lnSpc>
                <a:spcPct val="80000"/>
              </a:lnSpc>
              <a:buFont typeface="Courier New" panose="02070309020205020404" pitchFamily="49" charset="0"/>
              <a:buChar char="o"/>
            </a:pPr>
            <a:r>
              <a:rPr lang="en-GB" sz="2000" spc="-5" dirty="0">
                <a:solidFill>
                  <a:prstClr val="black"/>
                </a:solidFill>
                <a:latin typeface="Arial" panose="020B0604020202020204" pitchFamily="34" charset="0"/>
                <a:cs typeface="Arial" panose="020B0604020202020204" pitchFamily="34" charset="0"/>
              </a:rPr>
              <a:t>Community Services, Safety and Sport; </a:t>
            </a:r>
          </a:p>
          <a:p>
            <a:pPr marL="982663" marR="102490" lvl="2" indent="-285750">
              <a:lnSpc>
                <a:spcPct val="80000"/>
              </a:lnSpc>
              <a:buFont typeface="Courier New" panose="02070309020205020404" pitchFamily="49" charset="0"/>
              <a:buChar char="o"/>
            </a:pPr>
            <a:r>
              <a:rPr lang="en-GB" sz="2000" spc="-5" dirty="0">
                <a:solidFill>
                  <a:prstClr val="black"/>
                </a:solidFill>
                <a:latin typeface="Arial" panose="020B0604020202020204" pitchFamily="34" charset="0"/>
                <a:cs typeface="Arial" panose="020B0604020202020204" pitchFamily="34" charset="0"/>
              </a:rPr>
              <a:t>Integrated Planning Development and Local Economic Development;</a:t>
            </a:r>
          </a:p>
          <a:p>
            <a:pPr marL="982663" marR="102490" lvl="2" indent="-285750">
              <a:lnSpc>
                <a:spcPct val="80000"/>
              </a:lnSpc>
              <a:buFont typeface="Courier New" panose="02070309020205020404" pitchFamily="49" charset="0"/>
              <a:buChar char="o"/>
            </a:pPr>
            <a:r>
              <a:rPr lang="en-GB" sz="2000" spc="-5" dirty="0">
                <a:solidFill>
                  <a:prstClr val="black"/>
                </a:solidFill>
                <a:latin typeface="Arial" panose="020B0604020202020204" pitchFamily="34" charset="0"/>
                <a:cs typeface="Arial" panose="020B0604020202020204" pitchFamily="34" charset="0"/>
              </a:rPr>
              <a:t>Human Settlements and Town Planning;</a:t>
            </a:r>
          </a:p>
          <a:p>
            <a:pPr marL="982663" marR="102490" lvl="2" indent="-285750">
              <a:lnSpc>
                <a:spcPct val="80000"/>
              </a:lnSpc>
              <a:buFont typeface="Courier New" panose="02070309020205020404" pitchFamily="49" charset="0"/>
              <a:buChar char="o"/>
            </a:pPr>
            <a:r>
              <a:rPr lang="en-GB" sz="2000" spc="-5" dirty="0">
                <a:solidFill>
                  <a:prstClr val="black"/>
                </a:solidFill>
                <a:latin typeface="Arial" panose="020B0604020202020204" pitchFamily="34" charset="0"/>
                <a:cs typeface="Arial" panose="020B0604020202020204" pitchFamily="34" charset="0"/>
              </a:rPr>
              <a:t>Special Programs Units and Social Development; and</a:t>
            </a:r>
          </a:p>
          <a:p>
            <a:pPr marL="982663" marR="102490" lvl="2" indent="-285750">
              <a:lnSpc>
                <a:spcPct val="80000"/>
              </a:lnSpc>
              <a:buFont typeface="Courier New" panose="02070309020205020404" pitchFamily="49" charset="0"/>
              <a:buChar char="o"/>
            </a:pPr>
            <a:r>
              <a:rPr lang="en-GB" sz="2000" spc="-5" dirty="0">
                <a:solidFill>
                  <a:prstClr val="black"/>
                </a:solidFill>
                <a:latin typeface="Arial" panose="020B0604020202020204" pitchFamily="34" charset="0"/>
                <a:cs typeface="Arial" panose="020B0604020202020204" pitchFamily="34" charset="0"/>
              </a:rPr>
              <a:t>Community Safety.</a:t>
            </a:r>
          </a:p>
          <a:p>
            <a:endParaRPr lang="en-US" sz="1800" dirty="0"/>
          </a:p>
        </p:txBody>
      </p:sp>
      <p:sp>
        <p:nvSpPr>
          <p:cNvPr id="6" name="Title 5"/>
          <p:cNvSpPr>
            <a:spLocks noGrp="1"/>
          </p:cNvSpPr>
          <p:nvPr>
            <p:ph type="title"/>
          </p:nvPr>
        </p:nvSpPr>
        <p:spPr>
          <a:xfrm>
            <a:off x="2429109" y="167114"/>
            <a:ext cx="7230390" cy="873635"/>
          </a:xfrm>
        </p:spPr>
        <p:txBody>
          <a:bodyPr/>
          <a:lstStyle/>
          <a:p>
            <a:r>
              <a:rPr lang="en-ZA" dirty="0"/>
              <a:t>PORTFOLIO BASED INDUCTIONS</a:t>
            </a:r>
            <a:endParaRPr lang="en-US" dirty="0">
              <a:latin typeface="Arial"/>
              <a:cs typeface="Arial"/>
            </a:endParaRPr>
          </a:p>
        </p:txBody>
      </p:sp>
    </p:spTree>
    <p:extLst>
      <p:ext uri="{BB962C8B-B14F-4D97-AF65-F5344CB8AC3E}">
        <p14:creationId xmlns:p14="http://schemas.microsoft.com/office/powerpoint/2010/main" xmlns="" val="1550543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pPr/>
              <a:t>7</a:t>
            </a:fld>
            <a:endParaRPr lang="en-US" dirty="0"/>
          </a:p>
        </p:txBody>
      </p:sp>
      <p:sp>
        <p:nvSpPr>
          <p:cNvPr id="5" name="Content Placeholder 4"/>
          <p:cNvSpPr>
            <a:spLocks noGrp="1"/>
          </p:cNvSpPr>
          <p:nvPr>
            <p:ph sz="quarter" idx="10"/>
          </p:nvPr>
        </p:nvSpPr>
        <p:spPr>
          <a:xfrm>
            <a:off x="238539" y="1166192"/>
            <a:ext cx="9528313" cy="5155096"/>
          </a:xfrm>
        </p:spPr>
        <p:txBody>
          <a:bodyPr>
            <a:noAutofit/>
          </a:bodyPr>
          <a:lstStyle/>
          <a:p>
            <a:pPr marL="355600" marR="102490" lvl="2" indent="-285750">
              <a:buFont typeface="Arial" panose="020B0604020202020204" pitchFamily="34" charset="0"/>
              <a:buChar char="•"/>
            </a:pPr>
            <a:r>
              <a:rPr lang="en-GB" sz="1800" b="1" dirty="0">
                <a:latin typeface="Arial" panose="020B0604020202020204" pitchFamily="34" charset="0"/>
                <a:cs typeface="Arial" panose="020B0604020202020204" pitchFamily="34" charset="0"/>
              </a:rPr>
              <a:t>Electricity and Energy / Water and Sanitation </a:t>
            </a:r>
          </a:p>
          <a:p>
            <a:pPr marL="723900" marR="102490" lvl="2" indent="-285750">
              <a:buFont typeface="Wingdings" panose="05000000000000000000" pitchFamily="2" charset="2"/>
              <a:buChar char="Ø"/>
            </a:pPr>
            <a:r>
              <a:rPr lang="en-GB" sz="1800" dirty="0">
                <a:latin typeface="Arial" panose="020B0604020202020204" pitchFamily="34" charset="0"/>
                <a:cs typeface="Arial" panose="020B0604020202020204" pitchFamily="34" charset="0"/>
              </a:rPr>
              <a:t>One three-day session per province will take place. </a:t>
            </a:r>
          </a:p>
          <a:p>
            <a:pPr marL="723900" marR="102490" lvl="2" indent="-285750">
              <a:buFont typeface="Wingdings" panose="05000000000000000000" pitchFamily="2" charset="2"/>
              <a:buChar char="Ø"/>
            </a:pPr>
            <a:r>
              <a:rPr lang="en-GB" sz="1800" dirty="0">
                <a:latin typeface="Arial" panose="020B0604020202020204" pitchFamily="34" charset="0"/>
                <a:cs typeface="Arial" panose="020B0604020202020204" pitchFamily="34" charset="0"/>
              </a:rPr>
              <a:t>The dates for the training are as follows: Electricity and Energy: 18-19 June 2022; and Water and Sanitation: 17 June 2022.</a:t>
            </a:r>
          </a:p>
          <a:p>
            <a:pPr marL="723900" marR="102490" lvl="2" indent="-285750">
              <a:buFont typeface="Wingdings" panose="05000000000000000000" pitchFamily="2" charset="2"/>
              <a:buChar char="Ø"/>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training will cover the following:</a:t>
            </a:r>
            <a:endParaRPr lang="en-ZA" sz="1800" dirty="0">
              <a:latin typeface="Arial" panose="020B0604020202020204" pitchFamily="34" charset="0"/>
              <a:ea typeface="Times New Roman" panose="02020603050405020304" pitchFamily="18" charset="0"/>
              <a:cs typeface="Arial" panose="020B0604020202020204" pitchFamily="34" charset="0"/>
            </a:endParaRPr>
          </a:p>
          <a:p>
            <a:pPr marL="1077913" marR="102490" lvl="2" indent="-285750">
              <a:buFont typeface="Courier New" panose="02070309020205020404" pitchFamily="49" charset="0"/>
              <a:buChar char="o"/>
            </a:pPr>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Electricity and Energy</a:t>
            </a:r>
            <a:endParaRPr lang="en-ZA" sz="1800" b="1" dirty="0">
              <a:latin typeface="Arial" panose="020B0604020202020204" pitchFamily="34" charset="0"/>
              <a:ea typeface="Times New Roman" panose="02020603050405020304" pitchFamily="18" charset="0"/>
              <a:cs typeface="Arial" panose="020B0604020202020204" pitchFamily="34" charset="0"/>
            </a:endParaRPr>
          </a:p>
          <a:p>
            <a:pPr marL="696913" marR="102490" lvl="2" indent="0" algn="just">
              <a:lnSpc>
                <a:spcPct val="80000"/>
              </a:lnSpc>
              <a:buNone/>
            </a:pPr>
            <a:r>
              <a:rPr lang="en-ZA" sz="1800" spc="-5" dirty="0">
                <a:solidFill>
                  <a:srgbClr val="000000"/>
                </a:solidFill>
                <a:latin typeface="Arial" panose="020B0604020202020204" pitchFamily="34" charset="0"/>
                <a:cs typeface="Arial" panose="020B0604020202020204" pitchFamily="34" charset="0"/>
              </a:rPr>
              <a:t>      </a:t>
            </a:r>
            <a:r>
              <a:rPr lang="en-GB" sz="1800" spc="-5" dirty="0">
                <a:solidFill>
                  <a:prstClr val="black"/>
                </a:solidFill>
                <a:latin typeface="Arial" panose="020B0604020202020204" pitchFamily="34" charset="0"/>
                <a:cs typeface="Arial" panose="020B0604020202020204" pitchFamily="34" charset="0"/>
              </a:rPr>
              <a:t>The electricity and energy value chain;</a:t>
            </a:r>
            <a:endParaRPr lang="en-ZA" sz="1800" spc="-5" dirty="0">
              <a:solidFill>
                <a:prstClr val="black"/>
              </a:solidFill>
              <a:latin typeface="Arial" panose="020B0604020202020204" pitchFamily="34" charset="0"/>
              <a:cs typeface="Arial" panose="020B0604020202020204" pitchFamily="34" charset="0"/>
            </a:endParaRPr>
          </a:p>
          <a:p>
            <a:pPr marL="696913" marR="102490" lvl="2" indent="0" algn="just">
              <a:lnSpc>
                <a:spcPct val="80000"/>
              </a:lnSpc>
              <a:buNone/>
            </a:pPr>
            <a:r>
              <a:rPr lang="en-ZA" sz="1800" spc="-5" dirty="0">
                <a:solidFill>
                  <a:prstClr val="black"/>
                </a:solidFill>
                <a:latin typeface="Arial" panose="020B0604020202020204" pitchFamily="34" charset="0"/>
                <a:cs typeface="Arial" panose="020B0604020202020204" pitchFamily="34" charset="0"/>
              </a:rPr>
              <a:t>      </a:t>
            </a:r>
            <a:r>
              <a:rPr lang="en-GB" sz="1800" spc="-5" dirty="0">
                <a:solidFill>
                  <a:prstClr val="black"/>
                </a:solidFill>
                <a:latin typeface="Arial" panose="020B0604020202020204" pitchFamily="34" charset="0"/>
                <a:cs typeface="Arial" panose="020B0604020202020204" pitchFamily="34" charset="0"/>
              </a:rPr>
              <a:t>Policy and legislative framework; </a:t>
            </a:r>
            <a:endParaRPr lang="en-ZA" sz="1800" spc="-5" dirty="0">
              <a:solidFill>
                <a:prstClr val="black"/>
              </a:solidFill>
              <a:latin typeface="Arial" panose="020B0604020202020204" pitchFamily="34" charset="0"/>
              <a:cs typeface="Arial" panose="020B0604020202020204" pitchFamily="34" charset="0"/>
            </a:endParaRPr>
          </a:p>
          <a:p>
            <a:pPr marL="696913" marR="102490" lvl="2" indent="0" algn="just">
              <a:lnSpc>
                <a:spcPct val="80000"/>
              </a:lnSpc>
              <a:buNone/>
            </a:pPr>
            <a:r>
              <a:rPr lang="en-ZA" sz="1800" spc="-5" dirty="0">
                <a:solidFill>
                  <a:prstClr val="black"/>
                </a:solidFill>
                <a:latin typeface="Arial" panose="020B0604020202020204" pitchFamily="34" charset="0"/>
                <a:cs typeface="Arial" panose="020B0604020202020204" pitchFamily="34" charset="0"/>
              </a:rPr>
              <a:t>      </a:t>
            </a:r>
            <a:r>
              <a:rPr lang="en-GB" sz="1800" spc="-5" dirty="0">
                <a:solidFill>
                  <a:prstClr val="black"/>
                </a:solidFill>
                <a:latin typeface="Arial" panose="020B0604020202020204" pitchFamily="34" charset="0"/>
                <a:cs typeface="Arial" panose="020B0604020202020204" pitchFamily="34" charset="0"/>
              </a:rPr>
              <a:t>Institutional arrangements at national, provincial and local level;</a:t>
            </a:r>
            <a:endParaRPr lang="en-ZA" sz="1800" spc="-5" dirty="0">
              <a:solidFill>
                <a:prstClr val="black"/>
              </a:solidFill>
              <a:latin typeface="Arial" panose="020B0604020202020204" pitchFamily="34" charset="0"/>
              <a:cs typeface="Arial" panose="020B0604020202020204" pitchFamily="34" charset="0"/>
            </a:endParaRPr>
          </a:p>
          <a:p>
            <a:pPr marL="1077913" marR="102490" lvl="2" indent="0" algn="just">
              <a:lnSpc>
                <a:spcPct val="80000"/>
              </a:lnSpc>
              <a:buNone/>
            </a:pPr>
            <a:r>
              <a:rPr lang="en-GB" sz="1800" spc="-5" dirty="0">
                <a:solidFill>
                  <a:prstClr val="black"/>
                </a:solidFill>
                <a:latin typeface="Arial" panose="020B0604020202020204" pitchFamily="34" charset="0"/>
                <a:cs typeface="Arial" panose="020B0604020202020204" pitchFamily="34" charset="0"/>
              </a:rPr>
              <a:t>Overview of the status quo within the sector, including challenges and key  issues; and</a:t>
            </a:r>
            <a:endParaRPr lang="en-ZA" sz="1800" spc="-5" dirty="0">
              <a:solidFill>
                <a:prstClr val="black"/>
              </a:solidFill>
              <a:latin typeface="Arial" panose="020B0604020202020204" pitchFamily="34" charset="0"/>
              <a:cs typeface="Arial" panose="020B0604020202020204" pitchFamily="34" charset="0"/>
            </a:endParaRPr>
          </a:p>
          <a:p>
            <a:pPr marL="696913" marR="102490" lvl="2" indent="0" algn="just">
              <a:lnSpc>
                <a:spcPct val="80000"/>
              </a:lnSpc>
              <a:buNone/>
            </a:pPr>
            <a:r>
              <a:rPr lang="en-GB" sz="1800" spc="-5" dirty="0">
                <a:solidFill>
                  <a:prstClr val="black"/>
                </a:solidFill>
                <a:latin typeface="Arial" panose="020B0604020202020204" pitchFamily="34" charset="0"/>
                <a:cs typeface="Arial" panose="020B0604020202020204" pitchFamily="34" charset="0"/>
              </a:rPr>
              <a:t>      The service authority functions of a municipality. </a:t>
            </a:r>
            <a:endParaRPr lang="en-ZA" sz="1800" spc="-5" dirty="0">
              <a:solidFill>
                <a:prstClr val="black"/>
              </a:solidFill>
              <a:latin typeface="Arial" panose="020B0604020202020204" pitchFamily="34" charset="0"/>
              <a:cs typeface="Arial" panose="020B0604020202020204" pitchFamily="34" charset="0"/>
            </a:endParaRPr>
          </a:p>
          <a:p>
            <a:pPr marL="1077913" indent="-285750" algn="just">
              <a:buFont typeface="Courier New" panose="02070309020205020404" pitchFamily="49" charset="0"/>
              <a:buChar char="o"/>
            </a:pPr>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Water and Sanitation</a:t>
            </a:r>
            <a:endParaRPr lang="en-ZA" sz="1800" b="1" dirty="0">
              <a:effectLst/>
              <a:latin typeface="Arial" panose="020B0604020202020204" pitchFamily="34" charset="0"/>
              <a:ea typeface="Calibri" panose="020F0502020204030204" pitchFamily="34" charset="0"/>
              <a:cs typeface="Arial" panose="020B0604020202020204" pitchFamily="34" charset="0"/>
            </a:endParaRPr>
          </a:p>
          <a:p>
            <a:pPr marL="696913" marR="102490" lvl="2" indent="0">
              <a:lnSpc>
                <a:spcPct val="80000"/>
              </a:lnSpc>
              <a:buNone/>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800" spc="-5" dirty="0">
                <a:solidFill>
                  <a:prstClr val="black"/>
                </a:solidFill>
                <a:latin typeface="Arial" panose="020B0604020202020204" pitchFamily="34" charset="0"/>
                <a:cs typeface="Arial" panose="020B0604020202020204" pitchFamily="34" charset="0"/>
              </a:rPr>
              <a:t>Water Cycle; </a:t>
            </a:r>
            <a:endParaRPr lang="en-ZA" sz="1800" spc="-5" dirty="0">
              <a:solidFill>
                <a:prstClr val="black"/>
              </a:solidFill>
              <a:latin typeface="Arial" panose="020B0604020202020204" pitchFamily="34" charset="0"/>
              <a:cs typeface="Arial" panose="020B0604020202020204" pitchFamily="34" charset="0"/>
            </a:endParaRPr>
          </a:p>
          <a:p>
            <a:pPr marL="696913" marR="102490" lvl="2" indent="0">
              <a:lnSpc>
                <a:spcPct val="80000"/>
              </a:lnSpc>
              <a:buNone/>
            </a:pPr>
            <a:r>
              <a:rPr lang="en-GB" sz="1800" spc="-5" dirty="0">
                <a:solidFill>
                  <a:prstClr val="black"/>
                </a:solidFill>
                <a:latin typeface="Arial" panose="020B0604020202020204" pitchFamily="34" charset="0"/>
                <a:cs typeface="Arial" panose="020B0604020202020204" pitchFamily="34" charset="0"/>
              </a:rPr>
              <a:t>        Policy, Regulation; and</a:t>
            </a:r>
            <a:endParaRPr lang="en-ZA" sz="1800" spc="-5" dirty="0">
              <a:solidFill>
                <a:prstClr val="black"/>
              </a:solidFill>
              <a:latin typeface="Arial" panose="020B0604020202020204" pitchFamily="34" charset="0"/>
              <a:cs typeface="Arial" panose="020B0604020202020204" pitchFamily="34" charset="0"/>
            </a:endParaRPr>
          </a:p>
          <a:p>
            <a:pPr marL="696913" marR="102490" lvl="2" indent="0">
              <a:lnSpc>
                <a:spcPct val="80000"/>
              </a:lnSpc>
              <a:buNone/>
            </a:pPr>
            <a:r>
              <a:rPr lang="en-GB" sz="1800" spc="-5" dirty="0">
                <a:solidFill>
                  <a:prstClr val="black"/>
                </a:solidFill>
                <a:latin typeface="Arial" panose="020B0604020202020204" pitchFamily="34" charset="0"/>
                <a:cs typeface="Arial" panose="020B0604020202020204" pitchFamily="34" charset="0"/>
              </a:rPr>
              <a:t>        Role of municipalities and Councillors.</a:t>
            </a:r>
            <a:endParaRPr lang="en-ZA" sz="1800" spc="-5" dirty="0">
              <a:solidFill>
                <a:prstClr val="black"/>
              </a:solidFill>
              <a:latin typeface="Arial" panose="020B0604020202020204" pitchFamily="34" charset="0"/>
              <a:cs typeface="Arial" panose="020B0604020202020204" pitchFamily="34" charset="0"/>
            </a:endParaRPr>
          </a:p>
          <a:p>
            <a:endParaRPr lang="en-US" sz="1800" dirty="0"/>
          </a:p>
        </p:txBody>
      </p:sp>
      <p:sp>
        <p:nvSpPr>
          <p:cNvPr id="6" name="Title 5"/>
          <p:cNvSpPr>
            <a:spLocks noGrp="1"/>
          </p:cNvSpPr>
          <p:nvPr>
            <p:ph type="title"/>
          </p:nvPr>
        </p:nvSpPr>
        <p:spPr>
          <a:xfrm>
            <a:off x="2429109" y="167114"/>
            <a:ext cx="7230390" cy="873635"/>
          </a:xfrm>
        </p:spPr>
        <p:txBody>
          <a:bodyPr/>
          <a:lstStyle/>
          <a:p>
            <a:r>
              <a:rPr lang="en-ZA" dirty="0"/>
              <a:t>PORTFOLIO BASED INDUCTIONS</a:t>
            </a:r>
            <a:endParaRPr lang="en-US" dirty="0">
              <a:latin typeface="Arial"/>
              <a:cs typeface="Arial"/>
            </a:endParaRPr>
          </a:p>
        </p:txBody>
      </p:sp>
    </p:spTree>
    <p:extLst>
      <p:ext uri="{BB962C8B-B14F-4D97-AF65-F5344CB8AC3E}">
        <p14:creationId xmlns:p14="http://schemas.microsoft.com/office/powerpoint/2010/main" xmlns="" val="4068044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pPr/>
              <a:t>8</a:t>
            </a:fld>
            <a:endParaRPr lang="en-US" dirty="0"/>
          </a:p>
        </p:txBody>
      </p:sp>
      <p:sp>
        <p:nvSpPr>
          <p:cNvPr id="5" name="Content Placeholder 4"/>
          <p:cNvSpPr>
            <a:spLocks noGrp="1"/>
          </p:cNvSpPr>
          <p:nvPr>
            <p:ph sz="quarter" idx="10"/>
          </p:nvPr>
        </p:nvSpPr>
        <p:spPr>
          <a:xfrm>
            <a:off x="238539" y="1166192"/>
            <a:ext cx="9528313" cy="5155096"/>
          </a:xfrm>
        </p:spPr>
        <p:txBody>
          <a:bodyPr>
            <a:noAutofit/>
          </a:bodyPr>
          <a:lstStyle/>
          <a:p>
            <a:pPr marL="450850" marR="102490" lvl="2" indent="-285750">
              <a:buFont typeface="Arial" panose="020B0604020202020204" pitchFamily="34" charset="0"/>
              <a:buChar char="•"/>
            </a:pPr>
            <a:r>
              <a:rPr lang="en-GB" sz="2000" b="1" dirty="0">
                <a:latin typeface="Arial" panose="020B0604020202020204" pitchFamily="34" charset="0"/>
                <a:cs typeface="Arial" panose="020B0604020202020204" pitchFamily="34" charset="0"/>
              </a:rPr>
              <a:t>Municipal Sustainability / Built Environment and Planning </a:t>
            </a:r>
          </a:p>
          <a:p>
            <a:pPr marL="804863" indent="-285750" algn="just">
              <a:buFont typeface="Wingdings" panose="05000000000000000000" pitchFamily="2" charset="2"/>
              <a:buChar char="Ø"/>
            </a:pP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training will cover the following:</a:t>
            </a: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marL="1160463" marR="102490" lvl="2" indent="-285750" defTabSz="579438">
              <a:lnSpc>
                <a:spcPct val="80000"/>
              </a:lnSpc>
              <a:buFont typeface="Courier New" panose="02070309020205020404" pitchFamily="49" charset="0"/>
              <a:buChar char="o"/>
            </a:pPr>
            <a:r>
              <a:rPr lang="en-GB" sz="2000" spc="-5" dirty="0">
                <a:solidFill>
                  <a:prstClr val="black"/>
                </a:solidFill>
                <a:latin typeface="Arial" panose="020B0604020202020204" pitchFamily="34" charset="0"/>
                <a:cs typeface="Arial" panose="020B0604020202020204" pitchFamily="34" charset="0"/>
              </a:rPr>
              <a:t>Climate Change;</a:t>
            </a:r>
            <a:endParaRPr lang="en-ZA" sz="2000" spc="-5" dirty="0">
              <a:solidFill>
                <a:prstClr val="black"/>
              </a:solidFill>
              <a:latin typeface="Arial" panose="020B0604020202020204" pitchFamily="34" charset="0"/>
              <a:cs typeface="Arial" panose="020B0604020202020204" pitchFamily="34" charset="0"/>
            </a:endParaRPr>
          </a:p>
          <a:p>
            <a:pPr marL="1160463" marR="102490" lvl="2" indent="-285750" defTabSz="579438">
              <a:lnSpc>
                <a:spcPct val="80000"/>
              </a:lnSpc>
              <a:buFont typeface="Courier New" panose="02070309020205020404" pitchFamily="49" charset="0"/>
              <a:buChar char="o"/>
            </a:pPr>
            <a:r>
              <a:rPr lang="en-GB" sz="2000" spc="-5" dirty="0">
                <a:solidFill>
                  <a:prstClr val="black"/>
                </a:solidFill>
                <a:latin typeface="Arial" panose="020B0604020202020204" pitchFamily="34" charset="0"/>
                <a:cs typeface="Arial" panose="020B0604020202020204" pitchFamily="34" charset="0"/>
              </a:rPr>
              <a:t>Environmental Management;</a:t>
            </a:r>
            <a:endParaRPr lang="en-ZA" sz="2000" spc="-5" dirty="0">
              <a:solidFill>
                <a:prstClr val="black"/>
              </a:solidFill>
              <a:latin typeface="Arial" panose="020B0604020202020204" pitchFamily="34" charset="0"/>
              <a:cs typeface="Arial" panose="020B0604020202020204" pitchFamily="34" charset="0"/>
            </a:endParaRPr>
          </a:p>
          <a:p>
            <a:pPr marL="1160463" marR="102490" lvl="2" indent="-285750" defTabSz="579438">
              <a:lnSpc>
                <a:spcPct val="80000"/>
              </a:lnSpc>
              <a:buFont typeface="Courier New" panose="02070309020205020404" pitchFamily="49" charset="0"/>
              <a:buChar char="o"/>
            </a:pPr>
            <a:r>
              <a:rPr lang="en-GB" sz="2000" spc="-5" dirty="0">
                <a:solidFill>
                  <a:prstClr val="black"/>
                </a:solidFill>
                <a:latin typeface="Arial" panose="020B0604020202020204" pitchFamily="34" charset="0"/>
                <a:cs typeface="Arial" panose="020B0604020202020204" pitchFamily="34" charset="0"/>
              </a:rPr>
              <a:t>Waste Management;</a:t>
            </a:r>
            <a:endParaRPr lang="en-ZA" sz="2000" spc="-5" dirty="0">
              <a:solidFill>
                <a:prstClr val="black"/>
              </a:solidFill>
              <a:latin typeface="Arial" panose="020B0604020202020204" pitchFamily="34" charset="0"/>
              <a:cs typeface="Arial" panose="020B0604020202020204" pitchFamily="34" charset="0"/>
            </a:endParaRPr>
          </a:p>
          <a:p>
            <a:pPr marL="1160463" marR="102490" lvl="2" indent="-285750" defTabSz="579438">
              <a:lnSpc>
                <a:spcPct val="80000"/>
              </a:lnSpc>
              <a:buFont typeface="Courier New" panose="02070309020205020404" pitchFamily="49" charset="0"/>
              <a:buChar char="o"/>
            </a:pPr>
            <a:r>
              <a:rPr lang="en-GB" sz="2000" spc="-5" dirty="0">
                <a:solidFill>
                  <a:prstClr val="black"/>
                </a:solidFill>
                <a:latin typeface="Arial" panose="020B0604020202020204" pitchFamily="34" charset="0"/>
                <a:cs typeface="Arial" panose="020B0604020202020204" pitchFamily="34" charset="0"/>
              </a:rPr>
              <a:t>Disaster Management;</a:t>
            </a:r>
            <a:endParaRPr lang="en-ZA" sz="2000" spc="-5" dirty="0">
              <a:solidFill>
                <a:prstClr val="black"/>
              </a:solidFill>
              <a:latin typeface="Arial" panose="020B0604020202020204" pitchFamily="34" charset="0"/>
              <a:cs typeface="Arial" panose="020B0604020202020204" pitchFamily="34" charset="0"/>
            </a:endParaRPr>
          </a:p>
          <a:p>
            <a:pPr marL="1160463" marR="102490" lvl="2" indent="-285750" defTabSz="579438">
              <a:lnSpc>
                <a:spcPct val="80000"/>
              </a:lnSpc>
              <a:buFont typeface="Courier New" panose="02070309020205020404" pitchFamily="49" charset="0"/>
              <a:buChar char="o"/>
            </a:pPr>
            <a:r>
              <a:rPr lang="en-GB" sz="2000" spc="-5" dirty="0">
                <a:solidFill>
                  <a:prstClr val="black"/>
                </a:solidFill>
                <a:latin typeface="Arial" panose="020B0604020202020204" pitchFamily="34" charset="0"/>
                <a:cs typeface="Arial" panose="020B0604020202020204" pitchFamily="34" charset="0"/>
              </a:rPr>
              <a:t>Human Settlements;</a:t>
            </a:r>
            <a:endParaRPr lang="en-ZA" sz="2000" spc="-5" dirty="0">
              <a:solidFill>
                <a:prstClr val="black"/>
              </a:solidFill>
              <a:latin typeface="Arial" panose="020B0604020202020204" pitchFamily="34" charset="0"/>
              <a:cs typeface="Arial" panose="020B0604020202020204" pitchFamily="34" charset="0"/>
            </a:endParaRPr>
          </a:p>
          <a:p>
            <a:pPr marL="1160463" marR="102490" lvl="2" indent="-285750" defTabSz="579438">
              <a:lnSpc>
                <a:spcPct val="80000"/>
              </a:lnSpc>
              <a:buFont typeface="Courier New" panose="02070309020205020404" pitchFamily="49" charset="0"/>
              <a:buChar char="o"/>
            </a:pPr>
            <a:r>
              <a:rPr lang="en-GB" sz="2000" spc="-5" dirty="0">
                <a:solidFill>
                  <a:prstClr val="black"/>
                </a:solidFill>
                <a:latin typeface="Arial" panose="020B0604020202020204" pitchFamily="34" charset="0"/>
                <a:cs typeface="Arial" panose="020B0604020202020204" pitchFamily="34" charset="0"/>
              </a:rPr>
              <a:t>Transport; and</a:t>
            </a:r>
            <a:endParaRPr lang="en-ZA" sz="2000" spc="-5" dirty="0">
              <a:solidFill>
                <a:prstClr val="black"/>
              </a:solidFill>
              <a:latin typeface="Arial" panose="020B0604020202020204" pitchFamily="34" charset="0"/>
              <a:cs typeface="Arial" panose="020B0604020202020204" pitchFamily="34" charset="0"/>
            </a:endParaRPr>
          </a:p>
          <a:p>
            <a:pPr marL="1160463" marR="102490" lvl="2" indent="-285750" defTabSz="579438">
              <a:lnSpc>
                <a:spcPct val="80000"/>
              </a:lnSpc>
              <a:buFont typeface="Courier New" panose="02070309020205020404" pitchFamily="49" charset="0"/>
              <a:buChar char="o"/>
            </a:pPr>
            <a:r>
              <a:rPr lang="en-GB" sz="2000" spc="-5" dirty="0">
                <a:solidFill>
                  <a:prstClr val="black"/>
                </a:solidFill>
                <a:latin typeface="Arial" panose="020B0604020202020204" pitchFamily="34" charset="0"/>
                <a:cs typeface="Arial" panose="020B0604020202020204" pitchFamily="34" charset="0"/>
              </a:rPr>
              <a:t>Built Environment and Planning.</a:t>
            </a:r>
            <a:endParaRPr lang="en-ZA" sz="2000" spc="-5" dirty="0">
              <a:solidFill>
                <a:prstClr val="black"/>
              </a:solidFill>
              <a:latin typeface="Arial" panose="020B0604020202020204" pitchFamily="34" charset="0"/>
              <a:cs typeface="Arial" panose="020B0604020202020204" pitchFamily="34" charset="0"/>
            </a:endParaRPr>
          </a:p>
          <a:p>
            <a:pPr marL="804863" marR="102490" lvl="2"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 2 Five-day sessions per province. Dates to be determined.</a:t>
            </a:r>
          </a:p>
          <a:p>
            <a:pPr marR="102490" lvl="2">
              <a:buFont typeface="Wingdings" panose="05000000000000000000" pitchFamily="2" charset="2"/>
              <a:buChar char="Ø"/>
            </a:pPr>
            <a:endParaRPr lang="en-GB" sz="2000" dirty="0">
              <a:latin typeface="Arial" panose="020B0604020202020204" pitchFamily="34" charset="0"/>
              <a:cs typeface="Arial" panose="020B0604020202020204" pitchFamily="34" charset="0"/>
            </a:endParaRPr>
          </a:p>
          <a:p>
            <a:endParaRPr lang="en-US" sz="1800" dirty="0"/>
          </a:p>
        </p:txBody>
      </p:sp>
      <p:sp>
        <p:nvSpPr>
          <p:cNvPr id="6" name="Title 5"/>
          <p:cNvSpPr>
            <a:spLocks noGrp="1"/>
          </p:cNvSpPr>
          <p:nvPr>
            <p:ph type="title"/>
          </p:nvPr>
        </p:nvSpPr>
        <p:spPr>
          <a:xfrm>
            <a:off x="2429109" y="167114"/>
            <a:ext cx="7230390" cy="873635"/>
          </a:xfrm>
        </p:spPr>
        <p:txBody>
          <a:bodyPr/>
          <a:lstStyle/>
          <a:p>
            <a:r>
              <a:rPr lang="en-ZA" sz="3200" dirty="0"/>
              <a:t>BACKGROUND AND LEGISLATIVE FRAMEWORK </a:t>
            </a:r>
            <a:endParaRPr lang="en-US" dirty="0">
              <a:latin typeface="Arial"/>
              <a:cs typeface="Arial"/>
            </a:endParaRPr>
          </a:p>
        </p:txBody>
      </p:sp>
    </p:spTree>
    <p:extLst>
      <p:ext uri="{BB962C8B-B14F-4D97-AF65-F5344CB8AC3E}">
        <p14:creationId xmlns:p14="http://schemas.microsoft.com/office/powerpoint/2010/main" xmlns="" val="1824037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3386" y="2963590"/>
            <a:ext cx="7077650" cy="1398233"/>
          </a:xfrm>
        </p:spPr>
        <p:txBody>
          <a:bodyPr/>
          <a:lstStyle/>
          <a:p>
            <a:r>
              <a:rPr lang="en-US" b="1" dirty="0">
                <a:latin typeface="Arial"/>
                <a:cs typeface="Arial"/>
              </a:rPr>
              <a:t>Thank You</a:t>
            </a:r>
          </a:p>
        </p:txBody>
      </p:sp>
    </p:spTree>
    <p:extLst>
      <p:ext uri="{BB962C8B-B14F-4D97-AF65-F5344CB8AC3E}">
        <p14:creationId xmlns:p14="http://schemas.microsoft.com/office/powerpoint/2010/main" xmlns="" val="1293094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1331</TotalTime>
  <Words>870</Words>
  <Application>Microsoft Office PowerPoint</Application>
  <PresentationFormat>A4 Paper (210x297 mm)</PresentationFormat>
  <Paragraphs>95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STANDING COMMITTEE ON LOCAL GOVERNMENT  10 MAY 2022 </vt:lpstr>
      <vt:lpstr>INTEGRATED COUNCILLOR INDUCTION PROGRAMME (ICIP)</vt:lpstr>
      <vt:lpstr>INTEGRATED COUNCILLOR INDUCTION PROGRAMME (ICIP)</vt:lpstr>
      <vt:lpstr>PORTFOLIO BASED INDUCTIONS</vt:lpstr>
      <vt:lpstr>PORTFOLIO BASED INDUCTIONS</vt:lpstr>
      <vt:lpstr>PORTFOLIO BASED INDUCTIONS</vt:lpstr>
      <vt:lpstr>PORTFOLIO BASED INDUCTIONS</vt:lpstr>
      <vt:lpstr>BACKGROUND AND LEGISLATIVE FRAMEWORK </vt:lpstr>
      <vt:lpstr>Thank You</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BRAND SALGA</dc:title>
  <dc:creator>Tebogo Mosala</dc:creator>
  <cp:lastModifiedBy>USER</cp:lastModifiedBy>
  <cp:revision>86</cp:revision>
  <dcterms:created xsi:type="dcterms:W3CDTF">2017-05-28T17:58:09Z</dcterms:created>
  <dcterms:modified xsi:type="dcterms:W3CDTF">2022-05-10T12:22:01Z</dcterms:modified>
</cp:coreProperties>
</file>