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340" r:id="rId3"/>
    <p:sldId id="514" r:id="rId4"/>
    <p:sldId id="468" r:id="rId5"/>
    <p:sldId id="505" r:id="rId6"/>
    <p:sldId id="504" r:id="rId7"/>
    <p:sldId id="506" r:id="rId8"/>
    <p:sldId id="507" r:id="rId9"/>
    <p:sldId id="491" r:id="rId10"/>
    <p:sldId id="498" r:id="rId11"/>
    <p:sldId id="499" r:id="rId12"/>
    <p:sldId id="500" r:id="rId13"/>
    <p:sldId id="501" r:id="rId14"/>
    <p:sldId id="502" r:id="rId15"/>
    <p:sldId id="508" r:id="rId16"/>
    <p:sldId id="509" r:id="rId17"/>
    <p:sldId id="510" r:id="rId18"/>
    <p:sldId id="511" r:id="rId19"/>
    <p:sldId id="512" r:id="rId20"/>
    <p:sldId id="513" r:id="rId21"/>
    <p:sldId id="298" r:id="rId22"/>
  </p:sldIdLst>
  <p:sldSz cx="9144000" cy="6858000" type="screen4x3"/>
  <p:notesSz cx="6797675" cy="9926638"/>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EC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2031" autoAdjust="0"/>
  </p:normalViewPr>
  <p:slideViewPr>
    <p:cSldViewPr snapToGrid="0">
      <p:cViewPr varScale="1">
        <p:scale>
          <a:sx n="73" d="100"/>
          <a:sy n="73" d="100"/>
        </p:scale>
        <p:origin x="-129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5C5546-BB93-476E-B888-10B713901F13}" type="datetimeFigureOut">
              <a:rPr lang="en-ZA" smtClean="0"/>
              <a:pPr/>
              <a:t>2022/05/10</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23FE86-59ED-415A-96CA-3F52B1A650CD}" type="slidenum">
              <a:rPr lang="en-ZA" smtClean="0"/>
              <a:pPr/>
              <a:t>‹#›</a:t>
            </a:fld>
            <a:endParaRPr lang="en-ZA" dirty="0"/>
          </a:p>
        </p:txBody>
      </p:sp>
    </p:spTree>
    <p:extLst>
      <p:ext uri="{BB962C8B-B14F-4D97-AF65-F5344CB8AC3E}">
        <p14:creationId xmlns:p14="http://schemas.microsoft.com/office/powerpoint/2010/main" xmlns="" val="4238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xmlns="" val="14109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17</a:t>
            </a:fld>
            <a:endParaRPr lang="en-ZA"/>
          </a:p>
        </p:txBody>
      </p:sp>
    </p:spTree>
    <p:extLst>
      <p:ext uri="{BB962C8B-B14F-4D97-AF65-F5344CB8AC3E}">
        <p14:creationId xmlns:p14="http://schemas.microsoft.com/office/powerpoint/2010/main" xmlns="" val="69985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18</a:t>
            </a:fld>
            <a:endParaRPr lang="en-ZA"/>
          </a:p>
        </p:txBody>
      </p:sp>
    </p:spTree>
    <p:extLst>
      <p:ext uri="{BB962C8B-B14F-4D97-AF65-F5344CB8AC3E}">
        <p14:creationId xmlns:p14="http://schemas.microsoft.com/office/powerpoint/2010/main" xmlns="" val="226310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19</a:t>
            </a:fld>
            <a:endParaRPr lang="en-ZA"/>
          </a:p>
        </p:txBody>
      </p:sp>
    </p:spTree>
    <p:extLst>
      <p:ext uri="{BB962C8B-B14F-4D97-AF65-F5344CB8AC3E}">
        <p14:creationId xmlns:p14="http://schemas.microsoft.com/office/powerpoint/2010/main" xmlns="" val="196140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20</a:t>
            </a:fld>
            <a:endParaRPr lang="en-ZA" dirty="0"/>
          </a:p>
        </p:txBody>
      </p:sp>
    </p:spTree>
    <p:extLst>
      <p:ext uri="{BB962C8B-B14F-4D97-AF65-F5344CB8AC3E}">
        <p14:creationId xmlns:p14="http://schemas.microsoft.com/office/powerpoint/2010/main" xmlns="" val="343520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9</a:t>
            </a:fld>
            <a:endParaRPr lang="en-ZA" dirty="0"/>
          </a:p>
        </p:txBody>
      </p:sp>
    </p:spTree>
    <p:extLst>
      <p:ext uri="{BB962C8B-B14F-4D97-AF65-F5344CB8AC3E}">
        <p14:creationId xmlns:p14="http://schemas.microsoft.com/office/powerpoint/2010/main" xmlns="" val="83466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10</a:t>
            </a:fld>
            <a:endParaRPr lang="en-ZA" dirty="0"/>
          </a:p>
        </p:txBody>
      </p:sp>
    </p:spTree>
    <p:extLst>
      <p:ext uri="{BB962C8B-B14F-4D97-AF65-F5344CB8AC3E}">
        <p14:creationId xmlns:p14="http://schemas.microsoft.com/office/powerpoint/2010/main" xmlns="" val="276638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11</a:t>
            </a:fld>
            <a:endParaRPr lang="en-ZA" dirty="0"/>
          </a:p>
        </p:txBody>
      </p:sp>
    </p:spTree>
    <p:extLst>
      <p:ext uri="{BB962C8B-B14F-4D97-AF65-F5344CB8AC3E}">
        <p14:creationId xmlns:p14="http://schemas.microsoft.com/office/powerpoint/2010/main" xmlns="" val="138275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12</a:t>
            </a:fld>
            <a:endParaRPr lang="en-ZA" dirty="0"/>
          </a:p>
        </p:txBody>
      </p:sp>
    </p:spTree>
    <p:extLst>
      <p:ext uri="{BB962C8B-B14F-4D97-AF65-F5344CB8AC3E}">
        <p14:creationId xmlns:p14="http://schemas.microsoft.com/office/powerpoint/2010/main" xmlns="" val="38369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13</a:t>
            </a:fld>
            <a:endParaRPr lang="en-ZA" dirty="0"/>
          </a:p>
        </p:txBody>
      </p:sp>
    </p:spTree>
    <p:extLst>
      <p:ext uri="{BB962C8B-B14F-4D97-AF65-F5344CB8AC3E}">
        <p14:creationId xmlns:p14="http://schemas.microsoft.com/office/powerpoint/2010/main" xmlns="" val="387732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14</a:t>
            </a:fld>
            <a:endParaRPr lang="en-ZA" dirty="0"/>
          </a:p>
        </p:txBody>
      </p:sp>
    </p:spTree>
    <p:extLst>
      <p:ext uri="{BB962C8B-B14F-4D97-AF65-F5344CB8AC3E}">
        <p14:creationId xmlns:p14="http://schemas.microsoft.com/office/powerpoint/2010/main" xmlns="" val="218970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15</a:t>
            </a:fld>
            <a:endParaRPr lang="en-ZA" dirty="0"/>
          </a:p>
        </p:txBody>
      </p:sp>
    </p:spTree>
    <p:extLst>
      <p:ext uri="{BB962C8B-B14F-4D97-AF65-F5344CB8AC3E}">
        <p14:creationId xmlns:p14="http://schemas.microsoft.com/office/powerpoint/2010/main" xmlns="" val="308240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23FE86-59ED-415A-96CA-3F52B1A650CD}" type="slidenum">
              <a:rPr lang="en-ZA" smtClean="0"/>
              <a:pPr/>
              <a:t>16</a:t>
            </a:fld>
            <a:endParaRPr lang="en-ZA"/>
          </a:p>
        </p:txBody>
      </p:sp>
    </p:spTree>
    <p:extLst>
      <p:ext uri="{BB962C8B-B14F-4D97-AF65-F5344CB8AC3E}">
        <p14:creationId xmlns:p14="http://schemas.microsoft.com/office/powerpoint/2010/main" xmlns="" val="225548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262965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223245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235083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389867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88347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172293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342504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362186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29810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75614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21844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FA90B6F-F5FA-4211-8748-AF104D7569D7}"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323372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90B6F-F5FA-4211-8748-AF104D7569D7}" type="datetimeFigureOut">
              <a:rPr lang="en-US" smtClean="0"/>
              <a:pPr/>
              <a:t>5/10/2022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D5B9B-BD38-45E9-8FFA-D5BF89BBF026}" type="slidenum">
              <a:rPr lang="en-US" smtClean="0"/>
              <a:pPr/>
              <a:t>‹#›</a:t>
            </a:fld>
            <a:endParaRPr lang="en-US" dirty="0"/>
          </a:p>
        </p:txBody>
      </p:sp>
    </p:spTree>
    <p:extLst>
      <p:ext uri="{BB962C8B-B14F-4D97-AF65-F5344CB8AC3E}">
        <p14:creationId xmlns:p14="http://schemas.microsoft.com/office/powerpoint/2010/main" xmlns="" val="273658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rd.sassa.gov.z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rd.sassa.gov.z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Subtitle 4"/>
          <p:cNvSpPr>
            <a:spLocks noGrp="1"/>
          </p:cNvSpPr>
          <p:nvPr>
            <p:ph type="subTitle" idx="1"/>
          </p:nvPr>
        </p:nvSpPr>
        <p:spPr>
          <a:xfrm>
            <a:off x="228600" y="2667000"/>
            <a:ext cx="9144000" cy="685800"/>
          </a:xfrm>
        </p:spPr>
        <p:txBody>
          <a:bodyPr>
            <a:normAutofit/>
          </a:bodyPr>
          <a:lstStyle/>
          <a:p>
            <a:endParaRPr lang="en-US" b="1" dirty="0"/>
          </a:p>
          <a:p>
            <a:endParaRPr lang="en-US" altLang="en-US" b="1" dirty="0">
              <a:solidFill>
                <a:schemeClr val="tx1"/>
              </a:solidFill>
            </a:endParaRPr>
          </a:p>
        </p:txBody>
      </p:sp>
      <p:sp>
        <p:nvSpPr>
          <p:cNvPr id="5" name="Text Box 5"/>
          <p:cNvSpPr txBox="1">
            <a:spLocks noChangeArrowheads="1"/>
          </p:cNvSpPr>
          <p:nvPr/>
        </p:nvSpPr>
        <p:spPr bwMode="auto">
          <a:xfrm>
            <a:off x="1117129" y="2383304"/>
            <a:ext cx="7122968" cy="2431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3200" b="1" dirty="0"/>
              <a:t>PRESENTATION </a:t>
            </a:r>
            <a:r>
              <a:rPr lang="en-US" sz="3200" b="1" dirty="0" smtClean="0"/>
              <a:t>TO THE STANDING COMMITTEE ON SOCIAL DEVELOPMENT ON THE SRD AND CSG TOP-UP GRANT</a:t>
            </a:r>
            <a:endParaRPr lang="en-US" altLang="en-US" sz="3200" b="1" dirty="0"/>
          </a:p>
          <a:p>
            <a:pPr algn="ctr"/>
            <a:endParaRPr lang="en-US" sz="32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10 MAY 2022</a:t>
            </a:r>
            <a:endParaRPr lang="en-US" altLang="en-US" sz="2400" dirty="0">
              <a:latin typeface="Arial" panose="020B0604020202020204" pitchFamily="34" charset="0"/>
              <a:cs typeface="Arial" panose="020B0604020202020204" pitchFamily="34" charset="0"/>
            </a:endParaRPr>
          </a:p>
        </p:txBody>
      </p:sp>
      <p:sp>
        <p:nvSpPr>
          <p:cNvPr id="7" name="Subtitle 4"/>
          <p:cNvSpPr txBox="1">
            <a:spLocks/>
          </p:cNvSpPr>
          <p:nvPr/>
        </p:nvSpPr>
        <p:spPr>
          <a:xfrm>
            <a:off x="0" y="4191000"/>
            <a:ext cx="9144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en-US" sz="2800" b="1" dirty="0">
              <a:solidFill>
                <a:schemeClr val="tx1"/>
              </a:solidFill>
            </a:endParaRPr>
          </a:p>
        </p:txBody>
      </p:sp>
    </p:spTree>
    <p:extLst>
      <p:ext uri="{BB962C8B-B14F-4D97-AF65-F5344CB8AC3E}">
        <p14:creationId xmlns:p14="http://schemas.microsoft.com/office/powerpoint/2010/main" xmlns="" val="323787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APPLICATION PROCESS</a:t>
            </a:r>
            <a:endParaRPr lang="en-ZA" sz="2800" b="1" dirty="0"/>
          </a:p>
        </p:txBody>
      </p:sp>
      <p:sp>
        <p:nvSpPr>
          <p:cNvPr id="7" name="Content Placeholder 6"/>
          <p:cNvSpPr>
            <a:spLocks noGrp="1"/>
          </p:cNvSpPr>
          <p:nvPr>
            <p:ph sz="half" idx="1"/>
          </p:nvPr>
        </p:nvSpPr>
        <p:spPr>
          <a:xfrm>
            <a:off x="457200" y="1267733"/>
            <a:ext cx="4038600" cy="4525963"/>
          </a:xfrm>
          <a:ln>
            <a:solidFill>
              <a:schemeClr val="tx1"/>
            </a:solidFill>
          </a:ln>
        </p:spPr>
        <p:txBody>
          <a:bodyPr>
            <a:normAutofit lnSpcReduction="10000"/>
          </a:bodyPr>
          <a:lstStyle/>
          <a:p>
            <a:pPr marL="0" indent="0">
              <a:buNone/>
            </a:pPr>
            <a:r>
              <a:rPr lang="en-US" sz="2000" b="1" dirty="0" smtClean="0"/>
              <a:t>3.  </a:t>
            </a:r>
            <a:r>
              <a:rPr lang="en-US" sz="2000" b="1" u="sng" dirty="0" smtClean="0"/>
              <a:t>APPLICATION via WEBSITE</a:t>
            </a:r>
          </a:p>
          <a:p>
            <a:pPr marL="0" indent="0">
              <a:buNone/>
            </a:pPr>
            <a:r>
              <a:rPr lang="en-US" sz="1800" dirty="0" smtClean="0"/>
              <a:t>Once the applicant is on the SRD website (</a:t>
            </a:r>
            <a:r>
              <a:rPr lang="en-US" sz="1800" dirty="0" smtClean="0">
                <a:hlinkClick r:id="rId3"/>
              </a:rPr>
              <a:t>https://srd.sassa.gov.za</a:t>
            </a:r>
            <a:r>
              <a:rPr lang="en-US" sz="1800" dirty="0" smtClean="0"/>
              <a:t>) the following must be done:</a:t>
            </a:r>
          </a:p>
          <a:p>
            <a:r>
              <a:rPr lang="en-US" sz="1800" dirty="0" smtClean="0"/>
              <a:t>The applicant capture his/her ID number and mobile number and send</a:t>
            </a:r>
          </a:p>
          <a:p>
            <a:r>
              <a:rPr lang="en-US" sz="1800" dirty="0" smtClean="0"/>
              <a:t>A six (6) digit OTP number will be send to the applicant which need to captured to continue</a:t>
            </a:r>
          </a:p>
          <a:p>
            <a:r>
              <a:rPr lang="en-US" sz="1800" dirty="0" smtClean="0"/>
              <a:t>The applicant must then capture the required information respond to all questions and agree to the terms and conditions</a:t>
            </a:r>
          </a:p>
          <a:p>
            <a:endParaRPr lang="en-US" sz="1800" dirty="0" smtClean="0"/>
          </a:p>
          <a:p>
            <a:pPr marL="0" indent="0">
              <a:buNone/>
            </a:pPr>
            <a:endParaRPr lang="en-US" sz="1800" dirty="0" smtClean="0"/>
          </a:p>
          <a:p>
            <a:pPr marL="0" indent="0">
              <a:buNone/>
            </a:pPr>
            <a:endParaRPr lang="en-ZA" dirty="0"/>
          </a:p>
        </p:txBody>
      </p:sp>
      <p:sp>
        <p:nvSpPr>
          <p:cNvPr id="6" name="Content Placeholder 6"/>
          <p:cNvSpPr>
            <a:spLocks noGrp="1"/>
          </p:cNvSpPr>
          <p:nvPr>
            <p:ph sz="half" idx="2"/>
          </p:nvPr>
        </p:nvSpPr>
        <p:spPr>
          <a:xfrm>
            <a:off x="4648200" y="1267732"/>
            <a:ext cx="4038600" cy="4525963"/>
          </a:xfrm>
          <a:ln>
            <a:solidFill>
              <a:schemeClr val="tx1"/>
            </a:solidFill>
          </a:ln>
        </p:spPr>
        <p:txBody>
          <a:bodyPr>
            <a:normAutofit lnSpcReduction="10000"/>
          </a:bodyPr>
          <a:lstStyle/>
          <a:p>
            <a:pPr marL="347663" indent="-347663">
              <a:buNone/>
            </a:pPr>
            <a:r>
              <a:rPr lang="en-US" sz="2000" b="1" dirty="0" smtClean="0"/>
              <a:t>4.  </a:t>
            </a:r>
            <a:r>
              <a:rPr lang="en-US" sz="1900" b="1" u="sng" dirty="0" smtClean="0"/>
              <a:t>FURTHER STEPS FOR APPLICANT</a:t>
            </a:r>
          </a:p>
          <a:p>
            <a:pPr marL="0" indent="0">
              <a:buNone/>
            </a:pPr>
            <a:r>
              <a:rPr lang="en-US" sz="1800" dirty="0" smtClean="0"/>
              <a:t>The applicant will be required to provide:</a:t>
            </a:r>
          </a:p>
          <a:p>
            <a:r>
              <a:rPr lang="en-US" sz="1800" dirty="0" smtClean="0"/>
              <a:t>Personal details (ID, name, surname, address, gender, etc.)</a:t>
            </a:r>
          </a:p>
          <a:p>
            <a:r>
              <a:rPr lang="en-US" sz="1800" dirty="0" smtClean="0"/>
              <a:t>Choose a payment option:</a:t>
            </a:r>
          </a:p>
          <a:p>
            <a:pPr marL="708025">
              <a:buFont typeface="Courier New" panose="02070309020205020404" pitchFamily="49" charset="0"/>
              <a:buChar char="o"/>
            </a:pPr>
            <a:r>
              <a:rPr lang="en-US" sz="1800" dirty="0" smtClean="0"/>
              <a:t>Existing clients: confirm details and agree to terms and conditions. Cashsend clients have the option to add their bank details if available</a:t>
            </a:r>
          </a:p>
          <a:p>
            <a:pPr marL="708025">
              <a:buFont typeface="Courier New" panose="02070309020205020404" pitchFamily="49" charset="0"/>
              <a:buChar char="o"/>
            </a:pPr>
            <a:r>
              <a:rPr lang="en-US" sz="1800" dirty="0" smtClean="0"/>
              <a:t>New clients with bank accounts will be required to submit their bank details or choose the Cashsend option</a:t>
            </a:r>
          </a:p>
          <a:p>
            <a:endParaRPr lang="en-US" sz="1800" dirty="0" smtClean="0"/>
          </a:p>
          <a:p>
            <a:pPr marL="0" indent="0">
              <a:buNone/>
            </a:pPr>
            <a:endParaRPr lang="en-US" sz="1800" dirty="0" smtClean="0"/>
          </a:p>
          <a:p>
            <a:pPr marL="0" indent="0">
              <a:buNone/>
            </a:pPr>
            <a:endParaRPr lang="en-ZA" dirty="0"/>
          </a:p>
        </p:txBody>
      </p:sp>
    </p:spTree>
    <p:extLst>
      <p:ext uri="{BB962C8B-B14F-4D97-AF65-F5344CB8AC3E}">
        <p14:creationId xmlns:p14="http://schemas.microsoft.com/office/powerpoint/2010/main" xmlns="" val="250818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APPLICATION PROCESS</a:t>
            </a:r>
            <a:endParaRPr lang="en-ZA" sz="2800" b="1" dirty="0"/>
          </a:p>
        </p:txBody>
      </p:sp>
      <p:sp>
        <p:nvSpPr>
          <p:cNvPr id="8" name="Content Placeholder 7"/>
          <p:cNvSpPr>
            <a:spLocks noGrp="1"/>
          </p:cNvSpPr>
          <p:nvPr>
            <p:ph sz="half" idx="2"/>
          </p:nvPr>
        </p:nvSpPr>
        <p:spPr>
          <a:xfrm>
            <a:off x="2070847" y="1281180"/>
            <a:ext cx="4988859" cy="4525963"/>
          </a:xfrm>
          <a:ln>
            <a:solidFill>
              <a:schemeClr val="tx1"/>
            </a:solidFill>
          </a:ln>
        </p:spPr>
        <p:txBody>
          <a:bodyPr>
            <a:normAutofit/>
          </a:bodyPr>
          <a:lstStyle/>
          <a:p>
            <a:pPr marL="365125" indent="-365125">
              <a:buNone/>
              <a:tabLst>
                <a:tab pos="92075" algn="l"/>
              </a:tabLst>
            </a:pPr>
            <a:r>
              <a:rPr lang="en-US" sz="2000" b="1" dirty="0" smtClean="0"/>
              <a:t>5.  </a:t>
            </a:r>
            <a:r>
              <a:rPr lang="en-US" sz="1900" b="1" u="sng" dirty="0" smtClean="0"/>
              <a:t>RECEIVE A SMS ON MOBILE NUMBER</a:t>
            </a:r>
          </a:p>
          <a:p>
            <a:r>
              <a:rPr lang="en-US" sz="2000" dirty="0" smtClean="0"/>
              <a:t>It is important that the applicant provides SASSA with a mobile number where SASSA will be able to reach the applicant with a SMS regarding the outcome of the application</a:t>
            </a:r>
          </a:p>
        </p:txBody>
      </p:sp>
    </p:spTree>
    <p:extLst>
      <p:ext uri="{BB962C8B-B14F-4D97-AF65-F5344CB8AC3E}">
        <p14:creationId xmlns:p14="http://schemas.microsoft.com/office/powerpoint/2010/main" xmlns="" val="41257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APPLICATION PROCESS</a:t>
            </a:r>
            <a:endParaRPr lang="en-ZA" sz="2800" b="1" dirty="0"/>
          </a:p>
        </p:txBody>
      </p:sp>
      <p:sp>
        <p:nvSpPr>
          <p:cNvPr id="7" name="Content Placeholder 6"/>
          <p:cNvSpPr>
            <a:spLocks noGrp="1"/>
          </p:cNvSpPr>
          <p:nvPr>
            <p:ph sz="half" idx="1"/>
          </p:nvPr>
        </p:nvSpPr>
        <p:spPr>
          <a:xfrm>
            <a:off x="783772" y="1267733"/>
            <a:ext cx="7402286" cy="4525963"/>
          </a:xfrm>
          <a:ln>
            <a:noFill/>
          </a:ln>
        </p:spPr>
        <p:txBody>
          <a:bodyPr>
            <a:normAutofit fontScale="85000" lnSpcReduction="20000"/>
          </a:bodyPr>
          <a:lstStyle/>
          <a:p>
            <a:pPr marL="347663" indent="-347663" algn="just">
              <a:spcBef>
                <a:spcPts val="0"/>
              </a:spcBef>
              <a:spcAft>
                <a:spcPts val="1200"/>
              </a:spcAft>
              <a:buNone/>
            </a:pPr>
            <a:r>
              <a:rPr lang="en-US" sz="2400" b="1" u="sng" dirty="0" smtClean="0"/>
              <a:t>SASSA VERIFICATION AND VALIDATION</a:t>
            </a:r>
          </a:p>
          <a:p>
            <a:pPr algn="just">
              <a:spcBef>
                <a:spcPts val="0"/>
              </a:spcBef>
              <a:spcAft>
                <a:spcPts val="1200"/>
              </a:spcAft>
            </a:pPr>
            <a:r>
              <a:rPr lang="en-US" sz="2400" dirty="0" smtClean="0"/>
              <a:t>ID number, name and surname as well as life status of the applicant will be verified with Home Affairs</a:t>
            </a:r>
          </a:p>
          <a:p>
            <a:pPr algn="just">
              <a:spcBef>
                <a:spcPts val="0"/>
              </a:spcBef>
              <a:spcAft>
                <a:spcPts val="1200"/>
              </a:spcAft>
            </a:pPr>
            <a:r>
              <a:rPr lang="en-US" sz="2400" dirty="0" smtClean="0"/>
              <a:t>ID number of applicant will be matched against approved databases such as UIF, SARS, NFSAS, GEPF, Persal, Persol, Correctional Services, etc.</a:t>
            </a:r>
          </a:p>
          <a:p>
            <a:pPr algn="just">
              <a:spcBef>
                <a:spcPts val="0"/>
              </a:spcBef>
              <a:spcAft>
                <a:spcPts val="1200"/>
              </a:spcAft>
            </a:pPr>
            <a:r>
              <a:rPr lang="en-US" sz="2400" dirty="0" smtClean="0"/>
              <a:t>Application will be assessed according to the responses to the application questions as submitted by applicant </a:t>
            </a:r>
            <a:r>
              <a:rPr lang="en-US" sz="2400" dirty="0" err="1" smtClean="0"/>
              <a:t>i.e</a:t>
            </a:r>
            <a:r>
              <a:rPr lang="en-US" sz="2400" dirty="0" smtClean="0"/>
              <a:t> responses to income and employment questions</a:t>
            </a:r>
          </a:p>
          <a:p>
            <a:pPr algn="just">
              <a:spcBef>
                <a:spcPts val="0"/>
              </a:spcBef>
              <a:spcAft>
                <a:spcPts val="1200"/>
              </a:spcAft>
            </a:pPr>
            <a:r>
              <a:rPr lang="en-US" sz="2400" dirty="0"/>
              <a:t>Application will be validated with Banks </a:t>
            </a:r>
            <a:r>
              <a:rPr lang="en-US" sz="2400" dirty="0" smtClean="0"/>
              <a:t>for R350 </a:t>
            </a:r>
            <a:r>
              <a:rPr lang="en-US" sz="2400" dirty="0"/>
              <a:t>income threshold for insufficient means </a:t>
            </a:r>
            <a:r>
              <a:rPr lang="en-US" sz="2400" dirty="0" smtClean="0"/>
              <a:t>testing</a:t>
            </a:r>
          </a:p>
          <a:p>
            <a:pPr algn="just">
              <a:spcBef>
                <a:spcPts val="0"/>
              </a:spcBef>
              <a:spcAft>
                <a:spcPts val="1200"/>
              </a:spcAft>
            </a:pPr>
            <a:r>
              <a:rPr lang="en-US" sz="2400" dirty="0" smtClean="0"/>
              <a:t>Fraud Risk scoring is done with Fraud prevention partners.</a:t>
            </a:r>
          </a:p>
          <a:p>
            <a:pPr algn="just">
              <a:spcBef>
                <a:spcPts val="0"/>
              </a:spcBef>
              <a:spcAft>
                <a:spcPts val="1200"/>
              </a:spcAft>
            </a:pPr>
            <a:r>
              <a:rPr lang="en-US" sz="2400" dirty="0" smtClean="0"/>
              <a:t>The application is then approved or declined with reasons.</a:t>
            </a:r>
          </a:p>
        </p:txBody>
      </p:sp>
    </p:spTree>
    <p:extLst>
      <p:ext uri="{BB962C8B-B14F-4D97-AF65-F5344CB8AC3E}">
        <p14:creationId xmlns:p14="http://schemas.microsoft.com/office/powerpoint/2010/main" xmlns="" val="226087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GENERAL REMARKS</a:t>
            </a:r>
            <a:endParaRPr lang="en-ZA" sz="2800" b="1" dirty="0"/>
          </a:p>
        </p:txBody>
      </p:sp>
      <p:sp>
        <p:nvSpPr>
          <p:cNvPr id="7" name="Content Placeholder 6"/>
          <p:cNvSpPr>
            <a:spLocks noGrp="1"/>
          </p:cNvSpPr>
          <p:nvPr>
            <p:ph sz="half" idx="1"/>
          </p:nvPr>
        </p:nvSpPr>
        <p:spPr>
          <a:xfrm>
            <a:off x="870857" y="1417638"/>
            <a:ext cx="7402286" cy="4392838"/>
          </a:xfrm>
          <a:ln>
            <a:noFill/>
          </a:ln>
        </p:spPr>
        <p:txBody>
          <a:bodyPr>
            <a:normAutofit fontScale="92500" lnSpcReduction="20000"/>
          </a:bodyPr>
          <a:lstStyle/>
          <a:p>
            <a:pPr algn="just">
              <a:spcBef>
                <a:spcPts val="0"/>
              </a:spcBef>
              <a:spcAft>
                <a:spcPts val="1200"/>
              </a:spcAft>
            </a:pPr>
            <a:r>
              <a:rPr lang="en-US" sz="2400" dirty="0" smtClean="0"/>
              <a:t>The application status can be viewed on 3 channels:</a:t>
            </a:r>
          </a:p>
          <a:p>
            <a:pPr marL="719138" algn="just">
              <a:spcBef>
                <a:spcPts val="0"/>
              </a:spcBef>
              <a:spcAft>
                <a:spcPts val="1200"/>
              </a:spcAft>
              <a:buFont typeface="Courier New" panose="02070309020205020404" pitchFamily="49" charset="0"/>
              <a:buChar char="o"/>
            </a:pPr>
            <a:r>
              <a:rPr lang="en-US" sz="2400" dirty="0" smtClean="0"/>
              <a:t>SRD Website – https:/srd.sassa.gov.za</a:t>
            </a:r>
          </a:p>
          <a:p>
            <a:pPr marL="719138" algn="just">
              <a:spcBef>
                <a:spcPts val="0"/>
              </a:spcBef>
              <a:spcAft>
                <a:spcPts val="1200"/>
              </a:spcAft>
              <a:buFont typeface="Courier New" panose="02070309020205020404" pitchFamily="49" charset="0"/>
              <a:buChar char="o"/>
            </a:pPr>
            <a:r>
              <a:rPr lang="en-US" sz="2400" dirty="0" smtClean="0"/>
              <a:t>WhatsApp – 082 046 8553</a:t>
            </a:r>
          </a:p>
          <a:p>
            <a:pPr marL="719138" algn="just">
              <a:spcBef>
                <a:spcPts val="0"/>
              </a:spcBef>
              <a:spcAft>
                <a:spcPts val="1200"/>
              </a:spcAft>
              <a:buFont typeface="Courier New" panose="02070309020205020404" pitchFamily="49" charset="0"/>
              <a:buChar char="o"/>
            </a:pPr>
            <a:r>
              <a:rPr lang="en-US" sz="2400" dirty="0" smtClean="0"/>
              <a:t>Toll free call centre – 0800 60 10 11 </a:t>
            </a:r>
          </a:p>
          <a:p>
            <a:pPr algn="just">
              <a:spcBef>
                <a:spcPts val="0"/>
              </a:spcBef>
              <a:spcAft>
                <a:spcPts val="1200"/>
              </a:spcAft>
            </a:pPr>
            <a:r>
              <a:rPr lang="en-US" sz="2400" dirty="0" smtClean="0"/>
              <a:t>A client can lodge an appeal with the Independent Appeals Tribunal within 90 days if the application is declined. An appeal must be raised for every month that an application is declined and the client wants to appeal.  Appeals can be lodged on the website of Social Development.  </a:t>
            </a:r>
            <a:endParaRPr lang="en-US" sz="2400" strike="sngStrike" dirty="0" smtClean="0"/>
          </a:p>
          <a:p>
            <a:pPr algn="just">
              <a:spcBef>
                <a:spcPts val="0"/>
              </a:spcBef>
              <a:spcAft>
                <a:spcPts val="1200"/>
              </a:spcAft>
            </a:pPr>
            <a:r>
              <a:rPr lang="en-US" sz="2400" dirty="0" smtClean="0"/>
              <a:t>SRD grants can be cancelled on own request via the website and also re-instated via the same channel. </a:t>
            </a:r>
            <a:endParaRPr lang="en-US" sz="1800" dirty="0" smtClean="0"/>
          </a:p>
          <a:p>
            <a:pPr marL="0" indent="0">
              <a:buNone/>
            </a:pPr>
            <a:endParaRPr lang="en-ZA" dirty="0"/>
          </a:p>
        </p:txBody>
      </p:sp>
    </p:spTree>
    <p:extLst>
      <p:ext uri="{BB962C8B-B14F-4D97-AF65-F5344CB8AC3E}">
        <p14:creationId xmlns:p14="http://schemas.microsoft.com/office/powerpoint/2010/main" xmlns="" val="24730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GENERAL REMARKS</a:t>
            </a:r>
            <a:endParaRPr lang="en-ZA" sz="2800" b="1" dirty="0"/>
          </a:p>
        </p:txBody>
      </p:sp>
      <p:sp>
        <p:nvSpPr>
          <p:cNvPr id="7" name="Content Placeholder 6"/>
          <p:cNvSpPr>
            <a:spLocks noGrp="1"/>
          </p:cNvSpPr>
          <p:nvPr>
            <p:ph sz="half" idx="1"/>
          </p:nvPr>
        </p:nvSpPr>
        <p:spPr>
          <a:xfrm>
            <a:off x="783772" y="1267733"/>
            <a:ext cx="7402286" cy="4525963"/>
          </a:xfrm>
          <a:ln>
            <a:noFill/>
          </a:ln>
        </p:spPr>
        <p:txBody>
          <a:bodyPr>
            <a:normAutofit fontScale="92500"/>
          </a:bodyPr>
          <a:lstStyle/>
          <a:p>
            <a:pPr>
              <a:spcBef>
                <a:spcPts val="0"/>
              </a:spcBef>
              <a:spcAft>
                <a:spcPts val="1200"/>
              </a:spcAft>
            </a:pPr>
            <a:r>
              <a:rPr lang="en-US" sz="2400" dirty="0" smtClean="0"/>
              <a:t>During March 2022, the last month of Covid 19 SRD grant there were 1,289,767 recipients in the Western Cape Province. This represented 8% of the recipients in the country</a:t>
            </a:r>
          </a:p>
          <a:p>
            <a:pPr>
              <a:spcBef>
                <a:spcPts val="0"/>
              </a:spcBef>
              <a:spcAft>
                <a:spcPts val="1200"/>
              </a:spcAft>
            </a:pPr>
            <a:r>
              <a:rPr lang="en-US" sz="2400" dirty="0" smtClean="0"/>
              <a:t>All the recipients have to re-apply for the new SRD grant.</a:t>
            </a:r>
          </a:p>
          <a:p>
            <a:pPr>
              <a:spcBef>
                <a:spcPts val="0"/>
              </a:spcBef>
              <a:spcAft>
                <a:spcPts val="1200"/>
              </a:spcAft>
            </a:pPr>
            <a:r>
              <a:rPr lang="en-US" sz="2400" dirty="0" smtClean="0"/>
              <a:t>The applications only commenced on 23 April 2022 and more than 9.7 million clients already applied. </a:t>
            </a:r>
          </a:p>
          <a:p>
            <a:pPr>
              <a:spcBef>
                <a:spcPts val="0"/>
              </a:spcBef>
              <a:spcAft>
                <a:spcPts val="1200"/>
              </a:spcAft>
            </a:pPr>
            <a:r>
              <a:rPr lang="en-US" sz="2400" dirty="0" smtClean="0"/>
              <a:t>SASSA received more applications in the first week of this grant than in the first week of reapplications in August 2021</a:t>
            </a:r>
          </a:p>
          <a:p>
            <a:pPr marL="0" indent="0">
              <a:buNone/>
            </a:pPr>
            <a:endParaRPr lang="en-US" sz="1800" dirty="0" smtClean="0"/>
          </a:p>
          <a:p>
            <a:pPr marL="0" indent="0">
              <a:buNone/>
            </a:pPr>
            <a:endParaRPr lang="en-ZA" dirty="0"/>
          </a:p>
        </p:txBody>
      </p:sp>
    </p:spTree>
    <p:extLst>
      <p:ext uri="{BB962C8B-B14F-4D97-AF65-F5344CB8AC3E}">
        <p14:creationId xmlns:p14="http://schemas.microsoft.com/office/powerpoint/2010/main" xmlns="" val="2256548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0" y="1645104"/>
            <a:ext cx="9144000" cy="4525963"/>
          </a:xfrm>
          <a:ln>
            <a:noFill/>
          </a:ln>
        </p:spPr>
        <p:txBody>
          <a:bodyPr>
            <a:normAutofit/>
          </a:bodyPr>
          <a:lstStyle/>
          <a:p>
            <a:pPr marL="0" indent="0">
              <a:buNone/>
            </a:pPr>
            <a:endParaRPr lang="en-US" sz="1800" dirty="0" smtClean="0"/>
          </a:p>
          <a:p>
            <a:pPr marL="0" indent="0" algn="ctr">
              <a:buNone/>
            </a:pPr>
            <a:r>
              <a:rPr lang="en-US" sz="4400" b="1" dirty="0">
                <a:effectLst>
                  <a:outerShdw blurRad="38100" dist="38100" dir="2700000" algn="tl">
                    <a:srgbClr val="000000">
                      <a:alpha val="43137"/>
                    </a:srgbClr>
                  </a:outerShdw>
                </a:effectLst>
              </a:rPr>
              <a:t>CHILD </a:t>
            </a:r>
            <a:r>
              <a:rPr lang="en-US" sz="4400" b="1" dirty="0" smtClean="0">
                <a:effectLst>
                  <a:outerShdw blurRad="38100" dist="38100" dir="2700000" algn="tl">
                    <a:srgbClr val="000000">
                      <a:alpha val="43137"/>
                    </a:srgbClr>
                  </a:outerShdw>
                </a:effectLst>
              </a:rPr>
              <a:t>SUPPORT</a:t>
            </a:r>
          </a:p>
          <a:p>
            <a:pPr marL="0" indent="0" algn="ctr">
              <a:buNone/>
            </a:pPr>
            <a:r>
              <a:rPr lang="en-US" sz="4400" b="1" dirty="0" smtClean="0">
                <a:effectLst>
                  <a:outerShdw blurRad="38100" dist="38100" dir="2700000" algn="tl">
                    <a:srgbClr val="000000">
                      <a:alpha val="43137"/>
                    </a:srgbClr>
                  </a:outerShdw>
                </a:effectLst>
              </a:rPr>
              <a:t>GRANT </a:t>
            </a:r>
            <a:r>
              <a:rPr lang="en-US" sz="4400" b="1" dirty="0">
                <a:effectLst>
                  <a:outerShdw blurRad="38100" dist="38100" dir="2700000" algn="tl">
                    <a:srgbClr val="000000">
                      <a:alpha val="43137"/>
                    </a:srgbClr>
                  </a:outerShdw>
                </a:effectLst>
              </a:rPr>
              <a:t>TOP-UP</a:t>
            </a:r>
            <a:endParaRPr lang="en-ZA"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60899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 y="1"/>
            <a:ext cx="8860219" cy="806824"/>
          </a:xfrm>
          <a:noFill/>
          <a:ln>
            <a:noFill/>
          </a:ln>
        </p:spPr>
        <p:txBody>
          <a:bodyPr>
            <a:normAutofit/>
          </a:bodyPr>
          <a:lstStyle/>
          <a:p>
            <a:r>
              <a:rPr lang="en-ZA" sz="4400" dirty="0"/>
              <a:t> </a:t>
            </a:r>
            <a:r>
              <a:rPr lang="en-ZA" sz="2800" dirty="0" smtClean="0"/>
              <a:t>EXTENDED PAYMENT CSG</a:t>
            </a:r>
          </a:p>
        </p:txBody>
      </p:sp>
      <p:sp>
        <p:nvSpPr>
          <p:cNvPr id="4" name="Content Placeholder 3"/>
          <p:cNvSpPr>
            <a:spLocks noGrp="1"/>
          </p:cNvSpPr>
          <p:nvPr>
            <p:ph idx="1"/>
          </p:nvPr>
        </p:nvSpPr>
        <p:spPr>
          <a:xfrm>
            <a:off x="730776" y="806825"/>
            <a:ext cx="7745505" cy="5230904"/>
          </a:xfrm>
        </p:spPr>
        <p:txBody>
          <a:bodyPr>
            <a:normAutofit fontScale="92500" lnSpcReduction="20000"/>
          </a:bodyPr>
          <a:lstStyle/>
          <a:p>
            <a:pPr marL="631825" indent="-631825" defTabSz="941388">
              <a:spcAft>
                <a:spcPts val="1200"/>
              </a:spcAft>
            </a:pPr>
            <a:r>
              <a:rPr lang="en-US" sz="2200" dirty="0"/>
              <a:t>In 2011, the North Gauteng High Court required the Minister of DSD to design and implement a comprehensive legal solution to the crisis in the foster care system. </a:t>
            </a:r>
            <a:endParaRPr lang="en-US" sz="2200" dirty="0" smtClean="0"/>
          </a:p>
          <a:p>
            <a:pPr marL="631825" indent="-631825" defTabSz="941388">
              <a:spcAft>
                <a:spcPts val="1200"/>
              </a:spcAft>
            </a:pPr>
            <a:r>
              <a:rPr lang="en-US" sz="2200" dirty="0" smtClean="0"/>
              <a:t>The </a:t>
            </a:r>
            <a:r>
              <a:rPr lang="en-US" sz="2200" dirty="0"/>
              <a:t>foster care system at the time was servicing 550 000 children, the majority who were orphans living with relatives. </a:t>
            </a:r>
          </a:p>
          <a:p>
            <a:pPr marL="631825" indent="-631825" algn="just" defTabSz="941388">
              <a:spcBef>
                <a:spcPts val="600"/>
              </a:spcBef>
              <a:spcAft>
                <a:spcPts val="1200"/>
              </a:spcAft>
            </a:pPr>
            <a:r>
              <a:rPr lang="en-US" sz="2200" dirty="0" smtClean="0"/>
              <a:t>In 2015, Cabinet approved the proposal by the Department of Social Development  to implement the </a:t>
            </a:r>
            <a:r>
              <a:rPr lang="en-US" sz="2200" b="1" u="sng" dirty="0" smtClean="0"/>
              <a:t>CSG TOP-UP GRANT</a:t>
            </a:r>
            <a:r>
              <a:rPr lang="en-US" sz="2200" dirty="0" smtClean="0"/>
              <a:t>. The aim is to increase the CSG amount for orphans in the care of relatives and orphans in child headed households. In order to provide a legislative framework for the CSG Top –Up, the Social Assistance Act No 16 of 2020 was published in 2020.</a:t>
            </a:r>
          </a:p>
          <a:p>
            <a:pPr marL="631825" indent="-631825" algn="just" defTabSz="941388">
              <a:spcBef>
                <a:spcPts val="600"/>
              </a:spcBef>
              <a:spcAft>
                <a:spcPts val="1200"/>
              </a:spcAft>
            </a:pPr>
            <a:r>
              <a:rPr lang="en-US" sz="2200" dirty="0"/>
              <a:t>CSG Top Up is </a:t>
            </a:r>
            <a:r>
              <a:rPr lang="en-US" sz="2200" b="1" u="sng" dirty="0"/>
              <a:t>(R480 + 240) </a:t>
            </a:r>
            <a:endParaRPr lang="en-US" sz="2200" b="1" u="sng" dirty="0" smtClean="0"/>
          </a:p>
          <a:p>
            <a:pPr marL="631825" indent="-631825" algn="just" defTabSz="941388">
              <a:spcBef>
                <a:spcPts val="600"/>
              </a:spcBef>
              <a:spcAft>
                <a:spcPts val="1200"/>
              </a:spcAft>
            </a:pPr>
            <a:r>
              <a:rPr lang="en-US" sz="2200" dirty="0"/>
              <a:t>The CSG Top-Up is not a new grant but builds on the CSG, hence the rules and the procedures for the CSG will continue to be followed.</a:t>
            </a:r>
          </a:p>
          <a:p>
            <a:pPr algn="just">
              <a:spcBef>
                <a:spcPts val="600"/>
              </a:spcBef>
              <a:spcAft>
                <a:spcPts val="600"/>
              </a:spcAft>
            </a:pPr>
            <a:endParaRPr lang="en-US" sz="1800" dirty="0" smtClean="0">
              <a:latin typeface="+mn-lt"/>
            </a:endParaRPr>
          </a:p>
        </p:txBody>
      </p:sp>
    </p:spTree>
    <p:extLst>
      <p:ext uri="{BB962C8B-B14F-4D97-AF65-F5344CB8AC3E}">
        <p14:creationId xmlns:p14="http://schemas.microsoft.com/office/powerpoint/2010/main" xmlns="" val="16228664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 y="0"/>
            <a:ext cx="8860219" cy="1059543"/>
          </a:xfrm>
          <a:noFill/>
          <a:ln>
            <a:noFill/>
          </a:ln>
        </p:spPr>
        <p:txBody>
          <a:bodyPr>
            <a:normAutofit/>
          </a:bodyPr>
          <a:lstStyle/>
          <a:p>
            <a:r>
              <a:rPr lang="en-ZA" dirty="0"/>
              <a:t> </a:t>
            </a:r>
            <a:r>
              <a:rPr lang="en-ZA" sz="2800" dirty="0" smtClean="0"/>
              <a:t>EXTENDED PAYMENT CSG</a:t>
            </a:r>
          </a:p>
        </p:txBody>
      </p:sp>
      <p:sp>
        <p:nvSpPr>
          <p:cNvPr id="4" name="Content Placeholder 3"/>
          <p:cNvSpPr>
            <a:spLocks noGrp="1"/>
          </p:cNvSpPr>
          <p:nvPr>
            <p:ph idx="1"/>
          </p:nvPr>
        </p:nvSpPr>
        <p:spPr>
          <a:xfrm>
            <a:off x="699247" y="1193448"/>
            <a:ext cx="7812741" cy="4575340"/>
          </a:xfrm>
        </p:spPr>
        <p:txBody>
          <a:bodyPr>
            <a:normAutofit/>
          </a:bodyPr>
          <a:lstStyle/>
          <a:p>
            <a:pPr marL="712788" indent="-712788">
              <a:spcBef>
                <a:spcPts val="0"/>
              </a:spcBef>
              <a:spcAft>
                <a:spcPts val="1200"/>
              </a:spcAft>
            </a:pPr>
            <a:r>
              <a:rPr lang="en-US" sz="2000" dirty="0"/>
              <a:t>For the CSG Top-Up, relatives will need to provide proof that they are a relative of the child by attesting to their relation to the </a:t>
            </a:r>
            <a:r>
              <a:rPr lang="en-US" sz="2000" dirty="0" smtClean="0"/>
              <a:t>child</a:t>
            </a:r>
            <a:endParaRPr lang="en-US" sz="2000" dirty="0"/>
          </a:p>
          <a:p>
            <a:pPr marL="712788" indent="-712788">
              <a:spcBef>
                <a:spcPts val="0"/>
              </a:spcBef>
              <a:spcAft>
                <a:spcPts val="1200"/>
              </a:spcAft>
            </a:pPr>
            <a:r>
              <a:rPr lang="en-US" sz="2000" dirty="0"/>
              <a:t>Proof that the child is an orphan in the form of death certificates of the child’s parents or one parent’s death certificate and an affidavit attesting to their lack of knowledge as to whether the other parent is dead or alive.  </a:t>
            </a:r>
          </a:p>
          <a:p>
            <a:pPr marL="712788" indent="-712788">
              <a:spcBef>
                <a:spcPts val="0"/>
              </a:spcBef>
              <a:spcAft>
                <a:spcPts val="1200"/>
              </a:spcAft>
            </a:pPr>
            <a:r>
              <a:rPr lang="en-US" sz="2000" dirty="0"/>
              <a:t>All orphans already in court ordered foster care will remain in the foster care system until they naturally age out when they turn 18 (or 21 if they are still in education). This is because it is constitutionally regressive to take the FCG away from children who are already receiving it. </a:t>
            </a:r>
          </a:p>
          <a:p>
            <a:pPr marL="631825" indent="-631825" algn="just">
              <a:spcBef>
                <a:spcPts val="600"/>
              </a:spcBef>
              <a:spcAft>
                <a:spcPts val="600"/>
              </a:spcAft>
            </a:pPr>
            <a:endParaRPr lang="en-US" sz="1800" dirty="0" smtClean="0">
              <a:latin typeface="+mn-lt"/>
            </a:endParaRPr>
          </a:p>
        </p:txBody>
      </p:sp>
    </p:spTree>
    <p:extLst>
      <p:ext uri="{BB962C8B-B14F-4D97-AF65-F5344CB8AC3E}">
        <p14:creationId xmlns:p14="http://schemas.microsoft.com/office/powerpoint/2010/main" xmlns="" val="14221973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27" y="133904"/>
            <a:ext cx="8257886" cy="1059543"/>
          </a:xfrm>
          <a:noFill/>
          <a:ln>
            <a:noFill/>
          </a:ln>
        </p:spPr>
        <p:txBody>
          <a:bodyPr>
            <a:normAutofit fontScale="90000"/>
          </a:bodyPr>
          <a:lstStyle/>
          <a:p>
            <a:r>
              <a:rPr lang="en-ZA" dirty="0"/>
              <a:t> </a:t>
            </a:r>
            <a:r>
              <a:rPr lang="en-US" sz="2800" dirty="0"/>
              <a:t>ELIGIBILITY CRITERIA FOR CSG TOP-UP APPLICATION</a:t>
            </a:r>
            <a:r>
              <a:rPr lang="en-ZA" sz="2400" dirty="0">
                <a:cs typeface="Calibri" panose="020F0502020204030204" pitchFamily="34" charset="0"/>
              </a:rPr>
              <a:t/>
            </a:r>
            <a:br>
              <a:rPr lang="en-ZA" sz="2400" dirty="0">
                <a:cs typeface="Calibri" panose="020F0502020204030204" pitchFamily="34" charset="0"/>
              </a:rPr>
            </a:br>
            <a:endParaRPr lang="en-ZA" sz="2400" dirty="0" smtClean="0">
              <a:solidFill>
                <a:schemeClr val="bg1"/>
              </a:solidFill>
              <a:latin typeface="Century Gothic" panose="020B0502020202020204" pitchFamily="34" charset="0"/>
            </a:endParaRPr>
          </a:p>
        </p:txBody>
      </p:sp>
      <p:sp>
        <p:nvSpPr>
          <p:cNvPr id="4" name="Content Placeholder 3"/>
          <p:cNvSpPr>
            <a:spLocks noGrp="1"/>
          </p:cNvSpPr>
          <p:nvPr>
            <p:ph idx="1"/>
          </p:nvPr>
        </p:nvSpPr>
        <p:spPr>
          <a:xfrm>
            <a:off x="603727" y="1018635"/>
            <a:ext cx="8109967" cy="4992200"/>
          </a:xfrm>
        </p:spPr>
        <p:txBody>
          <a:bodyPr>
            <a:noAutofit/>
          </a:bodyPr>
          <a:lstStyle/>
          <a:p>
            <a:pPr marL="538163" indent="-538163">
              <a:spcBef>
                <a:spcPts val="0"/>
              </a:spcBef>
              <a:spcAft>
                <a:spcPts val="600"/>
              </a:spcAft>
            </a:pPr>
            <a:r>
              <a:rPr lang="en-US" sz="2000" dirty="0"/>
              <a:t>Orphans in the care of relatives. </a:t>
            </a:r>
          </a:p>
          <a:p>
            <a:pPr marL="538163" indent="-538163">
              <a:spcBef>
                <a:spcPts val="0"/>
              </a:spcBef>
              <a:spcAft>
                <a:spcPts val="600"/>
              </a:spcAft>
            </a:pPr>
            <a:r>
              <a:rPr lang="en-US" sz="2000" dirty="0"/>
              <a:t>A child heading a household who is aged between 16 and 18 can apply for and receive the child support grant for him/herself  as well as receive the CSG Top-Up for the children under his/her care; </a:t>
            </a:r>
          </a:p>
          <a:p>
            <a:pPr marL="538163" indent="-538163">
              <a:spcBef>
                <a:spcPts val="0"/>
              </a:spcBef>
              <a:spcAft>
                <a:spcPts val="600"/>
              </a:spcAft>
            </a:pPr>
            <a:r>
              <a:rPr lang="en-US" sz="2000" dirty="0" smtClean="0"/>
              <a:t>The </a:t>
            </a:r>
            <a:r>
              <a:rPr lang="en-US" sz="2000" dirty="0"/>
              <a:t>children may also be placed in the care a caregiver, or relatives (relatives are defined as grandparents, brothers, sisters, uncle, aunts and or cousins of the child/</a:t>
            </a:r>
            <a:r>
              <a:rPr lang="en-US" sz="2000" dirty="0" err="1"/>
              <a:t>ren</a:t>
            </a:r>
            <a:r>
              <a:rPr lang="en-US" sz="2000" dirty="0"/>
              <a:t> or anyone who cares for the orphan child/</a:t>
            </a:r>
            <a:r>
              <a:rPr lang="en-US" sz="2000" dirty="0" err="1"/>
              <a:t>ren</a:t>
            </a:r>
            <a:r>
              <a:rPr lang="en-US" sz="2000" dirty="0"/>
              <a:t>) who can apply for the CSG Top-Up; </a:t>
            </a:r>
          </a:p>
          <a:p>
            <a:pPr marL="538163" indent="-538163">
              <a:spcBef>
                <a:spcPts val="0"/>
              </a:spcBef>
              <a:spcAft>
                <a:spcPts val="600"/>
              </a:spcAft>
            </a:pPr>
            <a:r>
              <a:rPr lang="en-US" sz="2000" dirty="0" smtClean="0"/>
              <a:t>The </a:t>
            </a:r>
            <a:r>
              <a:rPr lang="en-US" sz="2000" dirty="0"/>
              <a:t>applicant for the CSG Top-Up is subjected to the means test, where the applicant income and /or his/her spouse is considered irrespective whether they are married in or out of community of property and regardless of their relationship to the child; </a:t>
            </a:r>
          </a:p>
          <a:p>
            <a:pPr marL="538163" indent="-538163">
              <a:spcBef>
                <a:spcPts val="0"/>
              </a:spcBef>
              <a:spcAft>
                <a:spcPts val="600"/>
              </a:spcAft>
            </a:pPr>
            <a:r>
              <a:rPr lang="en-US" sz="2000" dirty="0"/>
              <a:t>Applicants can go directly to SASSA without first needing a social worker investigation, report and a court order</a:t>
            </a:r>
            <a:r>
              <a:rPr lang="en-US" sz="2000" dirty="0" smtClean="0"/>
              <a:t>.</a:t>
            </a:r>
            <a:endParaRPr lang="en-US" sz="2000" dirty="0"/>
          </a:p>
        </p:txBody>
      </p:sp>
    </p:spTree>
    <p:extLst>
      <p:ext uri="{BB962C8B-B14F-4D97-AF65-F5344CB8AC3E}">
        <p14:creationId xmlns:p14="http://schemas.microsoft.com/office/powerpoint/2010/main" xmlns="" val="31820227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9248" y="1193447"/>
            <a:ext cx="7772400" cy="4670325"/>
          </a:xfrm>
        </p:spPr>
        <p:txBody>
          <a:bodyPr>
            <a:normAutofit/>
          </a:bodyPr>
          <a:lstStyle/>
          <a:p>
            <a:endParaRPr lang="en-US" sz="1800" dirty="0" smtClean="0">
              <a:latin typeface="Muller Narrow ExtraBold"/>
            </a:endParaRPr>
          </a:p>
          <a:p>
            <a:pPr marL="712788" indent="-712788">
              <a:spcBef>
                <a:spcPts val="0"/>
              </a:spcBef>
              <a:spcAft>
                <a:spcPts val="1200"/>
              </a:spcAft>
            </a:pPr>
            <a:r>
              <a:rPr lang="en-US" sz="2000" dirty="0" smtClean="0"/>
              <a:t>CSG </a:t>
            </a:r>
            <a:r>
              <a:rPr lang="en-US" sz="2000" dirty="0"/>
              <a:t>Top </a:t>
            </a:r>
            <a:r>
              <a:rPr lang="en-US" sz="2000" dirty="0" smtClean="0"/>
              <a:t>Up is </a:t>
            </a:r>
            <a:r>
              <a:rPr lang="en-US" sz="2000" dirty="0"/>
              <a:t>(R480 + 240) </a:t>
            </a:r>
            <a:endParaRPr lang="en-US" sz="2000" dirty="0" smtClean="0"/>
          </a:p>
          <a:p>
            <a:pPr marL="712788" indent="-712788">
              <a:spcBef>
                <a:spcPts val="0"/>
              </a:spcBef>
              <a:spcAft>
                <a:spcPts val="1200"/>
              </a:spcAft>
            </a:pPr>
            <a:r>
              <a:rPr lang="en-US" sz="2000" dirty="0" smtClean="0"/>
              <a:t>Applicants </a:t>
            </a:r>
            <a:r>
              <a:rPr lang="en-US" sz="2000" dirty="0"/>
              <a:t>can go directly to SASSA without first needing a social worker investigation, report and a court order.</a:t>
            </a:r>
          </a:p>
          <a:p>
            <a:pPr algn="just">
              <a:spcBef>
                <a:spcPts val="600"/>
              </a:spcBef>
              <a:spcAft>
                <a:spcPts val="600"/>
              </a:spcAft>
            </a:pPr>
            <a:endParaRPr lang="en-US" sz="1800" dirty="0" smtClean="0">
              <a:latin typeface="+mn-lt"/>
            </a:endParaRPr>
          </a:p>
        </p:txBody>
      </p:sp>
      <p:sp>
        <p:nvSpPr>
          <p:cNvPr id="6" name="Title 5"/>
          <p:cNvSpPr>
            <a:spLocks noGrp="1"/>
          </p:cNvSpPr>
          <p:nvPr>
            <p:ph type="title"/>
          </p:nvPr>
        </p:nvSpPr>
        <p:spPr/>
        <p:txBody>
          <a:bodyPr>
            <a:normAutofit/>
          </a:bodyPr>
          <a:lstStyle/>
          <a:p>
            <a:r>
              <a:rPr lang="en-US" sz="2800" dirty="0"/>
              <a:t>ELIGIBILITY CRITERIA FOR CSG TOP-UP </a:t>
            </a:r>
            <a:r>
              <a:rPr lang="en-US" sz="2800" dirty="0" smtClean="0"/>
              <a:t>APPLICATION</a:t>
            </a:r>
            <a:endParaRPr lang="en-ZA" sz="2800" dirty="0"/>
          </a:p>
        </p:txBody>
      </p:sp>
    </p:spTree>
    <p:extLst>
      <p:ext uri="{BB962C8B-B14F-4D97-AF65-F5344CB8AC3E}">
        <p14:creationId xmlns:p14="http://schemas.microsoft.com/office/powerpoint/2010/main" xmlns="" val="35194017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438400" cy="365125"/>
          </a:xfrm>
        </p:spPr>
        <p:txBody>
          <a:bodyPr/>
          <a:lstStyle/>
          <a:p>
            <a:fld id="{14DD5B9B-BD38-45E9-8FFA-D5BF89BBF026}" type="slidenum">
              <a:rPr lang="en-US" smtClean="0">
                <a:solidFill>
                  <a:prstClr val="black">
                    <a:tint val="75000"/>
                  </a:prstClr>
                </a:solidFill>
              </a:rPr>
              <a:pPr/>
              <a:t>2</a:t>
            </a:fld>
            <a:endParaRPr lang="en-US" dirty="0">
              <a:solidFill>
                <a:prstClr val="black">
                  <a:tint val="75000"/>
                </a:prstClr>
              </a:solidFill>
            </a:endParaRPr>
          </a:p>
        </p:txBody>
      </p:sp>
      <p:sp>
        <p:nvSpPr>
          <p:cNvPr id="5" name="Title 1"/>
          <p:cNvSpPr>
            <a:spLocks noGrp="1"/>
          </p:cNvSpPr>
          <p:nvPr>
            <p:ph type="title"/>
          </p:nvPr>
        </p:nvSpPr>
        <p:spPr>
          <a:xfrm>
            <a:off x="541176" y="914400"/>
            <a:ext cx="8098971" cy="427038"/>
          </a:xfrm>
        </p:spPr>
        <p:txBody>
          <a:bodyPr>
            <a:noAutofit/>
          </a:bodyPr>
          <a:lstStyle/>
          <a:p>
            <a:pPr lvl="0">
              <a:spcBef>
                <a:spcPts val="0"/>
              </a:spcBef>
              <a:defRPr/>
            </a:pPr>
            <a:r>
              <a:rPr lang="en-ZA" sz="2800" b="1" kern="0" dirty="0" smtClean="0">
                <a:solidFill>
                  <a:prstClr val="black"/>
                </a:solidFill>
                <a:latin typeface="Arial"/>
                <a:ea typeface="+mn-ea"/>
                <a:cs typeface="+mn-cs"/>
              </a:rPr>
              <a:t>PURPOSE OF THE PRESENTATION </a:t>
            </a:r>
            <a:endParaRPr lang="en-ZA" sz="2800" kern="0" dirty="0">
              <a:solidFill>
                <a:sysClr val="windowText" lastClr="000000"/>
              </a:solidFill>
              <a:ea typeface="+mn-ea"/>
              <a:cs typeface="+mn-cs"/>
            </a:endParaRPr>
          </a:p>
        </p:txBody>
      </p:sp>
      <p:sp>
        <p:nvSpPr>
          <p:cNvPr id="2" name="Rectangle 1"/>
          <p:cNvSpPr/>
          <p:nvPr/>
        </p:nvSpPr>
        <p:spPr>
          <a:xfrm>
            <a:off x="1054359" y="1634490"/>
            <a:ext cx="7333862" cy="1815882"/>
          </a:xfrm>
          <a:prstGeom prst="rect">
            <a:avLst/>
          </a:prstGeom>
        </p:spPr>
        <p:txBody>
          <a:bodyPr wrap="square">
            <a:spAutoFit/>
          </a:bodyPr>
          <a:lstStyle/>
          <a:p>
            <a:pPr lvl="0" algn="just">
              <a:spcBef>
                <a:spcPts val="600"/>
              </a:spcBef>
              <a:spcAft>
                <a:spcPts val="600"/>
              </a:spcAft>
              <a:defRPr/>
            </a:pPr>
            <a:r>
              <a:rPr lang="en-US" sz="2800" dirty="0">
                <a:solidFill>
                  <a:prstClr val="black"/>
                </a:solidFill>
                <a:latin typeface="Arial"/>
              </a:rPr>
              <a:t>To </a:t>
            </a:r>
            <a:r>
              <a:rPr lang="en-US" sz="2800" dirty="0" smtClean="0">
                <a:solidFill>
                  <a:prstClr val="black"/>
                </a:solidFill>
                <a:latin typeface="Arial"/>
              </a:rPr>
              <a:t>provide the Standing Committee on Social Development the latest information on the application processes for the new SRD Grant (R350 Grant) and the CSG Top-up Grant</a:t>
            </a:r>
            <a:endParaRPr lang="en-US" sz="2800" dirty="0">
              <a:solidFill>
                <a:prstClr val="black"/>
              </a:solidFill>
              <a:latin typeface="Arial"/>
            </a:endParaRPr>
          </a:p>
        </p:txBody>
      </p:sp>
    </p:spTree>
    <p:extLst>
      <p:ext uri="{BB962C8B-B14F-4D97-AF65-F5344CB8AC3E}">
        <p14:creationId xmlns:p14="http://schemas.microsoft.com/office/powerpoint/2010/main" xmlns="" val="679871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RECOMMENDATION</a:t>
            </a:r>
            <a:endParaRPr lang="en-ZA" sz="2800" b="1" dirty="0"/>
          </a:p>
        </p:txBody>
      </p:sp>
      <p:sp>
        <p:nvSpPr>
          <p:cNvPr id="7" name="Content Placeholder 6"/>
          <p:cNvSpPr>
            <a:spLocks noGrp="1"/>
          </p:cNvSpPr>
          <p:nvPr>
            <p:ph sz="half" idx="1"/>
          </p:nvPr>
        </p:nvSpPr>
        <p:spPr>
          <a:xfrm>
            <a:off x="783772" y="1267733"/>
            <a:ext cx="7402286" cy="4525963"/>
          </a:xfrm>
          <a:ln>
            <a:noFill/>
          </a:ln>
        </p:spPr>
        <p:txBody>
          <a:bodyPr>
            <a:normAutofit/>
          </a:bodyPr>
          <a:lstStyle/>
          <a:p>
            <a:pPr>
              <a:spcBef>
                <a:spcPts val="0"/>
              </a:spcBef>
              <a:spcAft>
                <a:spcPts val="1200"/>
              </a:spcAft>
            </a:pPr>
            <a:r>
              <a:rPr lang="en-US" sz="2400" dirty="0" smtClean="0"/>
              <a:t>The Standing Committee on Social Development should take note of the application processes for the new SRD (R350) Grant and the new Child Support Grant Top-up</a:t>
            </a:r>
          </a:p>
          <a:p>
            <a:pPr marL="0" indent="0">
              <a:buNone/>
            </a:pPr>
            <a:endParaRPr lang="en-US" sz="1800" dirty="0" smtClean="0"/>
          </a:p>
          <a:p>
            <a:pPr marL="0" indent="0">
              <a:buNone/>
            </a:pPr>
            <a:endParaRPr lang="en-ZA" dirty="0"/>
          </a:p>
        </p:txBody>
      </p:sp>
    </p:spTree>
    <p:extLst>
      <p:ext uri="{BB962C8B-B14F-4D97-AF65-F5344CB8AC3E}">
        <p14:creationId xmlns:p14="http://schemas.microsoft.com/office/powerpoint/2010/main" xmlns="" val="2275746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2134" y="2819400"/>
            <a:ext cx="6582925" cy="1302156"/>
          </a:xfrm>
        </p:spPr>
        <p:txBody>
          <a:bodyPr>
            <a:noAutofit/>
          </a:bodyPr>
          <a:lstStyle/>
          <a:p>
            <a:pPr marL="457200" lvl="1" indent="0" algn="ctr">
              <a:buNone/>
            </a:pPr>
            <a:r>
              <a:rPr lang="en-ZA" sz="72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188349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210235" y="1645105"/>
            <a:ext cx="6656294" cy="2805872"/>
          </a:xfrm>
          <a:ln>
            <a:noFill/>
          </a:ln>
        </p:spPr>
        <p:txBody>
          <a:bodyPr>
            <a:normAutofit/>
          </a:bodyPr>
          <a:lstStyle/>
          <a:p>
            <a:pPr marL="0" indent="0">
              <a:buNone/>
            </a:pPr>
            <a:endParaRPr lang="en-US" sz="1800" dirty="0" smtClean="0"/>
          </a:p>
          <a:p>
            <a:pPr marL="0" indent="0" algn="ctr">
              <a:buNone/>
            </a:pPr>
            <a:r>
              <a:rPr lang="en-US" sz="4400" b="1" dirty="0" smtClean="0">
                <a:effectLst>
                  <a:outerShdw blurRad="38100" dist="38100" dir="2700000" algn="tl">
                    <a:srgbClr val="000000">
                      <a:alpha val="43137"/>
                    </a:srgbClr>
                  </a:outerShdw>
                </a:effectLst>
              </a:rPr>
              <a:t>SOCIAL RELIEF OF DISTRESS (SRD) GRANT</a:t>
            </a:r>
            <a:endParaRPr lang="en-ZA"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0202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3150"/>
          </a:xfrm>
        </p:spPr>
        <p:txBody>
          <a:bodyPr>
            <a:noAutofit/>
          </a:bodyPr>
          <a:lstStyle/>
          <a:p>
            <a:r>
              <a:rPr lang="en-US" sz="2800" dirty="0" smtClean="0"/>
              <a:t>BACKROUND </a:t>
            </a:r>
            <a:endParaRPr lang="en-ZA" sz="2800" dirty="0"/>
          </a:p>
        </p:txBody>
      </p:sp>
      <p:sp>
        <p:nvSpPr>
          <p:cNvPr id="3" name="Content Placeholder 2"/>
          <p:cNvSpPr>
            <a:spLocks noGrp="1"/>
          </p:cNvSpPr>
          <p:nvPr>
            <p:ph idx="1"/>
          </p:nvPr>
        </p:nvSpPr>
        <p:spPr>
          <a:xfrm>
            <a:off x="1069911" y="985653"/>
            <a:ext cx="7377404" cy="4849092"/>
          </a:xfrm>
        </p:spPr>
        <p:txBody>
          <a:bodyPr>
            <a:normAutofit fontScale="92500" lnSpcReduction="10000"/>
          </a:bodyPr>
          <a:lstStyle/>
          <a:p>
            <a:pPr marL="0" lvl="0" indent="0" algn="just">
              <a:buNone/>
            </a:pPr>
            <a:endParaRPr lang="en-US" dirty="0" smtClean="0">
              <a:solidFill>
                <a:prstClr val="black"/>
              </a:solidFill>
              <a:ea typeface="Times New Roman" panose="02020603050405020304" pitchFamily="18" charset="0"/>
            </a:endParaRPr>
          </a:p>
          <a:p>
            <a:pPr algn="just">
              <a:lnSpc>
                <a:spcPct val="110000"/>
              </a:lnSpc>
              <a:spcBef>
                <a:spcPts val="1200"/>
              </a:spcBef>
            </a:pPr>
            <a:r>
              <a:rPr lang="en-US" sz="2600" dirty="0" smtClean="0">
                <a:solidFill>
                  <a:prstClr val="black"/>
                </a:solidFill>
                <a:ea typeface="Times New Roman" panose="02020603050405020304" pitchFamily="18" charset="0"/>
              </a:rPr>
              <a:t>The Covid-19 R350 Grant was initially introduced in May 2020 under the Covid-19 </a:t>
            </a:r>
            <a:r>
              <a:rPr lang="en-US" sz="2600" dirty="0">
                <a:solidFill>
                  <a:prstClr val="black"/>
                </a:solidFill>
                <a:ea typeface="Times New Roman" panose="02020603050405020304" pitchFamily="18" charset="0"/>
              </a:rPr>
              <a:t>national state of disaster </a:t>
            </a:r>
            <a:r>
              <a:rPr lang="en-US" sz="2600" dirty="0" smtClean="0">
                <a:solidFill>
                  <a:prstClr val="black"/>
                </a:solidFill>
                <a:ea typeface="Times New Roman" panose="02020603050405020304" pitchFamily="18" charset="0"/>
              </a:rPr>
              <a:t>regulations</a:t>
            </a:r>
            <a:endParaRPr lang="en-US" sz="2600" dirty="0">
              <a:solidFill>
                <a:prstClr val="black"/>
              </a:solidFill>
              <a:ea typeface="Times New Roman" panose="02020603050405020304" pitchFamily="18" charset="0"/>
            </a:endParaRPr>
          </a:p>
          <a:p>
            <a:pPr algn="just">
              <a:lnSpc>
                <a:spcPct val="110000"/>
              </a:lnSpc>
              <a:spcBef>
                <a:spcPts val="1200"/>
              </a:spcBef>
            </a:pPr>
            <a:r>
              <a:rPr lang="en-US" sz="2600" dirty="0" smtClean="0">
                <a:ea typeface="Times New Roman" panose="02020603050405020304" pitchFamily="18" charset="0"/>
              </a:rPr>
              <a:t>With the lifting of the disaster regulations the grant will </a:t>
            </a:r>
            <a:r>
              <a:rPr lang="en-US" sz="2600" dirty="0">
                <a:ea typeface="Times New Roman" panose="02020603050405020304" pitchFamily="18" charset="0"/>
              </a:rPr>
              <a:t>now </a:t>
            </a:r>
            <a:r>
              <a:rPr lang="en-US" sz="2600" dirty="0" smtClean="0">
                <a:ea typeface="Times New Roman" panose="02020603050405020304" pitchFamily="18" charset="0"/>
              </a:rPr>
              <a:t>be </a:t>
            </a:r>
            <a:r>
              <a:rPr lang="en-US" sz="2600" dirty="0">
                <a:ea typeface="Times New Roman" panose="02020603050405020304" pitchFamily="18" charset="0"/>
              </a:rPr>
              <a:t>provided </a:t>
            </a:r>
            <a:r>
              <a:rPr lang="en-US" sz="2600" dirty="0" smtClean="0">
                <a:ea typeface="Times New Roman" panose="02020603050405020304" pitchFamily="18" charset="0"/>
              </a:rPr>
              <a:t>under </a:t>
            </a:r>
            <a:r>
              <a:rPr lang="en-US" sz="2600" dirty="0">
                <a:ea typeface="Times New Roman" panose="02020603050405020304" pitchFamily="18" charset="0"/>
              </a:rPr>
              <a:t>a new legislative framework within </a:t>
            </a:r>
            <a:r>
              <a:rPr lang="en-US" sz="2600" dirty="0" smtClean="0">
                <a:ea typeface="Times New Roman" panose="02020603050405020304" pitchFamily="18" charset="0"/>
              </a:rPr>
              <a:t>the </a:t>
            </a:r>
            <a:r>
              <a:rPr lang="en-US" sz="2600" dirty="0">
                <a:ea typeface="Times New Roman" panose="02020603050405020304" pitchFamily="18" charset="0"/>
              </a:rPr>
              <a:t>Social Assistance Act</a:t>
            </a:r>
            <a:r>
              <a:rPr lang="en-US" sz="2600" dirty="0" smtClean="0">
                <a:ea typeface="Times New Roman" panose="02020603050405020304" pitchFamily="18" charset="0"/>
              </a:rPr>
              <a:t>.</a:t>
            </a:r>
          </a:p>
          <a:p>
            <a:pPr algn="just">
              <a:lnSpc>
                <a:spcPct val="110000"/>
              </a:lnSpc>
              <a:spcBef>
                <a:spcPts val="1200"/>
              </a:spcBef>
            </a:pPr>
            <a:r>
              <a:rPr lang="en-US" sz="2600" dirty="0" smtClean="0">
                <a:solidFill>
                  <a:prstClr val="black"/>
                </a:solidFill>
                <a:ea typeface="Times New Roman" panose="02020603050405020304" pitchFamily="18" charset="0"/>
              </a:rPr>
              <a:t>Beneficiaries of the former Covid-19 grant are now obliged to re-apply for the new SRD (R350) Grant.</a:t>
            </a:r>
          </a:p>
          <a:p>
            <a:pPr algn="just">
              <a:lnSpc>
                <a:spcPct val="110000"/>
              </a:lnSpc>
              <a:spcBef>
                <a:spcPts val="1200"/>
              </a:spcBef>
            </a:pPr>
            <a:r>
              <a:rPr lang="en-US" sz="2600" dirty="0" smtClean="0">
                <a:solidFill>
                  <a:prstClr val="black"/>
                </a:solidFill>
                <a:ea typeface="Times New Roman" panose="02020603050405020304" pitchFamily="18" charset="0"/>
              </a:rPr>
              <a:t>Regulations in this regard was published in the Government Gazette during April 2022. </a:t>
            </a:r>
            <a:endParaRPr lang="en-US" sz="26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xmlns="" val="168886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3150"/>
          </a:xfrm>
        </p:spPr>
        <p:txBody>
          <a:bodyPr>
            <a:noAutofit/>
          </a:bodyPr>
          <a:lstStyle/>
          <a:p>
            <a:r>
              <a:rPr lang="en-US" sz="2800" dirty="0" smtClean="0"/>
              <a:t>LEGISLATION AND QUALIFYING REQUIREMENTS </a:t>
            </a:r>
            <a:endParaRPr lang="en-ZA" sz="2800" dirty="0"/>
          </a:p>
        </p:txBody>
      </p:sp>
      <p:sp>
        <p:nvSpPr>
          <p:cNvPr id="3" name="Content Placeholder 2"/>
          <p:cNvSpPr>
            <a:spLocks noGrp="1"/>
          </p:cNvSpPr>
          <p:nvPr>
            <p:ph idx="1"/>
          </p:nvPr>
        </p:nvSpPr>
        <p:spPr>
          <a:xfrm>
            <a:off x="679270" y="985652"/>
            <a:ext cx="8007530" cy="4997137"/>
          </a:xfrm>
        </p:spPr>
        <p:txBody>
          <a:bodyPr>
            <a:normAutofit fontScale="40000" lnSpcReduction="20000"/>
          </a:bodyPr>
          <a:lstStyle/>
          <a:p>
            <a:pPr marL="0" lvl="0" indent="0" algn="just">
              <a:buNone/>
            </a:pPr>
            <a:endParaRPr lang="en-US" dirty="0" smtClean="0">
              <a:solidFill>
                <a:prstClr val="black"/>
              </a:solidFill>
              <a:ea typeface="Times New Roman" panose="02020603050405020304" pitchFamily="18" charset="0"/>
            </a:endParaRPr>
          </a:p>
          <a:p>
            <a:pPr marL="0" indent="0" algn="just">
              <a:lnSpc>
                <a:spcPct val="110000"/>
              </a:lnSpc>
              <a:spcBef>
                <a:spcPts val="1200"/>
              </a:spcBef>
              <a:buNone/>
            </a:pPr>
            <a:r>
              <a:rPr lang="en-US" sz="5000" dirty="0" smtClean="0">
                <a:solidFill>
                  <a:prstClr val="black"/>
                </a:solidFill>
                <a:ea typeface="Times New Roman" panose="02020603050405020304" pitchFamily="18" charset="0"/>
              </a:rPr>
              <a:t>A person </a:t>
            </a:r>
            <a:r>
              <a:rPr lang="en-US" sz="5000" dirty="0">
                <a:solidFill>
                  <a:prstClr val="black"/>
                </a:solidFill>
                <a:ea typeface="Times New Roman" panose="02020603050405020304" pitchFamily="18" charset="0"/>
              </a:rPr>
              <a:t>in need </a:t>
            </a:r>
            <a:r>
              <a:rPr lang="en-US" sz="5000" dirty="0" smtClean="0">
                <a:solidFill>
                  <a:prstClr val="black"/>
                </a:solidFill>
                <a:ea typeface="Times New Roman" panose="02020603050405020304" pitchFamily="18" charset="0"/>
              </a:rPr>
              <a:t>of </a:t>
            </a:r>
            <a:r>
              <a:rPr lang="en-US" sz="5000" dirty="0">
                <a:solidFill>
                  <a:prstClr val="black"/>
                </a:solidFill>
                <a:ea typeface="Times New Roman" panose="02020603050405020304" pitchFamily="18" charset="0"/>
              </a:rPr>
              <a:t>temporary assistance, may qualify for the social relief of distress called the </a:t>
            </a:r>
            <a:r>
              <a:rPr lang="en-US" sz="5000" dirty="0" smtClean="0">
                <a:solidFill>
                  <a:prstClr val="black"/>
                </a:solidFill>
                <a:ea typeface="Times New Roman" panose="02020603050405020304" pitchFamily="18" charset="0"/>
              </a:rPr>
              <a:t>Covid-19 </a:t>
            </a:r>
            <a:r>
              <a:rPr lang="en-US" sz="5000" dirty="0">
                <a:solidFill>
                  <a:prstClr val="black"/>
                </a:solidFill>
                <a:ea typeface="Times New Roman" panose="02020603050405020304" pitchFamily="18" charset="0"/>
              </a:rPr>
              <a:t>Social Relief of Distress if he or she is a person with insufficient </a:t>
            </a:r>
            <a:r>
              <a:rPr lang="en-US" sz="5000" dirty="0" smtClean="0">
                <a:solidFill>
                  <a:prstClr val="black"/>
                </a:solidFill>
                <a:ea typeface="Times New Roman" panose="02020603050405020304" pitchFamily="18" charset="0"/>
              </a:rPr>
              <a:t>means. The </a:t>
            </a:r>
            <a:r>
              <a:rPr lang="en-US" sz="5000" dirty="0">
                <a:solidFill>
                  <a:prstClr val="black"/>
                </a:solidFill>
                <a:ea typeface="Times New Roman" panose="02020603050405020304" pitchFamily="18" charset="0"/>
              </a:rPr>
              <a:t>person with insufficient </a:t>
            </a:r>
            <a:r>
              <a:rPr lang="en-US" sz="5000" dirty="0" smtClean="0">
                <a:solidFill>
                  <a:prstClr val="black"/>
                </a:solidFill>
                <a:ea typeface="Times New Roman" panose="02020603050405020304" pitchFamily="18" charset="0"/>
              </a:rPr>
              <a:t>means </a:t>
            </a:r>
            <a:r>
              <a:rPr lang="en-US" sz="5000" dirty="0">
                <a:solidFill>
                  <a:prstClr val="black"/>
                </a:solidFill>
                <a:ea typeface="Times New Roman" panose="02020603050405020304" pitchFamily="18" charset="0"/>
              </a:rPr>
              <a:t>must in addition </a:t>
            </a:r>
            <a:r>
              <a:rPr lang="en-US" sz="5000" dirty="0" smtClean="0">
                <a:solidFill>
                  <a:prstClr val="black"/>
                </a:solidFill>
                <a:ea typeface="Times New Roman" panose="02020603050405020304" pitchFamily="18" charset="0"/>
              </a:rPr>
              <a:t>be: </a:t>
            </a:r>
          </a:p>
          <a:p>
            <a:pPr marL="0" indent="0" algn="just">
              <a:lnSpc>
                <a:spcPct val="110000"/>
              </a:lnSpc>
              <a:spcBef>
                <a:spcPts val="1200"/>
              </a:spcBef>
              <a:buNone/>
            </a:pPr>
            <a:r>
              <a:rPr lang="en-US" sz="5000" dirty="0">
                <a:solidFill>
                  <a:prstClr val="black"/>
                </a:solidFill>
                <a:ea typeface="Times New Roman" panose="02020603050405020304" pitchFamily="18" charset="0"/>
              </a:rPr>
              <a:t> </a:t>
            </a:r>
            <a:r>
              <a:rPr lang="en-US" sz="5000" dirty="0" smtClean="0">
                <a:solidFill>
                  <a:prstClr val="black"/>
                </a:solidFill>
                <a:ea typeface="Times New Roman" panose="02020603050405020304" pitchFamily="18" charset="0"/>
              </a:rPr>
              <a:t>    (a)   a </a:t>
            </a:r>
            <a:r>
              <a:rPr lang="en-US" sz="5000" dirty="0">
                <a:solidFill>
                  <a:prstClr val="black"/>
                </a:solidFill>
                <a:ea typeface="Times New Roman" panose="02020603050405020304" pitchFamily="18" charset="0"/>
              </a:rPr>
              <a:t>person who is-</a:t>
            </a:r>
          </a:p>
          <a:p>
            <a:pPr marL="1254125" indent="-439738">
              <a:lnSpc>
                <a:spcPct val="110000"/>
              </a:lnSpc>
              <a:spcBef>
                <a:spcPts val="1200"/>
              </a:spcBef>
              <a:buNone/>
            </a:pPr>
            <a:r>
              <a:rPr lang="en-US" sz="5000" dirty="0">
                <a:solidFill>
                  <a:prstClr val="black"/>
                </a:solidFill>
                <a:ea typeface="Times New Roman" panose="02020603050405020304" pitchFamily="18" charset="0"/>
              </a:rPr>
              <a:t>(</a:t>
            </a:r>
            <a:r>
              <a:rPr lang="en-US" sz="5000" dirty="0" err="1">
                <a:solidFill>
                  <a:prstClr val="black"/>
                </a:solidFill>
                <a:ea typeface="Times New Roman" panose="02020603050405020304" pitchFamily="18" charset="0"/>
              </a:rPr>
              <a:t>i</a:t>
            </a:r>
            <a:r>
              <a:rPr lang="en-US" sz="5000" dirty="0">
                <a:solidFill>
                  <a:prstClr val="black"/>
                </a:solidFill>
                <a:ea typeface="Times New Roman" panose="02020603050405020304" pitchFamily="18" charset="0"/>
              </a:rPr>
              <a:t>) </a:t>
            </a:r>
            <a:r>
              <a:rPr lang="en-US" sz="5000" dirty="0" smtClean="0">
                <a:solidFill>
                  <a:prstClr val="black"/>
                </a:solidFill>
                <a:ea typeface="Times New Roman" panose="02020603050405020304" pitchFamily="18" charset="0"/>
              </a:rPr>
              <a:t>   a </a:t>
            </a:r>
            <a:r>
              <a:rPr lang="en-US" sz="5000" dirty="0">
                <a:solidFill>
                  <a:prstClr val="black"/>
                </a:solidFill>
                <a:ea typeface="Times New Roman" panose="02020603050405020304" pitchFamily="18" charset="0"/>
              </a:rPr>
              <a:t>South African citizen; or </a:t>
            </a:r>
          </a:p>
          <a:p>
            <a:pPr marL="1254125" indent="-439738">
              <a:lnSpc>
                <a:spcPct val="110000"/>
              </a:lnSpc>
              <a:spcBef>
                <a:spcPts val="1200"/>
              </a:spcBef>
              <a:buNone/>
            </a:pPr>
            <a:r>
              <a:rPr lang="en-US" sz="5000" dirty="0">
                <a:solidFill>
                  <a:prstClr val="black"/>
                </a:solidFill>
                <a:ea typeface="Times New Roman" panose="02020603050405020304" pitchFamily="18" charset="0"/>
              </a:rPr>
              <a:t>(ii) </a:t>
            </a:r>
            <a:r>
              <a:rPr lang="en-US" sz="5000" dirty="0" smtClean="0">
                <a:solidFill>
                  <a:prstClr val="black"/>
                </a:solidFill>
                <a:ea typeface="Times New Roman" panose="02020603050405020304" pitchFamily="18" charset="0"/>
              </a:rPr>
              <a:t>  a </a:t>
            </a:r>
            <a:r>
              <a:rPr lang="en-US" sz="5000" dirty="0">
                <a:solidFill>
                  <a:prstClr val="black"/>
                </a:solidFill>
                <a:ea typeface="Times New Roman" panose="02020603050405020304" pitchFamily="18" charset="0"/>
              </a:rPr>
              <a:t>permanent resident; or</a:t>
            </a:r>
          </a:p>
          <a:p>
            <a:pPr marL="1254125" indent="-439738">
              <a:lnSpc>
                <a:spcPct val="110000"/>
              </a:lnSpc>
              <a:spcBef>
                <a:spcPts val="1200"/>
              </a:spcBef>
              <a:buNone/>
            </a:pPr>
            <a:r>
              <a:rPr lang="en-US" sz="5000" dirty="0">
                <a:solidFill>
                  <a:prstClr val="black"/>
                </a:solidFill>
                <a:ea typeface="Times New Roman" panose="02020603050405020304" pitchFamily="18" charset="0"/>
              </a:rPr>
              <a:t>(iii) </a:t>
            </a:r>
            <a:r>
              <a:rPr lang="en-US" sz="5000" dirty="0" smtClean="0">
                <a:solidFill>
                  <a:prstClr val="black"/>
                </a:solidFill>
                <a:ea typeface="Times New Roman" panose="02020603050405020304" pitchFamily="18" charset="0"/>
              </a:rPr>
              <a:t> a </a:t>
            </a:r>
            <a:r>
              <a:rPr lang="en-US" sz="5000" dirty="0">
                <a:solidFill>
                  <a:prstClr val="black"/>
                </a:solidFill>
                <a:ea typeface="Times New Roman" panose="02020603050405020304" pitchFamily="18" charset="0"/>
              </a:rPr>
              <a:t>refugee; or</a:t>
            </a:r>
          </a:p>
          <a:p>
            <a:pPr marL="1254125" indent="-439738">
              <a:lnSpc>
                <a:spcPct val="110000"/>
              </a:lnSpc>
              <a:spcBef>
                <a:spcPts val="1200"/>
              </a:spcBef>
              <a:buNone/>
            </a:pPr>
            <a:r>
              <a:rPr lang="en-US" sz="5000" dirty="0">
                <a:solidFill>
                  <a:prstClr val="black"/>
                </a:solidFill>
                <a:ea typeface="Times New Roman" panose="02020603050405020304" pitchFamily="18" charset="0"/>
              </a:rPr>
              <a:t>(iv)  </a:t>
            </a:r>
            <a:r>
              <a:rPr lang="en-US" sz="5000" dirty="0" smtClean="0">
                <a:solidFill>
                  <a:prstClr val="black"/>
                </a:solidFill>
                <a:ea typeface="Times New Roman" panose="02020603050405020304" pitchFamily="18" charset="0"/>
              </a:rPr>
              <a:t>a </a:t>
            </a:r>
            <a:r>
              <a:rPr lang="en-US" sz="5000" dirty="0">
                <a:solidFill>
                  <a:prstClr val="black"/>
                </a:solidFill>
                <a:ea typeface="Times New Roman" panose="02020603050405020304" pitchFamily="18" charset="0"/>
              </a:rPr>
              <a:t>holder of a special permit under the Special Angolan Dispensation, </a:t>
            </a:r>
            <a:r>
              <a:rPr lang="en-US" sz="5000" dirty="0" smtClean="0">
                <a:solidFill>
                  <a:prstClr val="black"/>
                </a:solidFill>
                <a:ea typeface="Times New Roman" panose="02020603050405020304" pitchFamily="18" charset="0"/>
              </a:rPr>
              <a:t>the </a:t>
            </a:r>
            <a:r>
              <a:rPr lang="en-US" sz="5000" dirty="0">
                <a:solidFill>
                  <a:prstClr val="black"/>
                </a:solidFill>
                <a:ea typeface="Times New Roman" panose="02020603050405020304" pitchFamily="18" charset="0"/>
              </a:rPr>
              <a:t>Lesotho Exemption Permit Dispensation or the </a:t>
            </a:r>
            <a:r>
              <a:rPr lang="en-US" sz="5000" dirty="0" smtClean="0">
                <a:solidFill>
                  <a:prstClr val="black"/>
                </a:solidFill>
                <a:ea typeface="Times New Roman" panose="02020603050405020304" pitchFamily="18" charset="0"/>
              </a:rPr>
              <a:t>Zimbabwe Exemption </a:t>
            </a:r>
            <a:r>
              <a:rPr lang="en-US" sz="5000" dirty="0">
                <a:solidFill>
                  <a:prstClr val="black"/>
                </a:solidFill>
                <a:ea typeface="Times New Roman" panose="02020603050405020304" pitchFamily="18" charset="0"/>
              </a:rPr>
              <a:t>Permit Dispensation; or</a:t>
            </a:r>
          </a:p>
          <a:p>
            <a:pPr marL="1254125" indent="-439738">
              <a:lnSpc>
                <a:spcPct val="110000"/>
              </a:lnSpc>
              <a:spcBef>
                <a:spcPts val="1200"/>
              </a:spcBef>
              <a:buNone/>
            </a:pPr>
            <a:r>
              <a:rPr lang="en-US" sz="5000" dirty="0" smtClean="0">
                <a:solidFill>
                  <a:prstClr val="black"/>
                </a:solidFill>
                <a:ea typeface="Times New Roman" panose="02020603050405020304" pitchFamily="18" charset="0"/>
              </a:rPr>
              <a:t>(v)   an asylum seeker, whose section 22 permit or visa is valid.</a:t>
            </a:r>
            <a:endParaRPr lang="en-US" sz="50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xmlns="" val="228322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3150"/>
          </a:xfrm>
        </p:spPr>
        <p:txBody>
          <a:bodyPr>
            <a:noAutofit/>
          </a:bodyPr>
          <a:lstStyle/>
          <a:p>
            <a:r>
              <a:rPr lang="en-US" sz="2800" dirty="0" smtClean="0"/>
              <a:t>LEGISLATION AND QUALIFYING REQUIREMENTS </a:t>
            </a:r>
            <a:endParaRPr lang="en-ZA" sz="2800" dirty="0"/>
          </a:p>
        </p:txBody>
      </p:sp>
      <p:sp>
        <p:nvSpPr>
          <p:cNvPr id="3" name="Content Placeholder 2"/>
          <p:cNvSpPr>
            <a:spLocks noGrp="1"/>
          </p:cNvSpPr>
          <p:nvPr>
            <p:ph idx="1"/>
          </p:nvPr>
        </p:nvSpPr>
        <p:spPr>
          <a:xfrm>
            <a:off x="860612" y="1303705"/>
            <a:ext cx="7678270" cy="4565872"/>
          </a:xfrm>
        </p:spPr>
        <p:txBody>
          <a:bodyPr>
            <a:normAutofit/>
          </a:bodyPr>
          <a:lstStyle/>
          <a:p>
            <a:pPr marL="536575" indent="-536575">
              <a:lnSpc>
                <a:spcPct val="110000"/>
              </a:lnSpc>
              <a:spcBef>
                <a:spcPts val="1200"/>
              </a:spcBef>
              <a:buAutoNum type="alphaLcParenBoth" startAt="2"/>
            </a:pPr>
            <a:r>
              <a:rPr lang="en-US" sz="2000" dirty="0" smtClean="0">
                <a:solidFill>
                  <a:prstClr val="black"/>
                </a:solidFill>
                <a:ea typeface="Times New Roman" panose="02020603050405020304" pitchFamily="18" charset="0"/>
              </a:rPr>
              <a:t>registered on the Department of Home Affairs database or </a:t>
            </a:r>
            <a:r>
              <a:rPr lang="en-US" sz="2000" dirty="0">
                <a:solidFill>
                  <a:prstClr val="black"/>
                </a:solidFill>
                <a:ea typeface="Times New Roman" panose="02020603050405020304" pitchFamily="18" charset="0"/>
              </a:rPr>
              <a:t>registered on the Agency’s social grant database with a unique system generated identifying number for people without identity documents; and </a:t>
            </a:r>
          </a:p>
          <a:p>
            <a:pPr marL="536575" indent="-536575">
              <a:lnSpc>
                <a:spcPct val="110000"/>
              </a:lnSpc>
              <a:spcBef>
                <a:spcPts val="1200"/>
              </a:spcBef>
              <a:buAutoNum type="alphaLcParenBoth" startAt="2"/>
            </a:pPr>
            <a:r>
              <a:rPr lang="en-US" sz="2000" dirty="0" smtClean="0">
                <a:solidFill>
                  <a:prstClr val="black"/>
                </a:solidFill>
                <a:ea typeface="Times New Roman" panose="02020603050405020304" pitchFamily="18" charset="0"/>
              </a:rPr>
              <a:t>between the ages of 18 and 60; and</a:t>
            </a:r>
          </a:p>
          <a:p>
            <a:pPr marL="536575" indent="-536575">
              <a:lnSpc>
                <a:spcPct val="110000"/>
              </a:lnSpc>
              <a:spcBef>
                <a:spcPts val="1200"/>
              </a:spcBef>
              <a:buNone/>
            </a:pPr>
            <a:r>
              <a:rPr lang="en-US" sz="2000" dirty="0" smtClean="0">
                <a:solidFill>
                  <a:prstClr val="black"/>
                </a:solidFill>
                <a:ea typeface="Times New Roman" panose="02020603050405020304" pitchFamily="18" charset="0"/>
              </a:rPr>
              <a:t>(d)   currently residing within the borders of South Africa; </a:t>
            </a:r>
          </a:p>
          <a:p>
            <a:pPr marL="536575" indent="-536575">
              <a:lnSpc>
                <a:spcPct val="110000"/>
              </a:lnSpc>
              <a:spcBef>
                <a:spcPts val="1200"/>
              </a:spcBef>
              <a:buNone/>
            </a:pPr>
            <a:r>
              <a:rPr lang="en-US" sz="2000" dirty="0" smtClean="0">
                <a:solidFill>
                  <a:prstClr val="black"/>
                </a:solidFill>
                <a:ea typeface="Times New Roman" panose="02020603050405020304" pitchFamily="18" charset="0"/>
              </a:rPr>
              <a:t>(e)   not a resident in a government funded or </a:t>
            </a:r>
            <a:r>
              <a:rPr lang="en-US" sz="2000" dirty="0" err="1" smtClean="0">
                <a:solidFill>
                  <a:prstClr val="black"/>
                </a:solidFill>
                <a:ea typeface="Times New Roman" panose="02020603050405020304" pitchFamily="18" charset="0"/>
              </a:rPr>
              <a:t>subsidised</a:t>
            </a:r>
            <a:r>
              <a:rPr lang="en-US" sz="2000" dirty="0" smtClean="0">
                <a:solidFill>
                  <a:prstClr val="black"/>
                </a:solidFill>
                <a:ea typeface="Times New Roman" panose="02020603050405020304" pitchFamily="18" charset="0"/>
              </a:rPr>
              <a:t> institution; and </a:t>
            </a:r>
          </a:p>
          <a:p>
            <a:pPr marL="536575" indent="-536575">
              <a:lnSpc>
                <a:spcPct val="110000"/>
              </a:lnSpc>
              <a:spcBef>
                <a:spcPts val="1200"/>
              </a:spcBef>
              <a:buNone/>
            </a:pPr>
            <a:r>
              <a:rPr lang="en-US" sz="2000" dirty="0" smtClean="0">
                <a:solidFill>
                  <a:prstClr val="black"/>
                </a:solidFill>
                <a:ea typeface="Times New Roman" panose="02020603050405020304" pitchFamily="18" charset="0"/>
              </a:rPr>
              <a:t>(f)    not unreasonably refuse to accept employment or educational opportunities.</a:t>
            </a:r>
            <a:endParaRPr lang="en-US" sz="20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xmlns="" val="265490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3150"/>
          </a:xfrm>
        </p:spPr>
        <p:txBody>
          <a:bodyPr>
            <a:noAutofit/>
          </a:bodyPr>
          <a:lstStyle/>
          <a:p>
            <a:r>
              <a:rPr lang="en-US" sz="2800" dirty="0" smtClean="0"/>
              <a:t>LEGISLATION AND QUALIFYING REQUIREMENTS </a:t>
            </a:r>
            <a:endParaRPr lang="en-ZA" sz="2800" dirty="0"/>
          </a:p>
        </p:txBody>
      </p:sp>
      <p:sp>
        <p:nvSpPr>
          <p:cNvPr id="3" name="Content Placeholder 2"/>
          <p:cNvSpPr>
            <a:spLocks noGrp="1"/>
          </p:cNvSpPr>
          <p:nvPr>
            <p:ph idx="1"/>
          </p:nvPr>
        </p:nvSpPr>
        <p:spPr>
          <a:xfrm>
            <a:off x="809397" y="1363341"/>
            <a:ext cx="7525206" cy="4003790"/>
          </a:xfrm>
        </p:spPr>
        <p:txBody>
          <a:bodyPr>
            <a:noAutofit/>
          </a:bodyPr>
          <a:lstStyle/>
          <a:p>
            <a:pPr marL="536575" indent="-536575">
              <a:lnSpc>
                <a:spcPct val="110000"/>
              </a:lnSpc>
              <a:spcBef>
                <a:spcPts val="1200"/>
              </a:spcBef>
              <a:buNone/>
            </a:pPr>
            <a:r>
              <a:rPr lang="en-US" sz="2000" dirty="0">
                <a:solidFill>
                  <a:prstClr val="black"/>
                </a:solidFill>
                <a:ea typeface="Times New Roman" panose="02020603050405020304" pitchFamily="18" charset="0"/>
              </a:rPr>
              <a:t>For the purpose of validating insufficient means, the Agency may</a:t>
            </a:r>
          </a:p>
          <a:p>
            <a:pPr marL="536575" indent="-536575">
              <a:lnSpc>
                <a:spcPct val="110000"/>
              </a:lnSpc>
              <a:spcBef>
                <a:spcPts val="1200"/>
              </a:spcBef>
              <a:buNone/>
            </a:pPr>
            <a:r>
              <a:rPr lang="en-US" sz="2000" dirty="0">
                <a:solidFill>
                  <a:prstClr val="black"/>
                </a:solidFill>
                <a:ea typeface="Times New Roman" panose="02020603050405020304" pitchFamily="18" charset="0"/>
              </a:rPr>
              <a:t>use-</a:t>
            </a:r>
          </a:p>
          <a:p>
            <a:pPr marL="536575" indent="-536575">
              <a:lnSpc>
                <a:spcPct val="110000"/>
              </a:lnSpc>
              <a:spcBef>
                <a:spcPts val="1200"/>
              </a:spcBef>
              <a:buNone/>
            </a:pPr>
            <a:r>
              <a:rPr lang="en-US" sz="2000" dirty="0">
                <a:solidFill>
                  <a:prstClr val="black"/>
                </a:solidFill>
                <a:ea typeface="Times New Roman" panose="02020603050405020304" pitchFamily="18" charset="0"/>
              </a:rPr>
              <a:t>(a) </a:t>
            </a:r>
            <a:r>
              <a:rPr lang="en-US" sz="2000" dirty="0" smtClean="0">
                <a:solidFill>
                  <a:prstClr val="black"/>
                </a:solidFill>
                <a:ea typeface="Times New Roman" panose="02020603050405020304" pitchFamily="18" charset="0"/>
              </a:rPr>
              <a:t>   a </a:t>
            </a:r>
            <a:r>
              <a:rPr lang="en-US" sz="2000" dirty="0">
                <a:solidFill>
                  <a:prstClr val="black"/>
                </a:solidFill>
                <a:ea typeface="Times New Roman" panose="02020603050405020304" pitchFamily="18" charset="0"/>
              </a:rPr>
              <a:t>declaration from the applicant attesting to such; and</a:t>
            </a:r>
          </a:p>
          <a:p>
            <a:pPr marL="536575" indent="-536575">
              <a:lnSpc>
                <a:spcPct val="110000"/>
              </a:lnSpc>
              <a:spcBef>
                <a:spcPts val="1200"/>
              </a:spcBef>
              <a:buNone/>
            </a:pPr>
            <a:r>
              <a:rPr lang="en-US" sz="2000" dirty="0">
                <a:solidFill>
                  <a:prstClr val="black"/>
                </a:solidFill>
                <a:ea typeface="Times New Roman" panose="02020603050405020304" pitchFamily="18" charset="0"/>
              </a:rPr>
              <a:t>(b) </a:t>
            </a:r>
            <a:r>
              <a:rPr lang="en-US" sz="2000" dirty="0" smtClean="0">
                <a:solidFill>
                  <a:prstClr val="black"/>
                </a:solidFill>
                <a:ea typeface="Times New Roman" panose="02020603050405020304" pitchFamily="18" charset="0"/>
              </a:rPr>
              <a:t>   a </a:t>
            </a:r>
            <a:r>
              <a:rPr lang="en-US" sz="2000" dirty="0">
                <a:solidFill>
                  <a:prstClr val="black"/>
                </a:solidFill>
                <a:ea typeface="Times New Roman" panose="02020603050405020304" pitchFamily="18" charset="0"/>
              </a:rPr>
              <a:t>screening questionnaire; and</a:t>
            </a:r>
          </a:p>
          <a:p>
            <a:pPr marL="536575" indent="-536575">
              <a:lnSpc>
                <a:spcPct val="110000"/>
              </a:lnSpc>
              <a:spcBef>
                <a:spcPts val="1200"/>
              </a:spcBef>
              <a:buNone/>
            </a:pPr>
            <a:r>
              <a:rPr lang="en-US" sz="2000" dirty="0">
                <a:solidFill>
                  <a:prstClr val="black"/>
                </a:solidFill>
                <a:ea typeface="Times New Roman" panose="02020603050405020304" pitchFamily="18" charset="0"/>
              </a:rPr>
              <a:t>(c) </a:t>
            </a:r>
            <a:r>
              <a:rPr lang="en-US" sz="2000" dirty="0" smtClean="0">
                <a:solidFill>
                  <a:prstClr val="black"/>
                </a:solidFill>
                <a:ea typeface="Times New Roman" panose="02020603050405020304" pitchFamily="18" charset="0"/>
              </a:rPr>
              <a:t>    a </a:t>
            </a:r>
            <a:r>
              <a:rPr lang="en-US" sz="2000" dirty="0">
                <a:solidFill>
                  <a:prstClr val="black"/>
                </a:solidFill>
                <a:ea typeface="Times New Roman" panose="02020603050405020304" pitchFamily="18" charset="0"/>
              </a:rPr>
              <a:t>proxy means test consisting of—</a:t>
            </a:r>
          </a:p>
          <a:p>
            <a:pPr marL="1073150" indent="-536575">
              <a:lnSpc>
                <a:spcPct val="110000"/>
              </a:lnSpc>
              <a:spcBef>
                <a:spcPts val="1200"/>
              </a:spcBef>
              <a:buNone/>
            </a:pPr>
            <a:r>
              <a:rPr lang="en-US" sz="2000" dirty="0">
                <a:solidFill>
                  <a:prstClr val="black"/>
                </a:solidFill>
                <a:ea typeface="Times New Roman" panose="02020603050405020304" pitchFamily="18" charset="0"/>
              </a:rPr>
              <a:t>(</a:t>
            </a:r>
            <a:r>
              <a:rPr lang="en-US" sz="2000" dirty="0" err="1">
                <a:solidFill>
                  <a:prstClr val="black"/>
                </a:solidFill>
                <a:ea typeface="Times New Roman" panose="02020603050405020304" pitchFamily="18" charset="0"/>
              </a:rPr>
              <a:t>i</a:t>
            </a:r>
            <a:r>
              <a:rPr lang="en-US" sz="2000" dirty="0">
                <a:solidFill>
                  <a:prstClr val="black"/>
                </a:solidFill>
                <a:ea typeface="Times New Roman" panose="02020603050405020304" pitchFamily="18" charset="0"/>
              </a:rPr>
              <a:t>) checks against databases that may indicate income or alternative </a:t>
            </a:r>
            <a:r>
              <a:rPr lang="en-US" sz="2000" dirty="0" smtClean="0">
                <a:solidFill>
                  <a:prstClr val="black"/>
                </a:solidFill>
                <a:ea typeface="Times New Roman" panose="02020603050405020304" pitchFamily="18" charset="0"/>
              </a:rPr>
              <a:t>financial </a:t>
            </a:r>
            <a:r>
              <a:rPr lang="en-US" sz="2000" dirty="0">
                <a:solidFill>
                  <a:prstClr val="black"/>
                </a:solidFill>
                <a:ea typeface="Times New Roman" panose="02020603050405020304" pitchFamily="18" charset="0"/>
              </a:rPr>
              <a:t>assistance; and</a:t>
            </a:r>
          </a:p>
          <a:p>
            <a:pPr marL="1073150" indent="-536575">
              <a:lnSpc>
                <a:spcPct val="110000"/>
              </a:lnSpc>
              <a:spcBef>
                <a:spcPts val="1200"/>
              </a:spcBef>
              <a:buNone/>
            </a:pPr>
            <a:r>
              <a:rPr lang="en-US" sz="2000" dirty="0">
                <a:solidFill>
                  <a:prstClr val="black"/>
                </a:solidFill>
                <a:ea typeface="Times New Roman" panose="02020603050405020304" pitchFamily="18" charset="0"/>
              </a:rPr>
              <a:t>(ii) verification of insufficient means with banks</a:t>
            </a:r>
            <a:r>
              <a:rPr lang="en-US" sz="2000" dirty="0" smtClean="0">
                <a:solidFill>
                  <a:prstClr val="black"/>
                </a:solidFill>
                <a:ea typeface="Times New Roman" panose="02020603050405020304" pitchFamily="18" charset="0"/>
              </a:rPr>
              <a:t>.</a:t>
            </a:r>
            <a:endParaRPr lang="en-US" sz="20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xmlns="" val="164951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3150"/>
          </a:xfrm>
        </p:spPr>
        <p:txBody>
          <a:bodyPr>
            <a:noAutofit/>
          </a:bodyPr>
          <a:lstStyle/>
          <a:p>
            <a:r>
              <a:rPr lang="en-US" sz="2800" dirty="0" smtClean="0"/>
              <a:t>LEGISLATION AND QUALIFYING REQUIREMENTS </a:t>
            </a:r>
            <a:endParaRPr lang="en-ZA" sz="2800" dirty="0"/>
          </a:p>
        </p:txBody>
      </p:sp>
      <p:sp>
        <p:nvSpPr>
          <p:cNvPr id="3" name="Content Placeholder 2"/>
          <p:cNvSpPr>
            <a:spLocks noGrp="1"/>
          </p:cNvSpPr>
          <p:nvPr>
            <p:ph idx="1"/>
          </p:nvPr>
        </p:nvSpPr>
        <p:spPr>
          <a:xfrm>
            <a:off x="749762" y="1383220"/>
            <a:ext cx="7644476" cy="4441112"/>
          </a:xfrm>
        </p:spPr>
        <p:txBody>
          <a:bodyPr>
            <a:noAutofit/>
          </a:bodyPr>
          <a:lstStyle/>
          <a:p>
            <a:pPr marL="536575" indent="-536575">
              <a:lnSpc>
                <a:spcPct val="110000"/>
              </a:lnSpc>
              <a:spcBef>
                <a:spcPts val="1200"/>
              </a:spcBef>
            </a:pPr>
            <a:r>
              <a:rPr lang="en-US" sz="2000" dirty="0" smtClean="0">
                <a:solidFill>
                  <a:prstClr val="black"/>
                </a:solidFill>
                <a:ea typeface="Times New Roman" panose="02020603050405020304" pitchFamily="18" charset="0"/>
              </a:rPr>
              <a:t>If </a:t>
            </a:r>
            <a:r>
              <a:rPr lang="en-US" sz="2000" dirty="0">
                <a:ea typeface="Times New Roman" panose="02020603050405020304" pitchFamily="18" charset="0"/>
              </a:rPr>
              <a:t>the results from the </a:t>
            </a:r>
            <a:r>
              <a:rPr lang="en-US" sz="2000" dirty="0" smtClean="0">
                <a:ea typeface="Times New Roman" panose="02020603050405020304" pitchFamily="18" charset="0"/>
              </a:rPr>
              <a:t>means testing with the banks contradicts the </a:t>
            </a:r>
            <a:r>
              <a:rPr lang="en-US" sz="2000" dirty="0">
                <a:ea typeface="Times New Roman" panose="02020603050405020304" pitchFamily="18" charset="0"/>
              </a:rPr>
              <a:t>results from the data </a:t>
            </a:r>
            <a:r>
              <a:rPr lang="en-US" sz="2000" dirty="0" smtClean="0">
                <a:ea typeface="Times New Roman" panose="02020603050405020304" pitchFamily="18" charset="0"/>
              </a:rPr>
              <a:t>checks with external databases , the </a:t>
            </a:r>
            <a:r>
              <a:rPr lang="en-US" sz="2000" dirty="0">
                <a:ea typeface="Times New Roman" panose="02020603050405020304" pitchFamily="18" charset="0"/>
              </a:rPr>
              <a:t>results from the </a:t>
            </a:r>
            <a:r>
              <a:rPr lang="en-US" sz="2000" dirty="0" smtClean="0">
                <a:ea typeface="Times New Roman" panose="02020603050405020304" pitchFamily="18" charset="0"/>
              </a:rPr>
              <a:t>means testing with the banks will </a:t>
            </a:r>
            <a:r>
              <a:rPr lang="en-US" sz="2000" dirty="0">
                <a:ea typeface="Times New Roman" panose="02020603050405020304" pitchFamily="18" charset="0"/>
              </a:rPr>
              <a:t>be used to make the </a:t>
            </a:r>
            <a:r>
              <a:rPr lang="en-US" sz="2000" dirty="0" smtClean="0">
                <a:ea typeface="Times New Roman" panose="02020603050405020304" pitchFamily="18" charset="0"/>
              </a:rPr>
              <a:t>final legibility determination</a:t>
            </a:r>
            <a:r>
              <a:rPr lang="en-US" sz="2000" dirty="0">
                <a:ea typeface="Times New Roman" panose="02020603050405020304" pitchFamily="18" charset="0"/>
              </a:rPr>
              <a:t>. </a:t>
            </a:r>
          </a:p>
          <a:p>
            <a:pPr marL="536575" indent="-536575">
              <a:lnSpc>
                <a:spcPct val="110000"/>
              </a:lnSpc>
              <a:spcBef>
                <a:spcPts val="1200"/>
              </a:spcBef>
            </a:pPr>
            <a:r>
              <a:rPr lang="en-US" sz="2000" dirty="0" smtClean="0">
                <a:solidFill>
                  <a:prstClr val="black"/>
                </a:solidFill>
                <a:ea typeface="Times New Roman" panose="02020603050405020304" pitchFamily="18" charset="0"/>
              </a:rPr>
              <a:t>The </a:t>
            </a:r>
            <a:r>
              <a:rPr lang="en-US" sz="2000" dirty="0">
                <a:solidFill>
                  <a:prstClr val="black"/>
                </a:solidFill>
                <a:ea typeface="Times New Roman" panose="02020603050405020304" pitchFamily="18" charset="0"/>
              </a:rPr>
              <a:t>income threshold for insufficient means, contemplated in this </a:t>
            </a:r>
            <a:r>
              <a:rPr lang="en-US" sz="2000" dirty="0" smtClean="0">
                <a:solidFill>
                  <a:prstClr val="black"/>
                </a:solidFill>
                <a:ea typeface="Times New Roman" panose="02020603050405020304" pitchFamily="18" charset="0"/>
              </a:rPr>
              <a:t>regulation</a:t>
            </a:r>
            <a:r>
              <a:rPr lang="en-US" sz="2000" dirty="0">
                <a:solidFill>
                  <a:prstClr val="black"/>
                </a:solidFill>
                <a:ea typeface="Times New Roman" panose="02020603050405020304" pitchFamily="18" charset="0"/>
              </a:rPr>
              <a:t>, is R350 per person per month.</a:t>
            </a:r>
          </a:p>
          <a:p>
            <a:pPr marL="536575" indent="-536575">
              <a:lnSpc>
                <a:spcPct val="110000"/>
              </a:lnSpc>
              <a:spcBef>
                <a:spcPts val="1200"/>
              </a:spcBef>
            </a:pPr>
            <a:r>
              <a:rPr lang="en-US" sz="2000" dirty="0" smtClean="0">
                <a:solidFill>
                  <a:prstClr val="black"/>
                </a:solidFill>
                <a:ea typeface="Times New Roman" panose="02020603050405020304" pitchFamily="18" charset="0"/>
              </a:rPr>
              <a:t>If </a:t>
            </a:r>
            <a:r>
              <a:rPr lang="en-US" sz="2000" dirty="0">
                <a:solidFill>
                  <a:prstClr val="black"/>
                </a:solidFill>
                <a:ea typeface="Times New Roman" panose="02020603050405020304" pitchFamily="18" charset="0"/>
              </a:rPr>
              <a:t>a person has more than one bank account, the criteria for </a:t>
            </a:r>
            <a:r>
              <a:rPr lang="en-US" sz="2000" dirty="0" smtClean="0">
                <a:solidFill>
                  <a:prstClr val="black"/>
                </a:solidFill>
                <a:ea typeface="Times New Roman" panose="02020603050405020304" pitchFamily="18" charset="0"/>
              </a:rPr>
              <a:t>insufficient </a:t>
            </a:r>
            <a:r>
              <a:rPr lang="en-US" sz="2000" dirty="0">
                <a:solidFill>
                  <a:prstClr val="black"/>
                </a:solidFill>
                <a:ea typeface="Times New Roman" panose="02020603050405020304" pitchFamily="18" charset="0"/>
              </a:rPr>
              <a:t>means is deemed to have been met if all the bank accounts, assessed </a:t>
            </a:r>
            <a:r>
              <a:rPr lang="en-US" sz="2000" dirty="0" smtClean="0">
                <a:solidFill>
                  <a:prstClr val="black"/>
                </a:solidFill>
                <a:ea typeface="Times New Roman" panose="02020603050405020304" pitchFamily="18" charset="0"/>
              </a:rPr>
              <a:t>individually</a:t>
            </a:r>
            <a:r>
              <a:rPr lang="en-US" sz="2000" dirty="0">
                <a:solidFill>
                  <a:prstClr val="black"/>
                </a:solidFill>
                <a:ea typeface="Times New Roman" panose="02020603050405020304" pitchFamily="18" charset="0"/>
              </a:rPr>
              <a:t>, are below the income </a:t>
            </a:r>
            <a:r>
              <a:rPr lang="en-US" sz="2000" dirty="0" smtClean="0">
                <a:solidFill>
                  <a:prstClr val="black"/>
                </a:solidFill>
                <a:ea typeface="Times New Roman" panose="02020603050405020304" pitchFamily="18" charset="0"/>
              </a:rPr>
              <a:t>threshold. </a:t>
            </a:r>
            <a:endParaRPr lang="en-US" sz="2000" dirty="0">
              <a:solidFill>
                <a:prstClr val="black"/>
              </a:solidFill>
              <a:ea typeface="Times New Roman" panose="02020603050405020304" pitchFamily="18" charset="0"/>
            </a:endParaRPr>
          </a:p>
          <a:p>
            <a:pPr marL="536575" indent="-536575">
              <a:lnSpc>
                <a:spcPct val="110000"/>
              </a:lnSpc>
              <a:spcBef>
                <a:spcPts val="1200"/>
              </a:spcBef>
            </a:pPr>
            <a:r>
              <a:rPr lang="en-US" sz="2000" dirty="0" smtClean="0">
                <a:solidFill>
                  <a:prstClr val="black"/>
                </a:solidFill>
                <a:ea typeface="Times New Roman" panose="02020603050405020304" pitchFamily="18" charset="0"/>
              </a:rPr>
              <a:t>A </a:t>
            </a:r>
            <a:r>
              <a:rPr lang="en-US" sz="2000" dirty="0">
                <a:solidFill>
                  <a:prstClr val="black"/>
                </a:solidFill>
                <a:ea typeface="Times New Roman" panose="02020603050405020304" pitchFamily="18" charset="0"/>
              </a:rPr>
              <a:t>person is not entitled to a social grant for himself or herself and </a:t>
            </a:r>
            <a:r>
              <a:rPr lang="en-US" sz="2000" dirty="0" smtClean="0">
                <a:solidFill>
                  <a:prstClr val="black"/>
                </a:solidFill>
                <a:ea typeface="Times New Roman" panose="02020603050405020304" pitchFamily="18" charset="0"/>
              </a:rPr>
              <a:t>Covid-19 </a:t>
            </a:r>
            <a:r>
              <a:rPr lang="en-US" sz="2000" dirty="0">
                <a:solidFill>
                  <a:prstClr val="black"/>
                </a:solidFill>
                <a:ea typeface="Times New Roman" panose="02020603050405020304" pitchFamily="18" charset="0"/>
              </a:rPr>
              <a:t>Social Relief of Distress simultaneously.</a:t>
            </a:r>
          </a:p>
        </p:txBody>
      </p:sp>
    </p:spTree>
    <p:extLst>
      <p:ext uri="{BB962C8B-B14F-4D97-AF65-F5344CB8AC3E}">
        <p14:creationId xmlns:p14="http://schemas.microsoft.com/office/powerpoint/2010/main" xmlns="" val="857878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APPLICATION PROCESS</a:t>
            </a:r>
            <a:endParaRPr lang="en-ZA" sz="2800" b="1" dirty="0"/>
          </a:p>
        </p:txBody>
      </p:sp>
      <p:sp>
        <p:nvSpPr>
          <p:cNvPr id="7" name="Content Placeholder 6"/>
          <p:cNvSpPr>
            <a:spLocks noGrp="1"/>
          </p:cNvSpPr>
          <p:nvPr>
            <p:ph sz="half" idx="1"/>
          </p:nvPr>
        </p:nvSpPr>
        <p:spPr>
          <a:xfrm>
            <a:off x="457200" y="1267733"/>
            <a:ext cx="4038600" cy="4525963"/>
          </a:xfrm>
          <a:ln>
            <a:solidFill>
              <a:schemeClr val="tx1"/>
            </a:solidFill>
          </a:ln>
        </p:spPr>
        <p:txBody>
          <a:bodyPr/>
          <a:lstStyle/>
          <a:p>
            <a:pPr marL="0" indent="0">
              <a:buNone/>
            </a:pPr>
            <a:r>
              <a:rPr lang="en-US" sz="2000" b="1" dirty="0" smtClean="0"/>
              <a:t>1.  </a:t>
            </a:r>
            <a:r>
              <a:rPr lang="en-US" sz="2000" b="1" u="sng" dirty="0" smtClean="0"/>
              <a:t>APPLICATION CHANNELS</a:t>
            </a:r>
          </a:p>
          <a:p>
            <a:pPr marL="0" indent="0">
              <a:buNone/>
            </a:pPr>
            <a:r>
              <a:rPr lang="en-US" sz="1800" dirty="0" smtClean="0"/>
              <a:t>There are 2 application channels:</a:t>
            </a:r>
          </a:p>
          <a:p>
            <a:r>
              <a:rPr lang="en-US" sz="1800" dirty="0" smtClean="0"/>
              <a:t>WhatsApp: Send message to 0820466553 (not yet active)</a:t>
            </a:r>
          </a:p>
          <a:p>
            <a:r>
              <a:rPr lang="en-US" sz="1800" dirty="0" smtClean="0"/>
              <a:t>SRD Website: </a:t>
            </a:r>
            <a:r>
              <a:rPr lang="en-US" sz="1800" dirty="0" smtClean="0">
                <a:solidFill>
                  <a:srgbClr val="FF0000"/>
                </a:solidFill>
                <a:hlinkClick r:id="rId3"/>
              </a:rPr>
              <a:t>https://srd.sassa.gov.za</a:t>
            </a:r>
            <a:endParaRPr lang="en-US" sz="1800" dirty="0" smtClean="0">
              <a:solidFill>
                <a:srgbClr val="FF0000"/>
              </a:solidFill>
            </a:endParaRPr>
          </a:p>
          <a:p>
            <a:pPr marL="0" indent="0">
              <a:buNone/>
            </a:pPr>
            <a:endParaRPr lang="en-US" sz="1800" dirty="0" smtClean="0"/>
          </a:p>
        </p:txBody>
      </p:sp>
      <p:sp>
        <p:nvSpPr>
          <p:cNvPr id="8" name="Content Placeholder 7"/>
          <p:cNvSpPr>
            <a:spLocks noGrp="1"/>
          </p:cNvSpPr>
          <p:nvPr>
            <p:ph sz="half" idx="2"/>
          </p:nvPr>
        </p:nvSpPr>
        <p:spPr>
          <a:xfrm>
            <a:off x="4648200" y="1267733"/>
            <a:ext cx="4038600" cy="4525963"/>
          </a:xfrm>
          <a:ln>
            <a:solidFill>
              <a:schemeClr val="tx1"/>
            </a:solidFill>
          </a:ln>
        </p:spPr>
        <p:txBody>
          <a:bodyPr>
            <a:normAutofit/>
          </a:bodyPr>
          <a:lstStyle/>
          <a:p>
            <a:pPr marL="0" indent="0">
              <a:buNone/>
            </a:pPr>
            <a:r>
              <a:rPr lang="en-US" sz="2000" b="1" dirty="0" smtClean="0"/>
              <a:t>2.  </a:t>
            </a:r>
            <a:r>
              <a:rPr lang="en-US" sz="2000" b="1" u="sng" dirty="0" smtClean="0"/>
              <a:t>WHATSAPP APPLICATIONS</a:t>
            </a:r>
          </a:p>
          <a:p>
            <a:r>
              <a:rPr lang="en-US" sz="1800" dirty="0" smtClean="0"/>
              <a:t>Applicant will provide personal details as prompted by the chat</a:t>
            </a:r>
          </a:p>
          <a:p>
            <a:r>
              <a:rPr lang="en-US" sz="1800" dirty="0" smtClean="0"/>
              <a:t>Applicant will receive a reference number, an OTP and website link to click on</a:t>
            </a:r>
            <a:endParaRPr lang="en-ZA" sz="1800" dirty="0" smtClean="0"/>
          </a:p>
          <a:p>
            <a:r>
              <a:rPr lang="en-US" sz="1800" dirty="0" smtClean="0"/>
              <a:t>Once the applicant click on the link, insert the OTP number and click verify</a:t>
            </a:r>
          </a:p>
          <a:p>
            <a:r>
              <a:rPr lang="en-US" sz="1800" dirty="0" smtClean="0"/>
              <a:t>Applicant will then need to provide surname and ID number</a:t>
            </a:r>
          </a:p>
          <a:p>
            <a:r>
              <a:rPr lang="en-US" sz="1800" dirty="0" smtClean="0"/>
              <a:t>The applicant will then be required to confirm the details as provided on the chat and agree to the terms and conditions</a:t>
            </a:r>
          </a:p>
        </p:txBody>
      </p:sp>
    </p:spTree>
    <p:extLst>
      <p:ext uri="{BB962C8B-B14F-4D97-AF65-F5344CB8AC3E}">
        <p14:creationId xmlns:p14="http://schemas.microsoft.com/office/powerpoint/2010/main" xmlns="" val="490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3870</TotalTime>
  <Words>1672</Words>
  <Application>Microsoft Office PowerPoint</Application>
  <PresentationFormat>On-screen Show (4:3)</PresentationFormat>
  <Paragraphs>129</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PURPOSE OF THE PRESENTATION </vt:lpstr>
      <vt:lpstr>Slide 3</vt:lpstr>
      <vt:lpstr>BACKROUND </vt:lpstr>
      <vt:lpstr>LEGISLATION AND QUALIFYING REQUIREMENTS </vt:lpstr>
      <vt:lpstr>LEGISLATION AND QUALIFYING REQUIREMENTS </vt:lpstr>
      <vt:lpstr>LEGISLATION AND QUALIFYING REQUIREMENTS </vt:lpstr>
      <vt:lpstr>LEGISLATION AND QUALIFYING REQUIREMENTS </vt:lpstr>
      <vt:lpstr>APPLICATION PROCESS</vt:lpstr>
      <vt:lpstr>APPLICATION PROCESS</vt:lpstr>
      <vt:lpstr>APPLICATION PROCESS</vt:lpstr>
      <vt:lpstr>APPLICATION PROCESS</vt:lpstr>
      <vt:lpstr>GENERAL REMARKS</vt:lpstr>
      <vt:lpstr>GENERAL REMARKS</vt:lpstr>
      <vt:lpstr>Slide 15</vt:lpstr>
      <vt:lpstr> EXTENDED PAYMENT CSG</vt:lpstr>
      <vt:lpstr> EXTENDED PAYMENT CSG</vt:lpstr>
      <vt:lpstr> ELIGIBILITY CRITERIA FOR CSG TOP-UP APPLICATION </vt:lpstr>
      <vt:lpstr>ELIGIBILITY CRITERIA FOR CSG TOP-UP APPLICATION</vt:lpstr>
      <vt:lpstr>RECOMMENDATION</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Alton Goeda</dc:creator>
  <cp:lastModifiedBy>USER</cp:lastModifiedBy>
  <cp:revision>316</cp:revision>
  <cp:lastPrinted>2020-10-23T08:02:01Z</cp:lastPrinted>
  <dcterms:modified xsi:type="dcterms:W3CDTF">2022-05-10T11:53:57Z</dcterms:modified>
</cp:coreProperties>
</file>