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Default Extension="svg" ContentType="image/svg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  <p:sldMasterId id="2147483681" r:id="rId5"/>
  </p:sldMasterIdLst>
  <p:notesMasterIdLst>
    <p:notesMasterId r:id="rId22"/>
  </p:notesMasterIdLst>
  <p:sldIdLst>
    <p:sldId id="256" r:id="rId6"/>
    <p:sldId id="287" r:id="rId7"/>
    <p:sldId id="288" r:id="rId8"/>
    <p:sldId id="290" r:id="rId9"/>
    <p:sldId id="291" r:id="rId10"/>
    <p:sldId id="292" r:id="rId11"/>
    <p:sldId id="293" r:id="rId12"/>
    <p:sldId id="300" r:id="rId13"/>
    <p:sldId id="294" r:id="rId14"/>
    <p:sldId id="299" r:id="rId15"/>
    <p:sldId id="295" r:id="rId16"/>
    <p:sldId id="298" r:id="rId17"/>
    <p:sldId id="296" r:id="rId18"/>
    <p:sldId id="297" r:id="rId19"/>
    <p:sldId id="273" r:id="rId20"/>
    <p:sldId id="286" r:id="rId21"/>
  </p:sldIdLst>
  <p:sldSz cx="12192000" cy="6858000"/>
  <p:notesSz cx="6858000" cy="9144000"/>
  <p:embeddedFontLst>
    <p:embeddedFont>
      <p:font typeface="Open Sans SemiBold" charset="0"/>
      <p:bold r:id="rId23"/>
      <p:boldItalic r:id="rId24"/>
    </p:embeddedFont>
    <p:embeddedFont>
      <p:font typeface="Open Sans ExtraBold" charset="0"/>
      <p:bold r:id="rId25"/>
      <p:boldItalic r:id="rId26"/>
    </p:embeddedFont>
    <p:embeddedFont>
      <p:font typeface="Open Sans" charset="0"/>
      <p:regular r:id="rId27"/>
      <p:bold r:id="rId28"/>
      <p:italic r:id="rId29"/>
      <p:boldItalic r:id="rId30"/>
    </p:embeddedFont>
    <p:embeddedFont>
      <p:font typeface="Bebas Neue Bold" charset="0"/>
      <p:bold r:id="rId31"/>
    </p:embeddedFont>
    <p:embeddedFont>
      <p:font typeface="Calibri" pitchFamily="34" charset="0"/>
      <p:regular r:id="rId32"/>
      <p:bold r:id="rId33"/>
      <p:italic r:id="rId34"/>
      <p:boldItalic r:id="rId35"/>
    </p:embeddedFont>
    <p:embeddedFont>
      <p:font typeface="Bebas Neue Book" charset="0"/>
      <p:regular r:id="rId36"/>
    </p:embeddedFont>
    <p:embeddedFont>
      <p:font typeface="Calibri Light" pitchFamily="34" charset="0"/>
      <p:regular r:id="rId37"/>
      <p:italic r:id="rId38"/>
    </p:embeddedFont>
    <p:embeddedFont>
      <p:font typeface="Bebas Neue" charset="0"/>
      <p:regular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72A4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2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9.fntdata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byn Beere" userId="94d9462c-77e4-4a1c-871e-628772e06a27" providerId="ADAL" clId="{ECE739EE-B6CE-4F49-B026-59444BE8BED9}"/>
    <pc:docChg chg="modSld">
      <pc:chgData name="Robyn Beere" userId="94d9462c-77e4-4a1c-871e-628772e06a27" providerId="ADAL" clId="{ECE739EE-B6CE-4F49-B026-59444BE8BED9}" dt="2020-08-17T11:53:25.360" v="31" actId="20577"/>
      <pc:docMkLst>
        <pc:docMk/>
      </pc:docMkLst>
      <pc:sldChg chg="modSp mod">
        <pc:chgData name="Robyn Beere" userId="94d9462c-77e4-4a1c-871e-628772e06a27" providerId="ADAL" clId="{ECE739EE-B6CE-4F49-B026-59444BE8BED9}" dt="2020-08-17T11:53:25.360" v="31" actId="20577"/>
        <pc:sldMkLst>
          <pc:docMk/>
          <pc:sldMk cId="3114589001" sldId="256"/>
        </pc:sldMkLst>
        <pc:spChg chg="mod">
          <ac:chgData name="Robyn Beere" userId="94d9462c-77e4-4a1c-871e-628772e06a27" providerId="ADAL" clId="{ECE739EE-B6CE-4F49-B026-59444BE8BED9}" dt="2020-08-17T11:53:25.360" v="31" actId="20577"/>
          <ac:spMkLst>
            <pc:docMk/>
            <pc:sldMk cId="3114589001" sldId="256"/>
            <ac:spMk id="8" creationId="{868FB925-BFB7-42FF-99BA-6464BAF51DA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14D1F-893A-4A11-8374-C29F87B7AF1C}" type="datetimeFigureOut">
              <a:rPr lang="en-ZA" smtClean="0"/>
              <a:pPr/>
              <a:t>2022/06/15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D88BE-ECDF-488F-B4C3-D4D7855AB660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4271745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ZA" b="1"/>
              <a:t>Introduce ourselves. </a:t>
            </a:r>
          </a:p>
          <a:p>
            <a:pPr marL="171450" indent="-171450">
              <a:buFontTx/>
              <a:buChar char="-"/>
            </a:pPr>
            <a:r>
              <a:rPr lang="en-ZA" b="1"/>
              <a:t>Who is the EELC?</a:t>
            </a:r>
          </a:p>
          <a:p>
            <a:pPr marL="171450" indent="-171450">
              <a:buFontTx/>
              <a:buChar char="-"/>
            </a:pPr>
            <a:r>
              <a:rPr lang="en-ZA" b="1"/>
              <a:t>How did the report come about? (objectives)</a:t>
            </a:r>
          </a:p>
          <a:p>
            <a:pPr marL="171450" indent="-171450">
              <a:buFontTx/>
              <a:buChar char="-"/>
            </a:pPr>
            <a:r>
              <a:rPr lang="en-ZA" b="1"/>
              <a:t>Note what report covers and what it does not (e.g. curriculum development etc)</a:t>
            </a:r>
          </a:p>
          <a:p>
            <a:pPr marL="171450" indent="-171450">
              <a:buFontTx/>
              <a:buChar char="-"/>
            </a:pPr>
            <a:r>
              <a:rPr lang="en-ZA" b="1"/>
              <a:t>How the issues we have covered in the report arise in other areas.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DA74D5-26A9-469C-830B-33A60B0A1E6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5681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52AD75-E434-5D4B-BE35-05FF178448EF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4643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17294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400800" y="0"/>
            <a:ext cx="57912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7200900" y="1066800"/>
            <a:ext cx="3048000" cy="3257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3219450" y="2019300"/>
            <a:ext cx="3581400" cy="2305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10327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67600" y="0"/>
            <a:ext cx="47244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312725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76250" y="1047751"/>
            <a:ext cx="6248400" cy="3562349"/>
          </a:xfrm>
          <a:custGeom>
            <a:avLst/>
            <a:gdLst>
              <a:gd name="connsiteX0" fmla="*/ 0 w 6248400"/>
              <a:gd name="connsiteY0" fmla="*/ 0 h 3562349"/>
              <a:gd name="connsiteX1" fmla="*/ 6248400 w 6248400"/>
              <a:gd name="connsiteY1" fmla="*/ 0 h 3562349"/>
              <a:gd name="connsiteX2" fmla="*/ 6248400 w 6248400"/>
              <a:gd name="connsiteY2" fmla="*/ 3562349 h 3562349"/>
              <a:gd name="connsiteX3" fmla="*/ 0 w 6248400"/>
              <a:gd name="connsiteY3" fmla="*/ 3562349 h 3562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48400" h="3562349">
                <a:moveTo>
                  <a:pt x="0" y="0"/>
                </a:moveTo>
                <a:lnTo>
                  <a:pt x="6248400" y="0"/>
                </a:lnTo>
                <a:lnTo>
                  <a:pt x="6248400" y="3562349"/>
                </a:lnTo>
                <a:lnTo>
                  <a:pt x="0" y="3562349"/>
                </a:lnTo>
                <a:close/>
              </a:path>
            </a:pathLst>
          </a:custGeom>
          <a:ln w="190500" cmpd="sng">
            <a:noFill/>
          </a:ln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607870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515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 flipV="1">
            <a:off x="1152525" y="1323975"/>
            <a:ext cx="4210050" cy="4210050"/>
          </a:xfrm>
          <a:custGeom>
            <a:avLst/>
            <a:gdLst>
              <a:gd name="connsiteX0" fmla="*/ 1504950 w 3009900"/>
              <a:gd name="connsiteY0" fmla="*/ 0 h 3009900"/>
              <a:gd name="connsiteX1" fmla="*/ 3009900 w 3009900"/>
              <a:gd name="connsiteY1" fmla="*/ 1504950 h 3009900"/>
              <a:gd name="connsiteX2" fmla="*/ 1504950 w 3009900"/>
              <a:gd name="connsiteY2" fmla="*/ 3009900 h 3009900"/>
              <a:gd name="connsiteX3" fmla="*/ 0 w 3009900"/>
              <a:gd name="connsiteY3" fmla="*/ 1504950 h 300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9900" h="3009900">
                <a:moveTo>
                  <a:pt x="1504950" y="0"/>
                </a:moveTo>
                <a:lnTo>
                  <a:pt x="3009900" y="1504950"/>
                </a:lnTo>
                <a:lnTo>
                  <a:pt x="1504950" y="3009900"/>
                </a:lnTo>
                <a:lnTo>
                  <a:pt x="0" y="150495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4264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676900" y="0"/>
            <a:ext cx="65151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 flipH="1" flipV="1">
            <a:off x="7258050" y="1295400"/>
            <a:ext cx="3352800" cy="4267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79723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524000" y="1962150"/>
            <a:ext cx="9067800" cy="2876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7564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57300" y="1123950"/>
            <a:ext cx="4819650" cy="49720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38089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763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47430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85800" y="838200"/>
            <a:ext cx="5924550" cy="52959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1"/>
          </p:nvPr>
        </p:nvSpPr>
        <p:spPr>
          <a:xfrm flipV="1">
            <a:off x="2428875" y="2266950"/>
            <a:ext cx="2438400" cy="2438400"/>
          </a:xfrm>
          <a:custGeom>
            <a:avLst/>
            <a:gdLst>
              <a:gd name="connsiteX0" fmla="*/ 457200 w 914400"/>
              <a:gd name="connsiteY0" fmla="*/ 0 h 914400"/>
              <a:gd name="connsiteX1" fmla="*/ 914400 w 914400"/>
              <a:gd name="connsiteY1" fmla="*/ 457200 h 914400"/>
              <a:gd name="connsiteX2" fmla="*/ 457200 w 914400"/>
              <a:gd name="connsiteY2" fmla="*/ 914400 h 914400"/>
              <a:gd name="connsiteX3" fmla="*/ 0 w 914400"/>
              <a:gd name="connsiteY3" fmla="*/ 457200 h 914400"/>
              <a:gd name="connsiteX4" fmla="*/ 457200 w 914400"/>
              <a:gd name="connsiteY4" fmla="*/ 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" h="914400">
                <a:moveTo>
                  <a:pt x="457200" y="0"/>
                </a:moveTo>
                <a:cubicBezTo>
                  <a:pt x="709705" y="0"/>
                  <a:pt x="914400" y="204695"/>
                  <a:pt x="914400" y="457200"/>
                </a:cubicBezTo>
                <a:cubicBezTo>
                  <a:pt x="914400" y="709705"/>
                  <a:pt x="709705" y="914400"/>
                  <a:pt x="457200" y="914400"/>
                </a:cubicBezTo>
                <a:cubicBezTo>
                  <a:pt x="204695" y="914400"/>
                  <a:pt x="0" y="709705"/>
                  <a:pt x="0" y="457200"/>
                </a:cubicBezTo>
                <a:cubicBezTo>
                  <a:pt x="0" y="204695"/>
                  <a:pt x="204695" y="0"/>
                  <a:pt x="45720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027018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81950" y="0"/>
            <a:ext cx="42100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0729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7029450" y="1276350"/>
            <a:ext cx="2381250" cy="3257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4057650" y="1743075"/>
            <a:ext cx="2533650" cy="19145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848850" y="0"/>
            <a:ext cx="2343150" cy="23431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029450" y="5029200"/>
            <a:ext cx="2381250" cy="18288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057650" y="4095750"/>
            <a:ext cx="2533650" cy="27527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9810750" y="2686049"/>
            <a:ext cx="2381250" cy="3124201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63127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23850" y="3600450"/>
            <a:ext cx="11506200" cy="28956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415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190750" y="723900"/>
            <a:ext cx="6057900" cy="542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5543550" y="4162425"/>
            <a:ext cx="3924300" cy="24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753350" y="723900"/>
            <a:ext cx="2781300" cy="2714625"/>
          </a:xfrm>
          <a:prstGeom prst="rect">
            <a:avLst/>
          </a:prstGeom>
          <a:ln w="190500"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75948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71500" y="781050"/>
            <a:ext cx="6057900" cy="5429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991100" y="1390650"/>
            <a:ext cx="3924300" cy="24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410700" y="1390650"/>
            <a:ext cx="3638550" cy="2438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88218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76009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312580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4958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81225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976382" y="0"/>
            <a:ext cx="4215618" cy="562707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788086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35675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19021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5880100" y="0"/>
            <a:ext cx="63119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3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82600" y="2679700"/>
            <a:ext cx="3530600" cy="3251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7058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7442200" y="1905000"/>
            <a:ext cx="3225800" cy="2959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274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3181350"/>
            <a:ext cx="2000250" cy="2705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2419350" y="1276350"/>
            <a:ext cx="2381250" cy="3257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2419350" y="4914900"/>
            <a:ext cx="3581400" cy="1943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5086350" y="2590800"/>
            <a:ext cx="3581400" cy="19431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086350" y="0"/>
            <a:ext cx="2095500" cy="2171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6102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21221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2A224-F351-2346-A364-4C5ECC6D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B3B576-AE93-3942-82F2-9EAC92804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20134-BBCC-3949-8B70-280FF6B0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C08ECD-F6E8-9441-AF5B-A26450CA732D}" type="datetimeFigureOut">
              <a:rPr lang="en-US" smtClean="0"/>
              <a:pPr/>
              <a:t>6/15/2022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216C9-2482-8749-A918-A7A37788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CB759-93FB-144D-B957-647E4A7A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FCB35-D3B5-AF4E-9FBD-E8D5F80368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573258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952A224-F351-2346-A364-4C5ECC6DDB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B3B576-AE93-3942-82F2-9EAC92804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E020134-BBCC-3949-8B70-280FF6B02F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62216C9-2482-8749-A918-A7A377889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43CB759-93FB-144D-B957-647E4A7A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34647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116E80-8FE0-BD49-8061-80EDC855E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E973C6A-5867-924F-8BE8-C4B0C837DC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48C4E20-3F7C-2745-BBE0-6024F792F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1509E4-C812-2A40-9CF0-79BA7AE18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187B1C0-0255-B44A-8157-6086D9CC2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88324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AF096B-9215-6A4D-8437-BF23EFA32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3D0019F-BE1D-4E4F-A209-A0F52D5E6C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0BFE76-A4D1-2B49-B748-D03AD45A7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2B5E036-4FAD-9A47-9607-E5B5E27C7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8C01893-D49E-0C45-B78B-E61E82812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811799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3BCE0E3-870D-6B41-8EC7-4FC1C6F0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575581-251F-9645-8270-0798FDAB9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DC66645-C5EA-8440-B113-8C0CD8E14E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7299A1-324D-5541-B90E-C579D5580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72484A-C1E9-AE4D-B386-514439608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841451B-84A0-9948-B9F9-264C6B9A8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53963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44A565-D009-204B-94D6-A6060144B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7BA205-5255-5541-B6F6-4B30792D2D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5C87303-B9F5-AD46-9215-AFF37886C8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D3654D4-1464-B447-BB27-A972C98A57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81F0987-756B-E041-A8F4-526134B2A6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AC11DEF-EC19-A44F-88BF-EA8A36294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52E202-CCF7-7C41-B79A-3185A526C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F300A71-DC4B-6A4B-BC11-5AA0ED3AC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3920465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50E3CE6-68BE-C047-AA2E-0E05471B0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98A5437-1B5D-5147-8E0F-873C7E076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40868A4-F98C-8742-9962-48AC1631B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1282D46-9491-4C4B-A146-468473083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24707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4EA2461-2B2E-9146-9A9B-5C55EC2E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8DA14C4-3947-BC45-BD80-CC24A1933A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0790021-E402-CE42-866F-EAAC44562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93469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FE7ED-2A66-3F48-97CA-3B5C35182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069884-E54B-FE42-8E7E-875AB9C202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FB16085-9C35-EF43-9EF2-07821E4B29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91D90-8E79-2B42-BE79-22CECBF46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FCD7358-489D-DA4E-A1DF-0AA67DD28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37F8ECB-B5E1-D549-8280-01BA965DF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248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076950" y="0"/>
            <a:ext cx="61150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32381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157C4C-E809-9A49-BDF2-C17988A97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28F3E9B-231A-254D-8FC4-5E944B4127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C9A7670-A7CD-E544-BCC3-2A07EBA3A3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99B811A-1C8D-984C-AEEC-B8B99B3D9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8919A68-3264-9B47-89DE-281A6B82F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2C89496-8538-4345-8AAD-3368609DA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060271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06515B-7F0C-1E4A-84E2-0329FC77B2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51E002D-5EB3-294C-8FE7-E825BB5B81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C56160E-C06D-EF4D-94AC-FA73536AA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579409A-B269-AD4D-B500-14E34CC65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B021316-623D-AE44-B235-C4B40F2E2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8296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87F008E-F36F-8143-908C-DABAEC7B3F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B1AA689-E3A1-A745-AA9C-1D75FF3EA0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97142E1-E675-9942-AE86-1A52DCEED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EA38EAD-6999-2C4D-AD95-3A3D02BE7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F21FA9C-EF41-374F-A3ED-305A8B0C8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0065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543050"/>
            <a:ext cx="27813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686300" y="1543050"/>
            <a:ext cx="27813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9372600" y="1543050"/>
            <a:ext cx="2781300" cy="43434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2319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762250"/>
            <a:ext cx="2914650" cy="40957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3325" y="923925"/>
            <a:ext cx="2990850" cy="3676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562850" y="4114800"/>
            <a:ext cx="3943350" cy="27432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10662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04800" y="895350"/>
            <a:ext cx="3600450" cy="59626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8058150" y="2743200"/>
            <a:ext cx="3771900" cy="36385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9528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9817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1285875" y="1390650"/>
            <a:ext cx="3409950" cy="40767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4285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534150" y="0"/>
            <a:ext cx="565785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448050" y="0"/>
            <a:ext cx="3086100" cy="304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107952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xmlns="" id="{08E3AE80-726F-48D2-B902-9C2F94206EFC}"/>
              </a:ext>
            </a:extLst>
          </p:cNvPr>
          <p:cNvSpPr txBox="1">
            <a:spLocks/>
          </p:cNvSpPr>
          <p:nvPr userDrawn="1"/>
        </p:nvSpPr>
        <p:spPr>
          <a:xfrm>
            <a:off x="459612" y="348684"/>
            <a:ext cx="1979189" cy="3778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ID" sz="1200" b="0" i="0" spc="300" dirty="0">
                <a:solidFill>
                  <a:schemeClr val="accent3"/>
                </a:solidFill>
                <a:latin typeface="Bebas Neue Book" panose="00000500000000000000" pitchFamily="50" charset="0"/>
                <a:ea typeface="Open Sans SemiBold" panose="020B0706030804020204" pitchFamily="34" charset="0"/>
                <a:cs typeface="Poppins" panose="02000000000000000000" pitchFamily="2" charset="0"/>
              </a:rPr>
              <a:t>page </a:t>
            </a:r>
            <a:fld id="{696CAF5E-82FD-46C1-8113-274199A6E6F4}" type="slidenum">
              <a:rPr lang="id-ID" sz="1200" b="0" i="0" spc="300" smtClean="0">
                <a:solidFill>
                  <a:schemeClr val="accent3"/>
                </a:solidFill>
                <a:latin typeface="Bebas Neue Book" panose="00000500000000000000" pitchFamily="50" charset="0"/>
                <a:ea typeface="Open Sans SemiBold" panose="020B0706030804020204" pitchFamily="34" charset="0"/>
                <a:cs typeface="Poppins" panose="02000000000000000000" pitchFamily="2" charset="0"/>
              </a:rPr>
              <a:pPr algn="l"/>
              <a:t>‹#›</a:t>
            </a:fld>
            <a:endParaRPr lang="id-ID" sz="1200" b="0" i="0" spc="300" dirty="0">
              <a:solidFill>
                <a:schemeClr val="accent3"/>
              </a:solidFill>
              <a:latin typeface="Bebas Neue Book" panose="00000500000000000000" pitchFamily="50" charset="0"/>
              <a:ea typeface="Open Sans SemiBold" panose="020B0706030804020204" pitchFamily="34" charset="0"/>
              <a:cs typeface="Poppi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310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78" r:id="rId3"/>
    <p:sldLayoutId id="2147483677" r:id="rId4"/>
    <p:sldLayoutId id="2147483676" r:id="rId5"/>
    <p:sldLayoutId id="2147483675" r:id="rId6"/>
    <p:sldLayoutId id="2147483674" r:id="rId7"/>
    <p:sldLayoutId id="2147483673" r:id="rId8"/>
    <p:sldLayoutId id="2147483672" r:id="rId9"/>
    <p:sldLayoutId id="2147483671" r:id="rId10"/>
    <p:sldLayoutId id="2147483670" r:id="rId11"/>
    <p:sldLayoutId id="2147483669" r:id="rId12"/>
    <p:sldLayoutId id="2147483668" r:id="rId13"/>
    <p:sldLayoutId id="2147483667" r:id="rId14"/>
    <p:sldLayoutId id="2147483666" r:id="rId15"/>
    <p:sldLayoutId id="2147483665" r:id="rId16"/>
    <p:sldLayoutId id="2147483664" r:id="rId17"/>
    <p:sldLayoutId id="2147483663" r:id="rId18"/>
    <p:sldLayoutId id="2147483662" r:id="rId19"/>
    <p:sldLayoutId id="2147483661" r:id="rId20"/>
    <p:sldLayoutId id="2147483660" r:id="rId21"/>
    <p:sldLayoutId id="2147483659" r:id="rId22"/>
    <p:sldLayoutId id="2147483658" r:id="rId23"/>
    <p:sldLayoutId id="2147483657" r:id="rId24"/>
    <p:sldLayoutId id="2147483656" r:id="rId25"/>
    <p:sldLayoutId id="2147483654" r:id="rId26"/>
    <p:sldLayoutId id="2147483653" r:id="rId27"/>
    <p:sldLayoutId id="2147483652" r:id="rId28"/>
    <p:sldLayoutId id="2147483651" r:id="rId29"/>
    <p:sldLayoutId id="2147483650" r:id="rId30"/>
    <p:sldLayoutId id="2147483680" r:id="rId3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8FC20C-FD1E-3545-9F91-15A4E7FD3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6176C8-976E-1C4A-8326-04E06BA321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2F6B62-41AF-3B48-946A-C2602EB3E1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C08ECD-F6E8-9441-AF5B-A26450CA732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6/15/2022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9BEB915-749B-4A49-A465-4F7131EC2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3D6A31-2D33-EF4C-8DDA-E993C7E48F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BEFCB35-D3B5-AF4E-9FBD-E8D5F80368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9324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4.svg"/><Relationship Id="rId7" Type="http://schemas.openxmlformats.org/officeDocument/2006/relationships/image" Target="../media/image58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6.svg"/><Relationship Id="rId4" Type="http://schemas.openxmlformats.org/officeDocument/2006/relationships/image" Target="../media/image13.png"/><Relationship Id="rId9" Type="http://schemas.openxmlformats.org/officeDocument/2006/relationships/image" Target="../media/image6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5.tiff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F2C7A4C-90BC-4837-A93A-EAEF661D76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1AF7D8D-BD11-4A90-A4A6-95452D044CA1}"/>
              </a:ext>
            </a:extLst>
          </p:cNvPr>
          <p:cNvSpPr/>
          <p:nvPr/>
        </p:nvSpPr>
        <p:spPr>
          <a:xfrm>
            <a:off x="-84221" y="1973179"/>
            <a:ext cx="12276221" cy="168442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CCB76739-F540-4580-9A2E-8371FE1FBF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8167" y="2297385"/>
            <a:ext cx="4894095" cy="108413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68FB925-BFB7-42FF-99BA-6464BAF51DA7}"/>
              </a:ext>
            </a:extLst>
          </p:cNvPr>
          <p:cNvSpPr/>
          <p:nvPr/>
        </p:nvSpPr>
        <p:spPr>
          <a:xfrm>
            <a:off x="3189558" y="4226748"/>
            <a:ext cx="59725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sz="3200" dirty="0" smtClean="0">
                <a:solidFill>
                  <a:schemeClr val="accent5"/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Arial" panose="020B0604020202020204" pitchFamily="34" charset="0"/>
              </a:rPr>
              <a:t>THE SCHOOL ADMISSIONS CRISIS</a:t>
            </a:r>
          </a:p>
          <a:p>
            <a:pPr algn="ctr"/>
            <a:r>
              <a:rPr lang="en-ZA" sz="3200" dirty="0" smtClean="0">
                <a:solidFill>
                  <a:srgbClr val="FFC000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 THE WESTERN CAPE </a:t>
            </a:r>
            <a:endParaRPr lang="en-ZA" sz="3200" dirty="0">
              <a:solidFill>
                <a:srgbClr val="FFC000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458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155846" y="2723058"/>
            <a:ext cx="6014173" cy="87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700" spc="600" dirty="0" smtClean="0">
                <a:solidFill>
                  <a:schemeClr val="accent2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RECOMMENDATIONS</a:t>
            </a:r>
            <a:endParaRPr lang="en-US" sz="5700" spc="600" dirty="0">
              <a:solidFill>
                <a:schemeClr val="accent2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614160" y="2052208"/>
            <a:ext cx="4703199" cy="22224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Effective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administrative systems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systems to ensure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consistency and uniformity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Improved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coordination and communication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53754" y="1303460"/>
            <a:ext cx="60960" cy="4592320"/>
          </a:xfrm>
          <a:prstGeom prst="line">
            <a:avLst/>
          </a:prstGeom>
          <a:ln w="25400">
            <a:solidFill>
              <a:srgbClr val="072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75510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94453-0618-47E7-A05F-63D02C599175}"/>
              </a:ext>
            </a:extLst>
          </p:cNvPr>
          <p:cNvSpPr/>
          <p:nvPr/>
        </p:nvSpPr>
        <p:spPr>
          <a:xfrm>
            <a:off x="0" y="1"/>
            <a:ext cx="5573615" cy="6858000"/>
          </a:xfrm>
          <a:prstGeom prst="rect">
            <a:avLst/>
          </a:prstGeom>
          <a:solidFill>
            <a:srgbClr val="07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5915188" y="2071144"/>
            <a:ext cx="5567643" cy="387798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No application outcomes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 from schools in writing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baseline="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No legislative </a:t>
            </a:r>
            <a:r>
              <a:rPr lang="en-US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guidance for parents who are required to appeal to schools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Lack of guidance and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 support on appeal processes to the MEC’s office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noProof="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Lack of publicly available information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No timelines for consideration of appeals</a:t>
            </a:r>
            <a:r>
              <a:rPr lang="en-US" noProof="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 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5915188" y="469214"/>
            <a:ext cx="5777665" cy="1343544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Admission </a:t>
            </a:r>
            <a:r>
              <a:rPr kumimoji="0" lang="en-US" sz="4000" b="0" i="0" u="none" strike="noStrike" kern="1200" cap="none" spc="60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APPEAL</a:t>
            </a:r>
            <a:r>
              <a:rPr kumimoji="0" lang="en-US" sz="4000" b="0" i="0" u="none" strike="noStrike" kern="1200" cap="none" spc="60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 </a:t>
            </a:r>
            <a:r>
              <a:rPr kumimoji="0" lang="en-US" sz="4000" b="0" i="0" u="none" strike="noStrike" kern="1200" cap="none" spc="60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processes</a:t>
            </a:r>
            <a:endParaRPr kumimoji="0" lang="en-US" sz="4000" b="0" i="0" u="none" strike="noStrike" kern="1200" cap="none" spc="60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261" y="1918176"/>
            <a:ext cx="5224460" cy="29374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65642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122852" y="2723058"/>
            <a:ext cx="6014173" cy="87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700" spc="600" dirty="0" smtClean="0">
                <a:solidFill>
                  <a:schemeClr val="accent2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RECOMMENDATIONS</a:t>
            </a:r>
            <a:endParaRPr lang="en-US" sz="5700" spc="600" dirty="0">
              <a:solidFill>
                <a:schemeClr val="accent2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548172" y="1303460"/>
            <a:ext cx="5217108" cy="443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reporting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Accountability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Legislated admission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appeal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processes and timelines 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Effective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administrative systems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systems to ensure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consistency and uniformity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Improved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coordination and communication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6253754" y="1303460"/>
            <a:ext cx="60960" cy="4592320"/>
          </a:xfrm>
          <a:prstGeom prst="line">
            <a:avLst/>
          </a:prstGeom>
          <a:ln w="25400">
            <a:solidFill>
              <a:srgbClr val="072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1454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94453-0618-47E7-A05F-63D02C599175}"/>
              </a:ext>
            </a:extLst>
          </p:cNvPr>
          <p:cNvSpPr/>
          <p:nvPr/>
        </p:nvSpPr>
        <p:spPr>
          <a:xfrm>
            <a:off x="-120316" y="-84221"/>
            <a:ext cx="5573615" cy="6942221"/>
          </a:xfrm>
          <a:prstGeom prst="rect">
            <a:avLst/>
          </a:prstGeom>
          <a:solidFill>
            <a:srgbClr val="07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101434" y="1718724"/>
            <a:ext cx="5278285" cy="383181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Oversubscription of schools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Schools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 not being built in areas of need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baseline="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Lack of publicly available</a:t>
            </a:r>
            <a:r>
              <a:rPr lang="en-US" sz="200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 information and plans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Lack of funding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Inadequate forecasting / planning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5994525" y="469214"/>
            <a:ext cx="5698328" cy="89966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Overcrowding</a:t>
            </a:r>
            <a:endParaRPr kumimoji="0" lang="en-US" sz="4000" b="0" i="0" u="none" strike="noStrike" kern="1200" cap="none" spc="60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8563" y="1718724"/>
            <a:ext cx="5131421" cy="28735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56287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89858" y="2723058"/>
            <a:ext cx="6014173" cy="87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700" spc="600" dirty="0" smtClean="0">
                <a:solidFill>
                  <a:schemeClr val="accent2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RECOMMENDATIONS</a:t>
            </a:r>
            <a:endParaRPr lang="en-US" sz="5700" spc="600" dirty="0">
              <a:solidFill>
                <a:schemeClr val="accent2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614160" y="1986220"/>
            <a:ext cx="4927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reporting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Accountability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Publicly available long-term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plans 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Increased funding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Improved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coordination and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communication between government departments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53754" y="1303460"/>
            <a:ext cx="60960" cy="4592320"/>
          </a:xfrm>
          <a:prstGeom prst="line">
            <a:avLst/>
          </a:prstGeom>
          <a:ln w="25400">
            <a:solidFill>
              <a:srgbClr val="072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51555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89858" y="2330318"/>
            <a:ext cx="6014173" cy="87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700" spc="600" dirty="0" smtClean="0">
                <a:solidFill>
                  <a:schemeClr val="accent2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CONSOLIDATED RECOMMENDATIONS</a:t>
            </a:r>
            <a:endParaRPr lang="en-US" sz="5700" spc="600" dirty="0">
              <a:solidFill>
                <a:schemeClr val="accent2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217920" y="635182"/>
            <a:ext cx="5811520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reporting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Accountability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Publicly available information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Long-term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plans 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Increased funding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Legislated admission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appeal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processes and timelines 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Effective </a:t>
            </a: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administrative systems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systems to ensure </a:t>
            </a: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consistency and uniformity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Adequate system and process support and resources throughout application process</a:t>
            </a:r>
            <a:endParaRPr lang="en-US" sz="1700" dirty="0">
              <a:solidFill>
                <a:schemeClr val="bg1"/>
              </a:solidFill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Improved coordination and communication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928634" y="1303460"/>
            <a:ext cx="60960" cy="459232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818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E9FCF1B-0A6F-4255-88C2-E40F1253FD3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7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3DB6AA8-5360-4D3F-8AD2-314EE4043D78}"/>
              </a:ext>
            </a:extLst>
          </p:cNvPr>
          <p:cNvSpPr/>
          <p:nvPr/>
        </p:nvSpPr>
        <p:spPr>
          <a:xfrm>
            <a:off x="2398295" y="2808510"/>
            <a:ext cx="67818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ZA" dirty="0">
                <a:solidFill>
                  <a:schemeClr val="bg1"/>
                </a:solidFill>
              </a:rPr>
              <a:t>For more information, visit </a:t>
            </a:r>
          </a:p>
          <a:p>
            <a:pPr algn="ctr"/>
            <a:r>
              <a:rPr lang="en-ZA" dirty="0">
                <a:solidFill>
                  <a:srgbClr val="FFC000"/>
                </a:solidFill>
              </a:rPr>
              <a:t>www.eelawcentre.org.za</a:t>
            </a:r>
          </a:p>
          <a:p>
            <a:pPr algn="ctr"/>
            <a:endParaRPr lang="en-ZA" dirty="0">
              <a:solidFill>
                <a:schemeClr val="bg1"/>
              </a:solidFill>
            </a:endParaRPr>
          </a:p>
          <a:p>
            <a:pPr algn="ctr"/>
            <a:r>
              <a:rPr lang="en-ZA" dirty="0">
                <a:solidFill>
                  <a:schemeClr val="bg1"/>
                </a:solidFill>
              </a:rPr>
              <a:t>info@eelawcentre.org.za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@Eelawcentre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facebook.com/EqualEducationLawCentre</a:t>
            </a:r>
          </a:p>
          <a:p>
            <a:pPr algn="ctr"/>
            <a:endParaRPr lang="en-ZA" dirty="0">
              <a:solidFill>
                <a:schemeClr val="bg1"/>
              </a:solidFill>
            </a:endParaRPr>
          </a:p>
          <a:p>
            <a:pPr algn="ctr"/>
            <a:r>
              <a:rPr lang="en-ZA" dirty="0">
                <a:solidFill>
                  <a:schemeClr val="bg1"/>
                </a:solidFill>
              </a:rPr>
              <a:t>3rd Floor, </a:t>
            </a:r>
            <a:r>
              <a:rPr lang="en-ZA" dirty="0" err="1">
                <a:solidFill>
                  <a:schemeClr val="bg1"/>
                </a:solidFill>
              </a:rPr>
              <a:t>Isivivana</a:t>
            </a:r>
            <a:r>
              <a:rPr lang="en-ZA" dirty="0">
                <a:solidFill>
                  <a:schemeClr val="bg1"/>
                </a:solidFill>
              </a:rPr>
              <a:t> Centre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8 </a:t>
            </a:r>
            <a:r>
              <a:rPr lang="en-ZA" dirty="0" err="1">
                <a:solidFill>
                  <a:schemeClr val="bg1"/>
                </a:solidFill>
              </a:rPr>
              <a:t>Mzala</a:t>
            </a:r>
            <a:r>
              <a:rPr lang="en-ZA" dirty="0">
                <a:solidFill>
                  <a:schemeClr val="bg1"/>
                </a:solidFill>
              </a:rPr>
              <a:t> Street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Khayelitsha </a:t>
            </a:r>
          </a:p>
          <a:p>
            <a:pPr algn="ctr"/>
            <a:r>
              <a:rPr lang="en-ZA" dirty="0">
                <a:solidFill>
                  <a:schemeClr val="bg1"/>
                </a:solidFill>
              </a:rPr>
              <a:t>Western Cape 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5D8C7CD7-698F-4995-83DB-A391695DE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677743" y="593872"/>
            <a:ext cx="2492992" cy="1792713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CBD6DA50-29D5-4DF6-8986-BD515EABFF83}"/>
              </a:ext>
            </a:extLst>
          </p:cNvPr>
          <p:cNvSpPr txBox="1">
            <a:spLocks/>
          </p:cNvSpPr>
          <p:nvPr/>
        </p:nvSpPr>
        <p:spPr>
          <a:xfrm>
            <a:off x="4569545" y="963674"/>
            <a:ext cx="2709388" cy="10009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4000" dirty="0">
                <a:solidFill>
                  <a:srgbClr val="072A44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CONTACT US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xmlns="" id="{0A73B317-B08D-4B62-BD27-6D249D8EEA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223209" y="4211053"/>
            <a:ext cx="140985" cy="261829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xmlns="" id="{93C6A8A4-871F-4FB5-826A-364CC620BA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677743" y="4001534"/>
            <a:ext cx="243557" cy="199274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xmlns="" id="{194D3E77-1706-4DEE-9414-E5BF7CD34A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16481" y="3705727"/>
            <a:ext cx="270459" cy="18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8619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person posing for the camera&#10;&#10;Description automatically generated">
            <a:extLst>
              <a:ext uri="{FF2B5EF4-FFF2-40B4-BE49-F238E27FC236}">
                <a16:creationId xmlns:a16="http://schemas.microsoft.com/office/drawing/2014/main" xmlns="" id="{7AC2CAFD-7671-47D1-866F-B0F57C7A91F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0"/>
            <a:ext cx="7600950" cy="6858000"/>
          </a:xfrm>
        </p:spPr>
      </p:pic>
      <p:sp>
        <p:nvSpPr>
          <p:cNvPr id="3" name="Rectangle 2"/>
          <p:cNvSpPr/>
          <p:nvPr/>
        </p:nvSpPr>
        <p:spPr>
          <a:xfrm>
            <a:off x="5297364" y="523875"/>
            <a:ext cx="6323136" cy="5810250"/>
          </a:xfrm>
          <a:prstGeom prst="rect">
            <a:avLst/>
          </a:prstGeom>
          <a:solidFill>
            <a:srgbClr val="072A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5693551" y="744164"/>
            <a:ext cx="5323930" cy="1576565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US" sz="4000" spc="600" dirty="0">
                <a:solidFill>
                  <a:schemeClr val="accent3"/>
                </a:solidFill>
                <a:latin typeface="Bebas Neue Bold"/>
                <a:ea typeface="Open Sans SemiBold"/>
              </a:rPr>
              <a:t>SCOPE AND OUTLINE OF THE PRESENTATION</a:t>
            </a:r>
            <a:endParaRPr lang="en-US" sz="4000" spc="600" dirty="0">
              <a:solidFill>
                <a:schemeClr val="accent3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5690265" y="2259169"/>
            <a:ext cx="5721534" cy="337701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1. Who is the Equal Education Law Centre?</a:t>
            </a:r>
            <a:endParaRPr lang="id-ID" sz="160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2. Statistics </a:t>
            </a:r>
            <a:endParaRPr lang="id-ID" sz="160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3. Systemic admission issues in the Western Cape: </a:t>
            </a:r>
            <a:endParaRPr lang="id-ID" sz="160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3.1 Application processes</a:t>
            </a:r>
            <a:endParaRPr lang="id-ID" sz="1600" dirty="0">
              <a:solidFill>
                <a:schemeClr val="bg1"/>
              </a:solidFill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lvl="1"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3.2 Lack of cohesion between the schools and the districts</a:t>
            </a:r>
          </a:p>
          <a:p>
            <a:pPr lvl="1"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3.3 Admission appeal processes</a:t>
            </a:r>
          </a:p>
          <a:p>
            <a:pPr lvl="1"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3.4 Overcrowding</a:t>
            </a:r>
          </a:p>
          <a:p>
            <a:pPr>
              <a:lnSpc>
                <a:spcPct val="150000"/>
              </a:lnSpc>
            </a:pPr>
            <a:r>
              <a:rPr lang="id-ID" sz="1600" dirty="0">
                <a:solidFill>
                  <a:schemeClr val="bg1"/>
                </a:solidFill>
                <a:latin typeface="Arial"/>
                <a:ea typeface="Open Sans SemiBold"/>
                <a:cs typeface="Lato Light"/>
              </a:rPr>
              <a:t>4. Recommendations</a:t>
            </a:r>
          </a:p>
        </p:txBody>
      </p:sp>
    </p:spTree>
    <p:extLst>
      <p:ext uri="{BB962C8B-B14F-4D97-AF65-F5344CB8AC3E}">
        <p14:creationId xmlns:p14="http://schemas.microsoft.com/office/powerpoint/2010/main" xmlns="" val="88711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ontent Placeholder 3">
            <a:extLst>
              <a:ext uri="{FF2B5EF4-FFF2-40B4-BE49-F238E27FC236}">
                <a16:creationId xmlns:a16="http://schemas.microsoft.com/office/drawing/2014/main" xmlns="" id="{F62C5D66-8CDA-D04A-9EFB-0FEC6AAB3F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16691487"/>
              </p:ext>
            </p:extLst>
          </p:nvPr>
        </p:nvGraphicFramePr>
        <p:xfrm>
          <a:off x="0" y="-1"/>
          <a:ext cx="12191999" cy="68588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1553">
                  <a:extLst>
                    <a:ext uri="{9D8B030D-6E8A-4147-A177-3AD203B41FA5}">
                      <a16:colId xmlns:a16="http://schemas.microsoft.com/office/drawing/2014/main" xmlns="" val="2120320936"/>
                    </a:ext>
                  </a:extLst>
                </a:gridCol>
                <a:gridCol w="4329922">
                  <a:extLst>
                    <a:ext uri="{9D8B030D-6E8A-4147-A177-3AD203B41FA5}">
                      <a16:colId xmlns:a16="http://schemas.microsoft.com/office/drawing/2014/main" xmlns="" val="3376801721"/>
                    </a:ext>
                  </a:extLst>
                </a:gridCol>
                <a:gridCol w="3910524">
                  <a:extLst>
                    <a:ext uri="{9D8B030D-6E8A-4147-A177-3AD203B41FA5}">
                      <a16:colId xmlns:a16="http://schemas.microsoft.com/office/drawing/2014/main" xmlns="" val="361331791"/>
                    </a:ext>
                  </a:extLst>
                </a:gridCol>
              </a:tblGrid>
              <a:tr h="944045"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 dirty="0">
                          <a:solidFill>
                            <a:schemeClr val="bg1"/>
                          </a:solidFill>
                        </a:rPr>
                        <a:t>Movement Lawyering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72A4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kern="1200">
                          <a:solidFill>
                            <a:schemeClr val="bg1"/>
                          </a:solidFill>
                        </a:rPr>
                        <a:t>Community Lawyering</a:t>
                      </a:r>
                      <a:endParaRPr lang="en-US" sz="2800" b="1" kern="120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72A4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2800" b="1" kern="1200" dirty="0">
                          <a:solidFill>
                            <a:schemeClr val="bg1"/>
                          </a:solidFill>
                        </a:rPr>
                        <a:t>Research and Advocacy</a:t>
                      </a:r>
                      <a:endParaRPr lang="en-US" sz="2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072A4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39614013"/>
                  </a:ext>
                </a:extLst>
              </a:tr>
              <a:tr h="5913956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The EELC provides support to activists engaged in grassroots campaigns for social justice</a:t>
                      </a:r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/>
                    </a:p>
                    <a:p>
                      <a:pPr algn="ctr"/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The EELC runs a walk-in clinic, providing free legal assistance to all community members, including learners or family members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  <a:p>
                      <a:pPr algn="ctr"/>
                      <a:r>
                        <a:rPr lang="en-US" dirty="0"/>
                        <a:t>The EELC uses legal research to enhance legal literacy and develop accessible tools for schools</a:t>
                      </a:r>
                    </a:p>
                    <a:p>
                      <a:pPr algn="ctr"/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340188152"/>
                  </a:ext>
                </a:extLst>
              </a:tr>
            </a:tbl>
          </a:graphicData>
        </a:graphic>
      </p:graphicFrame>
      <p:pic>
        <p:nvPicPr>
          <p:cNvPr id="13" name="Picture 12" descr="A group of people in a field&#10;&#10;Description automatically generated">
            <a:extLst>
              <a:ext uri="{FF2B5EF4-FFF2-40B4-BE49-F238E27FC236}">
                <a16:creationId xmlns:a16="http://schemas.microsoft.com/office/drawing/2014/main" xmlns="" id="{58A8C8B9-DCBB-2745-B0E4-E3B67B1E94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3350" y="3087392"/>
            <a:ext cx="3773359" cy="2832641"/>
          </a:xfrm>
          <a:prstGeom prst="rect">
            <a:avLst/>
          </a:prstGeom>
        </p:spPr>
      </p:pic>
      <p:pic>
        <p:nvPicPr>
          <p:cNvPr id="14" name="Picture 13" descr="A group of people in a room&#10;&#10;Description automatically generated">
            <a:extLst>
              <a:ext uri="{FF2B5EF4-FFF2-40B4-BE49-F238E27FC236}">
                <a16:creationId xmlns:a16="http://schemas.microsoft.com/office/drawing/2014/main" xmlns="" id="{3DE18488-9930-1C45-A5AD-22C1E73EB6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00058" y="3087392"/>
            <a:ext cx="4202614" cy="31546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7402A5B8-3286-194E-B47A-2DD2C32E1E6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54777" y="2378106"/>
            <a:ext cx="3339291" cy="442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98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83224" y="1712349"/>
            <a:ext cx="6189239" cy="286232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January 2021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: 5537 unplaced grade 1 learners, 10 450 unplaced grade 8 learners; 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Open Sans SemiBold"/>
              <a:cs typeface="Arial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April 2021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: 2 550 unplaced learners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;</a:t>
            </a: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prstClr val="white"/>
                </a:solidFill>
                <a:latin typeface="Arial"/>
                <a:ea typeface="Open Sans SemiBold"/>
                <a:cs typeface="Arial"/>
              </a:rPr>
              <a:t>53 058 </a:t>
            </a:r>
            <a:r>
              <a:rPr lang="en-US" dirty="0" smtClean="0">
                <a:solidFill>
                  <a:prstClr val="white"/>
                </a:solidFill>
                <a:latin typeface="Arial"/>
                <a:ea typeface="Open Sans SemiBold"/>
                <a:cs typeface="Arial"/>
              </a:rPr>
              <a:t>late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applications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received between April 2021 and March 2022;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Open Sans SemiBold"/>
              <a:cs typeface="Arial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1660887" y="641732"/>
            <a:ext cx="3320019" cy="661411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800" b="0" i="0" u="none" strike="noStrike" kern="1200" cap="none" spc="60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STATISTICS</a:t>
            </a:r>
            <a:endParaRPr kumimoji="0" lang="en-US" sz="4800" b="0" i="0" u="none" strike="noStrike" kern="1200" cap="none" spc="600" normalizeH="0" baseline="0" noProof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18843" y="355600"/>
            <a:ext cx="4939476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878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72A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/>
          </p:cNvSpPr>
          <p:nvPr/>
        </p:nvSpPr>
        <p:spPr bwMode="auto">
          <a:xfrm>
            <a:off x="6576712" y="1521054"/>
            <a:ext cx="5000282" cy="113078"/>
          </a:xfrm>
          <a:custGeom>
            <a:avLst/>
            <a:gdLst>
              <a:gd name="T0" fmla="*/ 1512 w 1515"/>
              <a:gd name="T1" fmla="*/ 18 h 57"/>
              <a:gd name="T2" fmla="*/ 1511 w 1515"/>
              <a:gd name="T3" fmla="*/ 10 h 57"/>
              <a:gd name="T4" fmla="*/ 1501 w 1515"/>
              <a:gd name="T5" fmla="*/ 0 h 57"/>
              <a:gd name="T6" fmla="*/ 1353 w 1515"/>
              <a:gd name="T7" fmla="*/ 2 h 57"/>
              <a:gd name="T8" fmla="*/ 999 w 1515"/>
              <a:gd name="T9" fmla="*/ 7 h 57"/>
              <a:gd name="T10" fmla="*/ 569 w 1515"/>
              <a:gd name="T11" fmla="*/ 12 h 57"/>
              <a:gd name="T12" fmla="*/ 196 w 1515"/>
              <a:gd name="T13" fmla="*/ 17 h 57"/>
              <a:gd name="T14" fmla="*/ 74 w 1515"/>
              <a:gd name="T15" fmla="*/ 18 h 57"/>
              <a:gd name="T16" fmla="*/ 16 w 1515"/>
              <a:gd name="T17" fmla="*/ 19 h 57"/>
              <a:gd name="T18" fmla="*/ 13 w 1515"/>
              <a:gd name="T19" fmla="*/ 19 h 57"/>
              <a:gd name="T20" fmla="*/ 13 w 1515"/>
              <a:gd name="T21" fmla="*/ 39 h 57"/>
              <a:gd name="T22" fmla="*/ 1174 w 1515"/>
              <a:gd name="T23" fmla="*/ 46 h 57"/>
              <a:gd name="T24" fmla="*/ 1502 w 1515"/>
              <a:gd name="T25" fmla="*/ 28 h 57"/>
              <a:gd name="T26" fmla="*/ 1502 w 1515"/>
              <a:gd name="T27" fmla="*/ 8 h 57"/>
              <a:gd name="T28" fmla="*/ 345 w 1515"/>
              <a:gd name="T29" fmla="*/ 22 h 57"/>
              <a:gd name="T30" fmla="*/ 13 w 1515"/>
              <a:gd name="T31" fmla="*/ 19 h 57"/>
              <a:gd name="T32" fmla="*/ 13 w 1515"/>
              <a:gd name="T33" fmla="*/ 39 h 57"/>
              <a:gd name="T34" fmla="*/ 161 w 1515"/>
              <a:gd name="T35" fmla="*/ 37 h 57"/>
              <a:gd name="T36" fmla="*/ 515 w 1515"/>
              <a:gd name="T37" fmla="*/ 33 h 57"/>
              <a:gd name="T38" fmla="*/ 945 w 1515"/>
              <a:gd name="T39" fmla="*/ 27 h 57"/>
              <a:gd name="T40" fmla="*/ 1318 w 1515"/>
              <a:gd name="T41" fmla="*/ 23 h 57"/>
              <a:gd name="T42" fmla="*/ 1440 w 1515"/>
              <a:gd name="T43" fmla="*/ 21 h 57"/>
              <a:gd name="T44" fmla="*/ 1478 w 1515"/>
              <a:gd name="T45" fmla="*/ 21 h 57"/>
              <a:gd name="T46" fmla="*/ 1499 w 1515"/>
              <a:gd name="T47" fmla="*/ 20 h 57"/>
              <a:gd name="T48" fmla="*/ 1501 w 1515"/>
              <a:gd name="T49" fmla="*/ 20 h 57"/>
              <a:gd name="T50" fmla="*/ 1491 w 1515"/>
              <a:gd name="T51" fmla="*/ 10 h 57"/>
              <a:gd name="T52" fmla="*/ 1492 w 1515"/>
              <a:gd name="T53" fmla="*/ 18 h 57"/>
              <a:gd name="T54" fmla="*/ 1512 w 1515"/>
              <a:gd name="T55" fmla="*/ 18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15" h="57">
                <a:moveTo>
                  <a:pt x="1512" y="18"/>
                </a:moveTo>
                <a:cubicBezTo>
                  <a:pt x="1512" y="15"/>
                  <a:pt x="1511" y="13"/>
                  <a:pt x="1511" y="10"/>
                </a:cubicBezTo>
                <a:cubicBezTo>
                  <a:pt x="1511" y="5"/>
                  <a:pt x="1507" y="0"/>
                  <a:pt x="1501" y="0"/>
                </a:cubicBezTo>
                <a:cubicBezTo>
                  <a:pt x="1452" y="1"/>
                  <a:pt x="1403" y="2"/>
                  <a:pt x="1353" y="2"/>
                </a:cubicBezTo>
                <a:cubicBezTo>
                  <a:pt x="1235" y="4"/>
                  <a:pt x="1117" y="5"/>
                  <a:pt x="999" y="7"/>
                </a:cubicBezTo>
                <a:cubicBezTo>
                  <a:pt x="855" y="8"/>
                  <a:pt x="712" y="10"/>
                  <a:pt x="569" y="12"/>
                </a:cubicBezTo>
                <a:cubicBezTo>
                  <a:pt x="445" y="13"/>
                  <a:pt x="320" y="15"/>
                  <a:pt x="196" y="17"/>
                </a:cubicBezTo>
                <a:cubicBezTo>
                  <a:pt x="155" y="17"/>
                  <a:pt x="114" y="18"/>
                  <a:pt x="74" y="18"/>
                </a:cubicBezTo>
                <a:cubicBezTo>
                  <a:pt x="55" y="18"/>
                  <a:pt x="34" y="16"/>
                  <a:pt x="16" y="19"/>
                </a:cubicBezTo>
                <a:cubicBezTo>
                  <a:pt x="15" y="19"/>
                  <a:pt x="14" y="19"/>
                  <a:pt x="13" y="19"/>
                </a:cubicBezTo>
                <a:cubicBezTo>
                  <a:pt x="0" y="19"/>
                  <a:pt x="0" y="39"/>
                  <a:pt x="13" y="39"/>
                </a:cubicBezTo>
                <a:cubicBezTo>
                  <a:pt x="400" y="39"/>
                  <a:pt x="787" y="57"/>
                  <a:pt x="1174" y="46"/>
                </a:cubicBezTo>
                <a:cubicBezTo>
                  <a:pt x="1283" y="43"/>
                  <a:pt x="1393" y="37"/>
                  <a:pt x="1502" y="28"/>
                </a:cubicBezTo>
                <a:cubicBezTo>
                  <a:pt x="1514" y="27"/>
                  <a:pt x="1515" y="7"/>
                  <a:pt x="1502" y="8"/>
                </a:cubicBezTo>
                <a:cubicBezTo>
                  <a:pt x="1117" y="40"/>
                  <a:pt x="731" y="29"/>
                  <a:pt x="345" y="22"/>
                </a:cubicBezTo>
                <a:cubicBezTo>
                  <a:pt x="234" y="20"/>
                  <a:pt x="124" y="19"/>
                  <a:pt x="13" y="19"/>
                </a:cubicBezTo>
                <a:cubicBezTo>
                  <a:pt x="13" y="26"/>
                  <a:pt x="13" y="32"/>
                  <a:pt x="13" y="39"/>
                </a:cubicBezTo>
                <a:cubicBezTo>
                  <a:pt x="62" y="38"/>
                  <a:pt x="111" y="38"/>
                  <a:pt x="161" y="37"/>
                </a:cubicBezTo>
                <a:cubicBezTo>
                  <a:pt x="279" y="36"/>
                  <a:pt x="397" y="34"/>
                  <a:pt x="515" y="33"/>
                </a:cubicBezTo>
                <a:cubicBezTo>
                  <a:pt x="659" y="31"/>
                  <a:pt x="802" y="29"/>
                  <a:pt x="945" y="27"/>
                </a:cubicBezTo>
                <a:cubicBezTo>
                  <a:pt x="1069" y="26"/>
                  <a:pt x="1194" y="24"/>
                  <a:pt x="1318" y="23"/>
                </a:cubicBezTo>
                <a:cubicBezTo>
                  <a:pt x="1359" y="22"/>
                  <a:pt x="1400" y="22"/>
                  <a:pt x="1440" y="21"/>
                </a:cubicBezTo>
                <a:cubicBezTo>
                  <a:pt x="1453" y="21"/>
                  <a:pt x="1466" y="21"/>
                  <a:pt x="1478" y="21"/>
                </a:cubicBezTo>
                <a:cubicBezTo>
                  <a:pt x="1484" y="21"/>
                  <a:pt x="1493" y="22"/>
                  <a:pt x="1499" y="20"/>
                </a:cubicBezTo>
                <a:cubicBezTo>
                  <a:pt x="1499" y="20"/>
                  <a:pt x="1500" y="20"/>
                  <a:pt x="1501" y="20"/>
                </a:cubicBezTo>
                <a:cubicBezTo>
                  <a:pt x="1498" y="17"/>
                  <a:pt x="1494" y="14"/>
                  <a:pt x="1491" y="10"/>
                </a:cubicBezTo>
                <a:cubicBezTo>
                  <a:pt x="1491" y="13"/>
                  <a:pt x="1492" y="15"/>
                  <a:pt x="1492" y="18"/>
                </a:cubicBezTo>
                <a:cubicBezTo>
                  <a:pt x="1493" y="31"/>
                  <a:pt x="1513" y="31"/>
                  <a:pt x="1512" y="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272068" y="2033676"/>
            <a:ext cx="5609568" cy="355481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January 2022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: 3 589 unplaced grade 1 and 8 learners. (excluding late applications);</a:t>
            </a:r>
            <a:endParaRPr kumimoji="0" lang="id-ID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January 2022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: 32 000 late applications received by the WCED;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Open Sans SemiBold"/>
              <a:ea typeface="Open Sans SemiBold"/>
              <a:cs typeface="Open Sans SemiBold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March 2022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: 341 unplaced grade 1 and grade 8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Open Sans SemiBold"/>
                <a:cs typeface="Arial"/>
              </a:rPr>
              <a:t>learners</a:t>
            </a: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,Sans-Serif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Open Sans SemiBold"/>
              <a:cs typeface="Arial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6094304" y="433160"/>
            <a:ext cx="5836307" cy="876562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5400" b="0" i="0" u="none" strike="noStrike" kern="1200" cap="none" spc="600" normalizeH="0" baseline="0" noProof="0">
                <a:ln>
                  <a:noFill/>
                </a:ln>
                <a:solidFill>
                  <a:srgbClr val="EAC435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STATISTICS</a:t>
            </a:r>
            <a:endParaRPr kumimoji="0" lang="en-US" sz="5400" b="0" i="0" u="none" strike="noStrike" kern="1200" cap="none" spc="600" normalizeH="0" baseline="0" noProof="0">
              <a:ln>
                <a:noFill/>
              </a:ln>
              <a:solidFill>
                <a:srgbClr val="EAC435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160" y="1521054"/>
            <a:ext cx="5738404" cy="3213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8256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xmlns="" id="{A301536C-FB6A-D343-8A74-10B8156CD4F4}"/>
              </a:ext>
            </a:extLst>
          </p:cNvPr>
          <p:cNvSpPr/>
          <p:nvPr/>
        </p:nvSpPr>
        <p:spPr>
          <a:xfrm>
            <a:off x="998913" y="706332"/>
            <a:ext cx="10194174" cy="843302"/>
          </a:xfrm>
          <a:prstGeom prst="round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Systemic Admission Issues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xmlns="" id="{02D5332C-6E5F-8C40-B9B6-C0F71250ABB7}"/>
              </a:ext>
            </a:extLst>
          </p:cNvPr>
          <p:cNvSpPr/>
          <p:nvPr/>
        </p:nvSpPr>
        <p:spPr>
          <a:xfrm>
            <a:off x="8909858" y="3129527"/>
            <a:ext cx="2283229" cy="158473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Overcrowding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AFE89AF8-88FE-E14F-AF90-784DF09E7231}"/>
              </a:ext>
            </a:extLst>
          </p:cNvPr>
          <p:cNvSpPr/>
          <p:nvPr/>
        </p:nvSpPr>
        <p:spPr>
          <a:xfrm>
            <a:off x="3589761" y="3127881"/>
            <a:ext cx="2283229" cy="1574007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Co-ordination between Schools and Districts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AE880569-1634-A448-A346-32D0C3373CED}"/>
              </a:ext>
            </a:extLst>
          </p:cNvPr>
          <p:cNvSpPr/>
          <p:nvPr/>
        </p:nvSpPr>
        <p:spPr>
          <a:xfrm>
            <a:off x="6235087" y="3132148"/>
            <a:ext cx="2283229" cy="158473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Admission Appeal Processes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A5A134E4-5D10-B542-B129-DA0C667D015F}"/>
              </a:ext>
            </a:extLst>
          </p:cNvPr>
          <p:cNvCxnSpPr>
            <a:cxnSpLocks/>
          </p:cNvCxnSpPr>
          <p:nvPr/>
        </p:nvCxnSpPr>
        <p:spPr>
          <a:xfrm>
            <a:off x="2167857" y="1981305"/>
            <a:ext cx="0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xmlns="" id="{521D24FE-C969-4D47-B8BB-E4B5827F8BCA}"/>
              </a:ext>
            </a:extLst>
          </p:cNvPr>
          <p:cNvCxnSpPr>
            <a:cxnSpLocks/>
          </p:cNvCxnSpPr>
          <p:nvPr/>
        </p:nvCxnSpPr>
        <p:spPr>
          <a:xfrm flipH="1">
            <a:off x="4737997" y="1979582"/>
            <a:ext cx="1" cy="6650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294039A5-B6A3-8444-9E52-B8AEB85883CE}"/>
              </a:ext>
            </a:extLst>
          </p:cNvPr>
          <p:cNvCxnSpPr>
            <a:cxnSpLocks/>
          </p:cNvCxnSpPr>
          <p:nvPr/>
        </p:nvCxnSpPr>
        <p:spPr>
          <a:xfrm>
            <a:off x="7375789" y="1979582"/>
            <a:ext cx="0" cy="673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xmlns="" id="{16B51BBE-196B-6240-8A97-6A69E427BCDA}"/>
              </a:ext>
            </a:extLst>
          </p:cNvPr>
          <p:cNvCxnSpPr>
            <a:cxnSpLocks/>
          </p:cNvCxnSpPr>
          <p:nvPr/>
        </p:nvCxnSpPr>
        <p:spPr>
          <a:xfrm>
            <a:off x="10056104" y="1963182"/>
            <a:ext cx="0" cy="6921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D86CB0AB-35A4-9D48-8EF1-5324133F8788}"/>
              </a:ext>
            </a:extLst>
          </p:cNvPr>
          <p:cNvSpPr/>
          <p:nvPr/>
        </p:nvSpPr>
        <p:spPr>
          <a:xfrm>
            <a:off x="1431370" y="5008188"/>
            <a:ext cx="16237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C6D8C977-BB1E-FC43-A524-DE851B20DECE}"/>
              </a:ext>
            </a:extLst>
          </p:cNvPr>
          <p:cNvSpPr/>
          <p:nvPr/>
        </p:nvSpPr>
        <p:spPr>
          <a:xfrm>
            <a:off x="4133532" y="5002416"/>
            <a:ext cx="16237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4883BE3F-3A94-D64F-A13F-94BE375A4B5E}"/>
              </a:ext>
            </a:extLst>
          </p:cNvPr>
          <p:cNvSpPr/>
          <p:nvPr/>
        </p:nvSpPr>
        <p:spPr>
          <a:xfrm>
            <a:off x="6842015" y="4925353"/>
            <a:ext cx="1623700" cy="369332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srgbClr val="20386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4D947918-B6F1-0843-94D3-EA0D57123205}"/>
              </a:ext>
            </a:extLst>
          </p:cNvPr>
          <p:cNvSpPr/>
          <p:nvPr/>
        </p:nvSpPr>
        <p:spPr>
          <a:xfrm>
            <a:off x="966712" y="3133049"/>
            <a:ext cx="2283229" cy="157332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Processes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5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94453-0618-47E7-A05F-63D02C599175}"/>
              </a:ext>
            </a:extLst>
          </p:cNvPr>
          <p:cNvSpPr/>
          <p:nvPr/>
        </p:nvSpPr>
        <p:spPr>
          <a:xfrm>
            <a:off x="0" y="0"/>
            <a:ext cx="5687996" cy="6858000"/>
          </a:xfrm>
          <a:prstGeom prst="rect">
            <a:avLst/>
          </a:prstGeom>
          <a:solidFill>
            <a:srgbClr val="07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101434" y="1718724"/>
            <a:ext cx="5278285" cy="281615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Inaccessible </a:t>
            </a:r>
            <a:r>
              <a:rPr kumimoji="0" lang="id-ID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processes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/>
              <a:cs typeface="Lato Light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000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Online Applications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Ineffective late application procedures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id-ID" sz="2000" b="0" i="0" u="none" strike="noStrike" kern="1200" cap="none" spc="0" normalizeH="0" baseline="0" noProof="0" dirty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/>
              </a:rPr>
              <a:t>Lack of support and resources</a:t>
            </a:r>
            <a:endParaRPr kumimoji="0" lang="id-ID" sz="20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6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5994525" y="469214"/>
            <a:ext cx="5698328" cy="899669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0" i="0" u="none" strike="noStrike" kern="1200" cap="none" spc="600" normalizeH="0" baseline="0" noProof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Bebas Neue Bold"/>
                <a:ea typeface="Open Sans SemiBold"/>
                <a:cs typeface="+mn-cs"/>
              </a:rPr>
              <a:t>Admission processes</a:t>
            </a:r>
            <a:endParaRPr kumimoji="0" lang="en-US" sz="4000" b="0" i="0" u="none" strike="noStrike" kern="1200" cap="none" spc="600" normalizeH="0" baseline="0" noProof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93A434E-A62C-023C-68AD-F5494B71381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9940" y="1953619"/>
            <a:ext cx="4821115" cy="302478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913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108711" y="2723058"/>
            <a:ext cx="6014173" cy="87656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5700" spc="600" dirty="0" smtClean="0">
                <a:solidFill>
                  <a:schemeClr val="accent2"/>
                </a:solidFill>
                <a:latin typeface="Bebas Neue Bold" panose="020B0606020202050201" pitchFamily="34" charset="0"/>
                <a:ea typeface="Open Sans SemiBold" panose="020B0706030804020204" pitchFamily="34" charset="0"/>
              </a:rPr>
              <a:t> RECOMMENDATIONS</a:t>
            </a:r>
            <a:endParaRPr lang="en-US" sz="5700" spc="600" dirty="0">
              <a:solidFill>
                <a:schemeClr val="accent2"/>
              </a:solidFill>
              <a:latin typeface="Bebas Neue Bold" panose="020B0606020202050201" pitchFamily="34" charset="0"/>
              <a:ea typeface="Open Sans SemiBold" panose="020B0706030804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6556133" y="1303460"/>
            <a:ext cx="5290427" cy="4438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Effective </a:t>
            </a: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administrative systems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systems to ensure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consistency and uniformity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Adequate system and process support and resources throughout application process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Improved coordination and </a:t>
            </a: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communication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Proper reporting</a:t>
            </a:r>
          </a:p>
          <a:p>
            <a:pPr marL="171450" indent="-1714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ea typeface="Open Sans SemiBold" panose="020B0706030804020204" pitchFamily="34" charset="0"/>
                <a:cs typeface="Arial" panose="020B0604020202020204" pitchFamily="34" charset="0"/>
              </a:rPr>
              <a:t>Accountability</a:t>
            </a:r>
            <a:endParaRPr lang="en-US" dirty="0">
              <a:latin typeface="Arial" panose="020B0604020202020204" pitchFamily="34" charset="0"/>
              <a:ea typeface="Open Sans SemiBold" panose="020B0706030804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253754" y="1303460"/>
            <a:ext cx="60960" cy="4592320"/>
          </a:xfrm>
          <a:prstGeom prst="line">
            <a:avLst/>
          </a:prstGeom>
          <a:ln w="25400">
            <a:solidFill>
              <a:srgbClr val="072A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1364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C2E94453-0618-47E7-A05F-63D02C599175}"/>
              </a:ext>
            </a:extLst>
          </p:cNvPr>
          <p:cNvSpPr/>
          <p:nvPr/>
        </p:nvSpPr>
        <p:spPr>
          <a:xfrm>
            <a:off x="-7366" y="1"/>
            <a:ext cx="5573615" cy="6858000"/>
          </a:xfrm>
          <a:prstGeom prst="rect">
            <a:avLst/>
          </a:prstGeom>
          <a:solidFill>
            <a:srgbClr val="072A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ZA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Open Sans SemiBold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342D9BCD-AD76-4D57-B195-3E6D51B73D0C}"/>
              </a:ext>
            </a:extLst>
          </p:cNvPr>
          <p:cNvSpPr/>
          <p:nvPr/>
        </p:nvSpPr>
        <p:spPr>
          <a:xfrm>
            <a:off x="5994525" y="2252570"/>
            <a:ext cx="5278285" cy="3000821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Lack of cohesion between schools and districts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No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 uniformity between districts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>
                <a:solidFill>
                  <a:srgbClr val="0D2029"/>
                </a:solidFill>
                <a:latin typeface="Arial"/>
                <a:ea typeface="Open Sans SemiBold"/>
                <a:cs typeface="Lato Light" panose="020F0502020204030203" pitchFamily="34" charset="0"/>
              </a:rPr>
              <a:t>Districts not following proper procedures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0D2029"/>
                </a:solidFill>
                <a:effectLst/>
                <a:uLnTx/>
                <a:uFillTx/>
                <a:latin typeface="Arial"/>
                <a:ea typeface="Open Sans SemiBold"/>
                <a:cs typeface="Lato Light" panose="020F0502020204030203" pitchFamily="34" charset="0"/>
              </a:rPr>
              <a:t>Lack of communication</a:t>
            </a: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1600" b="0" i="0" u="none" strike="noStrike" kern="1200" cap="none" spc="0" normalizeH="0" noProof="0" dirty="0" smtClean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/>
              <a:cs typeface="Lato Light" panose="020F0502020204030203" pitchFamily="34" charset="0"/>
            </a:endParaRPr>
          </a:p>
          <a:p>
            <a:pPr marL="285750" marR="0" lvl="0" indent="-2857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600" b="0" i="0" u="none" strike="noStrike" kern="1200" cap="none" spc="0" normalizeH="0" baseline="0" noProof="0" dirty="0" smtClean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  <a:p>
            <a:pPr marL="171450" marR="0" lvl="0" indent="-1714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id-ID" sz="1100" b="0" i="0" u="none" strike="noStrike" kern="1200" cap="none" spc="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Arial"/>
              <a:ea typeface="Open Sans SemiBold" panose="020B0706030804020204" pitchFamily="34" charset="0"/>
              <a:cs typeface="Lato Light" panose="020F0502020204030203" pitchFamily="34" charset="0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A38E1262-7B51-498B-AFA8-80707138815E}"/>
              </a:ext>
            </a:extLst>
          </p:cNvPr>
          <p:cNvSpPr txBox="1">
            <a:spLocks/>
          </p:cNvSpPr>
          <p:nvPr/>
        </p:nvSpPr>
        <p:spPr>
          <a:xfrm>
            <a:off x="5994525" y="469214"/>
            <a:ext cx="5698328" cy="1375628"/>
          </a:xfrm>
          <a:prstGeom prst="rect">
            <a:avLst/>
          </a:prstGeom>
        </p:spPr>
        <p:txBody>
          <a:bodyPr lIns="91440" tIns="45720" rIns="91440" bIns="4572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4000" spc="600" dirty="0" smtClean="0">
                <a:solidFill>
                  <a:srgbClr val="0D2029"/>
                </a:solidFill>
                <a:latin typeface="Bebas Neue Bold"/>
                <a:ea typeface="Open Sans SemiBold"/>
              </a:rPr>
              <a:t>CO-Ordination between schools and districts</a:t>
            </a:r>
            <a:endParaRPr kumimoji="0" lang="en-US" sz="4000" b="0" i="0" u="none" strike="noStrike" kern="1200" cap="none" spc="600" normalizeH="0" baseline="0" noProof="0" dirty="0">
              <a:ln>
                <a:noFill/>
              </a:ln>
              <a:solidFill>
                <a:srgbClr val="0D2029"/>
              </a:solidFill>
              <a:effectLst/>
              <a:uLnTx/>
              <a:uFillTx/>
              <a:latin typeface="Bebas Neue Bold" panose="020B0606020202050201" pitchFamily="34" charset="0"/>
              <a:ea typeface="Open Sans SemiBold" panose="020B0706030804020204" pitchFamily="34" charset="0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4320" y="1844842"/>
            <a:ext cx="4863653" cy="32365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28137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D2029"/>
      </a:dk1>
      <a:lt1>
        <a:sysClr val="window" lastClr="FFFFFF"/>
      </a:lt1>
      <a:dk2>
        <a:srgbClr val="44546A"/>
      </a:dk2>
      <a:lt2>
        <a:srgbClr val="E7E6E6"/>
      </a:lt2>
      <a:accent1>
        <a:srgbClr val="F6E8D2"/>
      </a:accent1>
      <a:accent2>
        <a:srgbClr val="EAC435"/>
      </a:accent2>
      <a:accent3>
        <a:srgbClr val="F2613C"/>
      </a:accent3>
      <a:accent4>
        <a:srgbClr val="C9E8DE"/>
      </a:accent4>
      <a:accent5>
        <a:srgbClr val="25A0B6"/>
      </a:accent5>
      <a:accent6>
        <a:srgbClr val="0D2029"/>
      </a:accent6>
      <a:hlink>
        <a:srgbClr val="AAA218"/>
      </a:hlink>
      <a:folHlink>
        <a:srgbClr val="954F72"/>
      </a:folHlink>
    </a:clrScheme>
    <a:fontScheme name="Custom 1">
      <a:majorFont>
        <a:latin typeface="Bebas Neue"/>
        <a:ea typeface=""/>
        <a:cs typeface=""/>
      </a:majorFont>
      <a:minorFont>
        <a:latin typeface="Open Sans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94DC42BE076B841B7DD64111DAAF86D" ma:contentTypeVersion="13" ma:contentTypeDescription="Create a new document." ma:contentTypeScope="" ma:versionID="4e8d257af29d49f421d6a9ab2b4ac123">
  <xsd:schema xmlns:xsd="http://www.w3.org/2001/XMLSchema" xmlns:xs="http://www.w3.org/2001/XMLSchema" xmlns:p="http://schemas.microsoft.com/office/2006/metadata/properties" xmlns:ns2="48b019db-763b-45f6-8cb7-bfcff794e16b" xmlns:ns3="0f438509-3064-4c48-909c-ab9a5edcc7f1" targetNamespace="http://schemas.microsoft.com/office/2006/metadata/properties" ma:root="true" ma:fieldsID="b3816d26d9366e679e7e0f668705cd35" ns2:_="" ns3:_="">
    <xsd:import namespace="48b019db-763b-45f6-8cb7-bfcff794e16b"/>
    <xsd:import namespace="0f438509-3064-4c48-909c-ab9a5edcc7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b019db-763b-45f6-8cb7-bfcff794e16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38509-3064-4c48-909c-ab9a5edcc7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A14C4AF-19EA-4DE6-86C8-3244B514507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b019db-763b-45f6-8cb7-bfcff794e16b"/>
    <ds:schemaRef ds:uri="0f438509-3064-4c48-909c-ab9a5edcc7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D455206-B752-4EE5-BDB4-A94D2B4CF8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47F9634-7519-46D7-97FF-B3729E8687AA}">
  <ds:schemaRefs>
    <ds:schemaRef ds:uri="http://schemas.openxmlformats.org/package/2006/metadata/core-properties"/>
    <ds:schemaRef ds:uri="b449daa7-5600-4d8a-b4cc-c206cfd98115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2ae459d9-5686-4463-860a-3aa82424de73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426</Words>
  <Application>Microsoft Office PowerPoint</Application>
  <PresentationFormat>Custom</PresentationFormat>
  <Paragraphs>128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Arial</vt:lpstr>
      <vt:lpstr>Open Sans SemiBold</vt:lpstr>
      <vt:lpstr>Open Sans ExtraBold</vt:lpstr>
      <vt:lpstr>Open Sans</vt:lpstr>
      <vt:lpstr>Bebas Neue Bold</vt:lpstr>
      <vt:lpstr>Lato Light</vt:lpstr>
      <vt:lpstr>Arial,Sans-Serif</vt:lpstr>
      <vt:lpstr>Calibri</vt:lpstr>
      <vt:lpstr>Bebas Neue Book</vt:lpstr>
      <vt:lpstr>Poppins</vt:lpstr>
      <vt:lpstr>Calibri Light</vt:lpstr>
      <vt:lpstr>Bebas Neue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LDDX;ag@vanillarain.co.za</dc:creator>
  <cp:lastModifiedBy>USER</cp:lastModifiedBy>
  <cp:revision>90</cp:revision>
  <dcterms:created xsi:type="dcterms:W3CDTF">2019-06-01T14:49:34Z</dcterms:created>
  <dcterms:modified xsi:type="dcterms:W3CDTF">2022-06-15T09:18:16Z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0x010100B94DC42BE076B841B7DD64111DAAF86D</vt:lpwstr>
  </property>
</Properties>
</file>