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theme/themeOverride4.xml" ContentType="application/vnd.openxmlformats-officedocument.themeOverr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6" r:id="rId5"/>
  </p:sldMasterIdLst>
  <p:notesMasterIdLst>
    <p:notesMasterId r:id="rId43"/>
  </p:notesMasterIdLst>
  <p:sldIdLst>
    <p:sldId id="327" r:id="rId6"/>
    <p:sldId id="256" r:id="rId7"/>
    <p:sldId id="337" r:id="rId8"/>
    <p:sldId id="517" r:id="rId9"/>
    <p:sldId id="518" r:id="rId10"/>
    <p:sldId id="519" r:id="rId11"/>
    <p:sldId id="540" r:id="rId12"/>
    <p:sldId id="541" r:id="rId13"/>
    <p:sldId id="542" r:id="rId14"/>
    <p:sldId id="543" r:id="rId15"/>
    <p:sldId id="544" r:id="rId16"/>
    <p:sldId id="545" r:id="rId17"/>
    <p:sldId id="438" r:id="rId18"/>
    <p:sldId id="508" r:id="rId19"/>
    <p:sldId id="408" r:id="rId20"/>
    <p:sldId id="409" r:id="rId21"/>
    <p:sldId id="410" r:id="rId22"/>
    <p:sldId id="509" r:id="rId23"/>
    <p:sldId id="510" r:id="rId24"/>
    <p:sldId id="511" r:id="rId25"/>
    <p:sldId id="414" r:id="rId26"/>
    <p:sldId id="502" r:id="rId27"/>
    <p:sldId id="546" r:id="rId28"/>
    <p:sldId id="503" r:id="rId29"/>
    <p:sldId id="505" r:id="rId30"/>
    <p:sldId id="436" r:id="rId31"/>
    <p:sldId id="547" r:id="rId32"/>
    <p:sldId id="548" r:id="rId33"/>
    <p:sldId id="549" r:id="rId34"/>
    <p:sldId id="550" r:id="rId35"/>
    <p:sldId id="551" r:id="rId36"/>
    <p:sldId id="552" r:id="rId37"/>
    <p:sldId id="553" r:id="rId38"/>
    <p:sldId id="554" r:id="rId39"/>
    <p:sldId id="555" r:id="rId40"/>
    <p:sldId id="556" r:id="rId41"/>
    <p:sldId id="458" r:id="rId4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PSA CEO" initials="PC" lastIdx="3" clrIdx="0">
    <p:extLst>
      <p:ext uri="{19B8F6BF-5375-455C-9EA6-DF929625EA0E}">
        <p15:presenceInfo xmlns:p15="http://schemas.microsoft.com/office/powerpoint/2012/main" xmlns="" userId="S-1-5-21-619387018-168755649-227697207-11522" providerId="AD"/>
      </p:ext>
    </p:extLst>
  </p:cmAuthor>
  <p:cmAuthor id="2" name="Lethabo Mamabolo" initials="LM" lastIdx="6" clrIdx="1">
    <p:extLst>
      <p:ext uri="{19B8F6BF-5375-455C-9EA6-DF929625EA0E}">
        <p15:presenceInfo xmlns:p15="http://schemas.microsoft.com/office/powerpoint/2012/main" xmlns="" userId="S-1-5-21-619387018-168755649-227697207-146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6BC94"/>
    <a:srgbClr val="F4AF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4" autoAdjust="0"/>
    <p:restoredTop sz="93460" autoAdjust="0"/>
  </p:normalViewPr>
  <p:slideViewPr>
    <p:cSldViewPr>
      <p:cViewPr varScale="1">
        <p:scale>
          <a:sx n="51" d="100"/>
          <a:sy n="51" d="100"/>
        </p:scale>
        <p:origin x="-96" y="-40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470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275" cy="49836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49862" y="1"/>
            <a:ext cx="2946275" cy="498366"/>
          </a:xfrm>
          <a:prstGeom prst="rect">
            <a:avLst/>
          </a:prstGeom>
        </p:spPr>
        <p:txBody>
          <a:bodyPr vert="horz" lIns="91440" tIns="45720" rIns="91440" bIns="45720" rtlCol="0"/>
          <a:lstStyle>
            <a:lvl1pPr algn="r">
              <a:defRPr sz="1200"/>
            </a:lvl1pPr>
          </a:lstStyle>
          <a:p>
            <a:fld id="{FFBE6F58-466C-4D95-AC3C-D2A360BCF41A}" type="datetimeFigureOut">
              <a:rPr lang="en-ZA" smtClean="0"/>
              <a:pPr/>
              <a:t>2022/05/10</a:t>
            </a:fld>
            <a:endParaRPr lang="en-ZA"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0383" y="4776856"/>
            <a:ext cx="5436909" cy="390895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273"/>
            <a:ext cx="2946275" cy="498366"/>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49862" y="9428273"/>
            <a:ext cx="2946275" cy="498366"/>
          </a:xfrm>
          <a:prstGeom prst="rect">
            <a:avLst/>
          </a:prstGeom>
        </p:spPr>
        <p:txBody>
          <a:bodyPr vert="horz" lIns="91440" tIns="45720" rIns="91440" bIns="45720" rtlCol="0" anchor="b"/>
          <a:lstStyle>
            <a:lvl1pPr algn="r">
              <a:defRPr sz="1200"/>
            </a:lvl1pPr>
          </a:lstStyle>
          <a:p>
            <a:fld id="{CA5C20B9-0EAB-4759-8385-8E7203DABF31}" type="slidenum">
              <a:rPr lang="en-ZA" smtClean="0"/>
              <a:pPr/>
              <a:t>‹#›</a:t>
            </a:fld>
            <a:endParaRPr lang="en-ZA" dirty="0"/>
          </a:p>
        </p:txBody>
      </p:sp>
    </p:spTree>
    <p:extLst>
      <p:ext uri="{BB962C8B-B14F-4D97-AF65-F5344CB8AC3E}">
        <p14:creationId xmlns:p14="http://schemas.microsoft.com/office/powerpoint/2010/main" xmlns="" val="1383392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A5C20B9-0EAB-4759-8385-8E7203DABF31}" type="slidenum">
              <a:rPr lang="en-ZA" smtClean="0"/>
              <a:pPr/>
              <a:t>33</a:t>
            </a:fld>
            <a:endParaRPr lang="en-ZA" dirty="0"/>
          </a:p>
        </p:txBody>
      </p:sp>
    </p:spTree>
    <p:extLst>
      <p:ext uri="{BB962C8B-B14F-4D97-AF65-F5344CB8AC3E}">
        <p14:creationId xmlns:p14="http://schemas.microsoft.com/office/powerpoint/2010/main" xmlns="" val="2225483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BAB591-6E33-4040-B314-26BA60EAC245}" type="datetimeFigureOut">
              <a:rPr lang="en-US" smtClean="0"/>
              <a:pPr/>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2611193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AB591-6E33-4040-B314-26BA60EAC245}" type="datetimeFigureOut">
              <a:rPr lang="en-US" smtClean="0"/>
              <a:pPr/>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469002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AB591-6E33-4040-B314-26BA60EAC245}" type="datetimeFigureOut">
              <a:rPr lang="en-US" smtClean="0"/>
              <a:pPr/>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1470061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0"/>
          </p:nvPr>
        </p:nvSpPr>
        <p:spPr>
          <a:xfrm>
            <a:off x="457200" y="1676400"/>
            <a:ext cx="8229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222406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BAB591-6E33-4040-B314-26BA60EAC245}" type="datetimeFigureOut">
              <a:rPr lang="en-US" smtClean="0"/>
              <a:pPr/>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2589793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AB591-6E33-4040-B314-26BA60EAC245}" type="datetimeFigureOut">
              <a:rPr lang="en-US" smtClean="0"/>
              <a:pPr/>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777068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BAB591-6E33-4040-B314-26BA60EAC245}" type="datetimeFigureOut">
              <a:rPr lang="en-US" smtClean="0"/>
              <a:pPr/>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422386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BAB591-6E33-4040-B314-26BA60EAC245}" type="datetimeFigureOut">
              <a:rPr lang="en-US" smtClean="0"/>
              <a:pPr/>
              <a:t>5/10/2022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3617106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BAB591-6E33-4040-B314-26BA60EAC245}" type="datetimeFigureOut">
              <a:rPr lang="en-US" smtClean="0"/>
              <a:pPr/>
              <a:t>5/10/2022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1520173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BAB591-6E33-4040-B314-26BA60EAC245}" type="datetimeFigureOut">
              <a:rPr lang="en-US" smtClean="0"/>
              <a:pPr/>
              <a:t>5/10/2022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2002032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BAB591-6E33-4040-B314-26BA60EAC245}" type="datetimeFigureOut">
              <a:rPr lang="en-US" smtClean="0"/>
              <a:pPr/>
              <a:t>5/10/2022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2247218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AB591-6E33-4040-B314-26BA60EAC245}" type="datetimeFigureOut">
              <a:rPr lang="en-US" smtClean="0"/>
              <a:pPr/>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1189261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BAB591-6E33-4040-B314-26BA60EAC245}" type="datetimeFigureOut">
              <a:rPr lang="en-US" smtClean="0"/>
              <a:pPr/>
              <a:t>5/10/2022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2259994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BAB591-6E33-4040-B314-26BA60EAC245}" type="datetimeFigureOut">
              <a:rPr lang="en-US" smtClean="0"/>
              <a:pPr/>
              <a:t>5/10/2022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1123939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AB591-6E33-4040-B314-26BA60EAC245}" type="datetimeFigureOut">
              <a:rPr lang="en-US" smtClean="0"/>
              <a:pPr/>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1033880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AB591-6E33-4040-B314-26BA60EAC245}" type="datetimeFigureOut">
              <a:rPr lang="en-US" smtClean="0"/>
              <a:pPr/>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3898235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0"/>
          </p:nvPr>
        </p:nvSpPr>
        <p:spPr>
          <a:xfrm>
            <a:off x="457200" y="1676400"/>
            <a:ext cx="8229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308260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BAB591-6E33-4040-B314-26BA60EAC245}" type="datetimeFigureOut">
              <a:rPr lang="en-US" smtClean="0"/>
              <a:pPr/>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4004114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BAB591-6E33-4040-B314-26BA60EAC245}" type="datetimeFigureOut">
              <a:rPr lang="en-US" smtClean="0"/>
              <a:pPr/>
              <a:t>5/10/2022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2767215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BAB591-6E33-4040-B314-26BA60EAC245}" type="datetimeFigureOut">
              <a:rPr lang="en-US" smtClean="0"/>
              <a:pPr/>
              <a:t>5/10/2022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2602191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BAB591-6E33-4040-B314-26BA60EAC245}" type="datetimeFigureOut">
              <a:rPr lang="en-US" smtClean="0"/>
              <a:pPr/>
              <a:t>5/10/2022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2836066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BAB591-6E33-4040-B314-26BA60EAC245}" type="datetimeFigureOut">
              <a:rPr lang="en-US" smtClean="0"/>
              <a:pPr/>
              <a:t>5/10/2022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2838900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BAB591-6E33-4040-B314-26BA60EAC245}" type="datetimeFigureOut">
              <a:rPr lang="en-US" smtClean="0"/>
              <a:pPr/>
              <a:t>5/10/2022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955024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BAB591-6E33-4040-B314-26BA60EAC245}" type="datetimeFigureOut">
              <a:rPr lang="en-US" smtClean="0"/>
              <a:pPr/>
              <a:t>5/10/2022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79A14E-396D-4C9F-87F0-DE48B51C42E0}" type="slidenum">
              <a:rPr lang="en-US" smtClean="0"/>
              <a:pPr/>
              <a:t>‹#›</a:t>
            </a:fld>
            <a:endParaRPr lang="en-US" dirty="0"/>
          </a:p>
        </p:txBody>
      </p:sp>
    </p:spTree>
    <p:extLst>
      <p:ext uri="{BB962C8B-B14F-4D97-AF65-F5344CB8AC3E}">
        <p14:creationId xmlns:p14="http://schemas.microsoft.com/office/powerpoint/2010/main" xmlns="" val="2078905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BAB591-6E33-4040-B314-26BA60EAC245}" type="datetimeFigureOut">
              <a:rPr lang="en-US" smtClean="0"/>
              <a:pPr/>
              <a:t>5/10/2022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79A14E-396D-4C9F-87F0-DE48B51C42E0}" type="slidenum">
              <a:rPr lang="en-US" smtClean="0"/>
              <a:pPr/>
              <a:t>‹#›</a:t>
            </a:fld>
            <a:endParaRPr lang="en-US" dirty="0"/>
          </a:p>
        </p:txBody>
      </p:sp>
      <p:pic>
        <p:nvPicPr>
          <p:cNvPr id="8" name="Picture 7" descr="Slides2.jpg"/>
          <p:cNvPicPr>
            <a:picLocks noChangeAspect="1"/>
          </p:cNvPicPr>
          <p:nvPr/>
        </p:nvPicPr>
        <p:blipFill>
          <a:blip r:embed="rId14" cstate="print"/>
          <a:stretch>
            <a:fillRect/>
          </a:stretch>
        </p:blipFill>
        <p:spPr>
          <a:xfrm>
            <a:off x="0" y="0"/>
            <a:ext cx="9144000" cy="7010400"/>
          </a:xfrm>
          <a:prstGeom prst="rect">
            <a:avLst/>
          </a:prstGeom>
        </p:spPr>
      </p:pic>
    </p:spTree>
    <p:extLst>
      <p:ext uri="{BB962C8B-B14F-4D97-AF65-F5344CB8AC3E}">
        <p14:creationId xmlns:p14="http://schemas.microsoft.com/office/powerpoint/2010/main" xmlns="" val="91319528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BAB591-6E33-4040-B314-26BA60EAC245}" type="datetimeFigureOut">
              <a:rPr lang="en-US" smtClean="0"/>
              <a:pPr/>
              <a:t>5/10/2022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79A14E-396D-4C9F-87F0-DE48B51C42E0}" type="slidenum">
              <a:rPr lang="en-US" smtClean="0"/>
              <a:pPr/>
              <a:t>‹#›</a:t>
            </a:fld>
            <a:endParaRPr lang="en-US" dirty="0"/>
          </a:p>
        </p:txBody>
      </p:sp>
      <p:pic>
        <p:nvPicPr>
          <p:cNvPr id="8" name="Picture 7" descr="Slides2.jpg"/>
          <p:cNvPicPr>
            <a:picLocks noChangeAspect="1"/>
          </p:cNvPicPr>
          <p:nvPr/>
        </p:nvPicPr>
        <p:blipFill>
          <a:blip r:embed="rId14" cstate="print"/>
          <a:stretch>
            <a:fillRect/>
          </a:stretch>
        </p:blipFill>
        <p:spPr>
          <a:xfrm>
            <a:off x="0" y="0"/>
            <a:ext cx="9144000" cy="7010400"/>
          </a:xfrm>
          <a:prstGeom prst="rect">
            <a:avLst/>
          </a:prstGeom>
        </p:spPr>
      </p:pic>
    </p:spTree>
    <p:extLst>
      <p:ext uri="{BB962C8B-B14F-4D97-AF65-F5344CB8AC3E}">
        <p14:creationId xmlns:p14="http://schemas.microsoft.com/office/powerpoint/2010/main" xmlns="" val="177819970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dirty="0"/>
          </a:p>
        </p:txBody>
      </p:sp>
      <p:sp>
        <p:nvSpPr>
          <p:cNvPr id="7" name="Subtitle 6"/>
          <p:cNvSpPr>
            <a:spLocks noGrp="1"/>
          </p:cNvSpPr>
          <p:nvPr>
            <p:ph type="subTitle" idx="1"/>
          </p:nvPr>
        </p:nvSpPr>
        <p:spPr/>
        <p:txBody>
          <a:bodyPr/>
          <a:lstStyle/>
          <a:p>
            <a:endParaRPr lang="en-US" dirty="0"/>
          </a:p>
        </p:txBody>
      </p:sp>
      <p:pic>
        <p:nvPicPr>
          <p:cNvPr id="4" name="Picture 3" descr="Slides.jpg"/>
          <p:cNvPicPr>
            <a:picLocks noChangeAspect="1"/>
          </p:cNvPicPr>
          <p:nvPr/>
        </p:nvPicPr>
        <p:blipFill>
          <a:blip r:embed="rId2" cstate="print"/>
          <a:stretch>
            <a:fillRect/>
          </a:stretch>
        </p:blipFill>
        <p:spPr>
          <a:xfrm>
            <a:off x="0" y="0"/>
            <a:ext cx="9144000" cy="7086600"/>
          </a:xfrm>
          <a:prstGeom prst="rect">
            <a:avLst/>
          </a:prstGeom>
        </p:spPr>
      </p:pic>
      <p:sp>
        <p:nvSpPr>
          <p:cNvPr id="5" name="TextBox 4"/>
          <p:cNvSpPr txBox="1"/>
          <p:nvPr/>
        </p:nvSpPr>
        <p:spPr>
          <a:xfrm>
            <a:off x="-36871" y="3276600"/>
            <a:ext cx="9220200" cy="2246769"/>
          </a:xfrm>
          <a:prstGeom prst="rect">
            <a:avLst/>
          </a:prstGeom>
          <a:solidFill>
            <a:schemeClr val="accent6">
              <a:lumMod val="20000"/>
              <a:lumOff val="80000"/>
            </a:schemeClr>
          </a:solidFill>
        </p:spPr>
        <p:txBody>
          <a:bodyPr wrap="square" rtlCol="0">
            <a:spAutoFit/>
          </a:bodyPr>
          <a:lstStyle/>
          <a:p>
            <a:pPr algn="ctr"/>
            <a:r>
              <a:rPr lang="en-US" sz="2000" b="1" dirty="0">
                <a:solidFill>
                  <a:schemeClr val="tx2">
                    <a:lumMod val="50000"/>
                  </a:schemeClr>
                </a:solidFill>
                <a:latin typeface="Arial Rounded MT Bold" panose="020F0704030504030204" pitchFamily="34" charset="0"/>
              </a:rPr>
              <a:t>PUBLIC PROTECTOR’S PRESENTATION TO THE PORTFOLIO COMMITTEE </a:t>
            </a:r>
            <a:r>
              <a:rPr lang="en-US" sz="2000" b="1" dirty="0" smtClean="0">
                <a:solidFill>
                  <a:schemeClr val="tx2">
                    <a:lumMod val="50000"/>
                  </a:schemeClr>
                </a:solidFill>
                <a:latin typeface="Arial Rounded MT Bold" panose="020F0704030504030204" pitchFamily="34" charset="0"/>
              </a:rPr>
              <a:t>ON  JUSTICE AND CORRECTIONAL SERVICES ON THE</a:t>
            </a:r>
          </a:p>
          <a:p>
            <a:pPr algn="ctr"/>
            <a:r>
              <a:rPr lang="en-US" sz="2000" b="1" dirty="0" smtClean="0">
                <a:solidFill>
                  <a:schemeClr val="tx2">
                    <a:lumMod val="50000"/>
                  </a:schemeClr>
                </a:solidFill>
                <a:latin typeface="Arial Rounded MT Bold" panose="020F0704030504030204" pitchFamily="34" charset="0"/>
              </a:rPr>
              <a:t>2022/23 ANNUAL PERFORMANCE PLAN AND BUDGET </a:t>
            </a:r>
          </a:p>
          <a:p>
            <a:pPr algn="ctr"/>
            <a:endParaRPr lang="en-US" sz="2000" b="1" dirty="0">
              <a:solidFill>
                <a:schemeClr val="tx2">
                  <a:lumMod val="50000"/>
                </a:schemeClr>
              </a:solidFill>
              <a:latin typeface="Arial Rounded MT Bold" panose="020F0704030504030204" pitchFamily="34" charset="0"/>
            </a:endParaRPr>
          </a:p>
          <a:p>
            <a:pPr algn="ctr"/>
            <a:r>
              <a:rPr lang="en-US" sz="2000" b="1" dirty="0" smtClean="0">
                <a:solidFill>
                  <a:schemeClr val="tx2">
                    <a:lumMod val="50000"/>
                  </a:schemeClr>
                </a:solidFill>
                <a:latin typeface="Arial Rounded MT Bold" panose="020F0704030504030204" pitchFamily="34" charset="0"/>
              </a:rPr>
              <a:t>Tuesday, 10 May , 2022</a:t>
            </a:r>
          </a:p>
          <a:p>
            <a:pPr algn="ctr"/>
            <a:endParaRPr lang="en-US" sz="2000" b="1" dirty="0">
              <a:solidFill>
                <a:schemeClr val="tx2">
                  <a:lumMod val="50000"/>
                </a:schemeClr>
              </a:solidFill>
              <a:latin typeface="Arial Rounded MT Bold" panose="020F0704030504030204" pitchFamily="34" charset="0"/>
            </a:endParaRPr>
          </a:p>
          <a:p>
            <a:pPr algn="ctr"/>
            <a:r>
              <a:rPr lang="en-US" sz="2000" b="1" dirty="0" smtClean="0">
                <a:solidFill>
                  <a:schemeClr val="tx2">
                    <a:lumMod val="50000"/>
                  </a:schemeClr>
                </a:solidFill>
                <a:latin typeface="Arial Rounded MT Bold" panose="020F0704030504030204" pitchFamily="34" charset="0"/>
              </a:rPr>
              <a:t>Presented by Adv. Busisiwe Mkhwebane: Public Protector</a:t>
            </a:r>
            <a:endParaRPr lang="en-US" sz="2000" b="1" dirty="0">
              <a:solidFill>
                <a:schemeClr val="tx2">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xmlns="" val="22733409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550259"/>
            <a:ext cx="9144000"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ZA" sz="2400" dirty="0">
                <a:latin typeface="Arial" panose="020B0604020202020204" pitchFamily="34" charset="0"/>
                <a:cs typeface="Arial" panose="020B0604020202020204" pitchFamily="34" charset="0"/>
              </a:rPr>
              <a:t> </a:t>
            </a:r>
          </a:p>
          <a:p>
            <a:pPr marL="457200" lvl="0" indent="-457200" algn="just">
              <a:buFont typeface="Arial" panose="020B0604020202020204" pitchFamily="34" charset="0"/>
              <a:buChar char="•"/>
            </a:pPr>
            <a:endParaRPr lang="en-ZA" sz="2400" dirty="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a:solidFill>
                  <a:srgbClr val="C00000"/>
                </a:solidFill>
                <a:latin typeface="Arial Rounded MT Bold" panose="020F0704030504030204" pitchFamily="34" charset="0"/>
              </a:rPr>
              <a:t>Introductory Remarks </a:t>
            </a:r>
            <a:r>
              <a:rPr lang="en-ZA" sz="2800" b="1" dirty="0" smtClean="0">
                <a:solidFill>
                  <a:srgbClr val="C00000"/>
                </a:solidFill>
                <a:latin typeface="Arial Rounded MT Bold" panose="020F0704030504030204" pitchFamily="34" charset="0"/>
              </a:rPr>
              <a:t>(7)</a:t>
            </a:r>
            <a:endParaRPr lang="en-GB" sz="2800" dirty="0">
              <a:latin typeface="Arial Rounded MT Bold" panose="020F0704030504030204" pitchFamily="34" charset="0"/>
            </a:endParaRPr>
          </a:p>
        </p:txBody>
      </p:sp>
      <p:sp>
        <p:nvSpPr>
          <p:cNvPr id="2" name="Rectangle 1"/>
          <p:cNvSpPr/>
          <p:nvPr/>
        </p:nvSpPr>
        <p:spPr>
          <a:xfrm>
            <a:off x="0" y="531971"/>
            <a:ext cx="9144000" cy="7956024"/>
          </a:xfrm>
          <a:prstGeom prst="rect">
            <a:avLst/>
          </a:prstGeom>
          <a:solidFill>
            <a:schemeClr val="bg1"/>
          </a:solidFill>
        </p:spPr>
        <p:txBody>
          <a:bodyPr wrap="square">
            <a:spAutoFit/>
          </a:bodyPr>
          <a:lstStyle/>
          <a:p>
            <a:pPr marL="342900" lvl="0" indent="-342900" algn="just">
              <a:spcAft>
                <a:spcPts val="0"/>
              </a:spcAft>
              <a:buFont typeface="Symbol" panose="05050102010706020507" pitchFamily="18" charset="2"/>
              <a:buChar char=""/>
            </a:pPr>
            <a:r>
              <a:rPr lang="en-US" sz="2300" dirty="0" smtClean="0">
                <a:latin typeface="Arial" panose="020B0604020202020204" pitchFamily="34" charset="0"/>
                <a:cs typeface="Arial" panose="020B0604020202020204" pitchFamily="34" charset="0"/>
              </a:rPr>
              <a:t>This </a:t>
            </a:r>
            <a:r>
              <a:rPr lang="en-US" sz="2300" dirty="0">
                <a:latin typeface="Arial" panose="020B0604020202020204" pitchFamily="34" charset="0"/>
                <a:cs typeface="Arial" panose="020B0604020202020204" pitchFamily="34" charset="0"/>
              </a:rPr>
              <a:t>year, 2022/23, we will continue on the path of placing issues affecting grassroots communities at the heart of our operations. To this end, we aim to </a:t>
            </a:r>
            <a:r>
              <a:rPr lang="en-US" sz="2300" dirty="0" err="1">
                <a:latin typeface="Arial" panose="020B0604020202020204" pitchFamily="34" charset="0"/>
                <a:cs typeface="Arial" panose="020B0604020202020204" pitchFamily="34" charset="0"/>
              </a:rPr>
              <a:t>finalise</a:t>
            </a:r>
            <a:r>
              <a:rPr lang="en-US" sz="2300" dirty="0">
                <a:latin typeface="Arial" panose="020B0604020202020204" pitchFamily="34" charset="0"/>
                <a:cs typeface="Arial" panose="020B0604020202020204" pitchFamily="34" charset="0"/>
              </a:rPr>
              <a:t> eight such investigations. They deal with the problems </a:t>
            </a:r>
            <a:r>
              <a:rPr lang="en-US" sz="2300" dirty="0" err="1">
                <a:latin typeface="Arial" panose="020B0604020202020204" pitchFamily="34" charset="0"/>
                <a:cs typeface="Arial" panose="020B0604020202020204" pitchFamily="34" charset="0"/>
              </a:rPr>
              <a:t>bedevilling</a:t>
            </a:r>
            <a:r>
              <a:rPr lang="en-US" sz="2300" dirty="0">
                <a:latin typeface="Arial" panose="020B0604020202020204" pitchFamily="34" charset="0"/>
                <a:cs typeface="Arial" panose="020B0604020202020204" pitchFamily="34" charset="0"/>
              </a:rPr>
              <a:t> the tertiary education sector, the criminal justice system in relation to the fight against Gender-Based Violence and child maintenance and the bottlenecks that result in organs of state delaying to pay small businesses that trade with government on time for services rendered.</a:t>
            </a:r>
          </a:p>
          <a:p>
            <a:pPr marL="342900" lvl="0" indent="-342900" algn="just">
              <a:spcAft>
                <a:spcPts val="0"/>
              </a:spcAft>
              <a:buFont typeface="Symbol" panose="05050102010706020507" pitchFamily="18" charset="2"/>
              <a:buChar char=""/>
            </a:pPr>
            <a:endParaRPr lang="en-US" sz="2300" dirty="0">
              <a:latin typeface="Arial" panose="020B060402020202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n-US" sz="2300" dirty="0" smtClean="0">
                <a:latin typeface="Arial" panose="020B0604020202020204" pitchFamily="34" charset="0"/>
                <a:cs typeface="Arial" panose="020B0604020202020204" pitchFamily="34" charset="0"/>
              </a:rPr>
              <a:t>Systemic </a:t>
            </a:r>
            <a:r>
              <a:rPr lang="en-US" sz="2300" dirty="0">
                <a:latin typeface="Arial" panose="020B0604020202020204" pitchFamily="34" charset="0"/>
                <a:cs typeface="Arial" panose="020B0604020202020204" pitchFamily="34" charset="0"/>
              </a:rPr>
              <a:t>investigations refer to </a:t>
            </a:r>
            <a:r>
              <a:rPr lang="en-US" sz="2300" dirty="0" smtClean="0">
                <a:latin typeface="Arial" panose="020B0604020202020204" pitchFamily="34" charset="0"/>
                <a:cs typeface="Arial" panose="020B0604020202020204" pitchFamily="34" charset="0"/>
              </a:rPr>
              <a:t>matters </a:t>
            </a:r>
            <a:r>
              <a:rPr lang="en-US" sz="2300" dirty="0">
                <a:latin typeface="Arial" panose="020B0604020202020204" pitchFamily="34" charset="0"/>
                <a:cs typeface="Arial" panose="020B0604020202020204" pitchFamily="34" charset="0"/>
              </a:rPr>
              <a:t>that tackle recurring problems which seem to affect many people at a time or a community as opposed to individual and isolated cases. This is not to suggest that individual cases are less important and deserve lesser attention because sometimes it is such isolated cases whose evidence helps us to identify systemic service failures so we can straighten out the system and see to it that the problem does not persist.</a:t>
            </a:r>
          </a:p>
          <a:p>
            <a:pPr marL="342900" lvl="0" indent="-342900" algn="just">
              <a:spcAft>
                <a:spcPts val="0"/>
              </a:spcAft>
              <a:buFont typeface="Symbol" panose="05050102010706020507" pitchFamily="18" charset="2"/>
              <a:buChar char=""/>
            </a:pPr>
            <a:endParaRPr lang="en-US" sz="2400" dirty="0" smtClean="0">
              <a:latin typeface="Arial" panose="020B0604020202020204" pitchFamily="34" charset="0"/>
              <a:cs typeface="Arial" panose="020B0604020202020204" pitchFamily="34" charset="0"/>
            </a:endParaRPr>
          </a:p>
          <a:p>
            <a:pPr marL="342900" lvl="0" indent="-342900" algn="just">
              <a:spcAft>
                <a:spcPts val="0"/>
              </a:spcAft>
              <a:buFont typeface="Symbol" panose="05050102010706020507" pitchFamily="18" charset="2"/>
              <a:buChar char=""/>
            </a:pPr>
            <a:endParaRPr lang="en-US" sz="2400" dirty="0" smtClean="0">
              <a:latin typeface="Arial" panose="020B0604020202020204" pitchFamily="34" charset="0"/>
              <a:cs typeface="Arial" panose="020B0604020202020204" pitchFamily="34" charset="0"/>
            </a:endParaRPr>
          </a:p>
          <a:p>
            <a:pPr marL="342900" lvl="0" indent="-342900" algn="just">
              <a:spcAft>
                <a:spcPts val="0"/>
              </a:spcAft>
              <a:buFont typeface="Symbol" panose="05050102010706020507" pitchFamily="18" charset="2"/>
              <a:buChar char=""/>
            </a:pPr>
            <a:endParaRPr lang="en-US" sz="2400" dirty="0" smtClean="0">
              <a:latin typeface="Arial" panose="020B0604020202020204" pitchFamily="34" charset="0"/>
              <a:cs typeface="Arial" panose="020B0604020202020204" pitchFamily="34" charset="0"/>
            </a:endParaRPr>
          </a:p>
          <a:p>
            <a:pPr marL="342900" lvl="0" indent="-342900" algn="just">
              <a:spcAft>
                <a:spcPts val="0"/>
              </a:spcAft>
              <a:buFont typeface="Symbol" panose="05050102010706020507" pitchFamily="18" charset="2"/>
              <a:buChar char=""/>
            </a:pPr>
            <a:endParaRPr lang="en-US" sz="2400" dirty="0" smtClean="0">
              <a:latin typeface="Arial" panose="020B0604020202020204" pitchFamily="34" charset="0"/>
              <a:cs typeface="Arial" panose="020B0604020202020204" pitchFamily="34" charset="0"/>
            </a:endParaRPr>
          </a:p>
          <a:p>
            <a:pPr marL="342900" lvl="0" indent="-342900" algn="just">
              <a:spcAft>
                <a:spcPts val="0"/>
              </a:spcAft>
              <a:buFont typeface="Symbol" panose="05050102010706020507" pitchFamily="18" charset="2"/>
              <a:buChar char=""/>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60456024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550259"/>
            <a:ext cx="9144000"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ZA" sz="2400" dirty="0">
                <a:latin typeface="Arial" panose="020B0604020202020204" pitchFamily="34" charset="0"/>
                <a:cs typeface="Arial" panose="020B0604020202020204" pitchFamily="34" charset="0"/>
              </a:rPr>
              <a:t> </a:t>
            </a:r>
          </a:p>
          <a:p>
            <a:pPr marL="457200" lvl="0" indent="-457200" algn="just">
              <a:buFont typeface="Arial" panose="020B0604020202020204" pitchFamily="34" charset="0"/>
              <a:buChar char="•"/>
            </a:pPr>
            <a:endParaRPr lang="en-ZA" sz="2400" dirty="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a:solidFill>
                  <a:srgbClr val="C00000"/>
                </a:solidFill>
                <a:latin typeface="Arial Rounded MT Bold" panose="020F0704030504030204" pitchFamily="34" charset="0"/>
              </a:rPr>
              <a:t>Introductory Remarks </a:t>
            </a:r>
            <a:r>
              <a:rPr lang="en-ZA" sz="2800" b="1" dirty="0" smtClean="0">
                <a:solidFill>
                  <a:srgbClr val="C00000"/>
                </a:solidFill>
                <a:latin typeface="Arial Rounded MT Bold" panose="020F0704030504030204" pitchFamily="34" charset="0"/>
              </a:rPr>
              <a:t>(8)</a:t>
            </a:r>
            <a:endParaRPr lang="en-GB" sz="2800" dirty="0">
              <a:latin typeface="Arial Rounded MT Bold" panose="020F0704030504030204" pitchFamily="34" charset="0"/>
            </a:endParaRPr>
          </a:p>
        </p:txBody>
      </p:sp>
      <p:sp>
        <p:nvSpPr>
          <p:cNvPr id="2" name="Rectangle 1"/>
          <p:cNvSpPr/>
          <p:nvPr/>
        </p:nvSpPr>
        <p:spPr>
          <a:xfrm>
            <a:off x="0" y="531971"/>
            <a:ext cx="9144000" cy="6740307"/>
          </a:xfrm>
          <a:prstGeom prst="rect">
            <a:avLst/>
          </a:prstGeom>
          <a:solidFill>
            <a:schemeClr val="bg1"/>
          </a:solidFill>
        </p:spPr>
        <p:txBody>
          <a:bodyPr wrap="square">
            <a:spAutoFit/>
          </a:bodyPr>
          <a:lstStyle/>
          <a:p>
            <a:pPr marL="342900" lvl="0" indent="-342900" algn="just">
              <a:spcAft>
                <a:spcPts val="0"/>
              </a:spcAft>
              <a:buFont typeface="Symbol" panose="05050102010706020507" pitchFamily="18" charset="2"/>
              <a:buChar char=""/>
            </a:pPr>
            <a:r>
              <a:rPr lang="en-US" sz="2400" dirty="0" smtClean="0">
                <a:latin typeface="Arial" panose="020B0604020202020204" pitchFamily="34" charset="0"/>
                <a:cs typeface="Arial" panose="020B0604020202020204" pitchFamily="34" charset="0"/>
              </a:rPr>
              <a:t>We </a:t>
            </a:r>
            <a:r>
              <a:rPr lang="en-US" sz="2400" dirty="0">
                <a:latin typeface="Arial" panose="020B0604020202020204" pitchFamily="34" charset="0"/>
                <a:cs typeface="Arial" panose="020B0604020202020204" pitchFamily="34" charset="0"/>
              </a:rPr>
              <a:t>have already concluded a number of such investigations and they have proved quite effective in tackling maladministration. These includes one involving 16 public hospitals in Gauteng, KwaZulu-Natal, the Eastern Cape, Limpopo and Mpumalanga provinces.</a:t>
            </a:r>
          </a:p>
          <a:p>
            <a:pPr marL="342900" lvl="0" indent="-342900" algn="just">
              <a:spcAft>
                <a:spcPts val="0"/>
              </a:spcAft>
              <a:buFont typeface="Symbol" panose="05050102010706020507" pitchFamily="18" charset="2"/>
              <a:buChar char=""/>
            </a:pPr>
            <a:endParaRPr lang="en-US" sz="2400" dirty="0">
              <a:latin typeface="Arial" panose="020B060402020202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n-US" sz="2400" dirty="0" smtClean="0">
                <a:latin typeface="Arial" panose="020B0604020202020204" pitchFamily="34" charset="0"/>
                <a:cs typeface="Arial" panose="020B0604020202020204" pitchFamily="34" charset="0"/>
              </a:rPr>
              <a:t>Another </a:t>
            </a:r>
            <a:r>
              <a:rPr lang="en-US" sz="2400" dirty="0">
                <a:latin typeface="Arial" panose="020B0604020202020204" pitchFamily="34" charset="0"/>
                <a:cs typeface="Arial" panose="020B0604020202020204" pitchFamily="34" charset="0"/>
              </a:rPr>
              <a:t>area in which we want to make a meaningful impact is the time it takes for us to resolve matters. In terms of our service standards, investigations must take anything from six to 36 months. In this regard, we want to </a:t>
            </a:r>
            <a:r>
              <a:rPr lang="en-US" sz="2400" dirty="0" err="1">
                <a:latin typeface="Arial" panose="020B0604020202020204" pitchFamily="34" charset="0"/>
                <a:cs typeface="Arial" panose="020B0604020202020204" pitchFamily="34" charset="0"/>
              </a:rPr>
              <a:t>finalise</a:t>
            </a:r>
            <a:r>
              <a:rPr lang="en-US" sz="2400" dirty="0">
                <a:latin typeface="Arial" panose="020B0604020202020204" pitchFamily="34" charset="0"/>
                <a:cs typeface="Arial" panose="020B0604020202020204" pitchFamily="34" charset="0"/>
              </a:rPr>
              <a:t> at least 80% of the matters within the set timeframes. </a:t>
            </a:r>
          </a:p>
          <a:p>
            <a:pPr marL="342900" lvl="0" indent="-342900" algn="just">
              <a:spcAft>
                <a:spcPts val="0"/>
              </a:spcAft>
              <a:buFont typeface="Symbol" panose="05050102010706020507" pitchFamily="18" charset="2"/>
              <a:buChar char=""/>
            </a:pPr>
            <a:endParaRPr lang="en-US" sz="2400" dirty="0" smtClean="0">
              <a:latin typeface="Arial" panose="020B0604020202020204" pitchFamily="34" charset="0"/>
              <a:cs typeface="Arial" panose="020B0604020202020204" pitchFamily="34" charset="0"/>
            </a:endParaRPr>
          </a:p>
          <a:p>
            <a:pPr marL="342900" lvl="0" indent="-342900" algn="just">
              <a:spcAft>
                <a:spcPts val="0"/>
              </a:spcAft>
              <a:buFont typeface="Symbol" panose="05050102010706020507" pitchFamily="18" charset="2"/>
              <a:buChar char=""/>
            </a:pPr>
            <a:endParaRPr lang="en-US" sz="2400" dirty="0" smtClean="0">
              <a:latin typeface="Arial" panose="020B0604020202020204" pitchFamily="34" charset="0"/>
              <a:cs typeface="Arial" panose="020B0604020202020204" pitchFamily="34" charset="0"/>
            </a:endParaRPr>
          </a:p>
          <a:p>
            <a:pPr marL="342900" lvl="0" indent="-342900" algn="just">
              <a:spcAft>
                <a:spcPts val="0"/>
              </a:spcAft>
              <a:buFont typeface="Symbol" panose="05050102010706020507" pitchFamily="18" charset="2"/>
              <a:buChar char=""/>
            </a:pPr>
            <a:endParaRPr lang="en-US" sz="2400" dirty="0" smtClean="0">
              <a:latin typeface="Arial" panose="020B0604020202020204" pitchFamily="34" charset="0"/>
              <a:cs typeface="Arial" panose="020B0604020202020204" pitchFamily="34" charset="0"/>
            </a:endParaRPr>
          </a:p>
          <a:p>
            <a:pPr marL="342900" lvl="0" indent="-342900" algn="just">
              <a:spcAft>
                <a:spcPts val="0"/>
              </a:spcAft>
              <a:buFont typeface="Symbol" panose="05050102010706020507" pitchFamily="18" charset="2"/>
              <a:buChar char=""/>
            </a:pPr>
            <a:endParaRPr lang="en-US" sz="2400" dirty="0" smtClean="0">
              <a:latin typeface="Arial" panose="020B0604020202020204" pitchFamily="34" charset="0"/>
              <a:cs typeface="Arial" panose="020B0604020202020204" pitchFamily="34" charset="0"/>
            </a:endParaRPr>
          </a:p>
          <a:p>
            <a:pPr marL="342900" lvl="0" indent="-342900" algn="just">
              <a:spcAft>
                <a:spcPts val="0"/>
              </a:spcAft>
              <a:buFont typeface="Symbol" panose="05050102010706020507" pitchFamily="18" charset="2"/>
              <a:buChar char=""/>
            </a:pPr>
            <a:endParaRPr lang="en-US" sz="2400" dirty="0">
              <a:latin typeface="Arial" panose="020B0604020202020204" pitchFamily="34" charset="0"/>
              <a:cs typeface="Arial" panose="020B0604020202020204" pitchFamily="34" charset="0"/>
            </a:endParaRPr>
          </a:p>
          <a:p>
            <a:pPr marL="342900" lvl="0" indent="-342900" algn="just">
              <a:spcAft>
                <a:spcPts val="0"/>
              </a:spcAft>
              <a:buFont typeface="Symbol" panose="05050102010706020507" pitchFamily="18" charset="2"/>
              <a:buChar char=""/>
            </a:pPr>
            <a:endParaRPr lang="en-US" sz="2400" dirty="0" smtClean="0">
              <a:latin typeface="Arial" panose="020B0604020202020204" pitchFamily="34" charset="0"/>
              <a:cs typeface="Arial" panose="020B0604020202020204" pitchFamily="34" charset="0"/>
            </a:endParaRPr>
          </a:p>
          <a:p>
            <a:pPr marL="342900" lvl="0" indent="-342900" algn="just">
              <a:spcAft>
                <a:spcPts val="0"/>
              </a:spcAft>
              <a:buFont typeface="Symbol" panose="05050102010706020507" pitchFamily="18" charset="2"/>
              <a:buChar char=""/>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44448558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550259"/>
            <a:ext cx="9144000"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ZA" sz="2400" dirty="0">
                <a:latin typeface="Arial" panose="020B0604020202020204" pitchFamily="34" charset="0"/>
                <a:cs typeface="Arial" panose="020B0604020202020204" pitchFamily="34" charset="0"/>
              </a:rPr>
              <a:t> </a:t>
            </a:r>
          </a:p>
          <a:p>
            <a:pPr marL="457200" lvl="0" indent="-457200" algn="just">
              <a:buFont typeface="Arial" panose="020B0604020202020204" pitchFamily="34" charset="0"/>
              <a:buChar char="•"/>
            </a:pPr>
            <a:endParaRPr lang="en-ZA" sz="2400" dirty="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a:solidFill>
                  <a:srgbClr val="C00000"/>
                </a:solidFill>
                <a:latin typeface="Arial Rounded MT Bold" panose="020F0704030504030204" pitchFamily="34" charset="0"/>
              </a:rPr>
              <a:t>Introductory Remarks </a:t>
            </a:r>
            <a:r>
              <a:rPr lang="en-ZA" sz="2800" b="1" dirty="0" smtClean="0">
                <a:solidFill>
                  <a:srgbClr val="C00000"/>
                </a:solidFill>
                <a:latin typeface="Arial Rounded MT Bold" panose="020F0704030504030204" pitchFamily="34" charset="0"/>
              </a:rPr>
              <a:t>(9)</a:t>
            </a:r>
            <a:endParaRPr lang="en-GB" sz="2800" dirty="0">
              <a:latin typeface="Arial Rounded MT Bold" panose="020F0704030504030204" pitchFamily="34" charset="0"/>
            </a:endParaRPr>
          </a:p>
        </p:txBody>
      </p:sp>
      <p:sp>
        <p:nvSpPr>
          <p:cNvPr id="2" name="Rectangle 1"/>
          <p:cNvSpPr/>
          <p:nvPr/>
        </p:nvSpPr>
        <p:spPr>
          <a:xfrm>
            <a:off x="0" y="531971"/>
            <a:ext cx="9144000" cy="6740307"/>
          </a:xfrm>
          <a:prstGeom prst="rect">
            <a:avLst/>
          </a:prstGeom>
          <a:solidFill>
            <a:schemeClr val="bg1"/>
          </a:solidFill>
        </p:spPr>
        <p:txBody>
          <a:bodyPr wrap="square">
            <a:spAutoFit/>
          </a:bodyPr>
          <a:lstStyle/>
          <a:p>
            <a:pPr marL="342900" lvl="0" indent="-342900" algn="just">
              <a:spcAft>
                <a:spcPts val="0"/>
              </a:spcAft>
              <a:buFont typeface="Symbol" panose="05050102010706020507" pitchFamily="18" charset="2"/>
              <a:buChar char=""/>
            </a:pPr>
            <a:r>
              <a:rPr lang="en-US" sz="2400" dirty="0" smtClean="0">
                <a:latin typeface="Arial" panose="020B0604020202020204" pitchFamily="34" charset="0"/>
                <a:cs typeface="Arial" panose="020B0604020202020204" pitchFamily="34" charset="0"/>
              </a:rPr>
              <a:t>As </a:t>
            </a:r>
            <a:r>
              <a:rPr lang="en-US" sz="2400" dirty="0">
                <a:latin typeface="Arial" panose="020B0604020202020204" pitchFamily="34" charset="0"/>
                <a:cs typeface="Arial" panose="020B0604020202020204" pitchFamily="34" charset="0"/>
              </a:rPr>
              <a:t>we set out on the final lap of the implementation of the Vision 2023, we continue to depend on the unfailing support of stakeholders including the public we serve, the organs of state we are called to hold to account and Parliament to whom we account. Above all, I wish to thank the Deputy Public Protector, Adv. Kholeka Gcaleka; the management of the PPSA under Chief Executive Officer, </a:t>
            </a:r>
            <a:r>
              <a:rPr lang="en-US" sz="2400" dirty="0" err="1">
                <a:latin typeface="Arial" panose="020B0604020202020204" pitchFamily="34" charset="0"/>
                <a:cs typeface="Arial" panose="020B0604020202020204" pitchFamily="34" charset="0"/>
              </a:rPr>
              <a:t>Ms</a:t>
            </a:r>
            <a:r>
              <a:rPr lang="en-US" sz="2400" dirty="0">
                <a:latin typeface="Arial" panose="020B0604020202020204" pitchFamily="34" charset="0"/>
                <a:cs typeface="Arial" panose="020B0604020202020204" pitchFamily="34" charset="0"/>
              </a:rPr>
              <a:t> Thandi Sibanyoni; and the devoted team of men and women who make up the rest of the PPSA for their collective hard work and focus under extremely testing circumstances. </a:t>
            </a:r>
            <a:r>
              <a:rPr lang="en-US" sz="2400" dirty="0" smtClean="0">
                <a:latin typeface="Arial" panose="020B0604020202020204" pitchFamily="34" charset="0"/>
                <a:cs typeface="Arial" panose="020B0604020202020204" pitchFamily="34" charset="0"/>
              </a:rPr>
              <a:t>Thank </a:t>
            </a:r>
            <a:r>
              <a:rPr lang="en-US" sz="2400" dirty="0">
                <a:latin typeface="Arial" panose="020B0604020202020204" pitchFamily="34" charset="0"/>
                <a:cs typeface="Arial" panose="020B0604020202020204" pitchFamily="34" charset="0"/>
              </a:rPr>
              <a:t>you. </a:t>
            </a:r>
          </a:p>
          <a:p>
            <a:pPr marL="342900" lvl="0" indent="-342900" algn="just">
              <a:spcAft>
                <a:spcPts val="0"/>
              </a:spcAft>
              <a:buFont typeface="Symbol" panose="05050102010706020507" pitchFamily="18" charset="2"/>
              <a:buChar char=""/>
            </a:pPr>
            <a:endParaRPr lang="en-US" sz="2400" dirty="0" smtClean="0">
              <a:latin typeface="Arial" panose="020B0604020202020204" pitchFamily="34" charset="0"/>
              <a:cs typeface="Arial" panose="020B0604020202020204" pitchFamily="34" charset="0"/>
            </a:endParaRPr>
          </a:p>
          <a:p>
            <a:pPr marL="342900" lvl="0" indent="-342900" algn="just">
              <a:spcAft>
                <a:spcPts val="0"/>
              </a:spcAft>
              <a:buFont typeface="Symbol" panose="05050102010706020507" pitchFamily="18" charset="2"/>
              <a:buChar char=""/>
            </a:pPr>
            <a:endParaRPr lang="en-US" sz="2400" dirty="0" smtClean="0">
              <a:latin typeface="Arial" panose="020B0604020202020204" pitchFamily="34" charset="0"/>
              <a:cs typeface="Arial" panose="020B0604020202020204" pitchFamily="34" charset="0"/>
            </a:endParaRPr>
          </a:p>
          <a:p>
            <a:pPr marL="342900" lvl="0" indent="-342900" algn="just">
              <a:spcAft>
                <a:spcPts val="0"/>
              </a:spcAft>
              <a:buFont typeface="Symbol" panose="05050102010706020507" pitchFamily="18" charset="2"/>
              <a:buChar char=""/>
            </a:pPr>
            <a:endParaRPr lang="en-US" sz="2400" dirty="0" smtClean="0">
              <a:latin typeface="Arial" panose="020B0604020202020204" pitchFamily="34" charset="0"/>
              <a:cs typeface="Arial" panose="020B0604020202020204" pitchFamily="34" charset="0"/>
            </a:endParaRPr>
          </a:p>
          <a:p>
            <a:pPr marL="342900" lvl="0" indent="-342900" algn="just">
              <a:spcAft>
                <a:spcPts val="0"/>
              </a:spcAft>
              <a:buFont typeface="Symbol" panose="05050102010706020507" pitchFamily="18" charset="2"/>
              <a:buChar char=""/>
            </a:pPr>
            <a:endParaRPr lang="en-US" sz="2400" dirty="0" smtClean="0">
              <a:latin typeface="Arial" panose="020B0604020202020204" pitchFamily="34" charset="0"/>
              <a:cs typeface="Arial" panose="020B0604020202020204" pitchFamily="34" charset="0"/>
            </a:endParaRPr>
          </a:p>
          <a:p>
            <a:pPr marL="342900" lvl="0" indent="-342900" algn="just">
              <a:spcAft>
                <a:spcPts val="0"/>
              </a:spcAft>
              <a:buFont typeface="Symbol" panose="05050102010706020507" pitchFamily="18" charset="2"/>
              <a:buChar char=""/>
            </a:pPr>
            <a:endParaRPr lang="en-US" sz="2400" dirty="0">
              <a:latin typeface="Arial" panose="020B0604020202020204" pitchFamily="34" charset="0"/>
              <a:cs typeface="Arial" panose="020B0604020202020204" pitchFamily="34" charset="0"/>
            </a:endParaRPr>
          </a:p>
          <a:p>
            <a:pPr marL="342900" lvl="0" indent="-342900" algn="just">
              <a:spcAft>
                <a:spcPts val="0"/>
              </a:spcAft>
              <a:buFont typeface="Symbol" panose="05050102010706020507" pitchFamily="18" charset="2"/>
              <a:buChar char=""/>
            </a:pPr>
            <a:endParaRPr lang="en-US" sz="2400" dirty="0">
              <a:latin typeface="Arial" panose="020B0604020202020204" pitchFamily="34" charset="0"/>
              <a:cs typeface="Arial" panose="020B0604020202020204" pitchFamily="34" charset="0"/>
            </a:endParaRPr>
          </a:p>
          <a:p>
            <a:pPr marL="342900" lvl="0" indent="-342900" algn="just">
              <a:spcAft>
                <a:spcPts val="0"/>
              </a:spcAft>
              <a:buFont typeface="Symbol" panose="05050102010706020507" pitchFamily="18" charset="2"/>
              <a:buChar char=""/>
            </a:pPr>
            <a:endParaRPr lang="en-US" sz="2400" dirty="0" smtClean="0">
              <a:latin typeface="Arial" panose="020B0604020202020204" pitchFamily="34" charset="0"/>
              <a:cs typeface="Arial" panose="020B0604020202020204" pitchFamily="34" charset="0"/>
            </a:endParaRPr>
          </a:p>
          <a:p>
            <a:pPr marL="342900" lvl="0" indent="-342900" algn="just">
              <a:spcAft>
                <a:spcPts val="0"/>
              </a:spcAft>
              <a:buFont typeface="Symbol" panose="05050102010706020507" pitchFamily="18" charset="2"/>
              <a:buChar char=""/>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0963533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5442" y="990600"/>
            <a:ext cx="9108558" cy="52673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endParaRPr lang="en-ZA" sz="2400" dirty="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buFont typeface="+mj-lt"/>
              <a:buAutoNum type="arabicPeriod"/>
            </a:pPr>
            <a:endParaRPr lang="en-ZA" dirty="0"/>
          </a:p>
        </p:txBody>
      </p:sp>
      <p:sp>
        <p:nvSpPr>
          <p:cNvPr id="6" name="Rectangle 5"/>
          <p:cNvSpPr/>
          <p:nvPr/>
        </p:nvSpPr>
        <p:spPr>
          <a:xfrm>
            <a:off x="0" y="2971800"/>
            <a:ext cx="9144000" cy="954107"/>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Part </a:t>
            </a:r>
            <a:r>
              <a:rPr lang="en-US" sz="2800" b="1" dirty="0">
                <a:solidFill>
                  <a:srgbClr val="C00000"/>
                </a:solidFill>
                <a:latin typeface="Arial Rounded MT Bold" panose="020F0704030504030204" pitchFamily="34" charset="0"/>
                <a:cs typeface="Tahoma" pitchFamily="34" charset="0"/>
              </a:rPr>
              <a:t>2</a:t>
            </a:r>
            <a:r>
              <a:rPr lang="en-US" sz="2800" b="1" dirty="0" smtClean="0">
                <a:solidFill>
                  <a:srgbClr val="C00000"/>
                </a:solidFill>
                <a:latin typeface="Arial Rounded MT Bold" panose="020F0704030504030204" pitchFamily="34" charset="0"/>
                <a:cs typeface="Tahoma" pitchFamily="34" charset="0"/>
              </a:rPr>
              <a:t>: Chief Executive Officer </a:t>
            </a:r>
          </a:p>
          <a:p>
            <a:pPr algn="ctr"/>
            <a:r>
              <a:rPr lang="en-US" sz="2800" b="1" dirty="0" err="1" smtClean="0">
                <a:solidFill>
                  <a:srgbClr val="C00000"/>
                </a:solidFill>
                <a:latin typeface="Arial Rounded MT Bold" panose="020F0704030504030204" pitchFamily="34" charset="0"/>
                <a:cs typeface="Tahoma" pitchFamily="34" charset="0"/>
              </a:rPr>
              <a:t>Ms</a:t>
            </a:r>
            <a:r>
              <a:rPr lang="en-US" sz="2800" b="1" dirty="0" smtClean="0">
                <a:solidFill>
                  <a:srgbClr val="C00000"/>
                </a:solidFill>
                <a:latin typeface="Arial Rounded MT Bold" panose="020F0704030504030204" pitchFamily="34" charset="0"/>
                <a:cs typeface="Tahoma" pitchFamily="34" charset="0"/>
              </a:rPr>
              <a:t> Thandi Sibanyoni</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xmlns="" val="367786978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590800"/>
            <a:ext cx="9144000" cy="1828800"/>
          </a:xfrm>
          <a:prstGeom prst="rect">
            <a:avLst/>
          </a:prstGeom>
          <a:solidFill>
            <a:schemeClr val="accent6">
              <a:lumMod val="20000"/>
              <a:lumOff val="80000"/>
            </a:schemeClr>
          </a:solidFill>
        </p:spPr>
        <p:txBody>
          <a:bodyPr vert="horz" lIns="91440" tIns="45720" rIns="91440" bIns="45720" rtlCol="0" anchor="t">
            <a:normAutofit fontScale="25000" lnSpcReduction="20000"/>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ZA" sz="4000" b="1" i="0" u="none" strike="noStrike" kern="1200" cap="all" spc="0" normalizeH="0" baseline="0" noProof="0" dirty="0" smtClean="0">
              <a:ln>
                <a:noFill/>
              </a:ln>
              <a:solidFill>
                <a:srgbClr val="C00000"/>
              </a:solidFill>
              <a:effectLst/>
              <a:uLnTx/>
              <a:uFillTx/>
              <a:latin typeface="Calibri"/>
            </a:endParaRPr>
          </a:p>
          <a:p>
            <a:pPr marL="0" marR="0" lvl="0" indent="0" algn="ctr" defTabSz="457200" rtl="0" eaLnBrk="1" fontAlgn="auto" latinLnBrk="0" hangingPunct="1">
              <a:lnSpc>
                <a:spcPct val="120000"/>
              </a:lnSpc>
              <a:spcBef>
                <a:spcPct val="0"/>
              </a:spcBef>
              <a:spcAft>
                <a:spcPts val="0"/>
              </a:spcAft>
              <a:buClrTx/>
              <a:buSzTx/>
              <a:buFontTx/>
              <a:buNone/>
              <a:tabLst/>
              <a:defRPr/>
            </a:pPr>
            <a:r>
              <a:rPr kumimoji="0" lang="en-ZA" sz="11100" b="1" i="0" u="none" strike="noStrike" kern="1200" cap="all" spc="0" normalizeH="0" baseline="0" noProof="0" dirty="0" smtClean="0">
                <a:ln>
                  <a:noFill/>
                </a:ln>
                <a:solidFill>
                  <a:srgbClr val="C00000"/>
                </a:solidFill>
                <a:effectLst/>
                <a:uLnTx/>
                <a:uFillTx/>
                <a:latin typeface="Arial Rounded MT Bold" panose="020F0704030504030204" pitchFamily="34" charset="0"/>
                <a:cs typeface="Arial" panose="020B0604020202020204" pitchFamily="34" charset="0"/>
              </a:rPr>
              <a:t>2020-2025 Strategic plan</a:t>
            </a:r>
          </a:p>
          <a:p>
            <a:pPr marL="0" marR="0" lvl="0" indent="0" algn="ctr" defTabSz="457200" rtl="0" eaLnBrk="1" fontAlgn="auto" latinLnBrk="0" hangingPunct="1">
              <a:lnSpc>
                <a:spcPct val="120000"/>
              </a:lnSpc>
              <a:spcBef>
                <a:spcPct val="0"/>
              </a:spcBef>
              <a:spcAft>
                <a:spcPts val="0"/>
              </a:spcAft>
              <a:buClrTx/>
              <a:buSzTx/>
              <a:buFontTx/>
              <a:buNone/>
              <a:tabLst/>
              <a:defRPr/>
            </a:pPr>
            <a:r>
              <a:rPr kumimoji="0" lang="en-ZA" sz="11100" b="1" i="0" u="none" strike="noStrike" kern="1200" cap="all" spc="0" normalizeH="0" baseline="0" noProof="0" dirty="0" smtClean="0">
                <a:ln>
                  <a:noFill/>
                </a:ln>
                <a:solidFill>
                  <a:srgbClr val="C00000"/>
                </a:solidFill>
                <a:effectLst/>
                <a:uLnTx/>
                <a:uFillTx/>
                <a:latin typeface="Arial Rounded MT Bold" panose="020F0704030504030204" pitchFamily="34" charset="0"/>
                <a:cs typeface="Arial" panose="020B0604020202020204" pitchFamily="34" charset="0"/>
              </a:rPr>
              <a:t> and </a:t>
            </a:r>
          </a:p>
          <a:p>
            <a:pPr marL="0" marR="0" lvl="0" indent="0" algn="ctr" defTabSz="457200" rtl="0" eaLnBrk="1" fontAlgn="auto" latinLnBrk="0" hangingPunct="1">
              <a:lnSpc>
                <a:spcPct val="120000"/>
              </a:lnSpc>
              <a:spcBef>
                <a:spcPct val="0"/>
              </a:spcBef>
              <a:spcAft>
                <a:spcPts val="0"/>
              </a:spcAft>
              <a:buClrTx/>
              <a:buSzTx/>
              <a:buFontTx/>
              <a:buNone/>
              <a:tabLst/>
              <a:defRPr/>
            </a:pPr>
            <a:r>
              <a:rPr kumimoji="0" lang="en-ZA" sz="11100" b="1" i="0" u="none" strike="noStrike" kern="1200" cap="all" spc="0" normalizeH="0" baseline="0" noProof="0" dirty="0" smtClean="0">
                <a:ln>
                  <a:noFill/>
                </a:ln>
                <a:solidFill>
                  <a:srgbClr val="C00000"/>
                </a:solidFill>
                <a:effectLst/>
                <a:uLnTx/>
                <a:uFillTx/>
                <a:latin typeface="Arial Rounded MT Bold" panose="020F0704030504030204" pitchFamily="34" charset="0"/>
                <a:cs typeface="Arial" panose="020B0604020202020204" pitchFamily="34" charset="0"/>
              </a:rPr>
              <a:t>2022/23 A</a:t>
            </a:r>
            <a:r>
              <a:rPr kumimoji="0" lang="en-ZA" sz="11100" b="0" i="0" u="none" strike="noStrike" kern="1200" cap="all" spc="0" normalizeH="0" baseline="0" noProof="0" dirty="0" smtClean="0">
                <a:ln>
                  <a:noFill/>
                </a:ln>
                <a:solidFill>
                  <a:srgbClr val="C00000"/>
                </a:solidFill>
                <a:effectLst/>
                <a:uLnTx/>
                <a:uFillTx/>
                <a:latin typeface="Arial Rounded MT Bold" panose="020F0704030504030204" pitchFamily="34" charset="0"/>
                <a:cs typeface="Arial" panose="020B0604020202020204" pitchFamily="34" charset="0"/>
              </a:rPr>
              <a:t>nnual</a:t>
            </a:r>
            <a:r>
              <a:rPr kumimoji="0" lang="en-ZA" sz="11100" b="0" i="0" u="none" strike="noStrike" kern="1200" cap="all" spc="0" normalizeH="0" noProof="0" dirty="0" smtClean="0">
                <a:ln>
                  <a:noFill/>
                </a:ln>
                <a:solidFill>
                  <a:srgbClr val="C00000"/>
                </a:solidFill>
                <a:effectLst/>
                <a:uLnTx/>
                <a:uFillTx/>
                <a:latin typeface="Arial Rounded MT Bold" panose="020F0704030504030204" pitchFamily="34" charset="0"/>
                <a:cs typeface="Arial" panose="020B0604020202020204" pitchFamily="34" charset="0"/>
              </a:rPr>
              <a:t> performance Plan</a:t>
            </a:r>
            <a:r>
              <a:rPr kumimoji="0" lang="en-ZA" sz="11100" b="1" i="0" u="none" strike="noStrike" kern="1200" cap="all" spc="0" normalizeH="0" baseline="0" noProof="0" dirty="0" smtClean="0">
                <a:ln>
                  <a:noFill/>
                </a:ln>
                <a:solidFill>
                  <a:srgbClr val="C00000"/>
                </a:solidFill>
                <a:effectLst/>
                <a:uLnTx/>
                <a:uFillTx/>
                <a:latin typeface="Arial" panose="020B0604020202020204" pitchFamily="34" charset="0"/>
                <a:cs typeface="Arial" panose="020B0604020202020204" pitchFamily="34" charset="0"/>
              </a:rPr>
              <a:t/>
            </a:r>
            <a:br>
              <a:rPr kumimoji="0" lang="en-ZA" sz="11100" b="1" i="0" u="none" strike="noStrike" kern="1200" cap="all" spc="0" normalizeH="0" baseline="0" noProof="0" dirty="0" smtClean="0">
                <a:ln>
                  <a:noFill/>
                </a:ln>
                <a:solidFill>
                  <a:srgbClr val="C00000"/>
                </a:solidFill>
                <a:effectLst/>
                <a:uLnTx/>
                <a:uFillTx/>
                <a:latin typeface="Arial" panose="020B0604020202020204" pitchFamily="34" charset="0"/>
                <a:cs typeface="Arial" panose="020B0604020202020204" pitchFamily="34" charset="0"/>
              </a:rPr>
            </a:br>
            <a:r>
              <a:rPr kumimoji="0" lang="en-ZA" sz="11100" b="1" i="0" u="sng" strike="noStrike" kern="1200" cap="all" spc="0" normalizeH="0" baseline="0" noProof="0" dirty="0" smtClean="0">
                <a:ln>
                  <a:noFill/>
                </a:ln>
                <a:solidFill>
                  <a:srgbClr val="C00000"/>
                </a:solidFill>
                <a:effectLst/>
                <a:uLnTx/>
                <a:uFillTx/>
                <a:latin typeface="Arial" pitchFamily="34" charset="0"/>
                <a:ea typeface="Times New Roman"/>
                <a:cs typeface="Arial" pitchFamily="34" charset="0"/>
              </a:rPr>
              <a:t/>
            </a:r>
            <a:br>
              <a:rPr kumimoji="0" lang="en-ZA" sz="11100" b="1" i="0" u="sng" strike="noStrike" kern="1200" cap="all" spc="0" normalizeH="0" baseline="0" noProof="0" dirty="0" smtClean="0">
                <a:ln>
                  <a:noFill/>
                </a:ln>
                <a:solidFill>
                  <a:srgbClr val="C00000"/>
                </a:solidFill>
                <a:effectLst/>
                <a:uLnTx/>
                <a:uFillTx/>
                <a:latin typeface="Arial" pitchFamily="34" charset="0"/>
                <a:ea typeface="Times New Roman"/>
                <a:cs typeface="Arial" pitchFamily="34" charset="0"/>
              </a:rPr>
            </a:br>
            <a:r>
              <a:rPr kumimoji="0" lang="en-ZA" sz="4000" b="1" i="0" u="none" strike="noStrike" kern="1200" cap="all" spc="0" normalizeH="0" baseline="0" noProof="0" dirty="0" smtClean="0">
                <a:ln>
                  <a:noFill/>
                </a:ln>
                <a:solidFill>
                  <a:srgbClr val="C00000"/>
                </a:solidFill>
                <a:effectLst/>
                <a:uLnTx/>
                <a:uFillTx/>
                <a:latin typeface="Calibri"/>
              </a:rPr>
              <a:t/>
            </a:r>
            <a:br>
              <a:rPr kumimoji="0" lang="en-ZA" sz="4000" b="1" i="0" u="none" strike="noStrike" kern="1200" cap="all" spc="0" normalizeH="0" baseline="0" noProof="0" dirty="0" smtClean="0">
                <a:ln>
                  <a:noFill/>
                </a:ln>
                <a:solidFill>
                  <a:srgbClr val="C00000"/>
                </a:solidFill>
                <a:effectLst/>
                <a:uLnTx/>
                <a:uFillTx/>
                <a:latin typeface="Calibri"/>
              </a:rPr>
            </a:br>
            <a:endParaRPr kumimoji="0" lang="en-ZA" sz="4000" b="1" i="0" u="none" strike="noStrike" kern="1200" cap="all" spc="0" normalizeH="0" baseline="0" noProof="0" dirty="0">
              <a:ln>
                <a:noFill/>
              </a:ln>
              <a:solidFill>
                <a:srgbClr val="C00000"/>
              </a:solidFill>
              <a:effectLst/>
              <a:uLnTx/>
              <a:uFillTx/>
              <a:latin typeface="Calibri"/>
            </a:endParaRPr>
          </a:p>
        </p:txBody>
      </p:sp>
      <p:sp>
        <p:nvSpPr>
          <p:cNvPr id="3" name="Slide Number Placeholder 2"/>
          <p:cNvSpPr>
            <a:spLocks noGrp="1"/>
          </p:cNvSpPr>
          <p:nvPr>
            <p:ph type="sldNum" sz="quarter" idx="12"/>
          </p:nvPr>
        </p:nvSpPr>
        <p:spPr/>
        <p:txBody>
          <a:bodyPr/>
          <a:lstStyle/>
          <a:p>
            <a:fld id="{2A79A14E-396D-4C9F-87F0-DE48B51C42E0}" type="slidenum">
              <a:rPr lang="en-US" smtClean="0"/>
              <a:pPr/>
              <a:t>14</a:t>
            </a:fld>
            <a:endParaRPr lang="en-US" dirty="0"/>
          </a:p>
        </p:txBody>
      </p:sp>
    </p:spTree>
    <p:extLst>
      <p:ext uri="{BB962C8B-B14F-4D97-AF65-F5344CB8AC3E}">
        <p14:creationId xmlns:p14="http://schemas.microsoft.com/office/powerpoint/2010/main" xmlns="" val="17836811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2"/>
          <p:cNvSpPr txBox="1">
            <a:spLocks/>
          </p:cNvSpPr>
          <p:nvPr/>
        </p:nvSpPr>
        <p:spPr>
          <a:xfrm>
            <a:off x="-12405" y="519676"/>
            <a:ext cx="9144000" cy="480060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ZA" dirty="0" smtClean="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ZA" dirty="0" smtClean="0">
                <a:solidFill>
                  <a:schemeClr val="tx1"/>
                </a:solidFill>
                <a:latin typeface="Arial" panose="020B0604020202020204" pitchFamily="34" charset="0"/>
                <a:cs typeface="Arial" panose="020B0604020202020204" pitchFamily="34" charset="0"/>
              </a:rPr>
              <a:t>Empowered </a:t>
            </a:r>
            <a:r>
              <a:rPr lang="en-ZA" dirty="0">
                <a:solidFill>
                  <a:schemeClr val="tx1"/>
                </a:solidFill>
                <a:latin typeface="Arial" panose="020B0604020202020204" pitchFamily="34" charset="0"/>
                <a:cs typeface="Arial" panose="020B0604020202020204" pitchFamily="34" charset="0"/>
              </a:rPr>
              <a:t>people and accountable public administration</a:t>
            </a:r>
          </a:p>
          <a:p>
            <a:endParaRPr lang="en-ZA" dirty="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1772" y="0"/>
            <a:ext cx="9144000" cy="523220"/>
          </a:xfrm>
          <a:prstGeom prst="rect">
            <a:avLst/>
          </a:prstGeom>
          <a:solidFill>
            <a:schemeClr val="accent6">
              <a:lumMod val="20000"/>
              <a:lumOff val="80000"/>
            </a:schemeClr>
          </a:solidFill>
        </p:spPr>
        <p:txBody>
          <a:bodyPr wrap="square">
            <a:spAutoFit/>
          </a:bodyPr>
          <a:lstStyle/>
          <a:p>
            <a:pPr algn="ctr"/>
            <a:r>
              <a:rPr lang="en-ZA" sz="2800" b="1" dirty="0">
                <a:solidFill>
                  <a:srgbClr val="C00000"/>
                </a:solidFill>
                <a:latin typeface="Arial Rounded MT Bold" panose="020F0704030504030204" pitchFamily="34" charset="0"/>
              </a:rPr>
              <a:t>Vision</a:t>
            </a:r>
            <a:endParaRPr lang="en-GB" sz="2800" dirty="0">
              <a:latin typeface="Arial Rounded MT Bold" panose="020F0704030504030204" pitchFamily="34" charset="0"/>
            </a:endParaRPr>
          </a:p>
        </p:txBody>
      </p:sp>
    </p:spTree>
    <p:extLst>
      <p:ext uri="{BB962C8B-B14F-4D97-AF65-F5344CB8AC3E}">
        <p14:creationId xmlns:p14="http://schemas.microsoft.com/office/powerpoint/2010/main" xmlns="" val="11702284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2"/>
          <p:cNvSpPr txBox="1">
            <a:spLocks/>
          </p:cNvSpPr>
          <p:nvPr/>
        </p:nvSpPr>
        <p:spPr>
          <a:xfrm>
            <a:off x="0" y="838200"/>
            <a:ext cx="9144000" cy="480060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ZA" dirty="0" smtClean="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ZA" dirty="0" smtClean="0">
                <a:solidFill>
                  <a:schemeClr val="tx1"/>
                </a:solidFill>
                <a:latin typeface="Arial" panose="020B0604020202020204" pitchFamily="34" charset="0"/>
                <a:cs typeface="Arial" panose="020B0604020202020204" pitchFamily="34" charset="0"/>
              </a:rPr>
              <a:t>To </a:t>
            </a:r>
            <a:r>
              <a:rPr lang="en-ZA" dirty="0">
                <a:solidFill>
                  <a:schemeClr val="tx1"/>
                </a:solidFill>
                <a:latin typeface="Arial" panose="020B0604020202020204" pitchFamily="34" charset="0"/>
                <a:cs typeface="Arial" panose="020B0604020202020204" pitchFamily="34" charset="0"/>
              </a:rPr>
              <a:t>protect all persons against administrative injustices, improve service delivery and promote good governance in state affairs</a:t>
            </a:r>
          </a:p>
          <a:p>
            <a:endParaRPr lang="en-ZA"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Mission </a:t>
            </a:r>
            <a:endParaRPr lang="en-GB" sz="2800" dirty="0">
              <a:latin typeface="Arial Rounded MT Bold" panose="020F0704030504030204" pitchFamily="34" charset="0"/>
            </a:endParaRPr>
          </a:p>
        </p:txBody>
      </p:sp>
    </p:spTree>
    <p:extLst>
      <p:ext uri="{BB962C8B-B14F-4D97-AF65-F5344CB8AC3E}">
        <p14:creationId xmlns:p14="http://schemas.microsoft.com/office/powerpoint/2010/main" xmlns="" val="10904284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2"/>
          <p:cNvSpPr txBox="1">
            <a:spLocks/>
          </p:cNvSpPr>
          <p:nvPr/>
        </p:nvSpPr>
        <p:spPr>
          <a:xfrm>
            <a:off x="0" y="838200"/>
            <a:ext cx="9144000" cy="480060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ZA" b="1" dirty="0" smtClean="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ZA" dirty="0" smtClean="0">
                <a:solidFill>
                  <a:schemeClr val="tx1"/>
                </a:solidFill>
                <a:latin typeface="Arial" panose="020B0604020202020204" pitchFamily="34" charset="0"/>
                <a:cs typeface="Arial" panose="020B0604020202020204" pitchFamily="34" charset="0"/>
              </a:rPr>
              <a:t>A </a:t>
            </a:r>
            <a:r>
              <a:rPr lang="en-ZA" dirty="0">
                <a:solidFill>
                  <a:schemeClr val="tx1"/>
                </a:solidFill>
                <a:latin typeface="Arial" panose="020B0604020202020204" pitchFamily="34" charset="0"/>
                <a:cs typeface="Arial" panose="020B0604020202020204" pitchFamily="34" charset="0"/>
              </a:rPr>
              <a:t>catalyst for change in pursuit of good governance</a:t>
            </a:r>
          </a:p>
          <a:p>
            <a:endParaRPr lang="en-ZA"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Institutional </a:t>
            </a:r>
            <a:r>
              <a:rPr lang="en-ZA" sz="2800" b="1" dirty="0">
                <a:solidFill>
                  <a:srgbClr val="C00000"/>
                </a:solidFill>
                <a:latin typeface="Arial Rounded MT Bold" panose="020F0704030504030204" pitchFamily="34" charset="0"/>
              </a:rPr>
              <a:t>Purpose Statement </a:t>
            </a:r>
            <a:endParaRPr lang="en-GB" sz="2800" dirty="0">
              <a:latin typeface="Arial Rounded MT Bold" panose="020F0704030504030204" pitchFamily="34" charset="0"/>
            </a:endParaRPr>
          </a:p>
        </p:txBody>
      </p:sp>
    </p:spTree>
    <p:extLst>
      <p:ext uri="{BB962C8B-B14F-4D97-AF65-F5344CB8AC3E}">
        <p14:creationId xmlns:p14="http://schemas.microsoft.com/office/powerpoint/2010/main" xmlns="" val="42479060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0" y="838200"/>
            <a:ext cx="9144000" cy="480060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ZA" b="1" dirty="0" smtClean="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dirty="0" smtClean="0">
                <a:solidFill>
                  <a:schemeClr val="tx1"/>
                </a:solidFill>
                <a:latin typeface="Arial" panose="020B0604020202020204" pitchFamily="34" charset="0"/>
                <a:cs typeface="Arial" panose="020B0604020202020204" pitchFamily="34" charset="0"/>
              </a:rPr>
              <a:t>Empower </a:t>
            </a:r>
            <a:r>
              <a:rPr lang="en-US" dirty="0">
                <a:solidFill>
                  <a:schemeClr val="tx1"/>
                </a:solidFill>
                <a:latin typeface="Arial" panose="020B0604020202020204" pitchFamily="34" charset="0"/>
                <a:cs typeface="Arial" panose="020B0604020202020204" pitchFamily="34" charset="0"/>
              </a:rPr>
              <a:t>everyone at all levels of society </a:t>
            </a:r>
            <a:r>
              <a:rPr lang="en-US" dirty="0" smtClean="0">
                <a:solidFill>
                  <a:schemeClr val="tx1"/>
                </a:solidFill>
                <a:latin typeface="Arial" panose="020B0604020202020204" pitchFamily="34" charset="0"/>
                <a:cs typeface="Arial" panose="020B0604020202020204" pitchFamily="34" charset="0"/>
              </a:rPr>
              <a:t>to effectively </a:t>
            </a:r>
            <a:r>
              <a:rPr lang="en-US" dirty="0">
                <a:solidFill>
                  <a:schemeClr val="tx1"/>
                </a:solidFill>
                <a:latin typeface="Arial" panose="020B0604020202020204" pitchFamily="34" charset="0"/>
                <a:cs typeface="Arial" panose="020B0604020202020204" pitchFamily="34" charset="0"/>
              </a:rPr>
              <a:t>engage organs of state about any injustice, service </a:t>
            </a:r>
            <a:r>
              <a:rPr lang="en-US" dirty="0" smtClean="0">
                <a:solidFill>
                  <a:schemeClr val="tx1"/>
                </a:solidFill>
                <a:latin typeface="Arial" panose="020B0604020202020204" pitchFamily="34" charset="0"/>
                <a:cs typeface="Arial" panose="020B0604020202020204" pitchFamily="34" charset="0"/>
              </a:rPr>
              <a:t>delivery failure </a:t>
            </a:r>
            <a:r>
              <a:rPr lang="en-US" dirty="0">
                <a:solidFill>
                  <a:schemeClr val="tx1"/>
                </a:solidFill>
                <a:latin typeface="Arial" panose="020B0604020202020204" pitchFamily="34" charset="0"/>
                <a:cs typeface="Arial" panose="020B0604020202020204" pitchFamily="34" charset="0"/>
              </a:rPr>
              <a:t>or improper conduct and assist organs of state to establish </a:t>
            </a:r>
            <a:r>
              <a:rPr lang="en-US" dirty="0" smtClean="0">
                <a:solidFill>
                  <a:schemeClr val="tx1"/>
                </a:solidFill>
                <a:latin typeface="Arial" panose="020B0604020202020204" pitchFamily="34" charset="0"/>
                <a:cs typeface="Arial" panose="020B0604020202020204" pitchFamily="34" charset="0"/>
              </a:rPr>
              <a:t>and maintain </a:t>
            </a:r>
            <a:r>
              <a:rPr lang="en-US" dirty="0">
                <a:solidFill>
                  <a:schemeClr val="tx1"/>
                </a:solidFill>
                <a:latin typeface="Arial" panose="020B0604020202020204" pitchFamily="34" charset="0"/>
                <a:cs typeface="Arial" panose="020B0604020202020204" pitchFamily="34" charset="0"/>
              </a:rPr>
              <a:t>efficient and effective governance and </a:t>
            </a:r>
            <a:r>
              <a:rPr lang="en-US" dirty="0" smtClean="0">
                <a:solidFill>
                  <a:schemeClr val="tx1"/>
                </a:solidFill>
                <a:latin typeface="Arial" panose="020B0604020202020204" pitchFamily="34" charset="0"/>
                <a:cs typeface="Arial" panose="020B0604020202020204" pitchFamily="34" charset="0"/>
              </a:rPr>
              <a:t>administration.</a:t>
            </a:r>
            <a:endParaRPr lang="en-US"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Impact Statement </a:t>
            </a:r>
            <a:endParaRPr lang="en-GB" sz="2800" dirty="0">
              <a:latin typeface="Arial Rounded MT Bold" panose="020F0704030504030204" pitchFamily="34" charset="0"/>
            </a:endParaRPr>
          </a:p>
        </p:txBody>
      </p:sp>
    </p:spTree>
    <p:extLst>
      <p:ext uri="{BB962C8B-B14F-4D97-AF65-F5344CB8AC3E}">
        <p14:creationId xmlns:p14="http://schemas.microsoft.com/office/powerpoint/2010/main" xmlns="" val="324503119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0" y="838200"/>
            <a:ext cx="9144000" cy="480060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ZA" sz="4000" b="1" dirty="0" smtClean="0">
                <a:solidFill>
                  <a:schemeClr val="tx1"/>
                </a:solidFill>
                <a:latin typeface="Arial" panose="020B0604020202020204" pitchFamily="34" charset="0"/>
                <a:cs typeface="Arial" panose="020B0604020202020204" pitchFamily="34" charset="0"/>
              </a:rPr>
              <a:t>AIR:</a:t>
            </a:r>
            <a:endParaRPr lang="en-ZA" sz="4000" b="1" dirty="0">
              <a:solidFill>
                <a:schemeClr val="tx1"/>
              </a:solidFill>
              <a:latin typeface="Arial" panose="020B0604020202020204" pitchFamily="34" charset="0"/>
              <a:cs typeface="Arial" panose="020B0604020202020204" pitchFamily="34" charset="0"/>
            </a:endParaRPr>
          </a:p>
          <a:p>
            <a:pPr marL="914400" lvl="1" indent="-457200" algn="l">
              <a:buFont typeface="Arial" panose="020B0604020202020204" pitchFamily="34" charset="0"/>
              <a:buChar char="•"/>
            </a:pPr>
            <a:r>
              <a:rPr lang="en-ZA" sz="4000" b="1" dirty="0" smtClean="0">
                <a:solidFill>
                  <a:schemeClr val="tx1"/>
                </a:solidFill>
                <a:latin typeface="Arial" panose="020B0604020202020204" pitchFamily="34" charset="0"/>
                <a:cs typeface="Arial" panose="020B0604020202020204" pitchFamily="34" charset="0"/>
              </a:rPr>
              <a:t>A</a:t>
            </a:r>
            <a:r>
              <a:rPr lang="en-ZA" sz="4000" dirty="0" smtClean="0">
                <a:solidFill>
                  <a:schemeClr val="tx1"/>
                </a:solidFill>
                <a:latin typeface="Arial" panose="020B0604020202020204" pitchFamily="34" charset="0"/>
                <a:cs typeface="Arial" panose="020B0604020202020204" pitchFamily="34" charset="0"/>
              </a:rPr>
              <a:t>ccountability</a:t>
            </a:r>
            <a:endParaRPr lang="en-ZA" sz="4000" dirty="0">
              <a:solidFill>
                <a:schemeClr val="tx1"/>
              </a:solidFill>
              <a:latin typeface="Arial" panose="020B0604020202020204" pitchFamily="34" charset="0"/>
              <a:cs typeface="Arial" panose="020B0604020202020204" pitchFamily="34" charset="0"/>
            </a:endParaRPr>
          </a:p>
          <a:p>
            <a:pPr marL="914400" lvl="1" indent="-457200" algn="l">
              <a:buFont typeface="Arial" panose="020B0604020202020204" pitchFamily="34" charset="0"/>
              <a:buChar char="•"/>
            </a:pPr>
            <a:r>
              <a:rPr lang="en-ZA" sz="4000" b="1" dirty="0" smtClean="0">
                <a:solidFill>
                  <a:schemeClr val="tx1"/>
                </a:solidFill>
                <a:latin typeface="Arial" panose="020B0604020202020204" pitchFamily="34" charset="0"/>
                <a:cs typeface="Arial" panose="020B0604020202020204" pitchFamily="34" charset="0"/>
              </a:rPr>
              <a:t>I</a:t>
            </a:r>
            <a:r>
              <a:rPr lang="en-ZA" sz="4000" dirty="0" smtClean="0">
                <a:solidFill>
                  <a:schemeClr val="tx1"/>
                </a:solidFill>
                <a:latin typeface="Arial" panose="020B0604020202020204" pitchFamily="34" charset="0"/>
                <a:cs typeface="Arial" panose="020B0604020202020204" pitchFamily="34" charset="0"/>
              </a:rPr>
              <a:t>ntegrity</a:t>
            </a:r>
          </a:p>
          <a:p>
            <a:pPr marL="914400" lvl="1" indent="-457200" algn="l">
              <a:buFont typeface="Arial" panose="020B0604020202020204" pitchFamily="34" charset="0"/>
              <a:buChar char="•"/>
            </a:pPr>
            <a:r>
              <a:rPr lang="en-ZA" sz="4000" b="1" dirty="0" smtClean="0">
                <a:solidFill>
                  <a:schemeClr val="tx1"/>
                </a:solidFill>
                <a:latin typeface="Arial" panose="020B0604020202020204" pitchFamily="34" charset="0"/>
                <a:cs typeface="Arial" panose="020B0604020202020204" pitchFamily="34" charset="0"/>
              </a:rPr>
              <a:t>R</a:t>
            </a:r>
            <a:r>
              <a:rPr lang="en-ZA" sz="4000" dirty="0" smtClean="0">
                <a:solidFill>
                  <a:schemeClr val="tx1"/>
                </a:solidFill>
                <a:latin typeface="Arial" panose="020B0604020202020204" pitchFamily="34" charset="0"/>
                <a:cs typeface="Arial" panose="020B0604020202020204" pitchFamily="34" charset="0"/>
              </a:rPr>
              <a:t>esponsiveness </a:t>
            </a:r>
            <a:endParaRPr lang="en-ZA" sz="4000" dirty="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a:solidFill>
                  <a:srgbClr val="C00000"/>
                </a:solidFill>
                <a:latin typeface="Arial Rounded MT Bold" panose="020F0704030504030204" pitchFamily="34" charset="0"/>
              </a:rPr>
              <a:t>Principles</a:t>
            </a:r>
            <a:endParaRPr lang="en-GB" sz="2800" dirty="0">
              <a:latin typeface="Arial Rounded MT Bold" panose="020F0704030504030204" pitchFamily="34" charset="0"/>
            </a:endParaRPr>
          </a:p>
        </p:txBody>
      </p:sp>
    </p:spTree>
    <p:extLst>
      <p:ext uri="{BB962C8B-B14F-4D97-AF65-F5344CB8AC3E}">
        <p14:creationId xmlns:p14="http://schemas.microsoft.com/office/powerpoint/2010/main" xmlns="" val="13676476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2"/>
          <p:cNvSpPr txBox="1">
            <a:spLocks/>
          </p:cNvSpPr>
          <p:nvPr/>
        </p:nvSpPr>
        <p:spPr>
          <a:xfrm>
            <a:off x="0" y="529316"/>
            <a:ext cx="9144000" cy="52673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endParaRPr lang="en-ZA" sz="2400" dirty="0" smtClean="0">
              <a:solidFill>
                <a:schemeClr val="tx1"/>
              </a:solidFill>
              <a:latin typeface="Arial Rounded MT Bold" panose="020F0704030504030204" pitchFamily="34" charset="0"/>
              <a:cs typeface="Arial" panose="020B0604020202020204" pitchFamily="34" charset="0"/>
            </a:endParaRPr>
          </a:p>
          <a:p>
            <a:pPr marL="514350" indent="-514350" algn="l">
              <a:buFont typeface="+mj-lt"/>
              <a:buAutoNum type="arabicPeriod"/>
            </a:pPr>
            <a:r>
              <a:rPr lang="en-ZA" sz="2400" dirty="0" smtClean="0">
                <a:solidFill>
                  <a:schemeClr val="tx1"/>
                </a:solidFill>
                <a:latin typeface="Arial Rounded MT Bold" panose="020F0704030504030204" pitchFamily="34" charset="0"/>
                <a:cs typeface="Arial" panose="020B0604020202020204" pitchFamily="34" charset="0"/>
              </a:rPr>
              <a:t>Introductory remarks </a:t>
            </a:r>
          </a:p>
          <a:p>
            <a:pPr marL="514350" indent="-514350" algn="l">
              <a:buFont typeface="+mj-lt"/>
              <a:buAutoNum type="arabicPeriod"/>
            </a:pPr>
            <a:endParaRPr lang="en-ZA" sz="2400" dirty="0" smtClean="0">
              <a:solidFill>
                <a:schemeClr val="tx1"/>
              </a:solidFill>
              <a:latin typeface="Arial Rounded MT Bold" panose="020F0704030504030204" pitchFamily="34" charset="0"/>
              <a:cs typeface="Arial" panose="020B0604020202020204" pitchFamily="34" charset="0"/>
            </a:endParaRPr>
          </a:p>
          <a:p>
            <a:pPr marL="514350" indent="-514350" algn="l">
              <a:buFont typeface="+mj-lt"/>
              <a:buAutoNum type="arabicPeriod"/>
            </a:pPr>
            <a:r>
              <a:rPr lang="en-ZA" sz="2400" dirty="0">
                <a:solidFill>
                  <a:schemeClr val="tx1"/>
                </a:solidFill>
                <a:latin typeface="Arial Rounded MT Bold" panose="020F0704030504030204" pitchFamily="34" charset="0"/>
                <a:cs typeface="Arial" panose="020B0604020202020204" pitchFamily="34" charset="0"/>
              </a:rPr>
              <a:t>2020-2025 Strategic Plan and </a:t>
            </a:r>
            <a:r>
              <a:rPr lang="en-ZA" sz="2400" dirty="0" smtClean="0">
                <a:solidFill>
                  <a:schemeClr val="tx1"/>
                </a:solidFill>
                <a:latin typeface="Arial Rounded MT Bold" panose="020F0704030504030204" pitchFamily="34" charset="0"/>
                <a:cs typeface="Arial" panose="020B0604020202020204" pitchFamily="34" charset="0"/>
              </a:rPr>
              <a:t>2022/23 </a:t>
            </a:r>
            <a:r>
              <a:rPr lang="en-ZA" sz="2400" dirty="0">
                <a:solidFill>
                  <a:schemeClr val="tx1"/>
                </a:solidFill>
                <a:latin typeface="Arial Rounded MT Bold" panose="020F0704030504030204" pitchFamily="34" charset="0"/>
                <a:cs typeface="Arial" panose="020B0604020202020204" pitchFamily="34" charset="0"/>
              </a:rPr>
              <a:t>Annual Performance </a:t>
            </a:r>
            <a:r>
              <a:rPr lang="en-ZA" sz="2400" dirty="0" smtClean="0">
                <a:solidFill>
                  <a:schemeClr val="tx1"/>
                </a:solidFill>
                <a:latin typeface="Arial Rounded MT Bold" panose="020F0704030504030204" pitchFamily="34" charset="0"/>
                <a:cs typeface="Arial" panose="020B0604020202020204" pitchFamily="34" charset="0"/>
              </a:rPr>
              <a:t>Plan</a:t>
            </a:r>
          </a:p>
          <a:p>
            <a:pPr marL="514350" indent="-514350" algn="l">
              <a:buFont typeface="+mj-lt"/>
              <a:buAutoNum type="arabicPeriod"/>
            </a:pPr>
            <a:endParaRPr lang="en-ZA" sz="2400" dirty="0">
              <a:solidFill>
                <a:schemeClr val="tx1"/>
              </a:solidFill>
              <a:latin typeface="Arial Rounded MT Bold" panose="020F0704030504030204" pitchFamily="34" charset="0"/>
              <a:cs typeface="Arial" panose="020B0604020202020204" pitchFamily="34" charset="0"/>
            </a:endParaRPr>
          </a:p>
          <a:p>
            <a:pPr marL="514350" indent="-514350" algn="l">
              <a:buFont typeface="+mj-lt"/>
              <a:buAutoNum type="arabicPeriod"/>
            </a:pPr>
            <a:r>
              <a:rPr lang="en-ZA" sz="2400" dirty="0" smtClean="0">
                <a:solidFill>
                  <a:schemeClr val="tx1"/>
                </a:solidFill>
                <a:latin typeface="Arial Rounded MT Bold" panose="020F0704030504030204" pitchFamily="34" charset="0"/>
                <a:cs typeface="Arial" panose="020B0604020202020204" pitchFamily="34" charset="0"/>
              </a:rPr>
              <a:t>MTEF Budget overview </a:t>
            </a:r>
          </a:p>
          <a:p>
            <a:pPr marL="514350" indent="-514350" algn="l">
              <a:buFont typeface="+mj-lt"/>
              <a:buAutoNum type="arabicPeriod"/>
            </a:pPr>
            <a:endParaRPr lang="en-ZA" sz="2400" dirty="0">
              <a:solidFill>
                <a:schemeClr val="tx1"/>
              </a:solidFill>
              <a:latin typeface="Arial Rounded MT Bold" panose="020F0704030504030204" pitchFamily="34" charset="0"/>
              <a:cs typeface="Arial" panose="020B0604020202020204" pitchFamily="34" charset="0"/>
            </a:endParaRPr>
          </a:p>
          <a:p>
            <a:pPr marL="514350" indent="-514350" algn="l">
              <a:buFont typeface="+mj-lt"/>
              <a:buAutoNum type="arabicPeriod"/>
            </a:pPr>
            <a:r>
              <a:rPr lang="en-ZA" sz="2400" dirty="0" smtClean="0">
                <a:solidFill>
                  <a:schemeClr val="tx1"/>
                </a:solidFill>
                <a:latin typeface="Arial Rounded MT Bold" panose="020F0704030504030204" pitchFamily="34" charset="0"/>
                <a:cs typeface="Arial" panose="020B0604020202020204" pitchFamily="34" charset="0"/>
              </a:rPr>
              <a:t>Funding pressures and request </a:t>
            </a:r>
            <a:r>
              <a:rPr lang="en-ZA" sz="2400" dirty="0">
                <a:solidFill>
                  <a:schemeClr val="tx1"/>
                </a:solidFill>
                <a:latin typeface="Arial Rounded MT Bold" panose="020F0704030504030204" pitchFamily="34" charset="0"/>
                <a:cs typeface="Arial" panose="020B0604020202020204" pitchFamily="34" charset="0"/>
              </a:rPr>
              <a:t>for additional funding</a:t>
            </a:r>
          </a:p>
          <a:p>
            <a:pPr marL="514350" indent="-514350" algn="l">
              <a:buFont typeface="+mj-lt"/>
              <a:buAutoNum type="arabicPeriod"/>
            </a:pPr>
            <a:endParaRPr lang="en-ZA" sz="2400" dirty="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buFont typeface="+mj-lt"/>
              <a:buAutoNum type="arabicPeriod"/>
            </a:pPr>
            <a:endParaRPr lang="en-ZA" dirty="0"/>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Overview of </a:t>
            </a:r>
            <a:r>
              <a:rPr lang="en-US" sz="2800" b="1" dirty="0">
                <a:solidFill>
                  <a:srgbClr val="C00000"/>
                </a:solidFill>
                <a:latin typeface="Arial Rounded MT Bold" panose="020F0704030504030204" pitchFamily="34" charset="0"/>
                <a:cs typeface="Tahoma" pitchFamily="34" charset="0"/>
              </a:rPr>
              <a:t>t</a:t>
            </a:r>
            <a:r>
              <a:rPr lang="en-US" sz="2800" b="1" dirty="0" smtClean="0">
                <a:solidFill>
                  <a:srgbClr val="C00000"/>
                </a:solidFill>
                <a:latin typeface="Arial Rounded MT Bold" panose="020F0704030504030204" pitchFamily="34" charset="0"/>
                <a:cs typeface="Tahoma" pitchFamily="34" charset="0"/>
              </a:rPr>
              <a:t>he Presentation</a:t>
            </a:r>
            <a:endParaRPr lang="en-GB" sz="2800" dirty="0">
              <a:solidFill>
                <a:srgbClr val="C00000"/>
              </a:solidFill>
              <a:latin typeface="Arial Rounded MT Bold" panose="020F0704030504030204" pitchFamily="34" charset="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0" y="529082"/>
            <a:ext cx="9144000" cy="6481318"/>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ZA" sz="3600" b="1" dirty="0" smtClean="0">
              <a:solidFill>
                <a:schemeClr val="tx1"/>
              </a:solidFill>
              <a:latin typeface="Arial" panose="020B0604020202020204" pitchFamily="34" charset="0"/>
              <a:cs typeface="Arial" panose="020B0604020202020204" pitchFamily="34" charset="0"/>
            </a:endParaRPr>
          </a:p>
          <a:p>
            <a:pPr algn="l"/>
            <a:r>
              <a:rPr lang="en-ZA" sz="3600" b="1" dirty="0" smtClean="0">
                <a:solidFill>
                  <a:schemeClr val="tx1"/>
                </a:solidFill>
                <a:latin typeface="Arial" panose="020B0604020202020204" pitchFamily="34" charset="0"/>
                <a:cs typeface="Arial" panose="020B0604020202020204" pitchFamily="34" charset="0"/>
              </a:rPr>
              <a:t>PULE: </a:t>
            </a:r>
          </a:p>
          <a:p>
            <a:pPr marL="971550" lvl="1" indent="-514350" algn="l">
              <a:buFont typeface="Arial" panose="020B0604020202020204" pitchFamily="34" charset="0"/>
              <a:buChar char="•"/>
            </a:pPr>
            <a:r>
              <a:rPr lang="en-ZA" sz="3600" b="1" dirty="0" smtClean="0">
                <a:solidFill>
                  <a:schemeClr val="tx1"/>
                </a:solidFill>
                <a:latin typeface="Arial" panose="020B0604020202020204" pitchFamily="34" charset="0"/>
                <a:cs typeface="Arial" panose="020B0604020202020204" pitchFamily="34" charset="0"/>
              </a:rPr>
              <a:t>P</a:t>
            </a:r>
            <a:r>
              <a:rPr lang="en-ZA" sz="3600" dirty="0" smtClean="0">
                <a:solidFill>
                  <a:schemeClr val="tx1"/>
                </a:solidFill>
                <a:latin typeface="Arial" panose="020B0604020202020204" pitchFamily="34" charset="0"/>
                <a:cs typeface="Arial" panose="020B0604020202020204" pitchFamily="34" charset="0"/>
              </a:rPr>
              <a:t>assion </a:t>
            </a:r>
          </a:p>
          <a:p>
            <a:pPr marL="971550" lvl="1" indent="-514350" algn="l">
              <a:buFont typeface="Arial" panose="020B0604020202020204" pitchFamily="34" charset="0"/>
              <a:buChar char="•"/>
            </a:pPr>
            <a:r>
              <a:rPr lang="en-ZA" sz="3600" b="1" dirty="0" smtClean="0">
                <a:solidFill>
                  <a:schemeClr val="tx1"/>
                </a:solidFill>
                <a:latin typeface="Arial" panose="020B0604020202020204" pitchFamily="34" charset="0"/>
                <a:cs typeface="Arial" panose="020B0604020202020204" pitchFamily="34" charset="0"/>
              </a:rPr>
              <a:t>U</a:t>
            </a:r>
            <a:r>
              <a:rPr lang="en-ZA" sz="3600" dirty="0" smtClean="0">
                <a:solidFill>
                  <a:schemeClr val="tx1"/>
                </a:solidFill>
                <a:latin typeface="Arial" panose="020B0604020202020204" pitchFamily="34" charset="0"/>
                <a:cs typeface="Arial" panose="020B0604020202020204" pitchFamily="34" charset="0"/>
              </a:rPr>
              <a:t>buntu</a:t>
            </a:r>
          </a:p>
          <a:p>
            <a:pPr marL="971550" lvl="1" indent="-514350" algn="l">
              <a:buFont typeface="Arial" panose="020B0604020202020204" pitchFamily="34" charset="0"/>
              <a:buChar char="•"/>
            </a:pPr>
            <a:r>
              <a:rPr lang="en-ZA" sz="3600" b="1" dirty="0" smtClean="0">
                <a:solidFill>
                  <a:schemeClr val="tx1"/>
                </a:solidFill>
                <a:latin typeface="Arial" panose="020B0604020202020204" pitchFamily="34" charset="0"/>
                <a:cs typeface="Arial" panose="020B0604020202020204" pitchFamily="34" charset="0"/>
              </a:rPr>
              <a:t>L</a:t>
            </a:r>
            <a:r>
              <a:rPr lang="en-ZA" sz="3600" dirty="0" smtClean="0">
                <a:solidFill>
                  <a:schemeClr val="tx1"/>
                </a:solidFill>
                <a:latin typeface="Arial" panose="020B0604020202020204" pitchFamily="34" charset="0"/>
                <a:cs typeface="Arial" panose="020B0604020202020204" pitchFamily="34" charset="0"/>
              </a:rPr>
              <a:t>eadership</a:t>
            </a:r>
          </a:p>
          <a:p>
            <a:pPr marL="971550" lvl="1" indent="-514350" algn="l">
              <a:buFont typeface="Arial" panose="020B0604020202020204" pitchFamily="34" charset="0"/>
              <a:buChar char="•"/>
            </a:pPr>
            <a:r>
              <a:rPr lang="en-ZA" sz="3600" b="1" dirty="0">
                <a:solidFill>
                  <a:schemeClr val="tx1"/>
                </a:solidFill>
                <a:latin typeface="Arial" panose="020B0604020202020204" pitchFamily="34" charset="0"/>
                <a:cs typeface="Arial" panose="020B0604020202020204" pitchFamily="34" charset="0"/>
              </a:rPr>
              <a:t>E</a:t>
            </a:r>
            <a:r>
              <a:rPr lang="en-ZA" sz="3600" dirty="0">
                <a:solidFill>
                  <a:schemeClr val="tx1"/>
                </a:solidFill>
                <a:latin typeface="Arial" panose="020B0604020202020204" pitchFamily="34" charset="0"/>
                <a:cs typeface="Arial" panose="020B0604020202020204" pitchFamily="34" charset="0"/>
              </a:rPr>
              <a:t>fficiency </a:t>
            </a:r>
          </a:p>
          <a:p>
            <a:pPr marL="457200" indent="-457200" algn="l">
              <a:buFont typeface="Arial" panose="020B0604020202020204" pitchFamily="34" charset="0"/>
              <a:buChar char="•"/>
            </a:pPr>
            <a:endParaRPr lang="en-ZA" dirty="0" smtClean="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ZA" dirty="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ZA" b="1" dirty="0" smtClean="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0" y="5862"/>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Values </a:t>
            </a:r>
            <a:endParaRPr lang="en-GB" sz="2800" dirty="0">
              <a:latin typeface="Arial Rounded MT Bold" panose="020F0704030504030204" pitchFamily="34" charset="0"/>
            </a:endParaRPr>
          </a:p>
        </p:txBody>
      </p:sp>
    </p:spTree>
    <p:extLst>
      <p:ext uri="{BB962C8B-B14F-4D97-AF65-F5344CB8AC3E}">
        <p14:creationId xmlns:p14="http://schemas.microsoft.com/office/powerpoint/2010/main" xmlns="" val="135184184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2"/>
          <p:cNvSpPr txBox="1">
            <a:spLocks/>
          </p:cNvSpPr>
          <p:nvPr/>
        </p:nvSpPr>
        <p:spPr>
          <a:xfrm>
            <a:off x="0" y="523220"/>
            <a:ext cx="9144000" cy="648718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endParaRPr lang="en-ZA" dirty="0" smtClean="0">
              <a:solidFill>
                <a:schemeClr val="tx1"/>
              </a:solidFill>
              <a:latin typeface="Arial" panose="020B0604020202020204" pitchFamily="34" charset="0"/>
              <a:cs typeface="Arial" panose="020B0604020202020204" pitchFamily="34" charset="0"/>
            </a:endParaRPr>
          </a:p>
          <a:p>
            <a:pPr marL="514350" indent="-514350" algn="l">
              <a:buFont typeface="+mj-lt"/>
              <a:buAutoNum type="arabicPeriod"/>
            </a:pPr>
            <a:r>
              <a:rPr lang="en-ZA" dirty="0" smtClean="0">
                <a:solidFill>
                  <a:schemeClr val="tx1"/>
                </a:solidFill>
                <a:latin typeface="Arial" panose="020B0604020202020204" pitchFamily="34" charset="0"/>
                <a:cs typeface="Arial" panose="020B0604020202020204" pitchFamily="34" charset="0"/>
              </a:rPr>
              <a:t>Accessible </a:t>
            </a:r>
            <a:r>
              <a:rPr lang="en-ZA" dirty="0">
                <a:solidFill>
                  <a:schemeClr val="tx1"/>
                </a:solidFill>
                <a:latin typeface="Arial" panose="020B0604020202020204" pitchFamily="34" charset="0"/>
                <a:cs typeface="Arial" panose="020B0604020202020204" pitchFamily="34" charset="0"/>
              </a:rPr>
              <a:t>PPSA services</a:t>
            </a:r>
          </a:p>
          <a:p>
            <a:pPr marL="514350" indent="-514350" algn="l">
              <a:buFont typeface="+mj-lt"/>
              <a:buAutoNum type="arabicPeriod"/>
            </a:pPr>
            <a:r>
              <a:rPr lang="en-ZA" dirty="0">
                <a:solidFill>
                  <a:schemeClr val="tx1"/>
                </a:solidFill>
                <a:latin typeface="Arial" panose="020B0604020202020204" pitchFamily="34" charset="0"/>
                <a:cs typeface="Arial" panose="020B0604020202020204" pitchFamily="34" charset="0"/>
              </a:rPr>
              <a:t>Successful resolution of complaints</a:t>
            </a:r>
          </a:p>
          <a:p>
            <a:pPr marL="514350" indent="-514350" algn="l">
              <a:buFont typeface="+mj-lt"/>
              <a:buAutoNum type="arabicPeriod"/>
            </a:pPr>
            <a:r>
              <a:rPr lang="en-US" dirty="0" smtClean="0">
                <a:solidFill>
                  <a:schemeClr val="tx1"/>
                </a:solidFill>
                <a:latin typeface="Arial" panose="020B0604020202020204" pitchFamily="34" charset="0"/>
                <a:cs typeface="Arial" panose="020B0604020202020204" pitchFamily="34" charset="0"/>
              </a:rPr>
              <a:t>Clean audit achieved and maintained</a:t>
            </a:r>
          </a:p>
          <a:p>
            <a:pPr marL="514350" indent="-514350" algn="l">
              <a:buFont typeface="+mj-lt"/>
              <a:buAutoNum type="arabicPeriod"/>
            </a:pPr>
            <a:r>
              <a:rPr lang="en-US" dirty="0" smtClean="0">
                <a:solidFill>
                  <a:schemeClr val="tx1"/>
                </a:solidFill>
                <a:latin typeface="Arial" panose="020B0604020202020204" pitchFamily="34" charset="0"/>
                <a:cs typeface="Arial" panose="020B0604020202020204" pitchFamily="34" charset="0"/>
              </a:rPr>
              <a:t>Implementation of ICT systems to optimally support business objectives</a:t>
            </a:r>
          </a:p>
          <a:p>
            <a:pPr marL="457200" indent="-457200" algn="l">
              <a:buFont typeface="Arial" panose="020B0604020202020204" pitchFamily="34" charset="0"/>
              <a:buChar char="•"/>
            </a:pPr>
            <a:endParaRPr lang="en-ZA" dirty="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b="1" dirty="0" smtClean="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b="1" dirty="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b="1" dirty="0" smtClean="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b="1" dirty="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b="1" dirty="0" smtClean="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ZA" b="1" dirty="0" smtClean="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Outcomes</a:t>
            </a:r>
            <a:endParaRPr lang="en-GB" sz="2800" dirty="0">
              <a:latin typeface="Arial Rounded MT Bold" panose="020F0704030504030204" pitchFamily="34" charset="0"/>
            </a:endParaRPr>
          </a:p>
        </p:txBody>
      </p:sp>
    </p:spTree>
    <p:extLst>
      <p:ext uri="{BB962C8B-B14F-4D97-AF65-F5344CB8AC3E}">
        <p14:creationId xmlns:p14="http://schemas.microsoft.com/office/powerpoint/2010/main" xmlns="" val="26259317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a:solidFill>
                  <a:srgbClr val="C00000"/>
                </a:solidFill>
                <a:latin typeface="Arial Rounded MT Bold" panose="020F0704030504030204" pitchFamily="34" charset="0"/>
              </a:rPr>
              <a:t>Administration Targets </a:t>
            </a:r>
            <a:endParaRPr lang="en-GB" sz="2800" dirty="0">
              <a:latin typeface="Arial Rounded MT Bold" panose="020F07040305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621585208"/>
              </p:ext>
            </p:extLst>
          </p:nvPr>
        </p:nvGraphicFramePr>
        <p:xfrm>
          <a:off x="-2239" y="523220"/>
          <a:ext cx="9146240" cy="7106920"/>
        </p:xfrm>
        <a:graphic>
          <a:graphicData uri="http://schemas.openxmlformats.org/drawingml/2006/table">
            <a:tbl>
              <a:tblPr firstRow="1" bandRow="1">
                <a:tableStyleId>{21E4AEA4-8DFA-4A89-87EB-49C32662AFE0}</a:tableStyleId>
              </a:tblPr>
              <a:tblGrid>
                <a:gridCol w="1907239">
                  <a:extLst>
                    <a:ext uri="{9D8B030D-6E8A-4147-A177-3AD203B41FA5}">
                      <a16:colId xmlns:a16="http://schemas.microsoft.com/office/drawing/2014/main" xmlns="" val="20000"/>
                    </a:ext>
                  </a:extLst>
                </a:gridCol>
                <a:gridCol w="1981200">
                  <a:extLst>
                    <a:ext uri="{9D8B030D-6E8A-4147-A177-3AD203B41FA5}">
                      <a16:colId xmlns:a16="http://schemas.microsoft.com/office/drawing/2014/main" xmlns="" val="20001"/>
                    </a:ext>
                  </a:extLst>
                </a:gridCol>
                <a:gridCol w="1905000">
                  <a:extLst>
                    <a:ext uri="{9D8B030D-6E8A-4147-A177-3AD203B41FA5}">
                      <a16:colId xmlns:a16="http://schemas.microsoft.com/office/drawing/2014/main" xmlns="" val="20002"/>
                    </a:ext>
                  </a:extLst>
                </a:gridCol>
                <a:gridCol w="1905000">
                  <a:extLst>
                    <a:ext uri="{9D8B030D-6E8A-4147-A177-3AD203B41FA5}">
                      <a16:colId xmlns:a16="http://schemas.microsoft.com/office/drawing/2014/main" xmlns="" val="20003"/>
                    </a:ext>
                  </a:extLst>
                </a:gridCol>
                <a:gridCol w="1447801">
                  <a:extLst>
                    <a:ext uri="{9D8B030D-6E8A-4147-A177-3AD203B41FA5}">
                      <a16:colId xmlns:a16="http://schemas.microsoft.com/office/drawing/2014/main" xmlns="" val="20004"/>
                    </a:ext>
                  </a:extLst>
                </a:gridCol>
              </a:tblGrid>
              <a:tr h="415487">
                <a:tc>
                  <a:txBody>
                    <a:bodyPr/>
                    <a:lstStyle/>
                    <a:p>
                      <a:pPr marL="118745" marR="127635" algn="l">
                        <a:lnSpc>
                          <a:spcPct val="92000"/>
                        </a:lnSpc>
                        <a:spcBef>
                          <a:spcPts val="235"/>
                        </a:spcBef>
                        <a:spcAft>
                          <a:spcPts val="0"/>
                        </a:spcAft>
                      </a:pPr>
                      <a:r>
                        <a:rPr lang="en-ZA" sz="2000" dirty="0" smtClean="0">
                          <a:effectLst/>
                          <a:latin typeface="Arial" panose="020B0604020202020204" pitchFamily="34" charset="0"/>
                          <a:ea typeface="Arial MT"/>
                          <a:cs typeface="Arial" panose="020B0604020202020204" pitchFamily="34" charset="0"/>
                        </a:rPr>
                        <a:t>Outcome</a:t>
                      </a:r>
                      <a:endParaRPr lang="en-ZA" sz="20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118745" marR="127635" algn="l">
                        <a:lnSpc>
                          <a:spcPct val="92000"/>
                        </a:lnSpc>
                        <a:spcBef>
                          <a:spcPts val="235"/>
                        </a:spcBef>
                        <a:spcAft>
                          <a:spcPts val="0"/>
                        </a:spcAft>
                      </a:pPr>
                      <a:r>
                        <a:rPr lang="en-US" sz="2000" b="1" dirty="0">
                          <a:effectLst/>
                          <a:latin typeface="Arial" panose="020B0604020202020204" pitchFamily="34" charset="0"/>
                          <a:ea typeface="Arial MT"/>
                          <a:cs typeface="Arial" panose="020B0604020202020204" pitchFamily="34" charset="0"/>
                        </a:rPr>
                        <a:t>Output</a:t>
                      </a:r>
                      <a:r>
                        <a:rPr lang="en-US" sz="2000" b="1" spc="-270" dirty="0">
                          <a:effectLst/>
                          <a:latin typeface="Arial" panose="020B0604020202020204" pitchFamily="34" charset="0"/>
                          <a:ea typeface="Arial MT"/>
                          <a:cs typeface="Arial" panose="020B0604020202020204" pitchFamily="34" charset="0"/>
                        </a:rPr>
                        <a:t> </a:t>
                      </a:r>
                      <a:r>
                        <a:rPr lang="en-US" sz="2000" b="1" dirty="0" smtClean="0">
                          <a:effectLst/>
                          <a:latin typeface="Arial" panose="020B0604020202020204" pitchFamily="34" charset="0"/>
                          <a:ea typeface="Arial MT"/>
                          <a:cs typeface="Arial" panose="020B0604020202020204" pitchFamily="34" charset="0"/>
                        </a:rPr>
                        <a:t>Indicator</a:t>
                      </a:r>
                      <a:endParaRPr lang="en-ZA" sz="2000" dirty="0">
                        <a:effectLst/>
                        <a:latin typeface="Arial" panose="020B0604020202020204" pitchFamily="34" charset="0"/>
                        <a:ea typeface="Arial MT"/>
                        <a:cs typeface="Arial" panose="020B0604020202020204" pitchFamily="34" charset="0"/>
                      </a:endParaRPr>
                    </a:p>
                  </a:txBody>
                  <a:tcPr marL="0" marR="0" marT="0" marB="0"/>
                </a:tc>
                <a:tc>
                  <a:txBody>
                    <a:bodyPr/>
                    <a:lstStyle/>
                    <a:p>
                      <a:pPr>
                        <a:spcBef>
                          <a:spcPts val="5"/>
                        </a:spcBef>
                        <a:spcAft>
                          <a:spcPts val="0"/>
                        </a:spcAft>
                      </a:pPr>
                      <a:r>
                        <a:rPr lang="en-US" sz="2000" b="1" dirty="0">
                          <a:effectLst/>
                          <a:latin typeface="Arial" panose="020B0604020202020204" pitchFamily="34" charset="0"/>
                          <a:ea typeface="Arial MT"/>
                          <a:cs typeface="Arial" panose="020B0604020202020204" pitchFamily="34" charset="0"/>
                        </a:rPr>
                        <a:t> </a:t>
                      </a:r>
                      <a:r>
                        <a:rPr lang="en-US" sz="2000" b="1" dirty="0" smtClean="0">
                          <a:effectLst/>
                          <a:latin typeface="Arial" panose="020B0604020202020204" pitchFamily="34" charset="0"/>
                          <a:ea typeface="Arial MT"/>
                          <a:cs typeface="Arial" panose="020B0604020202020204" pitchFamily="34" charset="0"/>
                        </a:rPr>
                        <a:t>2022/23 Target</a:t>
                      </a:r>
                      <a:endParaRPr lang="en-ZA" sz="2000" dirty="0">
                        <a:effectLst/>
                        <a:latin typeface="Arial" panose="020B0604020202020204" pitchFamily="34" charset="0"/>
                        <a:ea typeface="Arial MT"/>
                        <a:cs typeface="Arial" panose="020B0604020202020204" pitchFamily="34" charset="0"/>
                      </a:endParaRPr>
                    </a:p>
                  </a:txBody>
                  <a:tcPr marL="0" marR="0" marT="0" marB="0"/>
                </a:tc>
                <a:tc>
                  <a:txBody>
                    <a:bodyPr/>
                    <a:lstStyle/>
                    <a:p>
                      <a:pPr>
                        <a:spcBef>
                          <a:spcPts val="5"/>
                        </a:spcBef>
                        <a:spcAft>
                          <a:spcPts val="0"/>
                        </a:spcAft>
                      </a:pPr>
                      <a:r>
                        <a:rPr lang="en-US" sz="2000" b="1" dirty="0" smtClean="0">
                          <a:effectLst/>
                          <a:latin typeface="Arial" panose="020B0604020202020204" pitchFamily="34" charset="0"/>
                          <a:ea typeface="Arial MT"/>
                          <a:cs typeface="Arial" panose="020B0604020202020204" pitchFamily="34" charset="0"/>
                        </a:rPr>
                        <a:t>2023/24 Target</a:t>
                      </a:r>
                      <a:endParaRPr lang="en-ZA" sz="2000" dirty="0">
                        <a:effectLst/>
                        <a:latin typeface="Arial" panose="020B0604020202020204" pitchFamily="34" charset="0"/>
                        <a:ea typeface="Arial MT"/>
                        <a:cs typeface="Arial" panose="020B0604020202020204" pitchFamily="34" charset="0"/>
                      </a:endParaRPr>
                    </a:p>
                  </a:txBody>
                  <a:tcPr marL="0" marR="0" marT="0" marB="0"/>
                </a:tc>
                <a:tc>
                  <a:txBody>
                    <a:bodyPr/>
                    <a:lstStyle/>
                    <a:p>
                      <a:pPr>
                        <a:spcBef>
                          <a:spcPts val="5"/>
                        </a:spcBef>
                        <a:spcAft>
                          <a:spcPts val="0"/>
                        </a:spcAft>
                      </a:pPr>
                      <a:r>
                        <a:rPr lang="en-US" sz="2000" b="1" dirty="0" smtClean="0">
                          <a:effectLst/>
                          <a:latin typeface="Arial" panose="020B0604020202020204" pitchFamily="34" charset="0"/>
                          <a:ea typeface="Arial MT"/>
                          <a:cs typeface="Arial" panose="020B0604020202020204" pitchFamily="34" charset="0"/>
                        </a:rPr>
                        <a:t>2024/25 Target</a:t>
                      </a:r>
                      <a:endParaRPr lang="en-ZA" sz="200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0"/>
                  </a:ext>
                </a:extLst>
              </a:tr>
              <a:tr h="461019">
                <a:tc>
                  <a:txBody>
                    <a:bodyPr/>
                    <a:lstStyle/>
                    <a:p>
                      <a:pPr marL="38100" marR="220345" algn="just">
                        <a:lnSpc>
                          <a:spcPct val="100000"/>
                        </a:lnSpc>
                        <a:spcBef>
                          <a:spcPts val="250"/>
                        </a:spcBef>
                        <a:spcAft>
                          <a:spcPts val="0"/>
                        </a:spcAft>
                      </a:pPr>
                      <a:r>
                        <a:rPr lang="en-US" sz="1900" kern="1200" dirty="0" smtClean="0">
                          <a:solidFill>
                            <a:schemeClr val="dk1"/>
                          </a:solidFill>
                          <a:latin typeface="Arial" panose="020B0604020202020204" pitchFamily="34" charset="0"/>
                          <a:ea typeface="+mn-ea"/>
                          <a:cs typeface="Arial" panose="020B0604020202020204" pitchFamily="34" charset="0"/>
                        </a:rPr>
                        <a:t>Clean audit achieved and maintained</a:t>
                      </a:r>
                    </a:p>
                    <a:p>
                      <a:pPr marL="38100" marR="220345" algn="just">
                        <a:lnSpc>
                          <a:spcPct val="100000"/>
                        </a:lnSpc>
                        <a:spcBef>
                          <a:spcPts val="250"/>
                        </a:spcBef>
                        <a:spcAft>
                          <a:spcPts val="0"/>
                        </a:spcAft>
                      </a:pPr>
                      <a:endParaRPr lang="en-ZA" sz="1900" kern="1200" dirty="0">
                        <a:solidFill>
                          <a:schemeClr val="dk1"/>
                        </a:solidFill>
                        <a:latin typeface="Arial" panose="020B0604020202020204" pitchFamily="34" charset="0"/>
                        <a:ea typeface="+mn-ea"/>
                        <a:cs typeface="Arial" panose="020B0604020202020204" pitchFamily="34" charset="0"/>
                      </a:endParaRPr>
                    </a:p>
                  </a:txBody>
                  <a:tcPr marL="0" marR="0" marT="0" marB="0"/>
                </a:tc>
                <a:tc>
                  <a:txBody>
                    <a:bodyPr/>
                    <a:lstStyle/>
                    <a:p>
                      <a:pPr marL="38100" marR="220345" algn="just">
                        <a:lnSpc>
                          <a:spcPct val="100000"/>
                        </a:lnSpc>
                        <a:spcBef>
                          <a:spcPts val="250"/>
                        </a:spcBef>
                        <a:spcAft>
                          <a:spcPts val="0"/>
                        </a:spcAft>
                      </a:pPr>
                      <a:r>
                        <a:rPr lang="en-US" sz="1900" kern="1200" dirty="0" smtClean="0">
                          <a:solidFill>
                            <a:schemeClr val="dk1"/>
                          </a:solidFill>
                          <a:latin typeface="Arial" panose="020B0604020202020204" pitchFamily="34" charset="0"/>
                          <a:ea typeface="+mn-ea"/>
                          <a:cs typeface="Arial" panose="020B0604020202020204" pitchFamily="34" charset="0"/>
                        </a:rPr>
                        <a:t>Obtain clean audit annually</a:t>
                      </a:r>
                      <a:endParaRPr lang="en-ZA" sz="1900" kern="1200" dirty="0">
                        <a:solidFill>
                          <a:schemeClr val="dk1"/>
                        </a:solidFill>
                        <a:latin typeface="Arial" panose="020B0604020202020204" pitchFamily="34" charset="0"/>
                        <a:ea typeface="+mn-ea"/>
                        <a:cs typeface="Arial" panose="020B0604020202020204" pitchFamily="34" charset="0"/>
                      </a:endParaRPr>
                    </a:p>
                  </a:txBody>
                  <a:tcPr marL="0" marR="0" marT="0" marB="0"/>
                </a:tc>
                <a:tc>
                  <a:txBody>
                    <a:bodyPr/>
                    <a:lstStyle/>
                    <a:p>
                      <a:pPr marL="46355" marR="484505" algn="just" defTabSz="1120775">
                        <a:lnSpc>
                          <a:spcPct val="100000"/>
                        </a:lnSpc>
                        <a:spcBef>
                          <a:spcPts val="150"/>
                        </a:spcBef>
                        <a:spcAft>
                          <a:spcPts val="0"/>
                        </a:spcAft>
                      </a:pPr>
                      <a:r>
                        <a:rPr lang="en-US" sz="1900" kern="1200" dirty="0" smtClean="0">
                          <a:solidFill>
                            <a:schemeClr val="dk1"/>
                          </a:solidFill>
                          <a:latin typeface="Arial" panose="020B0604020202020204" pitchFamily="34" charset="0"/>
                          <a:ea typeface="+mn-ea"/>
                          <a:cs typeface="Arial" panose="020B0604020202020204" pitchFamily="34" charset="0"/>
                        </a:rPr>
                        <a:t>Maintain a</a:t>
                      </a:r>
                      <a:r>
                        <a:rPr lang="en-US" sz="1900" kern="1200" baseline="0" dirty="0" smtClean="0">
                          <a:solidFill>
                            <a:schemeClr val="dk1"/>
                          </a:solidFill>
                          <a:latin typeface="Arial" panose="020B0604020202020204" pitchFamily="34" charset="0"/>
                          <a:ea typeface="+mn-ea"/>
                          <a:cs typeface="Arial" panose="020B0604020202020204" pitchFamily="34" charset="0"/>
                        </a:rPr>
                        <a:t> </a:t>
                      </a:r>
                      <a:r>
                        <a:rPr lang="en-US" sz="1900" kern="1200" dirty="0" smtClean="0">
                          <a:solidFill>
                            <a:schemeClr val="dk1"/>
                          </a:solidFill>
                          <a:latin typeface="Arial" panose="020B0604020202020204" pitchFamily="34" charset="0"/>
                          <a:ea typeface="+mn-ea"/>
                          <a:cs typeface="Arial" panose="020B0604020202020204" pitchFamily="34" charset="0"/>
                        </a:rPr>
                        <a:t>clean audit</a:t>
                      </a:r>
                      <a:r>
                        <a:rPr lang="en-US" sz="1900" kern="1200" baseline="0" dirty="0" smtClean="0">
                          <a:solidFill>
                            <a:schemeClr val="dk1"/>
                          </a:solidFill>
                          <a:latin typeface="Arial" panose="020B0604020202020204" pitchFamily="34" charset="0"/>
                          <a:ea typeface="+mn-ea"/>
                          <a:cs typeface="Arial" panose="020B0604020202020204" pitchFamily="34" charset="0"/>
                        </a:rPr>
                        <a:t> </a:t>
                      </a:r>
                      <a:r>
                        <a:rPr lang="en-US" sz="1900" kern="1200" dirty="0" smtClean="0">
                          <a:solidFill>
                            <a:schemeClr val="dk1"/>
                          </a:solidFill>
                          <a:latin typeface="Arial" panose="020B0604020202020204" pitchFamily="34" charset="0"/>
                          <a:ea typeface="+mn-ea"/>
                          <a:cs typeface="Arial" panose="020B0604020202020204" pitchFamily="34" charset="0"/>
                        </a:rPr>
                        <a:t>opinion for 2021/22 FY</a:t>
                      </a:r>
                    </a:p>
                    <a:p>
                      <a:pPr marL="46355" marR="484505" algn="just" defTabSz="1120775">
                        <a:lnSpc>
                          <a:spcPct val="100000"/>
                        </a:lnSpc>
                        <a:spcBef>
                          <a:spcPts val="150"/>
                        </a:spcBef>
                        <a:spcAft>
                          <a:spcPts val="0"/>
                        </a:spcAft>
                      </a:pPr>
                      <a:endParaRPr lang="en-ZA" sz="1900" kern="1200" dirty="0">
                        <a:solidFill>
                          <a:schemeClr val="dk1"/>
                        </a:solidFill>
                        <a:latin typeface="Arial" panose="020B0604020202020204" pitchFamily="34" charset="0"/>
                        <a:ea typeface="+mn-ea"/>
                        <a:cs typeface="Arial" panose="020B0604020202020204" pitchFamily="34" charset="0"/>
                      </a:endParaRPr>
                    </a:p>
                  </a:txBody>
                  <a:tcPr marL="0" marR="0" marT="0" marB="0"/>
                </a:tc>
                <a:tc>
                  <a:txBody>
                    <a:bodyPr/>
                    <a:lstStyle/>
                    <a:p>
                      <a:pPr marL="46355" marR="484505" algn="just">
                        <a:lnSpc>
                          <a:spcPct val="100000"/>
                        </a:lnSpc>
                        <a:spcBef>
                          <a:spcPts val="150"/>
                        </a:spcBef>
                        <a:spcAft>
                          <a:spcPts val="0"/>
                        </a:spcAft>
                      </a:pPr>
                      <a:r>
                        <a:rPr lang="en-US" sz="1900" kern="1200" dirty="0" smtClean="0">
                          <a:solidFill>
                            <a:schemeClr val="dk1"/>
                          </a:solidFill>
                          <a:latin typeface="Arial" panose="020B0604020202020204" pitchFamily="34" charset="0"/>
                          <a:ea typeface="+mn-ea"/>
                          <a:cs typeface="Arial" panose="020B0604020202020204" pitchFamily="34" charset="0"/>
                        </a:rPr>
                        <a:t>Maintain a clean audit opinion</a:t>
                      </a:r>
                      <a:r>
                        <a:rPr lang="en-US" sz="1900" kern="1200" baseline="0" dirty="0" smtClean="0">
                          <a:solidFill>
                            <a:schemeClr val="dk1"/>
                          </a:solidFill>
                          <a:latin typeface="Arial" panose="020B0604020202020204" pitchFamily="34" charset="0"/>
                          <a:ea typeface="+mn-ea"/>
                          <a:cs typeface="Arial" panose="020B0604020202020204" pitchFamily="34" charset="0"/>
                        </a:rPr>
                        <a:t> </a:t>
                      </a:r>
                      <a:r>
                        <a:rPr lang="en-US" sz="1900" kern="1200" dirty="0" smtClean="0">
                          <a:solidFill>
                            <a:schemeClr val="dk1"/>
                          </a:solidFill>
                          <a:latin typeface="Arial" panose="020B0604020202020204" pitchFamily="34" charset="0"/>
                          <a:ea typeface="+mn-ea"/>
                          <a:cs typeface="Arial" panose="020B0604020202020204" pitchFamily="34" charset="0"/>
                        </a:rPr>
                        <a:t>for 2022/23 FY</a:t>
                      </a:r>
                      <a:endParaRPr lang="en-ZA" sz="1900" kern="1200" dirty="0">
                        <a:solidFill>
                          <a:schemeClr val="dk1"/>
                        </a:solidFill>
                        <a:latin typeface="Arial" panose="020B0604020202020204" pitchFamily="34" charset="0"/>
                        <a:ea typeface="+mn-ea"/>
                        <a:cs typeface="Arial" panose="020B0604020202020204" pitchFamily="34" charset="0"/>
                      </a:endParaRPr>
                    </a:p>
                  </a:txBody>
                  <a:tcPr marL="0" marR="0" marT="0" marB="0"/>
                </a:tc>
                <a:tc>
                  <a:txBody>
                    <a:bodyPr/>
                    <a:lstStyle/>
                    <a:p>
                      <a:pPr marL="46355" marR="484505" algn="just">
                        <a:lnSpc>
                          <a:spcPct val="100000"/>
                        </a:lnSpc>
                        <a:spcBef>
                          <a:spcPts val="150"/>
                        </a:spcBef>
                        <a:spcAft>
                          <a:spcPts val="0"/>
                        </a:spcAft>
                      </a:pPr>
                      <a:r>
                        <a:rPr lang="en-US" sz="1900" kern="1200" dirty="0" smtClean="0">
                          <a:solidFill>
                            <a:schemeClr val="dk1"/>
                          </a:solidFill>
                          <a:latin typeface="Arial" panose="020B0604020202020204" pitchFamily="34" charset="0"/>
                          <a:ea typeface="+mn-ea"/>
                          <a:cs typeface="Arial" panose="020B0604020202020204" pitchFamily="34" charset="0"/>
                        </a:rPr>
                        <a:t>Maintain a clean</a:t>
                      </a:r>
                      <a:r>
                        <a:rPr lang="en-US" sz="1900" kern="1200" baseline="0" dirty="0" smtClean="0">
                          <a:solidFill>
                            <a:schemeClr val="dk1"/>
                          </a:solidFill>
                          <a:latin typeface="Arial" panose="020B0604020202020204" pitchFamily="34" charset="0"/>
                          <a:ea typeface="+mn-ea"/>
                          <a:cs typeface="Arial" panose="020B0604020202020204" pitchFamily="34" charset="0"/>
                        </a:rPr>
                        <a:t> </a:t>
                      </a:r>
                      <a:r>
                        <a:rPr lang="en-US" sz="1900" kern="1200" dirty="0" smtClean="0">
                          <a:solidFill>
                            <a:schemeClr val="dk1"/>
                          </a:solidFill>
                          <a:latin typeface="Arial" panose="020B0604020202020204" pitchFamily="34" charset="0"/>
                          <a:ea typeface="+mn-ea"/>
                          <a:cs typeface="Arial" panose="020B0604020202020204" pitchFamily="34" charset="0"/>
                        </a:rPr>
                        <a:t>audit opinion for 2023/24 FY</a:t>
                      </a:r>
                    </a:p>
                    <a:p>
                      <a:pPr marL="46355" marR="484505" algn="just">
                        <a:lnSpc>
                          <a:spcPct val="100000"/>
                        </a:lnSpc>
                        <a:spcBef>
                          <a:spcPts val="150"/>
                        </a:spcBef>
                        <a:spcAft>
                          <a:spcPts val="0"/>
                        </a:spcAft>
                      </a:pPr>
                      <a:endParaRPr lang="en-ZA" sz="1900" kern="1200" dirty="0">
                        <a:solidFill>
                          <a:schemeClr val="dk1"/>
                        </a:solidFill>
                        <a:latin typeface="Arial" panose="020B0604020202020204" pitchFamily="34" charset="0"/>
                        <a:ea typeface="+mn-ea"/>
                        <a:cs typeface="Arial" panose="020B0604020202020204" pitchFamily="34" charset="0"/>
                      </a:endParaRPr>
                    </a:p>
                  </a:txBody>
                  <a:tcPr marL="0" marR="0" marT="0" marB="0"/>
                </a:tc>
                <a:extLst>
                  <a:ext uri="{0D108BD9-81ED-4DB2-BD59-A6C34878D82A}">
                    <a16:rowId xmlns:a16="http://schemas.microsoft.com/office/drawing/2014/main" xmlns="" val="10001"/>
                  </a:ext>
                </a:extLst>
              </a:tr>
              <a:tr h="461019">
                <a:tc>
                  <a:txBody>
                    <a:bodyPr/>
                    <a:lstStyle/>
                    <a:p>
                      <a:pPr marL="36830" marR="203200" algn="just">
                        <a:lnSpc>
                          <a:spcPct val="100000"/>
                        </a:lnSpc>
                        <a:spcBef>
                          <a:spcPts val="105"/>
                        </a:spcBef>
                        <a:spcAft>
                          <a:spcPts val="0"/>
                        </a:spcAft>
                      </a:pPr>
                      <a:r>
                        <a:rPr lang="en-US" sz="1900" kern="1200" dirty="0" smtClean="0">
                          <a:solidFill>
                            <a:schemeClr val="dk1"/>
                          </a:solidFill>
                          <a:latin typeface="Arial" panose="020B0604020202020204" pitchFamily="34" charset="0"/>
                          <a:ea typeface="+mn-ea"/>
                          <a:cs typeface="Arial" panose="020B0604020202020204" pitchFamily="34" charset="0"/>
                        </a:rPr>
                        <a:t>Implementation of ICT systems to optimally support business objectives</a:t>
                      </a:r>
                    </a:p>
                    <a:p>
                      <a:pPr marL="36830" marR="203200" algn="just">
                        <a:lnSpc>
                          <a:spcPct val="100000"/>
                        </a:lnSpc>
                        <a:spcBef>
                          <a:spcPts val="105"/>
                        </a:spcBef>
                        <a:spcAft>
                          <a:spcPts val="0"/>
                        </a:spcAft>
                      </a:pPr>
                      <a:endParaRPr lang="en-ZA" sz="1900" kern="1200" dirty="0">
                        <a:solidFill>
                          <a:schemeClr val="dk1"/>
                        </a:solidFill>
                        <a:latin typeface="Arial" panose="020B0604020202020204" pitchFamily="34" charset="0"/>
                        <a:ea typeface="+mn-ea"/>
                        <a:cs typeface="Arial" panose="020B0604020202020204" pitchFamily="34" charset="0"/>
                      </a:endParaRPr>
                    </a:p>
                  </a:txBody>
                  <a:tcPr marL="0" marR="0" marT="0" marB="0"/>
                </a:tc>
                <a:tc>
                  <a:txBody>
                    <a:bodyPr/>
                    <a:lstStyle/>
                    <a:p>
                      <a:pPr marL="36830" marR="203200" algn="just">
                        <a:lnSpc>
                          <a:spcPct val="100000"/>
                        </a:lnSpc>
                        <a:spcBef>
                          <a:spcPts val="105"/>
                        </a:spcBef>
                        <a:spcAft>
                          <a:spcPts val="0"/>
                        </a:spcAft>
                      </a:pPr>
                      <a:r>
                        <a:rPr lang="en-US" sz="1900" kern="1200" dirty="0" smtClean="0">
                          <a:solidFill>
                            <a:schemeClr val="dk1"/>
                          </a:solidFill>
                          <a:latin typeface="Arial" panose="020B0604020202020204" pitchFamily="34" charset="0"/>
                          <a:ea typeface="+mn-ea"/>
                          <a:cs typeface="Arial" panose="020B0604020202020204" pitchFamily="34" charset="0"/>
                        </a:rPr>
                        <a:t>Percentage of</a:t>
                      </a:r>
                    </a:p>
                    <a:p>
                      <a:pPr marL="36830" marR="203200" algn="just">
                        <a:lnSpc>
                          <a:spcPct val="100000"/>
                        </a:lnSpc>
                        <a:spcBef>
                          <a:spcPts val="105"/>
                        </a:spcBef>
                        <a:spcAft>
                          <a:spcPts val="0"/>
                        </a:spcAft>
                      </a:pPr>
                      <a:r>
                        <a:rPr lang="en-US" sz="1900" kern="1200" dirty="0" smtClean="0">
                          <a:solidFill>
                            <a:schemeClr val="dk1"/>
                          </a:solidFill>
                          <a:latin typeface="Arial" panose="020B0604020202020204" pitchFamily="34" charset="0"/>
                          <a:ea typeface="+mn-ea"/>
                          <a:cs typeface="Arial" panose="020B0604020202020204" pitchFamily="34" charset="0"/>
                        </a:rPr>
                        <a:t>Implementation of ICT infrastructure</a:t>
                      </a:r>
                      <a:endParaRPr lang="en-ZA" sz="1900" kern="1200" dirty="0">
                        <a:solidFill>
                          <a:schemeClr val="dk1"/>
                        </a:solidFill>
                        <a:latin typeface="Arial" panose="020B0604020202020204" pitchFamily="34" charset="0"/>
                        <a:ea typeface="+mn-ea"/>
                        <a:cs typeface="Arial" panose="020B0604020202020204" pitchFamily="34" charset="0"/>
                      </a:endParaRPr>
                    </a:p>
                  </a:txBody>
                  <a:tcPr marL="0" marR="0" marT="0" marB="0"/>
                </a:tc>
                <a:tc>
                  <a:txBody>
                    <a:bodyPr/>
                    <a:lstStyle/>
                    <a:p>
                      <a:pPr marL="50800" marR="169545" algn="just">
                        <a:lnSpc>
                          <a:spcPct val="100000"/>
                        </a:lnSpc>
                        <a:spcBef>
                          <a:spcPts val="105"/>
                        </a:spcBef>
                        <a:spcAft>
                          <a:spcPts val="0"/>
                        </a:spcAft>
                      </a:pPr>
                      <a:r>
                        <a:rPr lang="en-US" sz="1900" kern="1200" dirty="0" smtClean="0">
                          <a:solidFill>
                            <a:schemeClr val="dk1"/>
                          </a:solidFill>
                          <a:latin typeface="Arial" panose="020B0604020202020204" pitchFamily="34" charset="0"/>
                          <a:ea typeface="+mn-ea"/>
                          <a:cs typeface="Arial" panose="020B0604020202020204" pitchFamily="34" charset="0"/>
                        </a:rPr>
                        <a:t>100% implementation of a Case</a:t>
                      </a:r>
                      <a:r>
                        <a:rPr lang="en-US" sz="1900" kern="1200" baseline="0" dirty="0" smtClean="0">
                          <a:solidFill>
                            <a:schemeClr val="dk1"/>
                          </a:solidFill>
                          <a:latin typeface="Arial" panose="020B0604020202020204" pitchFamily="34" charset="0"/>
                          <a:ea typeface="+mn-ea"/>
                          <a:cs typeface="Arial" panose="020B0604020202020204" pitchFamily="34" charset="0"/>
                        </a:rPr>
                        <a:t> </a:t>
                      </a:r>
                      <a:r>
                        <a:rPr lang="en-US" sz="1900" kern="1200" dirty="0" smtClean="0">
                          <a:solidFill>
                            <a:schemeClr val="dk1"/>
                          </a:solidFill>
                          <a:latin typeface="Arial" panose="020B0604020202020204" pitchFamily="34" charset="0"/>
                          <a:ea typeface="+mn-ea"/>
                          <a:cs typeface="Arial" panose="020B0604020202020204" pitchFamily="34" charset="0"/>
                        </a:rPr>
                        <a:t>Management Application by 31 March 2023</a:t>
                      </a:r>
                    </a:p>
                    <a:p>
                      <a:pPr marL="50800" marR="169545" algn="just">
                        <a:lnSpc>
                          <a:spcPct val="100000"/>
                        </a:lnSpc>
                        <a:spcBef>
                          <a:spcPts val="105"/>
                        </a:spcBef>
                        <a:spcAft>
                          <a:spcPts val="0"/>
                        </a:spcAft>
                      </a:pPr>
                      <a:endParaRPr lang="en-US" sz="1900" kern="1200" dirty="0" smtClean="0">
                        <a:solidFill>
                          <a:schemeClr val="dk1"/>
                        </a:solidFill>
                        <a:latin typeface="Arial" panose="020B0604020202020204" pitchFamily="34" charset="0"/>
                        <a:ea typeface="+mn-ea"/>
                        <a:cs typeface="Arial" panose="020B0604020202020204" pitchFamily="34" charset="0"/>
                      </a:endParaRPr>
                    </a:p>
                    <a:p>
                      <a:pPr marL="50800" marR="169545" algn="just">
                        <a:lnSpc>
                          <a:spcPct val="100000"/>
                        </a:lnSpc>
                        <a:spcBef>
                          <a:spcPts val="105"/>
                        </a:spcBef>
                        <a:spcAft>
                          <a:spcPts val="0"/>
                        </a:spcAft>
                      </a:pPr>
                      <a:endParaRPr lang="en-US" sz="1900" kern="1200" dirty="0" smtClean="0">
                        <a:solidFill>
                          <a:schemeClr val="dk1"/>
                        </a:solidFill>
                        <a:latin typeface="Arial" panose="020B0604020202020204" pitchFamily="34" charset="0"/>
                        <a:ea typeface="+mn-ea"/>
                        <a:cs typeface="Arial" panose="020B0604020202020204" pitchFamily="34" charset="0"/>
                      </a:endParaRPr>
                    </a:p>
                    <a:p>
                      <a:pPr marL="50800" marR="169545" algn="just">
                        <a:lnSpc>
                          <a:spcPct val="100000"/>
                        </a:lnSpc>
                        <a:spcBef>
                          <a:spcPts val="105"/>
                        </a:spcBef>
                        <a:spcAft>
                          <a:spcPts val="0"/>
                        </a:spcAft>
                      </a:pPr>
                      <a:endParaRPr lang="en-US" sz="1900" kern="1200" dirty="0" smtClean="0">
                        <a:solidFill>
                          <a:schemeClr val="dk1"/>
                        </a:solidFill>
                        <a:latin typeface="Arial" panose="020B0604020202020204" pitchFamily="34" charset="0"/>
                        <a:ea typeface="+mn-ea"/>
                        <a:cs typeface="Arial" panose="020B0604020202020204" pitchFamily="34" charset="0"/>
                      </a:endParaRPr>
                    </a:p>
                    <a:p>
                      <a:pPr marL="50800" marR="169545" algn="just">
                        <a:lnSpc>
                          <a:spcPct val="100000"/>
                        </a:lnSpc>
                        <a:spcBef>
                          <a:spcPts val="105"/>
                        </a:spcBef>
                        <a:spcAft>
                          <a:spcPts val="0"/>
                        </a:spcAft>
                      </a:pPr>
                      <a:endParaRPr lang="en-US" sz="1900" kern="1200" dirty="0" smtClean="0">
                        <a:solidFill>
                          <a:schemeClr val="dk1"/>
                        </a:solidFill>
                        <a:latin typeface="Arial" panose="020B0604020202020204" pitchFamily="34" charset="0"/>
                        <a:ea typeface="+mn-ea"/>
                        <a:cs typeface="Arial" panose="020B0604020202020204" pitchFamily="34" charset="0"/>
                      </a:endParaRPr>
                    </a:p>
                    <a:p>
                      <a:pPr marL="50800" marR="169545" algn="just">
                        <a:lnSpc>
                          <a:spcPct val="100000"/>
                        </a:lnSpc>
                        <a:spcBef>
                          <a:spcPts val="105"/>
                        </a:spcBef>
                        <a:spcAft>
                          <a:spcPts val="0"/>
                        </a:spcAft>
                      </a:pPr>
                      <a:endParaRPr lang="en-US" sz="1900" kern="1200" dirty="0" smtClean="0">
                        <a:solidFill>
                          <a:schemeClr val="dk1"/>
                        </a:solidFill>
                        <a:latin typeface="Arial" panose="020B0604020202020204" pitchFamily="34" charset="0"/>
                        <a:ea typeface="+mn-ea"/>
                        <a:cs typeface="Arial" panose="020B0604020202020204" pitchFamily="34" charset="0"/>
                      </a:endParaRPr>
                    </a:p>
                    <a:p>
                      <a:pPr marL="50800" marR="169545" algn="just">
                        <a:lnSpc>
                          <a:spcPct val="100000"/>
                        </a:lnSpc>
                        <a:spcBef>
                          <a:spcPts val="105"/>
                        </a:spcBef>
                        <a:spcAft>
                          <a:spcPts val="0"/>
                        </a:spcAft>
                      </a:pPr>
                      <a:endParaRPr lang="en-US" sz="1900" kern="1200" dirty="0" smtClean="0">
                        <a:solidFill>
                          <a:schemeClr val="dk1"/>
                        </a:solidFill>
                        <a:latin typeface="Arial" panose="020B0604020202020204" pitchFamily="34" charset="0"/>
                        <a:ea typeface="+mn-ea"/>
                        <a:cs typeface="Arial" panose="020B0604020202020204" pitchFamily="34" charset="0"/>
                      </a:endParaRPr>
                    </a:p>
                    <a:p>
                      <a:pPr marL="50800" marR="169545" algn="just">
                        <a:lnSpc>
                          <a:spcPct val="100000"/>
                        </a:lnSpc>
                        <a:spcBef>
                          <a:spcPts val="105"/>
                        </a:spcBef>
                        <a:spcAft>
                          <a:spcPts val="0"/>
                        </a:spcAft>
                      </a:pPr>
                      <a:endParaRPr lang="en-US" sz="1900" kern="1200" dirty="0" smtClean="0">
                        <a:solidFill>
                          <a:schemeClr val="dk1"/>
                        </a:solidFill>
                        <a:latin typeface="Arial" panose="020B0604020202020204" pitchFamily="34" charset="0"/>
                        <a:ea typeface="+mn-ea"/>
                        <a:cs typeface="Arial" panose="020B0604020202020204" pitchFamily="34" charset="0"/>
                      </a:endParaRPr>
                    </a:p>
                    <a:p>
                      <a:pPr marL="50800" marR="169545" algn="just">
                        <a:lnSpc>
                          <a:spcPct val="100000"/>
                        </a:lnSpc>
                        <a:spcBef>
                          <a:spcPts val="105"/>
                        </a:spcBef>
                        <a:spcAft>
                          <a:spcPts val="0"/>
                        </a:spcAft>
                      </a:pPr>
                      <a:endParaRPr lang="en-ZA" sz="1900" kern="1200" dirty="0">
                        <a:solidFill>
                          <a:schemeClr val="dk1"/>
                        </a:solidFill>
                        <a:latin typeface="Arial" panose="020B0604020202020204" pitchFamily="34" charset="0"/>
                        <a:ea typeface="+mn-ea"/>
                        <a:cs typeface="Arial" panose="020B0604020202020204" pitchFamily="34" charset="0"/>
                      </a:endParaRPr>
                    </a:p>
                  </a:txBody>
                  <a:tcPr marL="0" marR="0" marT="0" marB="0"/>
                </a:tc>
                <a:tc>
                  <a:txBody>
                    <a:bodyPr/>
                    <a:lstStyle/>
                    <a:p>
                      <a:pPr marL="50800" marR="169545" algn="just">
                        <a:lnSpc>
                          <a:spcPct val="100000"/>
                        </a:lnSpc>
                        <a:spcBef>
                          <a:spcPts val="105"/>
                        </a:spcBef>
                        <a:spcAft>
                          <a:spcPts val="0"/>
                        </a:spcAft>
                      </a:pPr>
                      <a:r>
                        <a:rPr lang="en-US" sz="1900" kern="1200" dirty="0" smtClean="0">
                          <a:solidFill>
                            <a:schemeClr val="dk1"/>
                          </a:solidFill>
                          <a:latin typeface="Arial" panose="020B0604020202020204" pitchFamily="34" charset="0"/>
                          <a:ea typeface="+mn-ea"/>
                          <a:cs typeface="Arial" panose="020B0604020202020204" pitchFamily="34" charset="0"/>
                        </a:rPr>
                        <a:t>100% implementation of a self-service portal by 31 March 2024</a:t>
                      </a:r>
                    </a:p>
                    <a:p>
                      <a:pPr marL="50800" marR="169545" algn="just">
                        <a:lnSpc>
                          <a:spcPct val="100000"/>
                        </a:lnSpc>
                        <a:spcAft>
                          <a:spcPts val="0"/>
                        </a:spcAft>
                      </a:pPr>
                      <a:endParaRPr lang="en-US" sz="1900" kern="1200" dirty="0" smtClean="0">
                        <a:solidFill>
                          <a:schemeClr val="dk1"/>
                        </a:solidFill>
                        <a:latin typeface="Arial" panose="020B0604020202020204" pitchFamily="34" charset="0"/>
                        <a:ea typeface="+mn-ea"/>
                        <a:cs typeface="Arial" panose="020B0604020202020204" pitchFamily="34" charset="0"/>
                      </a:endParaRPr>
                    </a:p>
                    <a:p>
                      <a:pPr marL="50800" marR="169545" algn="just">
                        <a:lnSpc>
                          <a:spcPct val="100000"/>
                        </a:lnSpc>
                        <a:spcAft>
                          <a:spcPts val="0"/>
                        </a:spcAft>
                      </a:pPr>
                      <a:endParaRPr lang="en-US" sz="1900" kern="1200" dirty="0" smtClean="0">
                        <a:solidFill>
                          <a:schemeClr val="dk1"/>
                        </a:solidFill>
                        <a:latin typeface="Arial" panose="020B0604020202020204" pitchFamily="34" charset="0"/>
                        <a:ea typeface="+mn-ea"/>
                        <a:cs typeface="Arial" panose="020B0604020202020204" pitchFamily="34" charset="0"/>
                      </a:endParaRPr>
                    </a:p>
                    <a:p>
                      <a:pPr marL="50800" marR="169545" algn="just">
                        <a:lnSpc>
                          <a:spcPct val="100000"/>
                        </a:lnSpc>
                        <a:spcAft>
                          <a:spcPts val="0"/>
                        </a:spcAft>
                      </a:pPr>
                      <a:endParaRPr lang="en-US" sz="1900" kern="1200" dirty="0" smtClean="0">
                        <a:solidFill>
                          <a:schemeClr val="dk1"/>
                        </a:solidFill>
                        <a:latin typeface="Arial" panose="020B0604020202020204" pitchFamily="34" charset="0"/>
                        <a:ea typeface="+mn-ea"/>
                        <a:cs typeface="Arial" panose="020B0604020202020204" pitchFamily="34" charset="0"/>
                      </a:endParaRPr>
                    </a:p>
                  </a:txBody>
                  <a:tcPr marL="0" marR="0" marT="0" marB="0"/>
                </a:tc>
                <a:tc>
                  <a:txBody>
                    <a:bodyPr/>
                    <a:lstStyle/>
                    <a:p>
                      <a:pPr marL="50800" marR="169545" algn="just">
                        <a:lnSpc>
                          <a:spcPct val="100000"/>
                        </a:lnSpc>
                        <a:spcBef>
                          <a:spcPts val="105"/>
                        </a:spcBef>
                        <a:spcAft>
                          <a:spcPts val="0"/>
                        </a:spcAft>
                      </a:pPr>
                      <a:r>
                        <a:rPr lang="en-US" sz="1900" kern="1200" dirty="0" smtClean="0">
                          <a:solidFill>
                            <a:schemeClr val="dk1"/>
                          </a:solidFill>
                          <a:latin typeface="Arial" panose="020B0604020202020204" pitchFamily="34" charset="0"/>
                          <a:ea typeface="+mn-ea"/>
                          <a:cs typeface="Arial" panose="020B0604020202020204" pitchFamily="34" charset="0"/>
                        </a:rPr>
                        <a:t>N/A</a:t>
                      </a:r>
                      <a:endParaRPr lang="en-ZA" sz="1900" kern="1200" dirty="0">
                        <a:solidFill>
                          <a:schemeClr val="dk1"/>
                        </a:solidFill>
                        <a:latin typeface="Arial" panose="020B0604020202020204" pitchFamily="34" charset="0"/>
                        <a:ea typeface="+mn-ea"/>
                        <a:cs typeface="Arial" panose="020B0604020202020204" pitchFamily="34" charset="0"/>
                      </a:endParaRPr>
                    </a:p>
                  </a:txBody>
                  <a:tcPr marL="0" marR="0"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05492927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Investigations Targets </a:t>
            </a:r>
            <a:endParaRPr lang="en-GB" sz="2800" dirty="0">
              <a:latin typeface="Arial Rounded MT Bold" panose="020F07040305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444444205"/>
              </p:ext>
            </p:extLst>
          </p:nvPr>
        </p:nvGraphicFramePr>
        <p:xfrm>
          <a:off x="-2239" y="523220"/>
          <a:ext cx="9146239" cy="6679692"/>
        </p:xfrm>
        <a:graphic>
          <a:graphicData uri="http://schemas.openxmlformats.org/drawingml/2006/table">
            <a:tbl>
              <a:tblPr firstRow="1" bandRow="1">
                <a:tableStyleId>{21E4AEA4-8DFA-4A89-87EB-49C32662AFE0}</a:tableStyleId>
              </a:tblPr>
              <a:tblGrid>
                <a:gridCol w="1472348">
                  <a:extLst>
                    <a:ext uri="{9D8B030D-6E8A-4147-A177-3AD203B41FA5}">
                      <a16:colId xmlns:a16="http://schemas.microsoft.com/office/drawing/2014/main" xmlns="" val="20000"/>
                    </a:ext>
                  </a:extLst>
                </a:gridCol>
                <a:gridCol w="1654091">
                  <a:extLst>
                    <a:ext uri="{9D8B030D-6E8A-4147-A177-3AD203B41FA5}">
                      <a16:colId xmlns:a16="http://schemas.microsoft.com/office/drawing/2014/main" xmlns="" val="20001"/>
                    </a:ext>
                  </a:extLst>
                </a:gridCol>
                <a:gridCol w="1905000">
                  <a:extLst>
                    <a:ext uri="{9D8B030D-6E8A-4147-A177-3AD203B41FA5}">
                      <a16:colId xmlns:a16="http://schemas.microsoft.com/office/drawing/2014/main" xmlns="" val="20002"/>
                    </a:ext>
                  </a:extLst>
                </a:gridCol>
                <a:gridCol w="1981200">
                  <a:extLst>
                    <a:ext uri="{9D8B030D-6E8A-4147-A177-3AD203B41FA5}">
                      <a16:colId xmlns:a16="http://schemas.microsoft.com/office/drawing/2014/main" xmlns="" val="20003"/>
                    </a:ext>
                  </a:extLst>
                </a:gridCol>
                <a:gridCol w="2133600">
                  <a:extLst>
                    <a:ext uri="{9D8B030D-6E8A-4147-A177-3AD203B41FA5}">
                      <a16:colId xmlns:a16="http://schemas.microsoft.com/office/drawing/2014/main" xmlns="" val="20004"/>
                    </a:ext>
                  </a:extLst>
                </a:gridCol>
              </a:tblGrid>
              <a:tr h="415487">
                <a:tc>
                  <a:txBody>
                    <a:bodyPr/>
                    <a:lstStyle/>
                    <a:p>
                      <a:pPr marL="118745" marR="127635" algn="l">
                        <a:lnSpc>
                          <a:spcPct val="92000"/>
                        </a:lnSpc>
                        <a:spcBef>
                          <a:spcPts val="235"/>
                        </a:spcBef>
                        <a:spcAft>
                          <a:spcPts val="0"/>
                        </a:spcAft>
                      </a:pPr>
                      <a:r>
                        <a:rPr lang="en-ZA" sz="2000" dirty="0" smtClean="0">
                          <a:effectLst/>
                          <a:latin typeface="Arial" panose="020B0604020202020204" pitchFamily="34" charset="0"/>
                          <a:ea typeface="Arial MT"/>
                          <a:cs typeface="Arial" panose="020B0604020202020204" pitchFamily="34" charset="0"/>
                        </a:rPr>
                        <a:t>Outcome </a:t>
                      </a:r>
                      <a:endParaRPr lang="en-ZA" sz="20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118745" marR="127635" algn="l">
                        <a:lnSpc>
                          <a:spcPct val="92000"/>
                        </a:lnSpc>
                        <a:spcBef>
                          <a:spcPts val="235"/>
                        </a:spcBef>
                        <a:spcAft>
                          <a:spcPts val="0"/>
                        </a:spcAft>
                      </a:pPr>
                      <a:r>
                        <a:rPr lang="en-US" sz="2000" b="1" dirty="0">
                          <a:effectLst/>
                          <a:latin typeface="Arial" panose="020B0604020202020204" pitchFamily="34" charset="0"/>
                          <a:ea typeface="Arial MT"/>
                          <a:cs typeface="Arial" panose="020B0604020202020204" pitchFamily="34" charset="0"/>
                        </a:rPr>
                        <a:t>Output</a:t>
                      </a:r>
                      <a:r>
                        <a:rPr lang="en-US" sz="2000" b="1" spc="-270" dirty="0">
                          <a:effectLst/>
                          <a:latin typeface="Arial" panose="020B0604020202020204" pitchFamily="34" charset="0"/>
                          <a:ea typeface="Arial MT"/>
                          <a:cs typeface="Arial" panose="020B0604020202020204" pitchFamily="34" charset="0"/>
                        </a:rPr>
                        <a:t> </a:t>
                      </a:r>
                      <a:r>
                        <a:rPr lang="en-US" sz="2000" b="1" dirty="0" smtClean="0">
                          <a:effectLst/>
                          <a:latin typeface="Arial" panose="020B0604020202020204" pitchFamily="34" charset="0"/>
                          <a:ea typeface="Arial MT"/>
                          <a:cs typeface="Arial" panose="020B0604020202020204" pitchFamily="34" charset="0"/>
                        </a:rPr>
                        <a:t>Indicator</a:t>
                      </a:r>
                      <a:endParaRPr lang="en-ZA" sz="2000" dirty="0">
                        <a:effectLst/>
                        <a:latin typeface="Arial" panose="020B0604020202020204" pitchFamily="34" charset="0"/>
                        <a:ea typeface="Arial MT"/>
                        <a:cs typeface="Arial" panose="020B0604020202020204" pitchFamily="34" charset="0"/>
                      </a:endParaRPr>
                    </a:p>
                  </a:txBody>
                  <a:tcPr marL="0" marR="0" marT="0" marB="0"/>
                </a:tc>
                <a:tc>
                  <a:txBody>
                    <a:bodyPr/>
                    <a:lstStyle/>
                    <a:p>
                      <a:pPr>
                        <a:spcBef>
                          <a:spcPts val="5"/>
                        </a:spcBef>
                        <a:spcAft>
                          <a:spcPts val="0"/>
                        </a:spcAft>
                      </a:pPr>
                      <a:r>
                        <a:rPr lang="en-US" sz="2000" b="1" dirty="0">
                          <a:effectLst/>
                          <a:latin typeface="Arial" panose="020B0604020202020204" pitchFamily="34" charset="0"/>
                          <a:ea typeface="Arial MT"/>
                          <a:cs typeface="Arial" panose="020B0604020202020204" pitchFamily="34" charset="0"/>
                        </a:rPr>
                        <a:t> </a:t>
                      </a:r>
                      <a:r>
                        <a:rPr lang="en-US" sz="2000" b="1" dirty="0" smtClean="0">
                          <a:effectLst/>
                          <a:latin typeface="Arial" panose="020B0604020202020204" pitchFamily="34" charset="0"/>
                          <a:ea typeface="Arial MT"/>
                          <a:cs typeface="Arial" panose="020B0604020202020204" pitchFamily="34" charset="0"/>
                        </a:rPr>
                        <a:t>2022/23 Target</a:t>
                      </a:r>
                      <a:endParaRPr lang="en-ZA" sz="2000" dirty="0">
                        <a:effectLst/>
                        <a:latin typeface="Arial" panose="020B0604020202020204" pitchFamily="34" charset="0"/>
                        <a:ea typeface="Arial MT"/>
                        <a:cs typeface="Arial" panose="020B0604020202020204" pitchFamily="34" charset="0"/>
                      </a:endParaRPr>
                    </a:p>
                  </a:txBody>
                  <a:tcPr marL="0" marR="0" marT="0" marB="0"/>
                </a:tc>
                <a:tc>
                  <a:txBody>
                    <a:bodyPr/>
                    <a:lstStyle/>
                    <a:p>
                      <a:pPr>
                        <a:spcBef>
                          <a:spcPts val="5"/>
                        </a:spcBef>
                        <a:spcAft>
                          <a:spcPts val="0"/>
                        </a:spcAft>
                      </a:pPr>
                      <a:r>
                        <a:rPr lang="en-US" sz="2000" b="1" dirty="0" smtClean="0">
                          <a:effectLst/>
                          <a:latin typeface="Arial" panose="020B0604020202020204" pitchFamily="34" charset="0"/>
                          <a:ea typeface="Arial MT"/>
                          <a:cs typeface="Arial" panose="020B0604020202020204" pitchFamily="34" charset="0"/>
                        </a:rPr>
                        <a:t>2023/24 Target</a:t>
                      </a:r>
                      <a:endParaRPr lang="en-ZA" sz="2000" dirty="0">
                        <a:effectLst/>
                        <a:latin typeface="Arial" panose="020B0604020202020204" pitchFamily="34" charset="0"/>
                        <a:ea typeface="Arial MT"/>
                        <a:cs typeface="Arial" panose="020B0604020202020204" pitchFamily="34" charset="0"/>
                      </a:endParaRPr>
                    </a:p>
                  </a:txBody>
                  <a:tcPr marL="0" marR="0" marT="0" marB="0"/>
                </a:tc>
                <a:tc>
                  <a:txBody>
                    <a:bodyPr/>
                    <a:lstStyle/>
                    <a:p>
                      <a:pPr>
                        <a:spcBef>
                          <a:spcPts val="5"/>
                        </a:spcBef>
                        <a:spcAft>
                          <a:spcPts val="0"/>
                        </a:spcAft>
                      </a:pPr>
                      <a:r>
                        <a:rPr lang="en-US" sz="2000" b="1" dirty="0" smtClean="0">
                          <a:effectLst/>
                          <a:latin typeface="Arial" panose="020B0604020202020204" pitchFamily="34" charset="0"/>
                          <a:ea typeface="Arial MT"/>
                          <a:cs typeface="Arial" panose="020B0604020202020204" pitchFamily="34" charset="0"/>
                        </a:rPr>
                        <a:t>2024/25 Target</a:t>
                      </a:r>
                      <a:endParaRPr lang="en-ZA" sz="200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0"/>
                  </a:ext>
                </a:extLst>
              </a:tr>
              <a:tr h="461019">
                <a:tc rowSpan="2">
                  <a:txBody>
                    <a:bodyPr/>
                    <a:lstStyle/>
                    <a:p>
                      <a:pPr marL="38100" marR="220345" algn="l">
                        <a:lnSpc>
                          <a:spcPct val="100000"/>
                        </a:lnSpc>
                        <a:spcBef>
                          <a:spcPts val="250"/>
                        </a:spcBef>
                        <a:spcAft>
                          <a:spcPts val="0"/>
                        </a:spcAft>
                      </a:pPr>
                      <a:r>
                        <a:rPr lang="en-ZA" sz="1900" kern="1200" dirty="0" smtClean="0">
                          <a:solidFill>
                            <a:schemeClr val="dk1"/>
                          </a:solidFill>
                          <a:latin typeface="Arial" panose="020B0604020202020204" pitchFamily="34" charset="0"/>
                          <a:ea typeface="+mn-ea"/>
                          <a:cs typeface="Arial" panose="020B0604020202020204" pitchFamily="34" charset="0"/>
                        </a:rPr>
                        <a:t>Successful resolution of complaints</a:t>
                      </a:r>
                      <a:endParaRPr lang="en-ZA" sz="1900" kern="1200" dirty="0">
                        <a:solidFill>
                          <a:schemeClr val="dk1"/>
                        </a:solidFill>
                        <a:latin typeface="Arial" panose="020B0604020202020204" pitchFamily="34" charset="0"/>
                        <a:ea typeface="+mn-ea"/>
                        <a:cs typeface="Arial" panose="020B0604020202020204" pitchFamily="34" charset="0"/>
                      </a:endParaRPr>
                    </a:p>
                  </a:txBody>
                  <a:tcPr marL="0" marR="0" marT="0" marB="0"/>
                </a:tc>
                <a:tc>
                  <a:txBody>
                    <a:bodyPr/>
                    <a:lstStyle/>
                    <a:p>
                      <a:pPr marL="38100" marR="220345" algn="l">
                        <a:lnSpc>
                          <a:spcPct val="100000"/>
                        </a:lnSpc>
                        <a:spcBef>
                          <a:spcPts val="250"/>
                        </a:spcBef>
                        <a:spcAft>
                          <a:spcPts val="0"/>
                        </a:spcAft>
                      </a:pPr>
                      <a:r>
                        <a:rPr lang="en-US" sz="1900" kern="1200" dirty="0">
                          <a:solidFill>
                            <a:schemeClr val="dk1"/>
                          </a:solidFill>
                          <a:latin typeface="Arial" panose="020B0604020202020204" pitchFamily="34" charset="0"/>
                          <a:ea typeface="+mn-ea"/>
                          <a:cs typeface="Arial" panose="020B0604020202020204" pitchFamily="34" charset="0"/>
                        </a:rPr>
                        <a:t>Number of investigation reports </a:t>
                      </a:r>
                      <a:r>
                        <a:rPr lang="en-US" sz="1900" kern="1200" dirty="0" err="1">
                          <a:solidFill>
                            <a:schemeClr val="dk1"/>
                          </a:solidFill>
                          <a:latin typeface="Arial" panose="020B0604020202020204" pitchFamily="34" charset="0"/>
                          <a:ea typeface="+mn-ea"/>
                          <a:cs typeface="Arial" panose="020B0604020202020204" pitchFamily="34" charset="0"/>
                        </a:rPr>
                        <a:t>finalised</a:t>
                      </a:r>
                      <a:endParaRPr lang="en-ZA" sz="1900" kern="1200" dirty="0">
                        <a:solidFill>
                          <a:schemeClr val="dk1"/>
                        </a:solidFill>
                        <a:latin typeface="Arial" panose="020B0604020202020204" pitchFamily="34" charset="0"/>
                        <a:ea typeface="+mn-ea"/>
                        <a:cs typeface="Arial" panose="020B0604020202020204" pitchFamily="34" charset="0"/>
                      </a:endParaRPr>
                    </a:p>
                  </a:txBody>
                  <a:tcPr marL="0" marR="0" marT="0" marB="0"/>
                </a:tc>
                <a:tc>
                  <a:txBody>
                    <a:bodyPr/>
                    <a:lstStyle/>
                    <a:p>
                      <a:pPr marL="46355" marR="484505" algn="l">
                        <a:lnSpc>
                          <a:spcPct val="100000"/>
                        </a:lnSpc>
                        <a:spcBef>
                          <a:spcPts val="150"/>
                        </a:spcBef>
                        <a:spcAft>
                          <a:spcPts val="0"/>
                        </a:spcAft>
                      </a:pPr>
                      <a:r>
                        <a:rPr lang="en-US" sz="1900" kern="1200" dirty="0" err="1">
                          <a:solidFill>
                            <a:schemeClr val="dk1"/>
                          </a:solidFill>
                          <a:latin typeface="Arial" panose="020B0604020202020204" pitchFamily="34" charset="0"/>
                          <a:ea typeface="+mn-ea"/>
                          <a:cs typeface="Arial" panose="020B0604020202020204" pitchFamily="34" charset="0"/>
                        </a:rPr>
                        <a:t>Finalise</a:t>
                      </a:r>
                      <a:r>
                        <a:rPr lang="en-US" sz="1900" kern="1200" dirty="0">
                          <a:solidFill>
                            <a:schemeClr val="dk1"/>
                          </a:solidFill>
                          <a:latin typeface="Arial" panose="020B0604020202020204" pitchFamily="34" charset="0"/>
                          <a:ea typeface="+mn-ea"/>
                          <a:cs typeface="Arial" panose="020B0604020202020204" pitchFamily="34" charset="0"/>
                        </a:rPr>
                        <a:t> </a:t>
                      </a:r>
                      <a:r>
                        <a:rPr lang="en-US" sz="1900" kern="1200" dirty="0" smtClean="0">
                          <a:solidFill>
                            <a:schemeClr val="dk1"/>
                          </a:solidFill>
                          <a:latin typeface="Arial" panose="020B0604020202020204" pitchFamily="34" charset="0"/>
                          <a:ea typeface="+mn-ea"/>
                          <a:cs typeface="Arial" panose="020B0604020202020204" pitchFamily="34" charset="0"/>
                        </a:rPr>
                        <a:t>80 </a:t>
                      </a:r>
                      <a:r>
                        <a:rPr lang="en-US" sz="1900" kern="1200" dirty="0">
                          <a:solidFill>
                            <a:schemeClr val="dk1"/>
                          </a:solidFill>
                          <a:latin typeface="Arial" panose="020B0604020202020204" pitchFamily="34" charset="0"/>
                          <a:ea typeface="+mn-ea"/>
                          <a:cs typeface="Arial" panose="020B0604020202020204" pitchFamily="34" charset="0"/>
                        </a:rPr>
                        <a:t>investigation reports </a:t>
                      </a:r>
                      <a:r>
                        <a:rPr lang="en-US" sz="1900" kern="1200" dirty="0" smtClean="0">
                          <a:solidFill>
                            <a:schemeClr val="dk1"/>
                          </a:solidFill>
                          <a:latin typeface="Arial" panose="020B0604020202020204" pitchFamily="34" charset="0"/>
                          <a:ea typeface="+mn-ea"/>
                          <a:cs typeface="Arial" panose="020B0604020202020204" pitchFamily="34" charset="0"/>
                        </a:rPr>
                        <a:t>by</a:t>
                      </a:r>
                      <a:r>
                        <a:rPr lang="en-US" sz="1900" kern="1200" baseline="0" dirty="0" smtClean="0">
                          <a:solidFill>
                            <a:schemeClr val="dk1"/>
                          </a:solidFill>
                          <a:latin typeface="Arial" panose="020B0604020202020204" pitchFamily="34" charset="0"/>
                          <a:ea typeface="+mn-ea"/>
                          <a:cs typeface="Arial" panose="020B0604020202020204" pitchFamily="34" charset="0"/>
                        </a:rPr>
                        <a:t> </a:t>
                      </a:r>
                      <a:r>
                        <a:rPr lang="en-US" sz="1900" kern="1200" dirty="0" smtClean="0">
                          <a:solidFill>
                            <a:schemeClr val="dk1"/>
                          </a:solidFill>
                          <a:latin typeface="Arial" panose="020B0604020202020204" pitchFamily="34" charset="0"/>
                          <a:ea typeface="+mn-ea"/>
                          <a:cs typeface="Arial" panose="020B0604020202020204" pitchFamily="34" charset="0"/>
                        </a:rPr>
                        <a:t>31 March</a:t>
                      </a:r>
                      <a:r>
                        <a:rPr lang="en-US" sz="1900" kern="1200" baseline="0" dirty="0" smtClean="0">
                          <a:solidFill>
                            <a:schemeClr val="dk1"/>
                          </a:solidFill>
                          <a:latin typeface="Arial" panose="020B0604020202020204" pitchFamily="34" charset="0"/>
                          <a:ea typeface="+mn-ea"/>
                          <a:cs typeface="Arial" panose="020B0604020202020204" pitchFamily="34" charset="0"/>
                        </a:rPr>
                        <a:t> </a:t>
                      </a:r>
                      <a:r>
                        <a:rPr lang="en-US" sz="1900" kern="1200" dirty="0" smtClean="0">
                          <a:solidFill>
                            <a:schemeClr val="dk1"/>
                          </a:solidFill>
                          <a:latin typeface="Arial" panose="020B0604020202020204" pitchFamily="34" charset="0"/>
                          <a:ea typeface="+mn-ea"/>
                          <a:cs typeface="Arial" panose="020B0604020202020204" pitchFamily="34" charset="0"/>
                        </a:rPr>
                        <a:t>2023</a:t>
                      </a:r>
                    </a:p>
                  </a:txBody>
                  <a:tcPr marL="0" marR="0" marT="0" marB="0"/>
                </a:tc>
                <a:tc>
                  <a:txBody>
                    <a:bodyPr/>
                    <a:lstStyle/>
                    <a:p>
                      <a:pPr marL="46355" marR="484505" algn="l" defTabSz="444500">
                        <a:lnSpc>
                          <a:spcPct val="100000"/>
                        </a:lnSpc>
                        <a:spcBef>
                          <a:spcPts val="150"/>
                        </a:spcBef>
                        <a:spcAft>
                          <a:spcPts val="0"/>
                        </a:spcAft>
                      </a:pPr>
                      <a:r>
                        <a:rPr lang="en-US" sz="1900" kern="1200" dirty="0" err="1" smtClean="0">
                          <a:solidFill>
                            <a:schemeClr val="dk1"/>
                          </a:solidFill>
                          <a:latin typeface="Arial" panose="020B0604020202020204" pitchFamily="34" charset="0"/>
                          <a:ea typeface="+mn-ea"/>
                          <a:cs typeface="Arial" panose="020B0604020202020204" pitchFamily="34" charset="0"/>
                        </a:rPr>
                        <a:t>Finalise</a:t>
                      </a:r>
                      <a:r>
                        <a:rPr lang="en-US" sz="1900" kern="1200" dirty="0" smtClean="0">
                          <a:solidFill>
                            <a:schemeClr val="dk1"/>
                          </a:solidFill>
                          <a:latin typeface="Arial" panose="020B0604020202020204" pitchFamily="34" charset="0"/>
                          <a:ea typeface="+mn-ea"/>
                          <a:cs typeface="Arial" panose="020B0604020202020204" pitchFamily="34" charset="0"/>
                        </a:rPr>
                        <a:t> 90</a:t>
                      </a:r>
                      <a:r>
                        <a:rPr lang="en-US" sz="1900" kern="1200" baseline="0" dirty="0" smtClean="0">
                          <a:solidFill>
                            <a:schemeClr val="dk1"/>
                          </a:solidFill>
                          <a:latin typeface="Arial" panose="020B0604020202020204" pitchFamily="34" charset="0"/>
                          <a:ea typeface="+mn-ea"/>
                          <a:cs typeface="Arial" panose="020B0604020202020204" pitchFamily="34" charset="0"/>
                        </a:rPr>
                        <a:t> </a:t>
                      </a:r>
                      <a:r>
                        <a:rPr lang="en-US" sz="1900" kern="1200" dirty="0" smtClean="0">
                          <a:solidFill>
                            <a:schemeClr val="dk1"/>
                          </a:solidFill>
                          <a:latin typeface="Arial" panose="020B0604020202020204" pitchFamily="34" charset="0"/>
                          <a:ea typeface="+mn-ea"/>
                          <a:cs typeface="Arial" panose="020B0604020202020204" pitchFamily="34" charset="0"/>
                        </a:rPr>
                        <a:t>investigation</a:t>
                      </a:r>
                      <a:r>
                        <a:rPr lang="en-US" sz="1900" kern="1200" baseline="0" dirty="0" smtClean="0">
                          <a:solidFill>
                            <a:schemeClr val="dk1"/>
                          </a:solidFill>
                          <a:latin typeface="Arial" panose="020B0604020202020204" pitchFamily="34" charset="0"/>
                          <a:ea typeface="+mn-ea"/>
                          <a:cs typeface="Arial" panose="020B0604020202020204" pitchFamily="34" charset="0"/>
                        </a:rPr>
                        <a:t> </a:t>
                      </a:r>
                      <a:r>
                        <a:rPr lang="en-US" sz="1900" kern="1200" dirty="0" smtClean="0">
                          <a:solidFill>
                            <a:schemeClr val="dk1"/>
                          </a:solidFill>
                          <a:latin typeface="Arial" panose="020B0604020202020204" pitchFamily="34" charset="0"/>
                          <a:ea typeface="+mn-ea"/>
                          <a:cs typeface="Arial" panose="020B0604020202020204" pitchFamily="34" charset="0"/>
                        </a:rPr>
                        <a:t>reports by 31</a:t>
                      </a:r>
                      <a:r>
                        <a:rPr lang="en-US" sz="1900" kern="1200" baseline="0" dirty="0" smtClean="0">
                          <a:solidFill>
                            <a:schemeClr val="dk1"/>
                          </a:solidFill>
                          <a:latin typeface="Arial" panose="020B0604020202020204" pitchFamily="34" charset="0"/>
                          <a:ea typeface="+mn-ea"/>
                          <a:cs typeface="Arial" panose="020B0604020202020204" pitchFamily="34" charset="0"/>
                        </a:rPr>
                        <a:t> </a:t>
                      </a:r>
                      <a:r>
                        <a:rPr lang="en-US" sz="1900" kern="1200" dirty="0" smtClean="0">
                          <a:solidFill>
                            <a:schemeClr val="dk1"/>
                          </a:solidFill>
                          <a:latin typeface="Arial" panose="020B0604020202020204" pitchFamily="34" charset="0"/>
                          <a:ea typeface="+mn-ea"/>
                          <a:cs typeface="Arial" panose="020B0604020202020204" pitchFamily="34" charset="0"/>
                        </a:rPr>
                        <a:t>March 2024</a:t>
                      </a:r>
                      <a:endParaRPr lang="en-ZA" sz="1900" kern="1200" dirty="0">
                        <a:solidFill>
                          <a:schemeClr val="dk1"/>
                        </a:solidFill>
                        <a:latin typeface="Arial" panose="020B0604020202020204" pitchFamily="34" charset="0"/>
                        <a:ea typeface="+mn-ea"/>
                        <a:cs typeface="Arial" panose="020B0604020202020204" pitchFamily="34" charset="0"/>
                      </a:endParaRPr>
                    </a:p>
                  </a:txBody>
                  <a:tcPr marL="0" marR="0" marT="0" marB="0"/>
                </a:tc>
                <a:tc>
                  <a:txBody>
                    <a:bodyPr/>
                    <a:lstStyle/>
                    <a:p>
                      <a:pPr marL="46355" marR="484505" algn="l">
                        <a:lnSpc>
                          <a:spcPct val="100000"/>
                        </a:lnSpc>
                        <a:spcBef>
                          <a:spcPts val="150"/>
                        </a:spcBef>
                        <a:spcAft>
                          <a:spcPts val="0"/>
                        </a:spcAft>
                      </a:pPr>
                      <a:r>
                        <a:rPr lang="en-US" sz="1900" kern="1200" dirty="0" err="1" smtClean="0">
                          <a:solidFill>
                            <a:schemeClr val="dk1"/>
                          </a:solidFill>
                          <a:latin typeface="Arial" panose="020B0604020202020204" pitchFamily="34" charset="0"/>
                          <a:ea typeface="+mn-ea"/>
                          <a:cs typeface="Arial" panose="020B0604020202020204" pitchFamily="34" charset="0"/>
                        </a:rPr>
                        <a:t>Finalise</a:t>
                      </a:r>
                      <a:r>
                        <a:rPr lang="en-US" sz="1900" kern="1200" dirty="0" smtClean="0">
                          <a:solidFill>
                            <a:schemeClr val="dk1"/>
                          </a:solidFill>
                          <a:latin typeface="Arial" panose="020B0604020202020204" pitchFamily="34" charset="0"/>
                          <a:ea typeface="+mn-ea"/>
                          <a:cs typeface="Arial" panose="020B0604020202020204" pitchFamily="34" charset="0"/>
                        </a:rPr>
                        <a:t> 100</a:t>
                      </a:r>
                      <a:r>
                        <a:rPr lang="en-US" sz="1900" kern="1200" baseline="0" dirty="0" smtClean="0">
                          <a:solidFill>
                            <a:schemeClr val="dk1"/>
                          </a:solidFill>
                          <a:latin typeface="Arial" panose="020B0604020202020204" pitchFamily="34" charset="0"/>
                          <a:ea typeface="+mn-ea"/>
                          <a:cs typeface="Arial" panose="020B0604020202020204" pitchFamily="34" charset="0"/>
                        </a:rPr>
                        <a:t> </a:t>
                      </a:r>
                      <a:r>
                        <a:rPr lang="en-US" sz="1900" kern="1200" dirty="0" smtClean="0">
                          <a:solidFill>
                            <a:schemeClr val="dk1"/>
                          </a:solidFill>
                          <a:latin typeface="Arial" panose="020B0604020202020204" pitchFamily="34" charset="0"/>
                          <a:ea typeface="+mn-ea"/>
                          <a:cs typeface="Arial" panose="020B0604020202020204" pitchFamily="34" charset="0"/>
                        </a:rPr>
                        <a:t>investigation</a:t>
                      </a:r>
                      <a:r>
                        <a:rPr lang="en-US" sz="1900" kern="1200" baseline="0" dirty="0" smtClean="0">
                          <a:solidFill>
                            <a:schemeClr val="dk1"/>
                          </a:solidFill>
                          <a:latin typeface="Arial" panose="020B0604020202020204" pitchFamily="34" charset="0"/>
                          <a:ea typeface="+mn-ea"/>
                          <a:cs typeface="Arial" panose="020B0604020202020204" pitchFamily="34" charset="0"/>
                        </a:rPr>
                        <a:t> </a:t>
                      </a:r>
                      <a:r>
                        <a:rPr lang="en-US" sz="1900" kern="1200" dirty="0" smtClean="0">
                          <a:solidFill>
                            <a:schemeClr val="dk1"/>
                          </a:solidFill>
                          <a:latin typeface="Arial" panose="020B0604020202020204" pitchFamily="34" charset="0"/>
                          <a:ea typeface="+mn-ea"/>
                          <a:cs typeface="Arial" panose="020B0604020202020204" pitchFamily="34" charset="0"/>
                        </a:rPr>
                        <a:t>reports by 31March</a:t>
                      </a:r>
                      <a:r>
                        <a:rPr lang="en-US" sz="1900" kern="1200" baseline="0" dirty="0" smtClean="0">
                          <a:solidFill>
                            <a:schemeClr val="dk1"/>
                          </a:solidFill>
                          <a:latin typeface="Arial" panose="020B0604020202020204" pitchFamily="34" charset="0"/>
                          <a:ea typeface="+mn-ea"/>
                          <a:cs typeface="Arial" panose="020B0604020202020204" pitchFamily="34" charset="0"/>
                        </a:rPr>
                        <a:t> </a:t>
                      </a:r>
                      <a:r>
                        <a:rPr lang="en-US" sz="1900" kern="1200" dirty="0" smtClean="0">
                          <a:solidFill>
                            <a:schemeClr val="dk1"/>
                          </a:solidFill>
                          <a:latin typeface="Arial" panose="020B0604020202020204" pitchFamily="34" charset="0"/>
                          <a:ea typeface="+mn-ea"/>
                          <a:cs typeface="Arial" panose="020B0604020202020204" pitchFamily="34" charset="0"/>
                        </a:rPr>
                        <a:t>2024</a:t>
                      </a:r>
                    </a:p>
                    <a:p>
                      <a:pPr marL="46355" marR="484505" algn="l">
                        <a:lnSpc>
                          <a:spcPct val="100000"/>
                        </a:lnSpc>
                        <a:spcBef>
                          <a:spcPts val="150"/>
                        </a:spcBef>
                        <a:spcAft>
                          <a:spcPts val="0"/>
                        </a:spcAft>
                      </a:pPr>
                      <a:endParaRPr lang="en-ZA" sz="1900" kern="1200" dirty="0">
                        <a:solidFill>
                          <a:schemeClr val="dk1"/>
                        </a:solidFill>
                        <a:latin typeface="Arial" panose="020B0604020202020204" pitchFamily="34" charset="0"/>
                        <a:ea typeface="+mn-ea"/>
                        <a:cs typeface="Arial" panose="020B0604020202020204" pitchFamily="34" charset="0"/>
                      </a:endParaRPr>
                    </a:p>
                  </a:txBody>
                  <a:tcPr marL="0" marR="0" marT="0" marB="0"/>
                </a:tc>
                <a:extLst>
                  <a:ext uri="{0D108BD9-81ED-4DB2-BD59-A6C34878D82A}">
                    <a16:rowId xmlns:a16="http://schemas.microsoft.com/office/drawing/2014/main" xmlns="" val="10001"/>
                  </a:ext>
                </a:extLst>
              </a:tr>
              <a:tr h="461019">
                <a:tc vMerge="1">
                  <a:txBody>
                    <a:bodyPr/>
                    <a:lstStyle/>
                    <a:p>
                      <a:pPr marL="36830" marR="203200">
                        <a:lnSpc>
                          <a:spcPct val="100000"/>
                        </a:lnSpc>
                        <a:spcBef>
                          <a:spcPts val="105"/>
                        </a:spcBef>
                        <a:spcAft>
                          <a:spcPts val="0"/>
                        </a:spcAft>
                      </a:pPr>
                      <a:endParaRPr lang="en-ZA" sz="1900" kern="1200" dirty="0">
                        <a:solidFill>
                          <a:schemeClr val="dk1"/>
                        </a:solidFill>
                        <a:latin typeface="Arial" panose="020B0604020202020204" pitchFamily="34" charset="0"/>
                        <a:ea typeface="+mn-ea"/>
                        <a:cs typeface="Arial" panose="020B0604020202020204" pitchFamily="34" charset="0"/>
                      </a:endParaRPr>
                    </a:p>
                  </a:txBody>
                  <a:tcPr marL="0" marR="0" marT="0" marB="0"/>
                </a:tc>
                <a:tc>
                  <a:txBody>
                    <a:bodyPr/>
                    <a:lstStyle/>
                    <a:p>
                      <a:pPr marL="36830" marR="203200" algn="l">
                        <a:lnSpc>
                          <a:spcPct val="100000"/>
                        </a:lnSpc>
                        <a:spcBef>
                          <a:spcPts val="105"/>
                        </a:spcBef>
                        <a:spcAft>
                          <a:spcPts val="0"/>
                        </a:spcAft>
                      </a:pPr>
                      <a:r>
                        <a:rPr lang="en-US" sz="1900" kern="1200" dirty="0">
                          <a:solidFill>
                            <a:schemeClr val="dk1"/>
                          </a:solidFill>
                          <a:latin typeface="Arial" panose="020B0604020202020204" pitchFamily="34" charset="0"/>
                          <a:ea typeface="+mn-ea"/>
                          <a:cs typeface="Arial" panose="020B0604020202020204" pitchFamily="34" charset="0"/>
                        </a:rPr>
                        <a:t>Percentage </a:t>
                      </a:r>
                      <a:r>
                        <a:rPr lang="en-US" sz="1900" kern="1200" dirty="0" smtClean="0">
                          <a:solidFill>
                            <a:schemeClr val="dk1"/>
                          </a:solidFill>
                          <a:latin typeface="Arial" panose="020B0604020202020204" pitchFamily="34" charset="0"/>
                          <a:ea typeface="+mn-ea"/>
                          <a:cs typeface="Arial" panose="020B0604020202020204" pitchFamily="34" charset="0"/>
                        </a:rPr>
                        <a:t>of</a:t>
                      </a:r>
                      <a:r>
                        <a:rPr lang="en-US" sz="1900" kern="1200" baseline="0" dirty="0" smtClean="0">
                          <a:solidFill>
                            <a:schemeClr val="dk1"/>
                          </a:solidFill>
                          <a:latin typeface="Arial" panose="020B0604020202020204" pitchFamily="34" charset="0"/>
                          <a:ea typeface="+mn-ea"/>
                          <a:cs typeface="Arial" panose="020B0604020202020204" pitchFamily="34" charset="0"/>
                        </a:rPr>
                        <a:t> </a:t>
                      </a:r>
                      <a:r>
                        <a:rPr lang="en-US" sz="1900" kern="1200" dirty="0" smtClean="0">
                          <a:solidFill>
                            <a:schemeClr val="dk1"/>
                          </a:solidFill>
                          <a:latin typeface="Arial" panose="020B0604020202020204" pitchFamily="34" charset="0"/>
                          <a:ea typeface="+mn-ea"/>
                          <a:cs typeface="Arial" panose="020B0604020202020204" pitchFamily="34" charset="0"/>
                        </a:rPr>
                        <a:t>adherence </a:t>
                      </a:r>
                      <a:r>
                        <a:rPr lang="en-US" sz="1900" kern="1200" dirty="0">
                          <a:solidFill>
                            <a:schemeClr val="dk1"/>
                          </a:solidFill>
                          <a:latin typeface="Arial" panose="020B0604020202020204" pitchFamily="34" charset="0"/>
                          <a:ea typeface="+mn-ea"/>
                          <a:cs typeface="Arial" panose="020B0604020202020204" pitchFamily="34" charset="0"/>
                        </a:rPr>
                        <a:t>to turnaround times in </a:t>
                      </a:r>
                      <a:r>
                        <a:rPr lang="en-US" sz="1900" kern="1200" dirty="0" err="1">
                          <a:solidFill>
                            <a:schemeClr val="dk1"/>
                          </a:solidFill>
                          <a:latin typeface="Arial" panose="020B0604020202020204" pitchFamily="34" charset="0"/>
                          <a:ea typeface="+mn-ea"/>
                          <a:cs typeface="Arial" panose="020B0604020202020204" pitchFamily="34" charset="0"/>
                        </a:rPr>
                        <a:t>finalisation</a:t>
                      </a:r>
                      <a:r>
                        <a:rPr lang="en-US" sz="1900" kern="1200" dirty="0">
                          <a:solidFill>
                            <a:schemeClr val="dk1"/>
                          </a:solidFill>
                          <a:latin typeface="Arial" panose="020B0604020202020204" pitchFamily="34" charset="0"/>
                          <a:ea typeface="+mn-ea"/>
                          <a:cs typeface="Arial" panose="020B0604020202020204" pitchFamily="34" charset="0"/>
                        </a:rPr>
                        <a:t> of cases</a:t>
                      </a:r>
                      <a:endParaRPr lang="en-ZA" sz="1900" kern="1200" dirty="0">
                        <a:solidFill>
                          <a:schemeClr val="dk1"/>
                        </a:solidFill>
                        <a:latin typeface="Arial" panose="020B0604020202020204" pitchFamily="34" charset="0"/>
                        <a:ea typeface="+mn-ea"/>
                        <a:cs typeface="Arial" panose="020B0604020202020204" pitchFamily="34" charset="0"/>
                      </a:endParaRPr>
                    </a:p>
                  </a:txBody>
                  <a:tcPr marL="0" marR="0" marT="0" marB="0"/>
                </a:tc>
                <a:tc>
                  <a:txBody>
                    <a:bodyPr/>
                    <a:lstStyle/>
                    <a:p>
                      <a:pPr marL="50800" marR="169545" algn="l">
                        <a:lnSpc>
                          <a:spcPct val="100000"/>
                        </a:lnSpc>
                        <a:spcBef>
                          <a:spcPts val="105"/>
                        </a:spcBef>
                        <a:spcAft>
                          <a:spcPts val="0"/>
                        </a:spcAft>
                      </a:pPr>
                      <a:r>
                        <a:rPr lang="en-US" sz="1900" kern="1200" dirty="0" err="1">
                          <a:solidFill>
                            <a:schemeClr val="dk1"/>
                          </a:solidFill>
                          <a:latin typeface="Arial" panose="020B0604020202020204" pitchFamily="34" charset="0"/>
                          <a:ea typeface="+mn-ea"/>
                          <a:cs typeface="Arial" panose="020B0604020202020204" pitchFamily="34" charset="0"/>
                        </a:rPr>
                        <a:t>Finalise</a:t>
                      </a:r>
                      <a:r>
                        <a:rPr lang="en-US" sz="1900" kern="1200" dirty="0">
                          <a:solidFill>
                            <a:schemeClr val="dk1"/>
                          </a:solidFill>
                          <a:latin typeface="Arial" panose="020B0604020202020204" pitchFamily="34" charset="0"/>
                          <a:ea typeface="+mn-ea"/>
                          <a:cs typeface="Arial" panose="020B0604020202020204" pitchFamily="34" charset="0"/>
                        </a:rPr>
                        <a:t> 80% of cases within the following turnaround times: </a:t>
                      </a:r>
                      <a:endParaRPr lang="en-US" sz="1900" kern="1200" dirty="0" smtClean="0">
                        <a:solidFill>
                          <a:schemeClr val="dk1"/>
                        </a:solidFill>
                        <a:latin typeface="Arial" panose="020B0604020202020204" pitchFamily="34" charset="0"/>
                        <a:ea typeface="+mn-ea"/>
                        <a:cs typeface="Arial" panose="020B0604020202020204" pitchFamily="34" charset="0"/>
                      </a:endParaRPr>
                    </a:p>
                    <a:p>
                      <a:pPr marL="50800" marR="169545" algn="l">
                        <a:lnSpc>
                          <a:spcPct val="100000"/>
                        </a:lnSpc>
                        <a:spcBef>
                          <a:spcPts val="105"/>
                        </a:spcBef>
                        <a:spcAft>
                          <a:spcPts val="0"/>
                        </a:spcAft>
                      </a:pPr>
                      <a:r>
                        <a:rPr lang="en-US" sz="1900" kern="1200" dirty="0" smtClean="0">
                          <a:solidFill>
                            <a:schemeClr val="dk1"/>
                          </a:solidFill>
                          <a:latin typeface="Arial" panose="020B0604020202020204" pitchFamily="34" charset="0"/>
                          <a:ea typeface="+mn-ea"/>
                          <a:cs typeface="Arial" panose="020B0604020202020204" pitchFamily="34" charset="0"/>
                        </a:rPr>
                        <a:t>ER</a:t>
                      </a:r>
                      <a:r>
                        <a:rPr lang="en-US" sz="1900" kern="1200" dirty="0">
                          <a:solidFill>
                            <a:schemeClr val="dk1"/>
                          </a:solidFill>
                          <a:latin typeface="Arial" panose="020B0604020202020204" pitchFamily="34" charset="0"/>
                          <a:ea typeface="+mn-ea"/>
                          <a:cs typeface="Arial" panose="020B0604020202020204" pitchFamily="34" charset="0"/>
                        </a:rPr>
                        <a:t>: 6 months</a:t>
                      </a:r>
                      <a:endParaRPr lang="en-ZA" sz="1900" kern="1200" dirty="0">
                        <a:solidFill>
                          <a:schemeClr val="dk1"/>
                        </a:solidFill>
                        <a:latin typeface="Arial" panose="020B0604020202020204" pitchFamily="34" charset="0"/>
                        <a:ea typeface="+mn-ea"/>
                        <a:cs typeface="Arial" panose="020B0604020202020204" pitchFamily="34" charset="0"/>
                      </a:endParaRPr>
                    </a:p>
                    <a:p>
                      <a:pPr marL="50800" algn="l">
                        <a:lnSpc>
                          <a:spcPct val="100000"/>
                        </a:lnSpc>
                        <a:spcAft>
                          <a:spcPts val="0"/>
                        </a:spcAft>
                      </a:pPr>
                      <a:r>
                        <a:rPr lang="en-US" sz="1900" kern="1200" dirty="0">
                          <a:solidFill>
                            <a:schemeClr val="dk1"/>
                          </a:solidFill>
                          <a:latin typeface="Arial" panose="020B0604020202020204" pitchFamily="34" charset="0"/>
                          <a:ea typeface="+mn-ea"/>
                          <a:cs typeface="Arial" panose="020B0604020202020204" pitchFamily="34" charset="0"/>
                        </a:rPr>
                        <a:t>SD: 12 months</a:t>
                      </a:r>
                      <a:endParaRPr lang="en-ZA" sz="1900" kern="1200" dirty="0">
                        <a:solidFill>
                          <a:schemeClr val="dk1"/>
                        </a:solidFill>
                        <a:latin typeface="Arial" panose="020B0604020202020204" pitchFamily="34" charset="0"/>
                        <a:ea typeface="+mn-ea"/>
                        <a:cs typeface="Arial" panose="020B0604020202020204" pitchFamily="34" charset="0"/>
                      </a:endParaRPr>
                    </a:p>
                    <a:p>
                      <a:pPr marL="50800" marR="165735" algn="l">
                        <a:lnSpc>
                          <a:spcPct val="100000"/>
                        </a:lnSpc>
                        <a:spcBef>
                          <a:spcPts val="20"/>
                        </a:spcBef>
                        <a:spcAft>
                          <a:spcPts val="0"/>
                        </a:spcAft>
                      </a:pPr>
                      <a:r>
                        <a:rPr lang="en-US" sz="1900" kern="1200" dirty="0">
                          <a:solidFill>
                            <a:schemeClr val="dk1"/>
                          </a:solidFill>
                          <a:latin typeface="Arial" panose="020B0604020202020204" pitchFamily="34" charset="0"/>
                          <a:ea typeface="+mn-ea"/>
                          <a:cs typeface="Arial" panose="020B0604020202020204" pitchFamily="34" charset="0"/>
                        </a:rPr>
                        <a:t>GGI: 24 months </a:t>
                      </a:r>
                      <a:endParaRPr lang="en-US" sz="1900" kern="1200" dirty="0" smtClean="0">
                        <a:solidFill>
                          <a:schemeClr val="dk1"/>
                        </a:solidFill>
                        <a:latin typeface="Arial" panose="020B0604020202020204" pitchFamily="34" charset="0"/>
                        <a:ea typeface="+mn-ea"/>
                        <a:cs typeface="Arial" panose="020B0604020202020204" pitchFamily="34" charset="0"/>
                      </a:endParaRPr>
                    </a:p>
                    <a:p>
                      <a:pPr marL="50800" marR="165735" algn="l">
                        <a:lnSpc>
                          <a:spcPct val="100000"/>
                        </a:lnSpc>
                        <a:spcBef>
                          <a:spcPts val="20"/>
                        </a:spcBef>
                        <a:spcAft>
                          <a:spcPts val="0"/>
                        </a:spcAft>
                      </a:pPr>
                      <a:r>
                        <a:rPr lang="en-US" sz="1900" kern="1200" dirty="0" smtClean="0">
                          <a:solidFill>
                            <a:schemeClr val="dk1"/>
                          </a:solidFill>
                          <a:latin typeface="Arial" panose="020B0604020202020204" pitchFamily="34" charset="0"/>
                          <a:ea typeface="+mn-ea"/>
                          <a:cs typeface="Arial" panose="020B0604020202020204" pitchFamily="34" charset="0"/>
                        </a:rPr>
                        <a:t>GGI </a:t>
                      </a:r>
                      <a:r>
                        <a:rPr lang="en-US" sz="1900" kern="1200" dirty="0">
                          <a:solidFill>
                            <a:schemeClr val="dk1"/>
                          </a:solidFill>
                          <a:latin typeface="Arial" panose="020B0604020202020204" pitchFamily="34" charset="0"/>
                          <a:ea typeface="+mn-ea"/>
                          <a:cs typeface="Arial" panose="020B0604020202020204" pitchFamily="34" charset="0"/>
                        </a:rPr>
                        <a:t>(Very complex):</a:t>
                      </a:r>
                      <a:endParaRPr lang="en-ZA" sz="1900" kern="1200" dirty="0">
                        <a:solidFill>
                          <a:schemeClr val="dk1"/>
                        </a:solidFill>
                        <a:latin typeface="Arial" panose="020B0604020202020204" pitchFamily="34" charset="0"/>
                        <a:ea typeface="+mn-ea"/>
                        <a:cs typeface="Arial" panose="020B0604020202020204" pitchFamily="34" charset="0"/>
                      </a:endParaRPr>
                    </a:p>
                    <a:p>
                      <a:pPr marL="50800" marR="169545" algn="l">
                        <a:lnSpc>
                          <a:spcPct val="100000"/>
                        </a:lnSpc>
                        <a:spcAft>
                          <a:spcPts val="0"/>
                        </a:spcAft>
                      </a:pPr>
                      <a:r>
                        <a:rPr lang="en-US" sz="1900" kern="1200" dirty="0">
                          <a:solidFill>
                            <a:schemeClr val="dk1"/>
                          </a:solidFill>
                          <a:latin typeface="Arial" panose="020B0604020202020204" pitchFamily="34" charset="0"/>
                          <a:ea typeface="+mn-ea"/>
                          <a:cs typeface="Arial" panose="020B0604020202020204" pitchFamily="34" charset="0"/>
                        </a:rPr>
                        <a:t>36 months by 31 March </a:t>
                      </a:r>
                      <a:r>
                        <a:rPr lang="en-US" sz="1900" kern="1200" dirty="0" smtClean="0">
                          <a:solidFill>
                            <a:schemeClr val="dk1"/>
                          </a:solidFill>
                          <a:latin typeface="Arial" panose="020B0604020202020204" pitchFamily="34" charset="0"/>
                          <a:ea typeface="+mn-ea"/>
                          <a:cs typeface="Arial" panose="020B0604020202020204" pitchFamily="34" charset="0"/>
                        </a:rPr>
                        <a:t>2023</a:t>
                      </a:r>
                      <a:endParaRPr lang="en-ZA" sz="1900" kern="1200" dirty="0">
                        <a:solidFill>
                          <a:schemeClr val="dk1"/>
                        </a:solidFill>
                        <a:latin typeface="Arial" panose="020B0604020202020204" pitchFamily="34" charset="0"/>
                        <a:ea typeface="+mn-ea"/>
                        <a:cs typeface="Arial" panose="020B0604020202020204" pitchFamily="34" charset="0"/>
                      </a:endParaRPr>
                    </a:p>
                  </a:txBody>
                  <a:tcPr marL="0" marR="0" marT="0" marB="0"/>
                </a:tc>
                <a:tc>
                  <a:txBody>
                    <a:bodyPr/>
                    <a:lstStyle/>
                    <a:p>
                      <a:pPr marL="50800" marR="169545" algn="l">
                        <a:lnSpc>
                          <a:spcPct val="100000"/>
                        </a:lnSpc>
                        <a:spcBef>
                          <a:spcPts val="105"/>
                        </a:spcBef>
                        <a:spcAft>
                          <a:spcPts val="0"/>
                        </a:spcAft>
                      </a:pPr>
                      <a:r>
                        <a:rPr lang="en-US" sz="1900" kern="1200" dirty="0" err="1" smtClean="0">
                          <a:solidFill>
                            <a:schemeClr val="dk1"/>
                          </a:solidFill>
                          <a:latin typeface="Arial" panose="020B0604020202020204" pitchFamily="34" charset="0"/>
                          <a:ea typeface="+mn-ea"/>
                          <a:cs typeface="Arial" panose="020B0604020202020204" pitchFamily="34" charset="0"/>
                        </a:rPr>
                        <a:t>Finalise</a:t>
                      </a:r>
                      <a:r>
                        <a:rPr lang="en-US" sz="1900" kern="1200" dirty="0" smtClean="0">
                          <a:solidFill>
                            <a:schemeClr val="dk1"/>
                          </a:solidFill>
                          <a:latin typeface="Arial" panose="020B0604020202020204" pitchFamily="34" charset="0"/>
                          <a:ea typeface="+mn-ea"/>
                          <a:cs typeface="Arial" panose="020B0604020202020204" pitchFamily="34" charset="0"/>
                        </a:rPr>
                        <a:t> 80% of cases within the following turnaround times: </a:t>
                      </a:r>
                    </a:p>
                    <a:p>
                      <a:pPr marL="50800" marR="169545" algn="l">
                        <a:lnSpc>
                          <a:spcPct val="100000"/>
                        </a:lnSpc>
                        <a:spcBef>
                          <a:spcPts val="105"/>
                        </a:spcBef>
                        <a:spcAft>
                          <a:spcPts val="0"/>
                        </a:spcAft>
                      </a:pPr>
                      <a:r>
                        <a:rPr lang="en-US" sz="1900" kern="1200" dirty="0" smtClean="0">
                          <a:solidFill>
                            <a:schemeClr val="dk1"/>
                          </a:solidFill>
                          <a:latin typeface="Arial" panose="020B0604020202020204" pitchFamily="34" charset="0"/>
                          <a:ea typeface="+mn-ea"/>
                          <a:cs typeface="Arial" panose="020B0604020202020204" pitchFamily="34" charset="0"/>
                        </a:rPr>
                        <a:t>ER: 6 months</a:t>
                      </a:r>
                      <a:endParaRPr lang="en-ZA" sz="1900" kern="1200" dirty="0" smtClean="0">
                        <a:solidFill>
                          <a:schemeClr val="dk1"/>
                        </a:solidFill>
                        <a:latin typeface="Arial" panose="020B0604020202020204" pitchFamily="34" charset="0"/>
                        <a:ea typeface="+mn-ea"/>
                        <a:cs typeface="Arial" panose="020B0604020202020204" pitchFamily="34" charset="0"/>
                      </a:endParaRPr>
                    </a:p>
                    <a:p>
                      <a:pPr marL="50800" algn="l">
                        <a:lnSpc>
                          <a:spcPct val="100000"/>
                        </a:lnSpc>
                        <a:spcAft>
                          <a:spcPts val="0"/>
                        </a:spcAft>
                      </a:pPr>
                      <a:r>
                        <a:rPr lang="en-US" sz="1900" kern="1200" dirty="0" smtClean="0">
                          <a:solidFill>
                            <a:schemeClr val="dk1"/>
                          </a:solidFill>
                          <a:latin typeface="Arial" panose="020B0604020202020204" pitchFamily="34" charset="0"/>
                          <a:ea typeface="+mn-ea"/>
                          <a:cs typeface="Arial" panose="020B0604020202020204" pitchFamily="34" charset="0"/>
                        </a:rPr>
                        <a:t>SD: 12 months</a:t>
                      </a:r>
                      <a:endParaRPr lang="en-ZA" sz="1900" kern="1200" dirty="0" smtClean="0">
                        <a:solidFill>
                          <a:schemeClr val="dk1"/>
                        </a:solidFill>
                        <a:latin typeface="Arial" panose="020B0604020202020204" pitchFamily="34" charset="0"/>
                        <a:ea typeface="+mn-ea"/>
                        <a:cs typeface="Arial" panose="020B0604020202020204" pitchFamily="34" charset="0"/>
                      </a:endParaRPr>
                    </a:p>
                    <a:p>
                      <a:pPr marL="50800" marR="165735" algn="l">
                        <a:lnSpc>
                          <a:spcPct val="100000"/>
                        </a:lnSpc>
                        <a:spcBef>
                          <a:spcPts val="20"/>
                        </a:spcBef>
                        <a:spcAft>
                          <a:spcPts val="0"/>
                        </a:spcAft>
                      </a:pPr>
                      <a:r>
                        <a:rPr lang="en-US" sz="1900" kern="1200" dirty="0" smtClean="0">
                          <a:solidFill>
                            <a:schemeClr val="dk1"/>
                          </a:solidFill>
                          <a:latin typeface="Arial" panose="020B0604020202020204" pitchFamily="34" charset="0"/>
                          <a:ea typeface="+mn-ea"/>
                          <a:cs typeface="Arial" panose="020B0604020202020204" pitchFamily="34" charset="0"/>
                        </a:rPr>
                        <a:t>GGI: 24 months </a:t>
                      </a:r>
                    </a:p>
                    <a:p>
                      <a:pPr marL="50800" marR="165735" algn="l">
                        <a:lnSpc>
                          <a:spcPct val="100000"/>
                        </a:lnSpc>
                        <a:spcBef>
                          <a:spcPts val="20"/>
                        </a:spcBef>
                        <a:spcAft>
                          <a:spcPts val="0"/>
                        </a:spcAft>
                      </a:pPr>
                      <a:r>
                        <a:rPr lang="en-US" sz="1900" kern="1200" dirty="0" smtClean="0">
                          <a:solidFill>
                            <a:schemeClr val="dk1"/>
                          </a:solidFill>
                          <a:latin typeface="Arial" panose="020B0604020202020204" pitchFamily="34" charset="0"/>
                          <a:ea typeface="+mn-ea"/>
                          <a:cs typeface="Arial" panose="020B0604020202020204" pitchFamily="34" charset="0"/>
                        </a:rPr>
                        <a:t>GGI (Very complex):</a:t>
                      </a:r>
                      <a:endParaRPr lang="en-ZA" sz="1900" kern="1200" dirty="0" smtClean="0">
                        <a:solidFill>
                          <a:schemeClr val="dk1"/>
                        </a:solidFill>
                        <a:latin typeface="Arial" panose="020B0604020202020204" pitchFamily="34" charset="0"/>
                        <a:ea typeface="+mn-ea"/>
                        <a:cs typeface="Arial" panose="020B0604020202020204" pitchFamily="34" charset="0"/>
                      </a:endParaRPr>
                    </a:p>
                    <a:p>
                      <a:pPr marL="50800" marR="169545" algn="l">
                        <a:lnSpc>
                          <a:spcPct val="100000"/>
                        </a:lnSpc>
                        <a:spcAft>
                          <a:spcPts val="0"/>
                        </a:spcAft>
                      </a:pPr>
                      <a:r>
                        <a:rPr lang="en-US" sz="1900" kern="1200" dirty="0" smtClean="0">
                          <a:solidFill>
                            <a:schemeClr val="dk1"/>
                          </a:solidFill>
                          <a:latin typeface="Arial" panose="020B0604020202020204" pitchFamily="34" charset="0"/>
                          <a:ea typeface="+mn-ea"/>
                          <a:cs typeface="Arial" panose="020B0604020202020204" pitchFamily="34" charset="0"/>
                        </a:rPr>
                        <a:t>36 months by 31 March 2024</a:t>
                      </a:r>
                    </a:p>
                    <a:p>
                      <a:pPr marL="50800" marR="169545" algn="l">
                        <a:lnSpc>
                          <a:spcPct val="100000"/>
                        </a:lnSpc>
                        <a:spcAft>
                          <a:spcPts val="0"/>
                        </a:spcAft>
                      </a:pPr>
                      <a:endParaRPr lang="en-US" sz="1900" kern="1200" dirty="0" smtClean="0">
                        <a:solidFill>
                          <a:schemeClr val="dk1"/>
                        </a:solidFill>
                        <a:latin typeface="Arial" panose="020B0604020202020204" pitchFamily="34" charset="0"/>
                        <a:ea typeface="+mn-ea"/>
                        <a:cs typeface="Arial" panose="020B0604020202020204" pitchFamily="34" charset="0"/>
                      </a:endParaRPr>
                    </a:p>
                    <a:p>
                      <a:pPr marL="50800" marR="169545" algn="l">
                        <a:lnSpc>
                          <a:spcPct val="100000"/>
                        </a:lnSpc>
                        <a:spcAft>
                          <a:spcPts val="0"/>
                        </a:spcAft>
                      </a:pPr>
                      <a:endParaRPr lang="en-US" sz="1900" kern="1200" dirty="0" smtClean="0">
                        <a:solidFill>
                          <a:schemeClr val="dk1"/>
                        </a:solidFill>
                        <a:latin typeface="Arial" panose="020B0604020202020204" pitchFamily="34" charset="0"/>
                        <a:ea typeface="+mn-ea"/>
                        <a:cs typeface="Arial" panose="020B0604020202020204" pitchFamily="34" charset="0"/>
                      </a:endParaRPr>
                    </a:p>
                    <a:p>
                      <a:pPr marL="50800" marR="169545" algn="l">
                        <a:lnSpc>
                          <a:spcPct val="100000"/>
                        </a:lnSpc>
                        <a:spcAft>
                          <a:spcPts val="0"/>
                        </a:spcAft>
                      </a:pPr>
                      <a:endParaRPr lang="en-US" sz="1900" kern="1200" dirty="0" smtClean="0">
                        <a:solidFill>
                          <a:schemeClr val="dk1"/>
                        </a:solidFill>
                        <a:latin typeface="Arial" panose="020B0604020202020204" pitchFamily="34" charset="0"/>
                        <a:ea typeface="+mn-ea"/>
                        <a:cs typeface="Arial" panose="020B0604020202020204" pitchFamily="34" charset="0"/>
                      </a:endParaRPr>
                    </a:p>
                    <a:p>
                      <a:pPr marL="50800" marR="169545" algn="l">
                        <a:lnSpc>
                          <a:spcPct val="100000"/>
                        </a:lnSpc>
                        <a:spcAft>
                          <a:spcPts val="0"/>
                        </a:spcAft>
                      </a:pPr>
                      <a:endParaRPr lang="en-US" sz="1900" kern="1200" dirty="0" smtClean="0">
                        <a:solidFill>
                          <a:schemeClr val="dk1"/>
                        </a:solidFill>
                        <a:latin typeface="Arial" panose="020B0604020202020204" pitchFamily="34" charset="0"/>
                        <a:ea typeface="+mn-ea"/>
                        <a:cs typeface="Arial" panose="020B0604020202020204" pitchFamily="34" charset="0"/>
                      </a:endParaRPr>
                    </a:p>
                  </a:txBody>
                  <a:tcPr marL="0" marR="0" marT="0" marB="0"/>
                </a:tc>
                <a:tc>
                  <a:txBody>
                    <a:bodyPr/>
                    <a:lstStyle/>
                    <a:p>
                      <a:pPr marL="50800" marR="169545" algn="l">
                        <a:lnSpc>
                          <a:spcPct val="100000"/>
                        </a:lnSpc>
                        <a:spcBef>
                          <a:spcPts val="105"/>
                        </a:spcBef>
                        <a:spcAft>
                          <a:spcPts val="0"/>
                        </a:spcAft>
                      </a:pPr>
                      <a:r>
                        <a:rPr lang="en-US" sz="1900" kern="1200" dirty="0" err="1" smtClean="0">
                          <a:solidFill>
                            <a:schemeClr val="dk1"/>
                          </a:solidFill>
                          <a:latin typeface="Arial" panose="020B0604020202020204" pitchFamily="34" charset="0"/>
                          <a:ea typeface="+mn-ea"/>
                          <a:cs typeface="Arial" panose="020B0604020202020204" pitchFamily="34" charset="0"/>
                        </a:rPr>
                        <a:t>Finalise</a:t>
                      </a:r>
                      <a:r>
                        <a:rPr lang="en-US" sz="1900" kern="1200" dirty="0" smtClean="0">
                          <a:solidFill>
                            <a:schemeClr val="dk1"/>
                          </a:solidFill>
                          <a:latin typeface="Arial" panose="020B0604020202020204" pitchFamily="34" charset="0"/>
                          <a:ea typeface="+mn-ea"/>
                          <a:cs typeface="Arial" panose="020B0604020202020204" pitchFamily="34" charset="0"/>
                        </a:rPr>
                        <a:t> 80% of cases within the following turnaround times: </a:t>
                      </a:r>
                    </a:p>
                    <a:p>
                      <a:pPr marL="50800" marR="169545" algn="l">
                        <a:lnSpc>
                          <a:spcPct val="100000"/>
                        </a:lnSpc>
                        <a:spcBef>
                          <a:spcPts val="105"/>
                        </a:spcBef>
                        <a:spcAft>
                          <a:spcPts val="0"/>
                        </a:spcAft>
                      </a:pPr>
                      <a:r>
                        <a:rPr lang="en-US" sz="1900" kern="1200" dirty="0" smtClean="0">
                          <a:solidFill>
                            <a:schemeClr val="dk1"/>
                          </a:solidFill>
                          <a:latin typeface="Arial" panose="020B0604020202020204" pitchFamily="34" charset="0"/>
                          <a:ea typeface="+mn-ea"/>
                          <a:cs typeface="Arial" panose="020B0604020202020204" pitchFamily="34" charset="0"/>
                        </a:rPr>
                        <a:t>ER: 6 months</a:t>
                      </a:r>
                      <a:endParaRPr lang="en-ZA" sz="1900" kern="1200" dirty="0" smtClean="0">
                        <a:solidFill>
                          <a:schemeClr val="dk1"/>
                        </a:solidFill>
                        <a:latin typeface="Arial" panose="020B0604020202020204" pitchFamily="34" charset="0"/>
                        <a:ea typeface="+mn-ea"/>
                        <a:cs typeface="Arial" panose="020B0604020202020204" pitchFamily="34" charset="0"/>
                      </a:endParaRPr>
                    </a:p>
                    <a:p>
                      <a:pPr marL="50800" algn="l">
                        <a:lnSpc>
                          <a:spcPct val="100000"/>
                        </a:lnSpc>
                        <a:spcAft>
                          <a:spcPts val="0"/>
                        </a:spcAft>
                      </a:pPr>
                      <a:r>
                        <a:rPr lang="en-US" sz="1900" kern="1200" dirty="0" smtClean="0">
                          <a:solidFill>
                            <a:schemeClr val="dk1"/>
                          </a:solidFill>
                          <a:latin typeface="Arial" panose="020B0604020202020204" pitchFamily="34" charset="0"/>
                          <a:ea typeface="+mn-ea"/>
                          <a:cs typeface="Arial" panose="020B0604020202020204" pitchFamily="34" charset="0"/>
                        </a:rPr>
                        <a:t>SD: 12 months</a:t>
                      </a:r>
                      <a:endParaRPr lang="en-ZA" sz="1900" kern="1200" dirty="0" smtClean="0">
                        <a:solidFill>
                          <a:schemeClr val="dk1"/>
                        </a:solidFill>
                        <a:latin typeface="Arial" panose="020B0604020202020204" pitchFamily="34" charset="0"/>
                        <a:ea typeface="+mn-ea"/>
                        <a:cs typeface="Arial" panose="020B0604020202020204" pitchFamily="34" charset="0"/>
                      </a:endParaRPr>
                    </a:p>
                    <a:p>
                      <a:pPr marL="50800" marR="165735" algn="l">
                        <a:lnSpc>
                          <a:spcPct val="100000"/>
                        </a:lnSpc>
                        <a:spcBef>
                          <a:spcPts val="20"/>
                        </a:spcBef>
                        <a:spcAft>
                          <a:spcPts val="0"/>
                        </a:spcAft>
                      </a:pPr>
                      <a:r>
                        <a:rPr lang="en-US" sz="1900" kern="1200" dirty="0" smtClean="0">
                          <a:solidFill>
                            <a:schemeClr val="dk1"/>
                          </a:solidFill>
                          <a:latin typeface="Arial" panose="020B0604020202020204" pitchFamily="34" charset="0"/>
                          <a:ea typeface="+mn-ea"/>
                          <a:cs typeface="Arial" panose="020B0604020202020204" pitchFamily="34" charset="0"/>
                        </a:rPr>
                        <a:t>GGI: 24 months </a:t>
                      </a:r>
                    </a:p>
                    <a:p>
                      <a:pPr marL="50800" marR="165735" algn="l">
                        <a:lnSpc>
                          <a:spcPct val="100000"/>
                        </a:lnSpc>
                        <a:spcBef>
                          <a:spcPts val="20"/>
                        </a:spcBef>
                        <a:spcAft>
                          <a:spcPts val="0"/>
                        </a:spcAft>
                      </a:pPr>
                      <a:r>
                        <a:rPr lang="en-US" sz="1900" kern="1200" dirty="0" smtClean="0">
                          <a:solidFill>
                            <a:schemeClr val="dk1"/>
                          </a:solidFill>
                          <a:latin typeface="Arial" panose="020B0604020202020204" pitchFamily="34" charset="0"/>
                          <a:ea typeface="+mn-ea"/>
                          <a:cs typeface="Arial" panose="020B0604020202020204" pitchFamily="34" charset="0"/>
                        </a:rPr>
                        <a:t>GGI (Very complex):</a:t>
                      </a:r>
                      <a:endParaRPr lang="en-ZA" sz="1900" kern="1200" dirty="0" smtClean="0">
                        <a:solidFill>
                          <a:schemeClr val="dk1"/>
                        </a:solidFill>
                        <a:latin typeface="Arial" panose="020B0604020202020204" pitchFamily="34" charset="0"/>
                        <a:ea typeface="+mn-ea"/>
                        <a:cs typeface="Arial" panose="020B0604020202020204" pitchFamily="34" charset="0"/>
                      </a:endParaRPr>
                    </a:p>
                    <a:p>
                      <a:pPr marL="50800" marR="169545" algn="l">
                        <a:lnSpc>
                          <a:spcPct val="100000"/>
                        </a:lnSpc>
                        <a:spcAft>
                          <a:spcPts val="0"/>
                        </a:spcAft>
                      </a:pPr>
                      <a:r>
                        <a:rPr lang="en-US" sz="1900" kern="1200" dirty="0" smtClean="0">
                          <a:solidFill>
                            <a:schemeClr val="dk1"/>
                          </a:solidFill>
                          <a:latin typeface="Arial" panose="020B0604020202020204" pitchFamily="34" charset="0"/>
                          <a:ea typeface="+mn-ea"/>
                          <a:cs typeface="Arial" panose="020B0604020202020204" pitchFamily="34" charset="0"/>
                        </a:rPr>
                        <a:t>36 months by 31 March 2025</a:t>
                      </a:r>
                      <a:endParaRPr lang="en-ZA" sz="1900" kern="1200" dirty="0">
                        <a:solidFill>
                          <a:schemeClr val="dk1"/>
                        </a:solidFill>
                        <a:latin typeface="Arial" panose="020B0604020202020204" pitchFamily="34" charset="0"/>
                        <a:ea typeface="+mn-ea"/>
                        <a:cs typeface="Arial" panose="020B0604020202020204" pitchFamily="34" charset="0"/>
                      </a:endParaRPr>
                    </a:p>
                  </a:txBody>
                  <a:tcPr marL="0" marR="0"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04359451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0" y="838200"/>
            <a:ext cx="9144000" cy="617220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ZA" dirty="0" smtClean="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ZA" b="1" dirty="0" smtClean="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2242"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Investigations Targets </a:t>
            </a:r>
            <a:endParaRPr lang="en-GB" sz="2800" dirty="0">
              <a:latin typeface="Arial Rounded MT Bold" panose="020F07040305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959489253"/>
              </p:ext>
            </p:extLst>
          </p:nvPr>
        </p:nvGraphicFramePr>
        <p:xfrm>
          <a:off x="-2242" y="523220"/>
          <a:ext cx="9146241" cy="7320280"/>
        </p:xfrm>
        <a:graphic>
          <a:graphicData uri="http://schemas.openxmlformats.org/drawingml/2006/table">
            <a:tbl>
              <a:tblPr firstRow="1" bandRow="1">
                <a:tableStyleId>{21E4AEA4-8DFA-4A89-87EB-49C32662AFE0}</a:tableStyleId>
              </a:tblPr>
              <a:tblGrid>
                <a:gridCol w="1731500">
                  <a:extLst>
                    <a:ext uri="{9D8B030D-6E8A-4147-A177-3AD203B41FA5}">
                      <a16:colId xmlns:a16="http://schemas.microsoft.com/office/drawing/2014/main" xmlns="" val="20000"/>
                    </a:ext>
                  </a:extLst>
                </a:gridCol>
                <a:gridCol w="1731500">
                  <a:extLst>
                    <a:ext uri="{9D8B030D-6E8A-4147-A177-3AD203B41FA5}">
                      <a16:colId xmlns:a16="http://schemas.microsoft.com/office/drawing/2014/main" xmlns="" val="20001"/>
                    </a:ext>
                  </a:extLst>
                </a:gridCol>
                <a:gridCol w="2038554">
                  <a:extLst>
                    <a:ext uri="{9D8B030D-6E8A-4147-A177-3AD203B41FA5}">
                      <a16:colId xmlns:a16="http://schemas.microsoft.com/office/drawing/2014/main" xmlns="" val="20002"/>
                    </a:ext>
                  </a:extLst>
                </a:gridCol>
                <a:gridCol w="1729682">
                  <a:extLst>
                    <a:ext uri="{9D8B030D-6E8A-4147-A177-3AD203B41FA5}">
                      <a16:colId xmlns:a16="http://schemas.microsoft.com/office/drawing/2014/main" xmlns="" val="20003"/>
                    </a:ext>
                  </a:extLst>
                </a:gridCol>
                <a:gridCol w="1915005">
                  <a:extLst>
                    <a:ext uri="{9D8B030D-6E8A-4147-A177-3AD203B41FA5}">
                      <a16:colId xmlns:a16="http://schemas.microsoft.com/office/drawing/2014/main" xmlns="" val="20004"/>
                    </a:ext>
                  </a:extLst>
                </a:gridCol>
              </a:tblGrid>
              <a:tr h="415487">
                <a:tc>
                  <a:txBody>
                    <a:bodyPr/>
                    <a:lstStyle/>
                    <a:p>
                      <a:pPr marL="118745" marR="127635" algn="l">
                        <a:lnSpc>
                          <a:spcPct val="92000"/>
                        </a:lnSpc>
                        <a:spcBef>
                          <a:spcPts val="235"/>
                        </a:spcBef>
                        <a:spcAft>
                          <a:spcPts val="0"/>
                        </a:spcAft>
                      </a:pPr>
                      <a:r>
                        <a:rPr lang="en-ZA" sz="2000" dirty="0" smtClean="0">
                          <a:effectLst/>
                          <a:latin typeface="Arial" panose="020B0604020202020204" pitchFamily="34" charset="0"/>
                          <a:ea typeface="Arial MT"/>
                          <a:cs typeface="Arial" panose="020B0604020202020204" pitchFamily="34" charset="0"/>
                        </a:rPr>
                        <a:t>Outcome </a:t>
                      </a:r>
                      <a:endParaRPr lang="en-ZA" sz="20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118745" marR="127635" algn="l">
                        <a:lnSpc>
                          <a:spcPct val="92000"/>
                        </a:lnSpc>
                        <a:spcBef>
                          <a:spcPts val="235"/>
                        </a:spcBef>
                        <a:spcAft>
                          <a:spcPts val="0"/>
                        </a:spcAft>
                      </a:pPr>
                      <a:r>
                        <a:rPr lang="en-US" sz="1800" b="1" dirty="0">
                          <a:effectLst/>
                          <a:latin typeface="Arial" panose="020B0604020202020204" pitchFamily="34" charset="0"/>
                          <a:ea typeface="Arial MT"/>
                          <a:cs typeface="Arial" panose="020B0604020202020204" pitchFamily="34" charset="0"/>
                        </a:rPr>
                        <a:t>Output</a:t>
                      </a:r>
                      <a:r>
                        <a:rPr lang="en-US" sz="1800" b="1" spc="-270" dirty="0">
                          <a:effectLst/>
                          <a:latin typeface="Arial" panose="020B0604020202020204" pitchFamily="34" charset="0"/>
                          <a:ea typeface="Arial MT"/>
                          <a:cs typeface="Arial" panose="020B0604020202020204" pitchFamily="34" charset="0"/>
                        </a:rPr>
                        <a:t> </a:t>
                      </a:r>
                      <a:r>
                        <a:rPr lang="en-US" sz="1800" b="1" dirty="0" smtClean="0">
                          <a:effectLst/>
                          <a:latin typeface="Arial" panose="020B0604020202020204" pitchFamily="34" charset="0"/>
                          <a:ea typeface="Arial MT"/>
                          <a:cs typeface="Arial" panose="020B0604020202020204" pitchFamily="34" charset="0"/>
                        </a:rPr>
                        <a:t>Indicator</a:t>
                      </a:r>
                      <a:endParaRPr lang="en-ZA" sz="1800" dirty="0">
                        <a:effectLst/>
                        <a:latin typeface="Arial" panose="020B0604020202020204" pitchFamily="34" charset="0"/>
                        <a:ea typeface="Arial MT"/>
                        <a:cs typeface="Arial" panose="020B0604020202020204" pitchFamily="34" charset="0"/>
                      </a:endParaRPr>
                    </a:p>
                  </a:txBody>
                  <a:tcPr marL="0" marR="0" marT="0" marB="0"/>
                </a:tc>
                <a:tc>
                  <a:txBody>
                    <a:bodyPr/>
                    <a:lstStyle/>
                    <a:p>
                      <a:pPr>
                        <a:spcBef>
                          <a:spcPts val="5"/>
                        </a:spcBef>
                        <a:spcAft>
                          <a:spcPts val="0"/>
                        </a:spcAft>
                      </a:pPr>
                      <a:r>
                        <a:rPr lang="en-US" sz="2000" b="1" dirty="0">
                          <a:effectLst/>
                          <a:latin typeface="Arial" panose="020B0604020202020204" pitchFamily="34" charset="0"/>
                          <a:ea typeface="Arial MT"/>
                          <a:cs typeface="Arial" panose="020B0604020202020204" pitchFamily="34" charset="0"/>
                        </a:rPr>
                        <a:t> </a:t>
                      </a:r>
                      <a:r>
                        <a:rPr lang="en-US" sz="2000" b="1" dirty="0" smtClean="0">
                          <a:effectLst/>
                          <a:latin typeface="Arial" panose="020B0604020202020204" pitchFamily="34" charset="0"/>
                          <a:ea typeface="Arial MT"/>
                          <a:cs typeface="Arial" panose="020B0604020202020204" pitchFamily="34" charset="0"/>
                        </a:rPr>
                        <a:t>2022/23 Target</a:t>
                      </a:r>
                      <a:endParaRPr lang="en-ZA" sz="2000" dirty="0">
                        <a:effectLst/>
                        <a:latin typeface="Arial" panose="020B0604020202020204" pitchFamily="34" charset="0"/>
                        <a:ea typeface="Arial MT"/>
                        <a:cs typeface="Arial" panose="020B0604020202020204" pitchFamily="34" charset="0"/>
                      </a:endParaRPr>
                    </a:p>
                  </a:txBody>
                  <a:tcPr marL="0" marR="0" marT="0" marB="0"/>
                </a:tc>
                <a:tc>
                  <a:txBody>
                    <a:bodyPr/>
                    <a:lstStyle/>
                    <a:p>
                      <a:pPr>
                        <a:spcBef>
                          <a:spcPts val="5"/>
                        </a:spcBef>
                        <a:spcAft>
                          <a:spcPts val="0"/>
                        </a:spcAft>
                      </a:pPr>
                      <a:r>
                        <a:rPr lang="en-US" sz="2000" b="1" dirty="0" smtClean="0">
                          <a:effectLst/>
                          <a:latin typeface="Arial" panose="020B0604020202020204" pitchFamily="34" charset="0"/>
                          <a:ea typeface="Arial MT"/>
                          <a:cs typeface="Arial" panose="020B0604020202020204" pitchFamily="34" charset="0"/>
                        </a:rPr>
                        <a:t> 2023/24 Target</a:t>
                      </a:r>
                      <a:endParaRPr lang="en-ZA" sz="2000" dirty="0">
                        <a:effectLst/>
                        <a:latin typeface="Arial" panose="020B0604020202020204" pitchFamily="34" charset="0"/>
                        <a:ea typeface="Arial MT"/>
                        <a:cs typeface="Arial" panose="020B0604020202020204" pitchFamily="34" charset="0"/>
                      </a:endParaRPr>
                    </a:p>
                  </a:txBody>
                  <a:tcPr marL="0" marR="0" marT="0" marB="0"/>
                </a:tc>
                <a:tc>
                  <a:txBody>
                    <a:bodyPr/>
                    <a:lstStyle/>
                    <a:p>
                      <a:pPr>
                        <a:spcBef>
                          <a:spcPts val="5"/>
                        </a:spcBef>
                        <a:spcAft>
                          <a:spcPts val="0"/>
                        </a:spcAft>
                      </a:pPr>
                      <a:r>
                        <a:rPr lang="en-US" sz="2000" b="1" dirty="0" smtClean="0">
                          <a:effectLst/>
                          <a:latin typeface="Arial" panose="020B0604020202020204" pitchFamily="34" charset="0"/>
                          <a:ea typeface="Arial MT"/>
                          <a:cs typeface="Arial" panose="020B0604020202020204" pitchFamily="34" charset="0"/>
                        </a:rPr>
                        <a:t> 2024/25 Target</a:t>
                      </a:r>
                      <a:endParaRPr lang="en-ZA" sz="200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0"/>
                  </a:ext>
                </a:extLst>
              </a:tr>
              <a:tr h="461019">
                <a:tc rowSpan="3">
                  <a:txBody>
                    <a:bodyPr/>
                    <a:lstStyle/>
                    <a:p>
                      <a:pPr marL="38100" marR="220345" algn="l">
                        <a:lnSpc>
                          <a:spcPct val="100000"/>
                        </a:lnSpc>
                        <a:spcBef>
                          <a:spcPts val="250"/>
                        </a:spcBef>
                        <a:spcAft>
                          <a:spcPts val="0"/>
                        </a:spcAft>
                      </a:pPr>
                      <a:r>
                        <a:rPr lang="en-ZA" sz="1900" kern="1200" dirty="0" smtClean="0">
                          <a:solidFill>
                            <a:schemeClr val="dk1"/>
                          </a:solidFill>
                          <a:latin typeface="Arial" panose="020B0604020202020204" pitchFamily="34" charset="0"/>
                          <a:ea typeface="+mn-ea"/>
                          <a:cs typeface="Arial" panose="020B0604020202020204" pitchFamily="34" charset="0"/>
                        </a:rPr>
                        <a:t>Successful resolution of complaints</a:t>
                      </a:r>
                      <a:endParaRPr lang="en-ZA" sz="1900" kern="1200" dirty="0">
                        <a:solidFill>
                          <a:schemeClr val="dk1"/>
                        </a:solidFill>
                        <a:latin typeface="Arial" panose="020B0604020202020204" pitchFamily="34" charset="0"/>
                        <a:ea typeface="+mn-ea"/>
                        <a:cs typeface="Arial" panose="020B0604020202020204" pitchFamily="34" charset="0"/>
                      </a:endParaRPr>
                    </a:p>
                  </a:txBody>
                  <a:tcPr marL="0" marR="0" marT="0" marB="0"/>
                </a:tc>
                <a:tc>
                  <a:txBody>
                    <a:bodyPr/>
                    <a:lstStyle/>
                    <a:p>
                      <a:pPr marL="36830" marR="87630">
                        <a:lnSpc>
                          <a:spcPct val="100000"/>
                        </a:lnSpc>
                        <a:spcBef>
                          <a:spcPts val="180"/>
                        </a:spcBef>
                        <a:spcAft>
                          <a:spcPts val="0"/>
                        </a:spcAft>
                      </a:pPr>
                      <a:r>
                        <a:rPr lang="en-US" sz="1800" dirty="0" smtClean="0">
                          <a:solidFill>
                            <a:srgbClr val="231F20"/>
                          </a:solidFill>
                          <a:effectLst/>
                          <a:latin typeface="Arial" panose="020B0604020202020204" pitchFamily="34" charset="0"/>
                          <a:ea typeface="Arial MT"/>
                          <a:cs typeface="Arial" panose="020B0604020202020204" pitchFamily="34" charset="0"/>
                        </a:rPr>
                        <a:t>Number of</a:t>
                      </a:r>
                    </a:p>
                    <a:p>
                      <a:pPr marL="36830" marR="87630">
                        <a:lnSpc>
                          <a:spcPct val="100000"/>
                        </a:lnSpc>
                        <a:spcBef>
                          <a:spcPts val="180"/>
                        </a:spcBef>
                        <a:spcAft>
                          <a:spcPts val="0"/>
                        </a:spcAft>
                      </a:pPr>
                      <a:r>
                        <a:rPr lang="en-US" sz="1800" dirty="0" smtClean="0">
                          <a:solidFill>
                            <a:srgbClr val="231F20"/>
                          </a:solidFill>
                          <a:effectLst/>
                          <a:latin typeface="Arial" panose="020B0604020202020204" pitchFamily="34" charset="0"/>
                          <a:ea typeface="Arial MT"/>
                          <a:cs typeface="Arial" panose="020B0604020202020204" pitchFamily="34" charset="0"/>
                        </a:rPr>
                        <a:t>systemic investigations/</a:t>
                      </a:r>
                    </a:p>
                    <a:p>
                      <a:pPr marL="36830" marR="87630">
                        <a:lnSpc>
                          <a:spcPct val="100000"/>
                        </a:lnSpc>
                        <a:spcBef>
                          <a:spcPts val="180"/>
                        </a:spcBef>
                        <a:spcAft>
                          <a:spcPts val="0"/>
                        </a:spcAft>
                      </a:pPr>
                      <a:r>
                        <a:rPr lang="en-US" sz="1800" dirty="0" smtClean="0">
                          <a:solidFill>
                            <a:srgbClr val="231F20"/>
                          </a:solidFill>
                          <a:effectLst/>
                          <a:latin typeface="Arial" panose="020B0604020202020204" pitchFamily="34" charset="0"/>
                          <a:ea typeface="Arial MT"/>
                          <a:cs typeface="Arial" panose="020B0604020202020204" pitchFamily="34" charset="0"/>
                        </a:rPr>
                        <a:t>interventions</a:t>
                      </a:r>
                    </a:p>
                    <a:p>
                      <a:pPr marL="36830" marR="87630">
                        <a:lnSpc>
                          <a:spcPct val="100000"/>
                        </a:lnSpc>
                        <a:spcBef>
                          <a:spcPts val="180"/>
                        </a:spcBef>
                        <a:spcAft>
                          <a:spcPts val="0"/>
                        </a:spcAft>
                      </a:pPr>
                      <a:r>
                        <a:rPr lang="en-US" sz="1800" dirty="0" err="1" smtClean="0">
                          <a:solidFill>
                            <a:srgbClr val="231F20"/>
                          </a:solidFill>
                          <a:effectLst/>
                          <a:latin typeface="Arial" panose="020B0604020202020204" pitchFamily="34" charset="0"/>
                          <a:ea typeface="Arial MT"/>
                          <a:cs typeface="Arial" panose="020B0604020202020204" pitchFamily="34" charset="0"/>
                        </a:rPr>
                        <a:t>Finalised</a:t>
                      </a:r>
                      <a:endParaRPr lang="en-US" sz="1800" dirty="0" smtClean="0">
                        <a:solidFill>
                          <a:srgbClr val="231F20"/>
                        </a:solidFill>
                        <a:effectLst/>
                        <a:latin typeface="Arial" panose="020B0604020202020204" pitchFamily="34" charset="0"/>
                        <a:ea typeface="Arial MT"/>
                        <a:cs typeface="Arial" panose="020B0604020202020204" pitchFamily="34" charset="0"/>
                      </a:endParaRPr>
                    </a:p>
                  </a:txBody>
                  <a:tcPr marL="0" marR="0" marT="0" marB="0"/>
                </a:tc>
                <a:tc>
                  <a:txBody>
                    <a:bodyPr/>
                    <a:lstStyle/>
                    <a:p>
                      <a:pPr marL="38100">
                        <a:lnSpc>
                          <a:spcPct val="100000"/>
                        </a:lnSpc>
                        <a:spcBef>
                          <a:spcPts val="130"/>
                        </a:spcBef>
                        <a:spcAft>
                          <a:spcPts val="0"/>
                        </a:spcAft>
                      </a:pPr>
                      <a:r>
                        <a:rPr lang="en-US" sz="1800" dirty="0" err="1">
                          <a:solidFill>
                            <a:srgbClr val="231F20"/>
                          </a:solidFill>
                          <a:effectLst/>
                          <a:latin typeface="Arial" panose="020B0604020202020204" pitchFamily="34" charset="0"/>
                          <a:ea typeface="Arial MT"/>
                          <a:cs typeface="Arial" panose="020B0604020202020204" pitchFamily="34" charset="0"/>
                        </a:rPr>
                        <a:t>Finalise</a:t>
                      </a:r>
                      <a:r>
                        <a:rPr lang="en-US" sz="1800" spc="65" dirty="0">
                          <a:solidFill>
                            <a:srgbClr val="231F20"/>
                          </a:solidFill>
                          <a:effectLst/>
                          <a:latin typeface="Arial" panose="020B0604020202020204" pitchFamily="34" charset="0"/>
                          <a:ea typeface="Arial MT"/>
                          <a:cs typeface="Arial" panose="020B0604020202020204" pitchFamily="34" charset="0"/>
                        </a:rPr>
                        <a:t> </a:t>
                      </a:r>
                      <a:r>
                        <a:rPr lang="en-US" sz="1800" spc="65" dirty="0" smtClean="0">
                          <a:solidFill>
                            <a:srgbClr val="231F20"/>
                          </a:solidFill>
                          <a:effectLst/>
                          <a:latin typeface="Arial" panose="020B0604020202020204" pitchFamily="34" charset="0"/>
                          <a:ea typeface="Arial MT"/>
                          <a:cs typeface="Arial" panose="020B0604020202020204" pitchFamily="34" charset="0"/>
                        </a:rPr>
                        <a:t>3 </a:t>
                      </a:r>
                      <a:r>
                        <a:rPr lang="en-US" sz="1800" dirty="0">
                          <a:solidFill>
                            <a:srgbClr val="231F20"/>
                          </a:solidFill>
                          <a:effectLst/>
                          <a:latin typeface="Arial" panose="020B0604020202020204" pitchFamily="34" charset="0"/>
                          <a:ea typeface="Arial MT"/>
                          <a:cs typeface="Arial" panose="020B0604020202020204" pitchFamily="34" charset="0"/>
                        </a:rPr>
                        <a:t>systemic</a:t>
                      </a:r>
                      <a:endParaRPr lang="en-ZA" sz="1800" dirty="0">
                        <a:effectLst/>
                        <a:latin typeface="Arial" panose="020B0604020202020204" pitchFamily="34" charset="0"/>
                        <a:ea typeface="Arial MT"/>
                        <a:cs typeface="Arial" panose="020B0604020202020204" pitchFamily="34" charset="0"/>
                      </a:endParaRPr>
                    </a:p>
                    <a:p>
                      <a:pPr marL="38100">
                        <a:lnSpc>
                          <a:spcPct val="100000"/>
                        </a:lnSpc>
                        <a:spcAft>
                          <a:spcPts val="0"/>
                        </a:spcAft>
                      </a:pPr>
                      <a:r>
                        <a:rPr lang="en-US" sz="1800" dirty="0" smtClean="0">
                          <a:solidFill>
                            <a:srgbClr val="231F20"/>
                          </a:solidFill>
                          <a:effectLst/>
                          <a:latin typeface="Arial" panose="020B0604020202020204" pitchFamily="34" charset="0"/>
                          <a:ea typeface="Arial MT"/>
                          <a:cs typeface="Arial" panose="020B0604020202020204" pitchFamily="34" charset="0"/>
                        </a:rPr>
                        <a:t>Investigations/ interventions</a:t>
                      </a:r>
                      <a:r>
                        <a:rPr lang="en-US" sz="1800" spc="-20" dirty="0" smtClean="0">
                          <a:solidFill>
                            <a:srgbClr val="231F20"/>
                          </a:solidFill>
                          <a:effectLst/>
                          <a:latin typeface="Arial" panose="020B0604020202020204" pitchFamily="34" charset="0"/>
                          <a:ea typeface="Arial MT"/>
                          <a:cs typeface="Arial" panose="020B0604020202020204" pitchFamily="34" charset="0"/>
                        </a:rPr>
                        <a:t> </a:t>
                      </a:r>
                      <a:r>
                        <a:rPr lang="en-US" sz="1800" dirty="0">
                          <a:solidFill>
                            <a:srgbClr val="231F20"/>
                          </a:solidFill>
                          <a:effectLst/>
                          <a:latin typeface="Arial" panose="020B0604020202020204" pitchFamily="34" charset="0"/>
                          <a:ea typeface="Arial MT"/>
                          <a:cs typeface="Arial" panose="020B0604020202020204" pitchFamily="34" charset="0"/>
                        </a:rPr>
                        <a:t>by</a:t>
                      </a:r>
                      <a:r>
                        <a:rPr lang="en-US" sz="1800" spc="-15" dirty="0">
                          <a:solidFill>
                            <a:srgbClr val="231F20"/>
                          </a:solidFill>
                          <a:effectLst/>
                          <a:latin typeface="Arial" panose="020B0604020202020204" pitchFamily="34" charset="0"/>
                          <a:ea typeface="Arial MT"/>
                          <a:cs typeface="Arial" panose="020B0604020202020204" pitchFamily="34" charset="0"/>
                        </a:rPr>
                        <a:t> </a:t>
                      </a:r>
                      <a:r>
                        <a:rPr lang="en-US" sz="1800" dirty="0" smtClean="0">
                          <a:solidFill>
                            <a:srgbClr val="231F20"/>
                          </a:solidFill>
                          <a:effectLst/>
                          <a:latin typeface="Arial" panose="020B0604020202020204" pitchFamily="34" charset="0"/>
                          <a:ea typeface="Arial MT"/>
                          <a:cs typeface="Arial" panose="020B0604020202020204" pitchFamily="34" charset="0"/>
                        </a:rPr>
                        <a:t>31 March</a:t>
                      </a:r>
                      <a:r>
                        <a:rPr lang="en-US" sz="1800" spc="10" dirty="0" smtClean="0">
                          <a:solidFill>
                            <a:srgbClr val="231F20"/>
                          </a:solidFill>
                          <a:effectLst/>
                          <a:latin typeface="Arial" panose="020B0604020202020204" pitchFamily="34" charset="0"/>
                          <a:ea typeface="Arial MT"/>
                          <a:cs typeface="Arial" panose="020B0604020202020204" pitchFamily="34" charset="0"/>
                        </a:rPr>
                        <a:t> </a:t>
                      </a:r>
                      <a:r>
                        <a:rPr lang="en-US" sz="1800" dirty="0" smtClean="0">
                          <a:solidFill>
                            <a:srgbClr val="231F20"/>
                          </a:solidFill>
                          <a:effectLst/>
                          <a:latin typeface="Arial" panose="020B0604020202020204" pitchFamily="34" charset="0"/>
                          <a:ea typeface="Arial MT"/>
                          <a:cs typeface="Arial" panose="020B0604020202020204" pitchFamily="34" charset="0"/>
                        </a:rPr>
                        <a:t>2023</a:t>
                      </a:r>
                      <a:endParaRPr lang="en-ZA" sz="1800" dirty="0">
                        <a:effectLst/>
                        <a:latin typeface="Arial" panose="020B0604020202020204" pitchFamily="34" charset="0"/>
                        <a:ea typeface="Arial MT"/>
                        <a:cs typeface="Arial" panose="020B0604020202020204" pitchFamily="34" charset="0"/>
                      </a:endParaRPr>
                    </a:p>
                    <a:p>
                      <a:pPr>
                        <a:lnSpc>
                          <a:spcPct val="100000"/>
                        </a:lnSpc>
                        <a:spcBef>
                          <a:spcPts val="35"/>
                        </a:spcBef>
                        <a:spcAft>
                          <a:spcPts val="0"/>
                        </a:spcAft>
                      </a:pPr>
                      <a:r>
                        <a:rPr lang="en-US" sz="1800" b="1" dirty="0">
                          <a:effectLst/>
                          <a:latin typeface="Arial" panose="020B0604020202020204" pitchFamily="34" charset="0"/>
                          <a:ea typeface="Arial MT"/>
                          <a:cs typeface="Arial" panose="020B0604020202020204" pitchFamily="34" charset="0"/>
                        </a:rPr>
                        <a:t> </a:t>
                      </a:r>
                      <a:endParaRPr lang="en-ZA" sz="18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38100">
                        <a:lnSpc>
                          <a:spcPct val="100000"/>
                        </a:lnSpc>
                        <a:spcBef>
                          <a:spcPts val="130"/>
                        </a:spcBef>
                        <a:spcAft>
                          <a:spcPts val="0"/>
                        </a:spcAft>
                      </a:pPr>
                      <a:r>
                        <a:rPr lang="en-US" sz="1800" dirty="0" err="1" smtClean="0">
                          <a:solidFill>
                            <a:srgbClr val="231F20"/>
                          </a:solidFill>
                          <a:effectLst/>
                          <a:latin typeface="Arial" panose="020B0604020202020204" pitchFamily="34" charset="0"/>
                          <a:ea typeface="Arial MT"/>
                          <a:cs typeface="Arial" panose="020B0604020202020204" pitchFamily="34" charset="0"/>
                        </a:rPr>
                        <a:t>Finalise</a:t>
                      </a:r>
                      <a:r>
                        <a:rPr lang="en-US" sz="1800" spc="65" dirty="0" smtClean="0">
                          <a:solidFill>
                            <a:srgbClr val="231F20"/>
                          </a:solidFill>
                          <a:effectLst/>
                          <a:latin typeface="Arial" panose="020B0604020202020204" pitchFamily="34" charset="0"/>
                          <a:ea typeface="Arial MT"/>
                          <a:cs typeface="Arial" panose="020B0604020202020204" pitchFamily="34" charset="0"/>
                        </a:rPr>
                        <a:t> 4 </a:t>
                      </a:r>
                      <a:r>
                        <a:rPr lang="en-US" sz="1800" dirty="0" smtClean="0">
                          <a:solidFill>
                            <a:srgbClr val="231F20"/>
                          </a:solidFill>
                          <a:effectLst/>
                          <a:latin typeface="Arial" panose="020B0604020202020204" pitchFamily="34" charset="0"/>
                          <a:ea typeface="Arial MT"/>
                          <a:cs typeface="Arial" panose="020B0604020202020204" pitchFamily="34" charset="0"/>
                        </a:rPr>
                        <a:t>systemic</a:t>
                      </a:r>
                      <a:endParaRPr lang="en-ZA" sz="1800" dirty="0" smtClean="0">
                        <a:effectLst/>
                        <a:latin typeface="Arial" panose="020B0604020202020204" pitchFamily="34" charset="0"/>
                        <a:ea typeface="Arial MT"/>
                        <a:cs typeface="Arial" panose="020B0604020202020204" pitchFamily="34" charset="0"/>
                      </a:endParaRPr>
                    </a:p>
                    <a:p>
                      <a:pPr marL="38100">
                        <a:lnSpc>
                          <a:spcPct val="100000"/>
                        </a:lnSpc>
                        <a:spcAft>
                          <a:spcPts val="0"/>
                        </a:spcAft>
                      </a:pPr>
                      <a:r>
                        <a:rPr lang="en-US" sz="1800" dirty="0" smtClean="0">
                          <a:solidFill>
                            <a:srgbClr val="231F20"/>
                          </a:solidFill>
                          <a:effectLst/>
                          <a:latin typeface="Arial" panose="020B0604020202020204" pitchFamily="34" charset="0"/>
                          <a:ea typeface="Arial MT"/>
                          <a:cs typeface="Arial" panose="020B0604020202020204" pitchFamily="34" charset="0"/>
                        </a:rPr>
                        <a:t>Investigations/ interventions</a:t>
                      </a:r>
                      <a:r>
                        <a:rPr lang="en-US" sz="1800" spc="-20" dirty="0" smtClean="0">
                          <a:solidFill>
                            <a:srgbClr val="231F20"/>
                          </a:solidFill>
                          <a:effectLst/>
                          <a:latin typeface="Arial" panose="020B0604020202020204" pitchFamily="34" charset="0"/>
                          <a:ea typeface="Arial MT"/>
                          <a:cs typeface="Arial" panose="020B0604020202020204" pitchFamily="34" charset="0"/>
                        </a:rPr>
                        <a:t> </a:t>
                      </a:r>
                      <a:r>
                        <a:rPr lang="en-US" sz="1800" dirty="0" smtClean="0">
                          <a:solidFill>
                            <a:srgbClr val="231F20"/>
                          </a:solidFill>
                          <a:effectLst/>
                          <a:latin typeface="Arial" panose="020B0604020202020204" pitchFamily="34" charset="0"/>
                          <a:ea typeface="Arial MT"/>
                          <a:cs typeface="Arial" panose="020B0604020202020204" pitchFamily="34" charset="0"/>
                        </a:rPr>
                        <a:t>by</a:t>
                      </a:r>
                      <a:r>
                        <a:rPr lang="en-US" sz="1800" spc="-15" dirty="0" smtClean="0">
                          <a:solidFill>
                            <a:srgbClr val="231F20"/>
                          </a:solidFill>
                          <a:effectLst/>
                          <a:latin typeface="Arial" panose="020B0604020202020204" pitchFamily="34" charset="0"/>
                          <a:ea typeface="Arial MT"/>
                          <a:cs typeface="Arial" panose="020B0604020202020204" pitchFamily="34" charset="0"/>
                        </a:rPr>
                        <a:t> </a:t>
                      </a:r>
                      <a:r>
                        <a:rPr lang="en-US" sz="1800" dirty="0" smtClean="0">
                          <a:solidFill>
                            <a:srgbClr val="231F20"/>
                          </a:solidFill>
                          <a:effectLst/>
                          <a:latin typeface="Arial" panose="020B0604020202020204" pitchFamily="34" charset="0"/>
                          <a:ea typeface="Arial MT"/>
                          <a:cs typeface="Arial" panose="020B0604020202020204" pitchFamily="34" charset="0"/>
                        </a:rPr>
                        <a:t>31 March</a:t>
                      </a:r>
                      <a:r>
                        <a:rPr lang="en-US" sz="1800" spc="10" dirty="0" smtClean="0">
                          <a:solidFill>
                            <a:srgbClr val="231F20"/>
                          </a:solidFill>
                          <a:effectLst/>
                          <a:latin typeface="Arial" panose="020B0604020202020204" pitchFamily="34" charset="0"/>
                          <a:ea typeface="Arial MT"/>
                          <a:cs typeface="Arial" panose="020B0604020202020204" pitchFamily="34" charset="0"/>
                        </a:rPr>
                        <a:t> </a:t>
                      </a:r>
                      <a:r>
                        <a:rPr lang="en-US" sz="1800" dirty="0" smtClean="0">
                          <a:solidFill>
                            <a:srgbClr val="231F20"/>
                          </a:solidFill>
                          <a:effectLst/>
                          <a:latin typeface="Arial" panose="020B0604020202020204" pitchFamily="34" charset="0"/>
                          <a:ea typeface="Arial MT"/>
                          <a:cs typeface="Arial" panose="020B0604020202020204" pitchFamily="34" charset="0"/>
                        </a:rPr>
                        <a:t>2024</a:t>
                      </a:r>
                      <a:endParaRPr lang="en-ZA" sz="1800" dirty="0" smtClean="0">
                        <a:effectLst/>
                        <a:latin typeface="Arial" panose="020B0604020202020204" pitchFamily="34" charset="0"/>
                        <a:ea typeface="Arial MT"/>
                        <a:cs typeface="Arial" panose="020B0604020202020204" pitchFamily="34" charset="0"/>
                      </a:endParaRPr>
                    </a:p>
                  </a:txBody>
                  <a:tcPr marL="0" marR="0" marT="0" marB="0"/>
                </a:tc>
                <a:tc>
                  <a:txBody>
                    <a:bodyPr/>
                    <a:lstStyle/>
                    <a:p>
                      <a:pPr marL="38100">
                        <a:lnSpc>
                          <a:spcPct val="100000"/>
                        </a:lnSpc>
                        <a:spcBef>
                          <a:spcPts val="130"/>
                        </a:spcBef>
                        <a:spcAft>
                          <a:spcPts val="0"/>
                        </a:spcAft>
                      </a:pPr>
                      <a:r>
                        <a:rPr lang="en-US" sz="1800" dirty="0" err="1" smtClean="0">
                          <a:solidFill>
                            <a:srgbClr val="231F20"/>
                          </a:solidFill>
                          <a:effectLst/>
                          <a:latin typeface="Arial" panose="020B0604020202020204" pitchFamily="34" charset="0"/>
                          <a:ea typeface="Arial MT"/>
                          <a:cs typeface="Arial" panose="020B0604020202020204" pitchFamily="34" charset="0"/>
                        </a:rPr>
                        <a:t>Finalise</a:t>
                      </a:r>
                      <a:r>
                        <a:rPr lang="en-US" sz="1800" spc="65" dirty="0" smtClean="0">
                          <a:solidFill>
                            <a:srgbClr val="231F20"/>
                          </a:solidFill>
                          <a:effectLst/>
                          <a:latin typeface="Arial" panose="020B0604020202020204" pitchFamily="34" charset="0"/>
                          <a:ea typeface="Arial MT"/>
                          <a:cs typeface="Arial" panose="020B0604020202020204" pitchFamily="34" charset="0"/>
                        </a:rPr>
                        <a:t> 5 </a:t>
                      </a:r>
                      <a:r>
                        <a:rPr lang="en-US" sz="1800" dirty="0" smtClean="0">
                          <a:solidFill>
                            <a:srgbClr val="231F20"/>
                          </a:solidFill>
                          <a:effectLst/>
                          <a:latin typeface="Arial" panose="020B0604020202020204" pitchFamily="34" charset="0"/>
                          <a:ea typeface="Arial MT"/>
                          <a:cs typeface="Arial" panose="020B0604020202020204" pitchFamily="34" charset="0"/>
                        </a:rPr>
                        <a:t>systemic</a:t>
                      </a:r>
                      <a:endParaRPr lang="en-ZA" sz="1800" dirty="0" smtClean="0">
                        <a:effectLst/>
                        <a:latin typeface="Arial" panose="020B0604020202020204" pitchFamily="34" charset="0"/>
                        <a:ea typeface="Arial MT"/>
                        <a:cs typeface="Arial" panose="020B0604020202020204" pitchFamily="34" charset="0"/>
                      </a:endParaRPr>
                    </a:p>
                    <a:p>
                      <a:pPr marL="38100">
                        <a:lnSpc>
                          <a:spcPct val="100000"/>
                        </a:lnSpc>
                        <a:spcAft>
                          <a:spcPts val="0"/>
                        </a:spcAft>
                      </a:pPr>
                      <a:r>
                        <a:rPr lang="en-US" sz="1800" dirty="0" smtClean="0">
                          <a:solidFill>
                            <a:srgbClr val="231F20"/>
                          </a:solidFill>
                          <a:effectLst/>
                          <a:latin typeface="Arial" panose="020B0604020202020204" pitchFamily="34" charset="0"/>
                          <a:ea typeface="Arial MT"/>
                          <a:cs typeface="Arial" panose="020B0604020202020204" pitchFamily="34" charset="0"/>
                        </a:rPr>
                        <a:t>Investigations interventions</a:t>
                      </a:r>
                      <a:r>
                        <a:rPr lang="en-US" sz="1800" spc="-20" dirty="0" smtClean="0">
                          <a:solidFill>
                            <a:srgbClr val="231F20"/>
                          </a:solidFill>
                          <a:effectLst/>
                          <a:latin typeface="Arial" panose="020B0604020202020204" pitchFamily="34" charset="0"/>
                          <a:ea typeface="Arial MT"/>
                          <a:cs typeface="Arial" panose="020B0604020202020204" pitchFamily="34" charset="0"/>
                        </a:rPr>
                        <a:t> </a:t>
                      </a:r>
                      <a:r>
                        <a:rPr lang="en-US" sz="1800" dirty="0" smtClean="0">
                          <a:solidFill>
                            <a:srgbClr val="231F20"/>
                          </a:solidFill>
                          <a:effectLst/>
                          <a:latin typeface="Arial" panose="020B0604020202020204" pitchFamily="34" charset="0"/>
                          <a:ea typeface="Arial MT"/>
                          <a:cs typeface="Arial" panose="020B0604020202020204" pitchFamily="34" charset="0"/>
                        </a:rPr>
                        <a:t>by</a:t>
                      </a:r>
                      <a:r>
                        <a:rPr lang="en-US" sz="1800" spc="-15" dirty="0" smtClean="0">
                          <a:solidFill>
                            <a:srgbClr val="231F20"/>
                          </a:solidFill>
                          <a:effectLst/>
                          <a:latin typeface="Arial" panose="020B0604020202020204" pitchFamily="34" charset="0"/>
                          <a:ea typeface="Arial MT"/>
                          <a:cs typeface="Arial" panose="020B0604020202020204" pitchFamily="34" charset="0"/>
                        </a:rPr>
                        <a:t> </a:t>
                      </a:r>
                      <a:r>
                        <a:rPr lang="en-US" sz="1800" dirty="0" smtClean="0">
                          <a:solidFill>
                            <a:srgbClr val="231F20"/>
                          </a:solidFill>
                          <a:effectLst/>
                          <a:latin typeface="Arial" panose="020B0604020202020204" pitchFamily="34" charset="0"/>
                          <a:ea typeface="Arial MT"/>
                          <a:cs typeface="Arial" panose="020B0604020202020204" pitchFamily="34" charset="0"/>
                        </a:rPr>
                        <a:t>31 March</a:t>
                      </a:r>
                      <a:r>
                        <a:rPr lang="en-US" sz="1800" spc="10" dirty="0" smtClean="0">
                          <a:solidFill>
                            <a:srgbClr val="231F20"/>
                          </a:solidFill>
                          <a:effectLst/>
                          <a:latin typeface="Arial" panose="020B0604020202020204" pitchFamily="34" charset="0"/>
                          <a:ea typeface="Arial MT"/>
                          <a:cs typeface="Arial" panose="020B0604020202020204" pitchFamily="34" charset="0"/>
                        </a:rPr>
                        <a:t> </a:t>
                      </a:r>
                      <a:r>
                        <a:rPr lang="en-US" sz="1800" dirty="0" smtClean="0">
                          <a:solidFill>
                            <a:srgbClr val="231F20"/>
                          </a:solidFill>
                          <a:effectLst/>
                          <a:latin typeface="Arial" panose="020B0604020202020204" pitchFamily="34" charset="0"/>
                          <a:ea typeface="Arial MT"/>
                          <a:cs typeface="Arial" panose="020B0604020202020204" pitchFamily="34" charset="0"/>
                        </a:rPr>
                        <a:t>2025</a:t>
                      </a:r>
                      <a:endParaRPr lang="en-ZA" sz="1800" dirty="0" smtClean="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1"/>
                  </a:ext>
                </a:extLst>
              </a:tr>
              <a:tr h="461019">
                <a:tc vMerge="1">
                  <a:txBody>
                    <a:bodyPr/>
                    <a:lstStyle/>
                    <a:p>
                      <a:pPr marL="36830" marR="203200">
                        <a:lnSpc>
                          <a:spcPct val="100000"/>
                        </a:lnSpc>
                        <a:spcBef>
                          <a:spcPts val="105"/>
                        </a:spcBef>
                        <a:spcAft>
                          <a:spcPts val="0"/>
                        </a:spcAft>
                      </a:pPr>
                      <a:endParaRPr lang="en-ZA" sz="1900" kern="1200" dirty="0">
                        <a:solidFill>
                          <a:schemeClr val="dk1"/>
                        </a:solidFill>
                        <a:latin typeface="Arial" panose="020B0604020202020204" pitchFamily="34" charset="0"/>
                        <a:ea typeface="+mn-ea"/>
                        <a:cs typeface="Arial" panose="020B0604020202020204" pitchFamily="34" charset="0"/>
                      </a:endParaRPr>
                    </a:p>
                  </a:txBody>
                  <a:tcPr marL="0" marR="0" marT="0" marB="0"/>
                </a:tc>
                <a:tc>
                  <a:txBody>
                    <a:bodyPr/>
                    <a:lstStyle/>
                    <a:p>
                      <a:pPr marL="19050" marR="220345">
                        <a:lnSpc>
                          <a:spcPct val="100000"/>
                        </a:lnSpc>
                        <a:spcBef>
                          <a:spcPts val="10"/>
                        </a:spcBef>
                        <a:spcAft>
                          <a:spcPts val="0"/>
                        </a:spcAft>
                      </a:pPr>
                      <a:r>
                        <a:rPr lang="en-US" sz="1800" kern="1200" spc="-60" dirty="0" smtClean="0">
                          <a:solidFill>
                            <a:srgbClr val="231F20"/>
                          </a:solidFill>
                          <a:effectLst/>
                          <a:latin typeface="Arial" panose="020B0604020202020204" pitchFamily="34" charset="0"/>
                          <a:ea typeface="Arial MT"/>
                          <a:cs typeface="Arial" panose="020B0604020202020204" pitchFamily="34" charset="0"/>
                        </a:rPr>
                        <a:t>Number of bilateral dialogues held with organs</a:t>
                      </a:r>
                      <a:r>
                        <a:rPr lang="en-US" sz="1800" kern="1200" spc="-60" baseline="0" dirty="0" smtClean="0">
                          <a:solidFill>
                            <a:srgbClr val="231F20"/>
                          </a:solidFill>
                          <a:effectLst/>
                          <a:latin typeface="Arial" panose="020B0604020202020204" pitchFamily="34" charset="0"/>
                          <a:ea typeface="Arial MT"/>
                          <a:cs typeface="Arial" panose="020B0604020202020204" pitchFamily="34" charset="0"/>
                        </a:rPr>
                        <a:t> </a:t>
                      </a:r>
                      <a:r>
                        <a:rPr lang="en-US" sz="1800" kern="1200" spc="-60" dirty="0" smtClean="0">
                          <a:solidFill>
                            <a:srgbClr val="231F20"/>
                          </a:solidFill>
                          <a:effectLst/>
                          <a:latin typeface="Arial" panose="020B0604020202020204" pitchFamily="34" charset="0"/>
                          <a:ea typeface="Arial MT"/>
                          <a:cs typeface="Arial" panose="020B0604020202020204" pitchFamily="34" charset="0"/>
                        </a:rPr>
                        <a:t>of state on</a:t>
                      </a:r>
                      <a:r>
                        <a:rPr lang="en-US" sz="1800" kern="1200" spc="-60" baseline="0" dirty="0" smtClean="0">
                          <a:solidFill>
                            <a:srgbClr val="231F20"/>
                          </a:solidFill>
                          <a:effectLst/>
                          <a:latin typeface="Arial" panose="020B0604020202020204" pitchFamily="34" charset="0"/>
                          <a:ea typeface="Arial MT"/>
                          <a:cs typeface="Arial" panose="020B0604020202020204" pitchFamily="34" charset="0"/>
                        </a:rPr>
                        <a:t> </a:t>
                      </a:r>
                      <a:r>
                        <a:rPr lang="en-US" sz="1800" kern="1200" spc="-60" dirty="0" smtClean="0">
                          <a:solidFill>
                            <a:srgbClr val="231F20"/>
                          </a:solidFill>
                          <a:effectLst/>
                          <a:latin typeface="Arial" panose="020B0604020202020204" pitchFamily="34" charset="0"/>
                          <a:ea typeface="Arial MT"/>
                          <a:cs typeface="Arial" panose="020B0604020202020204" pitchFamily="34" charset="0"/>
                        </a:rPr>
                        <a:t>systemic challenges</a:t>
                      </a:r>
                      <a:endParaRPr lang="en-ZA" sz="1800" kern="1200" spc="-60" dirty="0">
                        <a:solidFill>
                          <a:srgbClr val="231F20"/>
                        </a:solidFill>
                        <a:effectLst/>
                        <a:latin typeface="Arial" panose="020B0604020202020204" pitchFamily="34" charset="0"/>
                        <a:ea typeface="Arial MT"/>
                        <a:cs typeface="Arial" panose="020B0604020202020204" pitchFamily="34" charset="0"/>
                      </a:endParaRPr>
                    </a:p>
                  </a:txBody>
                  <a:tcPr marL="0" marR="0" marT="0" marB="0"/>
                </a:tc>
                <a:tc>
                  <a:txBody>
                    <a:bodyPr/>
                    <a:lstStyle/>
                    <a:p>
                      <a:pPr marL="36195" marR="87630">
                        <a:lnSpc>
                          <a:spcPct val="100000"/>
                        </a:lnSpc>
                        <a:spcBef>
                          <a:spcPts val="50"/>
                        </a:spcBef>
                        <a:spcAft>
                          <a:spcPts val="0"/>
                        </a:spcAft>
                      </a:pPr>
                      <a:r>
                        <a:rPr lang="en-US" sz="1800" kern="1200" spc="-60" dirty="0" smtClean="0">
                          <a:solidFill>
                            <a:srgbClr val="231F20"/>
                          </a:solidFill>
                          <a:effectLst/>
                          <a:latin typeface="Arial" panose="020B0604020202020204" pitchFamily="34" charset="0"/>
                          <a:ea typeface="Arial MT"/>
                          <a:cs typeface="Arial" panose="020B0604020202020204" pitchFamily="34" charset="0"/>
                        </a:rPr>
                        <a:t>Hold 10 bilateral dialogues with organs of state on systemic challenges by 31 March 2023</a:t>
                      </a:r>
                    </a:p>
                    <a:p>
                      <a:pPr marL="36195" marR="87630">
                        <a:lnSpc>
                          <a:spcPct val="100000"/>
                        </a:lnSpc>
                        <a:spcBef>
                          <a:spcPts val="50"/>
                        </a:spcBef>
                        <a:spcAft>
                          <a:spcPts val="0"/>
                        </a:spcAft>
                      </a:pPr>
                      <a:endParaRPr lang="en-ZA" sz="1800" kern="1200" spc="-60" dirty="0">
                        <a:solidFill>
                          <a:srgbClr val="231F20"/>
                        </a:solidFill>
                        <a:effectLst/>
                        <a:latin typeface="Arial" panose="020B0604020202020204" pitchFamily="34" charset="0"/>
                        <a:ea typeface="Arial MT"/>
                        <a:cs typeface="Arial" panose="020B0604020202020204" pitchFamily="34" charset="0"/>
                      </a:endParaRPr>
                    </a:p>
                  </a:txBody>
                  <a:tcPr marL="0" marR="0" marT="0" marB="0"/>
                </a:tc>
                <a:tc>
                  <a:txBody>
                    <a:bodyPr/>
                    <a:lstStyle/>
                    <a:p>
                      <a:pPr marL="36195" marR="87630">
                        <a:lnSpc>
                          <a:spcPct val="100000"/>
                        </a:lnSpc>
                        <a:spcBef>
                          <a:spcPts val="50"/>
                        </a:spcBef>
                        <a:spcAft>
                          <a:spcPts val="0"/>
                        </a:spcAft>
                      </a:pPr>
                      <a:r>
                        <a:rPr lang="en-US" sz="1800" kern="1200" spc="-60" dirty="0" smtClean="0">
                          <a:solidFill>
                            <a:srgbClr val="231F20"/>
                          </a:solidFill>
                          <a:effectLst/>
                          <a:latin typeface="Arial" panose="020B0604020202020204" pitchFamily="34" charset="0"/>
                          <a:ea typeface="Arial MT"/>
                          <a:cs typeface="Arial" panose="020B0604020202020204" pitchFamily="34" charset="0"/>
                        </a:rPr>
                        <a:t>Hold 10 bilateral dialogues with organs of state on systemic challenges by 31 March 2024</a:t>
                      </a:r>
                    </a:p>
                  </a:txBody>
                  <a:tcPr marL="0" marR="0" marT="0" marB="0"/>
                </a:tc>
                <a:tc>
                  <a:txBody>
                    <a:bodyPr/>
                    <a:lstStyle/>
                    <a:p>
                      <a:pPr marL="36195" marR="87630">
                        <a:lnSpc>
                          <a:spcPct val="100000"/>
                        </a:lnSpc>
                        <a:spcBef>
                          <a:spcPts val="50"/>
                        </a:spcBef>
                        <a:spcAft>
                          <a:spcPts val="0"/>
                        </a:spcAft>
                      </a:pPr>
                      <a:r>
                        <a:rPr lang="en-US" sz="1800" kern="1200" spc="-60" dirty="0" smtClean="0">
                          <a:solidFill>
                            <a:srgbClr val="231F20"/>
                          </a:solidFill>
                          <a:effectLst/>
                          <a:latin typeface="Arial" panose="020B0604020202020204" pitchFamily="34" charset="0"/>
                          <a:ea typeface="Arial MT"/>
                          <a:cs typeface="Arial" panose="020B0604020202020204" pitchFamily="34" charset="0"/>
                        </a:rPr>
                        <a:t>Hold 10 bilateral dialogues with organs of state on systemic challenges by 31 March 2025</a:t>
                      </a:r>
                    </a:p>
                  </a:txBody>
                  <a:tcPr marL="0" marR="0" marT="0" marB="0"/>
                </a:tc>
                <a:extLst>
                  <a:ext uri="{0D108BD9-81ED-4DB2-BD59-A6C34878D82A}">
                    <a16:rowId xmlns:a16="http://schemas.microsoft.com/office/drawing/2014/main" xmlns="" val="10002"/>
                  </a:ext>
                </a:extLst>
              </a:tr>
              <a:tr h="461019">
                <a:tc vMerge="1">
                  <a:txBody>
                    <a:bodyPr/>
                    <a:lstStyle/>
                    <a:p>
                      <a:pPr marL="19050" marR="220345">
                        <a:lnSpc>
                          <a:spcPct val="100000"/>
                        </a:lnSpc>
                        <a:spcBef>
                          <a:spcPts val="10"/>
                        </a:spcBef>
                        <a:spcAft>
                          <a:spcPts val="0"/>
                        </a:spcAft>
                      </a:pPr>
                      <a:endParaRPr lang="en-ZA" sz="1800" kern="1200" spc="-60" dirty="0">
                        <a:solidFill>
                          <a:srgbClr val="231F20"/>
                        </a:solidFill>
                        <a:effectLst/>
                        <a:latin typeface="Arial" panose="020B0604020202020204" pitchFamily="34" charset="0"/>
                        <a:ea typeface="Arial MT"/>
                        <a:cs typeface="Arial" panose="020B0604020202020204" pitchFamily="34" charset="0"/>
                      </a:endParaRPr>
                    </a:p>
                  </a:txBody>
                  <a:tcPr marL="0" marR="0" marT="0" marB="0"/>
                </a:tc>
                <a:tc>
                  <a:txBody>
                    <a:bodyPr/>
                    <a:lstStyle/>
                    <a:p>
                      <a:pPr marL="19050" marR="220345">
                        <a:lnSpc>
                          <a:spcPct val="100000"/>
                        </a:lnSpc>
                        <a:spcBef>
                          <a:spcPts val="10"/>
                        </a:spcBef>
                        <a:spcAft>
                          <a:spcPts val="0"/>
                        </a:spcAft>
                      </a:pPr>
                      <a:r>
                        <a:rPr lang="en-US" sz="1800" kern="1200" spc="-60" dirty="0" smtClean="0">
                          <a:solidFill>
                            <a:srgbClr val="231F20"/>
                          </a:solidFill>
                          <a:effectLst/>
                          <a:latin typeface="Arial" panose="020B0604020202020204" pitchFamily="34" charset="0"/>
                          <a:ea typeface="Arial MT"/>
                          <a:cs typeface="Arial" panose="020B0604020202020204" pitchFamily="34" charset="0"/>
                        </a:rPr>
                        <a:t>Number of quarterly reports on the implementation of</a:t>
                      </a:r>
                      <a:r>
                        <a:rPr lang="en-US" sz="1800" kern="1200" spc="-60" baseline="0" dirty="0" smtClean="0">
                          <a:solidFill>
                            <a:srgbClr val="231F20"/>
                          </a:solidFill>
                          <a:effectLst/>
                          <a:latin typeface="Arial" panose="020B0604020202020204" pitchFamily="34" charset="0"/>
                          <a:ea typeface="Arial MT"/>
                          <a:cs typeface="Arial" panose="020B0604020202020204" pitchFamily="34" charset="0"/>
                        </a:rPr>
                        <a:t> r</a:t>
                      </a:r>
                      <a:r>
                        <a:rPr lang="en-US" sz="1800" kern="1200" spc="-60" dirty="0" smtClean="0">
                          <a:solidFill>
                            <a:srgbClr val="231F20"/>
                          </a:solidFill>
                          <a:effectLst/>
                          <a:latin typeface="Arial" panose="020B0604020202020204" pitchFamily="34" charset="0"/>
                          <a:ea typeface="Arial MT"/>
                          <a:cs typeface="Arial" panose="020B0604020202020204" pitchFamily="34" charset="0"/>
                        </a:rPr>
                        <a:t>emedial action submitted to Parliament</a:t>
                      </a:r>
                      <a:endParaRPr lang="en-ZA" sz="1800" kern="1200" spc="-60" dirty="0">
                        <a:solidFill>
                          <a:srgbClr val="231F20"/>
                        </a:solidFill>
                        <a:effectLst/>
                        <a:latin typeface="Arial" panose="020B0604020202020204" pitchFamily="34" charset="0"/>
                        <a:ea typeface="Arial MT"/>
                        <a:cs typeface="Arial" panose="020B0604020202020204" pitchFamily="34" charset="0"/>
                      </a:endParaRPr>
                    </a:p>
                  </a:txBody>
                  <a:tcPr marL="0" marR="0" marT="0" marB="0"/>
                </a:tc>
                <a:tc>
                  <a:txBody>
                    <a:bodyPr/>
                    <a:lstStyle/>
                    <a:p>
                      <a:pPr marL="36195" marR="87630">
                        <a:lnSpc>
                          <a:spcPct val="100000"/>
                        </a:lnSpc>
                        <a:spcBef>
                          <a:spcPts val="50"/>
                        </a:spcBef>
                        <a:spcAft>
                          <a:spcPts val="0"/>
                        </a:spcAft>
                      </a:pPr>
                      <a:r>
                        <a:rPr lang="en-US" sz="1800" kern="1200" spc="-60" dirty="0" smtClean="0">
                          <a:solidFill>
                            <a:srgbClr val="231F20"/>
                          </a:solidFill>
                          <a:effectLst/>
                          <a:latin typeface="Arial" panose="020B0604020202020204" pitchFamily="34" charset="0"/>
                          <a:ea typeface="Arial MT"/>
                          <a:cs typeface="Arial" panose="020B0604020202020204" pitchFamily="34" charset="0"/>
                        </a:rPr>
                        <a:t>Submit 4 quarterly reports on the</a:t>
                      </a:r>
                      <a:r>
                        <a:rPr lang="en-US" sz="1800" kern="1200" spc="-60" baseline="0" dirty="0" smtClean="0">
                          <a:solidFill>
                            <a:srgbClr val="231F20"/>
                          </a:solidFill>
                          <a:effectLst/>
                          <a:latin typeface="Arial" panose="020B0604020202020204" pitchFamily="34" charset="0"/>
                          <a:ea typeface="Arial MT"/>
                          <a:cs typeface="Arial" panose="020B0604020202020204" pitchFamily="34" charset="0"/>
                        </a:rPr>
                        <a:t> </a:t>
                      </a:r>
                      <a:r>
                        <a:rPr lang="en-US" sz="1800" kern="1200" spc="-60" dirty="0" smtClean="0">
                          <a:solidFill>
                            <a:srgbClr val="231F20"/>
                          </a:solidFill>
                          <a:effectLst/>
                          <a:latin typeface="Arial" panose="020B0604020202020204" pitchFamily="34" charset="0"/>
                          <a:ea typeface="Arial MT"/>
                          <a:cs typeface="Arial" panose="020B0604020202020204" pitchFamily="34" charset="0"/>
                        </a:rPr>
                        <a:t>implementation of remedial action to Parliament by 31 March</a:t>
                      </a:r>
                      <a:r>
                        <a:rPr lang="en-US" sz="1800" kern="1200" spc="-60" baseline="0" dirty="0" smtClean="0">
                          <a:solidFill>
                            <a:srgbClr val="231F20"/>
                          </a:solidFill>
                          <a:effectLst/>
                          <a:latin typeface="Arial" panose="020B0604020202020204" pitchFamily="34" charset="0"/>
                          <a:ea typeface="Arial MT"/>
                          <a:cs typeface="Arial" panose="020B0604020202020204" pitchFamily="34" charset="0"/>
                        </a:rPr>
                        <a:t> </a:t>
                      </a:r>
                      <a:r>
                        <a:rPr lang="en-US" sz="1800" kern="1200" spc="-60" dirty="0" smtClean="0">
                          <a:solidFill>
                            <a:srgbClr val="231F20"/>
                          </a:solidFill>
                          <a:effectLst/>
                          <a:latin typeface="Arial" panose="020B0604020202020204" pitchFamily="34" charset="0"/>
                          <a:ea typeface="Arial MT"/>
                          <a:cs typeface="Arial" panose="020B0604020202020204" pitchFamily="34" charset="0"/>
                        </a:rPr>
                        <a:t>2023 </a:t>
                      </a:r>
                      <a:endParaRPr lang="en-ZA" sz="1800" kern="1200" spc="-60" dirty="0">
                        <a:solidFill>
                          <a:srgbClr val="231F20"/>
                        </a:solidFill>
                        <a:effectLst/>
                        <a:latin typeface="Arial" panose="020B0604020202020204" pitchFamily="34" charset="0"/>
                        <a:ea typeface="Arial MT"/>
                        <a:cs typeface="Arial" panose="020B0604020202020204" pitchFamily="34" charset="0"/>
                      </a:endParaRPr>
                    </a:p>
                  </a:txBody>
                  <a:tcPr marL="0" marR="0" marT="0" marB="0"/>
                </a:tc>
                <a:tc>
                  <a:txBody>
                    <a:bodyPr/>
                    <a:lstStyle/>
                    <a:p>
                      <a:pPr marL="36195" marR="87630">
                        <a:lnSpc>
                          <a:spcPct val="100000"/>
                        </a:lnSpc>
                        <a:spcBef>
                          <a:spcPts val="50"/>
                        </a:spcBef>
                        <a:spcAft>
                          <a:spcPts val="0"/>
                        </a:spcAft>
                      </a:pPr>
                      <a:r>
                        <a:rPr lang="en-US" sz="1800" kern="1200" spc="-60" dirty="0" smtClean="0">
                          <a:solidFill>
                            <a:srgbClr val="231F20"/>
                          </a:solidFill>
                          <a:effectLst/>
                          <a:latin typeface="Arial" panose="020B0604020202020204" pitchFamily="34" charset="0"/>
                          <a:ea typeface="Arial MT"/>
                          <a:cs typeface="Arial" panose="020B0604020202020204" pitchFamily="34" charset="0"/>
                        </a:rPr>
                        <a:t>Submit 4 quarterly</a:t>
                      </a:r>
                      <a:r>
                        <a:rPr lang="en-US" sz="1800" kern="1200" spc="-60" baseline="0" dirty="0" smtClean="0">
                          <a:solidFill>
                            <a:srgbClr val="231F20"/>
                          </a:solidFill>
                          <a:effectLst/>
                          <a:latin typeface="Arial" panose="020B0604020202020204" pitchFamily="34" charset="0"/>
                          <a:ea typeface="Arial MT"/>
                          <a:cs typeface="Arial" panose="020B0604020202020204" pitchFamily="34" charset="0"/>
                        </a:rPr>
                        <a:t> </a:t>
                      </a:r>
                      <a:r>
                        <a:rPr lang="en-US" sz="1800" kern="1200" spc="-60" dirty="0" smtClean="0">
                          <a:solidFill>
                            <a:srgbClr val="231F20"/>
                          </a:solidFill>
                          <a:effectLst/>
                          <a:latin typeface="Arial" panose="020B0604020202020204" pitchFamily="34" charset="0"/>
                          <a:ea typeface="Arial MT"/>
                          <a:cs typeface="Arial" panose="020B0604020202020204" pitchFamily="34" charset="0"/>
                        </a:rPr>
                        <a:t>reports on the</a:t>
                      </a:r>
                      <a:r>
                        <a:rPr lang="en-US" sz="1800" kern="1200" spc="-60" baseline="0" dirty="0" smtClean="0">
                          <a:solidFill>
                            <a:srgbClr val="231F20"/>
                          </a:solidFill>
                          <a:effectLst/>
                          <a:latin typeface="Arial" panose="020B0604020202020204" pitchFamily="34" charset="0"/>
                          <a:ea typeface="Arial MT"/>
                          <a:cs typeface="Arial" panose="020B0604020202020204" pitchFamily="34" charset="0"/>
                        </a:rPr>
                        <a:t> </a:t>
                      </a:r>
                      <a:r>
                        <a:rPr lang="en-US" sz="1800" kern="1200" spc="-60" dirty="0" smtClean="0">
                          <a:solidFill>
                            <a:srgbClr val="231F20"/>
                          </a:solidFill>
                          <a:effectLst/>
                          <a:latin typeface="Arial" panose="020B0604020202020204" pitchFamily="34" charset="0"/>
                          <a:ea typeface="Arial MT"/>
                          <a:cs typeface="Arial" panose="020B0604020202020204" pitchFamily="34" charset="0"/>
                        </a:rPr>
                        <a:t>implementation of</a:t>
                      </a:r>
                      <a:r>
                        <a:rPr lang="en-US" sz="1800" kern="1200" spc="-60" baseline="0" dirty="0" smtClean="0">
                          <a:solidFill>
                            <a:srgbClr val="231F20"/>
                          </a:solidFill>
                          <a:effectLst/>
                          <a:latin typeface="Arial" panose="020B0604020202020204" pitchFamily="34" charset="0"/>
                          <a:ea typeface="Arial MT"/>
                          <a:cs typeface="Arial" panose="020B0604020202020204" pitchFamily="34" charset="0"/>
                        </a:rPr>
                        <a:t> </a:t>
                      </a:r>
                      <a:r>
                        <a:rPr lang="en-US" sz="1800" kern="1200" spc="-60" dirty="0" smtClean="0">
                          <a:solidFill>
                            <a:srgbClr val="231F20"/>
                          </a:solidFill>
                          <a:effectLst/>
                          <a:latin typeface="Arial" panose="020B0604020202020204" pitchFamily="34" charset="0"/>
                          <a:ea typeface="Arial MT"/>
                          <a:cs typeface="Arial" panose="020B0604020202020204" pitchFamily="34" charset="0"/>
                        </a:rPr>
                        <a:t>remedial action to</a:t>
                      </a:r>
                      <a:r>
                        <a:rPr lang="en-US" sz="1800" kern="1200" spc="-60" baseline="0" dirty="0" smtClean="0">
                          <a:solidFill>
                            <a:srgbClr val="231F20"/>
                          </a:solidFill>
                          <a:effectLst/>
                          <a:latin typeface="Arial" panose="020B0604020202020204" pitchFamily="34" charset="0"/>
                          <a:ea typeface="Arial MT"/>
                          <a:cs typeface="Arial" panose="020B0604020202020204" pitchFamily="34" charset="0"/>
                        </a:rPr>
                        <a:t> </a:t>
                      </a:r>
                      <a:r>
                        <a:rPr lang="en-US" sz="1800" kern="1200" spc="-60" dirty="0" smtClean="0">
                          <a:solidFill>
                            <a:srgbClr val="231F20"/>
                          </a:solidFill>
                          <a:effectLst/>
                          <a:latin typeface="Arial" panose="020B0604020202020204" pitchFamily="34" charset="0"/>
                          <a:ea typeface="Arial MT"/>
                          <a:cs typeface="Arial" panose="020B0604020202020204" pitchFamily="34" charset="0"/>
                        </a:rPr>
                        <a:t>Parliament by 31</a:t>
                      </a:r>
                      <a:r>
                        <a:rPr lang="en-US" sz="1800" kern="1200" spc="-60" baseline="0" dirty="0" smtClean="0">
                          <a:solidFill>
                            <a:srgbClr val="231F20"/>
                          </a:solidFill>
                          <a:effectLst/>
                          <a:latin typeface="Arial" panose="020B0604020202020204" pitchFamily="34" charset="0"/>
                          <a:ea typeface="Arial MT"/>
                          <a:cs typeface="Arial" panose="020B0604020202020204" pitchFamily="34" charset="0"/>
                        </a:rPr>
                        <a:t> </a:t>
                      </a:r>
                      <a:r>
                        <a:rPr lang="en-US" sz="1800" kern="1200" spc="-60" dirty="0" smtClean="0">
                          <a:solidFill>
                            <a:srgbClr val="231F20"/>
                          </a:solidFill>
                          <a:effectLst/>
                          <a:latin typeface="Arial" panose="020B0604020202020204" pitchFamily="34" charset="0"/>
                          <a:ea typeface="Arial MT"/>
                          <a:cs typeface="Arial" panose="020B0604020202020204" pitchFamily="34" charset="0"/>
                        </a:rPr>
                        <a:t>March 2024 </a:t>
                      </a:r>
                    </a:p>
                    <a:p>
                      <a:pPr marL="36195" marR="87630">
                        <a:lnSpc>
                          <a:spcPct val="100000"/>
                        </a:lnSpc>
                        <a:spcBef>
                          <a:spcPts val="50"/>
                        </a:spcBef>
                        <a:spcAft>
                          <a:spcPts val="0"/>
                        </a:spcAft>
                      </a:pPr>
                      <a:endParaRPr lang="en-US" sz="1800" kern="1200" spc="-60" dirty="0" smtClean="0">
                        <a:solidFill>
                          <a:srgbClr val="231F20"/>
                        </a:solidFill>
                        <a:effectLst/>
                        <a:latin typeface="Arial" panose="020B0604020202020204" pitchFamily="34" charset="0"/>
                        <a:ea typeface="Arial MT"/>
                        <a:cs typeface="Arial" panose="020B0604020202020204" pitchFamily="34" charset="0"/>
                      </a:endParaRPr>
                    </a:p>
                    <a:p>
                      <a:pPr marL="36195" marR="87630">
                        <a:lnSpc>
                          <a:spcPct val="100000"/>
                        </a:lnSpc>
                        <a:spcBef>
                          <a:spcPts val="50"/>
                        </a:spcBef>
                        <a:spcAft>
                          <a:spcPts val="0"/>
                        </a:spcAft>
                      </a:pPr>
                      <a:endParaRPr lang="en-US" sz="1800" kern="1200" spc="-60" dirty="0" smtClean="0">
                        <a:solidFill>
                          <a:srgbClr val="231F20"/>
                        </a:solidFill>
                        <a:effectLst/>
                        <a:latin typeface="Arial" panose="020B0604020202020204" pitchFamily="34" charset="0"/>
                        <a:ea typeface="Arial MT"/>
                        <a:cs typeface="Arial" panose="020B0604020202020204" pitchFamily="34" charset="0"/>
                      </a:endParaRPr>
                    </a:p>
                    <a:p>
                      <a:pPr marL="36195" marR="87630">
                        <a:lnSpc>
                          <a:spcPct val="100000"/>
                        </a:lnSpc>
                        <a:spcBef>
                          <a:spcPts val="50"/>
                        </a:spcBef>
                        <a:spcAft>
                          <a:spcPts val="0"/>
                        </a:spcAft>
                      </a:pPr>
                      <a:endParaRPr lang="en-US" sz="1800" kern="1200" spc="-60" dirty="0" smtClean="0">
                        <a:solidFill>
                          <a:srgbClr val="231F20"/>
                        </a:solidFill>
                        <a:effectLst/>
                        <a:latin typeface="Arial" panose="020B0604020202020204" pitchFamily="34" charset="0"/>
                        <a:ea typeface="Arial MT"/>
                        <a:cs typeface="Arial" panose="020B0604020202020204" pitchFamily="34" charset="0"/>
                      </a:endParaRPr>
                    </a:p>
                    <a:p>
                      <a:pPr marL="36195" marR="87630">
                        <a:lnSpc>
                          <a:spcPct val="100000"/>
                        </a:lnSpc>
                        <a:spcBef>
                          <a:spcPts val="50"/>
                        </a:spcBef>
                        <a:spcAft>
                          <a:spcPts val="0"/>
                        </a:spcAft>
                      </a:pPr>
                      <a:endParaRPr lang="en-US" sz="1800" kern="1200" spc="-60" dirty="0" smtClean="0">
                        <a:solidFill>
                          <a:srgbClr val="231F20"/>
                        </a:solidFill>
                        <a:effectLst/>
                        <a:latin typeface="Arial" panose="020B0604020202020204" pitchFamily="34" charset="0"/>
                        <a:ea typeface="Arial MT"/>
                        <a:cs typeface="Arial" panose="020B0604020202020204" pitchFamily="34" charset="0"/>
                      </a:endParaRPr>
                    </a:p>
                  </a:txBody>
                  <a:tcPr marL="0" marR="0" marT="0" marB="0"/>
                </a:tc>
                <a:tc>
                  <a:txBody>
                    <a:bodyPr/>
                    <a:lstStyle/>
                    <a:p>
                      <a:pPr marL="36195" marR="87630">
                        <a:lnSpc>
                          <a:spcPct val="100000"/>
                        </a:lnSpc>
                        <a:spcBef>
                          <a:spcPts val="50"/>
                        </a:spcBef>
                        <a:spcAft>
                          <a:spcPts val="0"/>
                        </a:spcAft>
                      </a:pPr>
                      <a:r>
                        <a:rPr lang="en-US" sz="1800" kern="1200" spc="-60" dirty="0" smtClean="0">
                          <a:solidFill>
                            <a:srgbClr val="231F20"/>
                          </a:solidFill>
                          <a:effectLst/>
                          <a:latin typeface="Arial" panose="020B0604020202020204" pitchFamily="34" charset="0"/>
                          <a:ea typeface="Arial MT"/>
                          <a:cs typeface="Arial" panose="020B0604020202020204" pitchFamily="34" charset="0"/>
                        </a:rPr>
                        <a:t>Submit 4 quarterly</a:t>
                      </a:r>
                      <a:r>
                        <a:rPr lang="en-US" sz="1800" kern="1200" spc="-60" baseline="0" dirty="0" smtClean="0">
                          <a:solidFill>
                            <a:srgbClr val="231F20"/>
                          </a:solidFill>
                          <a:effectLst/>
                          <a:latin typeface="Arial" panose="020B0604020202020204" pitchFamily="34" charset="0"/>
                          <a:ea typeface="Arial MT"/>
                          <a:cs typeface="Arial" panose="020B0604020202020204" pitchFamily="34" charset="0"/>
                        </a:rPr>
                        <a:t> </a:t>
                      </a:r>
                      <a:r>
                        <a:rPr lang="en-US" sz="1800" kern="1200" spc="-60" dirty="0" smtClean="0">
                          <a:solidFill>
                            <a:srgbClr val="231F20"/>
                          </a:solidFill>
                          <a:effectLst/>
                          <a:latin typeface="Arial" panose="020B0604020202020204" pitchFamily="34" charset="0"/>
                          <a:ea typeface="Arial MT"/>
                          <a:cs typeface="Arial" panose="020B0604020202020204" pitchFamily="34" charset="0"/>
                        </a:rPr>
                        <a:t>reports on the</a:t>
                      </a:r>
                      <a:r>
                        <a:rPr lang="en-US" sz="1800" kern="1200" spc="-60" baseline="0" dirty="0" smtClean="0">
                          <a:solidFill>
                            <a:srgbClr val="231F20"/>
                          </a:solidFill>
                          <a:effectLst/>
                          <a:latin typeface="Arial" panose="020B0604020202020204" pitchFamily="34" charset="0"/>
                          <a:ea typeface="Arial MT"/>
                          <a:cs typeface="Arial" panose="020B0604020202020204" pitchFamily="34" charset="0"/>
                        </a:rPr>
                        <a:t> </a:t>
                      </a:r>
                      <a:r>
                        <a:rPr lang="en-US" sz="1800" kern="1200" spc="-60" dirty="0" smtClean="0">
                          <a:solidFill>
                            <a:srgbClr val="231F20"/>
                          </a:solidFill>
                          <a:effectLst/>
                          <a:latin typeface="Arial" panose="020B0604020202020204" pitchFamily="34" charset="0"/>
                          <a:ea typeface="Arial MT"/>
                          <a:cs typeface="Arial" panose="020B0604020202020204" pitchFamily="34" charset="0"/>
                        </a:rPr>
                        <a:t>implementation of</a:t>
                      </a:r>
                      <a:r>
                        <a:rPr lang="en-US" sz="1800" kern="1200" spc="-60" baseline="0" dirty="0" smtClean="0">
                          <a:solidFill>
                            <a:srgbClr val="231F20"/>
                          </a:solidFill>
                          <a:effectLst/>
                          <a:latin typeface="Arial" panose="020B0604020202020204" pitchFamily="34" charset="0"/>
                          <a:ea typeface="Arial MT"/>
                          <a:cs typeface="Arial" panose="020B0604020202020204" pitchFamily="34" charset="0"/>
                        </a:rPr>
                        <a:t> </a:t>
                      </a:r>
                      <a:r>
                        <a:rPr lang="en-US" sz="1800" kern="1200" spc="-60" dirty="0" smtClean="0">
                          <a:solidFill>
                            <a:srgbClr val="231F20"/>
                          </a:solidFill>
                          <a:effectLst/>
                          <a:latin typeface="Arial" panose="020B0604020202020204" pitchFamily="34" charset="0"/>
                          <a:ea typeface="Arial MT"/>
                          <a:cs typeface="Arial" panose="020B0604020202020204" pitchFamily="34" charset="0"/>
                        </a:rPr>
                        <a:t>remedial action to</a:t>
                      </a:r>
                      <a:r>
                        <a:rPr lang="en-US" sz="1800" kern="1200" spc="-60" baseline="0" dirty="0" smtClean="0">
                          <a:solidFill>
                            <a:srgbClr val="231F20"/>
                          </a:solidFill>
                          <a:effectLst/>
                          <a:latin typeface="Arial" panose="020B0604020202020204" pitchFamily="34" charset="0"/>
                          <a:ea typeface="Arial MT"/>
                          <a:cs typeface="Arial" panose="020B0604020202020204" pitchFamily="34" charset="0"/>
                        </a:rPr>
                        <a:t> </a:t>
                      </a:r>
                      <a:r>
                        <a:rPr lang="en-US" sz="1800" kern="1200" spc="-60" dirty="0" smtClean="0">
                          <a:solidFill>
                            <a:srgbClr val="231F20"/>
                          </a:solidFill>
                          <a:effectLst/>
                          <a:latin typeface="Arial" panose="020B0604020202020204" pitchFamily="34" charset="0"/>
                          <a:ea typeface="Arial MT"/>
                          <a:cs typeface="Arial" panose="020B0604020202020204" pitchFamily="34" charset="0"/>
                        </a:rPr>
                        <a:t>Parliament by 31</a:t>
                      </a:r>
                      <a:r>
                        <a:rPr lang="en-US" sz="1800" kern="1200" spc="-60" baseline="0" dirty="0" smtClean="0">
                          <a:solidFill>
                            <a:srgbClr val="231F20"/>
                          </a:solidFill>
                          <a:effectLst/>
                          <a:latin typeface="Arial" panose="020B0604020202020204" pitchFamily="34" charset="0"/>
                          <a:ea typeface="Arial MT"/>
                          <a:cs typeface="Arial" panose="020B0604020202020204" pitchFamily="34" charset="0"/>
                        </a:rPr>
                        <a:t> </a:t>
                      </a:r>
                      <a:r>
                        <a:rPr lang="en-US" sz="1800" kern="1200" spc="-60" dirty="0" smtClean="0">
                          <a:solidFill>
                            <a:srgbClr val="231F20"/>
                          </a:solidFill>
                          <a:effectLst/>
                          <a:latin typeface="Arial" panose="020B0604020202020204" pitchFamily="34" charset="0"/>
                          <a:ea typeface="Arial MT"/>
                          <a:cs typeface="Arial" panose="020B0604020202020204" pitchFamily="34" charset="0"/>
                        </a:rPr>
                        <a:t>March 2025 </a:t>
                      </a:r>
                    </a:p>
                  </a:txBody>
                  <a:tcPr marL="0" marR="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34082727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0" y="838200"/>
            <a:ext cx="9144000" cy="6172200"/>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ZA" dirty="0" smtClean="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ZA" b="1" dirty="0" smtClean="0">
              <a:solidFill>
                <a:schemeClr val="tx1"/>
              </a:solidFill>
              <a:latin typeface="Arial" panose="020B0604020202020204" pitchFamily="34" charset="0"/>
              <a:cs typeface="Arial" panose="020B0604020202020204" pitchFamily="34" charset="0"/>
            </a:endParaRPr>
          </a:p>
          <a:p>
            <a:endParaRPr lang="en-ZA"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Stakeholder Management Target </a:t>
            </a:r>
            <a:endParaRPr lang="en-GB" sz="2800" dirty="0">
              <a:latin typeface="Arial Rounded MT Bold" panose="020F07040305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462628580"/>
              </p:ext>
            </p:extLst>
          </p:nvPr>
        </p:nvGraphicFramePr>
        <p:xfrm>
          <a:off x="0" y="523220"/>
          <a:ext cx="9144002" cy="6497945"/>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xmlns="" val="20000"/>
                    </a:ext>
                  </a:extLst>
                </a:gridCol>
                <a:gridCol w="1796606">
                  <a:extLst>
                    <a:ext uri="{9D8B030D-6E8A-4147-A177-3AD203B41FA5}">
                      <a16:colId xmlns:a16="http://schemas.microsoft.com/office/drawing/2014/main" xmlns="" val="20001"/>
                    </a:ext>
                  </a:extLst>
                </a:gridCol>
                <a:gridCol w="2165794">
                  <a:extLst>
                    <a:ext uri="{9D8B030D-6E8A-4147-A177-3AD203B41FA5}">
                      <a16:colId xmlns:a16="http://schemas.microsoft.com/office/drawing/2014/main" xmlns="" val="20002"/>
                    </a:ext>
                  </a:extLst>
                </a:gridCol>
                <a:gridCol w="1905000">
                  <a:extLst>
                    <a:ext uri="{9D8B030D-6E8A-4147-A177-3AD203B41FA5}">
                      <a16:colId xmlns:a16="http://schemas.microsoft.com/office/drawing/2014/main" xmlns="" val="20003"/>
                    </a:ext>
                  </a:extLst>
                </a:gridCol>
                <a:gridCol w="1905002">
                  <a:extLst>
                    <a:ext uri="{9D8B030D-6E8A-4147-A177-3AD203B41FA5}">
                      <a16:colId xmlns:a16="http://schemas.microsoft.com/office/drawing/2014/main" xmlns="" val="20004"/>
                    </a:ext>
                  </a:extLst>
                </a:gridCol>
              </a:tblGrid>
              <a:tr h="415487">
                <a:tc>
                  <a:txBody>
                    <a:bodyPr/>
                    <a:lstStyle/>
                    <a:p>
                      <a:pPr marL="118745" marR="127635" algn="l">
                        <a:lnSpc>
                          <a:spcPct val="92000"/>
                        </a:lnSpc>
                        <a:spcBef>
                          <a:spcPts val="235"/>
                        </a:spcBef>
                        <a:spcAft>
                          <a:spcPts val="0"/>
                        </a:spcAft>
                      </a:pPr>
                      <a:r>
                        <a:rPr lang="en-ZA" sz="2000" dirty="0" smtClean="0">
                          <a:effectLst/>
                          <a:latin typeface="Arial" panose="020B0604020202020204" pitchFamily="34" charset="0"/>
                          <a:ea typeface="Arial MT"/>
                          <a:cs typeface="Arial" panose="020B0604020202020204" pitchFamily="34" charset="0"/>
                        </a:rPr>
                        <a:t>Outcome </a:t>
                      </a:r>
                      <a:endParaRPr lang="en-ZA" sz="20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118745" marR="127635" algn="l">
                        <a:lnSpc>
                          <a:spcPct val="92000"/>
                        </a:lnSpc>
                        <a:spcBef>
                          <a:spcPts val="235"/>
                        </a:spcBef>
                        <a:spcAft>
                          <a:spcPts val="0"/>
                        </a:spcAft>
                      </a:pPr>
                      <a:r>
                        <a:rPr lang="en-US" sz="1800" b="1" dirty="0">
                          <a:effectLst/>
                          <a:latin typeface="Arial" panose="020B0604020202020204" pitchFamily="34" charset="0"/>
                          <a:ea typeface="Arial MT"/>
                          <a:cs typeface="Arial" panose="020B0604020202020204" pitchFamily="34" charset="0"/>
                        </a:rPr>
                        <a:t>Output</a:t>
                      </a:r>
                      <a:r>
                        <a:rPr lang="en-US" sz="1800" b="1" spc="-270" dirty="0">
                          <a:effectLst/>
                          <a:latin typeface="Arial" panose="020B0604020202020204" pitchFamily="34" charset="0"/>
                          <a:ea typeface="Arial MT"/>
                          <a:cs typeface="Arial" panose="020B0604020202020204" pitchFamily="34" charset="0"/>
                        </a:rPr>
                        <a:t> </a:t>
                      </a:r>
                      <a:r>
                        <a:rPr lang="en-US" sz="1800" b="1" dirty="0" smtClean="0">
                          <a:effectLst/>
                          <a:latin typeface="Arial" panose="020B0604020202020204" pitchFamily="34" charset="0"/>
                          <a:ea typeface="Arial MT"/>
                          <a:cs typeface="Arial" panose="020B0604020202020204" pitchFamily="34" charset="0"/>
                        </a:rPr>
                        <a:t>Indicator</a:t>
                      </a:r>
                      <a:endParaRPr lang="en-ZA" sz="1800" dirty="0">
                        <a:effectLst/>
                        <a:latin typeface="Arial" panose="020B0604020202020204" pitchFamily="34" charset="0"/>
                        <a:ea typeface="Arial MT"/>
                        <a:cs typeface="Arial" panose="020B0604020202020204" pitchFamily="34" charset="0"/>
                      </a:endParaRPr>
                    </a:p>
                  </a:txBody>
                  <a:tcPr marL="0" marR="0" marT="0" marB="0"/>
                </a:tc>
                <a:tc>
                  <a:txBody>
                    <a:bodyPr/>
                    <a:lstStyle/>
                    <a:p>
                      <a:pPr>
                        <a:spcBef>
                          <a:spcPts val="5"/>
                        </a:spcBef>
                        <a:spcAft>
                          <a:spcPts val="0"/>
                        </a:spcAft>
                      </a:pPr>
                      <a:r>
                        <a:rPr lang="en-US" sz="2000" b="1" dirty="0">
                          <a:effectLst/>
                          <a:latin typeface="Arial" panose="020B0604020202020204" pitchFamily="34" charset="0"/>
                          <a:ea typeface="Arial MT"/>
                          <a:cs typeface="Arial" panose="020B0604020202020204" pitchFamily="34" charset="0"/>
                        </a:rPr>
                        <a:t> </a:t>
                      </a:r>
                      <a:r>
                        <a:rPr lang="en-US" sz="2000" b="1" dirty="0" smtClean="0">
                          <a:effectLst/>
                          <a:latin typeface="Arial" panose="020B0604020202020204" pitchFamily="34" charset="0"/>
                          <a:ea typeface="Arial MT"/>
                          <a:cs typeface="Arial" panose="020B0604020202020204" pitchFamily="34" charset="0"/>
                        </a:rPr>
                        <a:t>2022/23 Target</a:t>
                      </a:r>
                      <a:endParaRPr lang="en-ZA" sz="2000" dirty="0">
                        <a:effectLst/>
                        <a:latin typeface="Arial" panose="020B0604020202020204" pitchFamily="34" charset="0"/>
                        <a:ea typeface="Arial MT"/>
                        <a:cs typeface="Arial" panose="020B0604020202020204" pitchFamily="34" charset="0"/>
                      </a:endParaRPr>
                    </a:p>
                  </a:txBody>
                  <a:tcPr marL="0" marR="0" marT="0" marB="0"/>
                </a:tc>
                <a:tc>
                  <a:txBody>
                    <a:bodyPr/>
                    <a:lstStyle/>
                    <a:p>
                      <a:pPr>
                        <a:spcBef>
                          <a:spcPts val="5"/>
                        </a:spcBef>
                        <a:spcAft>
                          <a:spcPts val="0"/>
                        </a:spcAft>
                      </a:pPr>
                      <a:r>
                        <a:rPr lang="en-US" sz="2000" b="1" dirty="0" smtClean="0">
                          <a:effectLst/>
                          <a:latin typeface="Arial" panose="020B0604020202020204" pitchFamily="34" charset="0"/>
                          <a:ea typeface="Arial MT"/>
                          <a:cs typeface="Arial" panose="020B0604020202020204" pitchFamily="34" charset="0"/>
                        </a:rPr>
                        <a:t>2023/24 Target</a:t>
                      </a:r>
                      <a:endParaRPr lang="en-ZA" sz="2000" dirty="0">
                        <a:effectLst/>
                        <a:latin typeface="Arial" panose="020B0604020202020204" pitchFamily="34" charset="0"/>
                        <a:ea typeface="Arial MT"/>
                        <a:cs typeface="Arial" panose="020B0604020202020204" pitchFamily="34" charset="0"/>
                      </a:endParaRPr>
                    </a:p>
                  </a:txBody>
                  <a:tcPr marL="0" marR="0" marT="0" marB="0"/>
                </a:tc>
                <a:tc>
                  <a:txBody>
                    <a:bodyPr/>
                    <a:lstStyle/>
                    <a:p>
                      <a:pPr>
                        <a:spcBef>
                          <a:spcPts val="5"/>
                        </a:spcBef>
                        <a:spcAft>
                          <a:spcPts val="0"/>
                        </a:spcAft>
                      </a:pPr>
                      <a:r>
                        <a:rPr lang="en-US" sz="2000" b="1" dirty="0" smtClean="0">
                          <a:effectLst/>
                          <a:latin typeface="Arial" panose="020B0604020202020204" pitchFamily="34" charset="0"/>
                          <a:ea typeface="Arial MT"/>
                          <a:cs typeface="Arial" panose="020B0604020202020204" pitchFamily="34" charset="0"/>
                        </a:rPr>
                        <a:t>2024/25 Target</a:t>
                      </a:r>
                      <a:endParaRPr lang="en-ZA" sz="200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0"/>
                  </a:ext>
                </a:extLst>
              </a:tr>
              <a:tr h="5993247">
                <a:tc>
                  <a:txBody>
                    <a:bodyPr/>
                    <a:lstStyle/>
                    <a:p>
                      <a:pPr marL="38100" marR="220345" lvl="0" indent="0" algn="l" defTabSz="914400" rtl="0" eaLnBrk="1" fontAlgn="auto" latinLnBrk="0" hangingPunct="1">
                        <a:lnSpc>
                          <a:spcPct val="100000"/>
                        </a:lnSpc>
                        <a:spcBef>
                          <a:spcPts val="250"/>
                        </a:spcBef>
                        <a:spcAft>
                          <a:spcPts val="0"/>
                        </a:spcAft>
                        <a:buClrTx/>
                        <a:buSzTx/>
                        <a:buFontTx/>
                        <a:buNone/>
                        <a:tabLst/>
                        <a:defRPr/>
                      </a:pPr>
                      <a:r>
                        <a:rPr lang="en-ZA" sz="1800" kern="1200" dirty="0" smtClean="0">
                          <a:solidFill>
                            <a:srgbClr val="231F20"/>
                          </a:solidFill>
                          <a:effectLst/>
                          <a:latin typeface="Arial" panose="020B0604020202020204" pitchFamily="34" charset="0"/>
                          <a:ea typeface="Arial MT"/>
                          <a:cs typeface="Arial" panose="020B0604020202020204" pitchFamily="34" charset="0"/>
                        </a:rPr>
                        <a:t>Accessible PPSA services</a:t>
                      </a:r>
                    </a:p>
                    <a:p>
                      <a:pPr marL="38100" marR="220345" algn="l">
                        <a:lnSpc>
                          <a:spcPct val="100000"/>
                        </a:lnSpc>
                        <a:spcBef>
                          <a:spcPts val="250"/>
                        </a:spcBef>
                        <a:spcAft>
                          <a:spcPts val="0"/>
                        </a:spcAft>
                      </a:pPr>
                      <a:endParaRPr lang="en-ZA" sz="1900" kern="1200" dirty="0">
                        <a:solidFill>
                          <a:schemeClr val="dk1"/>
                        </a:solidFill>
                        <a:latin typeface="Arial" panose="020B0604020202020204" pitchFamily="34" charset="0"/>
                        <a:ea typeface="+mn-ea"/>
                        <a:cs typeface="Arial" panose="020B0604020202020204" pitchFamily="34" charset="0"/>
                      </a:endParaRPr>
                    </a:p>
                  </a:txBody>
                  <a:tcPr marL="0" marR="0" marT="0" marB="0"/>
                </a:tc>
                <a:tc>
                  <a:txBody>
                    <a:bodyPr/>
                    <a:lstStyle/>
                    <a:p>
                      <a:pPr marL="38100">
                        <a:lnSpc>
                          <a:spcPct val="100000"/>
                        </a:lnSpc>
                        <a:spcBef>
                          <a:spcPts val="205"/>
                        </a:spcBef>
                        <a:spcAft>
                          <a:spcPts val="0"/>
                        </a:spcAft>
                      </a:pPr>
                      <a:r>
                        <a:rPr lang="en-US" sz="1800" dirty="0">
                          <a:solidFill>
                            <a:srgbClr val="231F20"/>
                          </a:solidFill>
                          <a:effectLst/>
                          <a:latin typeface="Arial" panose="020B0604020202020204" pitchFamily="34" charset="0"/>
                          <a:ea typeface="Arial MT"/>
                          <a:cs typeface="Arial" panose="020B0604020202020204" pitchFamily="34" charset="0"/>
                        </a:rPr>
                        <a:t>Number</a:t>
                      </a:r>
                      <a:r>
                        <a:rPr lang="en-US" sz="1800" spc="-30" dirty="0">
                          <a:solidFill>
                            <a:srgbClr val="231F20"/>
                          </a:solidFill>
                          <a:effectLst/>
                          <a:latin typeface="Arial" panose="020B0604020202020204" pitchFamily="34" charset="0"/>
                          <a:ea typeface="Arial MT"/>
                          <a:cs typeface="Arial" panose="020B0604020202020204" pitchFamily="34" charset="0"/>
                        </a:rPr>
                        <a:t> </a:t>
                      </a:r>
                      <a:r>
                        <a:rPr lang="en-US" sz="1800" dirty="0">
                          <a:solidFill>
                            <a:srgbClr val="231F20"/>
                          </a:solidFill>
                          <a:effectLst/>
                          <a:latin typeface="Arial" panose="020B0604020202020204" pitchFamily="34" charset="0"/>
                          <a:ea typeface="Arial MT"/>
                          <a:cs typeface="Arial" panose="020B0604020202020204" pitchFamily="34" charset="0"/>
                        </a:rPr>
                        <a:t>of</a:t>
                      </a:r>
                      <a:r>
                        <a:rPr lang="en-US" sz="1800" spc="-30" dirty="0">
                          <a:solidFill>
                            <a:srgbClr val="231F20"/>
                          </a:solidFill>
                          <a:effectLst/>
                          <a:latin typeface="Arial" panose="020B0604020202020204" pitchFamily="34" charset="0"/>
                          <a:ea typeface="Arial MT"/>
                          <a:cs typeface="Arial" panose="020B0604020202020204" pitchFamily="34" charset="0"/>
                        </a:rPr>
                        <a:t> </a:t>
                      </a:r>
                      <a:r>
                        <a:rPr lang="en-US" sz="1800" dirty="0">
                          <a:solidFill>
                            <a:srgbClr val="231F20"/>
                          </a:solidFill>
                          <a:effectLst/>
                          <a:latin typeface="Arial" panose="020B0604020202020204" pitchFamily="34" charset="0"/>
                          <a:ea typeface="Arial MT"/>
                          <a:cs typeface="Arial" panose="020B0604020202020204" pitchFamily="34" charset="0"/>
                        </a:rPr>
                        <a:t>activities</a:t>
                      </a:r>
                      <a:endParaRPr lang="en-ZA" sz="1800" dirty="0">
                        <a:effectLst/>
                        <a:latin typeface="Arial" panose="020B0604020202020204" pitchFamily="34" charset="0"/>
                        <a:ea typeface="Arial MT"/>
                        <a:cs typeface="Arial" panose="020B0604020202020204" pitchFamily="34" charset="0"/>
                      </a:endParaRPr>
                    </a:p>
                    <a:p>
                      <a:pPr marL="38100">
                        <a:lnSpc>
                          <a:spcPct val="100000"/>
                        </a:lnSpc>
                        <a:spcBef>
                          <a:spcPts val="80"/>
                        </a:spcBef>
                        <a:spcAft>
                          <a:spcPts val="0"/>
                        </a:spcAft>
                      </a:pPr>
                      <a:r>
                        <a:rPr lang="en-US" sz="1800" spc="-5" dirty="0">
                          <a:solidFill>
                            <a:srgbClr val="231F20"/>
                          </a:solidFill>
                          <a:effectLst/>
                          <a:latin typeface="Arial" panose="020B0604020202020204" pitchFamily="34" charset="0"/>
                          <a:ea typeface="Arial MT"/>
                          <a:cs typeface="Arial" panose="020B0604020202020204" pitchFamily="34" charset="0"/>
                        </a:rPr>
                        <a:t>executed</a:t>
                      </a:r>
                      <a:r>
                        <a:rPr lang="en-US" sz="1800" spc="-45" dirty="0">
                          <a:solidFill>
                            <a:srgbClr val="231F20"/>
                          </a:solidFill>
                          <a:effectLst/>
                          <a:latin typeface="Arial" panose="020B0604020202020204" pitchFamily="34" charset="0"/>
                          <a:ea typeface="Arial MT"/>
                          <a:cs typeface="Arial" panose="020B0604020202020204" pitchFamily="34" charset="0"/>
                        </a:rPr>
                        <a:t> </a:t>
                      </a:r>
                      <a:r>
                        <a:rPr lang="en-US" sz="1800" spc="-5" dirty="0">
                          <a:solidFill>
                            <a:srgbClr val="231F20"/>
                          </a:solidFill>
                          <a:effectLst/>
                          <a:latin typeface="Arial" panose="020B0604020202020204" pitchFamily="34" charset="0"/>
                          <a:ea typeface="Arial MT"/>
                          <a:cs typeface="Arial" panose="020B0604020202020204" pitchFamily="34" charset="0"/>
                        </a:rPr>
                        <a:t>in</a:t>
                      </a:r>
                      <a:r>
                        <a:rPr lang="en-US" sz="1800" spc="-40" dirty="0">
                          <a:solidFill>
                            <a:srgbClr val="231F20"/>
                          </a:solidFill>
                          <a:effectLst/>
                          <a:latin typeface="Arial" panose="020B0604020202020204" pitchFamily="34" charset="0"/>
                          <a:ea typeface="Arial MT"/>
                          <a:cs typeface="Arial" panose="020B0604020202020204" pitchFamily="34" charset="0"/>
                        </a:rPr>
                        <a:t> </a:t>
                      </a:r>
                      <a:r>
                        <a:rPr lang="en-US" sz="1800" dirty="0">
                          <a:solidFill>
                            <a:srgbClr val="231F20"/>
                          </a:solidFill>
                          <a:effectLst/>
                          <a:latin typeface="Arial" panose="020B0604020202020204" pitchFamily="34" charset="0"/>
                          <a:ea typeface="Arial MT"/>
                          <a:cs typeface="Arial" panose="020B0604020202020204" pitchFamily="34" charset="0"/>
                        </a:rPr>
                        <a:t>the</a:t>
                      </a:r>
                      <a:endParaRPr lang="en-ZA" sz="1800" dirty="0">
                        <a:effectLst/>
                        <a:latin typeface="Arial" panose="020B0604020202020204" pitchFamily="34" charset="0"/>
                        <a:ea typeface="Arial MT"/>
                        <a:cs typeface="Arial" panose="020B0604020202020204" pitchFamily="34" charset="0"/>
                      </a:endParaRPr>
                    </a:p>
                    <a:p>
                      <a:pPr marL="38100">
                        <a:lnSpc>
                          <a:spcPct val="100000"/>
                        </a:lnSpc>
                        <a:spcBef>
                          <a:spcPts val="80"/>
                        </a:spcBef>
                        <a:spcAft>
                          <a:spcPts val="0"/>
                        </a:spcAft>
                      </a:pPr>
                      <a:r>
                        <a:rPr lang="en-US" sz="1800" dirty="0">
                          <a:solidFill>
                            <a:srgbClr val="231F20"/>
                          </a:solidFill>
                          <a:effectLst/>
                          <a:latin typeface="Arial" panose="020B0604020202020204" pitchFamily="34" charset="0"/>
                          <a:ea typeface="Arial MT"/>
                          <a:cs typeface="Arial" panose="020B0604020202020204" pitchFamily="34" charset="0"/>
                        </a:rPr>
                        <a:t>implementation</a:t>
                      </a:r>
                      <a:r>
                        <a:rPr lang="en-US" sz="1800" spc="25" dirty="0">
                          <a:solidFill>
                            <a:srgbClr val="231F20"/>
                          </a:solidFill>
                          <a:effectLst/>
                          <a:latin typeface="Arial" panose="020B0604020202020204" pitchFamily="34" charset="0"/>
                          <a:ea typeface="Arial MT"/>
                          <a:cs typeface="Arial" panose="020B0604020202020204" pitchFamily="34" charset="0"/>
                        </a:rPr>
                        <a:t> </a:t>
                      </a:r>
                      <a:r>
                        <a:rPr lang="en-US" sz="1800" dirty="0" smtClean="0">
                          <a:solidFill>
                            <a:srgbClr val="231F20"/>
                          </a:solidFill>
                          <a:effectLst/>
                          <a:latin typeface="Arial" panose="020B0604020202020204" pitchFamily="34" charset="0"/>
                          <a:ea typeface="Arial MT"/>
                          <a:cs typeface="Arial" panose="020B0604020202020204" pitchFamily="34" charset="0"/>
                        </a:rPr>
                        <a:t>plan of</a:t>
                      </a:r>
                      <a:r>
                        <a:rPr lang="en-US" sz="1800" spc="20" dirty="0" smtClean="0">
                          <a:solidFill>
                            <a:srgbClr val="231F20"/>
                          </a:solidFill>
                          <a:effectLst/>
                          <a:latin typeface="Arial" panose="020B0604020202020204" pitchFamily="34" charset="0"/>
                          <a:ea typeface="Arial MT"/>
                          <a:cs typeface="Arial" panose="020B0604020202020204" pitchFamily="34" charset="0"/>
                        </a:rPr>
                        <a:t> </a:t>
                      </a:r>
                      <a:r>
                        <a:rPr lang="en-US" sz="1800" dirty="0">
                          <a:solidFill>
                            <a:srgbClr val="231F20"/>
                          </a:solidFill>
                          <a:effectLst/>
                          <a:latin typeface="Arial" panose="020B0604020202020204" pitchFamily="34" charset="0"/>
                          <a:ea typeface="Arial MT"/>
                          <a:cs typeface="Arial" panose="020B0604020202020204" pitchFamily="34" charset="0"/>
                        </a:rPr>
                        <a:t>an</a:t>
                      </a:r>
                      <a:r>
                        <a:rPr lang="en-US" sz="1800" spc="60" dirty="0">
                          <a:solidFill>
                            <a:srgbClr val="231F20"/>
                          </a:solidFill>
                          <a:effectLst/>
                          <a:latin typeface="Arial" panose="020B0604020202020204" pitchFamily="34" charset="0"/>
                          <a:ea typeface="Arial MT"/>
                          <a:cs typeface="Arial" panose="020B0604020202020204" pitchFamily="34" charset="0"/>
                        </a:rPr>
                        <a:t> </a:t>
                      </a:r>
                      <a:r>
                        <a:rPr lang="en-US" sz="1800" dirty="0">
                          <a:solidFill>
                            <a:srgbClr val="231F20"/>
                          </a:solidFill>
                          <a:effectLst/>
                          <a:latin typeface="Arial" panose="020B0604020202020204" pitchFamily="34" charset="0"/>
                          <a:ea typeface="Arial MT"/>
                          <a:cs typeface="Arial" panose="020B0604020202020204" pitchFamily="34" charset="0"/>
                        </a:rPr>
                        <a:t>Integrated</a:t>
                      </a:r>
                      <a:endParaRPr lang="en-ZA" sz="1800" dirty="0">
                        <a:effectLst/>
                        <a:latin typeface="Arial" panose="020B0604020202020204" pitchFamily="34" charset="0"/>
                        <a:ea typeface="Arial MT"/>
                        <a:cs typeface="Arial" panose="020B0604020202020204" pitchFamily="34" charset="0"/>
                      </a:endParaRPr>
                    </a:p>
                    <a:p>
                      <a:pPr marL="38100">
                        <a:lnSpc>
                          <a:spcPct val="100000"/>
                        </a:lnSpc>
                        <a:spcBef>
                          <a:spcPts val="80"/>
                        </a:spcBef>
                        <a:spcAft>
                          <a:spcPts val="0"/>
                        </a:spcAft>
                      </a:pPr>
                      <a:r>
                        <a:rPr lang="en-US" sz="1800" spc="-5" dirty="0">
                          <a:solidFill>
                            <a:srgbClr val="231F20"/>
                          </a:solidFill>
                          <a:effectLst/>
                          <a:latin typeface="Arial" panose="020B0604020202020204" pitchFamily="34" charset="0"/>
                          <a:ea typeface="Arial MT"/>
                          <a:cs typeface="Arial" panose="020B0604020202020204" pitchFamily="34" charset="0"/>
                        </a:rPr>
                        <a:t>Access</a:t>
                      </a:r>
                      <a:r>
                        <a:rPr lang="en-US" sz="1800" spc="-30" dirty="0">
                          <a:solidFill>
                            <a:srgbClr val="231F20"/>
                          </a:solidFill>
                          <a:effectLst/>
                          <a:latin typeface="Arial" panose="020B0604020202020204" pitchFamily="34" charset="0"/>
                          <a:ea typeface="Arial MT"/>
                          <a:cs typeface="Arial" panose="020B0604020202020204" pitchFamily="34" charset="0"/>
                        </a:rPr>
                        <a:t> </a:t>
                      </a:r>
                      <a:r>
                        <a:rPr lang="en-US" sz="1800" spc="-5" dirty="0">
                          <a:solidFill>
                            <a:srgbClr val="231F20"/>
                          </a:solidFill>
                          <a:effectLst/>
                          <a:latin typeface="Arial" panose="020B0604020202020204" pitchFamily="34" charset="0"/>
                          <a:ea typeface="Arial MT"/>
                          <a:cs typeface="Arial" panose="020B0604020202020204" pitchFamily="34" charset="0"/>
                        </a:rPr>
                        <a:t>and</a:t>
                      </a:r>
                      <a:r>
                        <a:rPr lang="en-US" sz="1800" spc="-25" dirty="0">
                          <a:solidFill>
                            <a:srgbClr val="231F20"/>
                          </a:solidFill>
                          <a:effectLst/>
                          <a:latin typeface="Arial" panose="020B0604020202020204" pitchFamily="34" charset="0"/>
                          <a:ea typeface="Arial MT"/>
                          <a:cs typeface="Arial" panose="020B0604020202020204" pitchFamily="34" charset="0"/>
                        </a:rPr>
                        <a:t> </a:t>
                      </a:r>
                      <a:r>
                        <a:rPr lang="en-US" sz="1800" dirty="0">
                          <a:solidFill>
                            <a:srgbClr val="231F20"/>
                          </a:solidFill>
                          <a:effectLst/>
                          <a:latin typeface="Arial" panose="020B0604020202020204" pitchFamily="34" charset="0"/>
                          <a:ea typeface="Arial MT"/>
                          <a:cs typeface="Arial" panose="020B0604020202020204" pitchFamily="34" charset="0"/>
                        </a:rPr>
                        <a:t>Stakeholder</a:t>
                      </a:r>
                      <a:endParaRPr lang="en-ZA" sz="1800" dirty="0">
                        <a:effectLst/>
                        <a:latin typeface="Arial" panose="020B0604020202020204" pitchFamily="34" charset="0"/>
                        <a:ea typeface="Arial MT"/>
                        <a:cs typeface="Arial" panose="020B0604020202020204" pitchFamily="34" charset="0"/>
                      </a:endParaRPr>
                    </a:p>
                    <a:p>
                      <a:pPr marL="38100">
                        <a:lnSpc>
                          <a:spcPct val="100000"/>
                        </a:lnSpc>
                        <a:spcBef>
                          <a:spcPts val="80"/>
                        </a:spcBef>
                        <a:spcAft>
                          <a:spcPts val="0"/>
                        </a:spcAft>
                      </a:pPr>
                      <a:r>
                        <a:rPr lang="en-US" sz="1800" dirty="0">
                          <a:solidFill>
                            <a:srgbClr val="231F20"/>
                          </a:solidFill>
                          <a:effectLst/>
                          <a:latin typeface="Arial" panose="020B0604020202020204" pitchFamily="34" charset="0"/>
                          <a:ea typeface="Arial MT"/>
                          <a:cs typeface="Arial" panose="020B0604020202020204" pitchFamily="34" charset="0"/>
                        </a:rPr>
                        <a:t>Management</a:t>
                      </a:r>
                      <a:r>
                        <a:rPr lang="en-US" sz="1800" spc="130" dirty="0">
                          <a:solidFill>
                            <a:srgbClr val="231F20"/>
                          </a:solidFill>
                          <a:effectLst/>
                          <a:latin typeface="Arial" panose="020B0604020202020204" pitchFamily="34" charset="0"/>
                          <a:ea typeface="Arial MT"/>
                          <a:cs typeface="Arial" panose="020B0604020202020204" pitchFamily="34" charset="0"/>
                        </a:rPr>
                        <a:t> </a:t>
                      </a:r>
                      <a:r>
                        <a:rPr lang="en-US" sz="1800" dirty="0">
                          <a:solidFill>
                            <a:srgbClr val="231F20"/>
                          </a:solidFill>
                          <a:effectLst/>
                          <a:latin typeface="Arial" panose="020B0604020202020204" pitchFamily="34" charset="0"/>
                          <a:ea typeface="Arial MT"/>
                          <a:cs typeface="Arial" panose="020B0604020202020204" pitchFamily="34" charset="0"/>
                        </a:rPr>
                        <a:t>Strategy</a:t>
                      </a:r>
                      <a:endParaRPr lang="en-ZA" sz="1800" dirty="0">
                        <a:effectLst/>
                        <a:latin typeface="Arial" panose="020B0604020202020204" pitchFamily="34" charset="0"/>
                        <a:ea typeface="Arial MT"/>
                        <a:cs typeface="Arial" panose="020B0604020202020204" pitchFamily="34" charset="0"/>
                      </a:endParaRPr>
                    </a:p>
                    <a:p>
                      <a:pPr>
                        <a:lnSpc>
                          <a:spcPct val="100000"/>
                        </a:lnSpc>
                        <a:spcAft>
                          <a:spcPts val="0"/>
                        </a:spcAft>
                      </a:pPr>
                      <a:r>
                        <a:rPr lang="en-US" sz="1800" dirty="0">
                          <a:effectLst/>
                          <a:latin typeface="Arial" panose="020B0604020202020204" pitchFamily="34" charset="0"/>
                          <a:ea typeface="Arial MT"/>
                          <a:cs typeface="Arial" panose="020B0604020202020204" pitchFamily="34" charset="0"/>
                        </a:rPr>
                        <a:t> </a:t>
                      </a:r>
                      <a:endParaRPr lang="en-ZA" sz="1800" dirty="0">
                        <a:effectLst/>
                        <a:latin typeface="Arial" panose="020B0604020202020204" pitchFamily="34" charset="0"/>
                        <a:ea typeface="Arial MT"/>
                        <a:cs typeface="Arial" panose="020B0604020202020204" pitchFamily="34" charset="0"/>
                      </a:endParaRPr>
                    </a:p>
                    <a:p>
                      <a:pPr>
                        <a:lnSpc>
                          <a:spcPct val="100000"/>
                        </a:lnSpc>
                        <a:spcAft>
                          <a:spcPts val="0"/>
                        </a:spcAft>
                      </a:pPr>
                      <a:endParaRPr lang="en-ZA" sz="18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46355">
                        <a:lnSpc>
                          <a:spcPct val="100000"/>
                        </a:lnSpc>
                        <a:spcBef>
                          <a:spcPts val="105"/>
                        </a:spcBef>
                        <a:spcAft>
                          <a:spcPts val="0"/>
                        </a:spcAft>
                      </a:pPr>
                      <a:r>
                        <a:rPr lang="en-US" sz="1800" dirty="0" smtClean="0">
                          <a:solidFill>
                            <a:srgbClr val="231F20"/>
                          </a:solidFill>
                          <a:effectLst/>
                          <a:latin typeface="Arial" panose="020B0604020202020204" pitchFamily="34" charset="0"/>
                          <a:ea typeface="Arial MT"/>
                          <a:cs typeface="Arial" panose="020B0604020202020204" pitchFamily="34" charset="0"/>
                        </a:rPr>
                        <a:t>Execute 117</a:t>
                      </a:r>
                      <a:r>
                        <a:rPr lang="en-US" sz="1800" baseline="0" dirty="0" smtClean="0">
                          <a:solidFill>
                            <a:srgbClr val="231F20"/>
                          </a:solidFill>
                          <a:effectLst/>
                          <a:latin typeface="Arial" panose="020B0604020202020204" pitchFamily="34" charset="0"/>
                          <a:ea typeface="Arial MT"/>
                          <a:cs typeface="Arial" panose="020B0604020202020204" pitchFamily="34" charset="0"/>
                        </a:rPr>
                        <a:t> </a:t>
                      </a:r>
                      <a:r>
                        <a:rPr lang="en-US" sz="1800" dirty="0" smtClean="0">
                          <a:solidFill>
                            <a:srgbClr val="231F20"/>
                          </a:solidFill>
                          <a:effectLst/>
                          <a:latin typeface="Arial" panose="020B0604020202020204" pitchFamily="34" charset="0"/>
                          <a:ea typeface="Arial MT"/>
                          <a:cs typeface="Arial" panose="020B0604020202020204" pitchFamily="34" charset="0"/>
                        </a:rPr>
                        <a:t>activities in the implementation plan of an Integrated</a:t>
                      </a:r>
                      <a:r>
                        <a:rPr lang="en-US" sz="1800" baseline="0" dirty="0" smtClean="0">
                          <a:solidFill>
                            <a:srgbClr val="231F20"/>
                          </a:solidFill>
                          <a:effectLst/>
                          <a:latin typeface="Arial" panose="020B0604020202020204" pitchFamily="34" charset="0"/>
                          <a:ea typeface="Arial MT"/>
                          <a:cs typeface="Arial" panose="020B0604020202020204" pitchFamily="34" charset="0"/>
                        </a:rPr>
                        <a:t> </a:t>
                      </a:r>
                      <a:r>
                        <a:rPr lang="en-US" sz="1800" dirty="0" smtClean="0">
                          <a:solidFill>
                            <a:srgbClr val="231F20"/>
                          </a:solidFill>
                          <a:effectLst/>
                          <a:latin typeface="Arial" panose="020B0604020202020204" pitchFamily="34" charset="0"/>
                          <a:ea typeface="Arial MT"/>
                          <a:cs typeface="Arial" panose="020B0604020202020204" pitchFamily="34" charset="0"/>
                        </a:rPr>
                        <a:t>Access and</a:t>
                      </a:r>
                      <a:r>
                        <a:rPr lang="en-US" sz="1800" baseline="0" dirty="0" smtClean="0">
                          <a:solidFill>
                            <a:srgbClr val="231F20"/>
                          </a:solidFill>
                          <a:effectLst/>
                          <a:latin typeface="Arial" panose="020B0604020202020204" pitchFamily="34" charset="0"/>
                          <a:ea typeface="Arial MT"/>
                          <a:cs typeface="Arial" panose="020B0604020202020204" pitchFamily="34" charset="0"/>
                        </a:rPr>
                        <a:t> </a:t>
                      </a:r>
                      <a:r>
                        <a:rPr lang="en-US" sz="1800" dirty="0" smtClean="0">
                          <a:solidFill>
                            <a:srgbClr val="231F20"/>
                          </a:solidFill>
                          <a:effectLst/>
                          <a:latin typeface="Arial" panose="020B0604020202020204" pitchFamily="34" charset="0"/>
                          <a:ea typeface="Arial MT"/>
                          <a:cs typeface="Arial" panose="020B0604020202020204" pitchFamily="34" charset="0"/>
                        </a:rPr>
                        <a:t>Stakeholder Management Strategy by 31 March 2023 (117 = 108 public awareness sessions+ 5 National events + 1 Good</a:t>
                      </a:r>
                    </a:p>
                    <a:p>
                      <a:pPr marL="46355">
                        <a:lnSpc>
                          <a:spcPct val="100000"/>
                        </a:lnSpc>
                        <a:spcBef>
                          <a:spcPts val="105"/>
                        </a:spcBef>
                        <a:spcAft>
                          <a:spcPts val="0"/>
                        </a:spcAft>
                      </a:pPr>
                      <a:r>
                        <a:rPr lang="en-US" sz="1800" dirty="0" smtClean="0">
                          <a:solidFill>
                            <a:srgbClr val="231F20"/>
                          </a:solidFill>
                          <a:effectLst/>
                          <a:latin typeface="Arial" panose="020B0604020202020204" pitchFamily="34" charset="0"/>
                          <a:ea typeface="Arial MT"/>
                          <a:cs typeface="Arial" panose="020B0604020202020204" pitchFamily="34" charset="0"/>
                        </a:rPr>
                        <a:t>Governance Week + 3 Collaborations with</a:t>
                      </a:r>
                    </a:p>
                    <a:p>
                      <a:pPr marL="46355">
                        <a:lnSpc>
                          <a:spcPct val="100000"/>
                        </a:lnSpc>
                        <a:spcBef>
                          <a:spcPts val="105"/>
                        </a:spcBef>
                        <a:spcAft>
                          <a:spcPts val="0"/>
                        </a:spcAft>
                      </a:pPr>
                      <a:r>
                        <a:rPr lang="en-US" sz="1800" dirty="0" smtClean="0">
                          <a:solidFill>
                            <a:srgbClr val="231F20"/>
                          </a:solidFill>
                          <a:effectLst/>
                          <a:latin typeface="Arial" panose="020B0604020202020204" pitchFamily="34" charset="0"/>
                          <a:ea typeface="Arial MT"/>
                          <a:cs typeface="Arial" panose="020B0604020202020204" pitchFamily="34" charset="0"/>
                        </a:rPr>
                        <a:t>Community-Based </a:t>
                      </a:r>
                      <a:r>
                        <a:rPr lang="en-US" sz="1800" dirty="0" err="1" smtClean="0">
                          <a:solidFill>
                            <a:srgbClr val="231F20"/>
                          </a:solidFill>
                          <a:effectLst/>
                          <a:latin typeface="Arial" panose="020B0604020202020204" pitchFamily="34" charset="0"/>
                          <a:ea typeface="Arial MT"/>
                          <a:cs typeface="Arial" panose="020B0604020202020204" pitchFamily="34" charset="0"/>
                        </a:rPr>
                        <a:t>Organisations</a:t>
                      </a:r>
                      <a:r>
                        <a:rPr lang="en-US" sz="1800" dirty="0" smtClean="0">
                          <a:solidFill>
                            <a:srgbClr val="231F20"/>
                          </a:solidFill>
                          <a:effectLst/>
                          <a:latin typeface="Arial" panose="020B0604020202020204" pitchFamily="34" charset="0"/>
                          <a:ea typeface="Arial MT"/>
                          <a:cs typeface="Arial" panose="020B0604020202020204" pitchFamily="34" charset="0"/>
                        </a:rPr>
                        <a:t> on advocacy matters at the grassroots level)</a:t>
                      </a:r>
                      <a:endParaRPr lang="en-ZA" sz="18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34290">
                        <a:lnSpc>
                          <a:spcPct val="100000"/>
                        </a:lnSpc>
                        <a:spcBef>
                          <a:spcPts val="205"/>
                        </a:spcBef>
                        <a:spcAft>
                          <a:spcPts val="0"/>
                        </a:spcAft>
                      </a:pPr>
                      <a:r>
                        <a:rPr lang="en-US" sz="1800" dirty="0" smtClean="0">
                          <a:effectLst/>
                          <a:latin typeface="Arial" panose="020B0604020202020204" pitchFamily="34" charset="0"/>
                          <a:ea typeface="Arial MT"/>
                          <a:cs typeface="Arial" panose="020B0604020202020204" pitchFamily="34" charset="0"/>
                        </a:rPr>
                        <a:t>Execute 117 activities in the implementation plan of an Integrated Access and Stakeholder Management Strategy by 31 March 2024</a:t>
                      </a:r>
                      <a:endParaRPr lang="en-ZA" sz="1800" dirty="0">
                        <a:effectLst/>
                        <a:latin typeface="Arial" panose="020B0604020202020204" pitchFamily="34" charset="0"/>
                        <a:ea typeface="Arial MT"/>
                        <a:cs typeface="Arial" panose="020B0604020202020204" pitchFamily="34" charset="0"/>
                      </a:endParaRPr>
                    </a:p>
                  </a:txBody>
                  <a:tcPr marL="0" marR="0" marT="0" marB="0"/>
                </a:tc>
                <a:tc>
                  <a:txBody>
                    <a:bodyPr/>
                    <a:lstStyle/>
                    <a:p>
                      <a:pPr marL="34290">
                        <a:lnSpc>
                          <a:spcPct val="100000"/>
                        </a:lnSpc>
                        <a:spcBef>
                          <a:spcPts val="205"/>
                        </a:spcBef>
                        <a:spcAft>
                          <a:spcPts val="0"/>
                        </a:spcAft>
                      </a:pPr>
                      <a:r>
                        <a:rPr lang="en-US" sz="1800" dirty="0" smtClean="0">
                          <a:effectLst/>
                          <a:latin typeface="Arial" panose="020B0604020202020204" pitchFamily="34" charset="0"/>
                          <a:ea typeface="Arial MT"/>
                          <a:cs typeface="Arial" panose="020B0604020202020204" pitchFamily="34" charset="0"/>
                        </a:rPr>
                        <a:t>Execute 117 activities in the implementation plan of an Integrated Access and Stakeholder Management Strategy by 31 March 2025</a:t>
                      </a:r>
                      <a:endParaRPr lang="en-ZA" sz="1800" dirty="0" smtClean="0">
                        <a:effectLst/>
                        <a:latin typeface="Arial" panose="020B0604020202020204" pitchFamily="34" charset="0"/>
                        <a:ea typeface="Arial MT"/>
                        <a:cs typeface="Arial" panose="020B0604020202020204" pitchFamily="34" charset="0"/>
                      </a:endParaRPr>
                    </a:p>
                    <a:p>
                      <a:pPr marL="37465">
                        <a:lnSpc>
                          <a:spcPct val="100000"/>
                        </a:lnSpc>
                        <a:spcBef>
                          <a:spcPts val="205"/>
                        </a:spcBef>
                        <a:spcAft>
                          <a:spcPts val="0"/>
                        </a:spcAft>
                      </a:pPr>
                      <a:endParaRPr lang="en-ZA" sz="1800" dirty="0">
                        <a:effectLst/>
                        <a:latin typeface="Arial" panose="020B0604020202020204" pitchFamily="34" charset="0"/>
                        <a:ea typeface="Arial MT"/>
                        <a:cs typeface="Arial" panose="020B0604020202020204" pitchFamily="34" charset="0"/>
                      </a:endParaRPr>
                    </a:p>
                  </a:txBody>
                  <a:tcPr marL="0" marR="0" marT="0" marB="0"/>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18282227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5442" y="990600"/>
            <a:ext cx="9108558" cy="52673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endParaRPr lang="en-ZA" sz="2400" dirty="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buFont typeface="+mj-lt"/>
              <a:buAutoNum type="arabicPeriod"/>
            </a:pPr>
            <a:endParaRPr lang="en-ZA" dirty="0"/>
          </a:p>
        </p:txBody>
      </p:sp>
      <p:sp>
        <p:nvSpPr>
          <p:cNvPr id="6" name="Rectangle 5"/>
          <p:cNvSpPr/>
          <p:nvPr/>
        </p:nvSpPr>
        <p:spPr>
          <a:xfrm>
            <a:off x="0" y="2971800"/>
            <a:ext cx="9144000" cy="954107"/>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Part 3: Chief Financial Officer </a:t>
            </a:r>
          </a:p>
          <a:p>
            <a:pPr algn="ctr"/>
            <a:r>
              <a:rPr lang="en-US" sz="2800" b="1" dirty="0" err="1" smtClean="0">
                <a:solidFill>
                  <a:srgbClr val="C00000"/>
                </a:solidFill>
                <a:latin typeface="Arial Rounded MT Bold" panose="020F0704030504030204" pitchFamily="34" charset="0"/>
                <a:cs typeface="Tahoma" pitchFamily="34" charset="0"/>
              </a:rPr>
              <a:t>Ms</a:t>
            </a:r>
            <a:r>
              <a:rPr lang="en-US" sz="2800" b="1" dirty="0" smtClean="0">
                <a:solidFill>
                  <a:srgbClr val="C00000"/>
                </a:solidFill>
                <a:latin typeface="Arial Rounded MT Bold" panose="020F0704030504030204" pitchFamily="34" charset="0"/>
                <a:cs typeface="Tahoma" pitchFamily="34" charset="0"/>
              </a:rPr>
              <a:t> Yalekile Lusibane</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xmlns="" val="393123136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590800"/>
            <a:ext cx="9144000" cy="762000"/>
          </a:xfrm>
          <a:prstGeom prst="rect">
            <a:avLst/>
          </a:prstGeom>
          <a:solidFill>
            <a:schemeClr val="accent6">
              <a:lumMod val="20000"/>
              <a:lumOff val="80000"/>
            </a:schemeClr>
          </a:solidFill>
        </p:spPr>
        <p:txBody>
          <a:bodyPr vert="horz" lIns="91440" tIns="45720" rIns="91440" bIns="45720" rtlCol="0" anchor="t">
            <a:normAutofit fontScale="25000" lnSpcReduction="20000"/>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ZA" sz="4000" b="1" i="0" u="none" strike="noStrike" kern="1200" cap="all" spc="0" normalizeH="0" baseline="0" noProof="0" dirty="0" smtClean="0">
              <a:ln>
                <a:noFill/>
              </a:ln>
              <a:solidFill>
                <a:srgbClr val="C00000"/>
              </a:solidFill>
              <a:effectLst/>
              <a:uLnTx/>
              <a:uFillTx/>
              <a:latin typeface="Calibri"/>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ZA" sz="11100" b="1" i="0" u="none" strike="noStrike" kern="1200" cap="all" spc="0" normalizeH="0" baseline="0" noProof="0" dirty="0" smtClean="0">
                <a:ln>
                  <a:noFill/>
                </a:ln>
                <a:solidFill>
                  <a:srgbClr val="C00000"/>
                </a:solidFill>
                <a:effectLst/>
                <a:uLnTx/>
                <a:uFillTx/>
                <a:latin typeface="Arial Rounded MT Bold" panose="020F0704030504030204" pitchFamily="34" charset="0"/>
                <a:cs typeface="Arial" panose="020B0604020202020204" pitchFamily="34" charset="0"/>
              </a:rPr>
              <a:t>Budget vs Expenditure 2021/22</a:t>
            </a:r>
            <a:r>
              <a:rPr kumimoji="0" lang="en-ZA" sz="11100" b="1" i="0" u="none" strike="noStrike" kern="1200" cap="all" spc="0" normalizeH="0" baseline="0" noProof="0" dirty="0" smtClean="0">
                <a:ln>
                  <a:noFill/>
                </a:ln>
                <a:solidFill>
                  <a:srgbClr val="C00000"/>
                </a:solidFill>
                <a:effectLst/>
                <a:uLnTx/>
                <a:uFillTx/>
                <a:latin typeface="Arial" panose="020B0604020202020204" pitchFamily="34" charset="0"/>
                <a:cs typeface="Arial" panose="020B0604020202020204" pitchFamily="34" charset="0"/>
              </a:rPr>
              <a:t/>
            </a:r>
            <a:br>
              <a:rPr kumimoji="0" lang="en-ZA" sz="11100" b="1" i="0" u="none" strike="noStrike" kern="1200" cap="all" spc="0" normalizeH="0" baseline="0" noProof="0" dirty="0" smtClean="0">
                <a:ln>
                  <a:noFill/>
                </a:ln>
                <a:solidFill>
                  <a:srgbClr val="C00000"/>
                </a:solidFill>
                <a:effectLst/>
                <a:uLnTx/>
                <a:uFillTx/>
                <a:latin typeface="Arial" panose="020B0604020202020204" pitchFamily="34" charset="0"/>
                <a:cs typeface="Arial" panose="020B0604020202020204" pitchFamily="34" charset="0"/>
              </a:rPr>
            </a:br>
            <a:r>
              <a:rPr kumimoji="0" lang="en-ZA" sz="11100" b="1" i="0" u="sng" strike="noStrike" kern="1200" cap="all" spc="0" normalizeH="0" baseline="0" noProof="0" dirty="0" smtClean="0">
                <a:ln>
                  <a:noFill/>
                </a:ln>
                <a:solidFill>
                  <a:srgbClr val="C00000"/>
                </a:solidFill>
                <a:effectLst/>
                <a:uLnTx/>
                <a:uFillTx/>
                <a:latin typeface="Arial" pitchFamily="34" charset="0"/>
                <a:ea typeface="Times New Roman"/>
                <a:cs typeface="Arial" pitchFamily="34" charset="0"/>
              </a:rPr>
              <a:t/>
            </a:r>
            <a:br>
              <a:rPr kumimoji="0" lang="en-ZA" sz="11100" b="1" i="0" u="sng" strike="noStrike" kern="1200" cap="all" spc="0" normalizeH="0" baseline="0" noProof="0" dirty="0" smtClean="0">
                <a:ln>
                  <a:noFill/>
                </a:ln>
                <a:solidFill>
                  <a:srgbClr val="C00000"/>
                </a:solidFill>
                <a:effectLst/>
                <a:uLnTx/>
                <a:uFillTx/>
                <a:latin typeface="Arial" pitchFamily="34" charset="0"/>
                <a:ea typeface="Times New Roman"/>
                <a:cs typeface="Arial" pitchFamily="34" charset="0"/>
              </a:rPr>
            </a:br>
            <a:r>
              <a:rPr kumimoji="0" lang="en-ZA" sz="4000" b="1" i="0" u="none" strike="noStrike" kern="1200" cap="all" spc="0" normalizeH="0" baseline="0" noProof="0" dirty="0" smtClean="0">
                <a:ln>
                  <a:noFill/>
                </a:ln>
                <a:solidFill>
                  <a:srgbClr val="C00000"/>
                </a:solidFill>
                <a:effectLst/>
                <a:uLnTx/>
                <a:uFillTx/>
                <a:latin typeface="Calibri"/>
              </a:rPr>
              <a:t/>
            </a:r>
            <a:br>
              <a:rPr kumimoji="0" lang="en-ZA" sz="4000" b="1" i="0" u="none" strike="noStrike" kern="1200" cap="all" spc="0" normalizeH="0" baseline="0" noProof="0" dirty="0" smtClean="0">
                <a:ln>
                  <a:noFill/>
                </a:ln>
                <a:solidFill>
                  <a:srgbClr val="C00000"/>
                </a:solidFill>
                <a:effectLst/>
                <a:uLnTx/>
                <a:uFillTx/>
                <a:latin typeface="Calibri"/>
              </a:rPr>
            </a:br>
            <a:endParaRPr kumimoji="0" lang="en-ZA" sz="4000" b="1" i="0" u="none" strike="noStrike" kern="1200" cap="all" spc="0" normalizeH="0" baseline="0" noProof="0" dirty="0">
              <a:ln>
                <a:noFill/>
              </a:ln>
              <a:solidFill>
                <a:srgbClr val="C00000"/>
              </a:solidFill>
              <a:effectLst/>
              <a:uLnTx/>
              <a:uFillTx/>
              <a:latin typeface="Calibri"/>
            </a:endParaRPr>
          </a:p>
        </p:txBody>
      </p:sp>
      <p:sp>
        <p:nvSpPr>
          <p:cNvPr id="3" name="Slide Number Placeholder 2"/>
          <p:cNvSpPr>
            <a:spLocks noGrp="1"/>
          </p:cNvSpPr>
          <p:nvPr>
            <p:ph type="sldNum" sz="quarter" idx="12"/>
          </p:nvPr>
        </p:nvSpPr>
        <p:spPr/>
        <p:txBody>
          <a:bodyPr/>
          <a:lstStyle/>
          <a:p>
            <a:fld id="{2A79A14E-396D-4C9F-87F0-DE48B51C42E0}" type="slidenum">
              <a:rPr lang="en-US" smtClean="0"/>
              <a:pPr/>
              <a:t>27</a:t>
            </a:fld>
            <a:endParaRPr lang="en-US" dirty="0"/>
          </a:p>
        </p:txBody>
      </p:sp>
    </p:spTree>
    <p:extLst>
      <p:ext uri="{BB962C8B-B14F-4D97-AF65-F5344CB8AC3E}">
        <p14:creationId xmlns:p14="http://schemas.microsoft.com/office/powerpoint/2010/main" xmlns="" val="398316236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71ADB88-9B8D-4A34-B25D-7844386CFC5F}" type="slidenum">
              <a:rPr lang="en-US" smtClean="0"/>
              <a:pPr>
                <a:defRPr/>
              </a:pPr>
              <a:t>28</a:t>
            </a:fld>
            <a:endParaRPr lang="en-US" dirty="0"/>
          </a:p>
        </p:txBody>
      </p:sp>
      <p:sp>
        <p:nvSpPr>
          <p:cNvPr id="7" name="TextBox 6"/>
          <p:cNvSpPr txBox="1"/>
          <p:nvPr/>
        </p:nvSpPr>
        <p:spPr>
          <a:xfrm>
            <a:off x="0" y="3733800"/>
            <a:ext cx="9144000" cy="3662541"/>
          </a:xfrm>
          <a:prstGeom prst="rect">
            <a:avLst/>
          </a:prstGeom>
          <a:solidFill>
            <a:schemeClr val="bg1"/>
          </a:solidFill>
        </p:spPr>
        <p:txBody>
          <a:bodyPr wrap="square" rtlCol="0">
            <a:spAutoFit/>
          </a:bodyPr>
          <a:lstStyle/>
          <a:p>
            <a:pPr algn="just"/>
            <a:endParaRPr lang="en-US" dirty="0" smtClean="0">
              <a:latin typeface="Arial" panose="020B0604020202020204" pitchFamily="34" charset="0"/>
              <a:cs typeface="Arial" panose="020B0604020202020204" pitchFamily="34" charset="0"/>
            </a:endParaRPr>
          </a:p>
          <a:p>
            <a:pPr algn="just"/>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original approved budget of PPSA amounts to R331,8 million. </a:t>
            </a:r>
            <a:r>
              <a:rPr lang="en-US" dirty="0" smtClean="0">
                <a:latin typeface="Arial" panose="020B0604020202020204" pitchFamily="34" charset="0"/>
                <a:cs typeface="Arial" panose="020B0604020202020204" pitchFamily="34" charset="0"/>
              </a:rPr>
              <a:t>Additional budget of R30,8 million confirmed in November 2021 was factored </a:t>
            </a:r>
            <a:r>
              <a:rPr lang="en-US" dirty="0">
                <a:latin typeface="Arial" panose="020B0604020202020204" pitchFamily="34" charset="0"/>
                <a:cs typeface="Arial" panose="020B0604020202020204" pitchFamily="34" charset="0"/>
              </a:rPr>
              <a:t>in the last 2 months of the financial </a:t>
            </a:r>
            <a:r>
              <a:rPr lang="en-US" dirty="0" smtClean="0">
                <a:latin typeface="Arial" panose="020B0604020202020204" pitchFamily="34" charset="0"/>
                <a:cs typeface="Arial" panose="020B0604020202020204" pitchFamily="34" charset="0"/>
              </a:rPr>
              <a:t>year. The revised budget for the year was R362,7 </a:t>
            </a:r>
            <a:r>
              <a:rPr lang="en-US" dirty="0">
                <a:latin typeface="Arial" panose="020B0604020202020204" pitchFamily="34" charset="0"/>
                <a:cs typeface="Arial" panose="020B0604020202020204" pitchFamily="34" charset="0"/>
              </a:rPr>
              <a:t>million.</a:t>
            </a:r>
          </a:p>
          <a:p>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As at 31 March </a:t>
            </a:r>
            <a:r>
              <a:rPr lang="en-US" dirty="0" smtClean="0">
                <a:latin typeface="Arial" panose="020B0604020202020204" pitchFamily="34" charset="0"/>
                <a:cs typeface="Arial" panose="020B0604020202020204" pitchFamily="34" charset="0"/>
              </a:rPr>
              <a:t>2022, </a:t>
            </a:r>
            <a:r>
              <a:rPr lang="en-US" dirty="0">
                <a:latin typeface="Arial" panose="020B0604020202020204" pitchFamily="34" charset="0"/>
                <a:cs typeface="Arial" panose="020B0604020202020204" pitchFamily="34" charset="0"/>
              </a:rPr>
              <a:t>PPSA’s spending on employee costs </a:t>
            </a:r>
            <a:r>
              <a:rPr lang="en-US" dirty="0" smtClean="0">
                <a:latin typeface="Arial" panose="020B0604020202020204" pitchFamily="34" charset="0"/>
                <a:cs typeface="Arial" panose="020B0604020202020204" pitchFamily="34" charset="0"/>
              </a:rPr>
              <a:t>amounted </a:t>
            </a:r>
            <a:r>
              <a:rPr lang="en-US" dirty="0">
                <a:latin typeface="Arial" panose="020B0604020202020204" pitchFamily="34" charset="0"/>
                <a:cs typeface="Arial" panose="020B0604020202020204" pitchFamily="34" charset="0"/>
              </a:rPr>
              <a:t>to R249.4 million (96%), Goods and Services R81.0 million (</a:t>
            </a:r>
            <a:r>
              <a:rPr lang="en-US" dirty="0" smtClean="0">
                <a:latin typeface="Arial" panose="020B0604020202020204" pitchFamily="34" charset="0"/>
                <a:cs typeface="Arial" panose="020B0604020202020204" pitchFamily="34" charset="0"/>
              </a:rPr>
              <a:t>82%). These figures are not final as the financial year end processes are still underway. It is projected that the spending against budget will be at 97% by year end.</a:t>
            </a:r>
          </a:p>
          <a:p>
            <a:endParaRPr lang="en-ZA" b="1" i="1" dirty="0" smtClean="0">
              <a:latin typeface="Arial" panose="020B0604020202020204" pitchFamily="34" charset="0"/>
              <a:cs typeface="Arial" panose="020B0604020202020204" pitchFamily="34" charset="0"/>
            </a:endParaRPr>
          </a:p>
          <a:p>
            <a:endParaRPr lang="en-ZA" b="1" i="1" dirty="0">
              <a:latin typeface="Arial" panose="020B0604020202020204" pitchFamily="34" charset="0"/>
              <a:cs typeface="Arial" panose="020B0604020202020204" pitchFamily="34" charset="0"/>
            </a:endParaRPr>
          </a:p>
          <a:p>
            <a:endParaRPr lang="en-ZA" b="1" i="1" dirty="0">
              <a:latin typeface="Arial" panose="020B0604020202020204" pitchFamily="34" charset="0"/>
              <a:cs typeface="Arial" panose="020B0604020202020204" pitchFamily="34" charset="0"/>
            </a:endParaRPr>
          </a:p>
          <a:p>
            <a:pPr algn="just"/>
            <a:endParaRPr lang="en-ZA" sz="1600" b="1" dirty="0">
              <a:latin typeface="Arial" panose="020B0604020202020204" pitchFamily="34" charset="0"/>
              <a:cs typeface="Arial" panose="020B0604020202020204" pitchFamily="34" charset="0"/>
            </a:endParaRPr>
          </a:p>
        </p:txBody>
      </p:sp>
      <p:sp>
        <p:nvSpPr>
          <p:cNvPr id="6" name="Title 1"/>
          <p:cNvSpPr txBox="1">
            <a:spLocks/>
          </p:cNvSpPr>
          <p:nvPr/>
        </p:nvSpPr>
        <p:spPr>
          <a:xfrm>
            <a:off x="1" y="0"/>
            <a:ext cx="9143999" cy="553086"/>
          </a:xfrm>
          <a:prstGeom prst="rect">
            <a:avLst/>
          </a:prstGeom>
          <a:solidFill>
            <a:schemeClr val="accent6">
              <a:lumMod val="20000"/>
              <a:lumOff val="8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800" b="1" dirty="0" smtClean="0">
                <a:solidFill>
                  <a:srgbClr val="C00000"/>
                </a:solidFill>
                <a:latin typeface="Arial Rounded MT Bold" panose="020F0704030504030204" pitchFamily="34" charset="0"/>
                <a:ea typeface="+mn-ea"/>
                <a:cs typeface="+mn-cs"/>
              </a:rPr>
              <a:t>2021/22 Expenditure Summary (Interim figures)</a:t>
            </a:r>
            <a:endParaRPr lang="en-US" sz="2800" b="1" dirty="0">
              <a:solidFill>
                <a:srgbClr val="C00000"/>
              </a:solidFill>
              <a:latin typeface="Arial Rounded MT Bold" panose="020F0704030504030204" pitchFamily="34" charset="0"/>
              <a:ea typeface="+mn-ea"/>
              <a:cs typeface="+mn-cs"/>
            </a:endParaRPr>
          </a:p>
        </p:txBody>
      </p:sp>
      <p:pic>
        <p:nvPicPr>
          <p:cNvPr id="2" name="Picture 1"/>
          <p:cNvPicPr>
            <a:picLocks noChangeAspect="1"/>
          </p:cNvPicPr>
          <p:nvPr/>
        </p:nvPicPr>
        <p:blipFill>
          <a:blip r:embed="rId2" cstate="print"/>
          <a:stretch>
            <a:fillRect/>
          </a:stretch>
        </p:blipFill>
        <p:spPr>
          <a:xfrm>
            <a:off x="0" y="553086"/>
            <a:ext cx="9144000" cy="3180714"/>
          </a:xfrm>
          <a:prstGeom prst="rect">
            <a:avLst/>
          </a:prstGeom>
        </p:spPr>
      </p:pic>
    </p:spTree>
    <p:extLst>
      <p:ext uri="{BB962C8B-B14F-4D97-AF65-F5344CB8AC3E}">
        <p14:creationId xmlns:p14="http://schemas.microsoft.com/office/powerpoint/2010/main" xmlns="" val="264796262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590800"/>
            <a:ext cx="9144000" cy="762000"/>
          </a:xfrm>
          <a:prstGeom prst="rect">
            <a:avLst/>
          </a:prstGeom>
          <a:solidFill>
            <a:schemeClr val="accent6">
              <a:lumMod val="20000"/>
              <a:lumOff val="80000"/>
            </a:schemeClr>
          </a:solidFill>
        </p:spPr>
        <p:txBody>
          <a:bodyPr vert="horz" lIns="91440" tIns="45720" rIns="91440" bIns="45720" rtlCol="0" anchor="t">
            <a:normAutofit fontScale="25000" lnSpcReduction="20000"/>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ZA" sz="4000" b="1" i="0" u="none" strike="noStrike" kern="1200" cap="all" spc="0" normalizeH="0" baseline="0" noProof="0" dirty="0" smtClean="0">
              <a:ln>
                <a:noFill/>
              </a:ln>
              <a:solidFill>
                <a:srgbClr val="C00000"/>
              </a:solidFill>
              <a:effectLst/>
              <a:uLnTx/>
              <a:uFillTx/>
              <a:latin typeface="Calibri"/>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ZA" sz="11100" b="1" i="0" u="none" strike="noStrike" kern="1200" cap="all" spc="0" normalizeH="0" baseline="0" noProof="0" dirty="0" smtClean="0">
                <a:ln>
                  <a:noFill/>
                </a:ln>
                <a:solidFill>
                  <a:srgbClr val="C00000"/>
                </a:solidFill>
                <a:effectLst/>
                <a:uLnTx/>
                <a:uFillTx/>
                <a:latin typeface="Arial Rounded MT Bold" panose="020F0704030504030204" pitchFamily="34" charset="0"/>
                <a:cs typeface="Arial" panose="020B0604020202020204" pitchFamily="34" charset="0"/>
              </a:rPr>
              <a:t>2022/23 budget</a:t>
            </a:r>
            <a:r>
              <a:rPr kumimoji="0" lang="en-ZA" sz="11100" b="1" i="0" u="none" strike="noStrike" kern="1200" cap="all" spc="0" normalizeH="0" baseline="0" noProof="0" dirty="0" smtClean="0">
                <a:ln>
                  <a:noFill/>
                </a:ln>
                <a:solidFill>
                  <a:srgbClr val="C00000"/>
                </a:solidFill>
                <a:effectLst/>
                <a:uLnTx/>
                <a:uFillTx/>
                <a:latin typeface="Arial" panose="020B0604020202020204" pitchFamily="34" charset="0"/>
                <a:cs typeface="Arial" panose="020B0604020202020204" pitchFamily="34" charset="0"/>
              </a:rPr>
              <a:t/>
            </a:r>
            <a:br>
              <a:rPr kumimoji="0" lang="en-ZA" sz="11100" b="1" i="0" u="none" strike="noStrike" kern="1200" cap="all" spc="0" normalizeH="0" baseline="0" noProof="0" dirty="0" smtClean="0">
                <a:ln>
                  <a:noFill/>
                </a:ln>
                <a:solidFill>
                  <a:srgbClr val="C00000"/>
                </a:solidFill>
                <a:effectLst/>
                <a:uLnTx/>
                <a:uFillTx/>
                <a:latin typeface="Arial" panose="020B0604020202020204" pitchFamily="34" charset="0"/>
                <a:cs typeface="Arial" panose="020B0604020202020204" pitchFamily="34" charset="0"/>
              </a:rPr>
            </a:br>
            <a:r>
              <a:rPr kumimoji="0" lang="en-ZA" sz="11100" b="1" i="0" u="sng" strike="noStrike" kern="1200" cap="all" spc="0" normalizeH="0" baseline="0" noProof="0" dirty="0" smtClean="0">
                <a:ln>
                  <a:noFill/>
                </a:ln>
                <a:solidFill>
                  <a:srgbClr val="C00000"/>
                </a:solidFill>
                <a:effectLst/>
                <a:uLnTx/>
                <a:uFillTx/>
                <a:latin typeface="Arial" pitchFamily="34" charset="0"/>
                <a:ea typeface="Times New Roman"/>
                <a:cs typeface="Arial" pitchFamily="34" charset="0"/>
              </a:rPr>
              <a:t/>
            </a:r>
            <a:br>
              <a:rPr kumimoji="0" lang="en-ZA" sz="11100" b="1" i="0" u="sng" strike="noStrike" kern="1200" cap="all" spc="0" normalizeH="0" baseline="0" noProof="0" dirty="0" smtClean="0">
                <a:ln>
                  <a:noFill/>
                </a:ln>
                <a:solidFill>
                  <a:srgbClr val="C00000"/>
                </a:solidFill>
                <a:effectLst/>
                <a:uLnTx/>
                <a:uFillTx/>
                <a:latin typeface="Arial" pitchFamily="34" charset="0"/>
                <a:ea typeface="Times New Roman"/>
                <a:cs typeface="Arial" pitchFamily="34" charset="0"/>
              </a:rPr>
            </a:br>
            <a:r>
              <a:rPr kumimoji="0" lang="en-ZA" sz="4000" b="1" i="0" u="none" strike="noStrike" kern="1200" cap="all" spc="0" normalizeH="0" baseline="0" noProof="0" dirty="0" smtClean="0">
                <a:ln>
                  <a:noFill/>
                </a:ln>
                <a:solidFill>
                  <a:srgbClr val="C00000"/>
                </a:solidFill>
                <a:effectLst/>
                <a:uLnTx/>
                <a:uFillTx/>
                <a:latin typeface="Calibri"/>
              </a:rPr>
              <a:t/>
            </a:r>
            <a:br>
              <a:rPr kumimoji="0" lang="en-ZA" sz="4000" b="1" i="0" u="none" strike="noStrike" kern="1200" cap="all" spc="0" normalizeH="0" baseline="0" noProof="0" dirty="0" smtClean="0">
                <a:ln>
                  <a:noFill/>
                </a:ln>
                <a:solidFill>
                  <a:srgbClr val="C00000"/>
                </a:solidFill>
                <a:effectLst/>
                <a:uLnTx/>
                <a:uFillTx/>
                <a:latin typeface="Calibri"/>
              </a:rPr>
            </a:br>
            <a:endParaRPr kumimoji="0" lang="en-ZA" sz="4000" b="1" i="0" u="none" strike="noStrike" kern="1200" cap="all" spc="0" normalizeH="0" baseline="0" noProof="0" dirty="0">
              <a:ln>
                <a:noFill/>
              </a:ln>
              <a:solidFill>
                <a:srgbClr val="C00000"/>
              </a:solidFill>
              <a:effectLst/>
              <a:uLnTx/>
              <a:uFillTx/>
              <a:latin typeface="Calibri"/>
            </a:endParaRPr>
          </a:p>
        </p:txBody>
      </p:sp>
      <p:sp>
        <p:nvSpPr>
          <p:cNvPr id="3" name="Slide Number Placeholder 2"/>
          <p:cNvSpPr>
            <a:spLocks noGrp="1"/>
          </p:cNvSpPr>
          <p:nvPr>
            <p:ph type="sldNum" sz="quarter" idx="12"/>
          </p:nvPr>
        </p:nvSpPr>
        <p:spPr/>
        <p:txBody>
          <a:bodyPr/>
          <a:lstStyle/>
          <a:p>
            <a:fld id="{2A79A14E-396D-4C9F-87F0-DE48B51C42E0}" type="slidenum">
              <a:rPr lang="en-US" smtClean="0"/>
              <a:pPr/>
              <a:t>29</a:t>
            </a:fld>
            <a:endParaRPr lang="en-US" dirty="0"/>
          </a:p>
        </p:txBody>
      </p:sp>
    </p:spTree>
    <p:extLst>
      <p:ext uri="{BB962C8B-B14F-4D97-AF65-F5344CB8AC3E}">
        <p14:creationId xmlns:p14="http://schemas.microsoft.com/office/powerpoint/2010/main" xmlns="" val="42118190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2"/>
          <p:cNvSpPr txBox="1">
            <a:spLocks/>
          </p:cNvSpPr>
          <p:nvPr/>
        </p:nvSpPr>
        <p:spPr>
          <a:xfrm>
            <a:off x="35442" y="990600"/>
            <a:ext cx="9108558" cy="52673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endParaRPr lang="en-ZA" sz="2400" dirty="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lgn="l">
              <a:buFont typeface="+mj-lt"/>
              <a:buAutoNum type="arabicPeriod"/>
            </a:pPr>
            <a:endParaRPr lang="en-ZA" sz="2400" dirty="0" smtClean="0">
              <a:solidFill>
                <a:schemeClr val="tx1"/>
              </a:solidFill>
            </a:endParaRPr>
          </a:p>
          <a:p>
            <a:pPr marL="514350" indent="-514350">
              <a:buFont typeface="+mj-lt"/>
              <a:buAutoNum type="arabicPeriod"/>
            </a:pPr>
            <a:endParaRPr lang="en-ZA" dirty="0"/>
          </a:p>
        </p:txBody>
      </p:sp>
      <p:sp>
        <p:nvSpPr>
          <p:cNvPr id="6" name="Rectangle 5"/>
          <p:cNvSpPr/>
          <p:nvPr/>
        </p:nvSpPr>
        <p:spPr>
          <a:xfrm>
            <a:off x="0" y="2971800"/>
            <a:ext cx="9144000" cy="523220"/>
          </a:xfrm>
          <a:prstGeom prst="rect">
            <a:avLst/>
          </a:prstGeom>
          <a:solidFill>
            <a:schemeClr val="accent6">
              <a:lumMod val="20000"/>
              <a:lumOff val="80000"/>
            </a:schemeClr>
          </a:solidFill>
        </p:spPr>
        <p:txBody>
          <a:bodyPr wrap="square">
            <a:spAutoFit/>
          </a:bodyPr>
          <a:lstStyle/>
          <a:p>
            <a:pPr algn="ctr"/>
            <a:r>
              <a:rPr lang="en-US" sz="2800" b="1" dirty="0" smtClean="0">
                <a:solidFill>
                  <a:srgbClr val="C00000"/>
                </a:solidFill>
                <a:latin typeface="Arial Rounded MT Bold" panose="020F0704030504030204" pitchFamily="34" charset="0"/>
                <a:cs typeface="Tahoma" pitchFamily="34" charset="0"/>
              </a:rPr>
              <a:t>Part 1: Public Protector- Adv. Busisiwe Mkhwebane</a:t>
            </a:r>
            <a:endParaRPr lang="en-GB" sz="2800" dirty="0">
              <a:solidFill>
                <a:srgbClr val="C00000"/>
              </a:solidFill>
              <a:latin typeface="Arial Rounded MT Bold" panose="020F0704030504030204" pitchFamily="34" charset="0"/>
            </a:endParaRPr>
          </a:p>
        </p:txBody>
      </p:sp>
    </p:spTree>
    <p:extLst>
      <p:ext uri="{BB962C8B-B14F-4D97-AF65-F5344CB8AC3E}">
        <p14:creationId xmlns:p14="http://schemas.microsoft.com/office/powerpoint/2010/main" xmlns="" val="2897428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24744"/>
            <a:ext cx="8712968" cy="5112568"/>
          </a:xfrm>
        </p:spPr>
        <p:txBody>
          <a:bodyPr>
            <a:noAutofit/>
          </a:bodyPr>
          <a:lstStyle/>
          <a:p>
            <a:pPr marL="0" indent="0" algn="just">
              <a:buNone/>
            </a:pPr>
            <a:endParaRPr lang="en-US" sz="2400" dirty="0" smtClean="0">
              <a:latin typeface="Arial" panose="020B0604020202020204" pitchFamily="34" charset="0"/>
              <a:cs typeface="Arial" panose="020B0604020202020204" pitchFamily="34" charset="0"/>
            </a:endParaRPr>
          </a:p>
          <a:p>
            <a:pPr algn="just">
              <a:buFont typeface="Wingdings" panose="05000000000000000000" pitchFamily="2" charset="2"/>
              <a:buChar char="ü"/>
            </a:pPr>
            <a:endParaRPr lang="en-US" sz="2400" dirty="0" smtClean="0">
              <a:latin typeface="Arial" panose="020B0604020202020204" pitchFamily="34" charset="0"/>
              <a:cs typeface="Arial" panose="020B0604020202020204" pitchFamily="34" charset="0"/>
            </a:endParaRPr>
          </a:p>
          <a:p>
            <a:pPr algn="just">
              <a:buFont typeface="Wingdings" panose="05000000000000000000" pitchFamily="2" charset="2"/>
              <a:buChar char="ü"/>
            </a:pPr>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B71ADB88-9B8D-4A34-B25D-7844386CFC5F}" type="slidenum">
              <a:rPr lang="en-US" smtClean="0"/>
              <a:pPr>
                <a:defRPr/>
              </a:pPr>
              <a:t>30</a:t>
            </a:fld>
            <a:endParaRPr lang="en-US" dirty="0"/>
          </a:p>
        </p:txBody>
      </p:sp>
      <p:sp>
        <p:nvSpPr>
          <p:cNvPr id="7" name="TextBox 6"/>
          <p:cNvSpPr txBox="1"/>
          <p:nvPr/>
        </p:nvSpPr>
        <p:spPr>
          <a:xfrm>
            <a:off x="-4" y="3681028"/>
            <a:ext cx="9144001" cy="3385542"/>
          </a:xfrm>
          <a:prstGeom prst="rect">
            <a:avLst/>
          </a:prstGeom>
          <a:solidFill>
            <a:schemeClr val="bg1"/>
          </a:solidFill>
          <a:ln>
            <a:noFill/>
          </a:ln>
        </p:spPr>
        <p:txBody>
          <a:bodyPr wrap="square" rtlCol="0">
            <a:spAutoFit/>
          </a:bodyPr>
          <a:lstStyle/>
          <a:p>
            <a:pPr algn="just"/>
            <a:endParaRPr lang="en-GB" dirty="0" smtClean="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total budget allocation of PPSA is made up of transfers from the department of Justice, interest income from the bank and other </a:t>
            </a:r>
            <a:r>
              <a:rPr lang="en-GB" dirty="0" smtClean="0">
                <a:latin typeface="Arial" panose="020B0604020202020204" pitchFamily="34" charset="0"/>
                <a:cs typeface="Arial" panose="020B0604020202020204" pitchFamily="34" charset="0"/>
              </a:rPr>
              <a:t>income (other income include bursary repayments and parking fees). The projected allocation from DoJ decreased by 1% from adjusted budget of R359,8 million (2022) to R357,9 million (2023). </a:t>
            </a:r>
          </a:p>
          <a:p>
            <a:pPr algn="just"/>
            <a:endParaRPr lang="en-GB" dirty="0" smtClean="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total </a:t>
            </a:r>
            <a:r>
              <a:rPr lang="en-GB" dirty="0" smtClean="0">
                <a:latin typeface="Arial" panose="020B0604020202020204" pitchFamily="34" charset="0"/>
                <a:cs typeface="Arial" panose="020B0604020202020204" pitchFamily="34" charset="0"/>
              </a:rPr>
              <a:t> projected budget </a:t>
            </a:r>
            <a:r>
              <a:rPr lang="en-GB" dirty="0">
                <a:latin typeface="Arial" panose="020B0604020202020204" pitchFamily="34" charset="0"/>
                <a:cs typeface="Arial" panose="020B0604020202020204" pitchFamily="34" charset="0"/>
              </a:rPr>
              <a:t>for PPSA in the </a:t>
            </a:r>
            <a:r>
              <a:rPr lang="en-GB" dirty="0" smtClean="0">
                <a:latin typeface="Arial" panose="020B0604020202020204" pitchFamily="34" charset="0"/>
                <a:cs typeface="Arial" panose="020B0604020202020204" pitchFamily="34" charset="0"/>
              </a:rPr>
              <a:t>2022/23 </a:t>
            </a:r>
            <a:r>
              <a:rPr lang="en-GB" dirty="0">
                <a:latin typeface="Arial" panose="020B0604020202020204" pitchFamily="34" charset="0"/>
                <a:cs typeface="Arial" panose="020B0604020202020204" pitchFamily="34" charset="0"/>
              </a:rPr>
              <a:t>financial </a:t>
            </a:r>
            <a:r>
              <a:rPr lang="en-GB" dirty="0" smtClean="0">
                <a:latin typeface="Arial" panose="020B0604020202020204" pitchFamily="34" charset="0"/>
                <a:cs typeface="Arial" panose="020B0604020202020204" pitchFamily="34" charset="0"/>
              </a:rPr>
              <a:t>year </a:t>
            </a:r>
            <a:r>
              <a:rPr lang="en-GB" dirty="0">
                <a:latin typeface="Arial" panose="020B0604020202020204" pitchFamily="34" charset="0"/>
                <a:cs typeface="Arial" panose="020B0604020202020204" pitchFamily="34" charset="0"/>
              </a:rPr>
              <a:t>amount to </a:t>
            </a:r>
            <a:r>
              <a:rPr lang="en-GB" b="1" dirty="0" smtClean="0">
                <a:latin typeface="Arial" panose="020B0604020202020204" pitchFamily="34" charset="0"/>
                <a:cs typeface="Arial" panose="020B0604020202020204" pitchFamily="34" charset="0"/>
              </a:rPr>
              <a:t>R360,9 million</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with an increase of  R20 million on the baseline of 2022/23. 2023/24 and 2024/25 have an increase of R15 million and R16 million respectively, yet 2023/24 realises a further decline in comparison to the previous year. </a:t>
            </a:r>
          </a:p>
          <a:p>
            <a:pPr algn="just"/>
            <a:endParaRPr lang="en-GB" sz="1600" dirty="0" smtClean="0"/>
          </a:p>
          <a:p>
            <a:pPr marL="285750" indent="-285750">
              <a:buFont typeface="Wingdings" panose="05000000000000000000" pitchFamily="2" charset="2"/>
              <a:buChar char="q"/>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2649609838"/>
              </p:ext>
            </p:extLst>
          </p:nvPr>
        </p:nvGraphicFramePr>
        <p:xfrm>
          <a:off x="53748" y="553086"/>
          <a:ext cx="9036499" cy="3098832"/>
        </p:xfrm>
        <a:graphic>
          <a:graphicData uri="http://schemas.openxmlformats.org/drawingml/2006/table">
            <a:tbl>
              <a:tblPr/>
              <a:tblGrid>
                <a:gridCol w="2613252">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gridCol w="990600">
                  <a:extLst>
                    <a:ext uri="{9D8B030D-6E8A-4147-A177-3AD203B41FA5}">
                      <a16:colId xmlns:a16="http://schemas.microsoft.com/office/drawing/2014/main" xmlns="" val="20002"/>
                    </a:ext>
                  </a:extLst>
                </a:gridCol>
                <a:gridCol w="1066800">
                  <a:extLst>
                    <a:ext uri="{9D8B030D-6E8A-4147-A177-3AD203B41FA5}">
                      <a16:colId xmlns:a16="http://schemas.microsoft.com/office/drawing/2014/main" xmlns="" val="20003"/>
                    </a:ext>
                  </a:extLst>
                </a:gridCol>
                <a:gridCol w="1143000">
                  <a:extLst>
                    <a:ext uri="{9D8B030D-6E8A-4147-A177-3AD203B41FA5}">
                      <a16:colId xmlns:a16="http://schemas.microsoft.com/office/drawing/2014/main" xmlns="" val="20004"/>
                    </a:ext>
                  </a:extLst>
                </a:gridCol>
                <a:gridCol w="1066800">
                  <a:extLst>
                    <a:ext uri="{9D8B030D-6E8A-4147-A177-3AD203B41FA5}">
                      <a16:colId xmlns:a16="http://schemas.microsoft.com/office/drawing/2014/main" xmlns="" val="20005"/>
                    </a:ext>
                  </a:extLst>
                </a:gridCol>
                <a:gridCol w="1089247">
                  <a:extLst>
                    <a:ext uri="{9D8B030D-6E8A-4147-A177-3AD203B41FA5}">
                      <a16:colId xmlns:a16="http://schemas.microsoft.com/office/drawing/2014/main" xmlns="" val="20006"/>
                    </a:ext>
                  </a:extLst>
                </a:gridCol>
              </a:tblGrid>
              <a:tr h="970914">
                <a:tc>
                  <a:txBody>
                    <a:bodyPr/>
                    <a:lstStyle/>
                    <a:p>
                      <a:pPr algn="l" fontAlgn="b"/>
                      <a:r>
                        <a:rPr lang="en-ZA" sz="1300" b="1" i="0" u="none" strike="noStrike" dirty="0">
                          <a:solidFill>
                            <a:srgbClr val="000000"/>
                          </a:solidFill>
                          <a:effectLst/>
                          <a:latin typeface="Arial" panose="020B0604020202020204" pitchFamily="34" charset="0"/>
                          <a:cs typeface="Arial" panose="020B0604020202020204" pitchFamily="34" charset="0"/>
                        </a:rPr>
                        <a:t>Description</a:t>
                      </a:r>
                    </a:p>
                  </a:txBody>
                  <a:tcPr marL="4398" marR="4398" marT="439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BC94"/>
                    </a:solidFill>
                  </a:tcPr>
                </a:tc>
                <a:tc>
                  <a:txBody>
                    <a:bodyPr/>
                    <a:lstStyle/>
                    <a:p>
                      <a:pPr algn="r" fontAlgn="b"/>
                      <a:r>
                        <a:rPr lang="en-ZA" sz="1300" b="1" i="0" u="none" strike="noStrike" dirty="0">
                          <a:solidFill>
                            <a:srgbClr val="000000"/>
                          </a:solidFill>
                          <a:effectLst/>
                          <a:latin typeface="Arial" panose="020B0604020202020204" pitchFamily="34" charset="0"/>
                          <a:cs typeface="Arial" panose="020B0604020202020204" pitchFamily="34" charset="0"/>
                        </a:rPr>
                        <a:t>Adjustments Budget 2021/22</a:t>
                      </a:r>
                    </a:p>
                  </a:txBody>
                  <a:tcPr marL="4398" marR="4398" marT="43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BC94"/>
                    </a:solidFill>
                  </a:tcPr>
                </a:tc>
                <a:tc>
                  <a:txBody>
                    <a:bodyPr/>
                    <a:lstStyle/>
                    <a:p>
                      <a:pPr algn="r" fontAlgn="b"/>
                      <a:r>
                        <a:rPr lang="en-ZA" sz="1300" b="1" i="0" u="none" strike="noStrike" dirty="0">
                          <a:solidFill>
                            <a:srgbClr val="000000"/>
                          </a:solidFill>
                          <a:effectLst/>
                          <a:latin typeface="Arial" panose="020B0604020202020204" pitchFamily="34" charset="0"/>
                          <a:cs typeface="Arial" panose="020B0604020202020204" pitchFamily="34" charset="0"/>
                        </a:rPr>
                        <a:t>Budget 2022/23 Approved Baseline</a:t>
                      </a:r>
                    </a:p>
                  </a:txBody>
                  <a:tcPr marL="4398" marR="4398" marT="439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BC94"/>
                    </a:solidFill>
                  </a:tcPr>
                </a:tc>
                <a:tc>
                  <a:txBody>
                    <a:bodyPr/>
                    <a:lstStyle/>
                    <a:p>
                      <a:pPr algn="r" fontAlgn="b"/>
                      <a:r>
                        <a:rPr lang="en-ZA" sz="1300" b="1" i="0" u="none" strike="noStrike" dirty="0">
                          <a:solidFill>
                            <a:srgbClr val="000000"/>
                          </a:solidFill>
                          <a:effectLst/>
                          <a:latin typeface="Arial" panose="020B0604020202020204" pitchFamily="34" charset="0"/>
                          <a:cs typeface="Arial" panose="020B0604020202020204" pitchFamily="34" charset="0"/>
                        </a:rPr>
                        <a:t>Adjustment on Baseline of 2022/23 (R20 million)</a:t>
                      </a:r>
                    </a:p>
                  </a:txBody>
                  <a:tcPr marL="4398" marR="4398" marT="4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BC94"/>
                    </a:solidFill>
                  </a:tcPr>
                </a:tc>
                <a:tc>
                  <a:txBody>
                    <a:bodyPr/>
                    <a:lstStyle/>
                    <a:p>
                      <a:pPr algn="r" fontAlgn="b"/>
                      <a:r>
                        <a:rPr lang="en-ZA" sz="1300" b="1" i="0" u="none" strike="noStrike" dirty="0">
                          <a:solidFill>
                            <a:srgbClr val="000000"/>
                          </a:solidFill>
                          <a:effectLst/>
                          <a:latin typeface="Arial" panose="020B0604020202020204" pitchFamily="34" charset="0"/>
                          <a:cs typeface="Arial" panose="020B0604020202020204" pitchFamily="34" charset="0"/>
                        </a:rPr>
                        <a:t>Budget 2022/23</a:t>
                      </a:r>
                    </a:p>
                  </a:txBody>
                  <a:tcPr marL="4398" marR="4398" marT="4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BC94"/>
                    </a:solidFill>
                  </a:tcPr>
                </a:tc>
                <a:tc>
                  <a:txBody>
                    <a:bodyPr/>
                    <a:lstStyle/>
                    <a:p>
                      <a:pPr algn="r" fontAlgn="b"/>
                      <a:r>
                        <a:rPr lang="en-ZA" sz="1300" b="1" i="0" u="none" strike="noStrike" dirty="0">
                          <a:solidFill>
                            <a:srgbClr val="000000"/>
                          </a:solidFill>
                          <a:effectLst/>
                          <a:latin typeface="Arial" panose="020B0604020202020204" pitchFamily="34" charset="0"/>
                          <a:cs typeface="Arial" panose="020B0604020202020204" pitchFamily="34" charset="0"/>
                        </a:rPr>
                        <a:t>Budget 2023/24</a:t>
                      </a:r>
                    </a:p>
                  </a:txBody>
                  <a:tcPr marL="4398" marR="4398" marT="4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BC94"/>
                    </a:solidFill>
                  </a:tcPr>
                </a:tc>
                <a:tc>
                  <a:txBody>
                    <a:bodyPr/>
                    <a:lstStyle/>
                    <a:p>
                      <a:pPr algn="r" fontAlgn="b"/>
                      <a:r>
                        <a:rPr lang="en-ZA" sz="1300" b="1" i="0" u="none" strike="noStrike" dirty="0">
                          <a:solidFill>
                            <a:srgbClr val="000000"/>
                          </a:solidFill>
                          <a:effectLst/>
                          <a:latin typeface="Arial" panose="020B0604020202020204" pitchFamily="34" charset="0"/>
                          <a:cs typeface="Arial" panose="020B0604020202020204" pitchFamily="34" charset="0"/>
                        </a:rPr>
                        <a:t>Budget 2024/25</a:t>
                      </a:r>
                    </a:p>
                  </a:txBody>
                  <a:tcPr marL="4398" marR="4398" marT="43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BC94"/>
                    </a:solidFill>
                  </a:tcPr>
                </a:tc>
                <a:extLst>
                  <a:ext uri="{0D108BD9-81ED-4DB2-BD59-A6C34878D82A}">
                    <a16:rowId xmlns:a16="http://schemas.microsoft.com/office/drawing/2014/main" xmlns="" val="10000"/>
                  </a:ext>
                </a:extLst>
              </a:tr>
              <a:tr h="614802">
                <a:tc>
                  <a:txBody>
                    <a:bodyPr/>
                    <a:lstStyle/>
                    <a:p>
                      <a:pPr algn="l" fontAlgn="b"/>
                      <a:r>
                        <a:rPr lang="en-ZA" sz="1300" b="0" i="0" u="none" strike="noStrike" dirty="0">
                          <a:solidFill>
                            <a:srgbClr val="000000"/>
                          </a:solidFill>
                          <a:effectLst/>
                          <a:latin typeface="Arial" panose="020B0604020202020204" pitchFamily="34" charset="0"/>
                          <a:cs typeface="Arial" panose="020B0604020202020204" pitchFamily="34" charset="0"/>
                        </a:rPr>
                        <a:t>Baseline Allocation through DoJ&amp;CD</a:t>
                      </a:r>
                      <a:br>
                        <a:rPr lang="en-ZA" sz="1300" b="0" i="0" u="none" strike="noStrike" dirty="0">
                          <a:solidFill>
                            <a:srgbClr val="000000"/>
                          </a:solidFill>
                          <a:effectLst/>
                          <a:latin typeface="Arial" panose="020B0604020202020204" pitchFamily="34" charset="0"/>
                          <a:cs typeface="Arial" panose="020B0604020202020204" pitchFamily="34" charset="0"/>
                        </a:rPr>
                      </a:br>
                      <a:endParaRPr lang="en-ZA" sz="1300" b="0" i="0" u="none" strike="noStrike" dirty="0">
                        <a:solidFill>
                          <a:srgbClr val="000000"/>
                        </a:solidFill>
                        <a:effectLst/>
                        <a:latin typeface="Arial" panose="020B0604020202020204" pitchFamily="34" charset="0"/>
                        <a:cs typeface="Arial" panose="020B0604020202020204" pitchFamily="34" charset="0"/>
                      </a:endParaRPr>
                    </a:p>
                  </a:txBody>
                  <a:tcPr marL="79159" marR="4398" marT="439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panose="020B0604020202020204" pitchFamily="34" charset="0"/>
                          <a:cs typeface="Arial" panose="020B0604020202020204" pitchFamily="34" charset="0"/>
                        </a:rPr>
                        <a:t> 359 860 000 </a:t>
                      </a:r>
                    </a:p>
                  </a:txBody>
                  <a:tcPr marL="4398" marR="4398" marT="4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panose="020B0604020202020204" pitchFamily="34" charset="0"/>
                          <a:cs typeface="Arial" panose="020B0604020202020204" pitchFamily="34" charset="0"/>
                        </a:rPr>
                        <a:t> 337 928 000 </a:t>
                      </a:r>
                    </a:p>
                  </a:txBody>
                  <a:tcPr marL="4398" marR="4398" marT="4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panose="020B0604020202020204" pitchFamily="34" charset="0"/>
                          <a:cs typeface="Arial" panose="020B0604020202020204" pitchFamily="34" charset="0"/>
                        </a:rPr>
                        <a:t>    20 000 000 </a:t>
                      </a:r>
                    </a:p>
                  </a:txBody>
                  <a:tcPr marL="4398" marR="4398" marT="4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panose="020B0604020202020204" pitchFamily="34" charset="0"/>
                          <a:cs typeface="Arial" panose="020B0604020202020204" pitchFamily="34" charset="0"/>
                        </a:rPr>
                        <a:t> 357 928 000 </a:t>
                      </a:r>
                    </a:p>
                  </a:txBody>
                  <a:tcPr marL="4398" marR="4398" marT="4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panose="020B0604020202020204" pitchFamily="34" charset="0"/>
                          <a:cs typeface="Arial" panose="020B0604020202020204" pitchFamily="34" charset="0"/>
                        </a:rPr>
                        <a:t> 357 261 000 </a:t>
                      </a:r>
                    </a:p>
                  </a:txBody>
                  <a:tcPr marL="4398" marR="4398" marT="4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panose="020B0604020202020204" pitchFamily="34" charset="0"/>
                          <a:cs typeface="Arial" panose="020B0604020202020204" pitchFamily="34" charset="0"/>
                        </a:rPr>
                        <a:t> 374 025 000 </a:t>
                      </a:r>
                    </a:p>
                  </a:txBody>
                  <a:tcPr marL="4398" marR="4398" marT="43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11053">
                <a:tc>
                  <a:txBody>
                    <a:bodyPr/>
                    <a:lstStyle/>
                    <a:p>
                      <a:pPr algn="l" fontAlgn="b"/>
                      <a:r>
                        <a:rPr lang="en-ZA" sz="1300" b="0" i="0" u="none" strike="noStrike" dirty="0">
                          <a:solidFill>
                            <a:srgbClr val="000000"/>
                          </a:solidFill>
                          <a:effectLst/>
                          <a:latin typeface="Arial" panose="020B0604020202020204" pitchFamily="34" charset="0"/>
                          <a:cs typeface="Arial" panose="020B0604020202020204" pitchFamily="34" charset="0"/>
                        </a:rPr>
                        <a:t>Interest </a:t>
                      </a:r>
                    </a:p>
                  </a:txBody>
                  <a:tcPr marL="79159" marR="4398" marT="439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panose="020B0604020202020204" pitchFamily="34" charset="0"/>
                          <a:cs typeface="Arial" panose="020B0604020202020204" pitchFamily="34" charset="0"/>
                        </a:rPr>
                        <a:t>     2 692 000 </a:t>
                      </a:r>
                    </a:p>
                  </a:txBody>
                  <a:tcPr marL="4398" marR="4398" marT="4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panose="020B0604020202020204" pitchFamily="34" charset="0"/>
                          <a:cs typeface="Arial" panose="020B0604020202020204" pitchFamily="34" charset="0"/>
                        </a:rPr>
                        <a:t>     2 821 000 </a:t>
                      </a:r>
                    </a:p>
                  </a:txBody>
                  <a:tcPr marL="4398" marR="4398" marT="4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panose="020B0604020202020204" pitchFamily="34" charset="0"/>
                          <a:cs typeface="Arial" panose="020B0604020202020204" pitchFamily="34" charset="0"/>
                        </a:rPr>
                        <a:t>                  -   </a:t>
                      </a:r>
                    </a:p>
                  </a:txBody>
                  <a:tcPr marL="4398" marR="4398" marT="4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panose="020B0604020202020204" pitchFamily="34" charset="0"/>
                          <a:cs typeface="Arial" panose="020B0604020202020204" pitchFamily="34" charset="0"/>
                        </a:rPr>
                        <a:t>     2 821 000 </a:t>
                      </a:r>
                    </a:p>
                  </a:txBody>
                  <a:tcPr marL="4398" marR="4398" marT="4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panose="020B0604020202020204" pitchFamily="34" charset="0"/>
                          <a:cs typeface="Arial" panose="020B0604020202020204" pitchFamily="34" charset="0"/>
                        </a:rPr>
                        <a:t>     2 948 000 </a:t>
                      </a:r>
                    </a:p>
                  </a:txBody>
                  <a:tcPr marL="4398" marR="4398" marT="4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panose="020B0604020202020204" pitchFamily="34" charset="0"/>
                          <a:cs typeface="Arial" panose="020B0604020202020204" pitchFamily="34" charset="0"/>
                        </a:rPr>
                        <a:t>     3 080 000 </a:t>
                      </a:r>
                    </a:p>
                  </a:txBody>
                  <a:tcPr marL="4398" marR="4398" marT="43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11053">
                <a:tc>
                  <a:txBody>
                    <a:bodyPr/>
                    <a:lstStyle/>
                    <a:p>
                      <a:pPr algn="l" fontAlgn="b"/>
                      <a:r>
                        <a:rPr lang="en-ZA" sz="1300" b="0" i="0" u="none" strike="noStrike" dirty="0">
                          <a:solidFill>
                            <a:srgbClr val="000000"/>
                          </a:solidFill>
                          <a:effectLst/>
                          <a:latin typeface="Arial" panose="020B0604020202020204" pitchFamily="34" charset="0"/>
                          <a:cs typeface="Arial" panose="020B0604020202020204" pitchFamily="34" charset="0"/>
                        </a:rPr>
                        <a:t>Other income</a:t>
                      </a:r>
                    </a:p>
                  </a:txBody>
                  <a:tcPr marL="79159" marR="4398" marT="439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panose="020B0604020202020204" pitchFamily="34" charset="0"/>
                          <a:cs typeface="Arial" panose="020B0604020202020204" pitchFamily="34" charset="0"/>
                        </a:rPr>
                        <a:t>        162 000 </a:t>
                      </a:r>
                    </a:p>
                  </a:txBody>
                  <a:tcPr marL="4398" marR="4398" marT="4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panose="020B0604020202020204" pitchFamily="34" charset="0"/>
                          <a:cs typeface="Arial" panose="020B0604020202020204" pitchFamily="34" charset="0"/>
                        </a:rPr>
                        <a:t>        169 000 </a:t>
                      </a:r>
                    </a:p>
                  </a:txBody>
                  <a:tcPr marL="4398" marR="4398" marT="4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panose="020B0604020202020204" pitchFamily="34" charset="0"/>
                          <a:cs typeface="Arial" panose="020B0604020202020204" pitchFamily="34" charset="0"/>
                        </a:rPr>
                        <a:t>                  -   </a:t>
                      </a:r>
                    </a:p>
                  </a:txBody>
                  <a:tcPr marL="4398" marR="4398" marT="4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panose="020B0604020202020204" pitchFamily="34" charset="0"/>
                          <a:cs typeface="Arial" panose="020B0604020202020204" pitchFamily="34" charset="0"/>
                        </a:rPr>
                        <a:t>        169 000 </a:t>
                      </a:r>
                    </a:p>
                  </a:txBody>
                  <a:tcPr marL="4398" marR="4398" marT="4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panose="020B0604020202020204" pitchFamily="34" charset="0"/>
                          <a:cs typeface="Arial" panose="020B0604020202020204" pitchFamily="34" charset="0"/>
                        </a:rPr>
                        <a:t>        177 000 </a:t>
                      </a:r>
                    </a:p>
                  </a:txBody>
                  <a:tcPr marL="4398" marR="4398" marT="4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300" b="0" i="0" u="none" strike="noStrike" dirty="0">
                          <a:solidFill>
                            <a:srgbClr val="000000"/>
                          </a:solidFill>
                          <a:effectLst/>
                          <a:latin typeface="Arial" panose="020B0604020202020204" pitchFamily="34" charset="0"/>
                          <a:cs typeface="Arial" panose="020B0604020202020204" pitchFamily="34" charset="0"/>
                        </a:rPr>
                        <a:t>        185 000 </a:t>
                      </a:r>
                    </a:p>
                  </a:txBody>
                  <a:tcPr marL="4398" marR="4398" marT="43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11053">
                <a:tc>
                  <a:txBody>
                    <a:bodyPr/>
                    <a:lstStyle/>
                    <a:p>
                      <a:pPr algn="l" fontAlgn="b"/>
                      <a:r>
                        <a:rPr lang="en-ZA" sz="1300" b="1" i="0" u="none" strike="noStrike" dirty="0">
                          <a:solidFill>
                            <a:srgbClr val="000000"/>
                          </a:solidFill>
                          <a:effectLst/>
                          <a:latin typeface="Arial" panose="020B0604020202020204" pitchFamily="34" charset="0"/>
                          <a:cs typeface="Arial" panose="020B0604020202020204" pitchFamily="34" charset="0"/>
                        </a:rPr>
                        <a:t>Total</a:t>
                      </a:r>
                    </a:p>
                  </a:txBody>
                  <a:tcPr marL="4398" marR="4398" marT="439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BC94"/>
                    </a:solidFill>
                  </a:tcPr>
                </a:tc>
                <a:tc>
                  <a:txBody>
                    <a:bodyPr/>
                    <a:lstStyle/>
                    <a:p>
                      <a:pPr algn="l" fontAlgn="b"/>
                      <a:r>
                        <a:rPr lang="en-ZA" sz="1300" b="1" i="0" u="none" strike="noStrike" dirty="0">
                          <a:solidFill>
                            <a:srgbClr val="000000"/>
                          </a:solidFill>
                          <a:effectLst/>
                          <a:latin typeface="Arial" panose="020B0604020202020204" pitchFamily="34" charset="0"/>
                          <a:cs typeface="Arial" panose="020B0604020202020204" pitchFamily="34" charset="0"/>
                        </a:rPr>
                        <a:t> 362 714 000 </a:t>
                      </a:r>
                    </a:p>
                  </a:txBody>
                  <a:tcPr marL="4398" marR="4398" marT="43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BC94"/>
                    </a:solidFill>
                  </a:tcPr>
                </a:tc>
                <a:tc>
                  <a:txBody>
                    <a:bodyPr/>
                    <a:lstStyle/>
                    <a:p>
                      <a:pPr algn="l" fontAlgn="b"/>
                      <a:r>
                        <a:rPr lang="en-ZA" sz="1300" b="1" i="0" u="none" strike="noStrike" dirty="0">
                          <a:solidFill>
                            <a:srgbClr val="000000"/>
                          </a:solidFill>
                          <a:effectLst/>
                          <a:latin typeface="Arial" panose="020B0604020202020204" pitchFamily="34" charset="0"/>
                          <a:cs typeface="Arial" panose="020B0604020202020204" pitchFamily="34" charset="0"/>
                        </a:rPr>
                        <a:t> 340 918 000 </a:t>
                      </a:r>
                    </a:p>
                  </a:txBody>
                  <a:tcPr marL="4398" marR="4398" marT="439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BC94"/>
                    </a:solidFill>
                  </a:tcPr>
                </a:tc>
                <a:tc>
                  <a:txBody>
                    <a:bodyPr/>
                    <a:lstStyle/>
                    <a:p>
                      <a:pPr algn="l" fontAlgn="b"/>
                      <a:r>
                        <a:rPr lang="en-ZA" sz="1300" b="1" i="0" u="none" strike="noStrike" dirty="0">
                          <a:solidFill>
                            <a:srgbClr val="000000"/>
                          </a:solidFill>
                          <a:effectLst/>
                          <a:latin typeface="Arial" panose="020B0604020202020204" pitchFamily="34" charset="0"/>
                          <a:cs typeface="Arial" panose="020B0604020202020204" pitchFamily="34" charset="0"/>
                        </a:rPr>
                        <a:t>    20 000 000 </a:t>
                      </a:r>
                    </a:p>
                  </a:txBody>
                  <a:tcPr marL="4398" marR="4398" marT="4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BC94"/>
                    </a:solidFill>
                  </a:tcPr>
                </a:tc>
                <a:tc>
                  <a:txBody>
                    <a:bodyPr/>
                    <a:lstStyle/>
                    <a:p>
                      <a:pPr algn="l" fontAlgn="b"/>
                      <a:r>
                        <a:rPr lang="en-ZA" sz="1300" b="1" i="0" u="none" strike="noStrike" dirty="0">
                          <a:solidFill>
                            <a:srgbClr val="000000"/>
                          </a:solidFill>
                          <a:effectLst/>
                          <a:latin typeface="Arial" panose="020B0604020202020204" pitchFamily="34" charset="0"/>
                          <a:cs typeface="Arial" panose="020B0604020202020204" pitchFamily="34" charset="0"/>
                        </a:rPr>
                        <a:t> 360 918 000 </a:t>
                      </a:r>
                    </a:p>
                  </a:txBody>
                  <a:tcPr marL="4398" marR="4398" marT="4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BC94"/>
                    </a:solidFill>
                  </a:tcPr>
                </a:tc>
                <a:tc>
                  <a:txBody>
                    <a:bodyPr/>
                    <a:lstStyle/>
                    <a:p>
                      <a:pPr algn="l" fontAlgn="b"/>
                      <a:r>
                        <a:rPr lang="en-ZA" sz="1300" b="1" i="0" u="none" strike="noStrike" dirty="0">
                          <a:solidFill>
                            <a:srgbClr val="000000"/>
                          </a:solidFill>
                          <a:effectLst/>
                          <a:latin typeface="Arial" panose="020B0604020202020204" pitchFamily="34" charset="0"/>
                          <a:cs typeface="Arial" panose="020B0604020202020204" pitchFamily="34" charset="0"/>
                        </a:rPr>
                        <a:t> 360 386 000 </a:t>
                      </a:r>
                    </a:p>
                  </a:txBody>
                  <a:tcPr marL="4398" marR="4398" marT="4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BC94"/>
                    </a:solidFill>
                  </a:tcPr>
                </a:tc>
                <a:tc>
                  <a:txBody>
                    <a:bodyPr/>
                    <a:lstStyle/>
                    <a:p>
                      <a:pPr algn="l" fontAlgn="b"/>
                      <a:r>
                        <a:rPr lang="en-ZA" sz="1300" b="1" i="0" u="none" strike="noStrike" dirty="0">
                          <a:solidFill>
                            <a:srgbClr val="000000"/>
                          </a:solidFill>
                          <a:effectLst/>
                          <a:latin typeface="Arial" panose="020B0604020202020204" pitchFamily="34" charset="0"/>
                          <a:cs typeface="Arial" panose="020B0604020202020204" pitchFamily="34" charset="0"/>
                        </a:rPr>
                        <a:t> 377 290 000 </a:t>
                      </a:r>
                    </a:p>
                  </a:txBody>
                  <a:tcPr marL="4398" marR="4398" marT="43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BC94"/>
                    </a:solidFill>
                  </a:tcPr>
                </a:tc>
                <a:extLst>
                  <a:ext uri="{0D108BD9-81ED-4DB2-BD59-A6C34878D82A}">
                    <a16:rowId xmlns:a16="http://schemas.microsoft.com/office/drawing/2014/main" xmlns="" val="10004"/>
                  </a:ext>
                </a:extLst>
              </a:tr>
              <a:tr h="579957">
                <a:tc>
                  <a:txBody>
                    <a:bodyPr/>
                    <a:lstStyle/>
                    <a:p>
                      <a:pPr algn="l" fontAlgn="b"/>
                      <a:r>
                        <a:rPr lang="en-ZA" sz="1300" b="1" i="1" u="none" strike="noStrike" dirty="0">
                          <a:solidFill>
                            <a:srgbClr val="000000"/>
                          </a:solidFill>
                          <a:effectLst/>
                          <a:latin typeface="Arial" panose="020B0604020202020204" pitchFamily="34" charset="0"/>
                          <a:cs typeface="Arial" panose="020B0604020202020204" pitchFamily="34" charset="0"/>
                        </a:rPr>
                        <a:t>% on allocation increases/decreases</a:t>
                      </a:r>
                    </a:p>
                  </a:txBody>
                  <a:tcPr marL="4398" marR="4398" marT="439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300" b="1" i="1" u="none" strike="noStrike" dirty="0">
                          <a:solidFill>
                            <a:srgbClr val="000000"/>
                          </a:solidFill>
                          <a:effectLst/>
                          <a:latin typeface="Arial" panose="020B0604020202020204" pitchFamily="34" charset="0"/>
                          <a:cs typeface="Arial" panose="020B0604020202020204" pitchFamily="34" charset="0"/>
                        </a:rPr>
                        <a:t> </a:t>
                      </a:r>
                    </a:p>
                  </a:txBody>
                  <a:tcPr marL="4398" marR="4398" marT="4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300" b="1" i="1" u="none" strike="noStrike" dirty="0">
                          <a:solidFill>
                            <a:srgbClr val="000000"/>
                          </a:solidFill>
                          <a:effectLst/>
                          <a:latin typeface="Arial" panose="020B0604020202020204" pitchFamily="34" charset="0"/>
                          <a:cs typeface="Arial" panose="020B0604020202020204" pitchFamily="34" charset="0"/>
                        </a:rPr>
                        <a:t> </a:t>
                      </a:r>
                    </a:p>
                  </a:txBody>
                  <a:tcPr marL="4398" marR="4398" marT="4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300" b="1" i="1" u="none" strike="noStrike" dirty="0">
                          <a:solidFill>
                            <a:srgbClr val="000000"/>
                          </a:solidFill>
                          <a:effectLst/>
                          <a:latin typeface="Arial" panose="020B0604020202020204" pitchFamily="34" charset="0"/>
                          <a:cs typeface="Arial" panose="020B0604020202020204" pitchFamily="34" charset="0"/>
                        </a:rPr>
                        <a:t> </a:t>
                      </a:r>
                    </a:p>
                  </a:txBody>
                  <a:tcPr marL="4398" marR="4398" marT="4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300" b="1" i="1" u="none" strike="noStrike" dirty="0">
                          <a:solidFill>
                            <a:srgbClr val="000000"/>
                          </a:solidFill>
                          <a:effectLst/>
                          <a:latin typeface="Arial" panose="020B0604020202020204" pitchFamily="34" charset="0"/>
                          <a:cs typeface="Arial" panose="020B0604020202020204" pitchFamily="34" charset="0"/>
                        </a:rPr>
                        <a:t>-1%</a:t>
                      </a:r>
                    </a:p>
                  </a:txBody>
                  <a:tcPr marL="4398" marR="4398" marT="4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300" b="1" i="1" u="none" strike="noStrike" dirty="0">
                          <a:solidFill>
                            <a:srgbClr val="000000"/>
                          </a:solidFill>
                          <a:effectLst/>
                          <a:latin typeface="Arial" panose="020B0604020202020204" pitchFamily="34" charset="0"/>
                          <a:cs typeface="Arial" panose="020B0604020202020204" pitchFamily="34" charset="0"/>
                        </a:rPr>
                        <a:t>-0.2%</a:t>
                      </a:r>
                    </a:p>
                  </a:txBody>
                  <a:tcPr marL="4398" marR="4398" marT="43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300" b="1" i="1" u="none" strike="noStrike" dirty="0">
                          <a:solidFill>
                            <a:srgbClr val="000000"/>
                          </a:solidFill>
                          <a:effectLst/>
                          <a:latin typeface="Arial" panose="020B0604020202020204" pitchFamily="34" charset="0"/>
                          <a:cs typeface="Arial" panose="020B0604020202020204" pitchFamily="34" charset="0"/>
                        </a:rPr>
                        <a:t>4.7%</a:t>
                      </a:r>
                    </a:p>
                  </a:txBody>
                  <a:tcPr marL="4398" marR="4398" marT="43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8" name="Title 1"/>
          <p:cNvSpPr txBox="1">
            <a:spLocks/>
          </p:cNvSpPr>
          <p:nvPr/>
        </p:nvSpPr>
        <p:spPr>
          <a:xfrm>
            <a:off x="1" y="0"/>
            <a:ext cx="9143999" cy="553086"/>
          </a:xfrm>
          <a:prstGeom prst="rect">
            <a:avLst/>
          </a:prstGeom>
          <a:solidFill>
            <a:schemeClr val="accent6">
              <a:lumMod val="20000"/>
              <a:lumOff val="8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800" b="1" dirty="0">
                <a:solidFill>
                  <a:srgbClr val="C00000"/>
                </a:solidFill>
                <a:latin typeface="Arial Rounded MT Bold" panose="020F0704030504030204" pitchFamily="34" charset="0"/>
                <a:cs typeface="Arial" panose="020B0604020202020204" pitchFamily="34" charset="0"/>
              </a:rPr>
              <a:t>Revenue Estimates</a:t>
            </a:r>
            <a:endParaRPr lang="en-US" sz="2000" b="1" dirty="0">
              <a:solidFill>
                <a:srgbClr val="C00000"/>
              </a:solidFill>
              <a:latin typeface="Arial Rounded MT Bold" panose="020F0704030504030204" pitchFamily="34" charset="0"/>
              <a:ea typeface="+mn-ea"/>
              <a:cs typeface="+mn-cs"/>
            </a:endParaRPr>
          </a:p>
        </p:txBody>
      </p:sp>
    </p:spTree>
    <p:extLst>
      <p:ext uri="{BB962C8B-B14F-4D97-AF65-F5344CB8AC3E}">
        <p14:creationId xmlns:p14="http://schemas.microsoft.com/office/powerpoint/2010/main" xmlns="" val="368500024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1099268"/>
            <a:ext cx="9048465" cy="5350286"/>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marL="0" indent="0" algn="just">
              <a:buNone/>
            </a:pPr>
            <a:endParaRPr lang="en-ZA" sz="9600" dirty="0" smtClean="0"/>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ZA" sz="9600" b="0" i="0" u="none" strike="noStrike" kern="1200" cap="none" spc="0" normalizeH="0" baseline="0" noProof="0" dirty="0" smtClean="0">
                <a:ln>
                  <a:noFill/>
                </a:ln>
                <a:solidFill>
                  <a:sysClr val="windowText" lastClr="000000"/>
                </a:solidFill>
                <a:effectLst/>
                <a:uLnTx/>
                <a:uFillTx/>
                <a:latin typeface="Calibri"/>
              </a:rPr>
              <a:t>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ZA" sz="1400" b="0" i="0" u="none" strike="noStrike" kern="1200" cap="none" spc="0" normalizeH="0" baseline="0" noProof="0" dirty="0">
              <a:ln>
                <a:noFill/>
              </a:ln>
              <a:solidFill>
                <a:sysClr val="windowText" lastClr="000000"/>
              </a:solidFill>
              <a:effectLst/>
              <a:uLnTx/>
              <a:uFillTx/>
              <a:latin typeface="Calibri"/>
            </a:endParaRPr>
          </a:p>
        </p:txBody>
      </p:sp>
      <p:sp>
        <p:nvSpPr>
          <p:cNvPr id="9" name="Title 1"/>
          <p:cNvSpPr txBox="1">
            <a:spLocks/>
          </p:cNvSpPr>
          <p:nvPr/>
        </p:nvSpPr>
        <p:spPr>
          <a:xfrm>
            <a:off x="1" y="-8467"/>
            <a:ext cx="9143999" cy="694267"/>
          </a:xfrm>
          <a:prstGeom prst="rect">
            <a:avLst/>
          </a:prstGeom>
          <a:solidFill>
            <a:schemeClr val="accent6">
              <a:lumMod val="20000"/>
              <a:lumOff val="8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lang="en-US" sz="2700" b="1" dirty="0" smtClean="0">
                <a:solidFill>
                  <a:srgbClr val="C00000"/>
                </a:solidFill>
                <a:latin typeface="Arial Rounded MT Bold" panose="020F0704030504030204" pitchFamily="34" charset="0"/>
                <a:ea typeface="+mn-ea"/>
                <a:cs typeface="+mn-cs"/>
              </a:rPr>
              <a:t>2022/23 Budget Expenditure Economic Classification </a:t>
            </a:r>
            <a:endParaRPr lang="en-US" sz="2700" b="1" dirty="0">
              <a:solidFill>
                <a:srgbClr val="C00000"/>
              </a:solidFill>
              <a:latin typeface="Arial Rounded MT Bold" panose="020F0704030504030204" pitchFamily="34" charset="0"/>
              <a:ea typeface="+mn-ea"/>
              <a:cs typeface="+mn-cs"/>
            </a:endParaRPr>
          </a:p>
        </p:txBody>
      </p:sp>
      <p:sp>
        <p:nvSpPr>
          <p:cNvPr id="5" name="Rectangle 4"/>
          <p:cNvSpPr/>
          <p:nvPr/>
        </p:nvSpPr>
        <p:spPr>
          <a:xfrm>
            <a:off x="2209800" y="990600"/>
            <a:ext cx="7967835" cy="3970318"/>
          </a:xfrm>
          <a:prstGeom prst="rect">
            <a:avLst/>
          </a:prstGeom>
        </p:spPr>
        <p:txBody>
          <a:bodyPr wrap="square">
            <a:spAutoFit/>
          </a:bodyPr>
          <a:lstStyle/>
          <a:p>
            <a:pPr marL="342900" lvl="0" indent="-342900" algn="just">
              <a:buAutoNum type="arabicPeriod"/>
            </a:pPr>
            <a:endParaRPr lang="en-ZA" b="1" dirty="0" smtClean="0"/>
          </a:p>
          <a:p>
            <a:pPr lvl="0" algn="just"/>
            <a:endParaRPr lang="en-ZA" b="1" dirty="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a:p>
        </p:txBody>
      </p:sp>
      <p:sp>
        <p:nvSpPr>
          <p:cNvPr id="4" name="Slide Number Placeholder 3"/>
          <p:cNvSpPr>
            <a:spLocks noGrp="1"/>
          </p:cNvSpPr>
          <p:nvPr>
            <p:ph type="sldNum" sz="quarter" idx="12"/>
          </p:nvPr>
        </p:nvSpPr>
        <p:spPr/>
        <p:txBody>
          <a:bodyPr/>
          <a:lstStyle/>
          <a:p>
            <a:fld id="{2A79A14E-396D-4C9F-87F0-DE48B51C42E0}" type="slidenum">
              <a:rPr lang="en-US" smtClean="0"/>
              <a:pPr/>
              <a:t>31</a:t>
            </a:fld>
            <a:endParaRPr lang="en-US" dirty="0"/>
          </a:p>
        </p:txBody>
      </p:sp>
      <p:sp>
        <p:nvSpPr>
          <p:cNvPr id="3" name="Rectangle 2"/>
          <p:cNvSpPr/>
          <p:nvPr/>
        </p:nvSpPr>
        <p:spPr>
          <a:xfrm>
            <a:off x="0" y="3826262"/>
            <a:ext cx="9144000" cy="3693319"/>
          </a:xfrm>
          <a:prstGeom prst="rect">
            <a:avLst/>
          </a:prstGeom>
          <a:solidFill>
            <a:schemeClr val="bg1"/>
          </a:solidFill>
        </p:spPr>
        <p:txBody>
          <a:bodyPr wrap="square">
            <a:spAutoFit/>
          </a:bodyPr>
          <a:lstStyle/>
          <a:p>
            <a:pPr marL="285750" indent="-285750" algn="just">
              <a:buFont typeface="Wingdings" panose="05000000000000000000" pitchFamily="2" charset="2"/>
              <a:buChar char="Ø"/>
            </a:pPr>
            <a:endParaRPr lang="en-GB" dirty="0" smtClean="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Spending </a:t>
            </a:r>
            <a:r>
              <a:rPr lang="en-GB" dirty="0">
                <a:latin typeface="Arial" panose="020B0604020202020204" pitchFamily="34" charset="0"/>
                <a:cs typeface="Arial" panose="020B0604020202020204" pitchFamily="34" charset="0"/>
              </a:rPr>
              <a:t>on personnel </a:t>
            </a:r>
            <a:r>
              <a:rPr lang="en-GB" dirty="0" smtClean="0">
                <a:latin typeface="Arial" panose="020B0604020202020204" pitchFamily="34" charset="0"/>
                <a:cs typeface="Arial" panose="020B0604020202020204" pitchFamily="34" charset="0"/>
              </a:rPr>
              <a:t>costs </a:t>
            </a:r>
            <a:r>
              <a:rPr lang="en-GB" dirty="0">
                <a:latin typeface="Arial" panose="020B0604020202020204" pitchFamily="34" charset="0"/>
                <a:cs typeface="Arial" panose="020B0604020202020204" pitchFamily="34" charset="0"/>
              </a:rPr>
              <a:t>in the </a:t>
            </a:r>
            <a:r>
              <a:rPr lang="en-GB" dirty="0" smtClean="0">
                <a:latin typeface="Arial" panose="020B0604020202020204" pitchFamily="34" charset="0"/>
                <a:cs typeface="Arial" panose="020B0604020202020204" pitchFamily="34" charset="0"/>
              </a:rPr>
              <a:t>2022/23 </a:t>
            </a:r>
            <a:r>
              <a:rPr lang="en-GB" dirty="0">
                <a:latin typeface="Arial" panose="020B0604020202020204" pitchFamily="34" charset="0"/>
                <a:cs typeface="Arial" panose="020B0604020202020204" pitchFamily="34" charset="0"/>
              </a:rPr>
              <a:t>financial year will amount to R269.8 </a:t>
            </a:r>
            <a:r>
              <a:rPr lang="en-GB" dirty="0" smtClean="0">
                <a:latin typeface="Arial" panose="020B0604020202020204" pitchFamily="34" charset="0"/>
                <a:cs typeface="Arial" panose="020B0604020202020204" pitchFamily="34" charset="0"/>
              </a:rPr>
              <a:t>million, which represents 75% of the entire allocation. </a:t>
            </a:r>
          </a:p>
          <a:p>
            <a:pPr algn="just"/>
            <a:endParaRPr lang="en-GB" dirty="0" smtClean="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Goods </a:t>
            </a:r>
            <a:r>
              <a:rPr lang="en-GB" dirty="0">
                <a:latin typeface="Arial" panose="020B0604020202020204" pitchFamily="34" charset="0"/>
                <a:cs typeface="Arial" panose="020B0604020202020204" pitchFamily="34" charset="0"/>
              </a:rPr>
              <a:t>and services amounts to R86.6million (24%) and </a:t>
            </a:r>
            <a:r>
              <a:rPr lang="en-GB" dirty="0" smtClean="0">
                <a:latin typeface="Arial" panose="020B0604020202020204" pitchFamily="34" charset="0"/>
                <a:cs typeface="Arial" panose="020B0604020202020204" pitchFamily="34" charset="0"/>
              </a:rPr>
              <a:t>capital </a:t>
            </a:r>
            <a:r>
              <a:rPr lang="en-GB" dirty="0">
                <a:latin typeface="Arial" panose="020B0604020202020204" pitchFamily="34" charset="0"/>
                <a:cs typeface="Arial" panose="020B0604020202020204" pitchFamily="34" charset="0"/>
              </a:rPr>
              <a:t>expenditure </a:t>
            </a:r>
            <a:r>
              <a:rPr lang="en-GB" dirty="0" smtClean="0">
                <a:latin typeface="Arial" panose="020B0604020202020204" pitchFamily="34" charset="0"/>
                <a:cs typeface="Arial" panose="020B0604020202020204" pitchFamily="34" charset="0"/>
              </a:rPr>
              <a:t>amounts </a:t>
            </a:r>
            <a:r>
              <a:rPr lang="en-GB" dirty="0">
                <a:latin typeface="Arial" panose="020B0604020202020204" pitchFamily="34" charset="0"/>
                <a:cs typeface="Arial" panose="020B0604020202020204" pitchFamily="34" charset="0"/>
              </a:rPr>
              <a:t>to R4,3 million (1%). </a:t>
            </a:r>
            <a:endParaRPr lang="en-GB"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endParaRPr lang="en-GB"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endParaRPr lang="en-GB"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endParaRPr lang="en-GB"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endParaRPr lang="en-GB"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endParaRPr lang="en-GB"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endParaRPr lang="en-GB"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endParaRPr lang="en-ZA" dirty="0">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3218379436"/>
              </p:ext>
            </p:extLst>
          </p:nvPr>
        </p:nvGraphicFramePr>
        <p:xfrm>
          <a:off x="38100" y="698067"/>
          <a:ext cx="9067800" cy="3107936"/>
        </p:xfrm>
        <a:graphic>
          <a:graphicData uri="http://schemas.openxmlformats.org/drawingml/2006/table">
            <a:tbl>
              <a:tblPr/>
              <a:tblGrid>
                <a:gridCol w="2840478">
                  <a:extLst>
                    <a:ext uri="{9D8B030D-6E8A-4147-A177-3AD203B41FA5}">
                      <a16:colId xmlns:a16="http://schemas.microsoft.com/office/drawing/2014/main" xmlns="" val="20000"/>
                    </a:ext>
                  </a:extLst>
                </a:gridCol>
                <a:gridCol w="1050587">
                  <a:extLst>
                    <a:ext uri="{9D8B030D-6E8A-4147-A177-3AD203B41FA5}">
                      <a16:colId xmlns:a16="http://schemas.microsoft.com/office/drawing/2014/main" xmlns="" val="20001"/>
                    </a:ext>
                  </a:extLst>
                </a:gridCol>
                <a:gridCol w="1050587">
                  <a:extLst>
                    <a:ext uri="{9D8B030D-6E8A-4147-A177-3AD203B41FA5}">
                      <a16:colId xmlns:a16="http://schemas.microsoft.com/office/drawing/2014/main" xmlns="" val="20002"/>
                    </a:ext>
                  </a:extLst>
                </a:gridCol>
                <a:gridCol w="1050587">
                  <a:extLst>
                    <a:ext uri="{9D8B030D-6E8A-4147-A177-3AD203B41FA5}">
                      <a16:colId xmlns:a16="http://schemas.microsoft.com/office/drawing/2014/main" xmlns="" val="20003"/>
                    </a:ext>
                  </a:extLst>
                </a:gridCol>
                <a:gridCol w="1050587">
                  <a:extLst>
                    <a:ext uri="{9D8B030D-6E8A-4147-A177-3AD203B41FA5}">
                      <a16:colId xmlns:a16="http://schemas.microsoft.com/office/drawing/2014/main" xmlns="" val="20004"/>
                    </a:ext>
                  </a:extLst>
                </a:gridCol>
                <a:gridCol w="1050587">
                  <a:extLst>
                    <a:ext uri="{9D8B030D-6E8A-4147-A177-3AD203B41FA5}">
                      <a16:colId xmlns:a16="http://schemas.microsoft.com/office/drawing/2014/main" xmlns="" val="20005"/>
                    </a:ext>
                  </a:extLst>
                </a:gridCol>
                <a:gridCol w="974387">
                  <a:extLst>
                    <a:ext uri="{9D8B030D-6E8A-4147-A177-3AD203B41FA5}">
                      <a16:colId xmlns:a16="http://schemas.microsoft.com/office/drawing/2014/main" xmlns="" val="20006"/>
                    </a:ext>
                  </a:extLst>
                </a:gridCol>
              </a:tblGrid>
              <a:tr h="1538296">
                <a:tc>
                  <a:txBody>
                    <a:bodyPr/>
                    <a:lstStyle/>
                    <a:p>
                      <a:pPr algn="l" fontAlgn="b"/>
                      <a:r>
                        <a:rPr lang="en-ZA" sz="1200" b="1" i="0" u="none" strike="noStrike" dirty="0">
                          <a:solidFill>
                            <a:srgbClr val="000000"/>
                          </a:solidFill>
                          <a:effectLst/>
                          <a:latin typeface="Arial" panose="020B0604020202020204" pitchFamily="34" charset="0"/>
                        </a:rPr>
                        <a:t>Description</a:t>
                      </a:r>
                    </a:p>
                  </a:txBody>
                  <a:tcPr marL="5003" marR="5003" marT="5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BC94"/>
                    </a:solidFill>
                  </a:tcPr>
                </a:tc>
                <a:tc>
                  <a:txBody>
                    <a:bodyPr/>
                    <a:lstStyle/>
                    <a:p>
                      <a:pPr algn="r" fontAlgn="b"/>
                      <a:r>
                        <a:rPr lang="en-ZA" sz="1200" b="1" i="0" u="none" strike="noStrike" dirty="0">
                          <a:solidFill>
                            <a:srgbClr val="000000"/>
                          </a:solidFill>
                          <a:effectLst/>
                          <a:latin typeface="Arial" panose="020B0604020202020204" pitchFamily="34" charset="0"/>
                        </a:rPr>
                        <a:t>Adjustments Budget 2021/22</a:t>
                      </a:r>
                    </a:p>
                  </a:txBody>
                  <a:tcPr marL="5003" marR="5003" marT="5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BC94"/>
                    </a:solidFill>
                  </a:tcPr>
                </a:tc>
                <a:tc>
                  <a:txBody>
                    <a:bodyPr/>
                    <a:lstStyle/>
                    <a:p>
                      <a:pPr algn="r" fontAlgn="b"/>
                      <a:r>
                        <a:rPr lang="en-ZA" sz="1200" b="1" i="0" u="none" strike="noStrike" dirty="0">
                          <a:solidFill>
                            <a:srgbClr val="000000"/>
                          </a:solidFill>
                          <a:effectLst/>
                          <a:latin typeface="Arial" panose="020B0604020202020204" pitchFamily="34" charset="0"/>
                        </a:rPr>
                        <a:t>Budget 2022/23 Approved Baseline</a:t>
                      </a:r>
                    </a:p>
                  </a:txBody>
                  <a:tcPr marL="5003" marR="5003" marT="5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BC94"/>
                    </a:solidFill>
                  </a:tcPr>
                </a:tc>
                <a:tc>
                  <a:txBody>
                    <a:bodyPr/>
                    <a:lstStyle/>
                    <a:p>
                      <a:pPr algn="r" fontAlgn="b"/>
                      <a:r>
                        <a:rPr lang="en-ZA" sz="1200" b="1" i="0" u="none" strike="noStrike" dirty="0">
                          <a:solidFill>
                            <a:srgbClr val="000000"/>
                          </a:solidFill>
                          <a:effectLst/>
                          <a:latin typeface="Arial" panose="020B0604020202020204" pitchFamily="34" charset="0"/>
                        </a:rPr>
                        <a:t>Adjustment on Baseline of 2022/23 (R20 million)</a:t>
                      </a:r>
                    </a:p>
                  </a:txBody>
                  <a:tcPr marL="5003" marR="5003" marT="5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BC94"/>
                    </a:solidFill>
                  </a:tcPr>
                </a:tc>
                <a:tc>
                  <a:txBody>
                    <a:bodyPr/>
                    <a:lstStyle/>
                    <a:p>
                      <a:pPr algn="r" fontAlgn="b"/>
                      <a:r>
                        <a:rPr lang="en-ZA" sz="1200" b="1" i="0" u="none" strike="noStrike" dirty="0">
                          <a:solidFill>
                            <a:srgbClr val="000000"/>
                          </a:solidFill>
                          <a:effectLst/>
                          <a:latin typeface="Arial" panose="020B0604020202020204" pitchFamily="34" charset="0"/>
                        </a:rPr>
                        <a:t>Budget 2022/23</a:t>
                      </a:r>
                    </a:p>
                  </a:txBody>
                  <a:tcPr marL="5003" marR="5003" marT="5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BC94"/>
                    </a:solidFill>
                  </a:tcPr>
                </a:tc>
                <a:tc>
                  <a:txBody>
                    <a:bodyPr/>
                    <a:lstStyle/>
                    <a:p>
                      <a:pPr algn="r" fontAlgn="b"/>
                      <a:r>
                        <a:rPr lang="en-ZA" sz="1200" b="1" i="0" u="none" strike="noStrike" dirty="0">
                          <a:solidFill>
                            <a:srgbClr val="000000"/>
                          </a:solidFill>
                          <a:effectLst/>
                          <a:latin typeface="Arial" panose="020B0604020202020204" pitchFamily="34" charset="0"/>
                        </a:rPr>
                        <a:t>Budget 2023/24</a:t>
                      </a:r>
                    </a:p>
                  </a:txBody>
                  <a:tcPr marL="5003" marR="5003" marT="5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BC94"/>
                    </a:solidFill>
                  </a:tcPr>
                </a:tc>
                <a:tc>
                  <a:txBody>
                    <a:bodyPr/>
                    <a:lstStyle/>
                    <a:p>
                      <a:pPr algn="r" fontAlgn="b"/>
                      <a:r>
                        <a:rPr lang="en-ZA" sz="1200" b="1" i="0" u="none" strike="noStrike" dirty="0">
                          <a:solidFill>
                            <a:srgbClr val="000000"/>
                          </a:solidFill>
                          <a:effectLst/>
                          <a:latin typeface="Arial" panose="020B0604020202020204" pitchFamily="34" charset="0"/>
                        </a:rPr>
                        <a:t>Budget 2024/25</a:t>
                      </a:r>
                    </a:p>
                  </a:txBody>
                  <a:tcPr marL="5003" marR="5003" marT="5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BC94"/>
                    </a:solidFill>
                  </a:tcPr>
                </a:tc>
                <a:extLst>
                  <a:ext uri="{0D108BD9-81ED-4DB2-BD59-A6C34878D82A}">
                    <a16:rowId xmlns:a16="http://schemas.microsoft.com/office/drawing/2014/main" xmlns="" val="10000"/>
                  </a:ext>
                </a:extLst>
              </a:tr>
              <a:tr h="392410">
                <a:tc>
                  <a:txBody>
                    <a:bodyPr/>
                    <a:lstStyle/>
                    <a:p>
                      <a:pPr algn="l" fontAlgn="b"/>
                      <a:r>
                        <a:rPr lang="en-ZA" sz="1200" b="0" i="0" u="none" strike="noStrike" dirty="0">
                          <a:solidFill>
                            <a:srgbClr val="000000"/>
                          </a:solidFill>
                          <a:effectLst/>
                          <a:latin typeface="Arial" panose="020B0604020202020204" pitchFamily="34" charset="0"/>
                        </a:rPr>
                        <a:t>Compensation of employees</a:t>
                      </a:r>
                    </a:p>
                  </a:txBody>
                  <a:tcPr marL="90050" marR="5003" marT="5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panose="020B0604020202020204" pitchFamily="34" charset="0"/>
                        </a:rPr>
                        <a:t> 258 794 000 </a:t>
                      </a:r>
                    </a:p>
                  </a:txBody>
                  <a:tcPr marL="5003" marR="5003" marT="5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panose="020B0604020202020204" pitchFamily="34" charset="0"/>
                        </a:rPr>
                        <a:t> 257 747 000 </a:t>
                      </a:r>
                    </a:p>
                  </a:txBody>
                  <a:tcPr marL="5003" marR="5003" marT="5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panose="020B0604020202020204" pitchFamily="34" charset="0"/>
                        </a:rPr>
                        <a:t>   12 135 126 </a:t>
                      </a:r>
                    </a:p>
                  </a:txBody>
                  <a:tcPr marL="5003" marR="5003" marT="5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panose="020B0604020202020204" pitchFamily="34" charset="0"/>
                        </a:rPr>
                        <a:t> 269 882 126 </a:t>
                      </a:r>
                    </a:p>
                  </a:txBody>
                  <a:tcPr marL="5003" marR="5003" marT="5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panose="020B0604020202020204" pitchFamily="34" charset="0"/>
                        </a:rPr>
                        <a:t> 276 125 126 </a:t>
                      </a:r>
                    </a:p>
                  </a:txBody>
                  <a:tcPr marL="5003" marR="5003" marT="5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panose="020B0604020202020204" pitchFamily="34" charset="0"/>
                        </a:rPr>
                        <a:t> 286 125 126 </a:t>
                      </a:r>
                    </a:p>
                  </a:txBody>
                  <a:tcPr marL="5003" marR="5003" marT="5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92410">
                <a:tc>
                  <a:txBody>
                    <a:bodyPr/>
                    <a:lstStyle/>
                    <a:p>
                      <a:pPr algn="l" fontAlgn="b"/>
                      <a:r>
                        <a:rPr lang="en-ZA" sz="1200" b="0" i="0" u="none" strike="noStrike" dirty="0">
                          <a:solidFill>
                            <a:srgbClr val="000000"/>
                          </a:solidFill>
                          <a:effectLst/>
                          <a:latin typeface="Arial" panose="020B0604020202020204" pitchFamily="34" charset="0"/>
                        </a:rPr>
                        <a:t>Goods and services</a:t>
                      </a:r>
                    </a:p>
                  </a:txBody>
                  <a:tcPr marL="90050" marR="5003" marT="5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panose="020B0604020202020204" pitchFamily="34" charset="0"/>
                        </a:rPr>
                        <a:t>   99 720 000 </a:t>
                      </a:r>
                    </a:p>
                  </a:txBody>
                  <a:tcPr marL="5003" marR="5003" marT="5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panose="020B0604020202020204" pitchFamily="34" charset="0"/>
                        </a:rPr>
                        <a:t>   79 702 000 </a:t>
                      </a:r>
                    </a:p>
                  </a:txBody>
                  <a:tcPr marL="5003" marR="5003" marT="5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panose="020B0604020202020204" pitchFamily="34" charset="0"/>
                        </a:rPr>
                        <a:t>     6 975 874 </a:t>
                      </a:r>
                    </a:p>
                  </a:txBody>
                  <a:tcPr marL="5003" marR="5003" marT="5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panose="020B0604020202020204" pitchFamily="34" charset="0"/>
                        </a:rPr>
                        <a:t>   86 677 874 </a:t>
                      </a:r>
                    </a:p>
                  </a:txBody>
                  <a:tcPr marL="5003" marR="5003" marT="5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panose="020B0604020202020204" pitchFamily="34" charset="0"/>
                        </a:rPr>
                        <a:t>   79 933 929 </a:t>
                      </a:r>
                    </a:p>
                  </a:txBody>
                  <a:tcPr marL="5003" marR="5003" marT="5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panose="020B0604020202020204" pitchFamily="34" charset="0"/>
                        </a:rPr>
                        <a:t>   86 773 025 </a:t>
                      </a:r>
                    </a:p>
                  </a:txBody>
                  <a:tcPr marL="5003" marR="5003" marT="5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92410">
                <a:tc>
                  <a:txBody>
                    <a:bodyPr/>
                    <a:lstStyle/>
                    <a:p>
                      <a:pPr algn="l" fontAlgn="b"/>
                      <a:r>
                        <a:rPr lang="en-ZA" sz="1200" b="0" i="0" u="none" strike="noStrike" dirty="0">
                          <a:solidFill>
                            <a:srgbClr val="000000"/>
                          </a:solidFill>
                          <a:effectLst/>
                          <a:latin typeface="Arial" panose="020B0604020202020204" pitchFamily="34" charset="0"/>
                        </a:rPr>
                        <a:t>Depreciation</a:t>
                      </a:r>
                    </a:p>
                  </a:txBody>
                  <a:tcPr marL="90050" marR="5003" marT="5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panose="020B0604020202020204" pitchFamily="34" charset="0"/>
                        </a:rPr>
                        <a:t>     4 200 000 </a:t>
                      </a:r>
                    </a:p>
                  </a:txBody>
                  <a:tcPr marL="5003" marR="5003" marT="5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panose="020B0604020202020204" pitchFamily="34" charset="0"/>
                        </a:rPr>
                        <a:t>     3 469 000 </a:t>
                      </a:r>
                    </a:p>
                  </a:txBody>
                  <a:tcPr marL="5003" marR="5003" marT="5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panose="020B0604020202020204" pitchFamily="34" charset="0"/>
                        </a:rPr>
                        <a:t>        889 000 </a:t>
                      </a:r>
                    </a:p>
                  </a:txBody>
                  <a:tcPr marL="5003" marR="5003" marT="5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panose="020B0604020202020204" pitchFamily="34" charset="0"/>
                        </a:rPr>
                        <a:t>     4 358 000 </a:t>
                      </a:r>
                    </a:p>
                  </a:txBody>
                  <a:tcPr marL="5003" marR="5003" marT="5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panose="020B0604020202020204" pitchFamily="34" charset="0"/>
                        </a:rPr>
                        <a:t>     4 326 945 </a:t>
                      </a:r>
                    </a:p>
                  </a:txBody>
                  <a:tcPr marL="5003" marR="5003" marT="5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panose="020B0604020202020204" pitchFamily="34" charset="0"/>
                        </a:rPr>
                        <a:t>     4 391 849 </a:t>
                      </a:r>
                    </a:p>
                  </a:txBody>
                  <a:tcPr marL="5003" marR="5003" marT="5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92410">
                <a:tc>
                  <a:txBody>
                    <a:bodyPr/>
                    <a:lstStyle/>
                    <a:p>
                      <a:pPr algn="l" fontAlgn="b"/>
                      <a:r>
                        <a:rPr lang="en-ZA" sz="1200" b="1" i="0" u="none" strike="noStrike" dirty="0">
                          <a:solidFill>
                            <a:srgbClr val="000000"/>
                          </a:solidFill>
                          <a:effectLst/>
                          <a:latin typeface="Arial" panose="020B0604020202020204" pitchFamily="34" charset="0"/>
                        </a:rPr>
                        <a:t>Total</a:t>
                      </a:r>
                    </a:p>
                  </a:txBody>
                  <a:tcPr marL="5003" marR="5003" marT="5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BC94"/>
                    </a:solidFill>
                  </a:tcPr>
                </a:tc>
                <a:tc>
                  <a:txBody>
                    <a:bodyPr/>
                    <a:lstStyle/>
                    <a:p>
                      <a:pPr algn="r" fontAlgn="b"/>
                      <a:r>
                        <a:rPr lang="en-ZA" sz="1200" b="1" i="0" u="none" strike="noStrike" dirty="0">
                          <a:solidFill>
                            <a:srgbClr val="000000"/>
                          </a:solidFill>
                          <a:effectLst/>
                          <a:latin typeface="Arial" panose="020B0604020202020204" pitchFamily="34" charset="0"/>
                        </a:rPr>
                        <a:t> 362 714 000 </a:t>
                      </a:r>
                    </a:p>
                  </a:txBody>
                  <a:tcPr marL="5003" marR="5003" marT="5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BC94"/>
                    </a:solidFill>
                  </a:tcPr>
                </a:tc>
                <a:tc>
                  <a:txBody>
                    <a:bodyPr/>
                    <a:lstStyle/>
                    <a:p>
                      <a:pPr algn="l" fontAlgn="b"/>
                      <a:r>
                        <a:rPr lang="en-ZA" sz="1200" b="1" i="0" u="none" strike="noStrike" dirty="0">
                          <a:solidFill>
                            <a:srgbClr val="000000"/>
                          </a:solidFill>
                          <a:effectLst/>
                          <a:latin typeface="Arial" panose="020B0604020202020204" pitchFamily="34" charset="0"/>
                        </a:rPr>
                        <a:t> 340 918 000 </a:t>
                      </a:r>
                    </a:p>
                  </a:txBody>
                  <a:tcPr marL="5003" marR="5003" marT="5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BC94"/>
                    </a:solidFill>
                  </a:tcPr>
                </a:tc>
                <a:tc>
                  <a:txBody>
                    <a:bodyPr/>
                    <a:lstStyle/>
                    <a:p>
                      <a:pPr algn="l" fontAlgn="b"/>
                      <a:r>
                        <a:rPr lang="en-ZA" sz="1200" b="1" i="0" u="none" strike="noStrike" dirty="0">
                          <a:solidFill>
                            <a:srgbClr val="000000"/>
                          </a:solidFill>
                          <a:effectLst/>
                          <a:latin typeface="Arial" panose="020B0604020202020204" pitchFamily="34" charset="0"/>
                        </a:rPr>
                        <a:t>   20 000 000 </a:t>
                      </a:r>
                    </a:p>
                  </a:txBody>
                  <a:tcPr marL="5003" marR="5003" marT="5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BC94"/>
                    </a:solidFill>
                  </a:tcPr>
                </a:tc>
                <a:tc>
                  <a:txBody>
                    <a:bodyPr/>
                    <a:lstStyle/>
                    <a:p>
                      <a:pPr algn="l" fontAlgn="b"/>
                      <a:r>
                        <a:rPr lang="en-ZA" sz="1200" b="1" i="0" u="none" strike="noStrike" dirty="0">
                          <a:solidFill>
                            <a:srgbClr val="000000"/>
                          </a:solidFill>
                          <a:effectLst/>
                          <a:latin typeface="Arial" panose="020B0604020202020204" pitchFamily="34" charset="0"/>
                        </a:rPr>
                        <a:t> 360 918 000 </a:t>
                      </a:r>
                    </a:p>
                  </a:txBody>
                  <a:tcPr marL="5003" marR="5003" marT="5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BC94"/>
                    </a:solidFill>
                  </a:tcPr>
                </a:tc>
                <a:tc>
                  <a:txBody>
                    <a:bodyPr/>
                    <a:lstStyle/>
                    <a:p>
                      <a:pPr algn="l" fontAlgn="b"/>
                      <a:r>
                        <a:rPr lang="en-ZA" sz="1200" b="1" i="0" u="none" strike="noStrike" dirty="0">
                          <a:solidFill>
                            <a:srgbClr val="000000"/>
                          </a:solidFill>
                          <a:effectLst/>
                          <a:latin typeface="Arial" panose="020B0604020202020204" pitchFamily="34" charset="0"/>
                        </a:rPr>
                        <a:t> 360 386 000 </a:t>
                      </a:r>
                    </a:p>
                  </a:txBody>
                  <a:tcPr marL="5003" marR="5003" marT="5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BC94"/>
                    </a:solidFill>
                  </a:tcPr>
                </a:tc>
                <a:tc>
                  <a:txBody>
                    <a:bodyPr/>
                    <a:lstStyle/>
                    <a:p>
                      <a:pPr algn="l" fontAlgn="b"/>
                      <a:r>
                        <a:rPr lang="en-ZA" sz="1200" b="1" i="0" u="none" strike="noStrike" dirty="0">
                          <a:solidFill>
                            <a:srgbClr val="000000"/>
                          </a:solidFill>
                          <a:effectLst/>
                          <a:latin typeface="Arial" panose="020B0604020202020204" pitchFamily="34" charset="0"/>
                        </a:rPr>
                        <a:t> 377 290 000 </a:t>
                      </a:r>
                    </a:p>
                  </a:txBody>
                  <a:tcPr marL="5003" marR="5003" marT="5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BC94"/>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0031808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1099268"/>
            <a:ext cx="9048465" cy="5350286"/>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marL="0" indent="0" algn="just">
              <a:buNone/>
            </a:pPr>
            <a:endParaRPr lang="en-ZA" sz="9600" dirty="0" smtClean="0"/>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ZA" sz="9600" b="0" i="0" u="none" strike="noStrike" kern="1200" cap="none" spc="0" normalizeH="0" baseline="0" noProof="0" dirty="0" smtClean="0">
                <a:ln>
                  <a:noFill/>
                </a:ln>
                <a:solidFill>
                  <a:sysClr val="windowText" lastClr="000000"/>
                </a:solidFill>
                <a:effectLst/>
                <a:uLnTx/>
                <a:uFillTx/>
                <a:latin typeface="Calibri"/>
              </a:rPr>
              <a:t>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ZA" sz="1400" b="0" i="0" u="none" strike="noStrike" kern="1200" cap="none" spc="0" normalizeH="0" baseline="0" noProof="0" dirty="0">
              <a:ln>
                <a:noFill/>
              </a:ln>
              <a:solidFill>
                <a:sysClr val="windowText" lastClr="000000"/>
              </a:solidFill>
              <a:effectLst/>
              <a:uLnTx/>
              <a:uFillTx/>
              <a:latin typeface="Calibri"/>
            </a:endParaRPr>
          </a:p>
        </p:txBody>
      </p:sp>
      <p:sp>
        <p:nvSpPr>
          <p:cNvPr id="9" name="Title 1"/>
          <p:cNvSpPr txBox="1">
            <a:spLocks/>
          </p:cNvSpPr>
          <p:nvPr/>
        </p:nvSpPr>
        <p:spPr>
          <a:xfrm>
            <a:off x="-12191" y="-25853"/>
            <a:ext cx="9143999" cy="652344"/>
          </a:xfrm>
          <a:prstGeom prst="rect">
            <a:avLst/>
          </a:prstGeom>
          <a:solidFill>
            <a:schemeClr val="accent6">
              <a:lumMod val="20000"/>
              <a:lumOff val="8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800" b="1" dirty="0" smtClean="0">
                <a:solidFill>
                  <a:srgbClr val="C00000"/>
                </a:solidFill>
                <a:latin typeface="Arial Rounded MT Bold" panose="020F0704030504030204" pitchFamily="34" charset="0"/>
                <a:ea typeface="+mn-ea"/>
                <a:cs typeface="+mn-cs"/>
              </a:rPr>
              <a:t>2022/23 Programmes </a:t>
            </a:r>
            <a:endParaRPr lang="en-US" sz="2800" b="1" dirty="0">
              <a:solidFill>
                <a:srgbClr val="C00000"/>
              </a:solidFill>
              <a:latin typeface="Arial Rounded MT Bold" panose="020F0704030504030204" pitchFamily="34" charset="0"/>
              <a:ea typeface="+mn-ea"/>
              <a:cs typeface="+mn-cs"/>
            </a:endParaRPr>
          </a:p>
        </p:txBody>
      </p:sp>
      <p:sp>
        <p:nvSpPr>
          <p:cNvPr id="5" name="Rectangle 4"/>
          <p:cNvSpPr/>
          <p:nvPr/>
        </p:nvSpPr>
        <p:spPr>
          <a:xfrm>
            <a:off x="2209800" y="990600"/>
            <a:ext cx="7967835" cy="3970318"/>
          </a:xfrm>
          <a:prstGeom prst="rect">
            <a:avLst/>
          </a:prstGeom>
        </p:spPr>
        <p:txBody>
          <a:bodyPr wrap="square">
            <a:spAutoFit/>
          </a:bodyPr>
          <a:lstStyle/>
          <a:p>
            <a:pPr marL="342900" lvl="0" indent="-342900" algn="just">
              <a:buAutoNum type="arabicPeriod"/>
            </a:pPr>
            <a:endParaRPr lang="en-ZA" b="1" dirty="0" smtClean="0"/>
          </a:p>
          <a:p>
            <a:pPr lvl="0" algn="just"/>
            <a:endParaRPr lang="en-ZA" b="1" dirty="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smtClean="0"/>
          </a:p>
          <a:p>
            <a:pPr marL="342900" lvl="0" indent="-342900" algn="just">
              <a:buAutoNum type="arabicPeriod"/>
            </a:pPr>
            <a:endParaRPr lang="en-ZA" b="1" dirty="0"/>
          </a:p>
          <a:p>
            <a:pPr marL="342900" lvl="0" indent="-342900" algn="just">
              <a:buAutoNum type="arabicPeriod"/>
            </a:pPr>
            <a:endParaRPr lang="en-ZA" b="1" dirty="0"/>
          </a:p>
        </p:txBody>
      </p:sp>
      <p:sp>
        <p:nvSpPr>
          <p:cNvPr id="3" name="Slide Number Placeholder 2"/>
          <p:cNvSpPr>
            <a:spLocks noGrp="1"/>
          </p:cNvSpPr>
          <p:nvPr>
            <p:ph type="sldNum" sz="quarter" idx="12"/>
          </p:nvPr>
        </p:nvSpPr>
        <p:spPr/>
        <p:txBody>
          <a:bodyPr/>
          <a:lstStyle/>
          <a:p>
            <a:fld id="{2A79A14E-396D-4C9F-87F0-DE48B51C42E0}" type="slidenum">
              <a:rPr lang="en-US" smtClean="0"/>
              <a:pPr/>
              <a:t>32</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2430158218"/>
              </p:ext>
            </p:extLst>
          </p:nvPr>
        </p:nvGraphicFramePr>
        <p:xfrm>
          <a:off x="0" y="626491"/>
          <a:ext cx="9131808" cy="4102126"/>
        </p:xfrm>
        <a:graphic>
          <a:graphicData uri="http://schemas.openxmlformats.org/drawingml/2006/table">
            <a:tbl>
              <a:tblPr/>
              <a:tblGrid>
                <a:gridCol w="3169718">
                  <a:extLst>
                    <a:ext uri="{9D8B030D-6E8A-4147-A177-3AD203B41FA5}">
                      <a16:colId xmlns:a16="http://schemas.microsoft.com/office/drawing/2014/main" xmlns="" val="20000"/>
                    </a:ext>
                  </a:extLst>
                </a:gridCol>
                <a:gridCol w="1559703">
                  <a:extLst>
                    <a:ext uri="{9D8B030D-6E8A-4147-A177-3AD203B41FA5}">
                      <a16:colId xmlns:a16="http://schemas.microsoft.com/office/drawing/2014/main" xmlns="" val="20001"/>
                    </a:ext>
                  </a:extLst>
                </a:gridCol>
                <a:gridCol w="1559703">
                  <a:extLst>
                    <a:ext uri="{9D8B030D-6E8A-4147-A177-3AD203B41FA5}">
                      <a16:colId xmlns:a16="http://schemas.microsoft.com/office/drawing/2014/main" xmlns="" val="20002"/>
                    </a:ext>
                  </a:extLst>
                </a:gridCol>
                <a:gridCol w="1559703">
                  <a:extLst>
                    <a:ext uri="{9D8B030D-6E8A-4147-A177-3AD203B41FA5}">
                      <a16:colId xmlns:a16="http://schemas.microsoft.com/office/drawing/2014/main" xmlns="" val="20003"/>
                    </a:ext>
                  </a:extLst>
                </a:gridCol>
                <a:gridCol w="1282981">
                  <a:extLst>
                    <a:ext uri="{9D8B030D-6E8A-4147-A177-3AD203B41FA5}">
                      <a16:colId xmlns:a16="http://schemas.microsoft.com/office/drawing/2014/main" xmlns="" val="20004"/>
                    </a:ext>
                  </a:extLst>
                </a:gridCol>
              </a:tblGrid>
              <a:tr h="407007">
                <a:tc>
                  <a:txBody>
                    <a:bodyPr/>
                    <a:lstStyle/>
                    <a:p>
                      <a:pPr algn="l" fontAlgn="b"/>
                      <a:r>
                        <a:rPr lang="en-ZA" sz="2000" b="1" i="0" u="none" strike="noStrike" dirty="0">
                          <a:solidFill>
                            <a:srgbClr val="000000"/>
                          </a:solidFill>
                          <a:effectLst/>
                          <a:latin typeface="Arial" panose="020B0604020202020204" pitchFamily="34" charset="0"/>
                          <a:cs typeface="Arial" panose="020B0604020202020204" pitchFamily="34" charset="0"/>
                        </a:rPr>
                        <a:t> </a:t>
                      </a:r>
                    </a:p>
                  </a:txBody>
                  <a:tcPr marL="5443" marR="5443" marT="544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BC94"/>
                    </a:solidFill>
                  </a:tcPr>
                </a:tc>
                <a:tc>
                  <a:txBody>
                    <a:bodyPr/>
                    <a:lstStyle/>
                    <a:p>
                      <a:pPr algn="l" fontAlgn="b"/>
                      <a:r>
                        <a:rPr lang="en-ZA" sz="2000" b="1" i="0" u="none" strike="noStrike" dirty="0">
                          <a:solidFill>
                            <a:srgbClr val="000000"/>
                          </a:solidFill>
                          <a:effectLst/>
                          <a:latin typeface="Arial" panose="020B0604020202020204" pitchFamily="34" charset="0"/>
                          <a:cs typeface="Arial" panose="020B0604020202020204" pitchFamily="34" charset="0"/>
                        </a:rPr>
                        <a:t>2021/22</a:t>
                      </a:r>
                    </a:p>
                  </a:txBody>
                  <a:tcPr marL="5443" marR="5443" marT="544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BC94"/>
                    </a:solidFill>
                  </a:tcPr>
                </a:tc>
                <a:tc>
                  <a:txBody>
                    <a:bodyPr/>
                    <a:lstStyle/>
                    <a:p>
                      <a:pPr algn="l" fontAlgn="b"/>
                      <a:r>
                        <a:rPr lang="en-ZA" sz="2000" b="1" i="0" u="none" strike="noStrike" dirty="0">
                          <a:solidFill>
                            <a:srgbClr val="000000"/>
                          </a:solidFill>
                          <a:effectLst/>
                          <a:latin typeface="Arial" panose="020B0604020202020204" pitchFamily="34" charset="0"/>
                          <a:cs typeface="Arial" panose="020B0604020202020204" pitchFamily="34" charset="0"/>
                        </a:rPr>
                        <a:t>2022/23</a:t>
                      </a:r>
                    </a:p>
                  </a:txBody>
                  <a:tcPr marL="5443" marR="5443" marT="544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BC94"/>
                    </a:solidFill>
                  </a:tcPr>
                </a:tc>
                <a:tc>
                  <a:txBody>
                    <a:bodyPr/>
                    <a:lstStyle/>
                    <a:p>
                      <a:pPr algn="l" fontAlgn="b"/>
                      <a:r>
                        <a:rPr lang="en-ZA" sz="2000" b="1" i="0" u="none" strike="noStrike" dirty="0">
                          <a:solidFill>
                            <a:srgbClr val="000000"/>
                          </a:solidFill>
                          <a:effectLst/>
                          <a:latin typeface="Arial" panose="020B0604020202020204" pitchFamily="34" charset="0"/>
                          <a:cs typeface="Arial" panose="020B0604020202020204" pitchFamily="34" charset="0"/>
                        </a:rPr>
                        <a:t>2023/24</a:t>
                      </a:r>
                    </a:p>
                  </a:txBody>
                  <a:tcPr marL="5443" marR="5443" marT="544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BC94"/>
                    </a:solidFill>
                  </a:tcPr>
                </a:tc>
                <a:tc>
                  <a:txBody>
                    <a:bodyPr/>
                    <a:lstStyle/>
                    <a:p>
                      <a:pPr algn="l" fontAlgn="b"/>
                      <a:r>
                        <a:rPr lang="en-ZA" sz="2000" b="1" i="0" u="none" strike="noStrike" dirty="0">
                          <a:solidFill>
                            <a:srgbClr val="000000"/>
                          </a:solidFill>
                          <a:effectLst/>
                          <a:latin typeface="Arial" panose="020B0604020202020204" pitchFamily="34" charset="0"/>
                          <a:cs typeface="Arial" panose="020B0604020202020204" pitchFamily="34" charset="0"/>
                        </a:rPr>
                        <a:t>2024/25</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BC94"/>
                    </a:solidFill>
                  </a:tcPr>
                </a:tc>
                <a:extLst>
                  <a:ext uri="{0D108BD9-81ED-4DB2-BD59-A6C34878D82A}">
                    <a16:rowId xmlns:a16="http://schemas.microsoft.com/office/drawing/2014/main" xmlns="" val="10000"/>
                  </a:ext>
                </a:extLst>
              </a:tr>
              <a:tr h="1230777">
                <a:tc>
                  <a:txBody>
                    <a:bodyPr/>
                    <a:lstStyle/>
                    <a:p>
                      <a:pPr algn="l" fontAlgn="b"/>
                      <a:r>
                        <a:rPr lang="en-ZA" sz="2000" b="1" i="0" u="none" strike="noStrike" dirty="0">
                          <a:solidFill>
                            <a:srgbClr val="000000"/>
                          </a:solidFill>
                          <a:effectLst/>
                          <a:latin typeface="Arial" panose="020B0604020202020204" pitchFamily="34" charset="0"/>
                          <a:cs typeface="Arial" panose="020B0604020202020204" pitchFamily="34" charset="0"/>
                        </a:rPr>
                        <a:t> </a:t>
                      </a:r>
                    </a:p>
                  </a:txBody>
                  <a:tcPr marL="5443" marR="5443" marT="54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BC94"/>
                    </a:solidFill>
                  </a:tcPr>
                </a:tc>
                <a:tc>
                  <a:txBody>
                    <a:bodyPr/>
                    <a:lstStyle/>
                    <a:p>
                      <a:pPr algn="l" fontAlgn="b"/>
                      <a:r>
                        <a:rPr lang="en-ZA" sz="2000" b="1" i="0" u="none" strike="noStrike" dirty="0">
                          <a:solidFill>
                            <a:srgbClr val="000000"/>
                          </a:solidFill>
                          <a:effectLst/>
                          <a:latin typeface="Arial" panose="020B0604020202020204" pitchFamily="34" charset="0"/>
                          <a:cs typeface="Arial" panose="020B0604020202020204" pitchFamily="34" charset="0"/>
                        </a:rPr>
                        <a:t>Revised budget estimate</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BC94"/>
                    </a:solidFill>
                  </a:tcPr>
                </a:tc>
                <a:tc>
                  <a:txBody>
                    <a:bodyPr/>
                    <a:lstStyle/>
                    <a:p>
                      <a:pPr algn="l" fontAlgn="b"/>
                      <a:r>
                        <a:rPr lang="en-ZA" sz="2000" b="1" i="0" u="none" strike="noStrike" dirty="0">
                          <a:solidFill>
                            <a:srgbClr val="000000"/>
                          </a:solidFill>
                          <a:effectLst/>
                          <a:latin typeface="Arial" panose="020B0604020202020204" pitchFamily="34" charset="0"/>
                          <a:cs typeface="Arial" panose="020B0604020202020204" pitchFamily="34" charset="0"/>
                        </a:rPr>
                        <a:t>MTEF estimate</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BC94"/>
                    </a:solidFill>
                  </a:tcPr>
                </a:tc>
                <a:tc>
                  <a:txBody>
                    <a:bodyPr/>
                    <a:lstStyle/>
                    <a:p>
                      <a:pPr algn="l" fontAlgn="b"/>
                      <a:r>
                        <a:rPr lang="en-ZA" sz="2000" b="1" i="0" u="none" strike="noStrike" dirty="0">
                          <a:solidFill>
                            <a:srgbClr val="000000"/>
                          </a:solidFill>
                          <a:effectLst/>
                          <a:latin typeface="Arial" panose="020B0604020202020204" pitchFamily="34" charset="0"/>
                          <a:cs typeface="Arial" panose="020B0604020202020204" pitchFamily="34" charset="0"/>
                        </a:rPr>
                        <a:t>MTEF estimate</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BC94"/>
                    </a:solidFill>
                  </a:tcPr>
                </a:tc>
                <a:tc>
                  <a:txBody>
                    <a:bodyPr/>
                    <a:lstStyle/>
                    <a:p>
                      <a:pPr algn="l" fontAlgn="b"/>
                      <a:r>
                        <a:rPr lang="en-ZA" sz="2000" b="1" i="0" u="none" strike="noStrike" dirty="0">
                          <a:solidFill>
                            <a:srgbClr val="000000"/>
                          </a:solidFill>
                          <a:effectLst/>
                          <a:latin typeface="Arial" panose="020B0604020202020204" pitchFamily="34" charset="0"/>
                          <a:cs typeface="Arial" panose="020B0604020202020204" pitchFamily="34" charset="0"/>
                        </a:rPr>
                        <a:t>MTEF estimate</a:t>
                      </a:r>
                    </a:p>
                  </a:txBody>
                  <a:tcPr marL="5443" marR="5443" marT="54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BC94"/>
                    </a:solidFill>
                  </a:tcPr>
                </a:tc>
                <a:extLst>
                  <a:ext uri="{0D108BD9-81ED-4DB2-BD59-A6C34878D82A}">
                    <a16:rowId xmlns:a16="http://schemas.microsoft.com/office/drawing/2014/main" xmlns="" val="10001"/>
                  </a:ext>
                </a:extLst>
              </a:tr>
              <a:tr h="407007">
                <a:tc>
                  <a:txBody>
                    <a:bodyPr/>
                    <a:lstStyle/>
                    <a:p>
                      <a:pPr algn="l" fontAlgn="b"/>
                      <a:r>
                        <a:rPr lang="en-ZA" sz="2000" b="1" i="0" u="none" strike="noStrike" dirty="0">
                          <a:solidFill>
                            <a:srgbClr val="000000"/>
                          </a:solidFill>
                          <a:effectLst/>
                          <a:latin typeface="Arial" panose="020B0604020202020204" pitchFamily="34" charset="0"/>
                          <a:cs typeface="Arial" panose="020B0604020202020204" pitchFamily="34" charset="0"/>
                        </a:rPr>
                        <a:t>Rand thousand</a:t>
                      </a:r>
                    </a:p>
                  </a:txBody>
                  <a:tcPr marL="5443" marR="5443" marT="54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000" b="1" i="0" u="none" strike="noStrike" dirty="0">
                          <a:solidFill>
                            <a:srgbClr val="000000"/>
                          </a:solidFill>
                          <a:effectLst/>
                          <a:latin typeface="Arial" panose="020B0604020202020204" pitchFamily="34" charset="0"/>
                          <a:cs typeface="Arial" panose="020B0604020202020204" pitchFamily="34" charset="0"/>
                        </a:rPr>
                        <a:t>R'000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000" b="1" i="0" u="none" strike="noStrike" dirty="0">
                          <a:solidFill>
                            <a:srgbClr val="000000"/>
                          </a:solidFill>
                          <a:effectLst/>
                          <a:latin typeface="Arial" panose="020B0604020202020204" pitchFamily="34" charset="0"/>
                          <a:cs typeface="Arial" panose="020B0604020202020204" pitchFamily="34" charset="0"/>
                        </a:rPr>
                        <a:t>R'000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000" b="1" i="0" u="none" strike="noStrike" dirty="0">
                          <a:solidFill>
                            <a:srgbClr val="000000"/>
                          </a:solidFill>
                          <a:effectLst/>
                          <a:latin typeface="Arial" panose="020B0604020202020204" pitchFamily="34" charset="0"/>
                          <a:cs typeface="Arial" panose="020B0604020202020204" pitchFamily="34" charset="0"/>
                        </a:rPr>
                        <a:t>R'000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2000" b="1" i="0" u="none" strike="noStrike" dirty="0">
                          <a:solidFill>
                            <a:srgbClr val="000000"/>
                          </a:solidFill>
                          <a:effectLst/>
                          <a:latin typeface="Arial" panose="020B0604020202020204" pitchFamily="34" charset="0"/>
                          <a:cs typeface="Arial" panose="020B0604020202020204" pitchFamily="34" charset="0"/>
                        </a:rPr>
                        <a:t>R'000</a:t>
                      </a:r>
                    </a:p>
                  </a:txBody>
                  <a:tcPr marL="5443" marR="5443" marT="54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07007">
                <a:tc>
                  <a:txBody>
                    <a:bodyPr/>
                    <a:lstStyle/>
                    <a:p>
                      <a:pPr algn="l" fontAlgn="b"/>
                      <a:r>
                        <a:rPr lang="en-ZA" sz="2000" b="1" i="0" u="none" strike="noStrike" dirty="0">
                          <a:solidFill>
                            <a:srgbClr val="000000"/>
                          </a:solidFill>
                          <a:effectLst/>
                          <a:latin typeface="Arial" panose="020B0604020202020204" pitchFamily="34" charset="0"/>
                          <a:cs typeface="Arial" panose="020B0604020202020204" pitchFamily="34" charset="0"/>
                        </a:rPr>
                        <a:t>Objective/ Activity</a:t>
                      </a:r>
                    </a:p>
                  </a:txBody>
                  <a:tcPr marL="5443" marR="5443" marT="54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2000" b="1" i="0" u="none" strike="noStrike" dirty="0">
                          <a:solidFill>
                            <a:srgbClr val="000000"/>
                          </a:solidFill>
                          <a:effectLst/>
                          <a:latin typeface="Arial" panose="020B0604020202020204" pitchFamily="34" charset="0"/>
                          <a:cs typeface="Arial" panose="020B0604020202020204" pitchFamily="34" charset="0"/>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2000" b="1" i="0" u="none" strike="noStrike" dirty="0">
                          <a:solidFill>
                            <a:srgbClr val="000000"/>
                          </a:solidFill>
                          <a:effectLst/>
                          <a:latin typeface="Arial" panose="020B0604020202020204" pitchFamily="34" charset="0"/>
                          <a:cs typeface="Arial" panose="020B0604020202020204" pitchFamily="34" charset="0"/>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2000" b="1" i="0" u="none" strike="noStrike" dirty="0">
                          <a:solidFill>
                            <a:srgbClr val="000000"/>
                          </a:solidFill>
                          <a:effectLst/>
                          <a:latin typeface="Arial" panose="020B0604020202020204" pitchFamily="34" charset="0"/>
                          <a:cs typeface="Arial" panose="020B0604020202020204" pitchFamily="34" charset="0"/>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2000" b="1" i="0" u="none" strike="noStrike" dirty="0">
                          <a:solidFill>
                            <a:srgbClr val="000000"/>
                          </a:solidFill>
                          <a:effectLst/>
                          <a:latin typeface="Arial" panose="020B0604020202020204" pitchFamily="34" charset="0"/>
                          <a:cs typeface="Arial" panose="020B0604020202020204" pitchFamily="34" charset="0"/>
                        </a:rPr>
                        <a:t> </a:t>
                      </a:r>
                    </a:p>
                  </a:txBody>
                  <a:tcPr marL="5443" marR="5443" marT="54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07007">
                <a:tc>
                  <a:txBody>
                    <a:bodyPr/>
                    <a:lstStyle/>
                    <a:p>
                      <a:pPr algn="l" fontAlgn="b"/>
                      <a:r>
                        <a:rPr lang="en-ZA" sz="2000" b="0" i="0" u="none" strike="noStrike" dirty="0">
                          <a:solidFill>
                            <a:srgbClr val="000000"/>
                          </a:solidFill>
                          <a:effectLst/>
                          <a:latin typeface="Arial" panose="020B0604020202020204" pitchFamily="34" charset="0"/>
                          <a:cs typeface="Arial" panose="020B0604020202020204" pitchFamily="34" charset="0"/>
                        </a:rPr>
                        <a:t>Administration</a:t>
                      </a:r>
                    </a:p>
                  </a:txBody>
                  <a:tcPr marL="97971" marR="5443" marT="54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2000" b="0" i="0" u="none" strike="noStrike" dirty="0">
                          <a:solidFill>
                            <a:srgbClr val="000000"/>
                          </a:solidFill>
                          <a:effectLst/>
                          <a:latin typeface="Arial" panose="020B0604020202020204" pitchFamily="34" charset="0"/>
                          <a:cs typeface="Arial" panose="020B0604020202020204" pitchFamily="34" charset="0"/>
                        </a:rPr>
                        <a:t>       139 403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2000" b="0" i="0" u="none" strike="noStrike" dirty="0">
                          <a:solidFill>
                            <a:srgbClr val="000000"/>
                          </a:solidFill>
                          <a:effectLst/>
                          <a:latin typeface="Arial" panose="020B0604020202020204" pitchFamily="34" charset="0"/>
                          <a:cs typeface="Arial" panose="020B0604020202020204" pitchFamily="34" charset="0"/>
                        </a:rPr>
                        <a:t>       148 021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2000" b="0" i="0" u="none" strike="noStrike" dirty="0">
                          <a:solidFill>
                            <a:srgbClr val="000000"/>
                          </a:solidFill>
                          <a:effectLst/>
                          <a:latin typeface="Arial" panose="020B0604020202020204" pitchFamily="34" charset="0"/>
                          <a:cs typeface="Arial" panose="020B0604020202020204" pitchFamily="34" charset="0"/>
                        </a:rPr>
                        <a:t>       144 341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2000" b="0" i="0" u="none" strike="noStrike" dirty="0">
                          <a:solidFill>
                            <a:srgbClr val="000000"/>
                          </a:solidFill>
                          <a:effectLst/>
                          <a:latin typeface="Arial" panose="020B0604020202020204" pitchFamily="34" charset="0"/>
                          <a:cs typeface="Arial" panose="020B0604020202020204" pitchFamily="34" charset="0"/>
                        </a:rPr>
                        <a:t>   153 347 </a:t>
                      </a:r>
                    </a:p>
                  </a:txBody>
                  <a:tcPr marL="5443" marR="5443" marT="54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07007">
                <a:tc>
                  <a:txBody>
                    <a:bodyPr/>
                    <a:lstStyle/>
                    <a:p>
                      <a:pPr algn="l" fontAlgn="b"/>
                      <a:r>
                        <a:rPr lang="en-ZA" sz="2000" b="0" i="0" u="none" strike="noStrike" dirty="0">
                          <a:solidFill>
                            <a:srgbClr val="000000"/>
                          </a:solidFill>
                          <a:effectLst/>
                          <a:latin typeface="Arial" panose="020B0604020202020204" pitchFamily="34" charset="0"/>
                          <a:cs typeface="Arial" panose="020B0604020202020204" pitchFamily="34" charset="0"/>
                        </a:rPr>
                        <a:t>Investigations</a:t>
                      </a:r>
                    </a:p>
                  </a:txBody>
                  <a:tcPr marL="97971" marR="5443" marT="54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2000" b="0" i="0" u="none" strike="noStrike" dirty="0">
                          <a:solidFill>
                            <a:srgbClr val="000000"/>
                          </a:solidFill>
                          <a:effectLst/>
                          <a:latin typeface="Arial" panose="020B0604020202020204" pitchFamily="34" charset="0"/>
                          <a:cs typeface="Arial" panose="020B0604020202020204" pitchFamily="34" charset="0"/>
                        </a:rPr>
                        <a:t>       186 230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2000" b="0" i="0" u="none" strike="noStrike" dirty="0">
                          <a:solidFill>
                            <a:srgbClr val="000000"/>
                          </a:solidFill>
                          <a:effectLst/>
                          <a:latin typeface="Arial" panose="020B0604020202020204" pitchFamily="34" charset="0"/>
                          <a:cs typeface="Arial" panose="020B0604020202020204" pitchFamily="34" charset="0"/>
                        </a:rPr>
                        <a:t>       197 832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2000" b="0" i="0" u="none" strike="noStrike" dirty="0">
                          <a:solidFill>
                            <a:srgbClr val="000000"/>
                          </a:solidFill>
                          <a:effectLst/>
                          <a:latin typeface="Arial" panose="020B0604020202020204" pitchFamily="34" charset="0"/>
                          <a:cs typeface="Arial" panose="020B0604020202020204" pitchFamily="34" charset="0"/>
                        </a:rPr>
                        <a:t>       200 596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2000" b="0" i="0" u="none" strike="noStrike" dirty="0">
                          <a:solidFill>
                            <a:srgbClr val="000000"/>
                          </a:solidFill>
                          <a:effectLst/>
                          <a:latin typeface="Arial" panose="020B0604020202020204" pitchFamily="34" charset="0"/>
                          <a:cs typeface="Arial" panose="020B0604020202020204" pitchFamily="34" charset="0"/>
                        </a:rPr>
                        <a:t>   207 922 </a:t>
                      </a:r>
                    </a:p>
                  </a:txBody>
                  <a:tcPr marL="5443" marR="5443" marT="54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18157">
                <a:tc>
                  <a:txBody>
                    <a:bodyPr/>
                    <a:lstStyle/>
                    <a:p>
                      <a:pPr algn="l" fontAlgn="b"/>
                      <a:r>
                        <a:rPr lang="en-ZA" sz="2000" b="0" i="0" u="none" strike="noStrike" dirty="0">
                          <a:solidFill>
                            <a:srgbClr val="000000"/>
                          </a:solidFill>
                          <a:effectLst/>
                          <a:latin typeface="Arial" panose="020B0604020202020204" pitchFamily="34" charset="0"/>
                          <a:cs typeface="Arial" panose="020B0604020202020204" pitchFamily="34" charset="0"/>
                        </a:rPr>
                        <a:t>Stakeholder Management</a:t>
                      </a:r>
                    </a:p>
                  </a:txBody>
                  <a:tcPr marL="97971" marR="5443" marT="54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2000" b="0" i="0" u="none" strike="noStrike" dirty="0">
                          <a:solidFill>
                            <a:srgbClr val="000000"/>
                          </a:solidFill>
                          <a:effectLst/>
                          <a:latin typeface="Arial" panose="020B0604020202020204" pitchFamily="34" charset="0"/>
                          <a:cs typeface="Arial" panose="020B0604020202020204" pitchFamily="34" charset="0"/>
                        </a:rPr>
                        <a:t>         15 285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2000" b="0" i="0" u="none" strike="noStrike" dirty="0">
                          <a:solidFill>
                            <a:srgbClr val="000000"/>
                          </a:solidFill>
                          <a:effectLst/>
                          <a:latin typeface="Arial" panose="020B0604020202020204" pitchFamily="34" charset="0"/>
                          <a:cs typeface="Arial" panose="020B0604020202020204" pitchFamily="34" charset="0"/>
                        </a:rPr>
                        <a:t>         15 066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2000" b="0" i="0" u="none" strike="noStrike" dirty="0">
                          <a:solidFill>
                            <a:srgbClr val="000000"/>
                          </a:solidFill>
                          <a:effectLst/>
                          <a:latin typeface="Arial" panose="020B0604020202020204" pitchFamily="34" charset="0"/>
                          <a:cs typeface="Arial" panose="020B0604020202020204" pitchFamily="34" charset="0"/>
                        </a:rPr>
                        <a:t>         15 448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2000" b="0" i="0" u="none" strike="noStrike" dirty="0">
                          <a:solidFill>
                            <a:srgbClr val="000000"/>
                          </a:solidFill>
                          <a:effectLst/>
                          <a:latin typeface="Arial" panose="020B0604020202020204" pitchFamily="34" charset="0"/>
                          <a:cs typeface="Arial" panose="020B0604020202020204" pitchFamily="34" charset="0"/>
                        </a:rPr>
                        <a:t>     16 021 </a:t>
                      </a:r>
                    </a:p>
                  </a:txBody>
                  <a:tcPr marL="5443" marR="5443" marT="54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18157">
                <a:tc>
                  <a:txBody>
                    <a:bodyPr/>
                    <a:lstStyle/>
                    <a:p>
                      <a:pPr algn="l" fontAlgn="b"/>
                      <a:r>
                        <a:rPr lang="en-ZA" sz="2000" b="1" i="0" u="none" strike="noStrike" dirty="0">
                          <a:solidFill>
                            <a:srgbClr val="000000"/>
                          </a:solidFill>
                          <a:effectLst/>
                          <a:latin typeface="Arial" panose="020B0604020202020204" pitchFamily="34" charset="0"/>
                          <a:cs typeface="Arial" panose="020B0604020202020204" pitchFamily="34" charset="0"/>
                        </a:rPr>
                        <a:t>Total</a:t>
                      </a:r>
                    </a:p>
                  </a:txBody>
                  <a:tcPr marL="5443" marR="5443" marT="544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BC94"/>
                    </a:solidFill>
                  </a:tcPr>
                </a:tc>
                <a:tc>
                  <a:txBody>
                    <a:bodyPr/>
                    <a:lstStyle/>
                    <a:p>
                      <a:pPr algn="l" fontAlgn="b"/>
                      <a:r>
                        <a:rPr lang="en-ZA" sz="2000" b="1" i="0" u="none" strike="noStrike" dirty="0">
                          <a:solidFill>
                            <a:srgbClr val="000000"/>
                          </a:solidFill>
                          <a:effectLst/>
                          <a:latin typeface="Arial" panose="020B0604020202020204" pitchFamily="34" charset="0"/>
                          <a:cs typeface="Arial" panose="020B0604020202020204" pitchFamily="34" charset="0"/>
                        </a:rPr>
                        <a:t>       340 918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BC94"/>
                    </a:solidFill>
                  </a:tcPr>
                </a:tc>
                <a:tc>
                  <a:txBody>
                    <a:bodyPr/>
                    <a:lstStyle/>
                    <a:p>
                      <a:pPr algn="l" fontAlgn="b"/>
                      <a:r>
                        <a:rPr lang="en-ZA" sz="2000" b="1" i="0" u="none" strike="noStrike" dirty="0">
                          <a:solidFill>
                            <a:srgbClr val="000000"/>
                          </a:solidFill>
                          <a:effectLst/>
                          <a:latin typeface="Arial" panose="020B0604020202020204" pitchFamily="34" charset="0"/>
                          <a:cs typeface="Arial" panose="020B0604020202020204" pitchFamily="34" charset="0"/>
                        </a:rPr>
                        <a:t>       360 919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BC94"/>
                    </a:solidFill>
                  </a:tcPr>
                </a:tc>
                <a:tc>
                  <a:txBody>
                    <a:bodyPr/>
                    <a:lstStyle/>
                    <a:p>
                      <a:pPr algn="l" fontAlgn="b"/>
                      <a:r>
                        <a:rPr lang="en-ZA" sz="2000" b="1" i="0" u="none" strike="noStrike" dirty="0">
                          <a:solidFill>
                            <a:srgbClr val="000000"/>
                          </a:solidFill>
                          <a:effectLst/>
                          <a:latin typeface="Arial" panose="020B0604020202020204" pitchFamily="34" charset="0"/>
                          <a:cs typeface="Arial" panose="020B0604020202020204" pitchFamily="34" charset="0"/>
                        </a:rPr>
                        <a:t>       360 385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BC94"/>
                    </a:solidFill>
                  </a:tcPr>
                </a:tc>
                <a:tc>
                  <a:txBody>
                    <a:bodyPr/>
                    <a:lstStyle/>
                    <a:p>
                      <a:pPr algn="l" fontAlgn="b"/>
                      <a:r>
                        <a:rPr lang="en-ZA" sz="2000" b="1" i="0" u="none" strike="noStrike" dirty="0">
                          <a:solidFill>
                            <a:srgbClr val="000000"/>
                          </a:solidFill>
                          <a:effectLst/>
                          <a:latin typeface="Arial" panose="020B0604020202020204" pitchFamily="34" charset="0"/>
                          <a:cs typeface="Arial" panose="020B0604020202020204" pitchFamily="34" charset="0"/>
                        </a:rPr>
                        <a:t>   377 290 </a:t>
                      </a:r>
                    </a:p>
                  </a:txBody>
                  <a:tcPr marL="5443" marR="5443" marT="544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BC94"/>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39785816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144875"/>
            <a:ext cx="8229600" cy="9028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cap="all" dirty="0">
              <a:solidFill>
                <a:srgbClr val="C00000"/>
              </a:solidFill>
            </a:endParaRPr>
          </a:p>
        </p:txBody>
      </p:sp>
      <p:sp>
        <p:nvSpPr>
          <p:cNvPr id="7" name="Content Placeholder 2"/>
          <p:cNvSpPr txBox="1">
            <a:spLocks/>
          </p:cNvSpPr>
          <p:nvPr/>
        </p:nvSpPr>
        <p:spPr>
          <a:xfrm>
            <a:off x="0" y="1099268"/>
            <a:ext cx="9048465" cy="535028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endParaRPr lang="en-US" sz="4000" b="1" dirty="0" smtClean="0">
              <a:solidFill>
                <a:prstClr val="black"/>
              </a:solidFill>
            </a:endParaRPr>
          </a:p>
          <a:p>
            <a:pPr marL="0" lvl="0" indent="0">
              <a:buNone/>
            </a:pPr>
            <a:endParaRPr lang="en-US" sz="4000" b="1" dirty="0">
              <a:solidFill>
                <a:prstClr val="black"/>
              </a:solidFill>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ZA" sz="2200" b="0" i="0" u="none" strike="noStrike" kern="1200" cap="none" spc="0" normalizeH="0" baseline="0" noProof="0" dirty="0" smtClean="0">
              <a:ln>
                <a:noFill/>
              </a:ln>
              <a:solidFill>
                <a:sysClr val="windowText" lastClr="000000"/>
              </a:solidFill>
              <a:effectLst/>
              <a:uLnTx/>
              <a:uFillTx/>
              <a:latin typeface="Calibri"/>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ZA" sz="9600" b="0" i="0" u="none" strike="noStrike" kern="1200" cap="none" spc="0" normalizeH="0" baseline="0" noProof="0" dirty="0" smtClean="0">
                <a:ln>
                  <a:noFill/>
                </a:ln>
                <a:solidFill>
                  <a:sysClr val="windowText" lastClr="000000"/>
                </a:solidFill>
                <a:effectLst/>
                <a:uLnTx/>
                <a:uFillTx/>
                <a:latin typeface="Calibri"/>
              </a:rPr>
              <a:t>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ZA" sz="1400" b="0" i="0" u="none" strike="noStrike" kern="1200" cap="none" spc="0" normalizeH="0" baseline="0" noProof="0" dirty="0">
              <a:ln>
                <a:noFill/>
              </a:ln>
              <a:solidFill>
                <a:sysClr val="windowText" lastClr="000000"/>
              </a:solidFill>
              <a:effectLst/>
              <a:uLnTx/>
              <a:uFillTx/>
              <a:latin typeface="Calibri"/>
            </a:endParaRPr>
          </a:p>
        </p:txBody>
      </p:sp>
      <p:sp>
        <p:nvSpPr>
          <p:cNvPr id="6" name="Title 1"/>
          <p:cNvSpPr txBox="1">
            <a:spLocks/>
          </p:cNvSpPr>
          <p:nvPr/>
        </p:nvSpPr>
        <p:spPr>
          <a:xfrm>
            <a:off x="-3544" y="2362200"/>
            <a:ext cx="9144000" cy="990600"/>
          </a:xfrm>
          <a:prstGeom prst="rect">
            <a:avLst/>
          </a:prstGeom>
          <a:solidFill>
            <a:schemeClr val="accent6">
              <a:lumMod val="20000"/>
              <a:lumOff val="80000"/>
            </a:schemeClr>
          </a:solidFill>
        </p:spPr>
        <p:txBody>
          <a:bodyPr vert="horz" lIns="91440" tIns="45720" rIns="91440" bIns="45720" rtlCol="0" anchor="t">
            <a:normAutofit fontScale="25000" lnSpcReduction="20000"/>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ZA" sz="4000" b="1" i="0" u="none" strike="noStrike" kern="1200" cap="all" spc="0" normalizeH="0" baseline="0" noProof="0" dirty="0" smtClean="0">
              <a:ln>
                <a:noFill/>
              </a:ln>
              <a:solidFill>
                <a:srgbClr val="C00000"/>
              </a:solidFill>
              <a:effectLst/>
              <a:uLnTx/>
              <a:uFillTx/>
              <a:latin typeface="Calibri"/>
            </a:endParaRPr>
          </a:p>
          <a:p>
            <a:pPr lvl="0" algn="ctr">
              <a:defRPr/>
            </a:pPr>
            <a:r>
              <a:rPr lang="en-ZA" sz="11100" dirty="0" smtClean="0">
                <a:solidFill>
                  <a:srgbClr val="C00000"/>
                </a:solidFill>
                <a:latin typeface="Arial Rounded MT Bold" panose="020F0704030504030204" pitchFamily="34" charset="0"/>
                <a:cs typeface="Arial" panose="020B0604020202020204" pitchFamily="34" charset="0"/>
              </a:rPr>
              <a:t>FUNDING PRESSURES</a:t>
            </a:r>
            <a:r>
              <a:rPr lang="en-ZA" sz="11100" dirty="0">
                <a:solidFill>
                  <a:srgbClr val="C00000"/>
                </a:solidFill>
                <a:latin typeface="Arial Rounded MT Bold" panose="020F0704030504030204" pitchFamily="34" charset="0"/>
                <a:cs typeface="Arial" panose="020B0604020202020204" pitchFamily="34" charset="0"/>
              </a:rPr>
              <a:t> </a:t>
            </a:r>
            <a:r>
              <a:rPr lang="en-ZA" sz="11100" dirty="0" smtClean="0">
                <a:solidFill>
                  <a:srgbClr val="C00000"/>
                </a:solidFill>
                <a:latin typeface="Arial Rounded MT Bold" panose="020F0704030504030204" pitchFamily="34" charset="0"/>
                <a:cs typeface="Arial" panose="020B0604020202020204" pitchFamily="34" charset="0"/>
              </a:rPr>
              <a:t>FOR </a:t>
            </a:r>
            <a:r>
              <a:rPr lang="en-ZA" sz="11100" dirty="0">
                <a:solidFill>
                  <a:srgbClr val="C00000"/>
                </a:solidFill>
                <a:latin typeface="Arial Rounded MT Bold" panose="020F0704030504030204" pitchFamily="34" charset="0"/>
                <a:cs typeface="Arial" panose="020B0604020202020204" pitchFamily="34" charset="0"/>
              </a:rPr>
              <a:t>THE </a:t>
            </a:r>
            <a:r>
              <a:rPr lang="en-ZA" sz="11100" dirty="0" smtClean="0">
                <a:solidFill>
                  <a:srgbClr val="C00000"/>
                </a:solidFill>
                <a:latin typeface="Arial Rounded MT Bold" panose="020F0704030504030204" pitchFamily="34" charset="0"/>
                <a:cs typeface="Arial" panose="020B0604020202020204" pitchFamily="34" charset="0"/>
              </a:rPr>
              <a:t>2023 MTEF </a:t>
            </a:r>
            <a:r>
              <a:rPr lang="en-ZA" sz="11100" dirty="0">
                <a:solidFill>
                  <a:srgbClr val="C00000"/>
                </a:solidFill>
                <a:latin typeface="Arial Rounded MT Bold" panose="020F0704030504030204" pitchFamily="34" charset="0"/>
                <a:cs typeface="Arial" panose="020B0604020202020204" pitchFamily="34" charset="0"/>
              </a:rPr>
              <a:t>AND REASONS THEREOF</a:t>
            </a:r>
            <a:br>
              <a:rPr lang="en-ZA" sz="11100" dirty="0">
                <a:solidFill>
                  <a:srgbClr val="C00000"/>
                </a:solidFill>
                <a:latin typeface="Arial Rounded MT Bold" panose="020F0704030504030204" pitchFamily="34" charset="0"/>
                <a:cs typeface="Arial" panose="020B0604020202020204" pitchFamily="34" charset="0"/>
              </a:rPr>
            </a:br>
            <a:r>
              <a:rPr kumimoji="0" lang="en-ZA" sz="11100" b="1" i="0" u="none" strike="noStrike" kern="1200" cap="all" spc="0" normalizeH="0" baseline="0" noProof="0" dirty="0" smtClean="0">
                <a:ln>
                  <a:noFill/>
                </a:ln>
                <a:solidFill>
                  <a:srgbClr val="C00000"/>
                </a:solidFill>
                <a:effectLst/>
                <a:uLnTx/>
                <a:uFillTx/>
                <a:latin typeface="Arial" panose="020B0604020202020204" pitchFamily="34" charset="0"/>
                <a:cs typeface="Arial" panose="020B0604020202020204" pitchFamily="34" charset="0"/>
              </a:rPr>
              <a:t/>
            </a:r>
            <a:br>
              <a:rPr kumimoji="0" lang="en-ZA" sz="11100" b="1" i="0" u="none" strike="noStrike" kern="1200" cap="all" spc="0" normalizeH="0" baseline="0" noProof="0" dirty="0" smtClean="0">
                <a:ln>
                  <a:noFill/>
                </a:ln>
                <a:solidFill>
                  <a:srgbClr val="C00000"/>
                </a:solidFill>
                <a:effectLst/>
                <a:uLnTx/>
                <a:uFillTx/>
                <a:latin typeface="Arial" panose="020B0604020202020204" pitchFamily="34" charset="0"/>
                <a:cs typeface="Arial" panose="020B0604020202020204" pitchFamily="34" charset="0"/>
              </a:rPr>
            </a:br>
            <a:r>
              <a:rPr kumimoji="0" lang="en-ZA" sz="11100" b="1" i="0" u="sng" strike="noStrike" kern="1200" cap="all" spc="0" normalizeH="0" baseline="0" noProof="0" dirty="0" smtClean="0">
                <a:ln>
                  <a:noFill/>
                </a:ln>
                <a:solidFill>
                  <a:srgbClr val="C00000"/>
                </a:solidFill>
                <a:effectLst/>
                <a:uLnTx/>
                <a:uFillTx/>
                <a:latin typeface="Arial" pitchFamily="34" charset="0"/>
                <a:ea typeface="Times New Roman"/>
                <a:cs typeface="Arial" pitchFamily="34" charset="0"/>
              </a:rPr>
              <a:t/>
            </a:r>
            <a:br>
              <a:rPr kumimoji="0" lang="en-ZA" sz="11100" b="1" i="0" u="sng" strike="noStrike" kern="1200" cap="all" spc="0" normalizeH="0" baseline="0" noProof="0" dirty="0" smtClean="0">
                <a:ln>
                  <a:noFill/>
                </a:ln>
                <a:solidFill>
                  <a:srgbClr val="C00000"/>
                </a:solidFill>
                <a:effectLst/>
                <a:uLnTx/>
                <a:uFillTx/>
                <a:latin typeface="Arial" pitchFamily="34" charset="0"/>
                <a:ea typeface="Times New Roman"/>
                <a:cs typeface="Arial" pitchFamily="34" charset="0"/>
              </a:rPr>
            </a:br>
            <a:r>
              <a:rPr kumimoji="0" lang="en-ZA" sz="4000" b="1" i="0" u="none" strike="noStrike" kern="1200" cap="all" spc="0" normalizeH="0" baseline="0" noProof="0" dirty="0" smtClean="0">
                <a:ln>
                  <a:noFill/>
                </a:ln>
                <a:solidFill>
                  <a:srgbClr val="C00000"/>
                </a:solidFill>
                <a:effectLst/>
                <a:uLnTx/>
                <a:uFillTx/>
                <a:latin typeface="Calibri"/>
              </a:rPr>
              <a:t/>
            </a:r>
            <a:br>
              <a:rPr kumimoji="0" lang="en-ZA" sz="4000" b="1" i="0" u="none" strike="noStrike" kern="1200" cap="all" spc="0" normalizeH="0" baseline="0" noProof="0" dirty="0" smtClean="0">
                <a:ln>
                  <a:noFill/>
                </a:ln>
                <a:solidFill>
                  <a:srgbClr val="C00000"/>
                </a:solidFill>
                <a:effectLst/>
                <a:uLnTx/>
                <a:uFillTx/>
                <a:latin typeface="Calibri"/>
              </a:rPr>
            </a:br>
            <a:endParaRPr kumimoji="0" lang="en-ZA" sz="4000" b="1" i="0" u="none" strike="noStrike" kern="1200" cap="all" spc="0" normalizeH="0" baseline="0" noProof="0" dirty="0">
              <a:ln>
                <a:noFill/>
              </a:ln>
              <a:solidFill>
                <a:srgbClr val="C00000"/>
              </a:solidFill>
              <a:effectLst/>
              <a:uLnTx/>
              <a:uFillTx/>
              <a:latin typeface="Calibri"/>
            </a:endParaRPr>
          </a:p>
        </p:txBody>
      </p:sp>
      <p:sp>
        <p:nvSpPr>
          <p:cNvPr id="3" name="Slide Number Placeholder 2"/>
          <p:cNvSpPr>
            <a:spLocks noGrp="1"/>
          </p:cNvSpPr>
          <p:nvPr>
            <p:ph type="sldNum" sz="quarter" idx="12"/>
          </p:nvPr>
        </p:nvSpPr>
        <p:spPr/>
        <p:txBody>
          <a:bodyPr/>
          <a:lstStyle/>
          <a:p>
            <a:fld id="{2A79A14E-396D-4C9F-87F0-DE48B51C42E0}" type="slidenum">
              <a:rPr lang="en-US" smtClean="0"/>
              <a:pPr/>
              <a:t>33</a:t>
            </a:fld>
            <a:endParaRPr lang="en-US" dirty="0"/>
          </a:p>
        </p:txBody>
      </p:sp>
    </p:spTree>
    <p:extLst>
      <p:ext uri="{BB962C8B-B14F-4D97-AF65-F5344CB8AC3E}">
        <p14:creationId xmlns:p14="http://schemas.microsoft.com/office/powerpoint/2010/main" xmlns="" val="390354536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1099268"/>
            <a:ext cx="9048465" cy="5350286"/>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marL="0" indent="0" algn="just">
              <a:buNone/>
            </a:pPr>
            <a:endParaRPr lang="en-ZA" sz="9600" dirty="0" smtClean="0"/>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ZA" sz="9600" b="0" i="0" u="none" strike="noStrike" kern="1200" cap="none" spc="0" normalizeH="0" baseline="0" noProof="0" dirty="0" smtClean="0">
                <a:ln>
                  <a:noFill/>
                </a:ln>
                <a:solidFill>
                  <a:sysClr val="windowText" lastClr="000000"/>
                </a:solidFill>
                <a:effectLst/>
                <a:uLnTx/>
                <a:uFillTx/>
                <a:latin typeface="Calibri"/>
              </a:rPr>
              <a:t>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ZA" sz="1400" b="0" i="0" u="none" strike="noStrike" kern="1200" cap="none" spc="0" normalizeH="0" baseline="0" noProof="0" dirty="0">
              <a:ln>
                <a:noFill/>
              </a:ln>
              <a:solidFill>
                <a:sysClr val="windowText" lastClr="000000"/>
              </a:solidFill>
              <a:effectLst/>
              <a:uLnTx/>
              <a:uFillTx/>
              <a:latin typeface="Calibri"/>
            </a:endParaRPr>
          </a:p>
        </p:txBody>
      </p:sp>
      <p:sp>
        <p:nvSpPr>
          <p:cNvPr id="9" name="Title 1"/>
          <p:cNvSpPr txBox="1">
            <a:spLocks/>
          </p:cNvSpPr>
          <p:nvPr/>
        </p:nvSpPr>
        <p:spPr>
          <a:xfrm>
            <a:off x="0" y="-1"/>
            <a:ext cx="9144000" cy="685801"/>
          </a:xfrm>
          <a:prstGeom prst="rect">
            <a:avLst/>
          </a:prstGeom>
          <a:solidFill>
            <a:schemeClr val="accent6">
              <a:lumMod val="20000"/>
              <a:lumOff val="8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a:solidFill>
                  <a:srgbClr val="C00000"/>
                </a:solidFill>
                <a:latin typeface="Arial" panose="020B0604020202020204" pitchFamily="34" charset="0"/>
                <a:cs typeface="Arial" panose="020B0604020202020204" pitchFamily="34" charset="0"/>
              </a:rPr>
              <a:t/>
            </a:r>
            <a:br>
              <a:rPr lang="en-US" sz="2400" b="1" dirty="0">
                <a:solidFill>
                  <a:srgbClr val="C00000"/>
                </a:solidFill>
                <a:latin typeface="Arial" panose="020B0604020202020204" pitchFamily="34" charset="0"/>
                <a:cs typeface="Arial" panose="020B0604020202020204" pitchFamily="34" charset="0"/>
              </a:rPr>
            </a:br>
            <a:r>
              <a:rPr lang="en-US" sz="2400" b="1" dirty="0" smtClean="0">
                <a:solidFill>
                  <a:srgbClr val="C00000"/>
                </a:solidFill>
                <a:latin typeface="Arial Rounded MT Bold" panose="020F0704030504030204" pitchFamily="34" charset="0"/>
                <a:cs typeface="Arial" panose="020B0604020202020204" pitchFamily="34" charset="0"/>
              </a:rPr>
              <a:t>Request </a:t>
            </a:r>
            <a:r>
              <a:rPr lang="en-US" sz="2400" b="1" dirty="0">
                <a:solidFill>
                  <a:srgbClr val="C00000"/>
                </a:solidFill>
                <a:latin typeface="Arial Rounded MT Bold" panose="020F0704030504030204" pitchFamily="34" charset="0"/>
                <a:cs typeface="Arial" panose="020B0604020202020204" pitchFamily="34" charset="0"/>
              </a:rPr>
              <a:t>f</a:t>
            </a:r>
            <a:r>
              <a:rPr lang="en-US" sz="2400" b="1" dirty="0" smtClean="0">
                <a:solidFill>
                  <a:srgbClr val="C00000"/>
                </a:solidFill>
                <a:latin typeface="Arial Rounded MT Bold" panose="020F0704030504030204" pitchFamily="34" charset="0"/>
                <a:cs typeface="Arial" panose="020B0604020202020204" pitchFamily="34" charset="0"/>
              </a:rPr>
              <a:t>or </a:t>
            </a:r>
            <a:r>
              <a:rPr lang="en-US" sz="2400" b="1" dirty="0">
                <a:solidFill>
                  <a:srgbClr val="C00000"/>
                </a:solidFill>
                <a:latin typeface="Arial Rounded MT Bold" panose="020F0704030504030204" pitchFamily="34" charset="0"/>
                <a:cs typeface="Arial" panose="020B0604020202020204" pitchFamily="34" charset="0"/>
              </a:rPr>
              <a:t>a</a:t>
            </a:r>
            <a:r>
              <a:rPr lang="en-US" sz="2400" b="1" dirty="0" smtClean="0">
                <a:solidFill>
                  <a:srgbClr val="C00000"/>
                </a:solidFill>
                <a:latin typeface="Arial Rounded MT Bold" panose="020F0704030504030204" pitchFamily="34" charset="0"/>
                <a:cs typeface="Arial" panose="020B0604020202020204" pitchFamily="34" charset="0"/>
              </a:rPr>
              <a:t>dditional </a:t>
            </a:r>
            <a:r>
              <a:rPr lang="en-US" sz="2400" b="1" dirty="0">
                <a:solidFill>
                  <a:srgbClr val="C00000"/>
                </a:solidFill>
                <a:latin typeface="Arial Rounded MT Bold" panose="020F0704030504030204" pitchFamily="34" charset="0"/>
                <a:cs typeface="Arial" panose="020B0604020202020204" pitchFamily="34" charset="0"/>
              </a:rPr>
              <a:t>f</a:t>
            </a:r>
            <a:r>
              <a:rPr lang="en-US" sz="2400" b="1" dirty="0" smtClean="0">
                <a:solidFill>
                  <a:srgbClr val="C00000"/>
                </a:solidFill>
                <a:latin typeface="Arial Rounded MT Bold" panose="020F0704030504030204" pitchFamily="34" charset="0"/>
                <a:cs typeface="Arial" panose="020B0604020202020204" pitchFamily="34" charset="0"/>
              </a:rPr>
              <a:t>unding </a:t>
            </a:r>
            <a:r>
              <a:rPr lang="en-US" sz="2400" b="1" dirty="0">
                <a:solidFill>
                  <a:srgbClr val="C00000"/>
                </a:solidFill>
                <a:latin typeface="Arial Rounded MT Bold" panose="020F0704030504030204" pitchFamily="34" charset="0"/>
                <a:cs typeface="Arial" panose="020B0604020202020204" pitchFamily="34" charset="0"/>
              </a:rPr>
              <a:t>f</a:t>
            </a:r>
            <a:r>
              <a:rPr lang="en-US" sz="2400" b="1" dirty="0" smtClean="0">
                <a:solidFill>
                  <a:srgbClr val="C00000"/>
                </a:solidFill>
                <a:latin typeface="Arial Rounded MT Bold" panose="020F0704030504030204" pitchFamily="34" charset="0"/>
                <a:cs typeface="Arial" panose="020B0604020202020204" pitchFamily="34" charset="0"/>
              </a:rPr>
              <a:t>or </a:t>
            </a:r>
            <a:r>
              <a:rPr lang="en-US" sz="2400" b="1" dirty="0">
                <a:solidFill>
                  <a:srgbClr val="C00000"/>
                </a:solidFill>
                <a:latin typeface="Arial Rounded MT Bold" panose="020F0704030504030204" pitchFamily="34" charset="0"/>
                <a:cs typeface="Arial" panose="020B0604020202020204" pitchFamily="34" charset="0"/>
              </a:rPr>
              <a:t>t</a:t>
            </a:r>
            <a:r>
              <a:rPr lang="en-US" sz="2400" b="1" dirty="0" smtClean="0">
                <a:solidFill>
                  <a:srgbClr val="C00000"/>
                </a:solidFill>
                <a:latin typeface="Arial Rounded MT Bold" panose="020F0704030504030204" pitchFamily="34" charset="0"/>
                <a:cs typeface="Arial" panose="020B0604020202020204" pitchFamily="34" charset="0"/>
              </a:rPr>
              <a:t>he 2023 MTEF &amp; Why? (1)</a:t>
            </a:r>
          </a:p>
          <a:p>
            <a:pPr marL="0" marR="0" lvl="0" indent="0" algn="just" defTabSz="457200" rtl="0" eaLnBrk="1" fontAlgn="auto" latinLnBrk="0" hangingPunct="1">
              <a:lnSpc>
                <a:spcPct val="100000"/>
              </a:lnSpc>
              <a:spcBef>
                <a:spcPct val="0"/>
              </a:spcBef>
              <a:spcAft>
                <a:spcPts val="0"/>
              </a:spcAft>
              <a:buClrTx/>
              <a:buSzTx/>
              <a:buFontTx/>
              <a:buNone/>
              <a:tabLst/>
              <a:defRPr/>
            </a:pPr>
            <a:endParaRPr lang="en-US" sz="2800" b="1" cap="all" dirty="0">
              <a:solidFill>
                <a:srgbClr val="C00000"/>
              </a:solidFill>
              <a:latin typeface="+mn-lt"/>
              <a:ea typeface="+mn-ea"/>
              <a:cs typeface="+mn-cs"/>
            </a:endParaRPr>
          </a:p>
        </p:txBody>
      </p:sp>
      <p:sp>
        <p:nvSpPr>
          <p:cNvPr id="5" name="Rectangle 4"/>
          <p:cNvSpPr/>
          <p:nvPr/>
        </p:nvSpPr>
        <p:spPr>
          <a:xfrm>
            <a:off x="0" y="3567580"/>
            <a:ext cx="9144000" cy="3508653"/>
          </a:xfrm>
          <a:prstGeom prst="rect">
            <a:avLst/>
          </a:prstGeom>
          <a:solidFill>
            <a:schemeClr val="bg1"/>
          </a:solidFill>
        </p:spPr>
        <p:txBody>
          <a:bodyPr wrap="square">
            <a:spAutoFit/>
          </a:bodyPr>
          <a:lstStyle/>
          <a:p>
            <a:pPr lvl="0" algn="just"/>
            <a:endParaRPr lang="en-ZA" b="1" dirty="0"/>
          </a:p>
          <a:p>
            <a:pPr algn="just"/>
            <a:r>
              <a:rPr lang="en-US" dirty="0">
                <a:latin typeface="Arial" panose="020B0604020202020204" pitchFamily="34" charset="0"/>
                <a:cs typeface="Arial" panose="020B0604020202020204" pitchFamily="34" charset="0"/>
              </a:rPr>
              <a:t>The list of funding pressures has </a:t>
            </a:r>
            <a:r>
              <a:rPr lang="en-US" dirty="0" smtClean="0">
                <a:latin typeface="Arial" panose="020B0604020202020204" pitchFamily="34" charset="0"/>
                <a:cs typeface="Arial" panose="020B0604020202020204" pitchFamily="34" charset="0"/>
              </a:rPr>
              <a:t>reduced. </a:t>
            </a:r>
            <a:r>
              <a:rPr lang="en-US" dirty="0">
                <a:latin typeface="Arial" panose="020B0604020202020204" pitchFamily="34" charset="0"/>
                <a:cs typeface="Arial" panose="020B0604020202020204" pitchFamily="34" charset="0"/>
              </a:rPr>
              <a:t>A</a:t>
            </a:r>
            <a:r>
              <a:rPr lang="en-US" dirty="0" smtClean="0">
                <a:latin typeface="Arial" panose="020B0604020202020204" pitchFamily="34" charset="0"/>
                <a:cs typeface="Arial" panose="020B0604020202020204" pitchFamily="34" charset="0"/>
              </a:rPr>
              <a:t>fter </a:t>
            </a:r>
            <a:r>
              <a:rPr lang="en-US" dirty="0">
                <a:latin typeface="Arial" panose="020B0604020202020204" pitchFamily="34" charset="0"/>
                <a:cs typeface="Arial" panose="020B0604020202020204" pitchFamily="34" charset="0"/>
              </a:rPr>
              <a:t>the additional funds allocated in 2021/22 </a:t>
            </a:r>
            <a:r>
              <a:rPr lang="en-US" dirty="0" smtClean="0">
                <a:latin typeface="Arial" panose="020B0604020202020204" pitchFamily="34" charset="0"/>
                <a:cs typeface="Arial" panose="020B0604020202020204" pitchFamily="34" charset="0"/>
              </a:rPr>
              <a:t>FY, PPSA </a:t>
            </a:r>
            <a:r>
              <a:rPr lang="en-US" dirty="0">
                <a:latin typeface="Arial" panose="020B0604020202020204" pitchFamily="34" charset="0"/>
                <a:cs typeface="Arial" panose="020B0604020202020204" pitchFamily="34" charset="0"/>
              </a:rPr>
              <a:t>was able to make provisions for ICT infrastructure, E-Library, 22 posts and an Electronic Document Management System. Current funding pressures are as follows:</a:t>
            </a:r>
            <a:endParaRPr lang="en-ZA" dirty="0">
              <a:latin typeface="Arial" panose="020B0604020202020204" pitchFamily="34" charset="0"/>
              <a:cs typeface="Arial" panose="020B0604020202020204" pitchFamily="34" charset="0"/>
            </a:endParaRPr>
          </a:p>
          <a:p>
            <a:pPr algn="just"/>
            <a:endParaRPr lang="en-US" b="1" dirty="0">
              <a:latin typeface="Arial" panose="020B0604020202020204" pitchFamily="34" charset="0"/>
              <a:cs typeface="Arial" panose="020B0604020202020204" pitchFamily="34" charset="0"/>
            </a:endParaRPr>
          </a:p>
          <a:p>
            <a:pPr algn="just"/>
            <a:r>
              <a:rPr lang="en-US" sz="2000" b="1" dirty="0" smtClean="0">
                <a:latin typeface="Arial" panose="020B0604020202020204" pitchFamily="34" charset="0"/>
                <a:cs typeface="Arial" panose="020B0604020202020204" pitchFamily="34" charset="0"/>
              </a:rPr>
              <a:t>Funding </a:t>
            </a:r>
            <a:r>
              <a:rPr lang="en-US" sz="2000" b="1" dirty="0">
                <a:latin typeface="Arial" panose="020B0604020202020204" pitchFamily="34" charset="0"/>
                <a:cs typeface="Arial" panose="020B0604020202020204" pitchFamily="34" charset="0"/>
              </a:rPr>
              <a:t>of critical positions</a:t>
            </a:r>
            <a:r>
              <a:rPr lang="en-US" sz="2000" b="1" dirty="0" smtClean="0">
                <a:latin typeface="Arial" panose="020B0604020202020204" pitchFamily="34" charset="0"/>
                <a:cs typeface="Arial" panose="020B0604020202020204" pitchFamily="34" charset="0"/>
              </a:rPr>
              <a:t>:</a:t>
            </a:r>
          </a:p>
          <a:p>
            <a:pPr algn="just"/>
            <a:endParaRPr lang="en-ZA" sz="1200" b="1" dirty="0">
              <a:latin typeface="Arial" panose="020B0604020202020204" pitchFamily="34" charset="0"/>
              <a:cs typeface="Arial" panose="020B0604020202020204" pitchFamily="34" charset="0"/>
            </a:endParaRPr>
          </a:p>
          <a:p>
            <a:pPr algn="just"/>
            <a:r>
              <a:rPr lang="en-ZA" dirty="0">
                <a:latin typeface="Arial" panose="020B0604020202020204" pitchFamily="34" charset="0"/>
                <a:cs typeface="Arial" panose="020B0604020202020204" pitchFamily="34" charset="0"/>
              </a:rPr>
              <a:t>In 2022/23 </a:t>
            </a:r>
            <a:r>
              <a:rPr lang="en-ZA" dirty="0" smtClean="0">
                <a:latin typeface="Arial" panose="020B0604020202020204" pitchFamily="34" charset="0"/>
                <a:cs typeface="Arial" panose="020B0604020202020204" pitchFamily="34" charset="0"/>
              </a:rPr>
              <a:t>FY, </a:t>
            </a:r>
            <a:r>
              <a:rPr lang="en-ZA" dirty="0">
                <a:latin typeface="Arial" panose="020B0604020202020204" pitchFamily="34" charset="0"/>
                <a:cs typeface="Arial" panose="020B0604020202020204" pitchFamily="34" charset="0"/>
              </a:rPr>
              <a:t>22 positions were prioritised to the value of R12 million. PPSA still requires 22 positions to be filled with the estimated costs of R15.1 million. The posts would have been funded by PPSA over the MTEF had the baseline not been reduced in </a:t>
            </a:r>
            <a:r>
              <a:rPr lang="en-ZA" dirty="0" smtClean="0">
                <a:latin typeface="Arial" panose="020B0604020202020204" pitchFamily="34" charset="0"/>
                <a:cs typeface="Arial" panose="020B0604020202020204" pitchFamily="34" charset="0"/>
              </a:rPr>
              <a:t>2019/20 FY, </a:t>
            </a:r>
            <a:r>
              <a:rPr lang="en-ZA" dirty="0">
                <a:latin typeface="Arial" panose="020B0604020202020204" pitchFamily="34" charset="0"/>
                <a:cs typeface="Arial" panose="020B0604020202020204" pitchFamily="34" charset="0"/>
              </a:rPr>
              <a:t>as the baseline reduction affected the </a:t>
            </a:r>
            <a:r>
              <a:rPr lang="en-ZA" dirty="0" err="1">
                <a:latin typeface="Arial" panose="020B0604020202020204" pitchFamily="34" charset="0"/>
                <a:cs typeface="Arial" panose="020B0604020202020204" pitchFamily="34" charset="0"/>
              </a:rPr>
              <a:t>CoE</a:t>
            </a:r>
            <a:r>
              <a:rPr lang="en-ZA" dirty="0">
                <a:latin typeface="Arial" panose="020B0604020202020204" pitchFamily="34" charset="0"/>
                <a:cs typeface="Arial" panose="020B0604020202020204" pitchFamily="34" charset="0"/>
              </a:rPr>
              <a:t> in the main. </a:t>
            </a:r>
          </a:p>
          <a:p>
            <a:pPr algn="just"/>
            <a:endParaRPr lang="en-ZA" sz="1400" b="1" dirty="0" smtClean="0">
              <a:latin typeface="Arial" panose="020B0604020202020204" pitchFamily="34" charset="0"/>
              <a:cs typeface="Arial" panose="020B0604020202020204" pitchFamily="34" charset="0"/>
            </a:endParaRPr>
          </a:p>
          <a:p>
            <a:pPr algn="just"/>
            <a:endParaRPr lang="en-ZA" sz="1400" b="1" dirty="0">
              <a:latin typeface="Arial" panose="020B0604020202020204" pitchFamily="34" charset="0"/>
              <a:cs typeface="Arial" panose="020B0604020202020204" pitchFamily="34" charset="0"/>
            </a:endParaRPr>
          </a:p>
        </p:txBody>
      </p:sp>
      <p:sp>
        <p:nvSpPr>
          <p:cNvPr id="7" name="Rectangle 6"/>
          <p:cNvSpPr/>
          <p:nvPr/>
        </p:nvSpPr>
        <p:spPr>
          <a:xfrm>
            <a:off x="96218" y="862822"/>
            <a:ext cx="9089318" cy="800219"/>
          </a:xfrm>
          <a:prstGeom prst="rect">
            <a:avLst/>
          </a:prstGeom>
        </p:spPr>
        <p:txBody>
          <a:bodyPr wrap="square">
            <a:spAutoFit/>
          </a:bodyPr>
          <a:lstStyle/>
          <a:p>
            <a:pPr lvl="0" algn="just" defTabSz="457200">
              <a:defRPr/>
            </a:pPr>
            <a:r>
              <a:rPr lang="en-GB" sz="2200" kern="0" dirty="0" smtClean="0">
                <a:latin typeface="Arial" panose="020B0604020202020204" pitchFamily="34" charset="0"/>
                <a:cs typeface="Arial" panose="020B0604020202020204" pitchFamily="34" charset="0"/>
              </a:rPr>
              <a:t>PPSA currently has the following funding needs that hinders the effective functioning of its operations.</a:t>
            </a:r>
            <a:r>
              <a:rPr lang="en-GB" sz="2400" kern="0" dirty="0" smtClean="0">
                <a:latin typeface="Arial" panose="020B0604020202020204" pitchFamily="34" charset="0"/>
                <a:cs typeface="Arial" panose="020B0604020202020204" pitchFamily="34" charset="0"/>
              </a:rPr>
              <a:t> </a:t>
            </a:r>
            <a:endParaRPr lang="en-ZA" sz="2400" kern="0"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nvPr>
        </p:nvGraphicFramePr>
        <p:xfrm>
          <a:off x="152399" y="1752600"/>
          <a:ext cx="8686802" cy="1751263"/>
        </p:xfrm>
        <a:graphic>
          <a:graphicData uri="http://schemas.openxmlformats.org/drawingml/2006/table">
            <a:tbl>
              <a:tblPr/>
              <a:tblGrid>
                <a:gridCol w="3747489">
                  <a:extLst>
                    <a:ext uri="{9D8B030D-6E8A-4147-A177-3AD203B41FA5}">
                      <a16:colId xmlns:a16="http://schemas.microsoft.com/office/drawing/2014/main" xmlns="" val="20000"/>
                    </a:ext>
                  </a:extLst>
                </a:gridCol>
                <a:gridCol w="1585004">
                  <a:extLst>
                    <a:ext uri="{9D8B030D-6E8A-4147-A177-3AD203B41FA5}">
                      <a16:colId xmlns:a16="http://schemas.microsoft.com/office/drawing/2014/main" xmlns="" val="20001"/>
                    </a:ext>
                  </a:extLst>
                </a:gridCol>
                <a:gridCol w="1769305">
                  <a:extLst>
                    <a:ext uri="{9D8B030D-6E8A-4147-A177-3AD203B41FA5}">
                      <a16:colId xmlns:a16="http://schemas.microsoft.com/office/drawing/2014/main" xmlns="" val="20002"/>
                    </a:ext>
                  </a:extLst>
                </a:gridCol>
                <a:gridCol w="1585004">
                  <a:extLst>
                    <a:ext uri="{9D8B030D-6E8A-4147-A177-3AD203B41FA5}">
                      <a16:colId xmlns:a16="http://schemas.microsoft.com/office/drawing/2014/main" xmlns="" val="20003"/>
                    </a:ext>
                  </a:extLst>
                </a:gridCol>
              </a:tblGrid>
              <a:tr h="349205">
                <a:tc>
                  <a:txBody>
                    <a:bodyPr/>
                    <a:lstStyle/>
                    <a:p>
                      <a:pPr algn="l" rtl="0" fontAlgn="b"/>
                      <a:r>
                        <a:rPr lang="en-ZA" sz="2200" b="1" i="0" u="none" strike="noStrike" dirty="0">
                          <a:solidFill>
                            <a:srgbClr val="000000"/>
                          </a:solidFill>
                          <a:effectLst/>
                          <a:latin typeface="Arial" panose="020B0604020202020204" pitchFamily="34" charset="0"/>
                        </a:rPr>
                        <a:t>Description</a:t>
                      </a:r>
                    </a:p>
                  </a:txBody>
                  <a:tcPr marL="4989" marR="4989" marT="49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rtl="0" fontAlgn="b"/>
                      <a:r>
                        <a:rPr lang="en-ZA" sz="2200" b="1" i="0" u="none" strike="noStrike">
                          <a:solidFill>
                            <a:srgbClr val="000000"/>
                          </a:solidFill>
                          <a:effectLst/>
                          <a:latin typeface="Arial" panose="020B0604020202020204" pitchFamily="34" charset="0"/>
                        </a:rPr>
                        <a:t>2022/23</a:t>
                      </a:r>
                    </a:p>
                  </a:txBody>
                  <a:tcPr marL="4989" marR="4989" marT="49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rtl="0" fontAlgn="b"/>
                      <a:r>
                        <a:rPr lang="en-ZA" sz="2200" b="1" i="0" u="none" strike="noStrike">
                          <a:solidFill>
                            <a:srgbClr val="000000"/>
                          </a:solidFill>
                          <a:effectLst/>
                          <a:latin typeface="Arial" panose="020B0604020202020204" pitchFamily="34" charset="0"/>
                        </a:rPr>
                        <a:t>2023/24</a:t>
                      </a:r>
                    </a:p>
                  </a:txBody>
                  <a:tcPr marL="4989" marR="4989" marT="49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rtl="0" fontAlgn="b"/>
                      <a:r>
                        <a:rPr lang="en-ZA" sz="2200" b="1" i="0" u="none" strike="noStrike">
                          <a:solidFill>
                            <a:srgbClr val="000000"/>
                          </a:solidFill>
                          <a:effectLst/>
                          <a:latin typeface="Arial" panose="020B0604020202020204" pitchFamily="34" charset="0"/>
                        </a:rPr>
                        <a:t>2024/25</a:t>
                      </a:r>
                    </a:p>
                  </a:txBody>
                  <a:tcPr marL="4989" marR="4989" marT="49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xmlns="" val="10000"/>
                  </a:ext>
                </a:extLst>
              </a:tr>
              <a:tr h="349205">
                <a:tc>
                  <a:txBody>
                    <a:bodyPr/>
                    <a:lstStyle/>
                    <a:p>
                      <a:pPr algn="l" rtl="0" fontAlgn="b"/>
                      <a:r>
                        <a:rPr lang="en-ZA" sz="2200" b="0" i="0" u="none" strike="noStrike">
                          <a:solidFill>
                            <a:srgbClr val="000000"/>
                          </a:solidFill>
                          <a:effectLst/>
                          <a:latin typeface="Arial" panose="020B0604020202020204" pitchFamily="34" charset="0"/>
                        </a:rPr>
                        <a:t>Funding of critical positions</a:t>
                      </a:r>
                    </a:p>
                  </a:txBody>
                  <a:tcPr marL="4989" marR="4989" marT="49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2200" b="0" i="0" u="none" strike="noStrike" dirty="0">
                          <a:solidFill>
                            <a:srgbClr val="000000"/>
                          </a:solidFill>
                          <a:effectLst/>
                          <a:latin typeface="Arial" panose="020B0604020202020204" pitchFamily="34" charset="0"/>
                        </a:rPr>
                        <a:t>15 153 073</a:t>
                      </a:r>
                    </a:p>
                  </a:txBody>
                  <a:tcPr marL="4989" marR="4989" marT="49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2200" b="0" i="0" u="none" strike="noStrike">
                          <a:solidFill>
                            <a:srgbClr val="000000"/>
                          </a:solidFill>
                          <a:effectLst/>
                          <a:latin typeface="Arial" panose="020B0604020202020204" pitchFamily="34" charset="0"/>
                        </a:rPr>
                        <a:t>15 153 073</a:t>
                      </a:r>
                    </a:p>
                  </a:txBody>
                  <a:tcPr marL="4989" marR="4989" marT="49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2200" b="0" i="0" u="none" strike="noStrike">
                          <a:solidFill>
                            <a:srgbClr val="000000"/>
                          </a:solidFill>
                          <a:effectLst/>
                          <a:latin typeface="Arial" panose="020B0604020202020204" pitchFamily="34" charset="0"/>
                        </a:rPr>
                        <a:t>15 833 446</a:t>
                      </a:r>
                    </a:p>
                  </a:txBody>
                  <a:tcPr marL="4989" marR="4989" marT="49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49205">
                <a:tc>
                  <a:txBody>
                    <a:bodyPr/>
                    <a:lstStyle/>
                    <a:p>
                      <a:pPr algn="l" rtl="0" fontAlgn="b"/>
                      <a:r>
                        <a:rPr lang="en-ZA" sz="2200" b="0" i="0" u="none" strike="noStrike">
                          <a:solidFill>
                            <a:srgbClr val="000000"/>
                          </a:solidFill>
                          <a:effectLst/>
                          <a:latin typeface="Arial" panose="020B0604020202020204" pitchFamily="34" charset="0"/>
                        </a:rPr>
                        <a:t>Radio Studio Office</a:t>
                      </a:r>
                    </a:p>
                  </a:txBody>
                  <a:tcPr marL="4989" marR="4989" marT="49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2200" b="0" i="0" u="none" strike="noStrike" dirty="0">
                          <a:solidFill>
                            <a:srgbClr val="000000"/>
                          </a:solidFill>
                          <a:effectLst/>
                          <a:latin typeface="Arial" panose="020B0604020202020204" pitchFamily="34" charset="0"/>
                        </a:rPr>
                        <a:t>200 000</a:t>
                      </a:r>
                    </a:p>
                  </a:txBody>
                  <a:tcPr marL="4989" marR="4989" marT="49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2200" b="0" i="0" u="none" strike="noStrike" dirty="0">
                          <a:solidFill>
                            <a:srgbClr val="000000"/>
                          </a:solidFill>
                          <a:effectLst/>
                          <a:latin typeface="Arial" panose="020B0604020202020204" pitchFamily="34" charset="0"/>
                        </a:rPr>
                        <a:t>20 000</a:t>
                      </a:r>
                    </a:p>
                  </a:txBody>
                  <a:tcPr marL="4989" marR="4989" marT="49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2200" b="0" i="0" u="none" strike="noStrike">
                          <a:solidFill>
                            <a:srgbClr val="000000"/>
                          </a:solidFill>
                          <a:effectLst/>
                          <a:latin typeface="Arial" panose="020B0604020202020204" pitchFamily="34" charset="0"/>
                        </a:rPr>
                        <a:t>21 000</a:t>
                      </a:r>
                    </a:p>
                  </a:txBody>
                  <a:tcPr marL="4989" marR="4989" marT="49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49205">
                <a:tc>
                  <a:txBody>
                    <a:bodyPr/>
                    <a:lstStyle/>
                    <a:p>
                      <a:pPr algn="l" rtl="0" fontAlgn="b"/>
                      <a:r>
                        <a:rPr lang="en-ZA" sz="2200" b="0" i="0" u="none" strike="noStrike">
                          <a:solidFill>
                            <a:srgbClr val="000000"/>
                          </a:solidFill>
                          <a:effectLst/>
                          <a:latin typeface="Arial" panose="020B0604020202020204" pitchFamily="34" charset="0"/>
                        </a:rPr>
                        <a:t>Subject Matter Expects</a:t>
                      </a:r>
                    </a:p>
                  </a:txBody>
                  <a:tcPr marL="4989" marR="4989" marT="49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2200" b="0" i="0" u="none" strike="noStrike">
                          <a:solidFill>
                            <a:srgbClr val="000000"/>
                          </a:solidFill>
                          <a:effectLst/>
                          <a:latin typeface="Arial" panose="020B0604020202020204" pitchFamily="34" charset="0"/>
                        </a:rPr>
                        <a:t>2 000 000</a:t>
                      </a:r>
                    </a:p>
                  </a:txBody>
                  <a:tcPr marL="4989" marR="4989" marT="49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2200" b="0" i="0" u="none" strike="noStrike" dirty="0">
                          <a:solidFill>
                            <a:srgbClr val="000000"/>
                          </a:solidFill>
                          <a:effectLst/>
                          <a:latin typeface="Arial" panose="020B0604020202020204" pitchFamily="34" charset="0"/>
                        </a:rPr>
                        <a:t>1 000 000</a:t>
                      </a:r>
                    </a:p>
                  </a:txBody>
                  <a:tcPr marL="4989" marR="4989" marT="49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ZA" sz="2200" b="0" i="0" u="none" strike="noStrike" dirty="0">
                          <a:solidFill>
                            <a:srgbClr val="000000"/>
                          </a:solidFill>
                          <a:effectLst/>
                          <a:latin typeface="Arial" panose="020B0604020202020204" pitchFamily="34" charset="0"/>
                        </a:rPr>
                        <a:t>1 000 000</a:t>
                      </a:r>
                    </a:p>
                  </a:txBody>
                  <a:tcPr marL="4989" marR="4989" marT="49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54443">
                <a:tc>
                  <a:txBody>
                    <a:bodyPr/>
                    <a:lstStyle/>
                    <a:p>
                      <a:pPr algn="l" rtl="0" fontAlgn="b"/>
                      <a:r>
                        <a:rPr lang="en-ZA" sz="2200" b="0" i="0" u="none" strike="noStrike" dirty="0">
                          <a:solidFill>
                            <a:srgbClr val="000000"/>
                          </a:solidFill>
                          <a:effectLst/>
                          <a:latin typeface="Arial" panose="020B0604020202020204" pitchFamily="34" charset="0"/>
                        </a:rPr>
                        <a:t>Total</a:t>
                      </a:r>
                    </a:p>
                  </a:txBody>
                  <a:tcPr marL="4989" marR="4989" marT="49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l" rtl="0" fontAlgn="b"/>
                      <a:r>
                        <a:rPr lang="en-ZA" sz="2200" b="0" i="0" u="none" strike="noStrike" dirty="0">
                          <a:solidFill>
                            <a:srgbClr val="000000"/>
                          </a:solidFill>
                          <a:effectLst/>
                          <a:latin typeface="Arial" panose="020B0604020202020204" pitchFamily="34" charset="0"/>
                        </a:rPr>
                        <a:t>17 353 073</a:t>
                      </a:r>
                    </a:p>
                  </a:txBody>
                  <a:tcPr marL="4989" marR="4989" marT="49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l" rtl="0" fontAlgn="b"/>
                      <a:r>
                        <a:rPr lang="en-ZA" sz="2200" b="0" i="0" u="none" strike="noStrike">
                          <a:solidFill>
                            <a:srgbClr val="000000"/>
                          </a:solidFill>
                          <a:effectLst/>
                          <a:latin typeface="Arial" panose="020B0604020202020204" pitchFamily="34" charset="0"/>
                        </a:rPr>
                        <a:t>16 173 073</a:t>
                      </a:r>
                    </a:p>
                  </a:txBody>
                  <a:tcPr marL="4989" marR="4989" marT="49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l" rtl="0" fontAlgn="b"/>
                      <a:r>
                        <a:rPr lang="en-ZA" sz="2200" b="0" i="0" u="none" strike="noStrike" dirty="0">
                          <a:solidFill>
                            <a:srgbClr val="000000"/>
                          </a:solidFill>
                          <a:effectLst/>
                          <a:latin typeface="Arial" panose="020B0604020202020204" pitchFamily="34" charset="0"/>
                        </a:rPr>
                        <a:t>16 854 446</a:t>
                      </a:r>
                    </a:p>
                  </a:txBody>
                  <a:tcPr marL="4989" marR="4989" marT="498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4289589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1099268"/>
            <a:ext cx="9048465" cy="5350286"/>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algn="just">
              <a:buFont typeface="Arial" panose="020B0604020202020204" pitchFamily="34" charset="0"/>
              <a:buChar char="•"/>
            </a:pPr>
            <a:endParaRPr lang="en-ZA" sz="9600" dirty="0" smtClean="0"/>
          </a:p>
          <a:p>
            <a:pPr marL="0" indent="0" algn="just">
              <a:buNone/>
            </a:pPr>
            <a:endParaRPr lang="en-ZA" sz="9600" dirty="0" smtClean="0"/>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ZA" sz="9600" b="0" i="0" u="none" strike="noStrike" kern="1200" cap="none" spc="0" normalizeH="0" baseline="0" noProof="0" dirty="0" smtClean="0">
                <a:ln>
                  <a:noFill/>
                </a:ln>
                <a:solidFill>
                  <a:sysClr val="windowText" lastClr="000000"/>
                </a:solidFill>
                <a:effectLst/>
                <a:uLnTx/>
                <a:uFillTx/>
                <a:latin typeface="Calibri"/>
              </a:rPr>
              <a:t>	</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ZA" sz="1400" b="0" i="0" u="none" strike="noStrike" kern="1200" cap="none" spc="0" normalizeH="0" baseline="0" noProof="0" dirty="0">
              <a:ln>
                <a:noFill/>
              </a:ln>
              <a:solidFill>
                <a:sysClr val="windowText" lastClr="000000"/>
              </a:solidFill>
              <a:effectLst/>
              <a:uLnTx/>
              <a:uFillTx/>
              <a:latin typeface="Calibri"/>
            </a:endParaRPr>
          </a:p>
        </p:txBody>
      </p:sp>
      <p:sp>
        <p:nvSpPr>
          <p:cNvPr id="9" name="Title 1"/>
          <p:cNvSpPr txBox="1">
            <a:spLocks/>
          </p:cNvSpPr>
          <p:nvPr/>
        </p:nvSpPr>
        <p:spPr>
          <a:xfrm>
            <a:off x="0" y="0"/>
            <a:ext cx="9144000" cy="609600"/>
          </a:xfrm>
          <a:prstGeom prst="rect">
            <a:avLst/>
          </a:prstGeom>
          <a:solidFill>
            <a:schemeClr val="accent6">
              <a:lumMod val="20000"/>
              <a:lumOff val="8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a:solidFill>
                  <a:srgbClr val="C00000"/>
                </a:solidFill>
                <a:latin typeface="Arial" panose="020B0604020202020204" pitchFamily="34" charset="0"/>
                <a:cs typeface="Arial" panose="020B0604020202020204" pitchFamily="34" charset="0"/>
              </a:rPr>
              <a:t/>
            </a:r>
            <a:br>
              <a:rPr lang="en-US" sz="2400" b="1" dirty="0">
                <a:solidFill>
                  <a:srgbClr val="C00000"/>
                </a:solidFill>
                <a:latin typeface="Arial" panose="020B0604020202020204" pitchFamily="34" charset="0"/>
                <a:cs typeface="Arial" panose="020B0604020202020204" pitchFamily="34" charset="0"/>
              </a:rPr>
            </a:br>
            <a:r>
              <a:rPr lang="en-US" sz="2400" b="1" dirty="0">
                <a:solidFill>
                  <a:srgbClr val="C00000"/>
                </a:solidFill>
                <a:latin typeface="Arial Rounded MT Bold" panose="020F0704030504030204" pitchFamily="34" charset="0"/>
                <a:cs typeface="Arial" panose="020B0604020202020204" pitchFamily="34" charset="0"/>
              </a:rPr>
              <a:t>Request </a:t>
            </a:r>
            <a:r>
              <a:rPr lang="en-US" sz="2400" b="1" dirty="0" smtClean="0">
                <a:solidFill>
                  <a:srgbClr val="C00000"/>
                </a:solidFill>
                <a:latin typeface="Arial Rounded MT Bold" panose="020F0704030504030204" pitchFamily="34" charset="0"/>
                <a:cs typeface="Arial" panose="020B0604020202020204" pitchFamily="34" charset="0"/>
              </a:rPr>
              <a:t>for </a:t>
            </a:r>
            <a:r>
              <a:rPr lang="en-US" sz="2400" b="1" dirty="0">
                <a:solidFill>
                  <a:srgbClr val="C00000"/>
                </a:solidFill>
                <a:latin typeface="Arial Rounded MT Bold" panose="020F0704030504030204" pitchFamily="34" charset="0"/>
                <a:cs typeface="Arial" panose="020B0604020202020204" pitchFamily="34" charset="0"/>
              </a:rPr>
              <a:t>a</a:t>
            </a:r>
            <a:r>
              <a:rPr lang="en-US" sz="2400" b="1" dirty="0" smtClean="0">
                <a:solidFill>
                  <a:srgbClr val="C00000"/>
                </a:solidFill>
                <a:latin typeface="Arial Rounded MT Bold" panose="020F0704030504030204" pitchFamily="34" charset="0"/>
                <a:cs typeface="Arial" panose="020B0604020202020204" pitchFamily="34" charset="0"/>
              </a:rPr>
              <a:t>dditional </a:t>
            </a:r>
            <a:r>
              <a:rPr lang="en-US" sz="2400" b="1" dirty="0">
                <a:solidFill>
                  <a:srgbClr val="C00000"/>
                </a:solidFill>
                <a:latin typeface="Arial Rounded MT Bold" panose="020F0704030504030204" pitchFamily="34" charset="0"/>
                <a:cs typeface="Arial" panose="020B0604020202020204" pitchFamily="34" charset="0"/>
              </a:rPr>
              <a:t>f</a:t>
            </a:r>
            <a:r>
              <a:rPr lang="en-US" sz="2400" b="1" dirty="0" smtClean="0">
                <a:solidFill>
                  <a:srgbClr val="C00000"/>
                </a:solidFill>
                <a:latin typeface="Arial Rounded MT Bold" panose="020F0704030504030204" pitchFamily="34" charset="0"/>
                <a:cs typeface="Arial" panose="020B0604020202020204" pitchFamily="34" charset="0"/>
              </a:rPr>
              <a:t>unding </a:t>
            </a:r>
            <a:r>
              <a:rPr lang="en-US" sz="2400" b="1" dirty="0">
                <a:solidFill>
                  <a:srgbClr val="C00000"/>
                </a:solidFill>
                <a:latin typeface="Arial Rounded MT Bold" panose="020F0704030504030204" pitchFamily="34" charset="0"/>
                <a:cs typeface="Arial" panose="020B0604020202020204" pitchFamily="34" charset="0"/>
              </a:rPr>
              <a:t>f</a:t>
            </a:r>
            <a:r>
              <a:rPr lang="en-US" sz="2400" b="1" dirty="0" smtClean="0">
                <a:solidFill>
                  <a:srgbClr val="C00000"/>
                </a:solidFill>
                <a:latin typeface="Arial Rounded MT Bold" panose="020F0704030504030204" pitchFamily="34" charset="0"/>
                <a:cs typeface="Arial" panose="020B0604020202020204" pitchFamily="34" charset="0"/>
              </a:rPr>
              <a:t>or </a:t>
            </a:r>
            <a:r>
              <a:rPr lang="en-US" sz="2400" b="1" dirty="0">
                <a:solidFill>
                  <a:srgbClr val="C00000"/>
                </a:solidFill>
                <a:latin typeface="Arial Rounded MT Bold" panose="020F0704030504030204" pitchFamily="34" charset="0"/>
                <a:cs typeface="Arial" panose="020B0604020202020204" pitchFamily="34" charset="0"/>
              </a:rPr>
              <a:t>t</a:t>
            </a:r>
            <a:r>
              <a:rPr lang="en-US" sz="2400" b="1" dirty="0" smtClean="0">
                <a:solidFill>
                  <a:srgbClr val="C00000"/>
                </a:solidFill>
                <a:latin typeface="Arial Rounded MT Bold" panose="020F0704030504030204" pitchFamily="34" charset="0"/>
                <a:cs typeface="Arial" panose="020B0604020202020204" pitchFamily="34" charset="0"/>
              </a:rPr>
              <a:t>he 2023 MTEF &amp; Why? (2)</a:t>
            </a:r>
          </a:p>
          <a:p>
            <a:pPr marL="0" marR="0" lvl="0" indent="0" algn="just" defTabSz="457200" rtl="0" eaLnBrk="1" fontAlgn="auto" latinLnBrk="0" hangingPunct="1">
              <a:lnSpc>
                <a:spcPct val="100000"/>
              </a:lnSpc>
              <a:spcBef>
                <a:spcPct val="0"/>
              </a:spcBef>
              <a:spcAft>
                <a:spcPts val="0"/>
              </a:spcAft>
              <a:buClrTx/>
              <a:buSzTx/>
              <a:buFontTx/>
              <a:buNone/>
              <a:tabLst/>
              <a:defRPr/>
            </a:pPr>
            <a:endParaRPr lang="en-US" sz="2800" b="1" cap="all" dirty="0">
              <a:solidFill>
                <a:srgbClr val="C00000"/>
              </a:solidFill>
              <a:latin typeface="+mn-lt"/>
              <a:ea typeface="+mn-ea"/>
              <a:cs typeface="+mn-cs"/>
            </a:endParaRPr>
          </a:p>
        </p:txBody>
      </p:sp>
      <p:sp>
        <p:nvSpPr>
          <p:cNvPr id="5" name="Rectangle 4"/>
          <p:cNvSpPr/>
          <p:nvPr/>
        </p:nvSpPr>
        <p:spPr>
          <a:xfrm>
            <a:off x="0" y="614238"/>
            <a:ext cx="9144000" cy="7571303"/>
          </a:xfrm>
          <a:prstGeom prst="rect">
            <a:avLst/>
          </a:prstGeom>
          <a:solidFill>
            <a:schemeClr val="bg1"/>
          </a:solidFill>
        </p:spPr>
        <p:txBody>
          <a:bodyPr wrap="square">
            <a:spAutoFit/>
          </a:bodyPr>
          <a:lstStyle/>
          <a:p>
            <a:pPr algn="just"/>
            <a:endParaRPr lang="en-US" b="1" dirty="0" smtClean="0">
              <a:latin typeface="Arial" panose="020B0604020202020204" pitchFamily="34" charset="0"/>
              <a:cs typeface="Arial" panose="020B0604020202020204" pitchFamily="34" charset="0"/>
            </a:endParaRPr>
          </a:p>
          <a:p>
            <a:pPr algn="just"/>
            <a:r>
              <a:rPr lang="en-US" b="1" dirty="0" smtClean="0">
                <a:latin typeface="Arial" panose="020B0604020202020204" pitchFamily="34" charset="0"/>
                <a:cs typeface="Arial" panose="020B0604020202020204" pitchFamily="34" charset="0"/>
              </a:rPr>
              <a:t>Radio </a:t>
            </a:r>
            <a:r>
              <a:rPr lang="en-US" b="1" dirty="0">
                <a:latin typeface="Arial" panose="020B0604020202020204" pitchFamily="34" charset="0"/>
                <a:cs typeface="Arial" panose="020B0604020202020204" pitchFamily="34" charset="0"/>
              </a:rPr>
              <a:t>Studio Office</a:t>
            </a:r>
            <a:r>
              <a:rPr lang="en-US" b="1" dirty="0" smtClean="0">
                <a:latin typeface="Arial" panose="020B0604020202020204" pitchFamily="34" charset="0"/>
                <a:cs typeface="Arial" panose="020B0604020202020204" pitchFamily="34" charset="0"/>
              </a:rPr>
              <a:t>:</a:t>
            </a:r>
          </a:p>
          <a:p>
            <a:pPr algn="just"/>
            <a:endParaRPr lang="en-US" sz="1000"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latin typeface="Arial" panose="020B0604020202020204" pitchFamily="34" charset="0"/>
                <a:cs typeface="Arial" panose="020B0604020202020204" pitchFamily="34" charset="0"/>
              </a:rPr>
              <a:t>It is </a:t>
            </a:r>
            <a:r>
              <a:rPr lang="en-GB" dirty="0" smtClean="0">
                <a:latin typeface="Arial" panose="020B0604020202020204" pitchFamily="34" charset="0"/>
                <a:cs typeface="Arial" panose="020B0604020202020204" pitchFamily="34" charset="0"/>
              </a:rPr>
              <a:t>a requirement in terms of the Constitution that </a:t>
            </a:r>
            <a:r>
              <a:rPr lang="en-GB" dirty="0">
                <a:latin typeface="Arial" panose="020B0604020202020204" pitchFamily="34" charset="0"/>
                <a:cs typeface="Arial" panose="020B0604020202020204" pitchFamily="34" charset="0"/>
              </a:rPr>
              <a:t>PPSA </a:t>
            </a:r>
            <a:r>
              <a:rPr lang="en-GB" dirty="0" smtClean="0">
                <a:latin typeface="Arial" panose="020B0604020202020204" pitchFamily="34" charset="0"/>
                <a:cs typeface="Arial" panose="020B0604020202020204" pitchFamily="34" charset="0"/>
              </a:rPr>
              <a:t>services must be </a:t>
            </a:r>
            <a:r>
              <a:rPr lang="en-GB" dirty="0">
                <a:latin typeface="Arial" panose="020B0604020202020204" pitchFamily="34" charset="0"/>
                <a:cs typeface="Arial" panose="020B0604020202020204" pitchFamily="34" charset="0"/>
              </a:rPr>
              <a:t>accessible to the </a:t>
            </a:r>
            <a:r>
              <a:rPr lang="en-GB" dirty="0" smtClean="0">
                <a:latin typeface="Arial" panose="020B0604020202020204" pitchFamily="34" charset="0"/>
                <a:cs typeface="Arial" panose="020B0604020202020204" pitchFamily="34" charset="0"/>
              </a:rPr>
              <a:t>public </a:t>
            </a:r>
            <a:r>
              <a:rPr lang="en-GB" dirty="0">
                <a:latin typeface="Arial" panose="020B0604020202020204" pitchFamily="34" charset="0"/>
                <a:cs typeface="Arial" panose="020B0604020202020204" pitchFamily="34" charset="0"/>
              </a:rPr>
              <a:t>and the PP </a:t>
            </a:r>
            <a:r>
              <a:rPr lang="en-GB" dirty="0" smtClean="0">
                <a:latin typeface="Arial" panose="020B0604020202020204" pitchFamily="34" charset="0"/>
                <a:cs typeface="Arial" panose="020B0604020202020204" pitchFamily="34" charset="0"/>
              </a:rPr>
              <a:t>and reports must be made public.</a:t>
            </a:r>
          </a:p>
          <a:p>
            <a:pPr marL="285750" indent="-285750" algn="just">
              <a:buFont typeface="Arial" panose="020B0604020202020204" pitchFamily="34" charset="0"/>
              <a:buChar char="•"/>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institution has seen an increase in expenditure related to radio slots/interviews pertaining to the services of the PPSA, this was largely as a result of the pandemic which restricted contact with the public as part of limiting the spread of the COVID-19 virus. </a:t>
            </a:r>
            <a:endParaRPr lang="en-GB"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smtClean="0">
                <a:latin typeface="Arial" panose="020B0604020202020204" pitchFamily="34" charset="0"/>
                <a:cs typeface="Arial" panose="020B0604020202020204" pitchFamily="34" charset="0"/>
              </a:rPr>
              <a:t>Simulcast </a:t>
            </a:r>
            <a:r>
              <a:rPr lang="en-GB" dirty="0">
                <a:latin typeface="Arial" panose="020B0604020202020204" pitchFamily="34" charset="0"/>
                <a:cs typeface="Arial" panose="020B0604020202020204" pitchFamily="34" charset="0"/>
              </a:rPr>
              <a:t>services were also used in the past two years for </a:t>
            </a:r>
            <a:r>
              <a:rPr lang="en-GB" dirty="0" smtClean="0">
                <a:latin typeface="Arial" panose="020B0604020202020204" pitchFamily="34" charset="0"/>
                <a:cs typeface="Arial" panose="020B0604020202020204" pitchFamily="34" charset="0"/>
              </a:rPr>
              <a:t>the Public Protector’s roadshows.</a:t>
            </a:r>
          </a:p>
          <a:p>
            <a:pPr marL="285750" indent="-285750" algn="just">
              <a:buFont typeface="Arial" panose="020B0604020202020204" pitchFamily="34" charset="0"/>
              <a:buChar char="•"/>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expenditure incurred using external service providers is more than R600k per annum. In 2022/23 FY, R1 million is estimated for similar </a:t>
            </a:r>
            <a:r>
              <a:rPr lang="en-GB" dirty="0" smtClean="0">
                <a:latin typeface="Arial" panose="020B0604020202020204" pitchFamily="34" charset="0"/>
                <a:cs typeface="Arial" panose="020B0604020202020204" pitchFamily="34" charset="0"/>
              </a:rPr>
              <a:t>services: </a:t>
            </a:r>
            <a:r>
              <a:rPr lang="en-GB" dirty="0">
                <a:latin typeface="Arial" panose="020B0604020202020204" pitchFamily="34" charset="0"/>
                <a:cs typeface="Arial" panose="020B0604020202020204" pitchFamily="34" charset="0"/>
              </a:rPr>
              <a:t>it is deemed necessary and cost effective for the institution to house its own facility similar to the GCIS. </a:t>
            </a:r>
          </a:p>
          <a:p>
            <a:pPr algn="just"/>
            <a:endParaRPr lang="en-GB" dirty="0">
              <a:latin typeface="Arial" panose="020B0604020202020204" pitchFamily="34" charset="0"/>
              <a:cs typeface="Arial" panose="020B0604020202020204" pitchFamily="34" charset="0"/>
            </a:endParaRPr>
          </a:p>
          <a:p>
            <a:pPr algn="just"/>
            <a:r>
              <a:rPr lang="en-US" b="1" dirty="0">
                <a:latin typeface="Arial" panose="020B0604020202020204" pitchFamily="34" charset="0"/>
                <a:cs typeface="Arial" panose="020B0604020202020204" pitchFamily="34" charset="0"/>
              </a:rPr>
              <a:t>Subject matter experts</a:t>
            </a:r>
            <a:r>
              <a:rPr lang="en-US" b="1" dirty="0" smtClean="0">
                <a:latin typeface="Arial" panose="020B0604020202020204" pitchFamily="34" charset="0"/>
                <a:cs typeface="Arial" panose="020B0604020202020204" pitchFamily="34" charset="0"/>
              </a:rPr>
              <a:t>:</a:t>
            </a:r>
          </a:p>
          <a:p>
            <a:pPr algn="just"/>
            <a:endParaRPr lang="en-US" sz="1000" b="1"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latin typeface="Arial" panose="020B0604020202020204" pitchFamily="34" charset="0"/>
                <a:cs typeface="Arial" panose="020B0604020202020204" pitchFamily="34" charset="0"/>
              </a:rPr>
              <a:t>There is currently a significant demand for subject matter experts when executing complex investigations that require specialised skills in certain areas.</a:t>
            </a:r>
          </a:p>
          <a:p>
            <a:pPr marL="285750" indent="-285750" algn="just">
              <a:buFont typeface="Arial" panose="020B0604020202020204" pitchFamily="34" charset="0"/>
              <a:buChar char="•"/>
            </a:pPr>
            <a:r>
              <a:rPr lang="en-GB" dirty="0">
                <a:latin typeface="Arial" panose="020B0604020202020204" pitchFamily="34" charset="0"/>
                <a:cs typeface="Arial" panose="020B0604020202020204" pitchFamily="34" charset="0"/>
              </a:rPr>
              <a:t>These include actuaries, procurement experts, forensic specialists, built (construction) environment specialists and ICT specialists. </a:t>
            </a:r>
          </a:p>
          <a:p>
            <a:pPr algn="just"/>
            <a:endParaRPr lang="en-GB" sz="2200" dirty="0" smtClean="0">
              <a:latin typeface="Arial" panose="020B0604020202020204" pitchFamily="34" charset="0"/>
              <a:cs typeface="Arial" panose="020B0604020202020204" pitchFamily="34" charset="0"/>
            </a:endParaRPr>
          </a:p>
          <a:p>
            <a:pPr algn="just"/>
            <a:endParaRPr lang="en-GB" sz="2200" dirty="0" smtClean="0">
              <a:latin typeface="Arial" panose="020B0604020202020204" pitchFamily="34" charset="0"/>
              <a:cs typeface="Arial" panose="020B0604020202020204" pitchFamily="34" charset="0"/>
            </a:endParaRPr>
          </a:p>
          <a:p>
            <a:pPr algn="just"/>
            <a:endParaRPr lang="en-GB" sz="2200" dirty="0">
              <a:latin typeface="Arial" panose="020B0604020202020204" pitchFamily="34" charset="0"/>
              <a:cs typeface="Arial" panose="020B0604020202020204" pitchFamily="34" charset="0"/>
            </a:endParaRPr>
          </a:p>
          <a:p>
            <a:pPr algn="just"/>
            <a:endParaRPr lang="en-GB" sz="2200" dirty="0">
              <a:latin typeface="Arial" panose="020B0604020202020204" pitchFamily="34" charset="0"/>
              <a:cs typeface="Arial" panose="020B0604020202020204" pitchFamily="34" charset="0"/>
            </a:endParaRPr>
          </a:p>
          <a:p>
            <a:pPr marL="342900" lvl="0" indent="-342900" algn="just">
              <a:buAutoNum type="arabicPeriod"/>
            </a:pPr>
            <a:endParaRPr lang="en-ZA" b="1" dirty="0"/>
          </a:p>
        </p:txBody>
      </p:sp>
    </p:spTree>
    <p:extLst>
      <p:ext uri="{BB962C8B-B14F-4D97-AF65-F5344CB8AC3E}">
        <p14:creationId xmlns:p14="http://schemas.microsoft.com/office/powerpoint/2010/main" xmlns="" val="380471749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5105400"/>
          </a:xfrm>
          <a:noFill/>
        </p:spPr>
        <p:txBody>
          <a:bodyPr>
            <a:normAutofit lnSpcReduction="10000"/>
          </a:bodyPr>
          <a:lstStyle/>
          <a:p>
            <a:pPr algn="just">
              <a:lnSpc>
                <a:spcPct val="110000"/>
              </a:lnSpc>
            </a:pPr>
            <a:r>
              <a:rPr lang="en-US" sz="2200" dirty="0" smtClean="0">
                <a:latin typeface="Arial" panose="020B0604020202020204" pitchFamily="34" charset="0"/>
                <a:cs typeface="Arial" panose="020B0604020202020204" pitchFamily="34" charset="0"/>
              </a:rPr>
              <a:t>The targets as presented in the APP took into account the available resources</a:t>
            </a:r>
            <a:r>
              <a:rPr lang="en-ZA" sz="2200" dirty="0" smtClean="0">
                <a:latin typeface="Arial" panose="020B0604020202020204" pitchFamily="34" charset="0"/>
                <a:cs typeface="Arial" panose="020B0604020202020204" pitchFamily="34" charset="0"/>
              </a:rPr>
              <a:t>;</a:t>
            </a:r>
          </a:p>
          <a:p>
            <a:pPr algn="just">
              <a:lnSpc>
                <a:spcPct val="110000"/>
              </a:lnSpc>
            </a:pPr>
            <a:r>
              <a:rPr lang="en-US" sz="2200" dirty="0" smtClean="0">
                <a:latin typeface="Arial" panose="020B0604020202020204" pitchFamily="34" charset="0"/>
                <a:cs typeface="Arial" panose="020B0604020202020204" pitchFamily="34" charset="0"/>
              </a:rPr>
              <a:t>However, PPSA is committed to do more within the limited resources;</a:t>
            </a:r>
          </a:p>
          <a:p>
            <a:pPr algn="just">
              <a:lnSpc>
                <a:spcPct val="110000"/>
              </a:lnSpc>
            </a:pPr>
            <a:r>
              <a:rPr lang="en-US" sz="2200" dirty="0" smtClean="0">
                <a:latin typeface="Arial" panose="020B0604020202020204" pitchFamily="34" charset="0"/>
                <a:cs typeface="Arial" panose="020B0604020202020204" pitchFamily="34" charset="0"/>
              </a:rPr>
              <a:t>We intend to continue to improve efficiencies of our operations through automation of our systems. e.g. full implementation of the case management solution and Mobile App;</a:t>
            </a:r>
          </a:p>
          <a:p>
            <a:pPr algn="just">
              <a:lnSpc>
                <a:spcPct val="110000"/>
              </a:lnSpc>
            </a:pPr>
            <a:r>
              <a:rPr lang="en-US" sz="2200" dirty="0" smtClean="0">
                <a:latin typeface="Arial" panose="020B0604020202020204" pitchFamily="34" charset="0"/>
                <a:cs typeface="Arial" panose="020B0604020202020204" pitchFamily="34" charset="0"/>
              </a:rPr>
              <a:t>Key to our work is the implementation of remedial action  by organs of the state as this is how we can determine the impact of our services;</a:t>
            </a:r>
          </a:p>
          <a:p>
            <a:pPr algn="just">
              <a:lnSpc>
                <a:spcPct val="110000"/>
              </a:lnSpc>
            </a:pPr>
            <a:r>
              <a:rPr lang="en-US" sz="2200" dirty="0" smtClean="0">
                <a:latin typeface="Arial" panose="020B0604020202020204" pitchFamily="34" charset="0"/>
                <a:cs typeface="Arial" panose="020B0604020202020204" pitchFamily="34" charset="0"/>
              </a:rPr>
              <a:t>We will continue to robustly engage with all stakeholders to ensure achievement of this goal;</a:t>
            </a:r>
          </a:p>
          <a:p>
            <a:pPr algn="just">
              <a:lnSpc>
                <a:spcPct val="110000"/>
              </a:lnSpc>
            </a:pPr>
            <a:r>
              <a:rPr lang="en-US" sz="2200" dirty="0" smtClean="0">
                <a:latin typeface="Arial" panose="020B0604020202020204" pitchFamily="34" charset="0"/>
                <a:cs typeface="Arial" panose="020B0604020202020204" pitchFamily="34" charset="0"/>
              </a:rPr>
              <a:t>We therefore recommend that the Portfolio committee consider the PPSA APP as presented. </a:t>
            </a:r>
          </a:p>
        </p:txBody>
      </p:sp>
      <p:sp>
        <p:nvSpPr>
          <p:cNvPr id="4" name="Title 1"/>
          <p:cNvSpPr txBox="1">
            <a:spLocks/>
          </p:cNvSpPr>
          <p:nvPr/>
        </p:nvSpPr>
        <p:spPr>
          <a:xfrm>
            <a:off x="0" y="0"/>
            <a:ext cx="9144000" cy="609600"/>
          </a:xfrm>
          <a:prstGeom prst="rect">
            <a:avLst/>
          </a:prstGeom>
          <a:solidFill>
            <a:schemeClr val="accent6">
              <a:lumMod val="20000"/>
              <a:lumOff val="8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a:solidFill>
                  <a:srgbClr val="C00000"/>
                </a:solidFill>
                <a:latin typeface="Arial" panose="020B0604020202020204" pitchFamily="34" charset="0"/>
                <a:cs typeface="Arial" panose="020B0604020202020204" pitchFamily="34" charset="0"/>
              </a:rPr>
              <a:t/>
            </a:r>
            <a:br>
              <a:rPr lang="en-US" sz="2400" b="1" dirty="0">
                <a:solidFill>
                  <a:srgbClr val="C00000"/>
                </a:solidFill>
                <a:latin typeface="Arial" panose="020B0604020202020204" pitchFamily="34" charset="0"/>
                <a:cs typeface="Arial" panose="020B0604020202020204" pitchFamily="34" charset="0"/>
              </a:rPr>
            </a:br>
            <a:r>
              <a:rPr lang="en-US" sz="2800" b="1" dirty="0">
                <a:solidFill>
                  <a:srgbClr val="C00000"/>
                </a:solidFill>
                <a:latin typeface="Arial Rounded MT Bold" panose="020F0704030504030204" pitchFamily="34" charset="0"/>
                <a:cs typeface="Arial" panose="020B0604020202020204" pitchFamily="34" charset="0"/>
              </a:rPr>
              <a:t>Conclusion</a:t>
            </a:r>
            <a:endParaRPr lang="en-US" sz="2800" b="1" dirty="0" smtClean="0">
              <a:solidFill>
                <a:srgbClr val="C00000"/>
              </a:solidFill>
              <a:latin typeface="Arial Rounded MT Bold" panose="020F0704030504030204" pitchFamily="34" charset="0"/>
              <a:cs typeface="Arial" panose="020B0604020202020204" pitchFamily="34" charset="0"/>
            </a:endParaRPr>
          </a:p>
          <a:p>
            <a:pPr marL="0" marR="0" lvl="0" indent="0" algn="just" defTabSz="457200" rtl="0" eaLnBrk="1" fontAlgn="auto" latinLnBrk="0" hangingPunct="1">
              <a:lnSpc>
                <a:spcPct val="100000"/>
              </a:lnSpc>
              <a:spcBef>
                <a:spcPct val="0"/>
              </a:spcBef>
              <a:spcAft>
                <a:spcPts val="0"/>
              </a:spcAft>
              <a:buClrTx/>
              <a:buSzTx/>
              <a:buFontTx/>
              <a:buNone/>
              <a:tabLst/>
              <a:defRPr/>
            </a:pPr>
            <a:endParaRPr lang="en-US" sz="2800" b="1" cap="all" dirty="0">
              <a:solidFill>
                <a:srgbClr val="C00000"/>
              </a:solidFill>
              <a:latin typeface="+mn-lt"/>
              <a:ea typeface="+mn-ea"/>
              <a:cs typeface="+mn-cs"/>
            </a:endParaRPr>
          </a:p>
        </p:txBody>
      </p:sp>
    </p:spTree>
    <p:extLst>
      <p:ext uri="{BB962C8B-B14F-4D97-AF65-F5344CB8AC3E}">
        <p14:creationId xmlns:p14="http://schemas.microsoft.com/office/powerpoint/2010/main" xmlns="" val="6609876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descr="Slides3.jpg"/>
          <p:cNvPicPr>
            <a:picLocks noGrp="1" noChangeAspect="1"/>
          </p:cNvPicPr>
          <p:nvPr>
            <p:ph idx="1"/>
          </p:nvPr>
        </p:nvPicPr>
        <p:blipFill>
          <a:blip r:embed="rId2" cstate="print"/>
          <a:stretch>
            <a:fillRect/>
          </a:stretch>
        </p:blipFill>
        <p:spPr>
          <a:xfrm>
            <a:off x="0" y="0"/>
            <a:ext cx="9158128" cy="7010400"/>
          </a:xfrm>
        </p:spPr>
      </p:pic>
      <p:sp>
        <p:nvSpPr>
          <p:cNvPr id="8" name="TextBox 7"/>
          <p:cNvSpPr txBox="1"/>
          <p:nvPr/>
        </p:nvSpPr>
        <p:spPr>
          <a:xfrm>
            <a:off x="1371600" y="2590800"/>
            <a:ext cx="6400800" cy="1569660"/>
          </a:xfrm>
          <a:prstGeom prst="rect">
            <a:avLst/>
          </a:prstGeom>
          <a:noFill/>
        </p:spPr>
        <p:txBody>
          <a:bodyPr wrap="square" rtlCol="0">
            <a:spAutoFit/>
          </a:bodyPr>
          <a:lstStyle/>
          <a:p>
            <a:pPr algn="ctr"/>
            <a:r>
              <a:rPr lang="en-US" sz="2400" b="1" dirty="0" smtClean="0">
                <a:solidFill>
                  <a:schemeClr val="bg1"/>
                </a:solidFill>
                <a:latin typeface="Arial" pitchFamily="34" charset="0"/>
                <a:cs typeface="Arial" pitchFamily="34" charset="0"/>
              </a:rPr>
              <a:t>THANK YOU, NGIYATHOKOZA, ENKOSI, NGIYABONGA, KE A LEBOGA, KE A LEBOHA,  KE A LEBOGA, NDI A LIVHUHA, NDZA </a:t>
            </a:r>
            <a:r>
              <a:rPr lang="en-US" sz="2400" b="1" dirty="0">
                <a:solidFill>
                  <a:schemeClr val="bg1"/>
                </a:solidFill>
                <a:latin typeface="Arial" pitchFamily="34" charset="0"/>
                <a:cs typeface="Arial" pitchFamily="34" charset="0"/>
              </a:rPr>
              <a:t>KHENSA, </a:t>
            </a:r>
            <a:r>
              <a:rPr lang="en-US" sz="2400" b="1" dirty="0" smtClean="0">
                <a:solidFill>
                  <a:schemeClr val="bg1"/>
                </a:solidFill>
                <a:latin typeface="Arial" pitchFamily="34" charset="0"/>
                <a:cs typeface="Arial" pitchFamily="34" charset="0"/>
              </a:rPr>
              <a:t>DANKIE</a:t>
            </a:r>
            <a:endParaRPr lang="en-US"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298414304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550259"/>
            <a:ext cx="9144000"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anose="020B0604020202020204" pitchFamily="34" charset="0"/>
              <a:buChar char="•"/>
            </a:pPr>
            <a:endParaRPr lang="en-ZA" sz="24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smtClean="0">
                <a:solidFill>
                  <a:srgbClr val="C00000"/>
                </a:solidFill>
                <a:latin typeface="Arial Rounded MT Bold" panose="020F0704030504030204" pitchFamily="34" charset="0"/>
              </a:rPr>
              <a:t>Introductory Remarks (1)</a:t>
            </a:r>
            <a:endParaRPr lang="en-GB" sz="2800" dirty="0">
              <a:latin typeface="Arial Rounded MT Bold" panose="020F0704030504030204" pitchFamily="34" charset="0"/>
            </a:endParaRPr>
          </a:p>
        </p:txBody>
      </p:sp>
      <p:sp>
        <p:nvSpPr>
          <p:cNvPr id="2" name="Rectangle 1"/>
          <p:cNvSpPr/>
          <p:nvPr/>
        </p:nvSpPr>
        <p:spPr>
          <a:xfrm>
            <a:off x="0" y="528923"/>
            <a:ext cx="9144000" cy="7848302"/>
          </a:xfrm>
          <a:prstGeom prst="rect">
            <a:avLst/>
          </a:prstGeom>
          <a:solidFill>
            <a:schemeClr val="bg1"/>
          </a:solidFill>
        </p:spPr>
        <p:txBody>
          <a:bodyPr wrap="square">
            <a:spAutoFit/>
          </a:bodyPr>
          <a:lstStyle/>
          <a:p>
            <a:pPr marL="342900" indent="-342900" algn="just">
              <a:buFont typeface="Symbol" panose="05050102010706020507" pitchFamily="18" charset="2"/>
              <a:buChar char=""/>
            </a:pPr>
            <a:r>
              <a:rPr lang="en-GB" sz="2400" dirty="0">
                <a:latin typeface="Arial" panose="020B0604020202020204" pitchFamily="34" charset="0"/>
                <a:cs typeface="Arial" panose="020B0604020202020204" pitchFamily="34" charset="0"/>
              </a:rPr>
              <a:t>Honourable Chairperson and esteemed members of the Committee, I am ever so grateful for the opportunity to present, to you, the Public Protector South Africa (PPSA) Annual Performance Plan (APP). Like the APP itself, this is the sixth time I appear before the Committee to outline our performance plans for yet another 12-month period of my term of office. This opportunity comes as the PPSA is effectively in the final lap of the implementation of the vision that is essentially the engine powering this APP</a:t>
            </a:r>
            <a:r>
              <a:rPr lang="en-GB" sz="2400" dirty="0" smtClean="0">
                <a:latin typeface="Arial" panose="020B0604020202020204" pitchFamily="34" charset="0"/>
                <a:cs typeface="Arial" panose="020B0604020202020204" pitchFamily="34" charset="0"/>
              </a:rPr>
              <a:t>.</a:t>
            </a:r>
          </a:p>
          <a:p>
            <a:pPr marL="342900" indent="-342900" algn="just">
              <a:buFont typeface="Symbol" panose="05050102010706020507" pitchFamily="18" charset="2"/>
              <a:buChar char=""/>
            </a:pPr>
            <a:endParaRPr lang="en-GB" sz="2400" dirty="0">
              <a:latin typeface="Arial" panose="020B0604020202020204" pitchFamily="34" charset="0"/>
              <a:cs typeface="Arial" panose="020B0604020202020204" pitchFamily="34" charset="0"/>
            </a:endParaRPr>
          </a:p>
          <a:p>
            <a:pPr marL="342900" indent="-342900" algn="just">
              <a:buFont typeface="Symbol" panose="05050102010706020507" pitchFamily="18" charset="2"/>
              <a:buChar char=""/>
            </a:pPr>
            <a:r>
              <a:rPr lang="en-GB" sz="2400" dirty="0">
                <a:latin typeface="Arial" panose="020B0604020202020204" pitchFamily="34" charset="0"/>
                <a:cs typeface="Arial" panose="020B0604020202020204" pitchFamily="34" charset="0"/>
              </a:rPr>
              <a:t>As Honourable Members will recall, every little aspect of our work is informed by Public Protector Vision 2023, the eight-pillared master plan in terms of which we decidedly cast our eyes far and wide in order for our services to reach communities in the outlying and neglected parts of the country, the areas we refer to simply as the grassroots.</a:t>
            </a:r>
            <a:endParaRPr lang="en-ZA" sz="2400" dirty="0">
              <a:latin typeface="Arial" panose="020B0604020202020204" pitchFamily="34" charset="0"/>
              <a:cs typeface="Arial" panose="020B0604020202020204" pitchFamily="34" charset="0"/>
            </a:endParaRPr>
          </a:p>
          <a:p>
            <a:pPr marL="342900" indent="-342900" algn="just">
              <a:buFont typeface="Symbol" panose="05050102010706020507" pitchFamily="18" charset="2"/>
              <a:buChar char=""/>
            </a:pPr>
            <a:endParaRPr lang="en-ZA" sz="2400" dirty="0"/>
          </a:p>
          <a:p>
            <a:pPr marL="342900" lvl="0" indent="-342900" algn="just">
              <a:spcAft>
                <a:spcPts val="0"/>
              </a:spcAft>
              <a:buFont typeface="Symbol" panose="05050102010706020507" pitchFamily="18" charset="2"/>
              <a:buChar char=""/>
            </a:pPr>
            <a:endParaRPr lang="en-US" sz="2400" dirty="0">
              <a:latin typeface="Arial" panose="020B0604020202020204" pitchFamily="34" charset="0"/>
              <a:ea typeface="Calibri" panose="020F0502020204030204" pitchFamily="34" charset="0"/>
              <a:cs typeface="Times New Roman" panose="02020603050405020304" pitchFamily="18" charset="0"/>
            </a:endParaRPr>
          </a:p>
          <a:p>
            <a:pPr lvl="0" algn="just">
              <a:spcAft>
                <a:spcPts val="0"/>
              </a:spcAft>
            </a:pPr>
            <a:r>
              <a:rPr lang="en-US" sz="2400" dirty="0" smtClean="0">
                <a:latin typeface="Arial" panose="020B0604020202020204" pitchFamily="34" charset="0"/>
                <a:ea typeface="Calibri" panose="020F0502020204030204" pitchFamily="34" charset="0"/>
                <a:cs typeface="Times New Roman" panose="02020603050405020304" pitchFamily="18" charset="0"/>
              </a:rPr>
              <a:t> </a:t>
            </a:r>
            <a:endParaRPr lang="en-US" sz="24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endParaRPr lang="en-US" sz="2400" dirty="0" smtClean="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0145434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550259"/>
            <a:ext cx="9144000"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ZA" sz="2400" dirty="0">
                <a:latin typeface="Arial" panose="020B0604020202020204" pitchFamily="34" charset="0"/>
                <a:cs typeface="Arial" panose="020B0604020202020204" pitchFamily="34" charset="0"/>
              </a:rPr>
              <a:t> </a:t>
            </a:r>
          </a:p>
          <a:p>
            <a:pPr marL="457200" lvl="0" indent="-457200" algn="just">
              <a:buFont typeface="Arial" panose="020B0604020202020204" pitchFamily="34" charset="0"/>
              <a:buChar char="•"/>
            </a:pPr>
            <a:endParaRPr lang="en-ZA" sz="2400" dirty="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a:solidFill>
                  <a:srgbClr val="C00000"/>
                </a:solidFill>
                <a:latin typeface="Arial Rounded MT Bold" panose="020F0704030504030204" pitchFamily="34" charset="0"/>
              </a:rPr>
              <a:t>Introductory Remarks </a:t>
            </a:r>
            <a:r>
              <a:rPr lang="en-ZA" sz="2800" b="1" dirty="0" smtClean="0">
                <a:solidFill>
                  <a:srgbClr val="C00000"/>
                </a:solidFill>
                <a:latin typeface="Arial Rounded MT Bold" panose="020F0704030504030204" pitchFamily="34" charset="0"/>
              </a:rPr>
              <a:t>(2)</a:t>
            </a:r>
            <a:endParaRPr lang="en-GB" sz="2800" dirty="0">
              <a:latin typeface="Arial Rounded MT Bold" panose="020F0704030504030204" pitchFamily="34" charset="0"/>
            </a:endParaRPr>
          </a:p>
        </p:txBody>
      </p:sp>
      <p:sp>
        <p:nvSpPr>
          <p:cNvPr id="2" name="Rectangle 1"/>
          <p:cNvSpPr/>
          <p:nvPr/>
        </p:nvSpPr>
        <p:spPr>
          <a:xfrm>
            <a:off x="0" y="531971"/>
            <a:ext cx="9144000" cy="7263527"/>
          </a:xfrm>
          <a:prstGeom prst="rect">
            <a:avLst/>
          </a:prstGeom>
          <a:solidFill>
            <a:schemeClr val="bg1"/>
          </a:solidFill>
        </p:spPr>
        <p:txBody>
          <a:bodyPr wrap="square">
            <a:spAutoFit/>
          </a:bodyPr>
          <a:lstStyle/>
          <a:p>
            <a:pPr marL="342900" lvl="0" indent="-342900" algn="just">
              <a:spcAft>
                <a:spcPts val="0"/>
              </a:spcAft>
              <a:buFont typeface="Symbol" panose="05050102010706020507" pitchFamily="18" charset="2"/>
              <a:buChar char=""/>
            </a:pPr>
            <a:r>
              <a:rPr lang="en-US" sz="2150" dirty="0" smtClean="0">
                <a:latin typeface="Arial" panose="020B0604020202020204" pitchFamily="34" charset="0"/>
                <a:cs typeface="Arial" panose="020B0604020202020204" pitchFamily="34" charset="0"/>
              </a:rPr>
              <a:t>At </a:t>
            </a:r>
            <a:r>
              <a:rPr lang="en-US" sz="2150" dirty="0">
                <a:latin typeface="Arial" panose="020B0604020202020204" pitchFamily="34" charset="0"/>
                <a:cs typeface="Arial" panose="020B0604020202020204" pitchFamily="34" charset="0"/>
              </a:rPr>
              <a:t>the risk of preaching to the choir, I deem it necessary to remind </a:t>
            </a:r>
            <a:r>
              <a:rPr lang="en-US" sz="2150" dirty="0" err="1">
                <a:latin typeface="Arial" panose="020B0604020202020204" pitchFamily="34" charset="0"/>
                <a:cs typeface="Arial" panose="020B0604020202020204" pitchFamily="34" charset="0"/>
              </a:rPr>
              <a:t>Honourable</a:t>
            </a:r>
            <a:r>
              <a:rPr lang="en-US" sz="2150" dirty="0">
                <a:latin typeface="Arial" panose="020B0604020202020204" pitchFamily="34" charset="0"/>
                <a:cs typeface="Arial" panose="020B0604020202020204" pitchFamily="34" charset="0"/>
              </a:rPr>
              <a:t> Members that through this vision, we seek to broaden access to services; engage linguistic communities in their mother tongue; spread our footprint; and leverage stakeholder relations through entering into agreements that will give effect to cooperation in this regard.</a:t>
            </a:r>
          </a:p>
          <a:p>
            <a:pPr marL="342900" lvl="0" indent="-342900" algn="just">
              <a:spcAft>
                <a:spcPts val="0"/>
              </a:spcAft>
              <a:buFont typeface="Symbol" panose="05050102010706020507" pitchFamily="18" charset="2"/>
              <a:buChar char=""/>
            </a:pPr>
            <a:endParaRPr lang="en-US" sz="2150" dirty="0">
              <a:latin typeface="Arial" panose="020B060402020202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n-US" sz="2150" dirty="0" smtClean="0">
                <a:latin typeface="Arial" panose="020B0604020202020204" pitchFamily="34" charset="0"/>
                <a:cs typeface="Arial" panose="020B0604020202020204" pitchFamily="34" charset="0"/>
              </a:rPr>
              <a:t>In </a:t>
            </a:r>
            <a:r>
              <a:rPr lang="en-US" sz="2150" dirty="0">
                <a:latin typeface="Arial" panose="020B0604020202020204" pitchFamily="34" charset="0"/>
                <a:cs typeface="Arial" panose="020B0604020202020204" pitchFamily="34" charset="0"/>
              </a:rPr>
              <a:t>addition, we strive to project the image of a safe haven for the </a:t>
            </a:r>
            <a:r>
              <a:rPr lang="en-US" sz="2150" dirty="0" err="1">
                <a:latin typeface="Arial" panose="020B0604020202020204" pitchFamily="34" charset="0"/>
                <a:cs typeface="Arial" panose="020B0604020202020204" pitchFamily="34" charset="0"/>
              </a:rPr>
              <a:t>marginalised</a:t>
            </a:r>
            <a:r>
              <a:rPr lang="en-US" sz="2150" dirty="0">
                <a:latin typeface="Arial" panose="020B0604020202020204" pitchFamily="34" charset="0"/>
                <a:cs typeface="Arial" panose="020B0604020202020204" pitchFamily="34" charset="0"/>
              </a:rPr>
              <a:t>; empower people with information and knowledge about their rights; persuade organs of state to establish effective in-house complaint-resolution mechanisms; and ultimately inspire people to be their own liberators.</a:t>
            </a:r>
          </a:p>
          <a:p>
            <a:pPr lvl="0" algn="just">
              <a:spcAft>
                <a:spcPts val="0"/>
              </a:spcAft>
            </a:pPr>
            <a:r>
              <a:rPr lang="en-US" sz="2150" dirty="0" smtClean="0">
                <a:latin typeface="Arial" panose="020B0604020202020204" pitchFamily="34" charset="0"/>
                <a:cs typeface="Arial" panose="020B0604020202020204" pitchFamily="34" charset="0"/>
              </a:rPr>
              <a:t> </a:t>
            </a:r>
          </a:p>
          <a:p>
            <a:pPr marL="342900" indent="-342900" algn="just">
              <a:buFont typeface="Symbol" panose="05050102010706020507" pitchFamily="18" charset="2"/>
              <a:buChar char=""/>
            </a:pPr>
            <a:r>
              <a:rPr lang="en-GB" sz="2150" dirty="0">
                <a:latin typeface="Arial" panose="020B0604020202020204" pitchFamily="34" charset="0"/>
                <a:cs typeface="Arial" panose="020B0604020202020204" pitchFamily="34" charset="0"/>
              </a:rPr>
              <a:t>One of the points I wish to underline is how modestly well the PPSA team and I have done in respect of staying true to this vision. Broadening access to services in line with section 182(4) of the Constitution, we have left a legacy to be proud of in many parts of the country, where, besides visiting, we impacted local communities in a positive way. </a:t>
            </a:r>
            <a:endParaRPr lang="en-ZA" sz="2150" dirty="0">
              <a:latin typeface="Arial" panose="020B0604020202020204" pitchFamily="34" charset="0"/>
              <a:cs typeface="Arial" panose="020B0604020202020204" pitchFamily="34" charset="0"/>
            </a:endParaRPr>
          </a:p>
          <a:p>
            <a:pPr marL="342900" lvl="0" indent="-342900" algn="just">
              <a:spcAft>
                <a:spcPts val="0"/>
              </a:spcAft>
              <a:buFont typeface="Symbol" panose="05050102010706020507" pitchFamily="18" charset="2"/>
              <a:buChar char=""/>
            </a:pPr>
            <a:endParaRPr lang="en-US" sz="2400" dirty="0">
              <a:latin typeface="Arial" panose="020B0604020202020204" pitchFamily="34" charset="0"/>
              <a:cs typeface="Arial" panose="020B0604020202020204" pitchFamily="34" charset="0"/>
            </a:endParaRPr>
          </a:p>
          <a:p>
            <a:pPr marL="342900" lvl="0" indent="-342900" algn="just">
              <a:spcAft>
                <a:spcPts val="0"/>
              </a:spcAft>
              <a:buFont typeface="Symbol" panose="05050102010706020507" pitchFamily="18" charset="2"/>
              <a:buChar char=""/>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26413025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550259"/>
            <a:ext cx="9144000"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ZA" sz="2400" dirty="0">
                <a:latin typeface="Arial" panose="020B0604020202020204" pitchFamily="34" charset="0"/>
                <a:cs typeface="Arial" panose="020B0604020202020204" pitchFamily="34" charset="0"/>
              </a:rPr>
              <a:t> </a:t>
            </a:r>
          </a:p>
          <a:p>
            <a:pPr marL="457200" lvl="0" indent="-457200" algn="just">
              <a:buFont typeface="Arial" panose="020B0604020202020204" pitchFamily="34" charset="0"/>
              <a:buChar char="•"/>
            </a:pPr>
            <a:endParaRPr lang="en-ZA" sz="2400" dirty="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a:solidFill>
                  <a:srgbClr val="C00000"/>
                </a:solidFill>
                <a:latin typeface="Arial Rounded MT Bold" panose="020F0704030504030204" pitchFamily="34" charset="0"/>
              </a:rPr>
              <a:t>Introductory Remarks </a:t>
            </a:r>
            <a:r>
              <a:rPr lang="en-ZA" sz="2800" b="1" dirty="0" smtClean="0">
                <a:solidFill>
                  <a:srgbClr val="C00000"/>
                </a:solidFill>
                <a:latin typeface="Arial Rounded MT Bold" panose="020F0704030504030204" pitchFamily="34" charset="0"/>
              </a:rPr>
              <a:t>(3)</a:t>
            </a:r>
            <a:endParaRPr lang="en-GB" sz="2800" dirty="0">
              <a:latin typeface="Arial Rounded MT Bold" panose="020F0704030504030204" pitchFamily="34" charset="0"/>
            </a:endParaRPr>
          </a:p>
        </p:txBody>
      </p:sp>
      <p:sp>
        <p:nvSpPr>
          <p:cNvPr id="2" name="Rectangle 1"/>
          <p:cNvSpPr/>
          <p:nvPr/>
        </p:nvSpPr>
        <p:spPr>
          <a:xfrm>
            <a:off x="0" y="531971"/>
            <a:ext cx="9144000" cy="7094250"/>
          </a:xfrm>
          <a:prstGeom prst="rect">
            <a:avLst/>
          </a:prstGeom>
          <a:solidFill>
            <a:schemeClr val="bg1"/>
          </a:solidFill>
        </p:spPr>
        <p:txBody>
          <a:bodyPr wrap="square">
            <a:spAutoFit/>
          </a:bodyPr>
          <a:lstStyle/>
          <a:p>
            <a:pPr marL="342900" lvl="0" indent="-342900" algn="just">
              <a:spcAft>
                <a:spcPts val="0"/>
              </a:spcAft>
              <a:buFont typeface="Symbol" panose="05050102010706020507" pitchFamily="18" charset="2"/>
              <a:buChar char=""/>
            </a:pPr>
            <a:r>
              <a:rPr lang="en-US" sz="2050" dirty="0" smtClean="0">
                <a:latin typeface="Arial" panose="020B0604020202020204" pitchFamily="34" charset="0"/>
                <a:cs typeface="Arial" panose="020B0604020202020204" pitchFamily="34" charset="0"/>
              </a:rPr>
              <a:t>The </a:t>
            </a:r>
            <a:r>
              <a:rPr lang="en-US" sz="2050" dirty="0">
                <a:latin typeface="Arial" panose="020B0604020202020204" pitchFamily="34" charset="0"/>
                <a:cs typeface="Arial" panose="020B0604020202020204" pitchFamily="34" charset="0"/>
              </a:rPr>
              <a:t>communities of </a:t>
            </a:r>
            <a:r>
              <a:rPr lang="en-US" sz="2050" dirty="0" err="1">
                <a:latin typeface="Arial" panose="020B0604020202020204" pitchFamily="34" charset="0"/>
                <a:cs typeface="Arial" panose="020B0604020202020204" pitchFamily="34" charset="0"/>
              </a:rPr>
              <a:t>Ikemeleng</a:t>
            </a:r>
            <a:r>
              <a:rPr lang="en-US" sz="2050" dirty="0">
                <a:latin typeface="Arial" panose="020B0604020202020204" pitchFamily="34" charset="0"/>
                <a:cs typeface="Arial" panose="020B0604020202020204" pitchFamily="34" charset="0"/>
              </a:rPr>
              <a:t> near </a:t>
            </a:r>
            <a:r>
              <a:rPr lang="en-US" sz="2050" dirty="0" err="1">
                <a:latin typeface="Arial" panose="020B0604020202020204" pitchFamily="34" charset="0"/>
                <a:cs typeface="Arial" panose="020B0604020202020204" pitchFamily="34" charset="0"/>
              </a:rPr>
              <a:t>Ruimsig</a:t>
            </a:r>
            <a:r>
              <a:rPr lang="en-US" sz="2050" dirty="0">
                <a:latin typeface="Arial" panose="020B0604020202020204" pitchFamily="34" charset="0"/>
                <a:cs typeface="Arial" panose="020B0604020202020204" pitchFamily="34" charset="0"/>
              </a:rPr>
              <a:t> in Gauteng, Alexandra township near Johannesburg also in Gauteng, </a:t>
            </a:r>
            <a:r>
              <a:rPr lang="en-US" sz="2050" dirty="0" err="1">
                <a:latin typeface="Arial" panose="020B0604020202020204" pitchFamily="34" charset="0"/>
                <a:cs typeface="Arial" panose="020B0604020202020204" pitchFamily="34" charset="0"/>
              </a:rPr>
              <a:t>Glebelands</a:t>
            </a:r>
            <a:r>
              <a:rPr lang="en-US" sz="2050" dirty="0">
                <a:latin typeface="Arial" panose="020B0604020202020204" pitchFamily="34" charset="0"/>
                <a:cs typeface="Arial" panose="020B0604020202020204" pitchFamily="34" charset="0"/>
              </a:rPr>
              <a:t> Hostel in </a:t>
            </a:r>
            <a:r>
              <a:rPr lang="en-US" sz="2050" dirty="0" err="1">
                <a:latin typeface="Arial" panose="020B0604020202020204" pitchFamily="34" charset="0"/>
                <a:cs typeface="Arial" panose="020B0604020202020204" pitchFamily="34" charset="0"/>
              </a:rPr>
              <a:t>Umlazi</a:t>
            </a:r>
            <a:r>
              <a:rPr lang="en-US" sz="2050" dirty="0">
                <a:latin typeface="Arial" panose="020B0604020202020204" pitchFamily="34" charset="0"/>
                <a:cs typeface="Arial" panose="020B0604020202020204" pitchFamily="34" charset="0"/>
              </a:rPr>
              <a:t> township outside Durban in KwaZulu-Natal, </a:t>
            </a:r>
            <a:r>
              <a:rPr lang="en-US" sz="2050" dirty="0" err="1">
                <a:latin typeface="Arial" panose="020B0604020202020204" pitchFamily="34" charset="0"/>
                <a:cs typeface="Arial" panose="020B0604020202020204" pitchFamily="34" charset="0"/>
              </a:rPr>
              <a:t>Masiphumelele</a:t>
            </a:r>
            <a:r>
              <a:rPr lang="en-US" sz="2050" dirty="0">
                <a:latin typeface="Arial" panose="020B0604020202020204" pitchFamily="34" charset="0"/>
                <a:cs typeface="Arial" panose="020B0604020202020204" pitchFamily="34" charset="0"/>
              </a:rPr>
              <a:t> informal settlement near </a:t>
            </a:r>
            <a:r>
              <a:rPr lang="en-US" sz="2050" dirty="0" err="1">
                <a:latin typeface="Arial" panose="020B0604020202020204" pitchFamily="34" charset="0"/>
                <a:cs typeface="Arial" panose="020B0604020202020204" pitchFamily="34" charset="0"/>
              </a:rPr>
              <a:t>Noordhoek</a:t>
            </a:r>
            <a:r>
              <a:rPr lang="en-US" sz="2050" dirty="0">
                <a:latin typeface="Arial" panose="020B0604020202020204" pitchFamily="34" charset="0"/>
                <a:cs typeface="Arial" panose="020B0604020202020204" pitchFamily="34" charset="0"/>
              </a:rPr>
              <a:t> in the Southern Cape Peninsula, Western Cape, small-scale Expanded Public Works </a:t>
            </a:r>
            <a:r>
              <a:rPr lang="en-US" sz="2050" dirty="0" err="1">
                <a:latin typeface="Arial" panose="020B0604020202020204" pitchFamily="34" charset="0"/>
                <a:cs typeface="Arial" panose="020B0604020202020204" pitchFamily="34" charset="0"/>
              </a:rPr>
              <a:t>Programme</a:t>
            </a:r>
            <a:r>
              <a:rPr lang="en-US" sz="2050" dirty="0">
                <a:latin typeface="Arial" panose="020B0604020202020204" pitchFamily="34" charset="0"/>
                <a:cs typeface="Arial" panose="020B0604020202020204" pitchFamily="34" charset="0"/>
              </a:rPr>
              <a:t> contractors in </a:t>
            </a:r>
            <a:r>
              <a:rPr lang="en-US" sz="2050" dirty="0" err="1">
                <a:latin typeface="Arial" panose="020B0604020202020204" pitchFamily="34" charset="0"/>
                <a:cs typeface="Arial" panose="020B0604020202020204" pitchFamily="34" charset="0"/>
              </a:rPr>
              <a:t>Mahikeng</a:t>
            </a:r>
            <a:r>
              <a:rPr lang="en-US" sz="2050" dirty="0">
                <a:latin typeface="Arial" panose="020B0604020202020204" pitchFamily="34" charset="0"/>
                <a:cs typeface="Arial" panose="020B0604020202020204" pitchFamily="34" charset="0"/>
              </a:rPr>
              <a:t>, North West, hundreds of former civil servants under the erstwhile Venda homeland in Limpopo and traditional communities across the country where traditional law is observed, among others, can attest to this.</a:t>
            </a:r>
          </a:p>
          <a:p>
            <a:pPr marL="342900" lvl="0" indent="-342900" algn="just">
              <a:spcAft>
                <a:spcPts val="0"/>
              </a:spcAft>
              <a:buFont typeface="Symbol" panose="05050102010706020507" pitchFamily="18" charset="2"/>
              <a:buChar char=""/>
            </a:pPr>
            <a:endParaRPr lang="en-US" sz="2050" dirty="0">
              <a:latin typeface="Arial" panose="020B060402020202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n-US" sz="2050" dirty="0" smtClean="0">
                <a:latin typeface="Arial" panose="020B0604020202020204" pitchFamily="34" charset="0"/>
                <a:cs typeface="Arial" panose="020B0604020202020204" pitchFamily="34" charset="0"/>
              </a:rPr>
              <a:t>Still </a:t>
            </a:r>
            <a:r>
              <a:rPr lang="en-US" sz="2050" dirty="0">
                <a:latin typeface="Arial" panose="020B0604020202020204" pitchFamily="34" charset="0"/>
                <a:cs typeface="Arial" panose="020B0604020202020204" pitchFamily="34" charset="0"/>
              </a:rPr>
              <a:t>on access, we have had to circumvent our historical challenge of under-resourcing to reach grassroots communities. Complementing the modest footprint that we already have, we placed complaint drop-boxes in nearly 50 municipal areas. Complaint forms and information material published in local languages are placed alongside each drop-box to facilitate a seamless complaint-lodging process. Outreach officials in the provinces visit the drop-box sites periodically to collect complaints for further handling in the respective offices. This measure has gone a long way to lessen the distance between the office and the public we serve and has the potential to do more.</a:t>
            </a:r>
          </a:p>
          <a:p>
            <a:pPr marL="342900" lvl="0" indent="-342900" algn="just">
              <a:spcAft>
                <a:spcPts val="0"/>
              </a:spcAft>
              <a:buFont typeface="Symbol" panose="05050102010706020507" pitchFamily="18" charset="2"/>
              <a:buChar char=""/>
            </a:pPr>
            <a:endParaRPr lang="en-US" sz="2200" dirty="0" smtClean="0">
              <a:latin typeface="Arial" panose="020B0604020202020204" pitchFamily="34" charset="0"/>
              <a:cs typeface="Arial" panose="020B0604020202020204" pitchFamily="34" charset="0"/>
            </a:endParaRPr>
          </a:p>
          <a:p>
            <a:pPr marL="342900" lvl="0" indent="-342900" algn="just">
              <a:spcAft>
                <a:spcPts val="0"/>
              </a:spcAft>
              <a:buFont typeface="Symbol" panose="05050102010706020507" pitchFamily="18" charset="2"/>
              <a:buChar char=""/>
            </a:pPr>
            <a:endParaRPr lang="en-ZA"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8397604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550259"/>
            <a:ext cx="9144000"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ZA" sz="2400" dirty="0">
                <a:latin typeface="Arial" panose="020B0604020202020204" pitchFamily="34" charset="0"/>
                <a:cs typeface="Arial" panose="020B0604020202020204" pitchFamily="34" charset="0"/>
              </a:rPr>
              <a:t> </a:t>
            </a:r>
          </a:p>
          <a:p>
            <a:pPr marL="457200" lvl="0" indent="-457200" algn="just">
              <a:buFont typeface="Arial" panose="020B0604020202020204" pitchFamily="34" charset="0"/>
              <a:buChar char="•"/>
            </a:pPr>
            <a:endParaRPr lang="en-ZA" sz="2400" dirty="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a:solidFill>
                  <a:srgbClr val="C00000"/>
                </a:solidFill>
                <a:latin typeface="Arial Rounded MT Bold" panose="020F0704030504030204" pitchFamily="34" charset="0"/>
              </a:rPr>
              <a:t>Introductory Remarks </a:t>
            </a:r>
            <a:r>
              <a:rPr lang="en-ZA" sz="2800" b="1" dirty="0" smtClean="0">
                <a:solidFill>
                  <a:srgbClr val="C00000"/>
                </a:solidFill>
                <a:latin typeface="Arial Rounded MT Bold" panose="020F0704030504030204" pitchFamily="34" charset="0"/>
              </a:rPr>
              <a:t>(4)</a:t>
            </a:r>
            <a:endParaRPr lang="en-GB" sz="2800" dirty="0">
              <a:latin typeface="Arial Rounded MT Bold" panose="020F0704030504030204" pitchFamily="34" charset="0"/>
            </a:endParaRPr>
          </a:p>
        </p:txBody>
      </p:sp>
      <p:sp>
        <p:nvSpPr>
          <p:cNvPr id="2" name="Rectangle 1"/>
          <p:cNvSpPr/>
          <p:nvPr/>
        </p:nvSpPr>
        <p:spPr>
          <a:xfrm>
            <a:off x="0" y="531971"/>
            <a:ext cx="9144000" cy="6740307"/>
          </a:xfrm>
          <a:prstGeom prst="rect">
            <a:avLst/>
          </a:prstGeom>
          <a:solidFill>
            <a:schemeClr val="bg1"/>
          </a:solidFill>
        </p:spPr>
        <p:txBody>
          <a:bodyPr wrap="square">
            <a:spAutoFit/>
          </a:bodyPr>
          <a:lstStyle/>
          <a:p>
            <a:pPr marL="342900" lvl="0" indent="-342900" algn="just">
              <a:spcAft>
                <a:spcPts val="0"/>
              </a:spcAft>
              <a:buFont typeface="Symbol" panose="05050102010706020507" pitchFamily="18" charset="2"/>
              <a:buChar char=""/>
            </a:pPr>
            <a:r>
              <a:rPr lang="en-US" sz="2400" dirty="0">
                <a:latin typeface="Arial" panose="020B0604020202020204" pitchFamily="34" charset="0"/>
                <a:cs typeface="Arial" panose="020B0604020202020204" pitchFamily="34" charset="0"/>
              </a:rPr>
              <a:t>We also partnered with fellow accountability bodies, signing Memoranda of Understanding, in order to be more effective. These include the Provincial Legislatures, fellow independent constitutional institutions such as the South African Human Rights Commission (SAHRC), sector-specific ombudsman institutions including the Tax </a:t>
            </a:r>
            <a:r>
              <a:rPr lang="en-US" sz="2400" dirty="0" err="1">
                <a:latin typeface="Arial" panose="020B0604020202020204" pitchFamily="34" charset="0"/>
                <a:cs typeface="Arial" panose="020B0604020202020204" pitchFamily="34" charset="0"/>
              </a:rPr>
              <a:t>Ombud</a:t>
            </a:r>
            <a:r>
              <a:rPr lang="en-US" sz="2400" dirty="0">
                <a:latin typeface="Arial" panose="020B0604020202020204" pitchFamily="34" charset="0"/>
                <a:cs typeface="Arial" panose="020B0604020202020204" pitchFamily="34" charset="0"/>
              </a:rPr>
              <a:t> and Health Ombudsman, and the Special Investigating Unit (SIU). Through these agreements, we are able to collaborate, cross-refer matters and manage mandate overlaps effectively.</a:t>
            </a:r>
          </a:p>
          <a:p>
            <a:pPr marL="342900" lvl="0" indent="-342900" algn="just">
              <a:spcAft>
                <a:spcPts val="0"/>
              </a:spcAft>
              <a:buFont typeface="Symbol" panose="05050102010706020507" pitchFamily="18" charset="2"/>
              <a:buChar char=""/>
            </a:pPr>
            <a:endParaRPr lang="en-US" sz="2400" dirty="0">
              <a:latin typeface="Arial" panose="020B060402020202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n-US" sz="2400" dirty="0" smtClean="0">
                <a:latin typeface="Arial" panose="020B0604020202020204" pitchFamily="34" charset="0"/>
                <a:cs typeface="Arial" panose="020B0604020202020204" pitchFamily="34" charset="0"/>
              </a:rPr>
              <a:t>Further</a:t>
            </a:r>
            <a:r>
              <a:rPr lang="en-US" sz="2400" dirty="0">
                <a:latin typeface="Arial" panose="020B0604020202020204" pitchFamily="34" charset="0"/>
                <a:cs typeface="Arial" panose="020B0604020202020204" pitchFamily="34" charset="0"/>
              </a:rPr>
              <a:t>, we signed slightly different pacts with the likes of the Department of Home Affairs, the City of Tshwane and the National Student Financial Aid Scheme. The impact of these partnerships has been to make it easier to address emergency matters expeditiously. </a:t>
            </a:r>
            <a:endParaRPr lang="en-US" sz="2400" dirty="0" smtClean="0">
              <a:latin typeface="Arial" panose="020B0604020202020204" pitchFamily="34" charset="0"/>
              <a:cs typeface="Arial" panose="020B0604020202020204" pitchFamily="34" charset="0"/>
            </a:endParaRPr>
          </a:p>
          <a:p>
            <a:pPr marL="342900" lvl="0" indent="-342900" algn="just">
              <a:spcAft>
                <a:spcPts val="0"/>
              </a:spcAft>
              <a:buFont typeface="Symbol" panose="05050102010706020507" pitchFamily="18" charset="2"/>
              <a:buChar char=""/>
            </a:pPr>
            <a:endParaRPr lang="en-US" sz="2400" dirty="0">
              <a:latin typeface="Arial" panose="020B0604020202020204" pitchFamily="34" charset="0"/>
              <a:cs typeface="Arial" panose="020B0604020202020204" pitchFamily="34" charset="0"/>
            </a:endParaRPr>
          </a:p>
          <a:p>
            <a:pPr marL="342900" lvl="0" indent="-342900" algn="just">
              <a:spcAft>
                <a:spcPts val="0"/>
              </a:spcAft>
              <a:buFont typeface="Symbol" panose="05050102010706020507" pitchFamily="18" charset="2"/>
              <a:buChar char=""/>
            </a:pPr>
            <a:endParaRPr lang="en-US" sz="2400" dirty="0" smtClean="0">
              <a:latin typeface="Arial" panose="020B0604020202020204" pitchFamily="34" charset="0"/>
              <a:cs typeface="Arial" panose="020B0604020202020204" pitchFamily="34" charset="0"/>
            </a:endParaRPr>
          </a:p>
          <a:p>
            <a:pPr marL="342900" lvl="0" indent="-342900" algn="just">
              <a:spcAft>
                <a:spcPts val="0"/>
              </a:spcAft>
              <a:buFont typeface="Symbol" panose="05050102010706020507" pitchFamily="18" charset="2"/>
              <a:buChar char=""/>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112064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550259"/>
            <a:ext cx="9144000"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ZA" sz="2400" dirty="0">
                <a:latin typeface="Arial" panose="020B0604020202020204" pitchFamily="34" charset="0"/>
                <a:cs typeface="Arial" panose="020B0604020202020204" pitchFamily="34" charset="0"/>
              </a:rPr>
              <a:t> </a:t>
            </a:r>
          </a:p>
          <a:p>
            <a:pPr marL="457200" lvl="0" indent="-457200" algn="just">
              <a:buFont typeface="Arial" panose="020B0604020202020204" pitchFamily="34" charset="0"/>
              <a:buChar char="•"/>
            </a:pPr>
            <a:endParaRPr lang="en-ZA" sz="2400" dirty="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a:solidFill>
                  <a:srgbClr val="C00000"/>
                </a:solidFill>
                <a:latin typeface="Arial Rounded MT Bold" panose="020F0704030504030204" pitchFamily="34" charset="0"/>
              </a:rPr>
              <a:t>Introductory Remarks </a:t>
            </a:r>
            <a:r>
              <a:rPr lang="en-ZA" sz="2800" b="1" dirty="0" smtClean="0">
                <a:solidFill>
                  <a:srgbClr val="C00000"/>
                </a:solidFill>
                <a:latin typeface="Arial Rounded MT Bold" panose="020F0704030504030204" pitchFamily="34" charset="0"/>
              </a:rPr>
              <a:t>(5)</a:t>
            </a:r>
            <a:endParaRPr lang="en-GB" sz="2800" dirty="0">
              <a:latin typeface="Arial Rounded MT Bold" panose="020F0704030504030204" pitchFamily="34" charset="0"/>
            </a:endParaRPr>
          </a:p>
        </p:txBody>
      </p:sp>
      <p:sp>
        <p:nvSpPr>
          <p:cNvPr id="2" name="Rectangle 1"/>
          <p:cNvSpPr/>
          <p:nvPr/>
        </p:nvSpPr>
        <p:spPr>
          <a:xfrm>
            <a:off x="0" y="531971"/>
            <a:ext cx="9144000" cy="6740307"/>
          </a:xfrm>
          <a:prstGeom prst="rect">
            <a:avLst/>
          </a:prstGeom>
          <a:solidFill>
            <a:schemeClr val="bg1"/>
          </a:solidFill>
        </p:spPr>
        <p:txBody>
          <a:bodyPr wrap="square">
            <a:spAutoFit/>
          </a:bodyPr>
          <a:lstStyle/>
          <a:p>
            <a:pPr marL="342900" lvl="0" indent="-342900" algn="just">
              <a:spcAft>
                <a:spcPts val="0"/>
              </a:spcAft>
              <a:buFont typeface="Symbol" panose="05050102010706020507" pitchFamily="18" charset="2"/>
              <a:buChar char=""/>
            </a:pPr>
            <a:r>
              <a:rPr lang="en-US" sz="2400" dirty="0" smtClean="0">
                <a:latin typeface="Arial" panose="020B0604020202020204" pitchFamily="34" charset="0"/>
                <a:cs typeface="Arial" panose="020B0604020202020204" pitchFamily="34" charset="0"/>
              </a:rPr>
              <a:t>Another </a:t>
            </a:r>
            <a:r>
              <a:rPr lang="en-US" sz="2400" dirty="0">
                <a:latin typeface="Arial" panose="020B0604020202020204" pitchFamily="34" charset="0"/>
                <a:cs typeface="Arial" panose="020B0604020202020204" pitchFamily="34" charset="0"/>
              </a:rPr>
              <a:t>win, especially in respect of working smart, was the drive to coax organs </a:t>
            </a:r>
            <a:r>
              <a:rPr lang="en-US" sz="2400" dirty="0" smtClean="0">
                <a:latin typeface="Arial" panose="020B0604020202020204" pitchFamily="34" charset="0"/>
                <a:cs typeface="Arial" panose="020B0604020202020204" pitchFamily="34" charset="0"/>
              </a:rPr>
              <a:t>of state </a:t>
            </a:r>
            <a:r>
              <a:rPr lang="en-US" sz="2400" dirty="0">
                <a:latin typeface="Arial" panose="020B0604020202020204" pitchFamily="34" charset="0"/>
                <a:cs typeface="Arial" panose="020B0604020202020204" pitchFamily="34" charset="0"/>
              </a:rPr>
              <a:t>to establish effective in-house complaints resolution units to serve as complaints structures of first instance. </a:t>
            </a:r>
          </a:p>
          <a:p>
            <a:pPr marL="342900" lvl="0" indent="-342900" algn="just">
              <a:spcAft>
                <a:spcPts val="0"/>
              </a:spcAft>
              <a:buFont typeface="Symbol" panose="05050102010706020507" pitchFamily="18" charset="2"/>
              <a:buChar char=""/>
            </a:pPr>
            <a:endParaRPr lang="en-US" sz="2400" dirty="0">
              <a:latin typeface="Arial" panose="020B060402020202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n-US" sz="2400" dirty="0" smtClean="0">
                <a:latin typeface="Arial" panose="020B0604020202020204" pitchFamily="34" charset="0"/>
                <a:cs typeface="Arial" panose="020B0604020202020204" pitchFamily="34" charset="0"/>
              </a:rPr>
              <a:t>That </a:t>
            </a:r>
            <a:r>
              <a:rPr lang="en-US" sz="2400" dirty="0">
                <a:latin typeface="Arial" panose="020B0604020202020204" pitchFamily="34" charset="0"/>
                <a:cs typeface="Arial" panose="020B0604020202020204" pitchFamily="34" charset="0"/>
              </a:rPr>
              <a:t>our mandate is broad has never eased our resource constraints problem. This </a:t>
            </a:r>
            <a:r>
              <a:rPr lang="en-US" sz="2400" dirty="0" err="1">
                <a:latin typeface="Arial" panose="020B0604020202020204" pitchFamily="34" charset="0"/>
                <a:cs typeface="Arial" panose="020B0604020202020204" pitchFamily="34" charset="0"/>
              </a:rPr>
              <a:t>realisation</a:t>
            </a:r>
            <a:r>
              <a:rPr lang="en-US" sz="2400" dirty="0">
                <a:latin typeface="Arial" panose="020B0604020202020204" pitchFamily="34" charset="0"/>
                <a:cs typeface="Arial" panose="020B0604020202020204" pitchFamily="34" charset="0"/>
              </a:rPr>
              <a:t> led to the resolve that not every complaint of maladministration must be brought to us. Accordingly, the </a:t>
            </a:r>
            <a:r>
              <a:rPr lang="en-US" sz="2400" dirty="0" smtClean="0">
                <a:latin typeface="Arial" panose="020B0604020202020204" pitchFamily="34" charset="0"/>
                <a:cs typeface="Arial" panose="020B0604020202020204" pitchFamily="34" charset="0"/>
              </a:rPr>
              <a:t>establishment of </a:t>
            </a:r>
            <a:r>
              <a:rPr lang="en-US" sz="2400" dirty="0">
                <a:latin typeface="Arial" panose="020B0604020202020204" pitchFamily="34" charset="0"/>
                <a:cs typeface="Arial" panose="020B0604020202020204" pitchFamily="34" charset="0"/>
              </a:rPr>
              <a:t>internal complaints units has seen individual cases that would ordinarily clog our system being handled elsewhere. The result of this has been that a lot of space in our case basket has been freed-up for us to launch own-initiative systemic investigations to tackle widespread service delivery challenges.</a:t>
            </a:r>
          </a:p>
          <a:p>
            <a:pPr marL="342900" lvl="0" indent="-342900" algn="just">
              <a:spcAft>
                <a:spcPts val="0"/>
              </a:spcAft>
              <a:buFont typeface="Symbol" panose="05050102010706020507" pitchFamily="18" charset="2"/>
              <a:buChar char=""/>
            </a:pPr>
            <a:endParaRPr lang="en-US" sz="2400" dirty="0" smtClean="0">
              <a:latin typeface="Arial" panose="020B0604020202020204" pitchFamily="34" charset="0"/>
              <a:cs typeface="Arial" panose="020B0604020202020204" pitchFamily="34" charset="0"/>
            </a:endParaRPr>
          </a:p>
          <a:p>
            <a:pPr marL="342900" lvl="0" indent="-342900" algn="just">
              <a:spcAft>
                <a:spcPts val="0"/>
              </a:spcAft>
              <a:buFont typeface="Symbol" panose="05050102010706020507" pitchFamily="18" charset="2"/>
              <a:buChar char=""/>
            </a:pPr>
            <a:endParaRPr lang="en-US" sz="2400" dirty="0" smtClean="0">
              <a:latin typeface="Arial" panose="020B0604020202020204" pitchFamily="34" charset="0"/>
              <a:cs typeface="Arial" panose="020B0604020202020204" pitchFamily="34" charset="0"/>
            </a:endParaRPr>
          </a:p>
          <a:p>
            <a:pPr marL="342900" lvl="0" indent="-342900" algn="just">
              <a:spcAft>
                <a:spcPts val="0"/>
              </a:spcAft>
              <a:buFont typeface="Symbol" panose="05050102010706020507" pitchFamily="18" charset="2"/>
              <a:buChar char=""/>
            </a:pPr>
            <a:endParaRPr lang="en-US" sz="2400" dirty="0" smtClean="0">
              <a:latin typeface="Arial" panose="020B0604020202020204" pitchFamily="34" charset="0"/>
              <a:cs typeface="Arial" panose="020B0604020202020204" pitchFamily="34" charset="0"/>
            </a:endParaRPr>
          </a:p>
          <a:p>
            <a:pPr marL="342900" lvl="0" indent="-342900" algn="just">
              <a:spcAft>
                <a:spcPts val="0"/>
              </a:spcAft>
              <a:buFont typeface="Symbol" panose="05050102010706020507" pitchFamily="18" charset="2"/>
              <a:buChar char=""/>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2223209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550259"/>
            <a:ext cx="9144000" cy="54645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ZA" sz="2400" dirty="0">
                <a:latin typeface="Arial" panose="020B0604020202020204" pitchFamily="34" charset="0"/>
                <a:cs typeface="Arial" panose="020B0604020202020204" pitchFamily="34" charset="0"/>
              </a:rPr>
              <a:t> </a:t>
            </a:r>
          </a:p>
          <a:p>
            <a:pPr marL="457200" lvl="0" indent="-457200" algn="just">
              <a:buFont typeface="Arial" panose="020B0604020202020204" pitchFamily="34" charset="0"/>
              <a:buChar char="•"/>
            </a:pPr>
            <a:endParaRPr lang="en-ZA" sz="2400" dirty="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523220"/>
          </a:xfrm>
          <a:prstGeom prst="rect">
            <a:avLst/>
          </a:prstGeom>
          <a:solidFill>
            <a:schemeClr val="accent6">
              <a:lumMod val="20000"/>
              <a:lumOff val="80000"/>
            </a:schemeClr>
          </a:solidFill>
        </p:spPr>
        <p:txBody>
          <a:bodyPr wrap="square">
            <a:spAutoFit/>
          </a:bodyPr>
          <a:lstStyle/>
          <a:p>
            <a:pPr algn="ctr"/>
            <a:r>
              <a:rPr lang="en-ZA" sz="2800" b="1" dirty="0">
                <a:solidFill>
                  <a:srgbClr val="C00000"/>
                </a:solidFill>
                <a:latin typeface="Arial Rounded MT Bold" panose="020F0704030504030204" pitchFamily="34" charset="0"/>
              </a:rPr>
              <a:t>Introductory Remarks </a:t>
            </a:r>
            <a:r>
              <a:rPr lang="en-ZA" sz="2800" b="1" dirty="0" smtClean="0">
                <a:solidFill>
                  <a:srgbClr val="C00000"/>
                </a:solidFill>
                <a:latin typeface="Arial Rounded MT Bold" panose="020F0704030504030204" pitchFamily="34" charset="0"/>
              </a:rPr>
              <a:t>(6)</a:t>
            </a:r>
            <a:endParaRPr lang="en-GB" sz="2800" dirty="0">
              <a:latin typeface="Arial Rounded MT Bold" panose="020F0704030504030204" pitchFamily="34" charset="0"/>
            </a:endParaRPr>
          </a:p>
        </p:txBody>
      </p:sp>
      <p:sp>
        <p:nvSpPr>
          <p:cNvPr id="2" name="Rectangle 1"/>
          <p:cNvSpPr/>
          <p:nvPr/>
        </p:nvSpPr>
        <p:spPr>
          <a:xfrm>
            <a:off x="0" y="531971"/>
            <a:ext cx="9144000" cy="6740307"/>
          </a:xfrm>
          <a:prstGeom prst="rect">
            <a:avLst/>
          </a:prstGeom>
          <a:solidFill>
            <a:schemeClr val="bg1"/>
          </a:solidFill>
        </p:spPr>
        <p:txBody>
          <a:bodyPr wrap="square">
            <a:spAutoFit/>
          </a:bodyPr>
          <a:lstStyle/>
          <a:p>
            <a:pPr marL="342900" lvl="0" indent="-342900" algn="just">
              <a:spcAft>
                <a:spcPts val="0"/>
              </a:spcAft>
              <a:buFont typeface="Symbol" panose="05050102010706020507" pitchFamily="18" charset="2"/>
              <a:buChar char=""/>
            </a:pPr>
            <a:r>
              <a:rPr lang="en-US" sz="2400" dirty="0" err="1" smtClean="0">
                <a:latin typeface="Arial" panose="020B0604020202020204" pitchFamily="34" charset="0"/>
                <a:cs typeface="Arial" panose="020B0604020202020204" pitchFamily="34" charset="0"/>
              </a:rPr>
              <a:t>Honourable</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Members, another important but very recent development in this journey is the launch of our Mobile Referral Application. This is a tool through which potential complainants will have at the tip of their fingers; information on which institutions are competent to resolve the specific problems that they would have ordinarily approached us with. </a:t>
            </a:r>
          </a:p>
          <a:p>
            <a:pPr marL="342900" lvl="0" indent="-342900" algn="just">
              <a:spcAft>
                <a:spcPts val="0"/>
              </a:spcAft>
              <a:buFont typeface="Symbol" panose="05050102010706020507" pitchFamily="18" charset="2"/>
              <a:buChar char=""/>
            </a:pPr>
            <a:endParaRPr lang="en-US" sz="2400" dirty="0">
              <a:latin typeface="Arial" panose="020B0604020202020204" pitchFamily="34" charset="0"/>
              <a:cs typeface="Arial" panose="020B0604020202020204" pitchFamily="34" charset="0"/>
            </a:endParaRPr>
          </a:p>
          <a:p>
            <a:pPr marL="342900" lvl="0" indent="-342900" algn="just">
              <a:spcAft>
                <a:spcPts val="0"/>
              </a:spcAft>
              <a:buFont typeface="Symbol" panose="05050102010706020507" pitchFamily="18" charset="2"/>
              <a:buChar char=""/>
            </a:pPr>
            <a:r>
              <a:rPr lang="en-US" sz="2400" dirty="0" smtClean="0">
                <a:latin typeface="Arial" panose="020B0604020202020204" pitchFamily="34" charset="0"/>
                <a:cs typeface="Arial" panose="020B0604020202020204" pitchFamily="34" charset="0"/>
              </a:rPr>
              <a:t>Beyond </a:t>
            </a:r>
            <a:r>
              <a:rPr lang="en-US" sz="2400" dirty="0">
                <a:latin typeface="Arial" panose="020B0604020202020204" pitchFamily="34" charset="0"/>
                <a:cs typeface="Arial" panose="020B0604020202020204" pitchFamily="34" charset="0"/>
              </a:rPr>
              <a:t>empowering the public with information on where to go for help, this application will significantly cut the time it would have taken to have the complaint attended to as it will take complainants directly to where help is to be found. That way, we encourage the public to be their own liberators, demanding quality services and accountability from state functionaries.</a:t>
            </a:r>
          </a:p>
          <a:p>
            <a:pPr marL="342900" lvl="0" indent="-342900" algn="just">
              <a:spcAft>
                <a:spcPts val="0"/>
              </a:spcAft>
              <a:buFont typeface="Symbol" panose="05050102010706020507" pitchFamily="18" charset="2"/>
              <a:buChar char=""/>
            </a:pPr>
            <a:endParaRPr lang="en-US" sz="2400" dirty="0" smtClean="0">
              <a:latin typeface="Arial" panose="020B0604020202020204" pitchFamily="34" charset="0"/>
              <a:cs typeface="Arial" panose="020B0604020202020204" pitchFamily="34" charset="0"/>
            </a:endParaRPr>
          </a:p>
          <a:p>
            <a:pPr marL="342900" lvl="0" indent="-342900" algn="just">
              <a:spcAft>
                <a:spcPts val="0"/>
              </a:spcAft>
              <a:buFont typeface="Symbol" panose="05050102010706020507" pitchFamily="18" charset="2"/>
              <a:buChar char=""/>
            </a:pPr>
            <a:endParaRPr lang="en-US" sz="2400" dirty="0" smtClean="0">
              <a:latin typeface="Arial" panose="020B0604020202020204" pitchFamily="34" charset="0"/>
              <a:cs typeface="Arial" panose="020B0604020202020204" pitchFamily="34" charset="0"/>
            </a:endParaRPr>
          </a:p>
          <a:p>
            <a:pPr marL="342900" lvl="0" indent="-342900" algn="just">
              <a:spcAft>
                <a:spcPts val="0"/>
              </a:spcAft>
              <a:buFont typeface="Symbol" panose="05050102010706020507" pitchFamily="18" charset="2"/>
              <a:buChar char=""/>
            </a:pPr>
            <a:endParaRPr lang="en-US" sz="2400" dirty="0" smtClean="0">
              <a:latin typeface="Arial" panose="020B0604020202020204" pitchFamily="34" charset="0"/>
              <a:cs typeface="Arial" panose="020B0604020202020204" pitchFamily="34" charset="0"/>
            </a:endParaRPr>
          </a:p>
          <a:p>
            <a:pPr marL="342900" lvl="0" indent="-342900" algn="just">
              <a:spcAft>
                <a:spcPts val="0"/>
              </a:spcAft>
              <a:buFont typeface="Symbol" panose="05050102010706020507" pitchFamily="18" charset="2"/>
              <a:buChar char=""/>
            </a:pPr>
            <a:endParaRPr lang="en-US" sz="2400" dirty="0" smtClean="0">
              <a:latin typeface="Arial" panose="020B0604020202020204" pitchFamily="34" charset="0"/>
              <a:cs typeface="Arial" panose="020B0604020202020204" pitchFamily="34" charset="0"/>
            </a:endParaRPr>
          </a:p>
          <a:p>
            <a:pPr marL="342900" lvl="0" indent="-342900" algn="just">
              <a:spcAft>
                <a:spcPts val="0"/>
              </a:spcAft>
              <a:buFont typeface="Symbol" panose="05050102010706020507" pitchFamily="18" charset="2"/>
              <a:buChar char=""/>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3163923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907ABB3E110234D94C060072A854B4F" ma:contentTypeVersion="0" ma:contentTypeDescription="Create a new document." ma:contentTypeScope="" ma:versionID="d81400536835e75a096d010699b4bc90">
  <xsd:schema xmlns:xsd="http://www.w3.org/2001/XMLSchema" xmlns:xs="http://www.w3.org/2001/XMLSchema" xmlns:p="http://schemas.microsoft.com/office/2006/metadata/properties" targetNamespace="http://schemas.microsoft.com/office/2006/metadata/properties" ma:root="true" ma:fieldsID="832edbdadb5964b8eae064c3daea6d8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F28D07-F34A-4EA3-896F-3D77507FB06C}">
  <ds:schemaRefs>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http://purl.org/dc/terms/"/>
    <ds:schemaRef ds:uri="http://purl.org/dc/elements/1.1/"/>
    <ds:schemaRef ds:uri="http://purl.org/dc/dcmitype/"/>
  </ds:schemaRefs>
</ds:datastoreItem>
</file>

<file path=customXml/itemProps2.xml><?xml version="1.0" encoding="utf-8"?>
<ds:datastoreItem xmlns:ds="http://schemas.openxmlformats.org/officeDocument/2006/customXml" ds:itemID="{6B70539B-5256-49CB-A922-DB7850D21D0A}">
  <ds:schemaRefs>
    <ds:schemaRef ds:uri="http://schemas.microsoft.com/sharepoint/v3/contenttype/forms"/>
  </ds:schemaRefs>
</ds:datastoreItem>
</file>

<file path=customXml/itemProps3.xml><?xml version="1.0" encoding="utf-8"?>
<ds:datastoreItem xmlns:ds="http://schemas.openxmlformats.org/officeDocument/2006/customXml" ds:itemID="{5E659C71-5E67-4F26-B190-3738176B9B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4847</TotalTime>
  <Words>3181</Words>
  <Application>Microsoft Office PowerPoint</Application>
  <PresentationFormat>On-screen Show (4:3)</PresentationFormat>
  <Paragraphs>506</Paragraphs>
  <Slides>37</Slides>
  <Notes>1</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1_Office Theme</vt:lpstr>
      <vt:lpstr>2_Office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CEO;Machebane;Willem Eiman</dc:creator>
  <cp:lastModifiedBy>Monique</cp:lastModifiedBy>
  <cp:revision>773</cp:revision>
  <cp:lastPrinted>2019-07-05T13:02:19Z</cp:lastPrinted>
  <dcterms:created xsi:type="dcterms:W3CDTF">2016-10-10T12:47:32Z</dcterms:created>
  <dcterms:modified xsi:type="dcterms:W3CDTF">2022-05-10T10:02:28Z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0x010100D907ABB3E110234D94C060072A854B4F</vt:lpwstr>
  </property>
</Properties>
</file>