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07" r:id="rId4"/>
  </p:sldMasterIdLst>
  <p:notesMasterIdLst>
    <p:notesMasterId r:id="rId36"/>
  </p:notesMasterIdLst>
  <p:handoutMasterIdLst>
    <p:handoutMasterId r:id="rId37"/>
  </p:handoutMasterIdLst>
  <p:sldIdLst>
    <p:sldId id="578" r:id="rId5"/>
    <p:sldId id="2461" r:id="rId6"/>
    <p:sldId id="2462" r:id="rId7"/>
    <p:sldId id="2491" r:id="rId8"/>
    <p:sldId id="2490" r:id="rId9"/>
    <p:sldId id="2492" r:id="rId10"/>
    <p:sldId id="2493" r:id="rId11"/>
    <p:sldId id="2494" r:id="rId12"/>
    <p:sldId id="2495" r:id="rId13"/>
    <p:sldId id="2466" r:id="rId14"/>
    <p:sldId id="2471" r:id="rId15"/>
    <p:sldId id="2496" r:id="rId16"/>
    <p:sldId id="2464" r:id="rId17"/>
    <p:sldId id="2447" r:id="rId18"/>
    <p:sldId id="2448" r:id="rId19"/>
    <p:sldId id="2449" r:id="rId20"/>
    <p:sldId id="2456" r:id="rId21"/>
    <p:sldId id="2467" r:id="rId22"/>
    <p:sldId id="2468" r:id="rId23"/>
    <p:sldId id="2454" r:id="rId24"/>
    <p:sldId id="2469" r:id="rId25"/>
    <p:sldId id="2472" r:id="rId26"/>
    <p:sldId id="2497" r:id="rId27"/>
    <p:sldId id="2498" r:id="rId28"/>
    <p:sldId id="2504" r:id="rId29"/>
    <p:sldId id="458" r:id="rId30"/>
    <p:sldId id="562" r:id="rId31"/>
    <p:sldId id="561" r:id="rId32"/>
    <p:sldId id="2460" r:id="rId33"/>
    <p:sldId id="2489" r:id="rId34"/>
    <p:sldId id="2487" r:id="rId3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9">
          <p15:clr>
            <a:srgbClr val="A4A3A4"/>
          </p15:clr>
        </p15:guide>
        <p15:guide id="2" pos="26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E3F"/>
    <a:srgbClr val="996633"/>
    <a:srgbClr val="5051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2" autoAdjust="0"/>
    <p:restoredTop sz="91482"/>
  </p:normalViewPr>
  <p:slideViewPr>
    <p:cSldViewPr snapToGrid="0">
      <p:cViewPr varScale="1">
        <p:scale>
          <a:sx n="67" d="100"/>
          <a:sy n="67" d="100"/>
        </p:scale>
        <p:origin x="1268" y="44"/>
      </p:cViewPr>
      <p:guideLst>
        <p:guide orient="horz" pos="329"/>
        <p:guide pos="267"/>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3" d="100"/>
          <a:sy n="53" d="100"/>
        </p:scale>
        <p:origin x="272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viewProps" Target="viewProps.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slide" Target="slides/slide30.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presProps" Target="presProp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tableStyles" Target="tableStyle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handoutMaster" Target="handoutMasters/handoutMaster1.xml" /><Relationship Id="rId40" Type="http://schemas.openxmlformats.org/officeDocument/2006/relationships/theme" Target="theme/theme1.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notesMaster" Target="notesMasters/notesMaster1.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A74C356-0183-4AA6-9745-D0F45D5958A2}" type="datetimeFigureOut">
              <a:rPr lang="en-ZA" smtClean="0"/>
              <a:t>2022/05/06</a:t>
            </a:fld>
            <a:endParaRPr lang="en-ZA"/>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6DA6169-8697-4B00-8333-C8230728B763}" type="slidenum">
              <a:rPr lang="en-ZA" smtClean="0"/>
              <a:t>‹#›</a:t>
            </a:fld>
            <a:endParaRPr lang="en-ZA"/>
          </a:p>
        </p:txBody>
      </p:sp>
    </p:spTree>
    <p:extLst>
      <p:ext uri="{BB962C8B-B14F-4D97-AF65-F5344CB8AC3E}">
        <p14:creationId xmlns:p14="http://schemas.microsoft.com/office/powerpoint/2010/main" val="310672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9A5F555-BEE3-420D-8A6F-4E4F4F35FEE2}" type="datetimeFigureOut">
              <a:rPr lang="en-ZA" smtClean="0"/>
              <a:t>2022/05/06</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B340669-8DAD-4857-8E5F-7366195FD616}" type="slidenum">
              <a:rPr lang="en-ZA" smtClean="0"/>
              <a:t>‹#›</a:t>
            </a:fld>
            <a:endParaRPr lang="en-ZA"/>
          </a:p>
        </p:txBody>
      </p:sp>
    </p:spTree>
    <p:extLst>
      <p:ext uri="{BB962C8B-B14F-4D97-AF65-F5344CB8AC3E}">
        <p14:creationId xmlns:p14="http://schemas.microsoft.com/office/powerpoint/2010/main" val="312783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B340669-8DAD-4857-8E5F-7366195FD616}" type="slidenum">
              <a:rPr lang="en-ZA" smtClean="0"/>
              <a:t>13</a:t>
            </a:fld>
            <a:endParaRPr lang="en-ZA" dirty="0"/>
          </a:p>
        </p:txBody>
      </p:sp>
    </p:spTree>
    <p:extLst>
      <p:ext uri="{BB962C8B-B14F-4D97-AF65-F5344CB8AC3E}">
        <p14:creationId xmlns:p14="http://schemas.microsoft.com/office/powerpoint/2010/main" val="326230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B340669-8DAD-4857-8E5F-7366195FD616}" type="slidenum">
              <a:rPr lang="en-ZA" smtClean="0"/>
              <a:t>26</a:t>
            </a:fld>
            <a:endParaRPr lang="en-ZA"/>
          </a:p>
        </p:txBody>
      </p:sp>
    </p:spTree>
    <p:extLst>
      <p:ext uri="{BB962C8B-B14F-4D97-AF65-F5344CB8AC3E}">
        <p14:creationId xmlns:p14="http://schemas.microsoft.com/office/powerpoint/2010/main" val="1887682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B340669-8DAD-4857-8E5F-7366195FD616}" type="slidenum">
              <a:rPr lang="en-ZA" smtClean="0"/>
              <a:t>27</a:t>
            </a:fld>
            <a:endParaRPr lang="en-ZA"/>
          </a:p>
        </p:txBody>
      </p:sp>
    </p:spTree>
    <p:extLst>
      <p:ext uri="{BB962C8B-B14F-4D97-AF65-F5344CB8AC3E}">
        <p14:creationId xmlns:p14="http://schemas.microsoft.com/office/powerpoint/2010/main" val="516760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NULL"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NULL"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NULL"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NULL"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NULL"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NULL"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NULL"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NULL"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NULL"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NULL"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NULL"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838200" y="3733800"/>
            <a:ext cx="5105400" cy="1219200"/>
          </a:xfrm>
        </p:spPr>
        <p:txBody>
          <a:bodyPr anchor="b">
            <a:normAutofit/>
          </a:bodyPr>
          <a:lstStyle>
            <a:lvl1pPr algn="l">
              <a:defRPr sz="3500">
                <a:solidFill>
                  <a:schemeClr val="tx1"/>
                </a:solidFill>
                <a:latin typeface="Arial"/>
                <a:cs typeface="Arial"/>
              </a:defRPr>
            </a:lvl1pPr>
          </a:lstStyle>
          <a:p>
            <a:endParaRPr lang="en-ZA" dirty="0"/>
          </a:p>
        </p:txBody>
      </p:sp>
      <p:sp>
        <p:nvSpPr>
          <p:cNvPr id="7" name="Subtitle 2"/>
          <p:cNvSpPr>
            <a:spLocks noGrp="1"/>
          </p:cNvSpPr>
          <p:nvPr>
            <p:ph type="subTitle" idx="1"/>
          </p:nvPr>
        </p:nvSpPr>
        <p:spPr>
          <a:xfrm>
            <a:off x="838200" y="5105400"/>
            <a:ext cx="5105400" cy="304800"/>
          </a:xfrm>
        </p:spPr>
        <p:txBody>
          <a:bodyPr>
            <a:noAutofit/>
          </a:bodyPr>
          <a:lstStyle>
            <a:lvl1pPr marL="0" indent="0" algn="l">
              <a:buNone/>
              <a:defRPr sz="1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Tree>
    <p:extLst>
      <p:ext uri="{BB962C8B-B14F-4D97-AF65-F5344CB8AC3E}">
        <p14:creationId xmlns:p14="http://schemas.microsoft.com/office/powerpoint/2010/main" val="1095158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133600"/>
            <a:ext cx="5105400" cy="4359275"/>
          </a:xfrm>
        </p:spPr>
        <p:txBody>
          <a:bodyPr>
            <a:normAutofit/>
          </a:bodyPr>
          <a:lstStyle>
            <a:lvl1pPr>
              <a:buClr>
                <a:schemeClr val="accent6"/>
              </a:buClr>
              <a:defRPr sz="2000"/>
            </a:lvl1pPr>
            <a:lvl2pPr>
              <a:buClr>
                <a:schemeClr val="accent6"/>
              </a:buClr>
              <a:defRPr sz="1800"/>
            </a:lvl2pPr>
            <a:lvl3pPr>
              <a:buClr>
                <a:schemeClr val="accent6"/>
              </a:buClr>
              <a:defRPr sz="1800"/>
            </a:lvl3pPr>
            <a:lvl4pPr>
              <a:buClr>
                <a:schemeClr val="accent6"/>
              </a:buClr>
              <a:defRPr sz="1800"/>
            </a:lvl4pPr>
            <a:lvl5pPr>
              <a:buClr>
                <a:schemeClr val="accent6"/>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0" name="Title Placeholder 1"/>
          <p:cNvSpPr>
            <a:spLocks noGrp="1"/>
          </p:cNvSpPr>
          <p:nvPr>
            <p:ph type="title"/>
          </p:nvPr>
        </p:nvSpPr>
        <p:spPr>
          <a:xfrm>
            <a:off x="3733800" y="609600"/>
            <a:ext cx="5105400" cy="868362"/>
          </a:xfrm>
          <a:prstGeom prst="rect">
            <a:avLst/>
          </a:prstGeom>
        </p:spPr>
        <p:txBody>
          <a:bodyPr rtlCol="0">
            <a:normAutofit/>
          </a:bodyPr>
          <a:lstStyle>
            <a:lvl1pPr>
              <a:defRPr>
                <a:solidFill>
                  <a:schemeClr val="tx1"/>
                </a:solidFill>
              </a:defRPr>
            </a:lvl1pPr>
          </a:lstStyle>
          <a:p>
            <a:r>
              <a:rPr lang="en-US" dirty="0"/>
              <a:t>Click to edit Master title style</a:t>
            </a:r>
            <a:endParaRPr lang="en-ZA" dirty="0"/>
          </a:p>
        </p:txBody>
      </p:sp>
    </p:spTree>
    <p:extLst>
      <p:ext uri="{BB962C8B-B14F-4D97-AF65-F5344CB8AC3E}">
        <p14:creationId xmlns:p14="http://schemas.microsoft.com/office/powerpoint/2010/main" val="620346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133600"/>
            <a:ext cx="5105400" cy="4359275"/>
          </a:xfrm>
        </p:spPr>
        <p:txBody>
          <a:bodyPr>
            <a:normAutofit/>
          </a:bodyPr>
          <a:lstStyle>
            <a:lvl1pPr>
              <a:buClr>
                <a:schemeClr val="accent6"/>
              </a:buClr>
              <a:defRPr sz="2000"/>
            </a:lvl1pPr>
            <a:lvl2pPr>
              <a:buClr>
                <a:schemeClr val="accent6"/>
              </a:buClr>
              <a:defRPr sz="1800"/>
            </a:lvl2pPr>
            <a:lvl3pPr>
              <a:buClr>
                <a:schemeClr val="accent6"/>
              </a:buClr>
              <a:defRPr sz="1800"/>
            </a:lvl3pPr>
            <a:lvl4pPr>
              <a:buClr>
                <a:schemeClr val="accent6"/>
              </a:buClr>
              <a:defRPr sz="1800"/>
            </a:lvl4pPr>
            <a:lvl5pPr>
              <a:buClr>
                <a:schemeClr val="accent6"/>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0" name="Title Placeholder 1"/>
          <p:cNvSpPr>
            <a:spLocks noGrp="1"/>
          </p:cNvSpPr>
          <p:nvPr>
            <p:ph type="title"/>
          </p:nvPr>
        </p:nvSpPr>
        <p:spPr>
          <a:xfrm>
            <a:off x="3733800" y="609600"/>
            <a:ext cx="5105400" cy="868362"/>
          </a:xfrm>
          <a:prstGeom prst="rect">
            <a:avLst/>
          </a:prstGeom>
        </p:spPr>
        <p:txBody>
          <a:bodyPr rtlCol="0">
            <a:normAutofit/>
          </a:bodyPr>
          <a:lstStyle>
            <a:lvl1pPr>
              <a:defRPr>
                <a:solidFill>
                  <a:schemeClr val="tx1"/>
                </a:solidFill>
              </a:defRPr>
            </a:lvl1pPr>
          </a:lstStyle>
          <a:p>
            <a:r>
              <a:rPr lang="en-US" dirty="0"/>
              <a:t>Click to edit Master title style</a:t>
            </a:r>
            <a:endParaRPr lang="en-ZA" dirty="0"/>
          </a:p>
        </p:txBody>
      </p:sp>
    </p:spTree>
    <p:extLst>
      <p:ext uri="{BB962C8B-B14F-4D97-AF65-F5344CB8AC3E}">
        <p14:creationId xmlns:p14="http://schemas.microsoft.com/office/powerpoint/2010/main" val="657693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352800" cy="6858000"/>
          </a:xfrm>
        </p:spPr>
        <p:txBody>
          <a:bodyPr rtlCol="0">
            <a:normAutofit/>
          </a:bodyPr>
          <a:lstStyle/>
          <a:p>
            <a:pPr lvl="0"/>
            <a:endParaRPr lang="en-US" noProof="0"/>
          </a:p>
        </p:txBody>
      </p:sp>
      <p:sp>
        <p:nvSpPr>
          <p:cNvPr id="3" name="Content Placeholder 2"/>
          <p:cNvSpPr>
            <a:spLocks noGrp="1"/>
          </p:cNvSpPr>
          <p:nvPr>
            <p:ph idx="1"/>
          </p:nvPr>
        </p:nvSpPr>
        <p:spPr>
          <a:xfrm>
            <a:off x="3733800" y="2133600"/>
            <a:ext cx="5105400" cy="4359275"/>
          </a:xfrm>
        </p:spPr>
        <p:txBody>
          <a:bodyPr>
            <a:normAutofit/>
          </a:bodyPr>
          <a:lstStyle>
            <a:lvl1pPr>
              <a:buClr>
                <a:schemeClr val="accent6"/>
              </a:buClr>
              <a:defRPr sz="2000"/>
            </a:lvl1pPr>
            <a:lvl2pPr>
              <a:buClr>
                <a:schemeClr val="accent6"/>
              </a:buClr>
              <a:defRPr sz="1800"/>
            </a:lvl2pPr>
            <a:lvl3pPr>
              <a:buClr>
                <a:schemeClr val="accent6"/>
              </a:buClr>
              <a:defRPr sz="1800"/>
            </a:lvl3pPr>
            <a:lvl4pPr>
              <a:buClr>
                <a:schemeClr val="accent6"/>
              </a:buClr>
              <a:defRPr sz="1800"/>
            </a:lvl4pPr>
            <a:lvl5pPr>
              <a:buClr>
                <a:schemeClr val="accent6"/>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0" name="Title Placeholder 1"/>
          <p:cNvSpPr>
            <a:spLocks noGrp="1"/>
          </p:cNvSpPr>
          <p:nvPr>
            <p:ph type="title"/>
          </p:nvPr>
        </p:nvSpPr>
        <p:spPr>
          <a:xfrm>
            <a:off x="3733800" y="609600"/>
            <a:ext cx="5105400" cy="868362"/>
          </a:xfrm>
          <a:prstGeom prst="rect">
            <a:avLst/>
          </a:prstGeom>
        </p:spPr>
        <p:txBody>
          <a:bodyPr rtlCol="0">
            <a:normAutofit/>
          </a:bodyPr>
          <a:lstStyle>
            <a:lvl1pPr>
              <a:defRPr>
                <a:solidFill>
                  <a:schemeClr val="tx1"/>
                </a:solidFill>
              </a:defRPr>
            </a:lvl1pPr>
          </a:lstStyle>
          <a:p>
            <a:r>
              <a:rPr lang="en-US" dirty="0"/>
              <a:t>Click to edit Master title style</a:t>
            </a:r>
            <a:endParaRPr lang="en-ZA" dirty="0"/>
          </a:p>
        </p:txBody>
      </p:sp>
    </p:spTree>
    <p:extLst>
      <p:ext uri="{BB962C8B-B14F-4D97-AF65-F5344CB8AC3E}">
        <p14:creationId xmlns:p14="http://schemas.microsoft.com/office/powerpoint/2010/main" val="1510173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352800" cy="3429000"/>
          </a:xfrm>
        </p:spPr>
        <p:txBody>
          <a:bodyPr rtlCol="0">
            <a:normAutofit/>
          </a:bodyPr>
          <a:lstStyle/>
          <a:p>
            <a:pPr lvl="0"/>
            <a:endParaRPr lang="en-US" noProof="0"/>
          </a:p>
        </p:txBody>
      </p:sp>
      <p:sp>
        <p:nvSpPr>
          <p:cNvPr id="6" name="Picture Placeholder 8"/>
          <p:cNvSpPr>
            <a:spLocks noGrp="1"/>
          </p:cNvSpPr>
          <p:nvPr>
            <p:ph type="pic" sz="quarter" idx="11"/>
          </p:nvPr>
        </p:nvSpPr>
        <p:spPr>
          <a:xfrm>
            <a:off x="0" y="3429000"/>
            <a:ext cx="3352800" cy="3429000"/>
          </a:xfrm>
        </p:spPr>
        <p:txBody>
          <a:bodyPr rtlCol="0">
            <a:normAutofit/>
          </a:bodyPr>
          <a:lstStyle/>
          <a:p>
            <a:pPr lvl="0"/>
            <a:endParaRPr lang="en-US" noProof="0"/>
          </a:p>
        </p:txBody>
      </p:sp>
      <p:sp>
        <p:nvSpPr>
          <p:cNvPr id="3" name="Content Placeholder 2"/>
          <p:cNvSpPr>
            <a:spLocks noGrp="1"/>
          </p:cNvSpPr>
          <p:nvPr>
            <p:ph idx="1"/>
          </p:nvPr>
        </p:nvSpPr>
        <p:spPr>
          <a:xfrm>
            <a:off x="3733800" y="2133600"/>
            <a:ext cx="5105400" cy="4359275"/>
          </a:xfrm>
        </p:spPr>
        <p:txBody>
          <a:bodyPr>
            <a:normAutofit/>
          </a:bodyPr>
          <a:lstStyle>
            <a:lvl1pPr>
              <a:buClr>
                <a:schemeClr val="accent6"/>
              </a:buClr>
              <a:defRPr sz="2000"/>
            </a:lvl1pPr>
            <a:lvl2pPr>
              <a:buClr>
                <a:schemeClr val="accent6"/>
              </a:buClr>
              <a:defRPr sz="1800"/>
            </a:lvl2pPr>
            <a:lvl3pPr>
              <a:buClr>
                <a:schemeClr val="accent6"/>
              </a:buClr>
              <a:defRPr sz="1800"/>
            </a:lvl3pPr>
            <a:lvl4pPr>
              <a:buClr>
                <a:schemeClr val="accent6"/>
              </a:buClr>
              <a:defRPr sz="1800"/>
            </a:lvl4pPr>
            <a:lvl5pPr>
              <a:buClr>
                <a:schemeClr val="accent6"/>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0" name="Title Placeholder 1"/>
          <p:cNvSpPr>
            <a:spLocks noGrp="1"/>
          </p:cNvSpPr>
          <p:nvPr>
            <p:ph type="title"/>
          </p:nvPr>
        </p:nvSpPr>
        <p:spPr>
          <a:xfrm>
            <a:off x="3733800" y="609600"/>
            <a:ext cx="5105400" cy="868362"/>
          </a:xfrm>
          <a:prstGeom prst="rect">
            <a:avLst/>
          </a:prstGeom>
        </p:spPr>
        <p:txBody>
          <a:bodyPr rtlCol="0">
            <a:normAutofit/>
          </a:bodyPr>
          <a:lstStyle>
            <a:lvl1pPr>
              <a:defRPr>
                <a:solidFill>
                  <a:schemeClr val="tx1"/>
                </a:solidFill>
              </a:defRPr>
            </a:lvl1pPr>
          </a:lstStyle>
          <a:p>
            <a:r>
              <a:rPr lang="en-US" dirty="0"/>
              <a:t>Click to edit Master title style</a:t>
            </a:r>
            <a:endParaRPr lang="en-ZA" dirty="0"/>
          </a:p>
        </p:txBody>
      </p:sp>
    </p:spTree>
    <p:extLst>
      <p:ext uri="{BB962C8B-B14F-4D97-AF65-F5344CB8AC3E}">
        <p14:creationId xmlns:p14="http://schemas.microsoft.com/office/powerpoint/2010/main" val="369012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352800" cy="2286000"/>
          </a:xfrm>
        </p:spPr>
        <p:txBody>
          <a:bodyPr rtlCol="0">
            <a:normAutofit/>
          </a:bodyPr>
          <a:lstStyle/>
          <a:p>
            <a:pPr lvl="0"/>
            <a:endParaRPr lang="en-US" noProof="0" dirty="0"/>
          </a:p>
        </p:txBody>
      </p:sp>
      <p:sp>
        <p:nvSpPr>
          <p:cNvPr id="3" name="Content Placeholder 2"/>
          <p:cNvSpPr>
            <a:spLocks noGrp="1"/>
          </p:cNvSpPr>
          <p:nvPr>
            <p:ph idx="1"/>
          </p:nvPr>
        </p:nvSpPr>
        <p:spPr>
          <a:xfrm>
            <a:off x="3733800" y="2133600"/>
            <a:ext cx="5105400" cy="4359275"/>
          </a:xfrm>
        </p:spPr>
        <p:txBody>
          <a:bodyPr>
            <a:normAutofit/>
          </a:bodyPr>
          <a:lstStyle>
            <a:lvl1pPr>
              <a:buClr>
                <a:schemeClr val="accent6"/>
              </a:buClr>
              <a:defRPr sz="2000"/>
            </a:lvl1pPr>
            <a:lvl2pPr>
              <a:buClr>
                <a:schemeClr val="accent6"/>
              </a:buClr>
              <a:defRPr sz="1800"/>
            </a:lvl2pPr>
            <a:lvl3pPr>
              <a:buClr>
                <a:schemeClr val="accent6"/>
              </a:buClr>
              <a:defRPr sz="1800"/>
            </a:lvl3pPr>
            <a:lvl4pPr>
              <a:buClr>
                <a:schemeClr val="accent6"/>
              </a:buClr>
              <a:defRPr sz="1800"/>
            </a:lvl4pPr>
            <a:lvl5pPr>
              <a:buClr>
                <a:schemeClr val="accent6"/>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0" name="Title Placeholder 1"/>
          <p:cNvSpPr>
            <a:spLocks noGrp="1"/>
          </p:cNvSpPr>
          <p:nvPr>
            <p:ph type="title"/>
          </p:nvPr>
        </p:nvSpPr>
        <p:spPr>
          <a:xfrm>
            <a:off x="3733800" y="609600"/>
            <a:ext cx="5105400" cy="868362"/>
          </a:xfrm>
          <a:prstGeom prst="rect">
            <a:avLst/>
          </a:prstGeom>
        </p:spPr>
        <p:txBody>
          <a:bodyPr rtlCol="0">
            <a:normAutofit/>
          </a:bodyPr>
          <a:lstStyle>
            <a:lvl1pPr>
              <a:defRPr>
                <a:solidFill>
                  <a:schemeClr val="tx1"/>
                </a:solidFill>
              </a:defRPr>
            </a:lvl1pPr>
          </a:lstStyle>
          <a:p>
            <a:r>
              <a:rPr lang="en-US" dirty="0"/>
              <a:t>Click to edit Master title style</a:t>
            </a:r>
            <a:endParaRPr lang="en-ZA" dirty="0"/>
          </a:p>
        </p:txBody>
      </p:sp>
      <p:sp>
        <p:nvSpPr>
          <p:cNvPr id="11" name="Picture Placeholder 8"/>
          <p:cNvSpPr>
            <a:spLocks noGrp="1"/>
          </p:cNvSpPr>
          <p:nvPr>
            <p:ph type="pic" sz="quarter" idx="11"/>
          </p:nvPr>
        </p:nvSpPr>
        <p:spPr>
          <a:xfrm>
            <a:off x="0" y="2286000"/>
            <a:ext cx="3352800" cy="2286000"/>
          </a:xfrm>
        </p:spPr>
        <p:txBody>
          <a:bodyPr rtlCol="0">
            <a:normAutofit/>
          </a:bodyPr>
          <a:lstStyle/>
          <a:p>
            <a:pPr lvl="0"/>
            <a:endParaRPr lang="en-US" noProof="0" dirty="0"/>
          </a:p>
        </p:txBody>
      </p:sp>
      <p:sp>
        <p:nvSpPr>
          <p:cNvPr id="12" name="Picture Placeholder 8"/>
          <p:cNvSpPr>
            <a:spLocks noGrp="1"/>
          </p:cNvSpPr>
          <p:nvPr>
            <p:ph type="pic" sz="quarter" idx="12"/>
          </p:nvPr>
        </p:nvSpPr>
        <p:spPr>
          <a:xfrm>
            <a:off x="0" y="4572000"/>
            <a:ext cx="3352800" cy="2286000"/>
          </a:xfrm>
        </p:spPr>
        <p:txBody>
          <a:bodyPr rtlCol="0">
            <a:normAutofit/>
          </a:bodyPr>
          <a:lstStyle/>
          <a:p>
            <a:pPr lvl="0"/>
            <a:endParaRPr lang="en-US" noProof="0" dirty="0"/>
          </a:p>
        </p:txBody>
      </p:sp>
    </p:spTree>
    <p:extLst>
      <p:ext uri="{BB962C8B-B14F-4D97-AF65-F5344CB8AC3E}">
        <p14:creationId xmlns:p14="http://schemas.microsoft.com/office/powerpoint/2010/main" val="424818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352800" cy="6858000"/>
          </a:xfrm>
        </p:spPr>
        <p:txBody>
          <a:bodyPr rtlCol="0">
            <a:normAutofit/>
          </a:bodyPr>
          <a:lstStyle/>
          <a:p>
            <a:pPr lvl="0"/>
            <a:endParaRPr lang="en-US" noProof="0"/>
          </a:p>
        </p:txBody>
      </p:sp>
      <p:sp>
        <p:nvSpPr>
          <p:cNvPr id="3" name="Content Placeholder 2"/>
          <p:cNvSpPr>
            <a:spLocks noGrp="1"/>
          </p:cNvSpPr>
          <p:nvPr>
            <p:ph idx="1"/>
          </p:nvPr>
        </p:nvSpPr>
        <p:spPr>
          <a:xfrm>
            <a:off x="3733800" y="2133600"/>
            <a:ext cx="5105400" cy="4359275"/>
          </a:xfrm>
        </p:spPr>
        <p:txBody>
          <a:bodyPr>
            <a:normAutofit/>
          </a:bodyPr>
          <a:lstStyle>
            <a:lvl1pPr>
              <a:buClr>
                <a:schemeClr val="accent6"/>
              </a:buClr>
              <a:defRPr sz="2000"/>
            </a:lvl1pPr>
            <a:lvl2pPr>
              <a:buClr>
                <a:schemeClr val="accent6"/>
              </a:buClr>
              <a:defRPr sz="1800"/>
            </a:lvl2pPr>
            <a:lvl3pPr>
              <a:buClr>
                <a:schemeClr val="accent6"/>
              </a:buClr>
              <a:defRPr sz="1800"/>
            </a:lvl3pPr>
            <a:lvl4pPr>
              <a:buClr>
                <a:schemeClr val="accent6"/>
              </a:buClr>
              <a:defRPr sz="1800"/>
            </a:lvl4pPr>
            <a:lvl5pPr>
              <a:buClr>
                <a:schemeClr val="accent6"/>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0" name="Title Placeholder 1"/>
          <p:cNvSpPr>
            <a:spLocks noGrp="1"/>
          </p:cNvSpPr>
          <p:nvPr>
            <p:ph type="title"/>
          </p:nvPr>
        </p:nvSpPr>
        <p:spPr>
          <a:xfrm>
            <a:off x="3733800" y="609600"/>
            <a:ext cx="5105400" cy="868362"/>
          </a:xfrm>
          <a:prstGeom prst="rect">
            <a:avLst/>
          </a:prstGeom>
        </p:spPr>
        <p:txBody>
          <a:bodyPr rtlCol="0">
            <a:normAutofit/>
          </a:bodyPr>
          <a:lstStyle>
            <a:lvl1pPr>
              <a:defRPr>
                <a:solidFill>
                  <a:schemeClr val="tx1"/>
                </a:solidFill>
              </a:defRPr>
            </a:lvl1pPr>
          </a:lstStyle>
          <a:p>
            <a:r>
              <a:rPr lang="en-US" dirty="0"/>
              <a:t>Click to edit Master title style</a:t>
            </a:r>
            <a:endParaRPr lang="en-ZA" dirty="0"/>
          </a:p>
        </p:txBody>
      </p:sp>
    </p:spTree>
    <p:extLst>
      <p:ext uri="{BB962C8B-B14F-4D97-AF65-F5344CB8AC3E}">
        <p14:creationId xmlns:p14="http://schemas.microsoft.com/office/powerpoint/2010/main" val="3294426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838200" y="3733800"/>
            <a:ext cx="4876800" cy="1219200"/>
          </a:xfrm>
        </p:spPr>
        <p:txBody>
          <a:bodyPr anchor="b">
            <a:normAutofit/>
          </a:bodyPr>
          <a:lstStyle>
            <a:lvl1pPr algn="l">
              <a:defRPr sz="3500">
                <a:solidFill>
                  <a:schemeClr val="bg1"/>
                </a:solidFill>
                <a:latin typeface="Arial"/>
                <a:cs typeface="Arial"/>
              </a:defRPr>
            </a:lvl1pPr>
          </a:lstStyle>
          <a:p>
            <a:endParaRPr lang="en-ZA" dirty="0"/>
          </a:p>
        </p:txBody>
      </p:sp>
      <p:sp>
        <p:nvSpPr>
          <p:cNvPr id="7" name="Subtitle 2"/>
          <p:cNvSpPr>
            <a:spLocks noGrp="1"/>
          </p:cNvSpPr>
          <p:nvPr>
            <p:ph type="subTitle" idx="1"/>
          </p:nvPr>
        </p:nvSpPr>
        <p:spPr>
          <a:xfrm>
            <a:off x="838200" y="5105400"/>
            <a:ext cx="4876800" cy="304800"/>
          </a:xfrm>
        </p:spPr>
        <p:txBody>
          <a:bodyPr>
            <a:noAutofit/>
          </a:bodyPr>
          <a:lstStyle>
            <a:lvl1pPr marL="0" indent="0" algn="l">
              <a:buNone/>
              <a:defRPr sz="18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Tree>
    <p:extLst>
      <p:ext uri="{BB962C8B-B14F-4D97-AF65-F5344CB8AC3E}">
        <p14:creationId xmlns:p14="http://schemas.microsoft.com/office/powerpoint/2010/main" val="1271088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838200" y="3733800"/>
            <a:ext cx="6248400" cy="1219200"/>
          </a:xfrm>
        </p:spPr>
        <p:txBody>
          <a:bodyPr anchor="b">
            <a:normAutofit/>
          </a:bodyPr>
          <a:lstStyle>
            <a:lvl1pPr algn="l">
              <a:defRPr sz="3500">
                <a:solidFill>
                  <a:schemeClr val="bg1"/>
                </a:solidFill>
                <a:latin typeface="Arial"/>
                <a:cs typeface="Arial"/>
              </a:defRPr>
            </a:lvl1pPr>
          </a:lstStyle>
          <a:p>
            <a:endParaRPr lang="en-ZA" dirty="0"/>
          </a:p>
        </p:txBody>
      </p:sp>
      <p:sp>
        <p:nvSpPr>
          <p:cNvPr id="7" name="Subtitle 2"/>
          <p:cNvSpPr>
            <a:spLocks noGrp="1"/>
          </p:cNvSpPr>
          <p:nvPr>
            <p:ph type="subTitle" idx="1"/>
          </p:nvPr>
        </p:nvSpPr>
        <p:spPr>
          <a:xfrm>
            <a:off x="838200" y="5105400"/>
            <a:ext cx="6248400" cy="304800"/>
          </a:xfrm>
        </p:spPr>
        <p:txBody>
          <a:bodyPr>
            <a:noAutofit/>
          </a:bodyPr>
          <a:lstStyle>
            <a:lvl1pPr marL="0" indent="0" algn="l">
              <a:buNone/>
              <a:defRPr sz="18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Tree>
    <p:extLst>
      <p:ext uri="{BB962C8B-B14F-4D97-AF65-F5344CB8AC3E}">
        <p14:creationId xmlns:p14="http://schemas.microsoft.com/office/powerpoint/2010/main" val="3128471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838200" y="3733800"/>
            <a:ext cx="6248400" cy="1219200"/>
          </a:xfrm>
        </p:spPr>
        <p:txBody>
          <a:bodyPr anchor="b">
            <a:normAutofit/>
          </a:bodyPr>
          <a:lstStyle>
            <a:lvl1pPr algn="l">
              <a:defRPr sz="3500">
                <a:solidFill>
                  <a:schemeClr val="bg1"/>
                </a:solidFill>
                <a:latin typeface="Arial"/>
                <a:cs typeface="Arial"/>
              </a:defRPr>
            </a:lvl1pPr>
          </a:lstStyle>
          <a:p>
            <a:endParaRPr lang="en-ZA" dirty="0"/>
          </a:p>
        </p:txBody>
      </p:sp>
      <p:sp>
        <p:nvSpPr>
          <p:cNvPr id="7" name="Subtitle 2"/>
          <p:cNvSpPr>
            <a:spLocks noGrp="1"/>
          </p:cNvSpPr>
          <p:nvPr>
            <p:ph type="subTitle" idx="1"/>
          </p:nvPr>
        </p:nvSpPr>
        <p:spPr>
          <a:xfrm>
            <a:off x="838200" y="5105400"/>
            <a:ext cx="6248400" cy="304800"/>
          </a:xfrm>
        </p:spPr>
        <p:txBody>
          <a:bodyPr>
            <a:noAutofit/>
          </a:bodyPr>
          <a:lstStyle>
            <a:lvl1pPr marL="0" indent="0" algn="l">
              <a:buNone/>
              <a:defRPr sz="18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Tree>
    <p:extLst>
      <p:ext uri="{BB962C8B-B14F-4D97-AF65-F5344CB8AC3E}">
        <p14:creationId xmlns:p14="http://schemas.microsoft.com/office/powerpoint/2010/main" val="3659764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838200" y="304800"/>
            <a:ext cx="6248400" cy="1219200"/>
          </a:xfrm>
        </p:spPr>
        <p:txBody>
          <a:bodyPr anchor="b">
            <a:normAutofit/>
          </a:bodyPr>
          <a:lstStyle>
            <a:lvl1pPr algn="l">
              <a:defRPr sz="3500">
                <a:solidFill>
                  <a:schemeClr val="tx1"/>
                </a:solidFill>
                <a:latin typeface="Arial"/>
                <a:cs typeface="Arial"/>
              </a:defRPr>
            </a:lvl1pPr>
          </a:lstStyle>
          <a:p>
            <a:endParaRPr lang="en-ZA" dirty="0"/>
          </a:p>
        </p:txBody>
      </p:sp>
      <p:sp>
        <p:nvSpPr>
          <p:cNvPr id="7" name="Subtitle 2"/>
          <p:cNvSpPr>
            <a:spLocks noGrp="1"/>
          </p:cNvSpPr>
          <p:nvPr>
            <p:ph type="subTitle" idx="1"/>
          </p:nvPr>
        </p:nvSpPr>
        <p:spPr>
          <a:xfrm>
            <a:off x="838200" y="1676400"/>
            <a:ext cx="6248400" cy="304800"/>
          </a:xfrm>
        </p:spPr>
        <p:txBody>
          <a:bodyPr>
            <a:noAutofit/>
          </a:bodyPr>
          <a:lstStyle>
            <a:lvl1pPr marL="0" indent="0" algn="l">
              <a:buNone/>
              <a:defRPr sz="1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Tree>
    <p:extLst>
      <p:ext uri="{BB962C8B-B14F-4D97-AF65-F5344CB8AC3E}">
        <p14:creationId xmlns:p14="http://schemas.microsoft.com/office/powerpoint/2010/main" val="212480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838200" y="304800"/>
            <a:ext cx="6248400" cy="1219200"/>
          </a:xfrm>
        </p:spPr>
        <p:txBody>
          <a:bodyPr anchor="b">
            <a:normAutofit/>
          </a:bodyPr>
          <a:lstStyle>
            <a:lvl1pPr algn="l">
              <a:defRPr sz="3500">
                <a:solidFill>
                  <a:schemeClr val="tx1"/>
                </a:solidFill>
                <a:latin typeface="Arial"/>
                <a:cs typeface="Arial"/>
              </a:defRPr>
            </a:lvl1pPr>
          </a:lstStyle>
          <a:p>
            <a:endParaRPr lang="en-ZA" dirty="0"/>
          </a:p>
        </p:txBody>
      </p:sp>
      <p:sp>
        <p:nvSpPr>
          <p:cNvPr id="7" name="Subtitle 2"/>
          <p:cNvSpPr>
            <a:spLocks noGrp="1"/>
          </p:cNvSpPr>
          <p:nvPr>
            <p:ph type="subTitle" idx="1"/>
          </p:nvPr>
        </p:nvSpPr>
        <p:spPr>
          <a:xfrm>
            <a:off x="838200" y="1676400"/>
            <a:ext cx="6248400" cy="304800"/>
          </a:xfrm>
        </p:spPr>
        <p:txBody>
          <a:bodyPr>
            <a:noAutofit/>
          </a:bodyPr>
          <a:lstStyle>
            <a:lvl1pPr marL="0" indent="0" algn="l">
              <a:buNone/>
              <a:defRPr sz="1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Tree>
    <p:extLst>
      <p:ext uri="{BB962C8B-B14F-4D97-AF65-F5344CB8AC3E}">
        <p14:creationId xmlns:p14="http://schemas.microsoft.com/office/powerpoint/2010/main" val="2149476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838200" y="304800"/>
            <a:ext cx="6248400" cy="1219200"/>
          </a:xfrm>
        </p:spPr>
        <p:txBody>
          <a:bodyPr anchor="b">
            <a:normAutofit/>
          </a:bodyPr>
          <a:lstStyle>
            <a:lvl1pPr algn="l">
              <a:defRPr sz="3500">
                <a:solidFill>
                  <a:schemeClr val="tx1"/>
                </a:solidFill>
                <a:latin typeface="Arial"/>
                <a:cs typeface="Arial"/>
              </a:defRPr>
            </a:lvl1pPr>
          </a:lstStyle>
          <a:p>
            <a:endParaRPr lang="en-ZA" dirty="0"/>
          </a:p>
        </p:txBody>
      </p:sp>
      <p:sp>
        <p:nvSpPr>
          <p:cNvPr id="7" name="Subtitle 2"/>
          <p:cNvSpPr>
            <a:spLocks noGrp="1"/>
          </p:cNvSpPr>
          <p:nvPr>
            <p:ph type="subTitle" idx="1"/>
          </p:nvPr>
        </p:nvSpPr>
        <p:spPr>
          <a:xfrm>
            <a:off x="838200" y="1676400"/>
            <a:ext cx="6248400" cy="304800"/>
          </a:xfrm>
        </p:spPr>
        <p:txBody>
          <a:bodyPr>
            <a:noAutofit/>
          </a:bodyPr>
          <a:lstStyle>
            <a:lvl1pPr marL="0" indent="0" algn="l">
              <a:buNone/>
              <a:defRPr sz="1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Tree>
    <p:extLst>
      <p:ext uri="{BB962C8B-B14F-4D97-AF65-F5344CB8AC3E}">
        <p14:creationId xmlns:p14="http://schemas.microsoft.com/office/powerpoint/2010/main" val="2066819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534400" cy="4359275"/>
          </a:xfrm>
        </p:spPr>
        <p:txBody>
          <a:bodyPr>
            <a:normAutofit/>
          </a:bodyPr>
          <a:lstStyle>
            <a:lvl1pPr>
              <a:buClr>
                <a:schemeClr val="accent4"/>
              </a:buClr>
              <a:defRPr sz="2000"/>
            </a:lvl1pPr>
            <a:lvl2pPr>
              <a:buClr>
                <a:schemeClr val="accent4"/>
              </a:buClr>
              <a:defRPr sz="1800"/>
            </a:lvl2pPr>
            <a:lvl3pPr>
              <a:buClr>
                <a:schemeClr val="accent4"/>
              </a:buClr>
              <a:defRPr sz="1800"/>
            </a:lvl3pPr>
            <a:lvl4pPr>
              <a:buClr>
                <a:schemeClr val="accent4"/>
              </a:buClr>
              <a:defRPr sz="1800"/>
            </a:lvl4pPr>
            <a:lvl5pPr>
              <a:buClr>
                <a:schemeClr val="accent4"/>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0" name="Title Placeholder 1"/>
          <p:cNvSpPr>
            <a:spLocks noGrp="1"/>
          </p:cNvSpPr>
          <p:nvPr>
            <p:ph type="title"/>
          </p:nvPr>
        </p:nvSpPr>
        <p:spPr>
          <a:xfrm>
            <a:off x="304800" y="609600"/>
            <a:ext cx="8534400" cy="868362"/>
          </a:xfrm>
          <a:prstGeom prst="rect">
            <a:avLst/>
          </a:prstGeom>
        </p:spPr>
        <p:txBody>
          <a:bodyPr rtlCol="0">
            <a:normAutofit/>
          </a:bodyPr>
          <a:lstStyle>
            <a:lvl1pPr>
              <a:defRPr>
                <a:solidFill>
                  <a:srgbClr val="001A36"/>
                </a:solidFill>
              </a:defRPr>
            </a:lvl1pPr>
          </a:lstStyle>
          <a:p>
            <a:r>
              <a:rPr lang="en-US" dirty="0"/>
              <a:t>Click to edit Master title style</a:t>
            </a:r>
            <a:endParaRPr lang="en-ZA" dirty="0"/>
          </a:p>
        </p:txBody>
      </p:sp>
    </p:spTree>
    <p:extLst>
      <p:ext uri="{BB962C8B-B14F-4D97-AF65-F5344CB8AC3E}">
        <p14:creationId xmlns:p14="http://schemas.microsoft.com/office/powerpoint/2010/main" val="3454587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534400" cy="4359275"/>
          </a:xfrm>
        </p:spPr>
        <p:txBody>
          <a:bodyPr>
            <a:normAutofit/>
          </a:bodyPr>
          <a:lstStyle>
            <a:lvl1pPr>
              <a:buClr>
                <a:schemeClr val="accent6"/>
              </a:buClr>
              <a:defRPr sz="2000"/>
            </a:lvl1pPr>
            <a:lvl2pPr>
              <a:buClr>
                <a:schemeClr val="accent6"/>
              </a:buClr>
              <a:defRPr sz="1800"/>
            </a:lvl2pPr>
            <a:lvl3pPr>
              <a:buClr>
                <a:schemeClr val="accent6"/>
              </a:buClr>
              <a:defRPr sz="1800"/>
            </a:lvl3pPr>
            <a:lvl4pPr>
              <a:buClr>
                <a:schemeClr val="accent6"/>
              </a:buClr>
              <a:defRPr sz="1800"/>
            </a:lvl4pPr>
            <a:lvl5pPr>
              <a:buClr>
                <a:schemeClr val="accent6"/>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0" name="Title Placeholder 1"/>
          <p:cNvSpPr>
            <a:spLocks noGrp="1"/>
          </p:cNvSpPr>
          <p:nvPr>
            <p:ph type="title"/>
          </p:nvPr>
        </p:nvSpPr>
        <p:spPr>
          <a:xfrm>
            <a:off x="304800" y="609600"/>
            <a:ext cx="8534400" cy="868362"/>
          </a:xfrm>
          <a:prstGeom prst="rect">
            <a:avLst/>
          </a:prstGeom>
        </p:spPr>
        <p:txBody>
          <a:bodyPr rtlCol="0">
            <a:normAutofit/>
          </a:bodyPr>
          <a:lstStyle>
            <a:lvl1pPr>
              <a:defRPr>
                <a:solidFill>
                  <a:schemeClr val="tx1"/>
                </a:solidFill>
              </a:defRPr>
            </a:lvl1pPr>
          </a:lstStyle>
          <a:p>
            <a:r>
              <a:rPr lang="en-US" dirty="0"/>
              <a:t>Click to edit Master title style</a:t>
            </a:r>
            <a:endParaRPr lang="en-ZA" dirty="0"/>
          </a:p>
        </p:txBody>
      </p:sp>
    </p:spTree>
    <p:extLst>
      <p:ext uri="{BB962C8B-B14F-4D97-AF65-F5344CB8AC3E}">
        <p14:creationId xmlns:p14="http://schemas.microsoft.com/office/powerpoint/2010/main" val="164462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image" Target="NULL" /><Relationship Id="rId2" Type="http://schemas.openxmlformats.org/officeDocument/2006/relationships/slideLayout" Target="../slideLayouts/slideLayout2.xml" /><Relationship Id="rId16"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609600"/>
            <a:ext cx="8534400" cy="868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304800" y="2133600"/>
            <a:ext cx="853440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9" name="Slide Number Placeholder 5"/>
          <p:cNvSpPr>
            <a:spLocks noGrp="1"/>
          </p:cNvSpPr>
          <p:nvPr>
            <p:ph type="sldNum" sz="quarter" idx="4"/>
          </p:nvPr>
        </p:nvSpPr>
        <p:spPr>
          <a:xfrm>
            <a:off x="8458200" y="6492875"/>
            <a:ext cx="457200" cy="2127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fontAlgn="base">
              <a:spcBef>
                <a:spcPct val="0"/>
              </a:spcBef>
              <a:spcAft>
                <a:spcPct val="0"/>
              </a:spcAft>
              <a:defRPr/>
            </a:pPr>
            <a:fld id="{7145B46F-2FA8-48DE-8FBF-7316B4338F03}" type="slidenum">
              <a:rPr lang="en-ZA">
                <a:solidFill>
                  <a:srgbClr val="001A36"/>
                </a:solidFill>
                <a:ea typeface="ＭＳ Ｐゴシック" pitchFamily="-110" charset="-128"/>
              </a:rPr>
              <a:pPr fontAlgn="base">
                <a:spcBef>
                  <a:spcPct val="0"/>
                </a:spcBef>
                <a:spcAft>
                  <a:spcPct val="0"/>
                </a:spcAft>
                <a:defRPr/>
              </a:pPr>
              <a:t>‹#›</a:t>
            </a:fld>
            <a:endParaRPr lang="en-ZA">
              <a:solidFill>
                <a:srgbClr val="001A36"/>
              </a:solidFill>
              <a:ea typeface="ＭＳ Ｐゴシック" pitchFamily="-110" charset="-128"/>
            </a:endParaRPr>
          </a:p>
        </p:txBody>
      </p:sp>
    </p:spTree>
    <p:extLst>
      <p:ext uri="{BB962C8B-B14F-4D97-AF65-F5344CB8AC3E}">
        <p14:creationId xmlns:p14="http://schemas.microsoft.com/office/powerpoint/2010/main" val="3726951393"/>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Lst>
  <p:hf hdr="0" ftr="0" dt="0"/>
  <p:txStyles>
    <p:titleStyle>
      <a:lvl1pPr algn="l" defTabSz="457200" rtl="0" eaLnBrk="0" fontAlgn="base" hangingPunct="0">
        <a:spcBef>
          <a:spcPct val="0"/>
        </a:spcBef>
        <a:spcAft>
          <a:spcPct val="0"/>
        </a:spcAft>
        <a:defRPr sz="2400" kern="1200">
          <a:solidFill>
            <a:srgbClr val="393E4D"/>
          </a:solidFill>
          <a:latin typeface="Arial"/>
          <a:ea typeface="ＭＳ Ｐゴシック" pitchFamily="-110" charset="-128"/>
          <a:cs typeface="Arial"/>
        </a:defRPr>
      </a:lvl1pPr>
      <a:lvl2pPr algn="l" defTabSz="457200" rtl="0" eaLnBrk="0" fontAlgn="base" hangingPunct="0">
        <a:spcBef>
          <a:spcPct val="0"/>
        </a:spcBef>
        <a:spcAft>
          <a:spcPct val="0"/>
        </a:spcAft>
        <a:defRPr sz="2400">
          <a:solidFill>
            <a:srgbClr val="393E4D"/>
          </a:solidFill>
          <a:latin typeface="Arial" charset="0"/>
          <a:ea typeface="ＭＳ Ｐゴシック" pitchFamily="-110" charset="-128"/>
          <a:cs typeface="Arial" charset="0"/>
        </a:defRPr>
      </a:lvl2pPr>
      <a:lvl3pPr algn="l" defTabSz="457200" rtl="0" eaLnBrk="0" fontAlgn="base" hangingPunct="0">
        <a:spcBef>
          <a:spcPct val="0"/>
        </a:spcBef>
        <a:spcAft>
          <a:spcPct val="0"/>
        </a:spcAft>
        <a:defRPr sz="2400">
          <a:solidFill>
            <a:srgbClr val="393E4D"/>
          </a:solidFill>
          <a:latin typeface="Arial" charset="0"/>
          <a:ea typeface="ＭＳ Ｐゴシック" pitchFamily="-110" charset="-128"/>
          <a:cs typeface="Arial" charset="0"/>
        </a:defRPr>
      </a:lvl3pPr>
      <a:lvl4pPr algn="l" defTabSz="457200" rtl="0" eaLnBrk="0" fontAlgn="base" hangingPunct="0">
        <a:spcBef>
          <a:spcPct val="0"/>
        </a:spcBef>
        <a:spcAft>
          <a:spcPct val="0"/>
        </a:spcAft>
        <a:defRPr sz="2400">
          <a:solidFill>
            <a:srgbClr val="393E4D"/>
          </a:solidFill>
          <a:latin typeface="Arial" charset="0"/>
          <a:ea typeface="ＭＳ Ｐゴシック" pitchFamily="-110" charset="-128"/>
          <a:cs typeface="Arial" charset="0"/>
        </a:defRPr>
      </a:lvl4pPr>
      <a:lvl5pPr algn="l" defTabSz="457200" rtl="0" eaLnBrk="0" fontAlgn="base" hangingPunct="0">
        <a:spcBef>
          <a:spcPct val="0"/>
        </a:spcBef>
        <a:spcAft>
          <a:spcPct val="0"/>
        </a:spcAft>
        <a:defRPr sz="2400">
          <a:solidFill>
            <a:srgbClr val="393E4D"/>
          </a:solidFill>
          <a:latin typeface="Arial" charset="0"/>
          <a:ea typeface="ＭＳ Ｐゴシック" pitchFamily="-110" charset="-128"/>
          <a:cs typeface="Arial" charset="0"/>
        </a:defRPr>
      </a:lvl5pPr>
      <a:lvl6pPr marL="457200" algn="l" defTabSz="457200" rtl="0" fontAlgn="base">
        <a:spcBef>
          <a:spcPct val="0"/>
        </a:spcBef>
        <a:spcAft>
          <a:spcPct val="0"/>
        </a:spcAft>
        <a:defRPr sz="2400">
          <a:solidFill>
            <a:srgbClr val="393E4D"/>
          </a:solidFill>
          <a:latin typeface="Arial" charset="0"/>
          <a:ea typeface="ＭＳ Ｐゴシック" pitchFamily="-110" charset="-128"/>
        </a:defRPr>
      </a:lvl6pPr>
      <a:lvl7pPr marL="914400" algn="l" defTabSz="457200" rtl="0" fontAlgn="base">
        <a:spcBef>
          <a:spcPct val="0"/>
        </a:spcBef>
        <a:spcAft>
          <a:spcPct val="0"/>
        </a:spcAft>
        <a:defRPr sz="2400">
          <a:solidFill>
            <a:srgbClr val="393E4D"/>
          </a:solidFill>
          <a:latin typeface="Arial" charset="0"/>
          <a:ea typeface="ＭＳ Ｐゴシック" pitchFamily="-110" charset="-128"/>
        </a:defRPr>
      </a:lvl7pPr>
      <a:lvl8pPr marL="1371600" algn="l" defTabSz="457200" rtl="0" fontAlgn="base">
        <a:spcBef>
          <a:spcPct val="0"/>
        </a:spcBef>
        <a:spcAft>
          <a:spcPct val="0"/>
        </a:spcAft>
        <a:defRPr sz="2400">
          <a:solidFill>
            <a:srgbClr val="393E4D"/>
          </a:solidFill>
          <a:latin typeface="Arial" charset="0"/>
          <a:ea typeface="ＭＳ Ｐゴシック" pitchFamily="-110" charset="-128"/>
        </a:defRPr>
      </a:lvl8pPr>
      <a:lvl9pPr marL="1828800" algn="l" defTabSz="457200" rtl="0" fontAlgn="base">
        <a:spcBef>
          <a:spcPct val="0"/>
        </a:spcBef>
        <a:spcAft>
          <a:spcPct val="0"/>
        </a:spcAft>
        <a:defRPr sz="2400">
          <a:solidFill>
            <a:srgbClr val="393E4D"/>
          </a:solidFill>
          <a:latin typeface="Arial" charset="0"/>
          <a:ea typeface="ＭＳ Ｐゴシック" pitchFamily="-110" charset="-128"/>
        </a:defRPr>
      </a:lvl9pPr>
    </p:titleStyle>
    <p:bodyStyle>
      <a:lvl1pPr marL="342900" indent="-342900" algn="l" defTabSz="457200" rtl="0" eaLnBrk="0" fontAlgn="base" hangingPunct="0">
        <a:spcBef>
          <a:spcPts val="500"/>
        </a:spcBef>
        <a:spcAft>
          <a:spcPts val="500"/>
        </a:spcAft>
        <a:buClr>
          <a:schemeClr val="tx2"/>
        </a:buClr>
        <a:buFont typeface="Arial" charset="0"/>
        <a:buChar char="•"/>
        <a:defRPr sz="2000" kern="1200">
          <a:solidFill>
            <a:schemeClr val="tx1"/>
          </a:solidFill>
          <a:latin typeface="Arial"/>
          <a:ea typeface="ＭＳ Ｐゴシック" pitchFamily="-110" charset="-128"/>
          <a:cs typeface="Arial"/>
        </a:defRPr>
      </a:lvl1pPr>
      <a:lvl2pPr marL="742950" indent="-285750" algn="l" defTabSz="457200" rtl="0" eaLnBrk="0" fontAlgn="base" hangingPunct="0">
        <a:spcBef>
          <a:spcPts val="500"/>
        </a:spcBef>
        <a:spcAft>
          <a:spcPts val="500"/>
        </a:spcAft>
        <a:buClr>
          <a:schemeClr val="tx2"/>
        </a:buClr>
        <a:buFont typeface="Arial" charset="0"/>
        <a:buChar char="•"/>
        <a:defRPr kern="1200">
          <a:solidFill>
            <a:schemeClr val="tx1"/>
          </a:solidFill>
          <a:latin typeface="Arial"/>
          <a:ea typeface="ＭＳ Ｐゴシック" pitchFamily="-110" charset="-128"/>
          <a:cs typeface="Arial"/>
        </a:defRPr>
      </a:lvl2pPr>
      <a:lvl3pPr marL="1143000" indent="-228600" algn="l" defTabSz="457200" rtl="0" eaLnBrk="0" fontAlgn="base" hangingPunct="0">
        <a:spcBef>
          <a:spcPts val="500"/>
        </a:spcBef>
        <a:spcAft>
          <a:spcPts val="500"/>
        </a:spcAft>
        <a:buClr>
          <a:schemeClr val="tx2"/>
        </a:buClr>
        <a:buFont typeface="Arial" charset="0"/>
        <a:buChar char="•"/>
        <a:defRPr kern="1200">
          <a:solidFill>
            <a:schemeClr val="tx1"/>
          </a:solidFill>
          <a:latin typeface="Arial"/>
          <a:ea typeface="ＭＳ Ｐゴシック" pitchFamily="-110" charset="-128"/>
          <a:cs typeface="Arial"/>
        </a:defRPr>
      </a:lvl3pPr>
      <a:lvl4pPr marL="1600200" indent="-228600" algn="l" defTabSz="457200" rtl="0" eaLnBrk="0" fontAlgn="base" hangingPunct="0">
        <a:spcBef>
          <a:spcPts val="500"/>
        </a:spcBef>
        <a:spcAft>
          <a:spcPts val="500"/>
        </a:spcAft>
        <a:buClr>
          <a:schemeClr val="tx2"/>
        </a:buClr>
        <a:buFont typeface="Arial" charset="0"/>
        <a:buChar char="•"/>
        <a:defRPr kern="1200">
          <a:solidFill>
            <a:schemeClr val="tx1"/>
          </a:solidFill>
          <a:latin typeface="Arial"/>
          <a:ea typeface="ＭＳ Ｐゴシック" pitchFamily="-110" charset="-128"/>
          <a:cs typeface="Arial"/>
        </a:defRPr>
      </a:lvl4pPr>
      <a:lvl5pPr marL="2057400" indent="-228600" algn="l" defTabSz="457200" rtl="0" eaLnBrk="0" fontAlgn="base" hangingPunct="0">
        <a:spcBef>
          <a:spcPts val="500"/>
        </a:spcBef>
        <a:spcAft>
          <a:spcPts val="500"/>
        </a:spcAft>
        <a:buClr>
          <a:schemeClr val="tx2"/>
        </a:buClr>
        <a:buFont typeface="Arial" charset="0"/>
        <a:buChar char="•"/>
        <a:defRPr kern="1200">
          <a:solidFill>
            <a:schemeClr val="tx1"/>
          </a:solidFill>
          <a:latin typeface="Arial"/>
          <a:ea typeface="ＭＳ Ｐゴシック" pitchFamily="-110"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7.emf" /><Relationship Id="rId1" Type="http://schemas.openxmlformats.org/officeDocument/2006/relationships/slideLayout" Target="../slideLayouts/slideLayout8.xml" /></Relationships>
</file>

<file path=ppt/slides/_rels/slide1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8.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8.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2.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8.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6.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2.xml" /><Relationship Id="rId1" Type="http://schemas.openxmlformats.org/officeDocument/2006/relationships/slideLayout" Target="../slideLayouts/slideLayout9.xml" /></Relationships>
</file>

<file path=ppt/slides/_rels/slide27.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3.xml" /><Relationship Id="rId1" Type="http://schemas.openxmlformats.org/officeDocument/2006/relationships/slideLayout" Target="../slideLayouts/slideLayout9.xml" /></Relationships>
</file>

<file path=ppt/slides/_rels/slide28.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9.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3.xml.rels><?xml version="1.0" encoding="UTF-8" standalone="yes"?>
<Relationships xmlns="http://schemas.openxmlformats.org/package/2006/relationships"><Relationship Id="rId2" Type="http://schemas.openxmlformats.org/officeDocument/2006/relationships/image" Target="../media/image4.emf" /><Relationship Id="rId1" Type="http://schemas.openxmlformats.org/officeDocument/2006/relationships/slideLayout" Target="../slideLayouts/slideLayout8.xml" /></Relationships>
</file>

<file path=ppt/slides/_rels/slide30.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jpeg" /><Relationship Id="rId1" Type="http://schemas.openxmlformats.org/officeDocument/2006/relationships/slideLayout" Target="../slideLayouts/slideLayout8.xml" /><Relationship Id="rId4" Type="http://schemas.openxmlformats.org/officeDocument/2006/relationships/image" Target="../media/image15.jpeg" /></Relationships>
</file>

<file path=ppt/slides/_rels/slide31.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png" /><Relationship Id="rId1" Type="http://schemas.openxmlformats.org/officeDocument/2006/relationships/slideLayout" Target="../slideLayouts/slideLayout8.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5.xml.rels><?xml version="1.0" encoding="UTF-8" standalone="yes"?>
<Relationships xmlns="http://schemas.openxmlformats.org/package/2006/relationships"><Relationship Id="rId2" Type="http://schemas.openxmlformats.org/officeDocument/2006/relationships/image" Target="../media/image5.emf" /><Relationship Id="rId1" Type="http://schemas.openxmlformats.org/officeDocument/2006/relationships/slideLayout" Target="../slideLayouts/slideLayout8.xml" /></Relationships>
</file>

<file path=ppt/slides/_rels/slide6.xml.rels><?xml version="1.0" encoding="UTF-8" standalone="yes"?>
<Relationships xmlns="http://schemas.openxmlformats.org/package/2006/relationships"><Relationship Id="rId2" Type="http://schemas.openxmlformats.org/officeDocument/2006/relationships/image" Target="../media/image6.emf" /><Relationship Id="rId1" Type="http://schemas.openxmlformats.org/officeDocument/2006/relationships/slideLayout" Target="../slideLayouts/slideLayout8.xml" /></Relationships>
</file>

<file path=ppt/slides/_rels/slide7.xml.rels><?xml version="1.0" encoding="UTF-8" standalone="yes"?>
<Relationships xmlns="http://schemas.openxmlformats.org/package/2006/relationships"><Relationship Id="rId2" Type="http://schemas.openxmlformats.org/officeDocument/2006/relationships/image" Target="../media/image6.emf" /><Relationship Id="rId1" Type="http://schemas.openxmlformats.org/officeDocument/2006/relationships/slideLayout" Target="../slideLayouts/slideLayout8.xml" /></Relationships>
</file>

<file path=ppt/slides/_rels/slide8.xml.rels><?xml version="1.0" encoding="UTF-8" standalone="yes"?>
<Relationships xmlns="http://schemas.openxmlformats.org/package/2006/relationships"><Relationship Id="rId2" Type="http://schemas.openxmlformats.org/officeDocument/2006/relationships/image" Target="../media/image6.emf" /><Relationship Id="rId1" Type="http://schemas.openxmlformats.org/officeDocument/2006/relationships/slideLayout" Target="../slideLayouts/slideLayout8.xml" /></Relationships>
</file>

<file path=ppt/slides/_rels/slide9.xml.rels><?xml version="1.0" encoding="UTF-8" standalone="yes"?>
<Relationships xmlns="http://schemas.openxmlformats.org/package/2006/relationships"><Relationship Id="rId2" Type="http://schemas.openxmlformats.org/officeDocument/2006/relationships/image" Target="../media/image6.emf" /><Relationship Id="rId1" Type="http://schemas.openxmlformats.org/officeDocument/2006/relationships/slideLayout" Target="../slideLayouts/slideLayout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FF1552E-A40C-4F95-A744-F08D382B6975}"/>
              </a:ext>
            </a:extLst>
          </p:cNvPr>
          <p:cNvSpPr txBox="1"/>
          <p:nvPr/>
        </p:nvSpPr>
        <p:spPr>
          <a:xfrm>
            <a:off x="609600" y="3314700"/>
            <a:ext cx="7924800" cy="3416320"/>
          </a:xfrm>
          <a:prstGeom prst="rect">
            <a:avLst/>
          </a:prstGeom>
          <a:noFill/>
        </p:spPr>
        <p:txBody>
          <a:bodyPr wrap="square" rtlCol="0">
            <a:spAutoFit/>
          </a:bodyPr>
          <a:lstStyle/>
          <a:p>
            <a:r>
              <a:rPr lang="en-US" sz="2400" b="1" dirty="0">
                <a:solidFill>
                  <a:prstClr val="white"/>
                </a:solidFill>
                <a:latin typeface="Arial"/>
                <a:cs typeface="Arial"/>
              </a:rPr>
              <a:t>SANSA </a:t>
            </a:r>
          </a:p>
          <a:p>
            <a:r>
              <a:rPr lang="en-US" sz="2400" b="1" dirty="0">
                <a:solidFill>
                  <a:prstClr val="white"/>
                </a:solidFill>
                <a:latin typeface="Arial"/>
                <a:cs typeface="Arial"/>
              </a:rPr>
              <a:t>2020-2025 Revised Strategic Plan  </a:t>
            </a:r>
          </a:p>
          <a:p>
            <a:r>
              <a:rPr lang="en-US" sz="2400" b="1" dirty="0">
                <a:solidFill>
                  <a:prstClr val="white"/>
                </a:solidFill>
                <a:latin typeface="Arial"/>
                <a:cs typeface="Arial"/>
              </a:rPr>
              <a:t>2022/2023 Annual Performance Plan</a:t>
            </a:r>
          </a:p>
          <a:p>
            <a:r>
              <a:rPr lang="en-US" sz="2400" b="1" dirty="0">
                <a:solidFill>
                  <a:prstClr val="white"/>
                </a:solidFill>
                <a:latin typeface="Arial"/>
                <a:cs typeface="Arial"/>
              </a:rPr>
              <a:t> </a:t>
            </a:r>
          </a:p>
          <a:p>
            <a:r>
              <a:rPr lang="en-US" sz="2400" b="1" dirty="0">
                <a:solidFill>
                  <a:prstClr val="white"/>
                </a:solidFill>
                <a:latin typeface="Arial"/>
                <a:cs typeface="Arial"/>
              </a:rPr>
              <a:t>Presentation to the </a:t>
            </a:r>
            <a:r>
              <a:rPr lang="en-ZA" sz="2400" b="1" dirty="0">
                <a:solidFill>
                  <a:prstClr val="white"/>
                </a:solidFill>
                <a:latin typeface="Arial"/>
                <a:cs typeface="Arial"/>
              </a:rPr>
              <a:t>Portfolio Committee on Higher Education, Science and Innovation</a:t>
            </a:r>
          </a:p>
          <a:p>
            <a:r>
              <a:rPr lang="en-ZA" sz="2400" b="1" dirty="0">
                <a:solidFill>
                  <a:prstClr val="white"/>
                </a:solidFill>
                <a:latin typeface="Arial"/>
                <a:cs typeface="Arial"/>
              </a:rPr>
              <a:t> </a:t>
            </a:r>
            <a:endParaRPr lang="en-US" sz="2400" b="1" dirty="0">
              <a:solidFill>
                <a:prstClr val="white"/>
              </a:solidFill>
              <a:latin typeface="Arial"/>
              <a:cs typeface="Arial"/>
            </a:endParaRPr>
          </a:p>
          <a:p>
            <a:r>
              <a:rPr lang="en-US" sz="2400" b="1" dirty="0">
                <a:solidFill>
                  <a:prstClr val="white"/>
                </a:solidFill>
                <a:latin typeface="Arial"/>
                <a:cs typeface="Arial"/>
              </a:rPr>
              <a:t>By SANSA Board and Executives</a:t>
            </a:r>
          </a:p>
          <a:p>
            <a:r>
              <a:rPr lang="en-US" sz="2400" b="1" dirty="0">
                <a:solidFill>
                  <a:prstClr val="white"/>
                </a:solidFill>
                <a:latin typeface="Arial"/>
                <a:cs typeface="Arial"/>
              </a:rPr>
              <a:t>06 May 2022</a:t>
            </a:r>
          </a:p>
        </p:txBody>
      </p:sp>
    </p:spTree>
    <p:extLst>
      <p:ext uri="{BB962C8B-B14F-4D97-AF65-F5344CB8AC3E}">
        <p14:creationId xmlns:p14="http://schemas.microsoft.com/office/powerpoint/2010/main" val="251133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9C4F4BFE-FDF5-49C4-A770-60B840759DE3}"/>
              </a:ext>
            </a:extLst>
          </p:cNvPr>
          <p:cNvSpPr>
            <a:spLocks noGrp="1"/>
          </p:cNvSpPr>
          <p:nvPr>
            <p:ph type="title"/>
          </p:nvPr>
        </p:nvSpPr>
        <p:spPr>
          <a:xfrm>
            <a:off x="304800" y="85493"/>
            <a:ext cx="8534400" cy="868363"/>
          </a:xfrm>
        </p:spPr>
        <p:txBody>
          <a:bodyPr/>
          <a:lstStyle/>
          <a:p>
            <a:pPr algn="ctr"/>
            <a:r>
              <a:rPr lang="en-US" sz="3200" b="1" dirty="0">
                <a:solidFill>
                  <a:srgbClr val="002060"/>
                </a:solidFill>
              </a:rPr>
              <a:t>Key Strategic Priorities</a:t>
            </a:r>
          </a:p>
        </p:txBody>
      </p:sp>
      <p:sp>
        <p:nvSpPr>
          <p:cNvPr id="5" name="Oval 4">
            <a:extLst>
              <a:ext uri="{FF2B5EF4-FFF2-40B4-BE49-F238E27FC236}">
                <a16:creationId xmlns:a16="http://schemas.microsoft.com/office/drawing/2014/main" id="{05F96348-07BA-4855-B706-911AB5670951}"/>
              </a:ext>
            </a:extLst>
          </p:cNvPr>
          <p:cNvSpPr/>
          <p:nvPr/>
        </p:nvSpPr>
        <p:spPr>
          <a:xfrm>
            <a:off x="8390965" y="6185647"/>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10</a:t>
            </a:r>
            <a:endParaRPr lang="en-ZA" dirty="0"/>
          </a:p>
        </p:txBody>
      </p:sp>
      <p:pic>
        <p:nvPicPr>
          <p:cNvPr id="99" name="Picture 98">
            <a:extLst>
              <a:ext uri="{FF2B5EF4-FFF2-40B4-BE49-F238E27FC236}">
                <a16:creationId xmlns:a16="http://schemas.microsoft.com/office/drawing/2014/main" id="{F6DB2EBA-7026-5948-8C41-F3C11D8D0980}"/>
              </a:ext>
            </a:extLst>
          </p:cNvPr>
          <p:cNvPicPr>
            <a:picLocks noChangeAspect="1"/>
          </p:cNvPicPr>
          <p:nvPr/>
        </p:nvPicPr>
        <p:blipFill>
          <a:blip r:embed="rId2"/>
          <a:stretch>
            <a:fillRect/>
          </a:stretch>
        </p:blipFill>
        <p:spPr>
          <a:xfrm>
            <a:off x="0" y="748921"/>
            <a:ext cx="9020022" cy="5436726"/>
          </a:xfrm>
          <a:prstGeom prst="rect">
            <a:avLst/>
          </a:prstGeom>
        </p:spPr>
      </p:pic>
    </p:spTree>
    <p:extLst>
      <p:ext uri="{BB962C8B-B14F-4D97-AF65-F5344CB8AC3E}">
        <p14:creationId xmlns:p14="http://schemas.microsoft.com/office/powerpoint/2010/main" val="2198415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BC448DC-6CD5-4B12-BBD6-D5378ADBF222}"/>
              </a:ext>
            </a:extLst>
          </p:cNvPr>
          <p:cNvPicPr>
            <a:picLocks noGrp="1" noChangeAspect="1"/>
          </p:cNvPicPr>
          <p:nvPr>
            <p:ph idx="1"/>
          </p:nvPr>
        </p:nvPicPr>
        <p:blipFill>
          <a:blip r:embed="rId2"/>
          <a:stretch>
            <a:fillRect/>
          </a:stretch>
        </p:blipFill>
        <p:spPr>
          <a:xfrm>
            <a:off x="466345" y="1114425"/>
            <a:ext cx="8074152" cy="5130928"/>
          </a:xfrm>
        </p:spPr>
      </p:pic>
      <p:sp>
        <p:nvSpPr>
          <p:cNvPr id="3" name="Title 2">
            <a:extLst>
              <a:ext uri="{FF2B5EF4-FFF2-40B4-BE49-F238E27FC236}">
                <a16:creationId xmlns:a16="http://schemas.microsoft.com/office/drawing/2014/main" id="{A4E47A55-1953-45A6-9AE8-F18EBA7403E1}"/>
              </a:ext>
            </a:extLst>
          </p:cNvPr>
          <p:cNvSpPr>
            <a:spLocks noGrp="1"/>
          </p:cNvSpPr>
          <p:nvPr>
            <p:ph type="title"/>
          </p:nvPr>
        </p:nvSpPr>
        <p:spPr>
          <a:xfrm>
            <a:off x="66675" y="114300"/>
            <a:ext cx="9077325" cy="868362"/>
          </a:xfrm>
        </p:spPr>
        <p:txBody>
          <a:bodyPr>
            <a:noAutofit/>
          </a:bodyPr>
          <a:lstStyle/>
          <a:p>
            <a:pPr algn="ctr"/>
            <a:r>
              <a:rPr lang="en-US" b="1" dirty="0">
                <a:solidFill>
                  <a:srgbClr val="002060"/>
                </a:solidFill>
              </a:rPr>
              <a:t>Alignment of SANSA’s deliverables with South Africa’s Economic Reconstruction and Recovery Plan (ERRP)</a:t>
            </a:r>
            <a:endParaRPr lang="en-ZA" b="1" dirty="0">
              <a:solidFill>
                <a:srgbClr val="002060"/>
              </a:solidFill>
            </a:endParaRPr>
          </a:p>
        </p:txBody>
      </p:sp>
      <p:sp>
        <p:nvSpPr>
          <p:cNvPr id="4" name="Oval 3">
            <a:extLst>
              <a:ext uri="{FF2B5EF4-FFF2-40B4-BE49-F238E27FC236}">
                <a16:creationId xmlns:a16="http://schemas.microsoft.com/office/drawing/2014/main" id="{51908435-5EEE-4CDA-82D2-DD3A89E10714}"/>
              </a:ext>
            </a:extLst>
          </p:cNvPr>
          <p:cNvSpPr/>
          <p:nvPr/>
        </p:nvSpPr>
        <p:spPr>
          <a:xfrm>
            <a:off x="8390965" y="6291074"/>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11</a:t>
            </a:r>
            <a:endParaRPr lang="en-ZA" dirty="0"/>
          </a:p>
        </p:txBody>
      </p:sp>
    </p:spTree>
    <p:extLst>
      <p:ext uri="{BB962C8B-B14F-4D97-AF65-F5344CB8AC3E}">
        <p14:creationId xmlns:p14="http://schemas.microsoft.com/office/powerpoint/2010/main" val="1522019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73162"/>
            <a:ext cx="8534400" cy="5211596"/>
          </a:xfrm>
        </p:spPr>
        <p:txBody>
          <a:bodyPr>
            <a:normAutofit/>
          </a:bodyPr>
          <a:lstStyle/>
          <a:p>
            <a:pPr>
              <a:lnSpc>
                <a:spcPct val="80000"/>
              </a:lnSpc>
            </a:pPr>
            <a:endParaRPr lang="en-GB" sz="1900" dirty="0"/>
          </a:p>
          <a:p>
            <a:pPr marL="0" indent="0">
              <a:buNone/>
            </a:pPr>
            <a:endParaRPr lang="en-ZA" sz="2800" dirty="0">
              <a:solidFill>
                <a:schemeClr val="tx2">
                  <a:lumMod val="75000"/>
                </a:schemeClr>
              </a:solidFill>
            </a:endParaRPr>
          </a:p>
        </p:txBody>
      </p:sp>
      <p:sp>
        <p:nvSpPr>
          <p:cNvPr id="3" name="Title 2"/>
          <p:cNvSpPr>
            <a:spLocks noGrp="1"/>
          </p:cNvSpPr>
          <p:nvPr>
            <p:ph type="title"/>
          </p:nvPr>
        </p:nvSpPr>
        <p:spPr>
          <a:xfrm>
            <a:off x="581146" y="2811043"/>
            <a:ext cx="8123583" cy="868362"/>
          </a:xfrm>
          <a:solidFill>
            <a:schemeClr val="accent6"/>
          </a:solidFill>
        </p:spPr>
        <p:txBody>
          <a:bodyPr>
            <a:normAutofit fontScale="90000"/>
          </a:bodyPr>
          <a:lstStyle/>
          <a:p>
            <a:pPr algn="ctr"/>
            <a:br>
              <a:rPr lang="en-US" b="1" dirty="0"/>
            </a:br>
            <a:r>
              <a:rPr lang="en-US" b="1" dirty="0"/>
              <a:t>2022 / 2023 APP OUTPUT INDICATORS AND </a:t>
            </a:r>
            <a:br>
              <a:rPr lang="en-US" b="1" dirty="0"/>
            </a:br>
            <a:r>
              <a:rPr lang="en-US" b="1" dirty="0"/>
              <a:t>MEDIUM-TERM TARGETS</a:t>
            </a:r>
            <a:br>
              <a:rPr lang="en-ZA" dirty="0"/>
            </a:br>
            <a:endParaRPr lang="en-ZA" sz="3600" b="1" dirty="0">
              <a:solidFill>
                <a:schemeClr val="tx2">
                  <a:lumMod val="50000"/>
                </a:schemeClr>
              </a:solidFill>
            </a:endParaRPr>
          </a:p>
        </p:txBody>
      </p:sp>
      <p:sp>
        <p:nvSpPr>
          <p:cNvPr id="4" name="Oval 3"/>
          <p:cNvSpPr/>
          <p:nvPr/>
        </p:nvSpPr>
        <p:spPr>
          <a:xfrm>
            <a:off x="8390965" y="6185647"/>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12</a:t>
            </a:r>
            <a:endParaRPr lang="en-ZA" dirty="0"/>
          </a:p>
        </p:txBody>
      </p:sp>
    </p:spTree>
    <p:extLst>
      <p:ext uri="{BB962C8B-B14F-4D97-AF65-F5344CB8AC3E}">
        <p14:creationId xmlns:p14="http://schemas.microsoft.com/office/powerpoint/2010/main" val="929888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79CB8CA-86AF-4DFA-B9CB-D7E8B746E1B4}"/>
              </a:ext>
            </a:extLst>
          </p:cNvPr>
          <p:cNvGraphicFramePr>
            <a:graphicFrameLocks noGrp="1"/>
          </p:cNvGraphicFramePr>
          <p:nvPr>
            <p:ph idx="1"/>
          </p:nvPr>
        </p:nvGraphicFramePr>
        <p:xfrm>
          <a:off x="167208" y="857249"/>
          <a:ext cx="8809582" cy="5274436"/>
        </p:xfrm>
        <a:graphic>
          <a:graphicData uri="http://schemas.openxmlformats.org/drawingml/2006/table">
            <a:tbl>
              <a:tblPr firstRow="1" firstCol="1" bandRow="1"/>
              <a:tblGrid>
                <a:gridCol w="1499114">
                  <a:extLst>
                    <a:ext uri="{9D8B030D-6E8A-4147-A177-3AD203B41FA5}">
                      <a16:colId xmlns:a16="http://schemas.microsoft.com/office/drawing/2014/main" val="2761997592"/>
                    </a:ext>
                  </a:extLst>
                </a:gridCol>
                <a:gridCol w="1553838">
                  <a:extLst>
                    <a:ext uri="{9D8B030D-6E8A-4147-A177-3AD203B41FA5}">
                      <a16:colId xmlns:a16="http://schemas.microsoft.com/office/drawing/2014/main" val="1091029736"/>
                    </a:ext>
                  </a:extLst>
                </a:gridCol>
                <a:gridCol w="1755837">
                  <a:extLst>
                    <a:ext uri="{9D8B030D-6E8A-4147-A177-3AD203B41FA5}">
                      <a16:colId xmlns:a16="http://schemas.microsoft.com/office/drawing/2014/main" val="4112108057"/>
                    </a:ext>
                  </a:extLst>
                </a:gridCol>
                <a:gridCol w="932302">
                  <a:extLst>
                    <a:ext uri="{9D8B030D-6E8A-4147-A177-3AD203B41FA5}">
                      <a16:colId xmlns:a16="http://schemas.microsoft.com/office/drawing/2014/main" val="2785184333"/>
                    </a:ext>
                  </a:extLst>
                </a:gridCol>
                <a:gridCol w="889323">
                  <a:extLst>
                    <a:ext uri="{9D8B030D-6E8A-4147-A177-3AD203B41FA5}">
                      <a16:colId xmlns:a16="http://schemas.microsoft.com/office/drawing/2014/main" val="2702146482"/>
                    </a:ext>
                  </a:extLst>
                </a:gridCol>
                <a:gridCol w="1113376">
                  <a:extLst>
                    <a:ext uri="{9D8B030D-6E8A-4147-A177-3AD203B41FA5}">
                      <a16:colId xmlns:a16="http://schemas.microsoft.com/office/drawing/2014/main" val="3466378227"/>
                    </a:ext>
                  </a:extLst>
                </a:gridCol>
                <a:gridCol w="1065792">
                  <a:extLst>
                    <a:ext uri="{9D8B030D-6E8A-4147-A177-3AD203B41FA5}">
                      <a16:colId xmlns:a16="http://schemas.microsoft.com/office/drawing/2014/main" val="574361900"/>
                    </a:ext>
                  </a:extLst>
                </a:gridCol>
              </a:tblGrid>
              <a:tr h="343697">
                <a:tc rowSpan="2">
                  <a:txBody>
                    <a:bodyPr/>
                    <a:lstStyle/>
                    <a:p>
                      <a:pPr algn="ctr">
                        <a:lnSpc>
                          <a:spcPct val="110000"/>
                        </a:lnSpc>
                        <a:spcBef>
                          <a:spcPts val="400"/>
                        </a:spcBef>
                        <a:spcAft>
                          <a:spcPts val="400"/>
                        </a:spcAft>
                      </a:pPr>
                      <a:r>
                        <a:rPr lang="en-ZA" sz="1200" b="1" kern="1400" dirty="0">
                          <a:solidFill>
                            <a:srgbClr val="FFFFFF"/>
                          </a:solidFill>
                          <a:effectLst/>
                          <a:latin typeface="+mj-lt"/>
                          <a:ea typeface="Times New Roman" panose="02020603050405020304" pitchFamily="18" charset="0"/>
                          <a:cs typeface="Arial" panose="020B0604020202020204" pitchFamily="34" charset="0"/>
                        </a:rPr>
                        <a:t>Outcome</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rowSpan="2">
                  <a:txBody>
                    <a:bodyPr/>
                    <a:lstStyle/>
                    <a:p>
                      <a:pPr algn="ctr">
                        <a:lnSpc>
                          <a:spcPct val="110000"/>
                        </a:lnSpc>
                        <a:spcBef>
                          <a:spcPts val="400"/>
                        </a:spcBef>
                        <a:spcAft>
                          <a:spcPts val="400"/>
                        </a:spcAft>
                      </a:pPr>
                      <a:r>
                        <a:rPr lang="en-ZA" sz="1200" b="1" kern="1400" dirty="0">
                          <a:solidFill>
                            <a:srgbClr val="FFFFFF"/>
                          </a:solidFill>
                          <a:effectLst/>
                          <a:latin typeface="+mj-lt"/>
                          <a:ea typeface="Times New Roman" panose="02020603050405020304" pitchFamily="18" charset="0"/>
                          <a:cs typeface="Arial" panose="020B0604020202020204" pitchFamily="34" charset="0"/>
                        </a:rPr>
                        <a:t>Output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rowSpan="2">
                  <a:txBody>
                    <a:bodyPr/>
                    <a:lstStyle/>
                    <a:p>
                      <a:pPr algn="ctr">
                        <a:lnSpc>
                          <a:spcPct val="110000"/>
                        </a:lnSpc>
                        <a:spcBef>
                          <a:spcPts val="400"/>
                        </a:spcBef>
                        <a:spcAft>
                          <a:spcPts val="400"/>
                        </a:spcAft>
                      </a:pPr>
                      <a:r>
                        <a:rPr lang="en-ZA" sz="1200" b="1" kern="1400" dirty="0">
                          <a:solidFill>
                            <a:srgbClr val="FFFFFF"/>
                          </a:solidFill>
                          <a:effectLst/>
                          <a:latin typeface="+mj-lt"/>
                          <a:ea typeface="Times New Roman" panose="02020603050405020304" pitchFamily="18" charset="0"/>
                          <a:cs typeface="Arial" panose="020B0604020202020204" pitchFamily="34" charset="0"/>
                        </a:rPr>
                        <a:t>Output Indicator</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gridSpan="4">
                  <a:txBody>
                    <a:bodyPr/>
                    <a:lstStyle/>
                    <a:p>
                      <a:pPr algn="ctr">
                        <a:lnSpc>
                          <a:spcPct val="110000"/>
                        </a:lnSpc>
                        <a:spcBef>
                          <a:spcPts val="400"/>
                        </a:spcBef>
                        <a:spcAft>
                          <a:spcPts val="400"/>
                        </a:spcAft>
                      </a:pPr>
                      <a:r>
                        <a:rPr lang="en-ZA" sz="1200" b="1" kern="1400" dirty="0">
                          <a:solidFill>
                            <a:srgbClr val="FFFFFF"/>
                          </a:solidFill>
                          <a:effectLst/>
                          <a:latin typeface="+mj-lt"/>
                          <a:ea typeface="Times New Roman" panose="02020603050405020304" pitchFamily="18" charset="0"/>
                          <a:cs typeface="Arial" panose="020B0604020202020204" pitchFamily="34" charset="0"/>
                        </a:rPr>
                        <a:t>Medium-Term Targets</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884162066"/>
                  </a:ext>
                </a:extLst>
              </a:tr>
              <a:tr h="40949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200" b="1" kern="1400" dirty="0">
                          <a:solidFill>
                            <a:srgbClr val="FFFFFF"/>
                          </a:solidFill>
                          <a:effectLst/>
                          <a:latin typeface="+mj-lt"/>
                          <a:ea typeface="Times New Roman" panose="02020603050405020304" pitchFamily="18" charset="0"/>
                          <a:cs typeface="Arial" panose="020B0604020202020204" pitchFamily="34" charset="0"/>
                        </a:rPr>
                        <a:t>2021/22</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a:txBody>
                    <a:bodyPr/>
                    <a:lstStyle/>
                    <a:p>
                      <a:pPr algn="ctr">
                        <a:lnSpc>
                          <a:spcPct val="110000"/>
                        </a:lnSpc>
                        <a:spcBef>
                          <a:spcPts val="400"/>
                        </a:spcBef>
                        <a:spcAft>
                          <a:spcPts val="400"/>
                        </a:spcAft>
                      </a:pPr>
                      <a:r>
                        <a:rPr lang="en-ZA" sz="1200" b="1" kern="1400" dirty="0">
                          <a:solidFill>
                            <a:srgbClr val="FFFFFF"/>
                          </a:solidFill>
                          <a:effectLst/>
                          <a:latin typeface="+mj-lt"/>
                          <a:ea typeface="Times New Roman" panose="02020603050405020304" pitchFamily="18" charset="0"/>
                          <a:cs typeface="Arial" panose="020B0604020202020204" pitchFamily="34" charset="0"/>
                        </a:rPr>
                        <a:t>2022/23</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a:txBody>
                    <a:bodyPr/>
                    <a:lstStyle/>
                    <a:p>
                      <a:pPr algn="ctr">
                        <a:lnSpc>
                          <a:spcPct val="110000"/>
                        </a:lnSpc>
                        <a:spcBef>
                          <a:spcPts val="400"/>
                        </a:spcBef>
                        <a:spcAft>
                          <a:spcPts val="400"/>
                        </a:spcAft>
                      </a:pPr>
                      <a:r>
                        <a:rPr lang="en-ZA" sz="1200" b="1" kern="1400" dirty="0">
                          <a:solidFill>
                            <a:srgbClr val="FFFFFF"/>
                          </a:solidFill>
                          <a:effectLst/>
                          <a:latin typeface="+mj-lt"/>
                          <a:ea typeface="Times New Roman" panose="02020603050405020304" pitchFamily="18" charset="0"/>
                          <a:cs typeface="Arial" panose="020B0604020202020204" pitchFamily="34" charset="0"/>
                        </a:rPr>
                        <a:t>2023/24</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a:txBody>
                    <a:bodyPr/>
                    <a:lstStyle/>
                    <a:p>
                      <a:pPr algn="ctr">
                        <a:lnSpc>
                          <a:spcPct val="110000"/>
                        </a:lnSpc>
                        <a:spcBef>
                          <a:spcPts val="400"/>
                        </a:spcBef>
                        <a:spcAft>
                          <a:spcPts val="400"/>
                        </a:spcAft>
                      </a:pPr>
                      <a:r>
                        <a:rPr lang="en-ZA" sz="1200" b="1" kern="1400" dirty="0">
                          <a:solidFill>
                            <a:srgbClr val="FFFFFF"/>
                          </a:solidFill>
                          <a:effectLst/>
                          <a:latin typeface="+mj-lt"/>
                          <a:ea typeface="Times New Roman" panose="02020603050405020304" pitchFamily="18" charset="0"/>
                          <a:cs typeface="Arial" panose="020B0604020202020204" pitchFamily="34" charset="0"/>
                        </a:rPr>
                        <a:t>2024/25</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extLst>
                  <a:ext uri="{0D108BD9-81ED-4DB2-BD59-A6C34878D82A}">
                    <a16:rowId xmlns:a16="http://schemas.microsoft.com/office/drawing/2014/main" val="3197689537"/>
                  </a:ext>
                </a:extLst>
              </a:tr>
              <a:tr h="1257387">
                <a:tc>
                  <a:txBody>
                    <a:bodyPr/>
                    <a:lstStyle/>
                    <a:p>
                      <a:pPr algn="l">
                        <a:lnSpc>
                          <a:spcPct val="110000"/>
                        </a:lnSpc>
                        <a:spcBef>
                          <a:spcPts val="400"/>
                        </a:spcBef>
                        <a:spcAft>
                          <a:spcPts val="400"/>
                        </a:spcAft>
                      </a:pPr>
                      <a:r>
                        <a:rPr lang="en-ZA" sz="1200" b="1" kern="1400" dirty="0">
                          <a:solidFill>
                            <a:srgbClr val="000000"/>
                          </a:solidFill>
                          <a:effectLst/>
                          <a:latin typeface="+mn-lt"/>
                          <a:ea typeface="Times New Roman" panose="02020603050405020304" pitchFamily="18" charset="0"/>
                          <a:cs typeface="Arial" panose="020B0604020202020204" pitchFamily="34" charset="0"/>
                        </a:rPr>
                        <a:t>Outcome 1</a:t>
                      </a:r>
                      <a:endParaRPr lang="en-ZA" sz="1200" kern="1400" dirty="0">
                        <a:effectLst/>
                        <a:latin typeface="+mn-lt"/>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1200" kern="1400" dirty="0">
                          <a:solidFill>
                            <a:srgbClr val="000000"/>
                          </a:solidFill>
                          <a:effectLst/>
                          <a:latin typeface="+mn-lt"/>
                          <a:ea typeface="Times New Roman" panose="02020603050405020304" pitchFamily="18" charset="0"/>
                          <a:cs typeface="Arial" panose="020B0604020202020204" pitchFamily="34" charset="0"/>
                        </a:rPr>
                        <a:t>Increased space relevant knowledge that supports the developmental agenda </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0C3E3"/>
                    </a:solidFill>
                  </a:tcPr>
                </a:tc>
                <a:tc>
                  <a:txBody>
                    <a:bodyPr/>
                    <a:lstStyle/>
                    <a:p>
                      <a:pPr algn="l">
                        <a:lnSpc>
                          <a:spcPct val="110000"/>
                        </a:lnSpc>
                        <a:spcBef>
                          <a:spcPts val="400"/>
                        </a:spcBef>
                        <a:spcAft>
                          <a:spcPts val="400"/>
                        </a:spcAft>
                      </a:pPr>
                      <a:r>
                        <a:rPr lang="en-ZA" sz="1200" kern="1400" dirty="0">
                          <a:solidFill>
                            <a:srgbClr val="000000"/>
                          </a:solidFill>
                          <a:effectLst/>
                          <a:latin typeface="+mn-lt"/>
                          <a:ea typeface="Times New Roman" panose="02020603050405020304" pitchFamily="18" charset="0"/>
                          <a:cs typeface="Arial" panose="020B0604020202020204" pitchFamily="34" charset="0"/>
                        </a:rPr>
                        <a:t>1.1.</a:t>
                      </a:r>
                    </a:p>
                    <a:p>
                      <a:pPr algn="l">
                        <a:lnSpc>
                          <a:spcPct val="110000"/>
                        </a:lnSpc>
                        <a:spcBef>
                          <a:spcPts val="400"/>
                        </a:spcBef>
                        <a:spcAft>
                          <a:spcPts val="400"/>
                        </a:spcAft>
                      </a:pPr>
                      <a:r>
                        <a:rPr lang="en-ZA" sz="1200" kern="1400" dirty="0">
                          <a:solidFill>
                            <a:srgbClr val="000000"/>
                          </a:solidFill>
                          <a:effectLst/>
                          <a:latin typeface="+mn-lt"/>
                          <a:ea typeface="Times New Roman" panose="02020603050405020304" pitchFamily="18" charset="0"/>
                          <a:cs typeface="Arial" panose="020B0604020202020204" pitchFamily="34" charset="0"/>
                        </a:rPr>
                        <a:t>National research and development output in space-related sciences</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1200" dirty="0">
                          <a:solidFill>
                            <a:srgbClr val="000000"/>
                          </a:solidFill>
                          <a:effectLst/>
                          <a:latin typeface="+mn-lt"/>
                          <a:ea typeface="Times New Roman" panose="02020603050405020304" pitchFamily="18" charset="0"/>
                          <a:cs typeface="Arial" panose="020B0604020202020204" pitchFamily="34" charset="0"/>
                        </a:rPr>
                        <a:t>1.1.1. </a:t>
                      </a:r>
                    </a:p>
                    <a:p>
                      <a:pPr algn="l">
                        <a:lnSpc>
                          <a:spcPct val="110000"/>
                        </a:lnSpc>
                        <a:spcBef>
                          <a:spcPts val="400"/>
                        </a:spcBef>
                        <a:spcAft>
                          <a:spcPts val="400"/>
                        </a:spcAft>
                      </a:pPr>
                      <a:r>
                        <a:rPr lang="en-ZA" sz="1200" dirty="0">
                          <a:solidFill>
                            <a:srgbClr val="000000"/>
                          </a:solidFill>
                          <a:effectLst/>
                          <a:latin typeface="+mn-lt"/>
                          <a:ea typeface="Times New Roman" panose="02020603050405020304" pitchFamily="18" charset="0"/>
                          <a:cs typeface="Arial" panose="020B0604020202020204" pitchFamily="34" charset="0"/>
                        </a:rPr>
                        <a:t>National research productivity score for supported R&amp;D</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Bef>
                          <a:spcPts val="400"/>
                        </a:spcBef>
                        <a:spcAft>
                          <a:spcPts val="400"/>
                        </a:spcAft>
                      </a:pPr>
                      <a:r>
                        <a:rPr lang="en-ZA" sz="1200" kern="1400" dirty="0">
                          <a:effectLst/>
                          <a:latin typeface="+mn-lt"/>
                          <a:ea typeface="Times New Roman" panose="02020603050405020304" pitchFamily="18" charset="0"/>
                          <a:cs typeface="Arial" panose="020B0604020202020204" pitchFamily="34" charset="0"/>
                        </a:rPr>
                        <a:t>1 300</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n-lt"/>
                          <a:ea typeface="Times New Roman" panose="02020603050405020304" pitchFamily="18" charset="0"/>
                          <a:cs typeface="Arial" panose="020B0604020202020204" pitchFamily="34" charset="0"/>
                        </a:rPr>
                        <a:t>1 445</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n-lt"/>
                          <a:ea typeface="Times New Roman" panose="02020603050405020304" pitchFamily="18" charset="0"/>
                          <a:cs typeface="Arial" panose="020B0604020202020204" pitchFamily="34" charset="0"/>
                        </a:rPr>
                        <a:t>1 715</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n-lt"/>
                          <a:ea typeface="Times New Roman" panose="02020603050405020304" pitchFamily="18" charset="0"/>
                          <a:cs typeface="Arial" panose="020B0604020202020204" pitchFamily="34" charset="0"/>
                        </a:rPr>
                        <a:t>1 800</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5603361"/>
                  </a:ext>
                </a:extLst>
              </a:tr>
              <a:tr h="1143638">
                <a:tc>
                  <a:txBody>
                    <a:bodyPr/>
                    <a:lstStyle/>
                    <a:p>
                      <a:pPr algn="l">
                        <a:lnSpc>
                          <a:spcPct val="110000"/>
                        </a:lnSpc>
                        <a:spcBef>
                          <a:spcPts val="400"/>
                        </a:spcBef>
                        <a:spcAft>
                          <a:spcPts val="400"/>
                        </a:spcAft>
                      </a:pPr>
                      <a:r>
                        <a:rPr lang="en-ZA" sz="1200" b="1" dirty="0">
                          <a:solidFill>
                            <a:srgbClr val="000000"/>
                          </a:solidFill>
                          <a:effectLst/>
                          <a:latin typeface="+mn-lt"/>
                          <a:ea typeface="Times New Roman" panose="02020603050405020304" pitchFamily="18" charset="0"/>
                          <a:cs typeface="Arial" panose="020B0604020202020204" pitchFamily="34" charset="0"/>
                        </a:rPr>
                        <a:t>Outcome 2</a:t>
                      </a:r>
                      <a:endParaRPr lang="en-ZA" sz="1200" dirty="0">
                        <a:effectLst/>
                        <a:latin typeface="+mn-lt"/>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1200" kern="1400" dirty="0">
                          <a:solidFill>
                            <a:srgbClr val="000000"/>
                          </a:solidFill>
                          <a:effectLst/>
                          <a:latin typeface="+mn-lt"/>
                          <a:ea typeface="Times New Roman" panose="02020603050405020304" pitchFamily="18" charset="0"/>
                          <a:cs typeface="Arial" panose="020B0604020202020204" pitchFamily="34" charset="0"/>
                        </a:rPr>
                        <a:t>Stimulated and growing, inclusive space sector </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0C3E3"/>
                    </a:solidFill>
                  </a:tcPr>
                </a:tc>
                <a:tc>
                  <a:txBody>
                    <a:bodyPr/>
                    <a:lstStyle/>
                    <a:p>
                      <a:pPr algn="l">
                        <a:lnSpc>
                          <a:spcPct val="110000"/>
                        </a:lnSpc>
                        <a:spcBef>
                          <a:spcPts val="400"/>
                        </a:spcBef>
                        <a:spcAft>
                          <a:spcPts val="400"/>
                        </a:spcAft>
                      </a:pPr>
                      <a:r>
                        <a:rPr lang="en-ZA" sz="1200" kern="1400" dirty="0">
                          <a:solidFill>
                            <a:srgbClr val="000000"/>
                          </a:solidFill>
                          <a:effectLst/>
                          <a:latin typeface="+mn-lt"/>
                          <a:ea typeface="Times New Roman" panose="02020603050405020304" pitchFamily="18" charset="0"/>
                          <a:cs typeface="Arial" panose="020B0604020202020204" pitchFamily="34" charset="0"/>
                        </a:rPr>
                        <a:t>2.2. </a:t>
                      </a:r>
                    </a:p>
                    <a:p>
                      <a:pPr algn="l">
                        <a:lnSpc>
                          <a:spcPct val="110000"/>
                        </a:lnSpc>
                        <a:spcBef>
                          <a:spcPts val="400"/>
                        </a:spcBef>
                        <a:spcAft>
                          <a:spcPts val="400"/>
                        </a:spcAft>
                      </a:pPr>
                      <a:r>
                        <a:rPr lang="en-ZA" sz="1200" kern="1400" dirty="0">
                          <a:solidFill>
                            <a:srgbClr val="000000"/>
                          </a:solidFill>
                          <a:effectLst/>
                          <a:latin typeface="+mn-lt"/>
                          <a:ea typeface="Times New Roman" panose="02020603050405020304" pitchFamily="18" charset="0"/>
                          <a:cs typeface="Arial" panose="020B0604020202020204" pitchFamily="34" charset="0"/>
                        </a:rPr>
                        <a:t>SANSA space-related industry expenditure </a:t>
                      </a:r>
                      <a:endParaRPr lang="en-ZA" sz="1200" kern="1400" dirty="0">
                        <a:effectLst/>
                        <a:latin typeface="+mn-lt"/>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1200" kern="1400" dirty="0">
                          <a:effectLst/>
                          <a:latin typeface="+mn-lt"/>
                          <a:ea typeface="Times New Roman" panose="02020603050405020304" pitchFamily="18" charset="0"/>
                          <a:cs typeface="Arial" panose="020B0604020202020204" pitchFamily="34" charset="0"/>
                        </a:rPr>
                        <a:t> </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1200" dirty="0">
                          <a:solidFill>
                            <a:srgbClr val="000000"/>
                          </a:solidFill>
                          <a:effectLst/>
                          <a:latin typeface="+mn-lt"/>
                          <a:ea typeface="Times New Roman" panose="02020603050405020304" pitchFamily="18" charset="0"/>
                          <a:cs typeface="Arial" panose="020B0604020202020204" pitchFamily="34" charset="0"/>
                        </a:rPr>
                        <a:t>2.2.1. </a:t>
                      </a:r>
                    </a:p>
                    <a:p>
                      <a:pPr algn="l">
                        <a:lnSpc>
                          <a:spcPct val="110000"/>
                        </a:lnSpc>
                        <a:spcBef>
                          <a:spcPts val="400"/>
                        </a:spcBef>
                        <a:spcAft>
                          <a:spcPts val="400"/>
                        </a:spcAft>
                      </a:pPr>
                      <a:r>
                        <a:rPr lang="en-ZA" sz="1200" dirty="0">
                          <a:solidFill>
                            <a:srgbClr val="000000"/>
                          </a:solidFill>
                          <a:effectLst/>
                          <a:latin typeface="+mn-lt"/>
                          <a:ea typeface="Times New Roman" panose="02020603050405020304" pitchFamily="18" charset="0"/>
                          <a:cs typeface="Arial" panose="020B0604020202020204" pitchFamily="34" charset="0"/>
                        </a:rPr>
                        <a:t>The total contract expenditure to the broad space-related industry for core space projects </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Bef>
                          <a:spcPts val="400"/>
                        </a:spcBef>
                        <a:spcAft>
                          <a:spcPts val="400"/>
                        </a:spcAft>
                      </a:pPr>
                      <a:r>
                        <a:rPr lang="en-ZA" sz="1200" kern="1400" dirty="0">
                          <a:solidFill>
                            <a:schemeClr val="tx1"/>
                          </a:solidFill>
                          <a:effectLst/>
                          <a:latin typeface="+mn-lt"/>
                          <a:ea typeface="Times New Roman" panose="02020603050405020304" pitchFamily="18" charset="0"/>
                          <a:cs typeface="Arial" panose="020B0604020202020204" pitchFamily="34" charset="0"/>
                        </a:rPr>
                        <a:t>R10 million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solidFill>
                            <a:schemeClr val="tx1"/>
                          </a:solidFill>
                          <a:effectLst/>
                          <a:latin typeface="+mn-lt"/>
                          <a:ea typeface="Times New Roman" panose="02020603050405020304" pitchFamily="18" charset="0"/>
                          <a:cs typeface="Arial" panose="020B0604020202020204" pitchFamily="34" charset="0"/>
                        </a:rPr>
                        <a:t>R61 million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solidFill>
                            <a:schemeClr val="tx1"/>
                          </a:solidFill>
                          <a:effectLst/>
                          <a:latin typeface="+mn-lt"/>
                          <a:ea typeface="Times New Roman" panose="02020603050405020304" pitchFamily="18" charset="0"/>
                          <a:cs typeface="Arial" panose="020B0604020202020204" pitchFamily="34" charset="0"/>
                        </a:rPr>
                        <a:t>R67 million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solidFill>
                            <a:schemeClr val="tx1"/>
                          </a:solidFill>
                          <a:effectLst/>
                          <a:latin typeface="+mn-lt"/>
                          <a:ea typeface="Times New Roman" panose="02020603050405020304" pitchFamily="18" charset="0"/>
                          <a:cs typeface="Arial" panose="020B0604020202020204" pitchFamily="34" charset="0"/>
                        </a:rPr>
                        <a:t>R70 million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530479"/>
                  </a:ext>
                </a:extLst>
              </a:tr>
              <a:tr h="968403">
                <a:tc rowSpan="2">
                  <a:txBody>
                    <a:bodyPr/>
                    <a:lstStyle/>
                    <a:p>
                      <a:pPr algn="l">
                        <a:lnSpc>
                          <a:spcPct val="110000"/>
                        </a:lnSpc>
                        <a:spcBef>
                          <a:spcPts val="400"/>
                        </a:spcBef>
                        <a:spcAft>
                          <a:spcPts val="400"/>
                        </a:spcAft>
                      </a:pPr>
                      <a:r>
                        <a:rPr lang="en-ZA" sz="1200" b="1" kern="1400" dirty="0">
                          <a:solidFill>
                            <a:srgbClr val="000000"/>
                          </a:solidFill>
                          <a:effectLst/>
                          <a:latin typeface="+mn-lt"/>
                          <a:ea typeface="Times New Roman" panose="02020603050405020304" pitchFamily="18" charset="0"/>
                          <a:cs typeface="Arial" panose="020B0604020202020204" pitchFamily="34" charset="0"/>
                        </a:rPr>
                        <a:t>Outcome 3</a:t>
                      </a:r>
                      <a:endParaRPr lang="en-ZA" sz="1200" kern="1400" dirty="0">
                        <a:effectLst/>
                        <a:latin typeface="+mn-lt"/>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1200" kern="1400" dirty="0">
                          <a:solidFill>
                            <a:srgbClr val="000000"/>
                          </a:solidFill>
                          <a:effectLst/>
                          <a:latin typeface="+mn-lt"/>
                          <a:ea typeface="Times New Roman" panose="02020603050405020304" pitchFamily="18" charset="0"/>
                          <a:cs typeface="Arial" panose="020B0604020202020204" pitchFamily="34" charset="0"/>
                        </a:rPr>
                        <a:t>Increased human capacity for the implementation of key space initiatives</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0C3E3"/>
                    </a:solidFill>
                  </a:tcPr>
                </a:tc>
                <a:tc>
                  <a:txBody>
                    <a:bodyPr/>
                    <a:lstStyle/>
                    <a:p>
                      <a:pPr algn="l">
                        <a:lnSpc>
                          <a:spcPct val="110000"/>
                        </a:lnSpc>
                        <a:spcBef>
                          <a:spcPts val="400"/>
                        </a:spcBef>
                        <a:spcAft>
                          <a:spcPts val="400"/>
                        </a:spcAft>
                      </a:pPr>
                      <a:r>
                        <a:rPr lang="en-ZA" sz="1200" kern="1400" dirty="0">
                          <a:solidFill>
                            <a:srgbClr val="000000"/>
                          </a:solidFill>
                          <a:effectLst/>
                          <a:latin typeface="+mn-lt"/>
                          <a:ea typeface="Times New Roman" panose="02020603050405020304" pitchFamily="18" charset="0"/>
                          <a:cs typeface="Arial" panose="020B0604020202020204" pitchFamily="34" charset="0"/>
                        </a:rPr>
                        <a:t>3.1. </a:t>
                      </a:r>
                    </a:p>
                    <a:p>
                      <a:pPr algn="l">
                        <a:lnSpc>
                          <a:spcPct val="110000"/>
                        </a:lnSpc>
                        <a:spcBef>
                          <a:spcPts val="400"/>
                        </a:spcBef>
                        <a:spcAft>
                          <a:spcPts val="400"/>
                        </a:spcAft>
                      </a:pPr>
                      <a:r>
                        <a:rPr lang="en-ZA" sz="1200" kern="1400" dirty="0">
                          <a:solidFill>
                            <a:srgbClr val="000000"/>
                          </a:solidFill>
                          <a:effectLst/>
                          <a:latin typeface="+mn-lt"/>
                          <a:ea typeface="Times New Roman" panose="02020603050405020304" pitchFamily="18" charset="0"/>
                          <a:cs typeface="Arial" panose="020B0604020202020204" pitchFamily="34" charset="0"/>
                        </a:rPr>
                        <a:t>Youth awareness of space-related sciences</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1200" dirty="0">
                          <a:solidFill>
                            <a:srgbClr val="000000"/>
                          </a:solidFill>
                          <a:effectLst/>
                          <a:latin typeface="+mn-lt"/>
                          <a:ea typeface="Times New Roman" panose="02020603050405020304" pitchFamily="18" charset="0"/>
                          <a:cs typeface="Arial" panose="020B0604020202020204" pitchFamily="34" charset="0"/>
                        </a:rPr>
                        <a:t>3.1.1. </a:t>
                      </a:r>
                    </a:p>
                    <a:p>
                      <a:pPr algn="l">
                        <a:lnSpc>
                          <a:spcPct val="110000"/>
                        </a:lnSpc>
                        <a:spcBef>
                          <a:spcPts val="400"/>
                        </a:spcBef>
                        <a:spcAft>
                          <a:spcPts val="400"/>
                        </a:spcAft>
                      </a:pPr>
                      <a:r>
                        <a:rPr lang="en-ZA" sz="1200" dirty="0">
                          <a:solidFill>
                            <a:srgbClr val="000000"/>
                          </a:solidFill>
                          <a:effectLst/>
                          <a:latin typeface="+mn-lt"/>
                          <a:ea typeface="Times New Roman" panose="02020603050405020304" pitchFamily="18" charset="0"/>
                          <a:cs typeface="Arial" panose="020B0604020202020204" pitchFamily="34" charset="0"/>
                        </a:rPr>
                        <a:t>Number of youth directly engaged on space-related sciences</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Bef>
                          <a:spcPts val="400"/>
                        </a:spcBef>
                        <a:spcAft>
                          <a:spcPts val="400"/>
                        </a:spcAft>
                      </a:pPr>
                      <a:r>
                        <a:rPr lang="en-ZA" sz="1200" kern="1400" dirty="0">
                          <a:effectLst/>
                          <a:latin typeface="+mn-lt"/>
                          <a:ea typeface="Times New Roman" panose="02020603050405020304" pitchFamily="18" charset="0"/>
                          <a:cs typeface="Arial" panose="020B0604020202020204" pitchFamily="34" charset="0"/>
                        </a:rPr>
                        <a:t>21 125</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n-lt"/>
                          <a:ea typeface="Times New Roman" panose="02020603050405020304" pitchFamily="18" charset="0"/>
                          <a:cs typeface="Arial" panose="020B0604020202020204" pitchFamily="34" charset="0"/>
                        </a:rPr>
                        <a:t>37 250</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n-lt"/>
                          <a:ea typeface="Times New Roman" panose="02020603050405020304" pitchFamily="18" charset="0"/>
                          <a:cs typeface="Arial" panose="020B0604020202020204" pitchFamily="34" charset="0"/>
                        </a:rPr>
                        <a:t>42 500</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n-lt"/>
                          <a:ea typeface="Times New Roman" panose="02020603050405020304" pitchFamily="18" charset="0"/>
                          <a:cs typeface="Arial" panose="020B0604020202020204" pitchFamily="34" charset="0"/>
                        </a:rPr>
                        <a:t>48 000</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663467"/>
                  </a:ext>
                </a:extLst>
              </a:tr>
              <a:tr h="1110629">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0C3E3"/>
                    </a:solidFill>
                  </a:tcPr>
                </a:tc>
                <a:tc>
                  <a:txBody>
                    <a:bodyPr/>
                    <a:lstStyle/>
                    <a:p>
                      <a:pPr algn="l">
                        <a:lnSpc>
                          <a:spcPct val="110000"/>
                        </a:lnSpc>
                        <a:spcBef>
                          <a:spcPts val="400"/>
                        </a:spcBef>
                        <a:spcAft>
                          <a:spcPts val="400"/>
                        </a:spcAft>
                      </a:pPr>
                      <a:r>
                        <a:rPr lang="en-ZA" sz="1200" kern="1400" dirty="0">
                          <a:solidFill>
                            <a:srgbClr val="000000"/>
                          </a:solidFill>
                          <a:effectLst/>
                          <a:latin typeface="+mn-lt"/>
                          <a:ea typeface="Times New Roman" panose="02020603050405020304" pitchFamily="18" charset="0"/>
                          <a:cs typeface="Arial" panose="020B0604020202020204" pitchFamily="34" charset="0"/>
                        </a:rPr>
                        <a:t>3.2. </a:t>
                      </a:r>
                    </a:p>
                    <a:p>
                      <a:pPr algn="l">
                        <a:lnSpc>
                          <a:spcPct val="110000"/>
                        </a:lnSpc>
                        <a:spcBef>
                          <a:spcPts val="400"/>
                        </a:spcBef>
                        <a:spcAft>
                          <a:spcPts val="400"/>
                        </a:spcAft>
                      </a:pPr>
                      <a:r>
                        <a:rPr lang="en-ZA" sz="1200" kern="1400" dirty="0">
                          <a:solidFill>
                            <a:srgbClr val="000000"/>
                          </a:solidFill>
                          <a:effectLst/>
                          <a:latin typeface="+mn-lt"/>
                          <a:ea typeface="Times New Roman" panose="02020603050405020304" pitchFamily="18" charset="0"/>
                          <a:cs typeface="Arial" panose="020B0604020202020204" pitchFamily="34" charset="0"/>
                        </a:rPr>
                        <a:t>Students and interns supported </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1200" dirty="0">
                          <a:solidFill>
                            <a:srgbClr val="000000"/>
                          </a:solidFill>
                          <a:effectLst/>
                          <a:latin typeface="+mn-lt"/>
                          <a:ea typeface="Times New Roman" panose="02020603050405020304" pitchFamily="18" charset="0"/>
                          <a:cs typeface="Arial" panose="020B0604020202020204" pitchFamily="34" charset="0"/>
                        </a:rPr>
                        <a:t>3.2.1. </a:t>
                      </a:r>
                    </a:p>
                    <a:p>
                      <a:pPr algn="l">
                        <a:lnSpc>
                          <a:spcPct val="110000"/>
                        </a:lnSpc>
                        <a:spcBef>
                          <a:spcPts val="400"/>
                        </a:spcBef>
                        <a:spcAft>
                          <a:spcPts val="400"/>
                        </a:spcAft>
                      </a:pPr>
                      <a:r>
                        <a:rPr lang="en-ZA" sz="1200" dirty="0">
                          <a:solidFill>
                            <a:srgbClr val="000000"/>
                          </a:solidFill>
                          <a:effectLst/>
                          <a:latin typeface="+mn-lt"/>
                          <a:ea typeface="Times New Roman" panose="02020603050405020304" pitchFamily="18" charset="0"/>
                          <a:cs typeface="Arial" panose="020B0604020202020204" pitchFamily="34" charset="0"/>
                        </a:rPr>
                        <a:t>Number of students and interns supported for formalised training </a:t>
                      </a:r>
                      <a:endParaRPr lang="en-ZA" sz="12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Bef>
                          <a:spcPts val="400"/>
                        </a:spcBef>
                        <a:spcAft>
                          <a:spcPts val="400"/>
                        </a:spcAft>
                      </a:pPr>
                      <a:r>
                        <a:rPr lang="en-ZA" sz="1200" kern="1400" dirty="0">
                          <a:effectLst/>
                          <a:latin typeface="+mn-lt"/>
                          <a:ea typeface="Times New Roman" panose="02020603050405020304" pitchFamily="18" charset="0"/>
                          <a:cs typeface="Arial" panose="020B0604020202020204" pitchFamily="34" charset="0"/>
                        </a:rPr>
                        <a:t>50</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n-lt"/>
                          <a:ea typeface="Times New Roman" panose="02020603050405020304" pitchFamily="18" charset="0"/>
                          <a:cs typeface="Arial" panose="020B0604020202020204" pitchFamily="34" charset="0"/>
                        </a:rPr>
                        <a:t>72</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n-lt"/>
                          <a:ea typeface="Times New Roman" panose="02020603050405020304" pitchFamily="18" charset="0"/>
                          <a:cs typeface="Arial" panose="020B0604020202020204" pitchFamily="34" charset="0"/>
                        </a:rPr>
                        <a:t>92</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n-lt"/>
                          <a:ea typeface="Times New Roman" panose="02020603050405020304" pitchFamily="18" charset="0"/>
                          <a:cs typeface="Arial" panose="020B0604020202020204" pitchFamily="34" charset="0"/>
                        </a:rPr>
                        <a:t>105</a:t>
                      </a:r>
                      <a:endParaRPr lang="en-ZA" sz="1200" kern="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189541"/>
                  </a:ext>
                </a:extLst>
              </a:tr>
            </a:tbl>
          </a:graphicData>
        </a:graphic>
      </p:graphicFrame>
      <p:sp>
        <p:nvSpPr>
          <p:cNvPr id="6" name="Title 2">
            <a:extLst>
              <a:ext uri="{FF2B5EF4-FFF2-40B4-BE49-F238E27FC236}">
                <a16:creationId xmlns:a16="http://schemas.microsoft.com/office/drawing/2014/main" id="{6F8570C9-9FAF-4D22-BFFF-A19DCA337EA5}"/>
              </a:ext>
            </a:extLst>
          </p:cNvPr>
          <p:cNvSpPr>
            <a:spLocks noGrp="1"/>
          </p:cNvSpPr>
          <p:nvPr>
            <p:ph type="title"/>
          </p:nvPr>
        </p:nvSpPr>
        <p:spPr>
          <a:xfrm>
            <a:off x="304799" y="0"/>
            <a:ext cx="8534400" cy="857249"/>
          </a:xfrm>
        </p:spPr>
        <p:txBody>
          <a:bodyPr>
            <a:normAutofit/>
          </a:bodyPr>
          <a:lstStyle/>
          <a:p>
            <a:r>
              <a:rPr lang="en-US" sz="3600" b="1" dirty="0">
                <a:solidFill>
                  <a:schemeClr val="tx2">
                    <a:lumMod val="50000"/>
                  </a:schemeClr>
                </a:solidFill>
              </a:rPr>
              <a:t>Outcomes and Outputs</a:t>
            </a:r>
            <a:endParaRPr lang="en-ZA" sz="3600" b="1" dirty="0">
              <a:solidFill>
                <a:schemeClr val="tx2">
                  <a:lumMod val="50000"/>
                </a:schemeClr>
              </a:solidFill>
            </a:endParaRPr>
          </a:p>
        </p:txBody>
      </p:sp>
      <p:sp>
        <p:nvSpPr>
          <p:cNvPr id="4" name="Oval 3">
            <a:extLst>
              <a:ext uri="{FF2B5EF4-FFF2-40B4-BE49-F238E27FC236}">
                <a16:creationId xmlns:a16="http://schemas.microsoft.com/office/drawing/2014/main" id="{288FF591-C812-4B7C-A7C0-27C2870774DA}"/>
              </a:ext>
            </a:extLst>
          </p:cNvPr>
          <p:cNvSpPr/>
          <p:nvPr/>
        </p:nvSpPr>
        <p:spPr>
          <a:xfrm>
            <a:off x="8390965" y="6185647"/>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13</a:t>
            </a:r>
            <a:endParaRPr lang="en-ZA" dirty="0"/>
          </a:p>
        </p:txBody>
      </p:sp>
    </p:spTree>
    <p:extLst>
      <p:ext uri="{BB962C8B-B14F-4D97-AF65-F5344CB8AC3E}">
        <p14:creationId xmlns:p14="http://schemas.microsoft.com/office/powerpoint/2010/main" val="2675505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8534400" cy="840326"/>
          </a:xfrm>
        </p:spPr>
        <p:txBody>
          <a:bodyPr>
            <a:normAutofit/>
          </a:bodyPr>
          <a:lstStyle/>
          <a:p>
            <a:r>
              <a:rPr lang="en-US" sz="3600" b="1" dirty="0">
                <a:solidFill>
                  <a:schemeClr val="tx2">
                    <a:lumMod val="50000"/>
                  </a:schemeClr>
                </a:solidFill>
              </a:rPr>
              <a:t>Outcomes and Outputs</a:t>
            </a:r>
            <a:endParaRPr lang="en-ZA" sz="3600" b="1" dirty="0">
              <a:solidFill>
                <a:schemeClr val="tx2">
                  <a:lumMod val="50000"/>
                </a:schemeClr>
              </a:solidFill>
            </a:endParaRPr>
          </a:p>
        </p:txBody>
      </p:sp>
      <p:sp>
        <p:nvSpPr>
          <p:cNvPr id="4" name="Oval 3"/>
          <p:cNvSpPr/>
          <p:nvPr/>
        </p:nvSpPr>
        <p:spPr>
          <a:xfrm>
            <a:off x="8211671" y="6306907"/>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14</a:t>
            </a:r>
          </a:p>
        </p:txBody>
      </p:sp>
      <p:graphicFrame>
        <p:nvGraphicFramePr>
          <p:cNvPr id="8" name="Content Placeholder 7">
            <a:extLst>
              <a:ext uri="{FF2B5EF4-FFF2-40B4-BE49-F238E27FC236}">
                <a16:creationId xmlns:a16="http://schemas.microsoft.com/office/drawing/2014/main" id="{6F606827-C058-4ECC-A448-6D29E5C464F9}"/>
              </a:ext>
            </a:extLst>
          </p:cNvPr>
          <p:cNvGraphicFramePr>
            <a:graphicFrameLocks noGrp="1"/>
          </p:cNvGraphicFramePr>
          <p:nvPr>
            <p:ph idx="1"/>
          </p:nvPr>
        </p:nvGraphicFramePr>
        <p:xfrm>
          <a:off x="142873" y="840326"/>
          <a:ext cx="8858253" cy="5355784"/>
        </p:xfrm>
        <a:graphic>
          <a:graphicData uri="http://schemas.openxmlformats.org/drawingml/2006/table">
            <a:tbl>
              <a:tblPr firstRow="1" firstCol="1" bandRow="1"/>
              <a:tblGrid>
                <a:gridCol w="1413577">
                  <a:extLst>
                    <a:ext uri="{9D8B030D-6E8A-4147-A177-3AD203B41FA5}">
                      <a16:colId xmlns:a16="http://schemas.microsoft.com/office/drawing/2014/main" val="2321448347"/>
                    </a:ext>
                  </a:extLst>
                </a:gridCol>
                <a:gridCol w="1588917">
                  <a:extLst>
                    <a:ext uri="{9D8B030D-6E8A-4147-A177-3AD203B41FA5}">
                      <a16:colId xmlns:a16="http://schemas.microsoft.com/office/drawing/2014/main" val="4257516361"/>
                    </a:ext>
                  </a:extLst>
                </a:gridCol>
                <a:gridCol w="2065334">
                  <a:extLst>
                    <a:ext uri="{9D8B030D-6E8A-4147-A177-3AD203B41FA5}">
                      <a16:colId xmlns:a16="http://schemas.microsoft.com/office/drawing/2014/main" val="845519837"/>
                    </a:ext>
                  </a:extLst>
                </a:gridCol>
                <a:gridCol w="1038635">
                  <a:extLst>
                    <a:ext uri="{9D8B030D-6E8A-4147-A177-3AD203B41FA5}">
                      <a16:colId xmlns:a16="http://schemas.microsoft.com/office/drawing/2014/main" val="1954726531"/>
                    </a:ext>
                  </a:extLst>
                </a:gridCol>
                <a:gridCol w="883437">
                  <a:extLst>
                    <a:ext uri="{9D8B030D-6E8A-4147-A177-3AD203B41FA5}">
                      <a16:colId xmlns:a16="http://schemas.microsoft.com/office/drawing/2014/main" val="2080318207"/>
                    </a:ext>
                  </a:extLst>
                </a:gridCol>
                <a:gridCol w="871500">
                  <a:extLst>
                    <a:ext uri="{9D8B030D-6E8A-4147-A177-3AD203B41FA5}">
                      <a16:colId xmlns:a16="http://schemas.microsoft.com/office/drawing/2014/main" val="2512771512"/>
                    </a:ext>
                  </a:extLst>
                </a:gridCol>
                <a:gridCol w="996853">
                  <a:extLst>
                    <a:ext uri="{9D8B030D-6E8A-4147-A177-3AD203B41FA5}">
                      <a16:colId xmlns:a16="http://schemas.microsoft.com/office/drawing/2014/main" val="1098103673"/>
                    </a:ext>
                  </a:extLst>
                </a:gridCol>
              </a:tblGrid>
              <a:tr h="336279">
                <a:tc rowSpan="2">
                  <a:txBody>
                    <a:bodyPr/>
                    <a:lstStyle/>
                    <a:p>
                      <a:pPr algn="ctr">
                        <a:lnSpc>
                          <a:spcPct val="110000"/>
                        </a:lnSpc>
                        <a:spcBef>
                          <a:spcPts val="400"/>
                        </a:spcBef>
                        <a:spcAft>
                          <a:spcPts val="400"/>
                        </a:spcAft>
                      </a:pPr>
                      <a:r>
                        <a:rPr lang="en-ZA" sz="1200" b="1" kern="1400" dirty="0">
                          <a:solidFill>
                            <a:srgbClr val="FFFFFF"/>
                          </a:solidFill>
                          <a:effectLst/>
                          <a:latin typeface="+mj-lt"/>
                          <a:ea typeface="Times New Roman" panose="02020603050405020304" pitchFamily="18" charset="0"/>
                          <a:cs typeface="Arial" panose="020B0604020202020204" pitchFamily="34" charset="0"/>
                        </a:rPr>
                        <a:t>Outcome</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rowSpan="2">
                  <a:txBody>
                    <a:bodyPr/>
                    <a:lstStyle/>
                    <a:p>
                      <a:pPr algn="ctr">
                        <a:lnSpc>
                          <a:spcPct val="110000"/>
                        </a:lnSpc>
                        <a:spcBef>
                          <a:spcPts val="400"/>
                        </a:spcBef>
                        <a:spcAft>
                          <a:spcPts val="400"/>
                        </a:spcAft>
                      </a:pPr>
                      <a:r>
                        <a:rPr lang="en-ZA" sz="1200" b="1" kern="1400" dirty="0">
                          <a:solidFill>
                            <a:srgbClr val="FFFFFF"/>
                          </a:solidFill>
                          <a:effectLst/>
                          <a:latin typeface="+mj-lt"/>
                          <a:ea typeface="Times New Roman" panose="02020603050405020304" pitchFamily="18" charset="0"/>
                          <a:cs typeface="Arial" panose="020B0604020202020204" pitchFamily="34" charset="0"/>
                        </a:rPr>
                        <a:t>Output</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rowSpan="2">
                  <a:txBody>
                    <a:bodyPr/>
                    <a:lstStyle/>
                    <a:p>
                      <a:pPr algn="ctr">
                        <a:lnSpc>
                          <a:spcPct val="110000"/>
                        </a:lnSpc>
                        <a:spcBef>
                          <a:spcPts val="400"/>
                        </a:spcBef>
                        <a:spcAft>
                          <a:spcPts val="400"/>
                        </a:spcAft>
                      </a:pPr>
                      <a:r>
                        <a:rPr lang="en-ZA" sz="1200" b="1" kern="1400" dirty="0">
                          <a:solidFill>
                            <a:srgbClr val="FFFFFF"/>
                          </a:solidFill>
                          <a:effectLst/>
                          <a:latin typeface="+mj-lt"/>
                          <a:ea typeface="Times New Roman" panose="02020603050405020304" pitchFamily="18" charset="0"/>
                          <a:cs typeface="Arial" panose="020B0604020202020204" pitchFamily="34" charset="0"/>
                        </a:rPr>
                        <a:t>Output Indicator</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gridSpan="4">
                  <a:txBody>
                    <a:bodyPr/>
                    <a:lstStyle/>
                    <a:p>
                      <a:pPr algn="ctr">
                        <a:lnSpc>
                          <a:spcPct val="110000"/>
                        </a:lnSpc>
                        <a:spcBef>
                          <a:spcPts val="400"/>
                        </a:spcBef>
                        <a:spcAft>
                          <a:spcPts val="400"/>
                        </a:spcAft>
                      </a:pPr>
                      <a:r>
                        <a:rPr lang="en-ZA" sz="1200" b="1" kern="1400" dirty="0">
                          <a:solidFill>
                            <a:srgbClr val="FFFFFF"/>
                          </a:solidFill>
                          <a:effectLst/>
                          <a:latin typeface="+mj-lt"/>
                          <a:ea typeface="Times New Roman" panose="02020603050405020304" pitchFamily="18" charset="0"/>
                          <a:cs typeface="Arial" panose="020B0604020202020204" pitchFamily="34" charset="0"/>
                        </a:rPr>
                        <a:t>Medium-Term Targets</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273580724"/>
                  </a:ext>
                </a:extLst>
              </a:tr>
              <a:tr h="29762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200" b="1" kern="1400" dirty="0">
                          <a:solidFill>
                            <a:srgbClr val="FFFFFF"/>
                          </a:solidFill>
                          <a:effectLst/>
                          <a:latin typeface="+mj-lt"/>
                          <a:ea typeface="Times New Roman" panose="02020603050405020304" pitchFamily="18" charset="0"/>
                          <a:cs typeface="Arial" panose="020B0604020202020204" pitchFamily="34" charset="0"/>
                        </a:rPr>
                        <a:t>2021/22</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a:txBody>
                    <a:bodyPr/>
                    <a:lstStyle/>
                    <a:p>
                      <a:pPr algn="ctr">
                        <a:lnSpc>
                          <a:spcPct val="110000"/>
                        </a:lnSpc>
                        <a:spcBef>
                          <a:spcPts val="400"/>
                        </a:spcBef>
                        <a:spcAft>
                          <a:spcPts val="400"/>
                        </a:spcAft>
                      </a:pPr>
                      <a:r>
                        <a:rPr lang="en-ZA" sz="1200" b="1" kern="1400" dirty="0">
                          <a:solidFill>
                            <a:srgbClr val="FFFFFF"/>
                          </a:solidFill>
                          <a:effectLst/>
                          <a:latin typeface="+mj-lt"/>
                          <a:ea typeface="Times New Roman" panose="02020603050405020304" pitchFamily="18" charset="0"/>
                          <a:cs typeface="Arial" panose="020B0604020202020204" pitchFamily="34" charset="0"/>
                        </a:rPr>
                        <a:t>2022/23</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a:txBody>
                    <a:bodyPr/>
                    <a:lstStyle/>
                    <a:p>
                      <a:pPr algn="ctr">
                        <a:lnSpc>
                          <a:spcPct val="110000"/>
                        </a:lnSpc>
                        <a:spcBef>
                          <a:spcPts val="400"/>
                        </a:spcBef>
                        <a:spcAft>
                          <a:spcPts val="400"/>
                        </a:spcAft>
                      </a:pPr>
                      <a:r>
                        <a:rPr lang="en-ZA" sz="1200" b="1" kern="1400" dirty="0">
                          <a:solidFill>
                            <a:srgbClr val="FFFFFF"/>
                          </a:solidFill>
                          <a:effectLst/>
                          <a:latin typeface="+mj-lt"/>
                          <a:ea typeface="Times New Roman" panose="02020603050405020304" pitchFamily="18" charset="0"/>
                          <a:cs typeface="Arial" panose="020B0604020202020204" pitchFamily="34" charset="0"/>
                        </a:rPr>
                        <a:t>2023/24</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a:txBody>
                    <a:bodyPr/>
                    <a:lstStyle/>
                    <a:p>
                      <a:pPr algn="ctr">
                        <a:lnSpc>
                          <a:spcPct val="110000"/>
                        </a:lnSpc>
                        <a:spcBef>
                          <a:spcPts val="400"/>
                        </a:spcBef>
                        <a:spcAft>
                          <a:spcPts val="400"/>
                        </a:spcAft>
                      </a:pPr>
                      <a:r>
                        <a:rPr lang="en-ZA" sz="1200" b="1" kern="1400" dirty="0">
                          <a:solidFill>
                            <a:srgbClr val="FFFFFF"/>
                          </a:solidFill>
                          <a:effectLst/>
                          <a:latin typeface="+mj-lt"/>
                          <a:ea typeface="Times New Roman" panose="02020603050405020304" pitchFamily="18" charset="0"/>
                          <a:cs typeface="Arial" panose="020B0604020202020204" pitchFamily="34" charset="0"/>
                        </a:rPr>
                        <a:t>2024/25</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extLst>
                  <a:ext uri="{0D108BD9-81ED-4DB2-BD59-A6C34878D82A}">
                    <a16:rowId xmlns:a16="http://schemas.microsoft.com/office/drawing/2014/main" val="3541711715"/>
                  </a:ext>
                </a:extLst>
              </a:tr>
              <a:tr h="902816">
                <a:tc rowSpan="5">
                  <a:txBody>
                    <a:bodyPr/>
                    <a:lstStyle/>
                    <a:p>
                      <a:pPr algn="l">
                        <a:lnSpc>
                          <a:spcPct val="110000"/>
                        </a:lnSpc>
                        <a:spcBef>
                          <a:spcPts val="400"/>
                        </a:spcBef>
                        <a:spcAft>
                          <a:spcPts val="400"/>
                        </a:spcAft>
                      </a:pPr>
                      <a:r>
                        <a:rPr lang="en-ZA" sz="1200" b="1" dirty="0">
                          <a:solidFill>
                            <a:srgbClr val="000000"/>
                          </a:solidFill>
                          <a:effectLst/>
                          <a:latin typeface="+mj-lt"/>
                          <a:ea typeface="Times New Roman" panose="02020603050405020304" pitchFamily="18" charset="0"/>
                          <a:cs typeface="Arial" panose="020B0604020202020204" pitchFamily="34" charset="0"/>
                        </a:rPr>
                        <a:t>Outcome 4:</a:t>
                      </a:r>
                      <a:endParaRPr lang="en-ZA" sz="1200" dirty="0">
                        <a:effectLst/>
                        <a:latin typeface="+mj-lt"/>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1200" dirty="0">
                          <a:solidFill>
                            <a:srgbClr val="000000"/>
                          </a:solidFill>
                          <a:effectLst/>
                          <a:latin typeface="+mj-lt"/>
                          <a:ea typeface="Times New Roman" panose="02020603050405020304" pitchFamily="18" charset="0"/>
                          <a:cs typeface="Arial" panose="020B0604020202020204" pitchFamily="34" charset="0"/>
                        </a:rPr>
                        <a:t>SANSA positioned as a key enabler for the implementation of government's space-related policies</a:t>
                      </a:r>
                      <a:endParaRPr lang="en-ZA" sz="1200" dirty="0">
                        <a:effectLst/>
                        <a:latin typeface="+mj-lt"/>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 </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0C3E3"/>
                    </a:solidFill>
                  </a:tcPr>
                </a:tc>
                <a:tc rowSpan="3">
                  <a:txBody>
                    <a:bodyPr/>
                    <a:lstStyle/>
                    <a:p>
                      <a:pPr algn="l">
                        <a:lnSpc>
                          <a:spcPct val="110000"/>
                        </a:lnSpc>
                        <a:spcBef>
                          <a:spcPts val="400"/>
                        </a:spcBef>
                        <a:spcAft>
                          <a:spcPts val="400"/>
                        </a:spcAft>
                      </a:pPr>
                      <a:r>
                        <a:rPr lang="en-ZA" sz="1200" kern="1400" dirty="0">
                          <a:solidFill>
                            <a:srgbClr val="000000"/>
                          </a:solidFill>
                          <a:effectLst/>
                          <a:latin typeface="+mj-lt"/>
                          <a:ea typeface="Times New Roman" panose="02020603050405020304" pitchFamily="18" charset="0"/>
                          <a:cs typeface="Arial" panose="020B0604020202020204" pitchFamily="34" charset="0"/>
                        </a:rPr>
                        <a:t>4.3. Joint space programme initiatives undertaken through partnerships</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1200" dirty="0">
                          <a:solidFill>
                            <a:srgbClr val="000000"/>
                          </a:solidFill>
                          <a:effectLst/>
                          <a:latin typeface="+mj-lt"/>
                          <a:ea typeface="Times New Roman" panose="02020603050405020304" pitchFamily="18" charset="0"/>
                          <a:cs typeface="Arial" panose="020B0604020202020204" pitchFamily="34" charset="0"/>
                        </a:rPr>
                        <a:t>4.3.1. Number of joint initiatives undertaken through formal international partnerships</a:t>
                      </a:r>
                      <a:endParaRPr lang="en-ZA" sz="1200" dirty="0">
                        <a:effectLst/>
                        <a:latin typeface="+mj-lt"/>
                        <a:ea typeface="Times New Roman" panose="02020603050405020304" pitchFamily="18" charset="0"/>
                        <a:cs typeface="Times New Roman" panose="02020603050405020304" pitchFamily="18" charset="0"/>
                      </a:endParaRPr>
                    </a:p>
                  </a:txBody>
                  <a:tcPr marL="50988" marR="50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11</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9</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9</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12</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8662197"/>
                  </a:ext>
                </a:extLst>
              </a:tr>
              <a:tr h="744302">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dirty="0">
                          <a:solidFill>
                            <a:srgbClr val="000000"/>
                          </a:solidFill>
                          <a:effectLst/>
                          <a:latin typeface="+mj-lt"/>
                          <a:ea typeface="Times New Roman" panose="02020603050405020304" pitchFamily="18" charset="0"/>
                          <a:cs typeface="Arial" panose="020B0604020202020204" pitchFamily="34" charset="0"/>
                        </a:rPr>
                        <a:t>4.3.2. Number of joint initiatives undertaken through formal African partnerships</a:t>
                      </a:r>
                      <a:endParaRPr lang="en-ZA" sz="1200" dirty="0">
                        <a:effectLst/>
                        <a:latin typeface="+mj-lt"/>
                        <a:ea typeface="Times New Roman" panose="02020603050405020304" pitchFamily="18" charset="0"/>
                        <a:cs typeface="Times New Roman" panose="02020603050405020304" pitchFamily="18" charset="0"/>
                      </a:endParaRPr>
                    </a:p>
                  </a:txBody>
                  <a:tcPr marL="50988" marR="50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9</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10</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11</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14</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3386661"/>
                  </a:ext>
                </a:extLst>
              </a:tr>
              <a:tr h="954765">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200" dirty="0">
                          <a:solidFill>
                            <a:srgbClr val="000000"/>
                          </a:solidFill>
                          <a:effectLst/>
                          <a:latin typeface="+mj-lt"/>
                          <a:ea typeface="Times New Roman" panose="02020603050405020304" pitchFamily="18" charset="0"/>
                          <a:cs typeface="Arial" panose="020B0604020202020204" pitchFamily="34" charset="0"/>
                        </a:rPr>
                        <a:t>4.3.3. Number of joint initiatives undertaken through formal National partnerships</a:t>
                      </a:r>
                      <a:endParaRPr lang="en-ZA" sz="1200" dirty="0">
                        <a:effectLst/>
                        <a:latin typeface="+mj-lt"/>
                        <a:ea typeface="Times New Roman" panose="02020603050405020304" pitchFamily="18" charset="0"/>
                        <a:cs typeface="Times New Roman" panose="02020603050405020304" pitchFamily="18" charset="0"/>
                      </a:endParaRPr>
                    </a:p>
                  </a:txBody>
                  <a:tcPr marL="50988" marR="50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12</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13</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14</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18</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547474"/>
                  </a:ext>
                </a:extLst>
              </a:tr>
              <a:tr h="932730">
                <a:tc vMerge="1">
                  <a:txBody>
                    <a:bodyPr/>
                    <a:lstStyle/>
                    <a:p>
                      <a:endParaRPr lang="en-ZA"/>
                    </a:p>
                  </a:txBody>
                  <a:tcPr/>
                </a:tc>
                <a:tc>
                  <a:txBody>
                    <a:bodyPr/>
                    <a:lstStyle/>
                    <a:p>
                      <a:pPr algn="l">
                        <a:lnSpc>
                          <a:spcPct val="110000"/>
                        </a:lnSpc>
                        <a:spcBef>
                          <a:spcPts val="400"/>
                        </a:spcBef>
                        <a:spcAft>
                          <a:spcPts val="400"/>
                        </a:spcAft>
                      </a:pPr>
                      <a:r>
                        <a:rPr lang="en-ZA" sz="1200" kern="1400" dirty="0">
                          <a:solidFill>
                            <a:srgbClr val="000000"/>
                          </a:solidFill>
                          <a:effectLst/>
                          <a:latin typeface="+mj-lt"/>
                          <a:ea typeface="Times New Roman" panose="02020603050405020304" pitchFamily="18" charset="0"/>
                          <a:cs typeface="Arial" panose="020B0604020202020204" pitchFamily="34" charset="0"/>
                        </a:rPr>
                        <a:t>4.4. Awareness and training to key users of space-related products and services</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1200" dirty="0">
                          <a:solidFill>
                            <a:srgbClr val="000000"/>
                          </a:solidFill>
                          <a:effectLst/>
                          <a:latin typeface="+mj-lt"/>
                          <a:ea typeface="Times New Roman" panose="02020603050405020304" pitchFamily="18" charset="0"/>
                          <a:cs typeface="Arial" panose="020B0604020202020204" pitchFamily="34" charset="0"/>
                        </a:rPr>
                        <a:t>4.4.1. Number of awareness and training interventions to key users of space-related products and services</a:t>
                      </a:r>
                      <a:endParaRPr lang="en-ZA" sz="1200" dirty="0">
                        <a:effectLst/>
                        <a:latin typeface="+mj-lt"/>
                        <a:ea typeface="Times New Roman" panose="02020603050405020304" pitchFamily="18" charset="0"/>
                        <a:cs typeface="Times New Roman" panose="02020603050405020304" pitchFamily="18" charset="0"/>
                      </a:endParaRPr>
                    </a:p>
                  </a:txBody>
                  <a:tcPr marL="50988" marR="50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5</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8</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8</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12</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4982175"/>
                  </a:ext>
                </a:extLst>
              </a:tr>
              <a:tr h="1187270">
                <a:tc vMerge="1">
                  <a:txBody>
                    <a:bodyPr/>
                    <a:lstStyle/>
                    <a:p>
                      <a:endParaRPr lang="en-ZA"/>
                    </a:p>
                  </a:txBody>
                  <a:tcPr/>
                </a:tc>
                <a:tc>
                  <a:txBody>
                    <a:bodyPr/>
                    <a:lstStyle/>
                    <a:p>
                      <a:pPr algn="l">
                        <a:lnSpc>
                          <a:spcPct val="110000"/>
                        </a:lnSpc>
                        <a:spcBef>
                          <a:spcPts val="400"/>
                        </a:spcBef>
                        <a:spcAft>
                          <a:spcPts val="400"/>
                        </a:spcAft>
                      </a:pPr>
                      <a:r>
                        <a:rPr lang="en-ZA" sz="1200" kern="1400" dirty="0">
                          <a:solidFill>
                            <a:srgbClr val="000000"/>
                          </a:solidFill>
                          <a:effectLst/>
                          <a:latin typeface="+mj-lt"/>
                          <a:ea typeface="Times New Roman" panose="02020603050405020304" pitchFamily="18" charset="0"/>
                          <a:cs typeface="Arial" panose="020B0604020202020204" pitchFamily="34" charset="0"/>
                        </a:rPr>
                        <a:t>4.5. Government departments and public entities using space products and services</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1200" dirty="0">
                          <a:solidFill>
                            <a:srgbClr val="000000"/>
                          </a:solidFill>
                          <a:effectLst/>
                          <a:latin typeface="+mj-lt"/>
                          <a:ea typeface="Times New Roman" panose="02020603050405020304" pitchFamily="18" charset="0"/>
                          <a:cs typeface="Arial" panose="020B0604020202020204" pitchFamily="34" charset="0"/>
                        </a:rPr>
                        <a:t>4.5.1. Number of additional government departments and public entities that are using space products and services</a:t>
                      </a:r>
                      <a:endParaRPr lang="en-ZA" sz="1200" dirty="0">
                        <a:effectLst/>
                        <a:latin typeface="+mj-lt"/>
                        <a:ea typeface="Times New Roman" panose="02020603050405020304" pitchFamily="18" charset="0"/>
                        <a:cs typeface="Times New Roman" panose="02020603050405020304" pitchFamily="18" charset="0"/>
                      </a:endParaRPr>
                    </a:p>
                  </a:txBody>
                  <a:tcPr marL="50988" marR="50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Indicator reframed</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10</a:t>
                      </a:r>
                      <a:endParaRPr lang="en-ZA" sz="1200" kern="1400" dirty="0">
                        <a:effectLst/>
                        <a:latin typeface="+mj-lt"/>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 </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10</a:t>
                      </a:r>
                      <a:endParaRPr lang="en-ZA" sz="1200" kern="1400" dirty="0">
                        <a:effectLst/>
                        <a:latin typeface="+mj-lt"/>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 </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10</a:t>
                      </a:r>
                      <a:endParaRPr lang="en-ZA" sz="1200" kern="1400" dirty="0">
                        <a:effectLst/>
                        <a:latin typeface="+mj-lt"/>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 </a:t>
                      </a:r>
                      <a:endParaRPr lang="en-ZA" sz="1200" kern="1400" dirty="0">
                        <a:effectLst/>
                        <a:latin typeface="+mj-lt"/>
                        <a:ea typeface="Times New Roman" panose="02020603050405020304" pitchFamily="18" charset="0"/>
                        <a:cs typeface="Times New Roman" panose="02020603050405020304" pitchFamily="18" charset="0"/>
                      </a:endParaRPr>
                    </a:p>
                  </a:txBody>
                  <a:tcPr marL="50988" marR="50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462959"/>
                  </a:ext>
                </a:extLst>
              </a:tr>
            </a:tbl>
          </a:graphicData>
        </a:graphic>
      </p:graphicFrame>
    </p:spTree>
    <p:extLst>
      <p:ext uri="{BB962C8B-B14F-4D97-AF65-F5344CB8AC3E}">
        <p14:creationId xmlns:p14="http://schemas.microsoft.com/office/powerpoint/2010/main" val="2620422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73162"/>
            <a:ext cx="8534400" cy="5211596"/>
          </a:xfrm>
        </p:spPr>
        <p:txBody>
          <a:bodyPr>
            <a:normAutofit/>
          </a:bodyPr>
          <a:lstStyle/>
          <a:p>
            <a:pPr>
              <a:lnSpc>
                <a:spcPct val="80000"/>
              </a:lnSpc>
            </a:pPr>
            <a:endParaRPr lang="en-GB" sz="1900" dirty="0"/>
          </a:p>
          <a:p>
            <a:pPr marL="514350" indent="-514350">
              <a:buFont typeface="+mj-lt"/>
              <a:buAutoNum type="arabicPeriod"/>
            </a:pPr>
            <a:endParaRPr lang="en-ZA" sz="2800" dirty="0">
              <a:solidFill>
                <a:schemeClr val="tx2">
                  <a:lumMod val="75000"/>
                </a:schemeClr>
              </a:solidFill>
            </a:endParaRPr>
          </a:p>
        </p:txBody>
      </p:sp>
      <p:sp>
        <p:nvSpPr>
          <p:cNvPr id="3" name="Title 2"/>
          <p:cNvSpPr>
            <a:spLocks noGrp="1"/>
          </p:cNvSpPr>
          <p:nvPr>
            <p:ph type="title"/>
          </p:nvPr>
        </p:nvSpPr>
        <p:spPr>
          <a:xfrm>
            <a:off x="304800" y="0"/>
            <a:ext cx="8534400" cy="868362"/>
          </a:xfrm>
        </p:spPr>
        <p:txBody>
          <a:bodyPr>
            <a:normAutofit/>
          </a:bodyPr>
          <a:lstStyle/>
          <a:p>
            <a:r>
              <a:rPr lang="en-US" sz="3600" b="1" dirty="0">
                <a:solidFill>
                  <a:schemeClr val="tx2">
                    <a:lumMod val="50000"/>
                  </a:schemeClr>
                </a:solidFill>
              </a:rPr>
              <a:t>Outcomes and Outputs</a:t>
            </a:r>
            <a:endParaRPr lang="en-ZA" sz="3600" b="1" dirty="0">
              <a:solidFill>
                <a:schemeClr val="tx2">
                  <a:lumMod val="50000"/>
                </a:schemeClr>
              </a:solidFill>
            </a:endParaRPr>
          </a:p>
        </p:txBody>
      </p:sp>
      <p:sp>
        <p:nvSpPr>
          <p:cNvPr id="4" name="Oval 3"/>
          <p:cNvSpPr/>
          <p:nvPr/>
        </p:nvSpPr>
        <p:spPr>
          <a:xfrm>
            <a:off x="8211671" y="6306907"/>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15</a:t>
            </a:r>
            <a:endParaRPr lang="en-ZA" dirty="0"/>
          </a:p>
        </p:txBody>
      </p:sp>
      <p:graphicFrame>
        <p:nvGraphicFramePr>
          <p:cNvPr id="5" name="Table 4">
            <a:extLst>
              <a:ext uri="{FF2B5EF4-FFF2-40B4-BE49-F238E27FC236}">
                <a16:creationId xmlns:a16="http://schemas.microsoft.com/office/drawing/2014/main" id="{1616E6AD-EB99-41FE-9B1A-86D88757A95D}"/>
              </a:ext>
            </a:extLst>
          </p:cNvPr>
          <p:cNvGraphicFramePr>
            <a:graphicFrameLocks noGrp="1"/>
          </p:cNvGraphicFramePr>
          <p:nvPr/>
        </p:nvGraphicFramePr>
        <p:xfrm>
          <a:off x="161925" y="813521"/>
          <a:ext cx="8820150" cy="5632792"/>
        </p:xfrm>
        <a:graphic>
          <a:graphicData uri="http://schemas.openxmlformats.org/drawingml/2006/table">
            <a:tbl>
              <a:tblPr firstRow="1" firstCol="1" bandRow="1"/>
              <a:tblGrid>
                <a:gridCol w="914400">
                  <a:extLst>
                    <a:ext uri="{9D8B030D-6E8A-4147-A177-3AD203B41FA5}">
                      <a16:colId xmlns:a16="http://schemas.microsoft.com/office/drawing/2014/main" val="2573352086"/>
                    </a:ext>
                  </a:extLst>
                </a:gridCol>
                <a:gridCol w="1179410">
                  <a:extLst>
                    <a:ext uri="{9D8B030D-6E8A-4147-A177-3AD203B41FA5}">
                      <a16:colId xmlns:a16="http://schemas.microsoft.com/office/drawing/2014/main" val="625288230"/>
                    </a:ext>
                  </a:extLst>
                </a:gridCol>
                <a:gridCol w="1535632">
                  <a:extLst>
                    <a:ext uri="{9D8B030D-6E8A-4147-A177-3AD203B41FA5}">
                      <a16:colId xmlns:a16="http://schemas.microsoft.com/office/drawing/2014/main" val="4121507649"/>
                    </a:ext>
                  </a:extLst>
                </a:gridCol>
                <a:gridCol w="1307121">
                  <a:extLst>
                    <a:ext uri="{9D8B030D-6E8A-4147-A177-3AD203B41FA5}">
                      <a16:colId xmlns:a16="http://schemas.microsoft.com/office/drawing/2014/main" val="3815063182"/>
                    </a:ext>
                  </a:extLst>
                </a:gridCol>
                <a:gridCol w="1157289">
                  <a:extLst>
                    <a:ext uri="{9D8B030D-6E8A-4147-A177-3AD203B41FA5}">
                      <a16:colId xmlns:a16="http://schemas.microsoft.com/office/drawing/2014/main" val="79881905"/>
                    </a:ext>
                  </a:extLst>
                </a:gridCol>
                <a:gridCol w="1301947">
                  <a:extLst>
                    <a:ext uri="{9D8B030D-6E8A-4147-A177-3AD203B41FA5}">
                      <a16:colId xmlns:a16="http://schemas.microsoft.com/office/drawing/2014/main" val="34081302"/>
                    </a:ext>
                  </a:extLst>
                </a:gridCol>
                <a:gridCol w="1424351">
                  <a:extLst>
                    <a:ext uri="{9D8B030D-6E8A-4147-A177-3AD203B41FA5}">
                      <a16:colId xmlns:a16="http://schemas.microsoft.com/office/drawing/2014/main" val="3396104602"/>
                    </a:ext>
                  </a:extLst>
                </a:gridCol>
              </a:tblGrid>
              <a:tr h="366586">
                <a:tc rowSpan="2">
                  <a:txBody>
                    <a:bodyPr/>
                    <a:lstStyle/>
                    <a:p>
                      <a:pPr algn="ctr">
                        <a:lnSpc>
                          <a:spcPct val="110000"/>
                        </a:lnSpc>
                        <a:spcBef>
                          <a:spcPts val="400"/>
                        </a:spcBef>
                        <a:spcAft>
                          <a:spcPts val="400"/>
                        </a:spcAft>
                      </a:pPr>
                      <a:r>
                        <a:rPr lang="en-ZA" sz="1100" b="1" kern="1400" dirty="0">
                          <a:solidFill>
                            <a:srgbClr val="FFFFFF"/>
                          </a:solidFill>
                          <a:effectLst/>
                          <a:latin typeface="+mj-lt"/>
                          <a:ea typeface="Times New Roman" panose="02020603050405020304" pitchFamily="18" charset="0"/>
                          <a:cs typeface="Arial" panose="020B0604020202020204" pitchFamily="34" charset="0"/>
                        </a:rPr>
                        <a:t>Outcome</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rowSpan="2">
                  <a:txBody>
                    <a:bodyPr/>
                    <a:lstStyle/>
                    <a:p>
                      <a:pPr algn="ctr">
                        <a:lnSpc>
                          <a:spcPct val="110000"/>
                        </a:lnSpc>
                        <a:spcBef>
                          <a:spcPts val="400"/>
                        </a:spcBef>
                        <a:spcAft>
                          <a:spcPts val="400"/>
                        </a:spcAft>
                      </a:pPr>
                      <a:r>
                        <a:rPr lang="en-ZA" sz="1100" b="1" kern="1400" dirty="0">
                          <a:solidFill>
                            <a:srgbClr val="FFFFFF"/>
                          </a:solidFill>
                          <a:effectLst/>
                          <a:latin typeface="+mj-lt"/>
                          <a:ea typeface="Times New Roman" panose="02020603050405020304" pitchFamily="18" charset="0"/>
                          <a:cs typeface="Arial" panose="020B0604020202020204" pitchFamily="34" charset="0"/>
                        </a:rPr>
                        <a:t>Output</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rowSpan="2">
                  <a:txBody>
                    <a:bodyPr/>
                    <a:lstStyle/>
                    <a:p>
                      <a:pPr algn="ctr">
                        <a:lnSpc>
                          <a:spcPct val="110000"/>
                        </a:lnSpc>
                        <a:spcBef>
                          <a:spcPts val="400"/>
                        </a:spcBef>
                        <a:spcAft>
                          <a:spcPts val="400"/>
                        </a:spcAft>
                      </a:pPr>
                      <a:r>
                        <a:rPr lang="en-ZA" sz="1100" b="1" kern="1400" dirty="0">
                          <a:solidFill>
                            <a:srgbClr val="FFFFFF"/>
                          </a:solidFill>
                          <a:effectLst/>
                          <a:latin typeface="+mj-lt"/>
                          <a:ea typeface="Times New Roman" panose="02020603050405020304" pitchFamily="18" charset="0"/>
                          <a:cs typeface="Arial" panose="020B0604020202020204" pitchFamily="34" charset="0"/>
                        </a:rPr>
                        <a:t>Output indicator</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gridSpan="4">
                  <a:txBody>
                    <a:bodyPr/>
                    <a:lstStyle/>
                    <a:p>
                      <a:pPr algn="ctr">
                        <a:lnSpc>
                          <a:spcPct val="110000"/>
                        </a:lnSpc>
                        <a:spcBef>
                          <a:spcPts val="400"/>
                        </a:spcBef>
                        <a:spcAft>
                          <a:spcPts val="400"/>
                        </a:spcAft>
                      </a:pPr>
                      <a:r>
                        <a:rPr lang="en-ZA" sz="1100" b="1" kern="1400" dirty="0">
                          <a:solidFill>
                            <a:srgbClr val="FFFFFF"/>
                          </a:solidFill>
                          <a:effectLst/>
                          <a:latin typeface="+mj-lt"/>
                          <a:ea typeface="Times New Roman" panose="02020603050405020304" pitchFamily="18" charset="0"/>
                          <a:cs typeface="Arial" panose="020B0604020202020204" pitchFamily="34" charset="0"/>
                        </a:rPr>
                        <a:t>Medium-Term Targets</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36463726"/>
                  </a:ext>
                </a:extLst>
              </a:tr>
              <a:tr h="31377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100" b="1" kern="1400" dirty="0">
                          <a:solidFill>
                            <a:srgbClr val="FFFFFF"/>
                          </a:solidFill>
                          <a:effectLst/>
                          <a:latin typeface="+mj-lt"/>
                          <a:ea typeface="Times New Roman" panose="02020603050405020304" pitchFamily="18" charset="0"/>
                          <a:cs typeface="Arial" panose="020B0604020202020204" pitchFamily="34" charset="0"/>
                        </a:rPr>
                        <a:t>2021/22</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a:txBody>
                    <a:bodyPr/>
                    <a:lstStyle/>
                    <a:p>
                      <a:pPr algn="ctr">
                        <a:lnSpc>
                          <a:spcPct val="110000"/>
                        </a:lnSpc>
                        <a:spcBef>
                          <a:spcPts val="400"/>
                        </a:spcBef>
                        <a:spcAft>
                          <a:spcPts val="400"/>
                        </a:spcAft>
                      </a:pPr>
                      <a:r>
                        <a:rPr lang="en-ZA" sz="1100" b="1" kern="1400" dirty="0">
                          <a:solidFill>
                            <a:srgbClr val="FFFFFF"/>
                          </a:solidFill>
                          <a:effectLst/>
                          <a:latin typeface="+mj-lt"/>
                          <a:ea typeface="Times New Roman" panose="02020603050405020304" pitchFamily="18" charset="0"/>
                          <a:cs typeface="Arial" panose="020B0604020202020204" pitchFamily="34" charset="0"/>
                        </a:rPr>
                        <a:t>2022/23</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a:txBody>
                    <a:bodyPr/>
                    <a:lstStyle/>
                    <a:p>
                      <a:pPr algn="ctr">
                        <a:lnSpc>
                          <a:spcPct val="110000"/>
                        </a:lnSpc>
                        <a:spcBef>
                          <a:spcPts val="400"/>
                        </a:spcBef>
                        <a:spcAft>
                          <a:spcPts val="400"/>
                        </a:spcAft>
                      </a:pPr>
                      <a:r>
                        <a:rPr lang="en-ZA" sz="1100" b="1" kern="1400" dirty="0">
                          <a:solidFill>
                            <a:srgbClr val="FFFFFF"/>
                          </a:solidFill>
                          <a:effectLst/>
                          <a:latin typeface="+mj-lt"/>
                          <a:ea typeface="Times New Roman" panose="02020603050405020304" pitchFamily="18" charset="0"/>
                          <a:cs typeface="Arial" panose="020B0604020202020204" pitchFamily="34" charset="0"/>
                        </a:rPr>
                        <a:t>2023/24</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a:txBody>
                    <a:bodyPr/>
                    <a:lstStyle/>
                    <a:p>
                      <a:pPr algn="ctr">
                        <a:lnSpc>
                          <a:spcPct val="110000"/>
                        </a:lnSpc>
                        <a:spcBef>
                          <a:spcPts val="400"/>
                        </a:spcBef>
                        <a:spcAft>
                          <a:spcPts val="400"/>
                        </a:spcAft>
                      </a:pPr>
                      <a:r>
                        <a:rPr lang="en-ZA" sz="1100" b="1" kern="1400" dirty="0">
                          <a:solidFill>
                            <a:srgbClr val="FFFFFF"/>
                          </a:solidFill>
                          <a:effectLst/>
                          <a:latin typeface="+mj-lt"/>
                          <a:ea typeface="Times New Roman" panose="02020603050405020304" pitchFamily="18" charset="0"/>
                          <a:cs typeface="Arial" panose="020B0604020202020204" pitchFamily="34" charset="0"/>
                        </a:rPr>
                        <a:t>2024/25</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extLst>
                  <a:ext uri="{0D108BD9-81ED-4DB2-BD59-A6C34878D82A}">
                    <a16:rowId xmlns:a16="http://schemas.microsoft.com/office/drawing/2014/main" val="1427365993"/>
                  </a:ext>
                </a:extLst>
              </a:tr>
              <a:tr h="644993">
                <a:tc rowSpan="5">
                  <a:txBody>
                    <a:bodyPr/>
                    <a:lstStyle/>
                    <a:p>
                      <a:pPr algn="l">
                        <a:lnSpc>
                          <a:spcPct val="110000"/>
                        </a:lnSpc>
                        <a:spcBef>
                          <a:spcPts val="400"/>
                        </a:spcBef>
                        <a:spcAft>
                          <a:spcPts val="400"/>
                        </a:spcAft>
                      </a:pPr>
                      <a:r>
                        <a:rPr lang="en-ZA" sz="1100" b="1" kern="1400" dirty="0">
                          <a:solidFill>
                            <a:srgbClr val="000000"/>
                          </a:solidFill>
                          <a:effectLst/>
                          <a:latin typeface="+mj-lt"/>
                          <a:ea typeface="Times New Roman" panose="02020603050405020304" pitchFamily="18" charset="0"/>
                          <a:cs typeface="Arial" panose="020B0604020202020204" pitchFamily="34" charset="0"/>
                        </a:rPr>
                        <a:t>Outcome 5</a:t>
                      </a:r>
                      <a:endParaRPr lang="en-ZA" sz="1100" kern="1400" dirty="0">
                        <a:effectLst/>
                        <a:latin typeface="+mj-lt"/>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1100" kern="1400" dirty="0">
                          <a:solidFill>
                            <a:srgbClr val="000000"/>
                          </a:solidFill>
                          <a:effectLst/>
                          <a:latin typeface="+mj-lt"/>
                          <a:ea typeface="Times New Roman" panose="02020603050405020304" pitchFamily="18" charset="0"/>
                          <a:cs typeface="Arial" panose="020B0604020202020204" pitchFamily="34" charset="0"/>
                        </a:rPr>
                        <a:t>Enabling infrastructure developed and upgraded to support the space sector value chain</a:t>
                      </a:r>
                      <a:endParaRPr lang="en-ZA" sz="1100" kern="1400" dirty="0">
                        <a:effectLst/>
                        <a:latin typeface="+mj-lt"/>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1100" kern="1400" dirty="0">
                          <a:effectLst/>
                          <a:latin typeface="+mj-lt"/>
                          <a:ea typeface="Times New Roman" panose="02020603050405020304" pitchFamily="18" charset="0"/>
                          <a:cs typeface="Arial" panose="020B0604020202020204" pitchFamily="34" charset="0"/>
                        </a:rPr>
                        <a:t> </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0C3E3"/>
                    </a:solidFill>
                  </a:tcPr>
                </a:tc>
                <a:tc rowSpan="4">
                  <a:txBody>
                    <a:bodyPr/>
                    <a:lstStyle/>
                    <a:p>
                      <a:pPr algn="l">
                        <a:lnSpc>
                          <a:spcPct val="110000"/>
                        </a:lnSpc>
                        <a:spcBef>
                          <a:spcPts val="400"/>
                        </a:spcBef>
                        <a:spcAft>
                          <a:spcPts val="400"/>
                        </a:spcAft>
                      </a:pPr>
                      <a:r>
                        <a:rPr lang="en-ZA" sz="1100" kern="1400" dirty="0">
                          <a:solidFill>
                            <a:srgbClr val="000000"/>
                          </a:solidFill>
                          <a:effectLst/>
                          <a:latin typeface="+mj-lt"/>
                          <a:ea typeface="Times New Roman" panose="02020603050405020304" pitchFamily="18" charset="0"/>
                          <a:cs typeface="Arial" panose="020B0604020202020204" pitchFamily="34" charset="0"/>
                        </a:rPr>
                        <a:t>5.1. Infrastructure developed or upgraded</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1100" kern="1400" dirty="0">
                          <a:solidFill>
                            <a:srgbClr val="000000"/>
                          </a:solidFill>
                          <a:effectLst/>
                          <a:latin typeface="+mj-lt"/>
                          <a:ea typeface="Times New Roman" panose="02020603050405020304" pitchFamily="18" charset="0"/>
                          <a:cs typeface="Arial" panose="020B0604020202020204" pitchFamily="34" charset="0"/>
                        </a:rPr>
                        <a:t>5.1.1.  Development of Digital Earth South Africa</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1100" kern="1400" dirty="0">
                          <a:effectLst/>
                          <a:latin typeface="+mj-lt"/>
                          <a:ea typeface="Times New Roman" panose="02020603050405020304" pitchFamily="18" charset="0"/>
                          <a:cs typeface="Arial" panose="020B0604020202020204" pitchFamily="34" charset="0"/>
                        </a:rPr>
                        <a:t>Ingestion of Landsat archive</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1100" kern="1400" dirty="0">
                          <a:effectLst/>
                          <a:latin typeface="+mj-lt"/>
                          <a:ea typeface="Times New Roman" panose="02020603050405020304" pitchFamily="18" charset="0"/>
                          <a:cs typeface="Arial" panose="020B0604020202020204" pitchFamily="34" charset="0"/>
                        </a:rPr>
                        <a:t>An operational Digital Earth South Africa</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1100" kern="1400" dirty="0">
                          <a:effectLst/>
                          <a:latin typeface="+mj-lt"/>
                          <a:ea typeface="Times New Roman" panose="02020603050405020304" pitchFamily="18" charset="0"/>
                          <a:cs typeface="Arial" panose="020B0604020202020204" pitchFamily="34" charset="0"/>
                        </a:rPr>
                        <a:t>An operational Digital Earth South Africa</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1100" kern="1400" dirty="0">
                          <a:effectLst/>
                          <a:latin typeface="+mj-lt"/>
                          <a:ea typeface="Times New Roman" panose="02020603050405020304" pitchFamily="18" charset="0"/>
                          <a:cs typeface="Arial" panose="020B0604020202020204" pitchFamily="34" charset="0"/>
                        </a:rPr>
                        <a:t>An operational Digital Earth South Africa</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5330769"/>
                  </a:ext>
                </a:extLst>
              </a:tr>
              <a:tr h="971571">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100" kern="1400" dirty="0">
                          <a:solidFill>
                            <a:schemeClr val="tx1"/>
                          </a:solidFill>
                          <a:effectLst/>
                          <a:latin typeface="+mj-lt"/>
                          <a:ea typeface="Times New Roman" panose="02020603050405020304" pitchFamily="18" charset="0"/>
                          <a:cs typeface="Arial" panose="020B0604020202020204" pitchFamily="34" charset="0"/>
                        </a:rPr>
                        <a:t>5.1.2. Development of the Space Infrastructure Hub (SIH)</a:t>
                      </a:r>
                      <a:endParaRPr lang="en-ZA" sz="1100" kern="1400" dirty="0">
                        <a:solidFill>
                          <a:schemeClr val="tx1"/>
                        </a:solidFill>
                        <a:effectLst/>
                        <a:latin typeface="+mj-lt"/>
                        <a:ea typeface="Times New Roman" panose="02020603050405020304" pitchFamily="18" charset="0"/>
                        <a:cs typeface="Times New Roman" panose="02020603050405020304" pitchFamily="18" charset="0"/>
                      </a:endParaRPr>
                    </a:p>
                  </a:txBody>
                  <a:tcPr marL="53134" marR="53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1100" kern="1400" dirty="0">
                          <a:effectLst/>
                          <a:latin typeface="+mj-lt"/>
                          <a:ea typeface="Times New Roman" panose="02020603050405020304" pitchFamily="18" charset="0"/>
                          <a:cs typeface="Arial" panose="020B0604020202020204" pitchFamily="34" charset="0"/>
                        </a:rPr>
                        <a:t>Conclusion of a feasibility study for a bankable project</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1100" kern="1400" dirty="0">
                          <a:effectLst/>
                          <a:latin typeface="+mj-lt"/>
                          <a:ea typeface="Times New Roman" panose="02020603050405020304" pitchFamily="18" charset="0"/>
                          <a:cs typeface="Arial" panose="020B0604020202020204" pitchFamily="34" charset="0"/>
                        </a:rPr>
                        <a:t>Initiate acquisition of the Phase-1 mission system</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1100" kern="1400" dirty="0">
                          <a:effectLst/>
                          <a:latin typeface="+mj-lt"/>
                          <a:ea typeface="Times New Roman" panose="02020603050405020304" pitchFamily="18" charset="0"/>
                          <a:cs typeface="Arial" panose="020B0604020202020204" pitchFamily="34" charset="0"/>
                        </a:rPr>
                        <a:t>Conclude acquisition of the Phase-1 mission system</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1100" kern="1400" dirty="0">
                          <a:effectLst/>
                          <a:latin typeface="+mj-lt"/>
                          <a:ea typeface="Times New Roman" panose="02020603050405020304" pitchFamily="18" charset="0"/>
                          <a:cs typeface="Arial" panose="020B0604020202020204" pitchFamily="34" charset="0"/>
                        </a:rPr>
                        <a:t>Launch and in-orbit testing of Phase-1 satellites (including development of downstream applications)</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8613353"/>
                  </a:ext>
                </a:extLst>
              </a:tr>
              <a:tr h="971571">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100" kern="1400" dirty="0">
                          <a:solidFill>
                            <a:schemeClr val="tx1"/>
                          </a:solidFill>
                          <a:effectLst/>
                          <a:latin typeface="+mj-lt"/>
                          <a:ea typeface="Times New Roman" panose="02020603050405020304" pitchFamily="18" charset="0"/>
                          <a:cs typeface="Arial" panose="020B0604020202020204" pitchFamily="34" charset="0"/>
                        </a:rPr>
                        <a:t>5.1.3. Percentage progress towards a new operational space weather centre, as per an approved Business Case</a:t>
                      </a:r>
                      <a:endParaRPr lang="en-ZA" sz="1100" kern="1400" dirty="0">
                        <a:solidFill>
                          <a:schemeClr val="tx1"/>
                        </a:solidFill>
                        <a:effectLst/>
                        <a:latin typeface="+mj-lt"/>
                        <a:ea typeface="Times New Roman" panose="02020603050405020304" pitchFamily="18" charset="0"/>
                        <a:cs typeface="Times New Roman" panose="02020603050405020304" pitchFamily="18" charset="0"/>
                      </a:endParaRPr>
                    </a:p>
                  </a:txBody>
                  <a:tcPr marL="53134" marR="53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Bef>
                          <a:spcPts val="400"/>
                        </a:spcBef>
                        <a:spcAft>
                          <a:spcPts val="400"/>
                        </a:spcAft>
                      </a:pPr>
                      <a:r>
                        <a:rPr lang="en-ZA" sz="1100" kern="1400" dirty="0">
                          <a:effectLst/>
                          <a:latin typeface="+mj-lt"/>
                          <a:ea typeface="Times New Roman" panose="02020603050405020304" pitchFamily="18" charset="0"/>
                          <a:cs typeface="Arial" panose="020B0604020202020204" pitchFamily="34" charset="0"/>
                        </a:rPr>
                        <a:t>70%</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100" kern="1400" dirty="0">
                          <a:effectLst/>
                          <a:latin typeface="+mj-lt"/>
                          <a:ea typeface="Times New Roman" panose="02020603050405020304" pitchFamily="18" charset="0"/>
                          <a:cs typeface="Arial" panose="020B0604020202020204" pitchFamily="34" charset="0"/>
                        </a:rPr>
                        <a:t>100%</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1100" kern="1400" dirty="0">
                          <a:solidFill>
                            <a:srgbClr val="000000"/>
                          </a:solidFill>
                          <a:effectLst/>
                          <a:latin typeface="+mj-lt"/>
                          <a:ea typeface="Times New Roman" panose="02020603050405020304" pitchFamily="18" charset="0"/>
                          <a:cs typeface="Arial" panose="020B0604020202020204" pitchFamily="34" charset="0"/>
                        </a:rPr>
                        <a:t>Operational Space Weather Centre maintained at 75%</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100" kern="1400" dirty="0">
                          <a:solidFill>
                            <a:srgbClr val="000000"/>
                          </a:solidFill>
                          <a:effectLst/>
                          <a:latin typeface="+mj-lt"/>
                          <a:ea typeface="Times New Roman" panose="02020603050405020304" pitchFamily="18" charset="0"/>
                          <a:cs typeface="Arial" panose="020B0604020202020204" pitchFamily="34" charset="0"/>
                        </a:rPr>
                        <a:t>Maintain Operational Space Weather Centre maintained at 90%</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2742600"/>
                  </a:ext>
                </a:extLst>
              </a:tr>
              <a:tr h="1303529">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ZA" sz="1100" kern="1400" dirty="0">
                          <a:solidFill>
                            <a:schemeClr val="tx1"/>
                          </a:solidFill>
                          <a:effectLst/>
                          <a:latin typeface="+mj-lt"/>
                          <a:ea typeface="Times New Roman" panose="02020603050405020304" pitchFamily="18" charset="0"/>
                          <a:cs typeface="Arial" panose="020B0604020202020204" pitchFamily="34" charset="0"/>
                        </a:rPr>
                        <a:t>5.1.4. Percentage progress towards the development of deep space capabilities</a:t>
                      </a:r>
                      <a:endParaRPr lang="en-ZA" sz="1100" kern="1400" dirty="0">
                        <a:solidFill>
                          <a:schemeClr val="tx1"/>
                        </a:solidFill>
                        <a:effectLst/>
                        <a:latin typeface="+mj-lt"/>
                        <a:ea typeface="Times New Roman" panose="02020603050405020304" pitchFamily="18" charset="0"/>
                        <a:cs typeface="Times New Roman" panose="02020603050405020304" pitchFamily="18" charset="0"/>
                      </a:endParaRPr>
                    </a:p>
                  </a:txBody>
                  <a:tcPr marL="53134" marR="53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Bef>
                          <a:spcPts val="400"/>
                        </a:spcBef>
                        <a:spcAft>
                          <a:spcPts val="400"/>
                        </a:spcAft>
                      </a:pPr>
                      <a:r>
                        <a:rPr lang="en-ZA" sz="1100" kern="1400" dirty="0">
                          <a:effectLst/>
                          <a:latin typeface="+mj-lt"/>
                          <a:ea typeface="Times New Roman" panose="02020603050405020304" pitchFamily="18" charset="0"/>
                          <a:cs typeface="Arial" panose="020B0604020202020204" pitchFamily="34" charset="0"/>
                        </a:rPr>
                        <a:t>Environmental Impact Assessment (EIA) and Business case concluded for the development of deep space capabilities</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100" kern="1400" dirty="0">
                          <a:effectLst/>
                          <a:latin typeface="+mj-lt"/>
                          <a:ea typeface="Times New Roman" panose="02020603050405020304" pitchFamily="18" charset="0"/>
                          <a:cs typeface="Arial" panose="020B0604020202020204" pitchFamily="34" charset="0"/>
                        </a:rPr>
                        <a:t>Cost benefit and proposal to government and funders  </a:t>
                      </a:r>
                      <a:endParaRPr lang="en-ZA" sz="1100" kern="1400" dirty="0">
                        <a:effectLst/>
                        <a:latin typeface="+mj-lt"/>
                        <a:ea typeface="Times New Roman" panose="02020603050405020304" pitchFamily="18" charset="0"/>
                        <a:cs typeface="Times New Roman" panose="02020603050405020304" pitchFamily="18" charset="0"/>
                      </a:endParaRPr>
                    </a:p>
                    <a:p>
                      <a:pPr algn="ctr">
                        <a:lnSpc>
                          <a:spcPct val="110000"/>
                        </a:lnSpc>
                        <a:spcBef>
                          <a:spcPts val="400"/>
                        </a:spcBef>
                        <a:spcAft>
                          <a:spcPts val="400"/>
                        </a:spcAft>
                      </a:pPr>
                      <a:r>
                        <a:rPr lang="en-ZA" sz="1100" kern="1400" dirty="0">
                          <a:effectLst/>
                          <a:latin typeface="+mj-lt"/>
                          <a:ea typeface="Times New Roman" panose="02020603050405020304" pitchFamily="18" charset="0"/>
                          <a:cs typeface="Arial" panose="020B0604020202020204" pitchFamily="34" charset="0"/>
                        </a:rPr>
                        <a:t> Site establishment 20%</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100" kern="1400" dirty="0">
                          <a:effectLst/>
                          <a:latin typeface="+mj-lt"/>
                          <a:ea typeface="Times New Roman" panose="02020603050405020304" pitchFamily="18" charset="0"/>
                          <a:cs typeface="Arial" panose="020B0604020202020204" pitchFamily="34" charset="0"/>
                        </a:rPr>
                        <a:t>Site establishment 30%</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100" kern="1400" dirty="0">
                          <a:effectLst/>
                          <a:latin typeface="+mj-lt"/>
                          <a:ea typeface="Times New Roman" panose="02020603050405020304" pitchFamily="18" charset="0"/>
                          <a:cs typeface="Arial" panose="020B0604020202020204" pitchFamily="34" charset="0"/>
                        </a:rPr>
                        <a:t>Site establishment 60%</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2637104"/>
                  </a:ext>
                </a:extLst>
              </a:tr>
              <a:tr h="729780">
                <a:tc vMerge="1">
                  <a:txBody>
                    <a:bodyPr/>
                    <a:lstStyle/>
                    <a:p>
                      <a:endParaRPr lang="en-ZA"/>
                    </a:p>
                  </a:txBody>
                  <a:tcPr/>
                </a:tc>
                <a:tc>
                  <a:txBody>
                    <a:bodyPr/>
                    <a:lstStyle/>
                    <a:p>
                      <a:pPr algn="l">
                        <a:lnSpc>
                          <a:spcPct val="110000"/>
                        </a:lnSpc>
                        <a:spcBef>
                          <a:spcPts val="400"/>
                        </a:spcBef>
                        <a:spcAft>
                          <a:spcPts val="400"/>
                        </a:spcAft>
                      </a:pPr>
                      <a:r>
                        <a:rPr lang="en-ZA" sz="1100" kern="1400" dirty="0">
                          <a:solidFill>
                            <a:srgbClr val="000000"/>
                          </a:solidFill>
                          <a:effectLst/>
                          <a:latin typeface="+mj-lt"/>
                          <a:ea typeface="Times New Roman" panose="02020603050405020304" pitchFamily="18" charset="0"/>
                          <a:cs typeface="Arial" panose="020B0604020202020204" pitchFamily="34" charset="0"/>
                        </a:rPr>
                        <a:t>5.1. Infrastructure developed or upgraded</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Bef>
                          <a:spcPts val="400"/>
                        </a:spcBef>
                        <a:spcAft>
                          <a:spcPts val="400"/>
                        </a:spcAft>
                      </a:pPr>
                      <a:r>
                        <a:rPr lang="en-ZA" sz="1100" kern="1400" dirty="0">
                          <a:solidFill>
                            <a:srgbClr val="000000"/>
                          </a:solidFill>
                          <a:effectLst/>
                          <a:latin typeface="+mj-lt"/>
                          <a:ea typeface="Times New Roman" panose="02020603050405020304" pitchFamily="18" charset="0"/>
                          <a:cs typeface="Arial" panose="020B0604020202020204" pitchFamily="34" charset="0"/>
                        </a:rPr>
                        <a:t>5.1.5. Percentage progress towards an upgraded AIT Facility</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Bef>
                          <a:spcPts val="400"/>
                        </a:spcBef>
                        <a:spcAft>
                          <a:spcPts val="400"/>
                        </a:spcAft>
                      </a:pPr>
                      <a:r>
                        <a:rPr lang="en-ZA" sz="1100" kern="1400" dirty="0">
                          <a:effectLst/>
                          <a:latin typeface="+mj-lt"/>
                          <a:ea typeface="Times New Roman" panose="02020603050405020304" pitchFamily="18" charset="0"/>
                          <a:cs typeface="Arial" panose="020B0604020202020204" pitchFamily="34" charset="0"/>
                        </a:rPr>
                        <a:t>Revised project schedule and implementation plan</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100" kern="1400" dirty="0">
                          <a:effectLst/>
                          <a:latin typeface="+mj-lt"/>
                          <a:ea typeface="Times New Roman" panose="02020603050405020304" pitchFamily="18" charset="0"/>
                          <a:cs typeface="Arial" panose="020B0604020202020204" pitchFamily="34" charset="0"/>
                        </a:rPr>
                        <a:t>50%</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100" kern="1400" dirty="0">
                          <a:effectLst/>
                          <a:latin typeface="+mj-lt"/>
                          <a:ea typeface="Times New Roman" panose="02020603050405020304" pitchFamily="18" charset="0"/>
                          <a:cs typeface="Arial" panose="020B0604020202020204" pitchFamily="34" charset="0"/>
                        </a:rPr>
                        <a:t>100%</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100" kern="1400" dirty="0">
                          <a:effectLst/>
                          <a:latin typeface="+mj-lt"/>
                          <a:ea typeface="Times New Roman" panose="02020603050405020304" pitchFamily="18" charset="0"/>
                          <a:cs typeface="Arial" panose="020B0604020202020204" pitchFamily="34" charset="0"/>
                        </a:rPr>
                        <a:t>-</a:t>
                      </a:r>
                      <a:endParaRPr lang="en-ZA" sz="1100" kern="1400" dirty="0">
                        <a:effectLst/>
                        <a:latin typeface="+mj-lt"/>
                        <a:ea typeface="Times New Roman" panose="02020603050405020304" pitchFamily="18" charset="0"/>
                        <a:cs typeface="Times New Roman" panose="02020603050405020304" pitchFamily="18" charset="0"/>
                      </a:endParaRPr>
                    </a:p>
                  </a:txBody>
                  <a:tcPr marL="53134" marR="531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407618"/>
                  </a:ext>
                </a:extLst>
              </a:tr>
            </a:tbl>
          </a:graphicData>
        </a:graphic>
      </p:graphicFrame>
    </p:spTree>
    <p:extLst>
      <p:ext uri="{BB962C8B-B14F-4D97-AF65-F5344CB8AC3E}">
        <p14:creationId xmlns:p14="http://schemas.microsoft.com/office/powerpoint/2010/main" val="2187830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8534400" cy="868362"/>
          </a:xfrm>
        </p:spPr>
        <p:txBody>
          <a:bodyPr>
            <a:normAutofit/>
          </a:bodyPr>
          <a:lstStyle/>
          <a:p>
            <a:r>
              <a:rPr lang="en-US" sz="3600" b="1" dirty="0">
                <a:solidFill>
                  <a:schemeClr val="tx2">
                    <a:lumMod val="50000"/>
                  </a:schemeClr>
                </a:solidFill>
              </a:rPr>
              <a:t>Outcomes and Outputs</a:t>
            </a:r>
            <a:endParaRPr lang="en-ZA" sz="3600" b="1" dirty="0">
              <a:solidFill>
                <a:schemeClr val="tx2">
                  <a:lumMod val="50000"/>
                </a:schemeClr>
              </a:solidFill>
            </a:endParaRPr>
          </a:p>
        </p:txBody>
      </p:sp>
      <p:sp>
        <p:nvSpPr>
          <p:cNvPr id="4" name="Oval 3"/>
          <p:cNvSpPr/>
          <p:nvPr/>
        </p:nvSpPr>
        <p:spPr>
          <a:xfrm>
            <a:off x="8211671" y="6306907"/>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16</a:t>
            </a:r>
            <a:endParaRPr lang="en-ZA" dirty="0"/>
          </a:p>
        </p:txBody>
      </p:sp>
      <p:graphicFrame>
        <p:nvGraphicFramePr>
          <p:cNvPr id="6" name="Table 5">
            <a:extLst>
              <a:ext uri="{FF2B5EF4-FFF2-40B4-BE49-F238E27FC236}">
                <a16:creationId xmlns:a16="http://schemas.microsoft.com/office/drawing/2014/main" id="{AD962312-089D-4911-9E7E-11F16C08F979}"/>
              </a:ext>
            </a:extLst>
          </p:cNvPr>
          <p:cNvGraphicFramePr>
            <a:graphicFrameLocks noGrp="1"/>
          </p:cNvGraphicFramePr>
          <p:nvPr/>
        </p:nvGraphicFramePr>
        <p:xfrm>
          <a:off x="238125" y="1345806"/>
          <a:ext cx="8534399" cy="4333140"/>
        </p:xfrm>
        <a:graphic>
          <a:graphicData uri="http://schemas.openxmlformats.org/drawingml/2006/table">
            <a:tbl>
              <a:tblPr firstRow="1" firstCol="1" bandRow="1"/>
              <a:tblGrid>
                <a:gridCol w="1528386">
                  <a:extLst>
                    <a:ext uri="{9D8B030D-6E8A-4147-A177-3AD203B41FA5}">
                      <a16:colId xmlns:a16="http://schemas.microsoft.com/office/drawing/2014/main" val="3587883178"/>
                    </a:ext>
                  </a:extLst>
                </a:gridCol>
                <a:gridCol w="1533430">
                  <a:extLst>
                    <a:ext uri="{9D8B030D-6E8A-4147-A177-3AD203B41FA5}">
                      <a16:colId xmlns:a16="http://schemas.microsoft.com/office/drawing/2014/main" val="3930318761"/>
                    </a:ext>
                  </a:extLst>
                </a:gridCol>
                <a:gridCol w="1342088">
                  <a:extLst>
                    <a:ext uri="{9D8B030D-6E8A-4147-A177-3AD203B41FA5}">
                      <a16:colId xmlns:a16="http://schemas.microsoft.com/office/drawing/2014/main" val="4201367954"/>
                    </a:ext>
                  </a:extLst>
                </a:gridCol>
                <a:gridCol w="1283565">
                  <a:extLst>
                    <a:ext uri="{9D8B030D-6E8A-4147-A177-3AD203B41FA5}">
                      <a16:colId xmlns:a16="http://schemas.microsoft.com/office/drawing/2014/main" val="3109638256"/>
                    </a:ext>
                  </a:extLst>
                </a:gridCol>
                <a:gridCol w="1423465">
                  <a:extLst>
                    <a:ext uri="{9D8B030D-6E8A-4147-A177-3AD203B41FA5}">
                      <a16:colId xmlns:a16="http://schemas.microsoft.com/office/drawing/2014/main" val="3441925943"/>
                    </a:ext>
                  </a:extLst>
                </a:gridCol>
                <a:gridCol w="1423465">
                  <a:extLst>
                    <a:ext uri="{9D8B030D-6E8A-4147-A177-3AD203B41FA5}">
                      <a16:colId xmlns:a16="http://schemas.microsoft.com/office/drawing/2014/main" val="1588488919"/>
                    </a:ext>
                  </a:extLst>
                </a:gridCol>
              </a:tblGrid>
              <a:tr h="357888">
                <a:tc rowSpan="2">
                  <a:txBody>
                    <a:bodyPr/>
                    <a:lstStyle/>
                    <a:p>
                      <a:pPr algn="ctr">
                        <a:lnSpc>
                          <a:spcPct val="110000"/>
                        </a:lnSpc>
                        <a:spcBef>
                          <a:spcPts val="400"/>
                        </a:spcBef>
                        <a:spcAft>
                          <a:spcPts val="400"/>
                        </a:spcAft>
                      </a:pPr>
                      <a:r>
                        <a:rPr lang="en-ZA" sz="1200" b="1" kern="1400" dirty="0">
                          <a:solidFill>
                            <a:srgbClr val="FFFFFF"/>
                          </a:solidFill>
                          <a:effectLst/>
                          <a:latin typeface="+mj-lt"/>
                          <a:ea typeface="Times New Roman" panose="02020603050405020304" pitchFamily="18" charset="0"/>
                          <a:cs typeface="Arial" panose="020B0604020202020204" pitchFamily="34" charset="0"/>
                        </a:rPr>
                        <a:t>Outcome</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rowSpan="2">
                  <a:txBody>
                    <a:bodyPr/>
                    <a:lstStyle/>
                    <a:p>
                      <a:pPr algn="ctr">
                        <a:lnSpc>
                          <a:spcPct val="110000"/>
                        </a:lnSpc>
                        <a:spcBef>
                          <a:spcPts val="400"/>
                        </a:spcBef>
                        <a:spcAft>
                          <a:spcPts val="400"/>
                        </a:spcAft>
                      </a:pPr>
                      <a:r>
                        <a:rPr lang="en-ZA" sz="1200" b="1" kern="1400" dirty="0">
                          <a:solidFill>
                            <a:srgbClr val="FFFFFF"/>
                          </a:solidFill>
                          <a:effectLst/>
                          <a:latin typeface="+mj-lt"/>
                          <a:ea typeface="Times New Roman" panose="02020603050405020304" pitchFamily="18" charset="0"/>
                          <a:cs typeface="Arial" panose="020B0604020202020204" pitchFamily="34" charset="0"/>
                        </a:rPr>
                        <a:t>Output indicator</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gridSpan="4">
                  <a:txBody>
                    <a:bodyPr/>
                    <a:lstStyle/>
                    <a:p>
                      <a:pPr algn="ctr">
                        <a:lnSpc>
                          <a:spcPct val="110000"/>
                        </a:lnSpc>
                        <a:spcBef>
                          <a:spcPts val="400"/>
                        </a:spcBef>
                        <a:spcAft>
                          <a:spcPts val="400"/>
                        </a:spcAft>
                      </a:pPr>
                      <a:r>
                        <a:rPr lang="en-ZA" sz="1200" b="1" kern="1400" dirty="0">
                          <a:solidFill>
                            <a:srgbClr val="FFFFFF"/>
                          </a:solidFill>
                          <a:effectLst/>
                          <a:latin typeface="+mj-lt"/>
                          <a:ea typeface="Times New Roman" panose="02020603050405020304" pitchFamily="18" charset="0"/>
                          <a:cs typeface="Arial" panose="020B0604020202020204" pitchFamily="34" charset="0"/>
                        </a:rPr>
                        <a:t>Medium-Term Targets</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595244595"/>
                  </a:ext>
                </a:extLst>
              </a:tr>
              <a:tr h="601404">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1200" b="1" kern="1400" dirty="0">
                          <a:solidFill>
                            <a:srgbClr val="FFFFFF"/>
                          </a:solidFill>
                          <a:effectLst/>
                          <a:latin typeface="+mj-lt"/>
                          <a:ea typeface="Times New Roman" panose="02020603050405020304" pitchFamily="18" charset="0"/>
                          <a:cs typeface="Arial" panose="020B0604020202020204" pitchFamily="34" charset="0"/>
                        </a:rPr>
                        <a:t>2021/22</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a:txBody>
                    <a:bodyPr/>
                    <a:lstStyle/>
                    <a:p>
                      <a:pPr algn="ctr">
                        <a:lnSpc>
                          <a:spcPct val="110000"/>
                        </a:lnSpc>
                        <a:spcBef>
                          <a:spcPts val="400"/>
                        </a:spcBef>
                        <a:spcAft>
                          <a:spcPts val="400"/>
                        </a:spcAft>
                      </a:pPr>
                      <a:r>
                        <a:rPr lang="en-ZA" sz="1200" b="1" kern="1400" dirty="0">
                          <a:solidFill>
                            <a:srgbClr val="FFFFFF"/>
                          </a:solidFill>
                          <a:effectLst/>
                          <a:latin typeface="+mj-lt"/>
                          <a:ea typeface="Times New Roman" panose="02020603050405020304" pitchFamily="18" charset="0"/>
                          <a:cs typeface="Arial" panose="020B0604020202020204" pitchFamily="34" charset="0"/>
                        </a:rPr>
                        <a:t>2022/23</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a:txBody>
                    <a:bodyPr/>
                    <a:lstStyle/>
                    <a:p>
                      <a:pPr algn="ctr">
                        <a:lnSpc>
                          <a:spcPct val="110000"/>
                        </a:lnSpc>
                        <a:spcBef>
                          <a:spcPts val="400"/>
                        </a:spcBef>
                        <a:spcAft>
                          <a:spcPts val="400"/>
                        </a:spcAft>
                      </a:pPr>
                      <a:r>
                        <a:rPr lang="en-ZA" sz="1200" b="1" kern="1400" dirty="0">
                          <a:solidFill>
                            <a:srgbClr val="FFFFFF"/>
                          </a:solidFill>
                          <a:effectLst/>
                          <a:latin typeface="+mj-lt"/>
                          <a:ea typeface="Times New Roman" panose="02020603050405020304" pitchFamily="18" charset="0"/>
                          <a:cs typeface="Arial" panose="020B0604020202020204" pitchFamily="34" charset="0"/>
                        </a:rPr>
                        <a:t>2023/24</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tc>
                  <a:txBody>
                    <a:bodyPr/>
                    <a:lstStyle/>
                    <a:p>
                      <a:pPr algn="ctr">
                        <a:lnSpc>
                          <a:spcPct val="110000"/>
                        </a:lnSpc>
                        <a:spcBef>
                          <a:spcPts val="400"/>
                        </a:spcBef>
                        <a:spcAft>
                          <a:spcPts val="400"/>
                        </a:spcAft>
                      </a:pPr>
                      <a:r>
                        <a:rPr lang="en-ZA" sz="1200" b="1" kern="1400" dirty="0">
                          <a:solidFill>
                            <a:srgbClr val="FFFFFF"/>
                          </a:solidFill>
                          <a:effectLst/>
                          <a:latin typeface="+mj-lt"/>
                          <a:ea typeface="Times New Roman" panose="02020603050405020304" pitchFamily="18" charset="0"/>
                          <a:cs typeface="Arial" panose="020B0604020202020204" pitchFamily="34" charset="0"/>
                        </a:rPr>
                        <a:t>2024/25</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2852"/>
                    </a:solidFill>
                  </a:tcPr>
                </a:tc>
                <a:extLst>
                  <a:ext uri="{0D108BD9-81ED-4DB2-BD59-A6C34878D82A}">
                    <a16:rowId xmlns:a16="http://schemas.microsoft.com/office/drawing/2014/main" val="2499912798"/>
                  </a:ext>
                </a:extLst>
              </a:tr>
              <a:tr h="950535">
                <a:tc rowSpan="3">
                  <a:txBody>
                    <a:bodyPr/>
                    <a:lstStyle/>
                    <a:p>
                      <a:pPr algn="l">
                        <a:lnSpc>
                          <a:spcPct val="110000"/>
                        </a:lnSpc>
                        <a:spcBef>
                          <a:spcPts val="400"/>
                        </a:spcBef>
                        <a:spcAft>
                          <a:spcPts val="400"/>
                        </a:spcAft>
                      </a:pPr>
                      <a:r>
                        <a:rPr lang="en-ZA" sz="1200" b="1" kern="1400" dirty="0">
                          <a:solidFill>
                            <a:srgbClr val="000000"/>
                          </a:solidFill>
                          <a:effectLst/>
                          <a:latin typeface="+mj-lt"/>
                          <a:ea typeface="Times New Roman" panose="02020603050405020304" pitchFamily="18" charset="0"/>
                          <a:cs typeface="Arial" panose="020B0604020202020204" pitchFamily="34" charset="0"/>
                        </a:rPr>
                        <a:t>Outcome 6</a:t>
                      </a:r>
                      <a:endParaRPr lang="en-ZA" sz="1200" kern="1400" dirty="0">
                        <a:effectLst/>
                        <a:latin typeface="+mj-lt"/>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1200" kern="1400" dirty="0">
                          <a:solidFill>
                            <a:srgbClr val="000000"/>
                          </a:solidFill>
                          <a:effectLst/>
                          <a:latin typeface="+mj-lt"/>
                          <a:ea typeface="Times New Roman" panose="02020603050405020304" pitchFamily="18" charset="0"/>
                          <a:cs typeface="Arial" panose="020B0604020202020204" pitchFamily="34" charset="0"/>
                        </a:rPr>
                        <a:t>Increased participation of the national space programme in the regional and global space market</a:t>
                      </a:r>
                      <a:endParaRPr lang="en-ZA" sz="1200" kern="1400" dirty="0">
                        <a:effectLst/>
                        <a:latin typeface="+mj-lt"/>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 </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0C3E3"/>
                    </a:solidFill>
                  </a:tcPr>
                </a:tc>
                <a:tc>
                  <a:txBody>
                    <a:bodyPr/>
                    <a:lstStyle/>
                    <a:p>
                      <a:pPr algn="l">
                        <a:lnSpc>
                          <a:spcPct val="110000"/>
                        </a:lnSpc>
                        <a:spcBef>
                          <a:spcPts val="400"/>
                        </a:spcBef>
                        <a:spcAft>
                          <a:spcPts val="400"/>
                        </a:spcAft>
                      </a:pPr>
                      <a:r>
                        <a:rPr lang="en-ZA" sz="1200" kern="1400" dirty="0">
                          <a:solidFill>
                            <a:srgbClr val="000000"/>
                          </a:solidFill>
                          <a:effectLst/>
                          <a:latin typeface="+mj-lt"/>
                          <a:ea typeface="Times New Roman" panose="02020603050405020304" pitchFamily="18" charset="0"/>
                          <a:cs typeface="Arial" panose="020B0604020202020204" pitchFamily="34" charset="0"/>
                        </a:rPr>
                        <a:t>6.1.1. Number of products and applications</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6</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7</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7</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7</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060511"/>
                  </a:ext>
                </a:extLst>
              </a:tr>
              <a:tr h="1076325">
                <a:tc vMerge="1">
                  <a:txBody>
                    <a:bodyPr/>
                    <a:lstStyle/>
                    <a:p>
                      <a:endParaRPr lang="en-ZA"/>
                    </a:p>
                  </a:txBody>
                  <a:tcPr/>
                </a:tc>
                <a:tc>
                  <a:txBody>
                    <a:bodyPr/>
                    <a:lstStyle/>
                    <a:p>
                      <a:pPr algn="l">
                        <a:lnSpc>
                          <a:spcPct val="110000"/>
                        </a:lnSpc>
                        <a:spcBef>
                          <a:spcPts val="400"/>
                        </a:spcBef>
                        <a:spcAft>
                          <a:spcPts val="400"/>
                        </a:spcAft>
                      </a:pPr>
                      <a:r>
                        <a:rPr lang="en-ZA" sz="1200" kern="1400" dirty="0">
                          <a:solidFill>
                            <a:srgbClr val="000000"/>
                          </a:solidFill>
                          <a:effectLst/>
                          <a:latin typeface="+mj-lt"/>
                          <a:ea typeface="Times New Roman" panose="02020603050405020304" pitchFamily="18" charset="0"/>
                          <a:cs typeface="Arial" panose="020B0604020202020204" pitchFamily="34" charset="0"/>
                        </a:rPr>
                        <a:t>6.2.1. Rand value of total revenue generated from space operations activities </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R69 million</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R70 million</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R72 million</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R75 million</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775223"/>
                  </a:ext>
                </a:extLst>
              </a:tr>
              <a:tr h="1346988">
                <a:tc vMerge="1">
                  <a:txBody>
                    <a:bodyPr/>
                    <a:lstStyle/>
                    <a:p>
                      <a:endParaRPr lang="en-ZA"/>
                    </a:p>
                  </a:txBody>
                  <a:tcPr/>
                </a:tc>
                <a:tc>
                  <a:txBody>
                    <a:bodyPr/>
                    <a:lstStyle/>
                    <a:p>
                      <a:pPr algn="l">
                        <a:lnSpc>
                          <a:spcPct val="110000"/>
                        </a:lnSpc>
                        <a:spcBef>
                          <a:spcPts val="400"/>
                        </a:spcBef>
                        <a:spcAft>
                          <a:spcPts val="400"/>
                        </a:spcAft>
                      </a:pPr>
                      <a:r>
                        <a:rPr lang="en-ZA" sz="1200" kern="1400" dirty="0">
                          <a:solidFill>
                            <a:srgbClr val="000000"/>
                          </a:solidFill>
                          <a:effectLst/>
                          <a:latin typeface="+mj-lt"/>
                          <a:ea typeface="Times New Roman" panose="02020603050405020304" pitchFamily="18" charset="0"/>
                          <a:cs typeface="Arial" panose="020B0604020202020204" pitchFamily="34" charset="0"/>
                        </a:rPr>
                        <a:t>6.3.1. Successful satellite pass monitoring rate for Earth Observation</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98%</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98%</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98%</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400"/>
                        </a:spcBef>
                        <a:spcAft>
                          <a:spcPts val="400"/>
                        </a:spcAft>
                      </a:pPr>
                      <a:r>
                        <a:rPr lang="en-ZA" sz="1200" kern="1400" dirty="0">
                          <a:effectLst/>
                          <a:latin typeface="+mj-lt"/>
                          <a:ea typeface="Times New Roman" panose="02020603050405020304" pitchFamily="18" charset="0"/>
                          <a:cs typeface="Arial" panose="020B0604020202020204" pitchFamily="34" charset="0"/>
                        </a:rPr>
                        <a:t>98%</a:t>
                      </a:r>
                      <a:endParaRPr lang="en-ZA" sz="1200" kern="1400" dirty="0">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6314268"/>
                  </a:ext>
                </a:extLst>
              </a:tr>
            </a:tbl>
          </a:graphicData>
        </a:graphic>
      </p:graphicFrame>
    </p:spTree>
    <p:extLst>
      <p:ext uri="{BB962C8B-B14F-4D97-AF65-F5344CB8AC3E}">
        <p14:creationId xmlns:p14="http://schemas.microsoft.com/office/powerpoint/2010/main" val="1359398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73162"/>
            <a:ext cx="8534400" cy="5211596"/>
          </a:xfrm>
        </p:spPr>
        <p:txBody>
          <a:bodyPr>
            <a:normAutofit/>
          </a:bodyPr>
          <a:lstStyle/>
          <a:p>
            <a:pPr>
              <a:lnSpc>
                <a:spcPct val="80000"/>
              </a:lnSpc>
            </a:pPr>
            <a:endParaRPr lang="en-GB" sz="1900" dirty="0"/>
          </a:p>
          <a:p>
            <a:pPr marL="0" indent="0">
              <a:buNone/>
            </a:pPr>
            <a:endParaRPr lang="en-ZA" sz="2800" dirty="0">
              <a:solidFill>
                <a:schemeClr val="tx2">
                  <a:lumMod val="75000"/>
                </a:schemeClr>
              </a:solidFill>
            </a:endParaRPr>
          </a:p>
        </p:txBody>
      </p:sp>
      <p:sp>
        <p:nvSpPr>
          <p:cNvPr id="3" name="Title 2"/>
          <p:cNvSpPr>
            <a:spLocks noGrp="1"/>
          </p:cNvSpPr>
          <p:nvPr>
            <p:ph type="title"/>
          </p:nvPr>
        </p:nvSpPr>
        <p:spPr>
          <a:xfrm>
            <a:off x="581146" y="2811043"/>
            <a:ext cx="8123583" cy="868362"/>
          </a:xfrm>
          <a:solidFill>
            <a:schemeClr val="accent6"/>
          </a:solidFill>
        </p:spPr>
        <p:txBody>
          <a:bodyPr>
            <a:normAutofit fontScale="90000"/>
          </a:bodyPr>
          <a:lstStyle/>
          <a:p>
            <a:pPr algn="ctr"/>
            <a:br>
              <a:rPr lang="en-US" b="1" dirty="0"/>
            </a:br>
            <a:r>
              <a:rPr lang="en-US" b="1" dirty="0"/>
              <a:t>2022 – 2023 OUTPUT INDICATORS AND TARGETS</a:t>
            </a:r>
            <a:br>
              <a:rPr lang="en-ZA" dirty="0"/>
            </a:br>
            <a:endParaRPr lang="en-ZA" sz="3600" b="1" dirty="0">
              <a:solidFill>
                <a:schemeClr val="tx2">
                  <a:lumMod val="50000"/>
                </a:schemeClr>
              </a:solidFill>
            </a:endParaRPr>
          </a:p>
        </p:txBody>
      </p:sp>
      <p:sp>
        <p:nvSpPr>
          <p:cNvPr id="4" name="Oval 3"/>
          <p:cNvSpPr/>
          <p:nvPr/>
        </p:nvSpPr>
        <p:spPr>
          <a:xfrm>
            <a:off x="8390965" y="6185647"/>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17</a:t>
            </a:r>
            <a:endParaRPr lang="en-ZA" dirty="0"/>
          </a:p>
        </p:txBody>
      </p:sp>
    </p:spTree>
    <p:extLst>
      <p:ext uri="{BB962C8B-B14F-4D97-AF65-F5344CB8AC3E}">
        <p14:creationId xmlns:p14="http://schemas.microsoft.com/office/powerpoint/2010/main" val="2240298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2875FAA-D472-4E93-AA35-6A1083636197}"/>
              </a:ext>
            </a:extLst>
          </p:cNvPr>
          <p:cNvGraphicFramePr>
            <a:graphicFrameLocks noGrp="1"/>
          </p:cNvGraphicFramePr>
          <p:nvPr>
            <p:ph idx="1"/>
          </p:nvPr>
        </p:nvGraphicFramePr>
        <p:xfrm>
          <a:off x="192025" y="758952"/>
          <a:ext cx="8713850" cy="5309628"/>
        </p:xfrm>
        <a:graphic>
          <a:graphicData uri="http://schemas.openxmlformats.org/drawingml/2006/table">
            <a:tbl>
              <a:tblPr firstRow="1" bandRow="1">
                <a:tableStyleId>{5A111915-BE36-4E01-A7E5-04B1672EAD32}</a:tableStyleId>
              </a:tblPr>
              <a:tblGrid>
                <a:gridCol w="6709387">
                  <a:extLst>
                    <a:ext uri="{9D8B030D-6E8A-4147-A177-3AD203B41FA5}">
                      <a16:colId xmlns:a16="http://schemas.microsoft.com/office/drawing/2014/main" val="2502297324"/>
                    </a:ext>
                  </a:extLst>
                </a:gridCol>
                <a:gridCol w="2004463">
                  <a:extLst>
                    <a:ext uri="{9D8B030D-6E8A-4147-A177-3AD203B41FA5}">
                      <a16:colId xmlns:a16="http://schemas.microsoft.com/office/drawing/2014/main" val="72058343"/>
                    </a:ext>
                  </a:extLst>
                </a:gridCol>
              </a:tblGrid>
              <a:tr h="397134">
                <a:tc>
                  <a:txBody>
                    <a:bodyPr/>
                    <a:lstStyle/>
                    <a:p>
                      <a:r>
                        <a:rPr lang="en-US" dirty="0">
                          <a:solidFill>
                            <a:schemeClr val="bg1"/>
                          </a:solidFill>
                        </a:rPr>
                        <a:t>Output Indicator</a:t>
                      </a:r>
                      <a:endParaRPr lang="en-ZA" dirty="0">
                        <a:solidFill>
                          <a:schemeClr val="bg1"/>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242852"/>
                    </a:solidFill>
                  </a:tcPr>
                </a:tc>
                <a:tc>
                  <a:txBody>
                    <a:bodyPr/>
                    <a:lstStyle/>
                    <a:p>
                      <a:r>
                        <a:rPr lang="en-US" dirty="0">
                          <a:solidFill>
                            <a:schemeClr val="bg1"/>
                          </a:solidFill>
                        </a:rPr>
                        <a:t>Target</a:t>
                      </a:r>
                      <a:endParaRPr lang="en-ZA" dirty="0">
                        <a:solidFill>
                          <a:schemeClr val="bg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242852"/>
                    </a:solidFill>
                  </a:tcPr>
                </a:tc>
                <a:extLst>
                  <a:ext uri="{0D108BD9-81ED-4DB2-BD59-A6C34878D82A}">
                    <a16:rowId xmlns:a16="http://schemas.microsoft.com/office/drawing/2014/main" val="2328661078"/>
                  </a:ext>
                </a:extLst>
              </a:tr>
              <a:tr h="397134">
                <a:tc>
                  <a:txBody>
                    <a:bodyPr/>
                    <a:lstStyle/>
                    <a:p>
                      <a:pPr marL="285750" indent="-285750" algn="just">
                        <a:buFont typeface="Arial" panose="020B0604020202020204" pitchFamily="34" charset="0"/>
                        <a:buChar char="•"/>
                      </a:pPr>
                      <a:r>
                        <a:rPr lang="en-US" sz="1600" b="0" u="none" strike="noStrike" kern="1200" baseline="0" dirty="0">
                          <a:solidFill>
                            <a:srgbClr val="002060"/>
                          </a:solidFill>
                        </a:rPr>
                        <a:t>National research productivity score for supported R&amp;D 	</a:t>
                      </a:r>
                      <a:endParaRPr lang="en-US" sz="1600" b="0" i="0" u="none" strike="noStrike" kern="1200" baseline="0" dirty="0">
                        <a:solidFill>
                          <a:srgbClr val="002060"/>
                        </a:solidFill>
                        <a:latin typeface="+mn-lt"/>
                        <a:ea typeface="+mn-ea"/>
                        <a:cs typeface="+mn-cs"/>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ZA" sz="1600" b="0" u="none" strike="noStrike" kern="1200" baseline="0" dirty="0">
                          <a:solidFill>
                            <a:srgbClr val="0070C0"/>
                          </a:solidFill>
                        </a:rPr>
                        <a:t>: 1 445 	</a:t>
                      </a:r>
                      <a:endParaRPr lang="en-ZA" sz="1600" b="0" i="0" u="none" strike="noStrike" kern="1200" baseline="0" dirty="0">
                        <a:solidFill>
                          <a:srgbClr val="0070C0"/>
                        </a:solidFill>
                        <a:latin typeface="+mn-lt"/>
                        <a:ea typeface="+mn-ea"/>
                        <a:cs typeface="+mn-cs"/>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949539978"/>
                  </a:ext>
                </a:extLst>
              </a:tr>
              <a:tr h="620182">
                <a:tc>
                  <a:txBody>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strike="noStrike" kern="1200" baseline="0" dirty="0">
                          <a:solidFill>
                            <a:srgbClr val="002060"/>
                          </a:solidFill>
                        </a:rPr>
                        <a:t>The total contract expenditure to the broad space-related industry for core space projects 	</a:t>
                      </a:r>
                      <a:endParaRPr lang="en-US" sz="1600" b="0" i="0" u="none" strike="noStrike" kern="1200" baseline="0" dirty="0">
                        <a:solidFill>
                          <a:srgbClr val="002060"/>
                        </a:solidFill>
                        <a:latin typeface="+mn-lt"/>
                        <a:ea typeface="+mn-ea"/>
                        <a:cs typeface="+mn-cs"/>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600" dirty="0">
                          <a:solidFill>
                            <a:srgbClr val="0070C0"/>
                          </a:solidFill>
                        </a:rPr>
                        <a:t>: R61 million</a:t>
                      </a:r>
                      <a:endParaRPr lang="en-ZA" sz="1600" dirty="0">
                        <a:solidFill>
                          <a:srgbClr val="0070C0"/>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0965156"/>
                  </a:ext>
                </a:extLst>
              </a:tr>
              <a:tr h="397134">
                <a:tc>
                  <a:txBody>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strike="noStrike" kern="1200" baseline="0" dirty="0">
                          <a:solidFill>
                            <a:srgbClr val="002060"/>
                          </a:solidFill>
                        </a:rPr>
                        <a:t>Number of youth directly engaged on space-related sciences 	</a:t>
                      </a:r>
                      <a:endParaRPr lang="en-US" sz="1600" b="0" i="0" u="none" strike="noStrike" kern="1200" baseline="0" dirty="0">
                        <a:solidFill>
                          <a:srgbClr val="002060"/>
                        </a:solidFill>
                        <a:latin typeface="+mn-lt"/>
                        <a:ea typeface="+mn-ea"/>
                        <a:cs typeface="+mn-cs"/>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600" dirty="0">
                          <a:solidFill>
                            <a:srgbClr val="0070C0"/>
                          </a:solidFill>
                        </a:rPr>
                        <a:t>: 37 250</a:t>
                      </a:r>
                      <a:endParaRPr lang="en-ZA" sz="1600" dirty="0">
                        <a:solidFill>
                          <a:srgbClr val="0070C0"/>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267409816"/>
                  </a:ext>
                </a:extLst>
              </a:tr>
              <a:tr h="397134">
                <a:tc>
                  <a:txBody>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strike="noStrike" kern="1200" baseline="0" dirty="0">
                          <a:solidFill>
                            <a:srgbClr val="002060"/>
                          </a:solidFill>
                        </a:rPr>
                        <a:t>Number of students and interns supported for formalised training 	</a:t>
                      </a:r>
                      <a:endParaRPr lang="en-US" sz="1600" b="0" i="0" u="none" strike="noStrike" kern="1200" baseline="0" dirty="0">
                        <a:solidFill>
                          <a:srgbClr val="002060"/>
                        </a:solidFill>
                        <a:latin typeface="+mn-lt"/>
                        <a:ea typeface="+mn-ea"/>
                        <a:cs typeface="+mn-cs"/>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600" dirty="0">
                          <a:solidFill>
                            <a:srgbClr val="0070C0"/>
                          </a:solidFill>
                        </a:rPr>
                        <a:t>: 72</a:t>
                      </a:r>
                      <a:endParaRPr lang="en-ZA" sz="1600" dirty="0">
                        <a:solidFill>
                          <a:srgbClr val="0070C0"/>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81690123"/>
                  </a:ext>
                </a:extLst>
              </a:tr>
              <a:tr h="620182">
                <a:tc>
                  <a:txBody>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strike="noStrike" kern="1200" baseline="0" dirty="0">
                          <a:solidFill>
                            <a:srgbClr val="002060"/>
                          </a:solidFill>
                        </a:rPr>
                        <a:t>Number of joint initiatives undertaken through formal international partnerships 	</a:t>
                      </a:r>
                      <a:endParaRPr lang="en-US" sz="1600" b="0" i="0" u="none" strike="noStrike" kern="1200" baseline="0" dirty="0">
                        <a:solidFill>
                          <a:srgbClr val="002060"/>
                        </a:solidFill>
                        <a:latin typeface="+mn-lt"/>
                        <a:ea typeface="+mn-ea"/>
                        <a:cs typeface="+mn-cs"/>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600" dirty="0">
                          <a:solidFill>
                            <a:srgbClr val="0070C0"/>
                          </a:solidFill>
                        </a:rPr>
                        <a:t>: 9</a:t>
                      </a:r>
                      <a:endParaRPr lang="en-ZA" sz="1600" dirty="0">
                        <a:solidFill>
                          <a:srgbClr val="0070C0"/>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185650686"/>
                  </a:ext>
                </a:extLst>
              </a:tr>
              <a:tr h="620182">
                <a:tc>
                  <a:txBody>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strike="noStrike" kern="1200" baseline="0" dirty="0">
                          <a:solidFill>
                            <a:srgbClr val="002060"/>
                          </a:solidFill>
                        </a:rPr>
                        <a:t>Number of joint initiatives undertaken through formal African partnerships 	</a:t>
                      </a:r>
                      <a:endParaRPr lang="en-US" sz="1600" b="0" i="0" u="none" strike="noStrike" kern="1200" baseline="0" dirty="0">
                        <a:solidFill>
                          <a:srgbClr val="002060"/>
                        </a:solidFill>
                        <a:latin typeface="+mn-lt"/>
                        <a:ea typeface="+mn-ea"/>
                        <a:cs typeface="+mn-cs"/>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600" dirty="0">
                          <a:solidFill>
                            <a:srgbClr val="0070C0"/>
                          </a:solidFill>
                        </a:rPr>
                        <a:t>: 10</a:t>
                      </a:r>
                      <a:endParaRPr lang="en-ZA" sz="1600" dirty="0">
                        <a:solidFill>
                          <a:srgbClr val="0070C0"/>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63011608"/>
                  </a:ext>
                </a:extLst>
              </a:tr>
              <a:tr h="620182">
                <a:tc>
                  <a:txBody>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strike="noStrike" kern="1200" baseline="0" dirty="0">
                          <a:solidFill>
                            <a:srgbClr val="002060"/>
                          </a:solidFill>
                        </a:rPr>
                        <a:t>Number of joint initiatives undertaken through formal National partnerships 	</a:t>
                      </a:r>
                      <a:endParaRPr lang="en-US" sz="1600" b="0" i="0" u="none" strike="noStrike" kern="1200" baseline="0" dirty="0">
                        <a:solidFill>
                          <a:srgbClr val="002060"/>
                        </a:solidFill>
                        <a:latin typeface="+mn-lt"/>
                        <a:ea typeface="+mn-ea"/>
                        <a:cs typeface="+mn-cs"/>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600" dirty="0">
                          <a:solidFill>
                            <a:srgbClr val="0070C0"/>
                          </a:solidFill>
                        </a:rPr>
                        <a:t>: 13</a:t>
                      </a:r>
                      <a:endParaRPr lang="en-ZA" sz="1600" dirty="0">
                        <a:solidFill>
                          <a:srgbClr val="0070C0"/>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14718822"/>
                  </a:ext>
                </a:extLst>
              </a:tr>
              <a:tr h="620182">
                <a:tc>
                  <a:txBody>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strike="noStrike" kern="1200" baseline="0" dirty="0">
                          <a:solidFill>
                            <a:srgbClr val="002060"/>
                          </a:solidFill>
                        </a:rPr>
                        <a:t>Number of awareness and training interventions to key users of space-related products and services 	</a:t>
                      </a:r>
                      <a:endParaRPr lang="en-US" sz="1600" b="0" i="0" u="none" strike="noStrike" kern="1200" baseline="0" dirty="0">
                        <a:solidFill>
                          <a:srgbClr val="002060"/>
                        </a:solidFill>
                        <a:latin typeface="+mn-lt"/>
                        <a:ea typeface="+mn-ea"/>
                        <a:cs typeface="+mn-cs"/>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600" dirty="0">
                          <a:solidFill>
                            <a:srgbClr val="0070C0"/>
                          </a:solidFill>
                        </a:rPr>
                        <a:t>: 8</a:t>
                      </a:r>
                      <a:endParaRPr lang="en-ZA" sz="1600" dirty="0">
                        <a:solidFill>
                          <a:srgbClr val="0070C0"/>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336411623"/>
                  </a:ext>
                </a:extLst>
              </a:tr>
              <a:tr h="620182">
                <a:tc>
                  <a:txBody>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u="none" strike="noStrike" kern="1200" baseline="0" dirty="0">
                          <a:solidFill>
                            <a:srgbClr val="002060"/>
                          </a:solidFill>
                        </a:rPr>
                        <a:t>Number of additional government departments and public entities that are using space products and service</a:t>
                      </a:r>
                      <a:endParaRPr lang="en-US" sz="1600" b="0" i="0" u="none" strike="noStrike" kern="1200" baseline="0" dirty="0">
                        <a:solidFill>
                          <a:srgbClr val="002060"/>
                        </a:solidFill>
                        <a:latin typeface="+mn-lt"/>
                        <a:ea typeface="+mn-ea"/>
                        <a:cs typeface="+mn-cs"/>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600" dirty="0">
                          <a:solidFill>
                            <a:srgbClr val="0070C0"/>
                          </a:solidFill>
                        </a:rPr>
                        <a:t>: 10</a:t>
                      </a:r>
                      <a:endParaRPr lang="en-ZA" sz="1600" dirty="0">
                        <a:solidFill>
                          <a:srgbClr val="0070C0"/>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535905852"/>
                  </a:ext>
                </a:extLst>
              </a:tr>
            </a:tbl>
          </a:graphicData>
        </a:graphic>
      </p:graphicFrame>
      <p:sp>
        <p:nvSpPr>
          <p:cNvPr id="3" name="Title 2">
            <a:extLst>
              <a:ext uri="{FF2B5EF4-FFF2-40B4-BE49-F238E27FC236}">
                <a16:creationId xmlns:a16="http://schemas.microsoft.com/office/drawing/2014/main" id="{0C397E46-D8DE-4AB5-A8A7-595165CE14E8}"/>
              </a:ext>
            </a:extLst>
          </p:cNvPr>
          <p:cNvSpPr>
            <a:spLocks noGrp="1"/>
          </p:cNvSpPr>
          <p:nvPr>
            <p:ph type="title"/>
          </p:nvPr>
        </p:nvSpPr>
        <p:spPr>
          <a:xfrm>
            <a:off x="304800" y="0"/>
            <a:ext cx="8534400" cy="868362"/>
          </a:xfrm>
        </p:spPr>
        <p:txBody>
          <a:bodyPr>
            <a:normAutofit/>
          </a:bodyPr>
          <a:lstStyle/>
          <a:p>
            <a:r>
              <a:rPr lang="en-US" sz="3200" b="1" dirty="0">
                <a:solidFill>
                  <a:schemeClr val="tx2">
                    <a:lumMod val="50000"/>
                  </a:schemeClr>
                </a:solidFill>
              </a:rPr>
              <a:t>2022-2023 Output Indicators and Targets</a:t>
            </a:r>
            <a:endParaRPr lang="en-ZA" sz="3200" dirty="0"/>
          </a:p>
        </p:txBody>
      </p:sp>
      <p:sp>
        <p:nvSpPr>
          <p:cNvPr id="5" name="Oval 4">
            <a:extLst>
              <a:ext uri="{FF2B5EF4-FFF2-40B4-BE49-F238E27FC236}">
                <a16:creationId xmlns:a16="http://schemas.microsoft.com/office/drawing/2014/main" id="{6589EED3-C67C-4EEA-B720-F2B5A20DA85D}"/>
              </a:ext>
            </a:extLst>
          </p:cNvPr>
          <p:cNvSpPr/>
          <p:nvPr/>
        </p:nvSpPr>
        <p:spPr>
          <a:xfrm>
            <a:off x="8390965" y="6185647"/>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18</a:t>
            </a:r>
            <a:endParaRPr lang="en-ZA" dirty="0"/>
          </a:p>
        </p:txBody>
      </p:sp>
    </p:spTree>
    <p:extLst>
      <p:ext uri="{BB962C8B-B14F-4D97-AF65-F5344CB8AC3E}">
        <p14:creationId xmlns:p14="http://schemas.microsoft.com/office/powerpoint/2010/main" val="3327710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2875FAA-D472-4E93-AA35-6A1083636197}"/>
              </a:ext>
            </a:extLst>
          </p:cNvPr>
          <p:cNvGraphicFramePr>
            <a:graphicFrameLocks noGrp="1"/>
          </p:cNvGraphicFramePr>
          <p:nvPr>
            <p:ph idx="1"/>
          </p:nvPr>
        </p:nvGraphicFramePr>
        <p:xfrm>
          <a:off x="247650" y="1262998"/>
          <a:ext cx="8648700" cy="4731135"/>
        </p:xfrm>
        <a:graphic>
          <a:graphicData uri="http://schemas.openxmlformats.org/drawingml/2006/table">
            <a:tbl>
              <a:tblPr firstRow="1" bandRow="1">
                <a:tableStyleId>{17292A2E-F333-43FB-9621-5CBBE7FDCDCB}</a:tableStyleId>
              </a:tblPr>
              <a:tblGrid>
                <a:gridCol w="6008771">
                  <a:extLst>
                    <a:ext uri="{9D8B030D-6E8A-4147-A177-3AD203B41FA5}">
                      <a16:colId xmlns:a16="http://schemas.microsoft.com/office/drawing/2014/main" val="2502297324"/>
                    </a:ext>
                  </a:extLst>
                </a:gridCol>
                <a:gridCol w="2639929">
                  <a:extLst>
                    <a:ext uri="{9D8B030D-6E8A-4147-A177-3AD203B41FA5}">
                      <a16:colId xmlns:a16="http://schemas.microsoft.com/office/drawing/2014/main" val="72058343"/>
                    </a:ext>
                  </a:extLst>
                </a:gridCol>
              </a:tblGrid>
              <a:tr h="479175">
                <a:tc>
                  <a:txBody>
                    <a:bodyPr/>
                    <a:lstStyle/>
                    <a:p>
                      <a:r>
                        <a:rPr lang="en-US" dirty="0">
                          <a:solidFill>
                            <a:schemeClr val="bg1"/>
                          </a:solidFill>
                        </a:rPr>
                        <a:t>Output Indicator</a:t>
                      </a:r>
                      <a:endParaRPr lang="en-ZA" dirty="0">
                        <a:solidFill>
                          <a:schemeClr val="bg1"/>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242852"/>
                    </a:solidFill>
                  </a:tcPr>
                </a:tc>
                <a:tc>
                  <a:txBody>
                    <a:bodyPr/>
                    <a:lstStyle/>
                    <a:p>
                      <a:r>
                        <a:rPr lang="en-US" dirty="0">
                          <a:solidFill>
                            <a:schemeClr val="bg1"/>
                          </a:solidFill>
                        </a:rPr>
                        <a:t>Target</a:t>
                      </a:r>
                      <a:endParaRPr lang="en-ZA" dirty="0">
                        <a:solidFill>
                          <a:schemeClr val="bg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242852"/>
                    </a:solidFill>
                  </a:tcPr>
                </a:tc>
                <a:extLst>
                  <a:ext uri="{0D108BD9-81ED-4DB2-BD59-A6C34878D82A}">
                    <a16:rowId xmlns:a16="http://schemas.microsoft.com/office/drawing/2014/main" val="2328661078"/>
                  </a:ext>
                </a:extLst>
              </a:tr>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a:solidFill>
                            <a:srgbClr val="002060"/>
                          </a:solidFill>
                          <a:latin typeface="+mn-lt"/>
                          <a:ea typeface="+mn-ea"/>
                          <a:cs typeface="+mn-cs"/>
                        </a:rPr>
                        <a:t>Development of Digital Earth South Africa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rgbClr val="0070C0"/>
                          </a:solidFill>
                          <a:latin typeface="+mn-lt"/>
                          <a:ea typeface="+mn-ea"/>
                          <a:cs typeface="+mn-cs"/>
                        </a:rPr>
                        <a:t>: An operational Digital Earth South Africa 	</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949539978"/>
                  </a:ext>
                </a:extLst>
              </a:tr>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a:solidFill>
                            <a:srgbClr val="002060"/>
                          </a:solidFill>
                          <a:latin typeface="+mn-lt"/>
                          <a:ea typeface="+mn-ea"/>
                          <a:cs typeface="+mn-cs"/>
                        </a:rPr>
                        <a:t>Development of the Space Infrastructure Hub (SIH)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rgbClr val="0070C0"/>
                          </a:solidFill>
                          <a:latin typeface="+mn-lt"/>
                          <a:ea typeface="+mn-ea"/>
                          <a:cs typeface="+mn-cs"/>
                        </a:rPr>
                        <a:t>: Initiate acquisition of the Phase-1 mission system </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0965156"/>
                  </a:ext>
                </a:extLst>
              </a:tr>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a:solidFill>
                            <a:srgbClr val="002060"/>
                          </a:solidFill>
                          <a:latin typeface="+mn-lt"/>
                          <a:ea typeface="+mn-ea"/>
                          <a:cs typeface="+mn-cs"/>
                        </a:rPr>
                        <a:t>Percentage progress towards a new operational Space Weather Centre, as per an approved Business Case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b="0" i="0" u="none" strike="noStrike" kern="1200" baseline="0" dirty="0">
                          <a:solidFill>
                            <a:srgbClr val="0070C0"/>
                          </a:solidFill>
                          <a:latin typeface="+mn-lt"/>
                          <a:ea typeface="+mn-ea"/>
                          <a:cs typeface="+mn-cs"/>
                        </a:rPr>
                        <a:t>: 100% 	</a:t>
                      </a:r>
                    </a:p>
                    <a:p>
                      <a:endParaRPr lang="en-ZA" sz="1600" dirty="0">
                        <a:solidFill>
                          <a:srgbClr val="0070C0"/>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267409816"/>
                  </a:ext>
                </a:extLst>
              </a:tr>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a:solidFill>
                            <a:srgbClr val="002060"/>
                          </a:solidFill>
                          <a:latin typeface="+mn-lt"/>
                          <a:ea typeface="+mn-ea"/>
                          <a:cs typeface="+mn-cs"/>
                        </a:rPr>
                        <a:t>Percentage progress towards the development of deep space capabilities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600" b="0" i="0" u="none" strike="noStrike" kern="1200" baseline="0" dirty="0">
                          <a:solidFill>
                            <a:srgbClr val="0070C0"/>
                          </a:solidFill>
                          <a:latin typeface="+mn-lt"/>
                          <a:ea typeface="+mn-ea"/>
                          <a:cs typeface="+mn-cs"/>
                        </a:rPr>
                        <a:t>: Cost benefit and proposal to government and funders </a:t>
                      </a:r>
                    </a:p>
                    <a:p>
                      <a:r>
                        <a:rPr lang="en-ZA" sz="1600" b="0" i="0" u="none" strike="noStrike" kern="1200" baseline="0" dirty="0">
                          <a:solidFill>
                            <a:srgbClr val="0070C0"/>
                          </a:solidFill>
                          <a:latin typeface="+mn-lt"/>
                          <a:ea typeface="+mn-ea"/>
                          <a:cs typeface="+mn-cs"/>
                        </a:rPr>
                        <a:t>Site establishment 20% 	</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81690123"/>
                  </a:ext>
                </a:extLst>
              </a:tr>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a:solidFill>
                            <a:srgbClr val="002060"/>
                          </a:solidFill>
                          <a:latin typeface="+mn-lt"/>
                          <a:ea typeface="+mn-ea"/>
                          <a:cs typeface="+mn-cs"/>
                        </a:rPr>
                        <a:t>Percentage progress towards an upgraded AIT Facility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600" b="0" i="0" u="none" strike="noStrike" kern="1200" baseline="0" dirty="0">
                          <a:solidFill>
                            <a:srgbClr val="0070C0"/>
                          </a:solidFill>
                          <a:latin typeface="+mn-lt"/>
                          <a:ea typeface="+mn-ea"/>
                          <a:cs typeface="+mn-cs"/>
                        </a:rPr>
                        <a:t>: 50%</a:t>
                      </a:r>
                      <a:endParaRPr lang="en-ZA" sz="1600" b="0" i="0" u="none" strike="noStrike" kern="1200" baseline="0" dirty="0">
                        <a:solidFill>
                          <a:srgbClr val="0070C0"/>
                        </a:solidFill>
                        <a:latin typeface="+mn-lt"/>
                        <a:ea typeface="+mn-ea"/>
                        <a:cs typeface="+mn-cs"/>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185650686"/>
                  </a:ext>
                </a:extLst>
              </a:tr>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a:solidFill>
                            <a:srgbClr val="002060"/>
                          </a:solidFill>
                          <a:latin typeface="+mn-lt"/>
                          <a:ea typeface="+mn-ea"/>
                          <a:cs typeface="+mn-cs"/>
                        </a:rPr>
                        <a:t>Number of products and applications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600" b="0" i="0" u="none" strike="noStrike" kern="1200" baseline="0" dirty="0">
                          <a:solidFill>
                            <a:srgbClr val="0070C0"/>
                          </a:solidFill>
                          <a:latin typeface="+mn-lt"/>
                          <a:ea typeface="+mn-ea"/>
                          <a:cs typeface="+mn-cs"/>
                        </a:rPr>
                        <a:t>: 7</a:t>
                      </a:r>
                      <a:endParaRPr lang="en-ZA" sz="1600" b="0" i="0" u="none" strike="noStrike" kern="1200" baseline="0" dirty="0">
                        <a:solidFill>
                          <a:srgbClr val="0070C0"/>
                        </a:solidFill>
                        <a:latin typeface="+mn-lt"/>
                        <a:ea typeface="+mn-ea"/>
                        <a:cs typeface="+mn-cs"/>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63011608"/>
                  </a:ext>
                </a:extLst>
              </a:tr>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a:solidFill>
                            <a:srgbClr val="002060"/>
                          </a:solidFill>
                          <a:latin typeface="+mn-lt"/>
                          <a:ea typeface="+mn-ea"/>
                          <a:cs typeface="+mn-cs"/>
                        </a:rPr>
                        <a:t>Rand value of total revenue generated from space operations activities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600" b="0" i="0" u="none" strike="noStrike" kern="1200" baseline="0" dirty="0">
                          <a:solidFill>
                            <a:srgbClr val="0070C0"/>
                          </a:solidFill>
                          <a:latin typeface="+mn-lt"/>
                          <a:ea typeface="+mn-ea"/>
                          <a:cs typeface="+mn-cs"/>
                        </a:rPr>
                        <a:t>: R70 million</a:t>
                      </a:r>
                      <a:endParaRPr lang="en-ZA" sz="1600" b="0" i="0" u="none" strike="noStrike" kern="1200" baseline="0" dirty="0">
                        <a:solidFill>
                          <a:srgbClr val="0070C0"/>
                        </a:solidFill>
                        <a:latin typeface="+mn-lt"/>
                        <a:ea typeface="+mn-ea"/>
                        <a:cs typeface="+mn-cs"/>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14718822"/>
                  </a:ext>
                </a:extLst>
              </a:tr>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kern="1200" baseline="0" dirty="0">
                          <a:solidFill>
                            <a:srgbClr val="002060"/>
                          </a:solidFill>
                          <a:latin typeface="+mn-lt"/>
                          <a:ea typeface="+mn-ea"/>
                          <a:cs typeface="+mn-cs"/>
                        </a:rPr>
                        <a:t>Successful satellite pass monitoring rate for Earth Observation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600" b="0" i="0" u="none" strike="noStrike" kern="1200" baseline="0" dirty="0">
                          <a:solidFill>
                            <a:srgbClr val="0070C0"/>
                          </a:solidFill>
                          <a:latin typeface="+mn-lt"/>
                          <a:ea typeface="+mn-ea"/>
                          <a:cs typeface="+mn-cs"/>
                        </a:rPr>
                        <a:t>: 98%</a:t>
                      </a:r>
                      <a:endParaRPr lang="en-ZA" sz="1600" b="0" i="0" u="none" strike="noStrike" kern="1200" baseline="0" dirty="0">
                        <a:solidFill>
                          <a:srgbClr val="0070C0"/>
                        </a:solidFill>
                        <a:latin typeface="+mn-lt"/>
                        <a:ea typeface="+mn-ea"/>
                        <a:cs typeface="+mn-cs"/>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336411623"/>
                  </a:ext>
                </a:extLst>
              </a:tr>
            </a:tbl>
          </a:graphicData>
        </a:graphic>
      </p:graphicFrame>
      <p:sp>
        <p:nvSpPr>
          <p:cNvPr id="3" name="Title 2">
            <a:extLst>
              <a:ext uri="{FF2B5EF4-FFF2-40B4-BE49-F238E27FC236}">
                <a16:creationId xmlns:a16="http://schemas.microsoft.com/office/drawing/2014/main" id="{0C397E46-D8DE-4AB5-A8A7-595165CE14E8}"/>
              </a:ext>
            </a:extLst>
          </p:cNvPr>
          <p:cNvSpPr>
            <a:spLocks noGrp="1"/>
          </p:cNvSpPr>
          <p:nvPr>
            <p:ph type="title"/>
          </p:nvPr>
        </p:nvSpPr>
        <p:spPr>
          <a:xfrm>
            <a:off x="304800" y="259976"/>
            <a:ext cx="8534400" cy="868362"/>
          </a:xfrm>
        </p:spPr>
        <p:txBody>
          <a:bodyPr>
            <a:normAutofit/>
          </a:bodyPr>
          <a:lstStyle/>
          <a:p>
            <a:r>
              <a:rPr lang="en-US" sz="3200" b="1" dirty="0">
                <a:solidFill>
                  <a:schemeClr val="tx2">
                    <a:lumMod val="50000"/>
                  </a:schemeClr>
                </a:solidFill>
              </a:rPr>
              <a:t>2022-2023 Output Indicators and Targets</a:t>
            </a:r>
            <a:endParaRPr lang="en-ZA" sz="3200" dirty="0"/>
          </a:p>
        </p:txBody>
      </p:sp>
      <p:sp>
        <p:nvSpPr>
          <p:cNvPr id="5" name="Oval 4">
            <a:extLst>
              <a:ext uri="{FF2B5EF4-FFF2-40B4-BE49-F238E27FC236}">
                <a16:creationId xmlns:a16="http://schemas.microsoft.com/office/drawing/2014/main" id="{2146C63B-7788-4B24-A5ED-B8EB4368C0DC}"/>
              </a:ext>
            </a:extLst>
          </p:cNvPr>
          <p:cNvSpPr/>
          <p:nvPr/>
        </p:nvSpPr>
        <p:spPr>
          <a:xfrm>
            <a:off x="8390965" y="6185647"/>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19</a:t>
            </a:r>
            <a:endParaRPr lang="en-ZA" dirty="0"/>
          </a:p>
        </p:txBody>
      </p:sp>
    </p:spTree>
    <p:extLst>
      <p:ext uri="{BB962C8B-B14F-4D97-AF65-F5344CB8AC3E}">
        <p14:creationId xmlns:p14="http://schemas.microsoft.com/office/powerpoint/2010/main" val="2105880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98E776-06A2-DD4C-902E-91F86689F2DB}"/>
              </a:ext>
            </a:extLst>
          </p:cNvPr>
          <p:cNvSpPr>
            <a:spLocks noGrp="1"/>
          </p:cNvSpPr>
          <p:nvPr>
            <p:ph type="title"/>
          </p:nvPr>
        </p:nvSpPr>
        <p:spPr>
          <a:xfrm>
            <a:off x="204736" y="69239"/>
            <a:ext cx="8534400" cy="868362"/>
          </a:xfrm>
        </p:spPr>
        <p:txBody>
          <a:bodyPr>
            <a:normAutofit/>
          </a:bodyPr>
          <a:lstStyle/>
          <a:p>
            <a:pPr algn="ctr"/>
            <a:r>
              <a:rPr lang="en-US" sz="3200" b="1" dirty="0">
                <a:solidFill>
                  <a:srgbClr val="002060"/>
                </a:solidFill>
              </a:rPr>
              <a:t>Contents</a:t>
            </a:r>
          </a:p>
        </p:txBody>
      </p:sp>
      <p:sp>
        <p:nvSpPr>
          <p:cNvPr id="6" name="TextBox 5">
            <a:extLst>
              <a:ext uri="{FF2B5EF4-FFF2-40B4-BE49-F238E27FC236}">
                <a16:creationId xmlns:a16="http://schemas.microsoft.com/office/drawing/2014/main" id="{8DCE8098-6E29-450C-BC61-ED4C983582CB}"/>
              </a:ext>
            </a:extLst>
          </p:cNvPr>
          <p:cNvSpPr txBox="1"/>
          <p:nvPr/>
        </p:nvSpPr>
        <p:spPr>
          <a:xfrm>
            <a:off x="552902" y="1627677"/>
            <a:ext cx="7838043" cy="369332"/>
          </a:xfrm>
          <a:prstGeom prst="rect">
            <a:avLst/>
          </a:prstGeom>
          <a:solidFill>
            <a:schemeClr val="accent6">
              <a:lumMod val="75000"/>
            </a:schemeClr>
          </a:solidFill>
          <a:ln>
            <a:solidFill>
              <a:schemeClr val="accent6">
                <a:lumMod val="50000"/>
              </a:schemeClr>
            </a:solidFill>
          </a:ln>
        </p:spPr>
        <p:txBody>
          <a:bodyPr wrap="square" rtlCol="0">
            <a:spAutoFit/>
          </a:bodyPr>
          <a:lstStyle/>
          <a:p>
            <a:pPr fontAlgn="base">
              <a:spcBef>
                <a:spcPct val="0"/>
              </a:spcBef>
              <a:spcAft>
                <a:spcPct val="0"/>
              </a:spcAft>
            </a:pPr>
            <a:r>
              <a:rPr lang="en-ZA" b="1" dirty="0">
                <a:solidFill>
                  <a:schemeClr val="bg1"/>
                </a:solidFill>
                <a:cs typeface="Arial" charset="0"/>
              </a:rPr>
              <a:t>Vision / Mission / Impact</a:t>
            </a:r>
          </a:p>
        </p:txBody>
      </p:sp>
      <p:sp>
        <p:nvSpPr>
          <p:cNvPr id="7" name="TextBox 6">
            <a:extLst>
              <a:ext uri="{FF2B5EF4-FFF2-40B4-BE49-F238E27FC236}">
                <a16:creationId xmlns:a16="http://schemas.microsoft.com/office/drawing/2014/main" id="{A1F25565-FE4C-4ADE-A312-908B5094630F}"/>
              </a:ext>
            </a:extLst>
          </p:cNvPr>
          <p:cNvSpPr txBox="1"/>
          <p:nvPr/>
        </p:nvSpPr>
        <p:spPr>
          <a:xfrm>
            <a:off x="552909" y="2026918"/>
            <a:ext cx="7838043" cy="369332"/>
          </a:xfrm>
          <a:prstGeom prst="rect">
            <a:avLst/>
          </a:prstGeom>
          <a:solidFill>
            <a:schemeClr val="accent6"/>
          </a:solidFill>
          <a:ln>
            <a:solidFill>
              <a:schemeClr val="accent6">
                <a:lumMod val="50000"/>
              </a:schemeClr>
            </a:solidFill>
          </a:ln>
        </p:spPr>
        <p:txBody>
          <a:bodyPr wrap="square" rtlCol="0">
            <a:spAutoFit/>
          </a:bodyPr>
          <a:lstStyle/>
          <a:p>
            <a:pPr fontAlgn="base">
              <a:spcBef>
                <a:spcPct val="0"/>
              </a:spcBef>
              <a:spcAft>
                <a:spcPct val="0"/>
              </a:spcAft>
            </a:pPr>
            <a:r>
              <a:rPr lang="en-ZA" b="1" dirty="0">
                <a:solidFill>
                  <a:schemeClr val="bg1"/>
                </a:solidFill>
                <a:cs typeface="Arial" charset="0"/>
              </a:rPr>
              <a:t>Measuring Our Outcomes</a:t>
            </a:r>
          </a:p>
        </p:txBody>
      </p:sp>
      <p:sp>
        <p:nvSpPr>
          <p:cNvPr id="8" name="TextBox 7">
            <a:extLst>
              <a:ext uri="{FF2B5EF4-FFF2-40B4-BE49-F238E27FC236}">
                <a16:creationId xmlns:a16="http://schemas.microsoft.com/office/drawing/2014/main" id="{F10956E5-C497-4481-BF2E-5F95C1370162}"/>
              </a:ext>
            </a:extLst>
          </p:cNvPr>
          <p:cNvSpPr txBox="1"/>
          <p:nvPr/>
        </p:nvSpPr>
        <p:spPr>
          <a:xfrm>
            <a:off x="538881" y="4435923"/>
            <a:ext cx="7838043" cy="369332"/>
          </a:xfrm>
          <a:prstGeom prst="rect">
            <a:avLst/>
          </a:prstGeom>
          <a:solidFill>
            <a:schemeClr val="accent5">
              <a:lumMod val="60000"/>
              <a:lumOff val="40000"/>
            </a:schemeClr>
          </a:solidFill>
          <a:ln>
            <a:solidFill>
              <a:schemeClr val="accent6">
                <a:lumMod val="50000"/>
              </a:schemeClr>
            </a:solidFill>
          </a:ln>
        </p:spPr>
        <p:txBody>
          <a:bodyPr wrap="square" rtlCol="0">
            <a:spAutoFit/>
          </a:bodyPr>
          <a:lstStyle/>
          <a:p>
            <a:pPr fontAlgn="base">
              <a:spcBef>
                <a:spcPct val="0"/>
              </a:spcBef>
              <a:spcAft>
                <a:spcPct val="0"/>
              </a:spcAft>
            </a:pPr>
            <a:r>
              <a:rPr lang="en-US" b="1" dirty="0">
                <a:solidFill>
                  <a:schemeClr val="bg1"/>
                </a:solidFill>
                <a:cs typeface="Arial" charset="0"/>
              </a:rPr>
              <a:t>Organisational Focus / Key 2022 - 2023 Priorities</a:t>
            </a:r>
            <a:endParaRPr lang="en-ZA" b="1" dirty="0">
              <a:solidFill>
                <a:schemeClr val="bg1"/>
              </a:solidFill>
              <a:cs typeface="Arial" charset="0"/>
            </a:endParaRPr>
          </a:p>
        </p:txBody>
      </p:sp>
      <p:sp>
        <p:nvSpPr>
          <p:cNvPr id="10" name="Oval 9">
            <a:extLst>
              <a:ext uri="{FF2B5EF4-FFF2-40B4-BE49-F238E27FC236}">
                <a16:creationId xmlns:a16="http://schemas.microsoft.com/office/drawing/2014/main" id="{9B3F6787-9425-438C-970B-BD377FDAEBBD}"/>
              </a:ext>
            </a:extLst>
          </p:cNvPr>
          <p:cNvSpPr/>
          <p:nvPr/>
        </p:nvSpPr>
        <p:spPr>
          <a:xfrm>
            <a:off x="8390965" y="6185647"/>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2</a:t>
            </a:r>
          </a:p>
        </p:txBody>
      </p:sp>
      <p:sp>
        <p:nvSpPr>
          <p:cNvPr id="11" name="TextBox 10">
            <a:extLst>
              <a:ext uri="{FF2B5EF4-FFF2-40B4-BE49-F238E27FC236}">
                <a16:creationId xmlns:a16="http://schemas.microsoft.com/office/drawing/2014/main" id="{BD3C6FA4-68BC-4AE7-ADE0-F057648318D9}"/>
              </a:ext>
            </a:extLst>
          </p:cNvPr>
          <p:cNvSpPr txBox="1"/>
          <p:nvPr/>
        </p:nvSpPr>
        <p:spPr>
          <a:xfrm>
            <a:off x="552906" y="823283"/>
            <a:ext cx="7838043" cy="369332"/>
          </a:xfrm>
          <a:prstGeom prst="rect">
            <a:avLst/>
          </a:prstGeom>
          <a:solidFill>
            <a:schemeClr val="accent4">
              <a:lumMod val="40000"/>
              <a:lumOff val="60000"/>
            </a:schemeClr>
          </a:solidFill>
          <a:ln>
            <a:solidFill>
              <a:schemeClr val="accent6">
                <a:lumMod val="50000"/>
              </a:schemeClr>
            </a:solidFill>
          </a:ln>
        </p:spPr>
        <p:txBody>
          <a:bodyPr wrap="square" rtlCol="0">
            <a:spAutoFit/>
          </a:bodyPr>
          <a:lstStyle/>
          <a:p>
            <a:pPr fontAlgn="base">
              <a:spcBef>
                <a:spcPct val="0"/>
              </a:spcBef>
              <a:spcAft>
                <a:spcPct val="0"/>
              </a:spcAft>
            </a:pPr>
            <a:r>
              <a:rPr lang="en-ZA" b="1" dirty="0">
                <a:solidFill>
                  <a:schemeClr val="accent5">
                    <a:lumMod val="75000"/>
                  </a:schemeClr>
                </a:solidFill>
                <a:cs typeface="Arial" charset="0"/>
              </a:rPr>
              <a:t>Strategic Context</a:t>
            </a:r>
          </a:p>
        </p:txBody>
      </p:sp>
      <p:sp>
        <p:nvSpPr>
          <p:cNvPr id="13" name="TextBox 12">
            <a:extLst>
              <a:ext uri="{FF2B5EF4-FFF2-40B4-BE49-F238E27FC236}">
                <a16:creationId xmlns:a16="http://schemas.microsoft.com/office/drawing/2014/main" id="{F777CF2E-9AF3-4F43-BB51-F1020DB054A2}"/>
              </a:ext>
            </a:extLst>
          </p:cNvPr>
          <p:cNvSpPr txBox="1"/>
          <p:nvPr/>
        </p:nvSpPr>
        <p:spPr>
          <a:xfrm>
            <a:off x="552903" y="3623392"/>
            <a:ext cx="7838043" cy="369332"/>
          </a:xfrm>
          <a:prstGeom prst="rect">
            <a:avLst/>
          </a:prstGeom>
          <a:solidFill>
            <a:schemeClr val="bg2">
              <a:lumMod val="75000"/>
            </a:schemeClr>
          </a:solidFill>
          <a:ln>
            <a:solidFill>
              <a:schemeClr val="accent6">
                <a:lumMod val="50000"/>
              </a:schemeClr>
            </a:solidFill>
          </a:ln>
        </p:spPr>
        <p:txBody>
          <a:bodyPr wrap="square" rtlCol="0">
            <a:spAutoFit/>
          </a:bodyPr>
          <a:lstStyle/>
          <a:p>
            <a:pPr fontAlgn="base">
              <a:spcBef>
                <a:spcPct val="0"/>
              </a:spcBef>
              <a:spcAft>
                <a:spcPct val="0"/>
              </a:spcAft>
            </a:pPr>
            <a:r>
              <a:rPr lang="en-US" b="1" dirty="0">
                <a:cs typeface="Arial" charset="0"/>
              </a:rPr>
              <a:t>2022-2023 APP Output Indicators and Medium-Term Targets</a:t>
            </a:r>
            <a:endParaRPr lang="en-ZA" b="1" dirty="0">
              <a:cs typeface="Arial" charset="0"/>
            </a:endParaRPr>
          </a:p>
        </p:txBody>
      </p:sp>
      <p:sp>
        <p:nvSpPr>
          <p:cNvPr id="9" name="TextBox 8">
            <a:extLst>
              <a:ext uri="{FF2B5EF4-FFF2-40B4-BE49-F238E27FC236}">
                <a16:creationId xmlns:a16="http://schemas.microsoft.com/office/drawing/2014/main" id="{6E435170-FB46-4B20-A365-E038E024BECC}"/>
              </a:ext>
            </a:extLst>
          </p:cNvPr>
          <p:cNvSpPr txBox="1"/>
          <p:nvPr/>
        </p:nvSpPr>
        <p:spPr>
          <a:xfrm>
            <a:off x="538878" y="5238531"/>
            <a:ext cx="7838043" cy="369332"/>
          </a:xfrm>
          <a:prstGeom prst="rect">
            <a:avLst/>
          </a:prstGeom>
          <a:solidFill>
            <a:schemeClr val="bg2">
              <a:lumMod val="85000"/>
            </a:schemeClr>
          </a:solidFill>
          <a:ln>
            <a:solidFill>
              <a:schemeClr val="accent6">
                <a:lumMod val="50000"/>
              </a:schemeClr>
            </a:solidFill>
          </a:ln>
        </p:spPr>
        <p:txBody>
          <a:bodyPr wrap="square" rtlCol="0">
            <a:spAutoFit/>
          </a:bodyPr>
          <a:lstStyle/>
          <a:p>
            <a:pPr fontAlgn="base">
              <a:spcBef>
                <a:spcPct val="0"/>
              </a:spcBef>
              <a:spcAft>
                <a:spcPct val="0"/>
              </a:spcAft>
            </a:pPr>
            <a:r>
              <a:rPr lang="en-US" b="1" dirty="0">
                <a:solidFill>
                  <a:srgbClr val="121E3F"/>
                </a:solidFill>
                <a:cs typeface="Arial" charset="0"/>
              </a:rPr>
              <a:t>Key Challenges</a:t>
            </a:r>
            <a:endParaRPr lang="en-ZA" b="1" dirty="0">
              <a:solidFill>
                <a:srgbClr val="121E3F"/>
              </a:solidFill>
              <a:cs typeface="Arial" charset="0"/>
            </a:endParaRPr>
          </a:p>
        </p:txBody>
      </p:sp>
      <p:sp>
        <p:nvSpPr>
          <p:cNvPr id="12" name="TextBox 11">
            <a:extLst>
              <a:ext uri="{FF2B5EF4-FFF2-40B4-BE49-F238E27FC236}">
                <a16:creationId xmlns:a16="http://schemas.microsoft.com/office/drawing/2014/main" id="{50B57664-C880-4972-8F4E-3E18809AD975}"/>
              </a:ext>
            </a:extLst>
          </p:cNvPr>
          <p:cNvSpPr txBox="1"/>
          <p:nvPr/>
        </p:nvSpPr>
        <p:spPr>
          <a:xfrm>
            <a:off x="552902" y="5633500"/>
            <a:ext cx="7838043" cy="369332"/>
          </a:xfrm>
          <a:prstGeom prst="rect">
            <a:avLst/>
          </a:prstGeom>
          <a:solidFill>
            <a:schemeClr val="accent6"/>
          </a:solidFill>
          <a:ln>
            <a:solidFill>
              <a:schemeClr val="accent6">
                <a:lumMod val="50000"/>
              </a:schemeClr>
            </a:solidFill>
          </a:ln>
        </p:spPr>
        <p:txBody>
          <a:bodyPr wrap="square" rtlCol="0">
            <a:spAutoFit/>
          </a:bodyPr>
          <a:lstStyle/>
          <a:p>
            <a:pPr fontAlgn="base">
              <a:spcBef>
                <a:spcPct val="0"/>
              </a:spcBef>
              <a:spcAft>
                <a:spcPct val="0"/>
              </a:spcAft>
            </a:pPr>
            <a:r>
              <a:rPr lang="en-ZA" b="1" dirty="0">
                <a:solidFill>
                  <a:schemeClr val="bg1"/>
                </a:solidFill>
                <a:cs typeface="Arial" charset="0"/>
              </a:rPr>
              <a:t>SANSA Institutional Review</a:t>
            </a:r>
          </a:p>
        </p:txBody>
      </p:sp>
      <p:sp>
        <p:nvSpPr>
          <p:cNvPr id="14" name="TextBox 13">
            <a:extLst>
              <a:ext uri="{FF2B5EF4-FFF2-40B4-BE49-F238E27FC236}">
                <a16:creationId xmlns:a16="http://schemas.microsoft.com/office/drawing/2014/main" id="{1697A42E-2B45-4408-A867-70FE613A9717}"/>
              </a:ext>
            </a:extLst>
          </p:cNvPr>
          <p:cNvSpPr txBox="1"/>
          <p:nvPr/>
        </p:nvSpPr>
        <p:spPr>
          <a:xfrm>
            <a:off x="538877" y="6028469"/>
            <a:ext cx="7838043" cy="369332"/>
          </a:xfrm>
          <a:prstGeom prst="rect">
            <a:avLst/>
          </a:prstGeom>
          <a:solidFill>
            <a:schemeClr val="bg2">
              <a:lumMod val="75000"/>
            </a:schemeClr>
          </a:solidFill>
          <a:ln>
            <a:solidFill>
              <a:schemeClr val="accent6">
                <a:lumMod val="50000"/>
              </a:schemeClr>
            </a:solidFill>
          </a:ln>
        </p:spPr>
        <p:txBody>
          <a:bodyPr wrap="square" rtlCol="0">
            <a:spAutoFit/>
          </a:bodyPr>
          <a:lstStyle/>
          <a:p>
            <a:pPr fontAlgn="base">
              <a:spcBef>
                <a:spcPct val="0"/>
              </a:spcBef>
              <a:spcAft>
                <a:spcPct val="0"/>
              </a:spcAft>
            </a:pPr>
            <a:r>
              <a:rPr lang="en-ZA" b="1" dirty="0">
                <a:solidFill>
                  <a:srgbClr val="121E3F"/>
                </a:solidFill>
                <a:cs typeface="Arial" charset="0"/>
              </a:rPr>
              <a:t>Financial Overview</a:t>
            </a:r>
          </a:p>
        </p:txBody>
      </p:sp>
      <p:sp>
        <p:nvSpPr>
          <p:cNvPr id="15" name="TextBox 14">
            <a:extLst>
              <a:ext uri="{FF2B5EF4-FFF2-40B4-BE49-F238E27FC236}">
                <a16:creationId xmlns:a16="http://schemas.microsoft.com/office/drawing/2014/main" id="{5A6D4A10-741D-4E1C-A846-C961108724F1}"/>
              </a:ext>
            </a:extLst>
          </p:cNvPr>
          <p:cNvSpPr txBox="1"/>
          <p:nvPr/>
        </p:nvSpPr>
        <p:spPr>
          <a:xfrm>
            <a:off x="552907" y="2828031"/>
            <a:ext cx="7838043" cy="369332"/>
          </a:xfrm>
          <a:prstGeom prst="rect">
            <a:avLst/>
          </a:prstGeom>
          <a:solidFill>
            <a:schemeClr val="accent6">
              <a:lumMod val="75000"/>
            </a:schemeClr>
          </a:solidFill>
          <a:ln>
            <a:solidFill>
              <a:schemeClr val="accent6">
                <a:lumMod val="50000"/>
              </a:schemeClr>
            </a:solidFill>
          </a:ln>
        </p:spPr>
        <p:txBody>
          <a:bodyPr wrap="square" rtlCol="0">
            <a:spAutoFit/>
          </a:bodyPr>
          <a:lstStyle/>
          <a:p>
            <a:pPr fontAlgn="base">
              <a:spcBef>
                <a:spcPct val="0"/>
              </a:spcBef>
              <a:spcAft>
                <a:spcPct val="0"/>
              </a:spcAft>
            </a:pPr>
            <a:r>
              <a:rPr lang="en-US" b="1" dirty="0">
                <a:solidFill>
                  <a:schemeClr val="bg1"/>
                </a:solidFill>
                <a:cs typeface="Arial" charset="0"/>
              </a:rPr>
              <a:t>Key Strategic Priorities</a:t>
            </a:r>
            <a:endParaRPr lang="en-ZA" b="1" dirty="0">
              <a:solidFill>
                <a:schemeClr val="bg1"/>
              </a:solidFill>
              <a:cs typeface="Arial" charset="0"/>
            </a:endParaRPr>
          </a:p>
        </p:txBody>
      </p:sp>
      <p:sp>
        <p:nvSpPr>
          <p:cNvPr id="16" name="TextBox 15">
            <a:extLst>
              <a:ext uri="{FF2B5EF4-FFF2-40B4-BE49-F238E27FC236}">
                <a16:creationId xmlns:a16="http://schemas.microsoft.com/office/drawing/2014/main" id="{5BBAED66-50AA-45D8-8A34-B4C7494CE6D1}"/>
              </a:ext>
            </a:extLst>
          </p:cNvPr>
          <p:cNvSpPr txBox="1"/>
          <p:nvPr/>
        </p:nvSpPr>
        <p:spPr>
          <a:xfrm>
            <a:off x="552904" y="1216473"/>
            <a:ext cx="7838043" cy="369332"/>
          </a:xfrm>
          <a:prstGeom prst="rect">
            <a:avLst/>
          </a:prstGeom>
          <a:solidFill>
            <a:schemeClr val="accent5">
              <a:lumMod val="60000"/>
              <a:lumOff val="40000"/>
            </a:schemeClr>
          </a:solidFill>
          <a:ln>
            <a:solidFill>
              <a:schemeClr val="accent6">
                <a:lumMod val="50000"/>
              </a:schemeClr>
            </a:solidFill>
          </a:ln>
        </p:spPr>
        <p:txBody>
          <a:bodyPr wrap="square" rtlCol="0">
            <a:spAutoFit/>
          </a:bodyPr>
          <a:lstStyle/>
          <a:p>
            <a:pPr fontAlgn="base">
              <a:spcBef>
                <a:spcPct val="0"/>
              </a:spcBef>
              <a:spcAft>
                <a:spcPct val="0"/>
              </a:spcAft>
            </a:pPr>
            <a:r>
              <a:rPr lang="en-US" b="1" dirty="0">
                <a:solidFill>
                  <a:schemeClr val="bg1"/>
                </a:solidFill>
                <a:cs typeface="Arial" charset="0"/>
              </a:rPr>
              <a:t>Revised SANSA 2020/2025 Strategic Plan</a:t>
            </a:r>
            <a:endParaRPr lang="en-ZA" b="1" dirty="0">
              <a:solidFill>
                <a:schemeClr val="bg1"/>
              </a:solidFill>
              <a:cs typeface="Arial" charset="0"/>
            </a:endParaRPr>
          </a:p>
        </p:txBody>
      </p:sp>
      <p:sp>
        <p:nvSpPr>
          <p:cNvPr id="17" name="TextBox 16">
            <a:extLst>
              <a:ext uri="{FF2B5EF4-FFF2-40B4-BE49-F238E27FC236}">
                <a16:creationId xmlns:a16="http://schemas.microsoft.com/office/drawing/2014/main" id="{784E9011-8CC6-44D3-8125-745A8A33FA5D}"/>
              </a:ext>
            </a:extLst>
          </p:cNvPr>
          <p:cNvSpPr txBox="1"/>
          <p:nvPr/>
        </p:nvSpPr>
        <p:spPr>
          <a:xfrm>
            <a:off x="552907" y="2432174"/>
            <a:ext cx="7838043" cy="369332"/>
          </a:xfrm>
          <a:prstGeom prst="rect">
            <a:avLst/>
          </a:prstGeom>
          <a:solidFill>
            <a:schemeClr val="accent4">
              <a:lumMod val="40000"/>
              <a:lumOff val="60000"/>
            </a:schemeClr>
          </a:solidFill>
          <a:ln>
            <a:solidFill>
              <a:schemeClr val="accent6">
                <a:lumMod val="50000"/>
              </a:schemeClr>
            </a:solidFill>
          </a:ln>
        </p:spPr>
        <p:txBody>
          <a:bodyPr wrap="square" rtlCol="0">
            <a:spAutoFit/>
          </a:bodyPr>
          <a:lstStyle/>
          <a:p>
            <a:pPr fontAlgn="base">
              <a:spcBef>
                <a:spcPct val="0"/>
              </a:spcBef>
              <a:spcAft>
                <a:spcPct val="0"/>
              </a:spcAft>
            </a:pPr>
            <a:r>
              <a:rPr lang="en-US" b="1" dirty="0">
                <a:solidFill>
                  <a:schemeClr val="accent5">
                    <a:lumMod val="75000"/>
                  </a:schemeClr>
                </a:solidFill>
                <a:cs typeface="Arial" charset="0"/>
              </a:rPr>
              <a:t>Outcome Indicators and Key Interventions </a:t>
            </a:r>
            <a:endParaRPr lang="en-ZA" b="1" dirty="0">
              <a:solidFill>
                <a:schemeClr val="accent5">
                  <a:lumMod val="75000"/>
                </a:schemeClr>
              </a:solidFill>
              <a:cs typeface="Arial" charset="0"/>
            </a:endParaRPr>
          </a:p>
        </p:txBody>
      </p:sp>
      <p:sp>
        <p:nvSpPr>
          <p:cNvPr id="18" name="TextBox 17">
            <a:extLst>
              <a:ext uri="{FF2B5EF4-FFF2-40B4-BE49-F238E27FC236}">
                <a16:creationId xmlns:a16="http://schemas.microsoft.com/office/drawing/2014/main" id="{393140B9-A25E-407E-9ED4-7C3586DDBFFE}"/>
              </a:ext>
            </a:extLst>
          </p:cNvPr>
          <p:cNvSpPr txBox="1"/>
          <p:nvPr/>
        </p:nvSpPr>
        <p:spPr>
          <a:xfrm>
            <a:off x="552903" y="3226935"/>
            <a:ext cx="7838043" cy="369332"/>
          </a:xfrm>
          <a:prstGeom prst="rect">
            <a:avLst/>
          </a:prstGeom>
          <a:solidFill>
            <a:schemeClr val="accent5">
              <a:lumMod val="60000"/>
              <a:lumOff val="40000"/>
            </a:schemeClr>
          </a:solidFill>
          <a:ln>
            <a:solidFill>
              <a:schemeClr val="accent6">
                <a:lumMod val="50000"/>
              </a:schemeClr>
            </a:solidFill>
          </a:ln>
        </p:spPr>
        <p:txBody>
          <a:bodyPr wrap="square" rtlCol="0">
            <a:spAutoFit/>
          </a:bodyPr>
          <a:lstStyle/>
          <a:p>
            <a:pPr fontAlgn="base">
              <a:spcBef>
                <a:spcPct val="0"/>
              </a:spcBef>
              <a:spcAft>
                <a:spcPct val="0"/>
              </a:spcAft>
            </a:pPr>
            <a:r>
              <a:rPr lang="en-US" b="1" dirty="0">
                <a:solidFill>
                  <a:schemeClr val="bg1"/>
                </a:solidFill>
                <a:cs typeface="Arial" charset="0"/>
              </a:rPr>
              <a:t>SANSA Alignment: Economic Reconstruction and Recovery Plan (ERRP)</a:t>
            </a:r>
            <a:endParaRPr lang="en-ZA" b="1" dirty="0">
              <a:solidFill>
                <a:schemeClr val="bg1"/>
              </a:solidFill>
              <a:cs typeface="Arial" charset="0"/>
            </a:endParaRPr>
          </a:p>
        </p:txBody>
      </p:sp>
      <p:sp>
        <p:nvSpPr>
          <p:cNvPr id="19" name="TextBox 18">
            <a:extLst>
              <a:ext uri="{FF2B5EF4-FFF2-40B4-BE49-F238E27FC236}">
                <a16:creationId xmlns:a16="http://schemas.microsoft.com/office/drawing/2014/main" id="{B079A001-6277-4D0A-B85B-23F20EC8D361}"/>
              </a:ext>
            </a:extLst>
          </p:cNvPr>
          <p:cNvSpPr txBox="1"/>
          <p:nvPr/>
        </p:nvSpPr>
        <p:spPr>
          <a:xfrm>
            <a:off x="552903" y="4032957"/>
            <a:ext cx="7838043" cy="369332"/>
          </a:xfrm>
          <a:prstGeom prst="rect">
            <a:avLst/>
          </a:prstGeom>
          <a:solidFill>
            <a:schemeClr val="accent6">
              <a:lumMod val="75000"/>
            </a:schemeClr>
          </a:solidFill>
          <a:ln>
            <a:solidFill>
              <a:schemeClr val="accent6">
                <a:lumMod val="50000"/>
              </a:schemeClr>
            </a:solidFill>
          </a:ln>
        </p:spPr>
        <p:txBody>
          <a:bodyPr wrap="square" rtlCol="0">
            <a:spAutoFit/>
          </a:bodyPr>
          <a:lstStyle/>
          <a:p>
            <a:pPr fontAlgn="base">
              <a:spcBef>
                <a:spcPct val="0"/>
              </a:spcBef>
              <a:spcAft>
                <a:spcPct val="0"/>
              </a:spcAft>
            </a:pPr>
            <a:r>
              <a:rPr lang="en-ZA" b="1" dirty="0">
                <a:solidFill>
                  <a:schemeClr val="bg1"/>
                </a:solidFill>
                <a:cs typeface="Arial" charset="0"/>
              </a:rPr>
              <a:t>Operational Information </a:t>
            </a:r>
          </a:p>
        </p:txBody>
      </p:sp>
      <p:sp>
        <p:nvSpPr>
          <p:cNvPr id="20" name="TextBox 19">
            <a:extLst>
              <a:ext uri="{FF2B5EF4-FFF2-40B4-BE49-F238E27FC236}">
                <a16:creationId xmlns:a16="http://schemas.microsoft.com/office/drawing/2014/main" id="{1EAC0F9A-D953-480F-A339-C176E258A3BA}"/>
              </a:ext>
            </a:extLst>
          </p:cNvPr>
          <p:cNvSpPr txBox="1"/>
          <p:nvPr/>
        </p:nvSpPr>
        <p:spPr>
          <a:xfrm>
            <a:off x="538877" y="4830950"/>
            <a:ext cx="7838043" cy="369332"/>
          </a:xfrm>
          <a:prstGeom prst="rect">
            <a:avLst/>
          </a:prstGeom>
          <a:solidFill>
            <a:schemeClr val="accent6">
              <a:lumMod val="75000"/>
            </a:schemeClr>
          </a:solidFill>
          <a:ln>
            <a:solidFill>
              <a:schemeClr val="accent6">
                <a:lumMod val="50000"/>
              </a:schemeClr>
            </a:solidFill>
          </a:ln>
        </p:spPr>
        <p:txBody>
          <a:bodyPr wrap="square" rtlCol="0">
            <a:spAutoFit/>
          </a:bodyPr>
          <a:lstStyle/>
          <a:p>
            <a:pPr fontAlgn="base">
              <a:spcBef>
                <a:spcPct val="0"/>
              </a:spcBef>
              <a:spcAft>
                <a:spcPct val="0"/>
              </a:spcAft>
            </a:pPr>
            <a:r>
              <a:rPr lang="en-ZA" b="1" dirty="0">
                <a:solidFill>
                  <a:schemeClr val="bg1"/>
                </a:solidFill>
                <a:cs typeface="Arial" charset="0"/>
              </a:rPr>
              <a:t>Employment by Programme</a:t>
            </a:r>
          </a:p>
        </p:txBody>
      </p:sp>
    </p:spTree>
    <p:extLst>
      <p:ext uri="{BB962C8B-B14F-4D97-AF65-F5344CB8AC3E}">
        <p14:creationId xmlns:p14="http://schemas.microsoft.com/office/powerpoint/2010/main" val="3044680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73162"/>
            <a:ext cx="8534400" cy="5211596"/>
          </a:xfrm>
        </p:spPr>
        <p:txBody>
          <a:bodyPr>
            <a:normAutofit/>
          </a:bodyPr>
          <a:lstStyle/>
          <a:p>
            <a:pPr>
              <a:lnSpc>
                <a:spcPct val="80000"/>
              </a:lnSpc>
            </a:pPr>
            <a:endParaRPr lang="en-GB" sz="1900" dirty="0"/>
          </a:p>
          <a:p>
            <a:pPr marL="0" indent="0">
              <a:buNone/>
            </a:pPr>
            <a:endParaRPr lang="en-ZA" sz="2800" dirty="0">
              <a:solidFill>
                <a:schemeClr val="tx2">
                  <a:lumMod val="75000"/>
                </a:schemeClr>
              </a:solidFill>
            </a:endParaRPr>
          </a:p>
        </p:txBody>
      </p:sp>
      <p:sp>
        <p:nvSpPr>
          <p:cNvPr id="3" name="Title 2"/>
          <p:cNvSpPr>
            <a:spLocks noGrp="1"/>
          </p:cNvSpPr>
          <p:nvPr>
            <p:ph type="title"/>
          </p:nvPr>
        </p:nvSpPr>
        <p:spPr>
          <a:xfrm>
            <a:off x="715617" y="2811043"/>
            <a:ext cx="8123583" cy="868362"/>
          </a:xfrm>
          <a:solidFill>
            <a:schemeClr val="accent6"/>
          </a:solidFill>
        </p:spPr>
        <p:txBody>
          <a:bodyPr>
            <a:normAutofit fontScale="90000"/>
          </a:bodyPr>
          <a:lstStyle/>
          <a:p>
            <a:pPr algn="ctr"/>
            <a:br>
              <a:rPr lang="en-US" b="1" dirty="0"/>
            </a:br>
            <a:r>
              <a:rPr lang="en-US" b="1" dirty="0"/>
              <a:t>OPERATIONAL INFORMATION</a:t>
            </a:r>
            <a:br>
              <a:rPr lang="en-ZA" dirty="0"/>
            </a:br>
            <a:endParaRPr lang="en-ZA" sz="3600" b="1" dirty="0">
              <a:solidFill>
                <a:schemeClr val="tx2">
                  <a:lumMod val="50000"/>
                </a:schemeClr>
              </a:solidFill>
            </a:endParaRPr>
          </a:p>
        </p:txBody>
      </p:sp>
      <p:sp>
        <p:nvSpPr>
          <p:cNvPr id="4" name="Oval 3"/>
          <p:cNvSpPr/>
          <p:nvPr/>
        </p:nvSpPr>
        <p:spPr>
          <a:xfrm>
            <a:off x="8390965" y="6185647"/>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20</a:t>
            </a:r>
            <a:endParaRPr lang="en-ZA" dirty="0"/>
          </a:p>
        </p:txBody>
      </p:sp>
    </p:spTree>
    <p:extLst>
      <p:ext uri="{BB962C8B-B14F-4D97-AF65-F5344CB8AC3E}">
        <p14:creationId xmlns:p14="http://schemas.microsoft.com/office/powerpoint/2010/main" val="2181991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AC2802-87E1-4559-966F-7CE064347826}"/>
              </a:ext>
            </a:extLst>
          </p:cNvPr>
          <p:cNvSpPr>
            <a:spLocks noGrp="1"/>
          </p:cNvSpPr>
          <p:nvPr>
            <p:ph idx="1"/>
          </p:nvPr>
        </p:nvSpPr>
        <p:spPr>
          <a:xfrm>
            <a:off x="240792" y="710361"/>
            <a:ext cx="8258175" cy="5475286"/>
          </a:xfrm>
        </p:spPr>
        <p:txBody>
          <a:bodyPr>
            <a:normAutofit lnSpcReduction="10000"/>
          </a:bodyPr>
          <a:lstStyle/>
          <a:p>
            <a:pPr marL="0" indent="0">
              <a:buNone/>
            </a:pPr>
            <a:r>
              <a:rPr lang="en-US" sz="1800" b="1" i="0" u="none" strike="noStrike" baseline="0" dirty="0">
                <a:solidFill>
                  <a:srgbClr val="002060"/>
                </a:solidFill>
                <a:latin typeface="Arial" panose="020B0604020202020204" pitchFamily="34" charset="0"/>
              </a:rPr>
              <a:t>Key priorities fo</a:t>
            </a:r>
            <a:r>
              <a:rPr lang="en-US" sz="1800" b="1" dirty="0">
                <a:solidFill>
                  <a:srgbClr val="002060"/>
                </a:solidFill>
                <a:latin typeface="Arial" panose="020B0604020202020204" pitchFamily="34" charset="0"/>
              </a:rPr>
              <a:t>r </a:t>
            </a:r>
            <a:r>
              <a:rPr lang="en-US" sz="1800" b="1" i="0" u="none" strike="noStrike" baseline="0" dirty="0">
                <a:solidFill>
                  <a:srgbClr val="002060"/>
                </a:solidFill>
                <a:latin typeface="Arial" panose="020B0604020202020204" pitchFamily="34" charset="0"/>
              </a:rPr>
              <a:t>2022-2023 include:</a:t>
            </a:r>
          </a:p>
          <a:p>
            <a:r>
              <a:rPr lang="en-US" sz="1800" dirty="0">
                <a:solidFill>
                  <a:srgbClr val="002060"/>
                </a:solidFill>
                <a:latin typeface="Arial" panose="020B0604020202020204" pitchFamily="34" charset="0"/>
              </a:rPr>
              <a:t>Implementation of the new business model, change management and organisational culture change initiatives;</a:t>
            </a:r>
          </a:p>
          <a:p>
            <a:r>
              <a:rPr lang="en-US" sz="1800" dirty="0">
                <a:solidFill>
                  <a:srgbClr val="002060"/>
                </a:solidFill>
                <a:latin typeface="Arial" panose="020B0604020202020204" pitchFamily="34" charset="0"/>
              </a:rPr>
              <a:t>T</a:t>
            </a:r>
            <a:r>
              <a:rPr lang="en-US" sz="1800" b="0" i="0" u="none" strike="noStrike" baseline="0" dirty="0">
                <a:solidFill>
                  <a:srgbClr val="002060"/>
                </a:solidFill>
                <a:latin typeface="Arial" panose="020B0604020202020204" pitchFamily="34" charset="0"/>
              </a:rPr>
              <a:t>he building of adequate space capacity; </a:t>
            </a:r>
          </a:p>
          <a:p>
            <a:r>
              <a:rPr lang="en-US" sz="1800" dirty="0">
                <a:solidFill>
                  <a:srgbClr val="002060"/>
                </a:solidFill>
                <a:latin typeface="Arial" panose="020B0604020202020204" pitchFamily="34" charset="0"/>
              </a:rPr>
              <a:t>I</a:t>
            </a:r>
            <a:r>
              <a:rPr lang="en-US" sz="1800" b="0" i="0" u="none" strike="noStrike" baseline="0" dirty="0">
                <a:solidFill>
                  <a:srgbClr val="002060"/>
                </a:solidFill>
                <a:latin typeface="Arial" panose="020B0604020202020204" pitchFamily="34" charset="0"/>
              </a:rPr>
              <a:t>mprovement of geospatial information; </a:t>
            </a:r>
          </a:p>
          <a:p>
            <a:r>
              <a:rPr lang="en-US" sz="1800" dirty="0">
                <a:solidFill>
                  <a:srgbClr val="002060"/>
                </a:solidFill>
                <a:latin typeface="Arial" panose="020B0604020202020204" pitchFamily="34" charset="0"/>
              </a:rPr>
              <a:t>D</a:t>
            </a:r>
            <a:r>
              <a:rPr lang="en-US" sz="1800" b="0" i="0" u="none" strike="noStrike" baseline="0" dirty="0">
                <a:solidFill>
                  <a:srgbClr val="002060"/>
                </a:solidFill>
                <a:latin typeface="Arial" panose="020B0604020202020204" pitchFamily="34" charset="0"/>
              </a:rPr>
              <a:t>evelopment of key infrastructure in support of the sector; </a:t>
            </a:r>
          </a:p>
          <a:p>
            <a:r>
              <a:rPr lang="en-US" sz="1800" dirty="0">
                <a:solidFill>
                  <a:srgbClr val="002060"/>
                </a:solidFill>
                <a:latin typeface="Arial" panose="020B0604020202020204" pitchFamily="34" charset="0"/>
              </a:rPr>
              <a:t>T</a:t>
            </a:r>
            <a:r>
              <a:rPr lang="en-US" sz="1800" b="0" i="0" u="none" strike="noStrike" baseline="0" dirty="0">
                <a:solidFill>
                  <a:srgbClr val="002060"/>
                </a:solidFill>
                <a:latin typeface="Arial" panose="020B0604020202020204" pitchFamily="34" charset="0"/>
              </a:rPr>
              <a:t>he provision of technical skills interventions, research capacity (Research and development (R&amp;D) programmes and knowledge management tools;</a:t>
            </a:r>
          </a:p>
          <a:p>
            <a:r>
              <a:rPr lang="en-US" sz="1800" b="0" i="0" u="none" strike="noStrike" baseline="0" dirty="0">
                <a:solidFill>
                  <a:srgbClr val="002060"/>
                </a:solidFill>
                <a:latin typeface="Arial" panose="020B0604020202020204" pitchFamily="34" charset="0"/>
              </a:rPr>
              <a:t>Continued support to students and interns through formalised training to build a pipeline that can be absorbed by the formal labour market; </a:t>
            </a:r>
          </a:p>
          <a:p>
            <a:r>
              <a:rPr lang="en-US" sz="1800" dirty="0">
                <a:solidFill>
                  <a:srgbClr val="002060"/>
                </a:solidFill>
                <a:latin typeface="Arial" panose="020B0604020202020204" pitchFamily="34" charset="0"/>
              </a:rPr>
              <a:t>F</a:t>
            </a:r>
            <a:r>
              <a:rPr lang="en-US" sz="1800" b="0" i="0" u="none" strike="noStrike" baseline="0" dirty="0">
                <a:solidFill>
                  <a:srgbClr val="002060"/>
                </a:solidFill>
                <a:latin typeface="Arial" panose="020B0604020202020204" pitchFamily="34" charset="0"/>
              </a:rPr>
              <a:t>acilitating the creation of products and applications to address society’s needs and challenges; </a:t>
            </a:r>
          </a:p>
          <a:p>
            <a:r>
              <a:rPr lang="en-US" sz="1800" dirty="0">
                <a:solidFill>
                  <a:srgbClr val="002060"/>
                </a:solidFill>
                <a:latin typeface="Arial" panose="020B0604020202020204" pitchFamily="34" charset="0"/>
              </a:rPr>
              <a:t>L</a:t>
            </a:r>
            <a:r>
              <a:rPr lang="en-US" sz="1800" b="0" i="0" u="none" strike="noStrike" baseline="0" dirty="0">
                <a:solidFill>
                  <a:srgbClr val="002060"/>
                </a:solidFill>
                <a:latin typeface="Arial" panose="020B0604020202020204" pitchFamily="34" charset="0"/>
              </a:rPr>
              <a:t>everaging on national, African, and international partnerships to ensure benefit for the South African Space Programme; and</a:t>
            </a:r>
          </a:p>
          <a:p>
            <a:r>
              <a:rPr lang="en-US" sz="1800" b="0" i="0" u="none" strike="noStrike" baseline="0" dirty="0">
                <a:solidFill>
                  <a:srgbClr val="002060"/>
                </a:solidFill>
                <a:latin typeface="Arial" panose="020B0604020202020204" pitchFamily="34" charset="0"/>
              </a:rPr>
              <a:t>Increasing the percentage of government departments and public entities that use geospatial information through space products and services.</a:t>
            </a:r>
          </a:p>
        </p:txBody>
      </p:sp>
      <p:sp>
        <p:nvSpPr>
          <p:cNvPr id="4" name="Title 2">
            <a:extLst>
              <a:ext uri="{FF2B5EF4-FFF2-40B4-BE49-F238E27FC236}">
                <a16:creationId xmlns:a16="http://schemas.microsoft.com/office/drawing/2014/main" id="{FB392461-0CBF-4817-88A6-D3B141FE5176}"/>
              </a:ext>
            </a:extLst>
          </p:cNvPr>
          <p:cNvSpPr>
            <a:spLocks noGrp="1"/>
          </p:cNvSpPr>
          <p:nvPr>
            <p:ph type="title"/>
          </p:nvPr>
        </p:nvSpPr>
        <p:spPr>
          <a:xfrm>
            <a:off x="1612392" y="-9144"/>
            <a:ext cx="6434328" cy="868363"/>
          </a:xfrm>
        </p:spPr>
        <p:txBody>
          <a:bodyPr>
            <a:normAutofit/>
          </a:bodyPr>
          <a:lstStyle/>
          <a:p>
            <a:r>
              <a:rPr lang="en-US" sz="3600" b="1" dirty="0">
                <a:solidFill>
                  <a:schemeClr val="tx2">
                    <a:lumMod val="50000"/>
                  </a:schemeClr>
                </a:solidFill>
              </a:rPr>
              <a:t>Organisational Focus</a:t>
            </a:r>
            <a:endParaRPr lang="en-ZA" sz="3600" b="1" dirty="0">
              <a:solidFill>
                <a:schemeClr val="tx2">
                  <a:lumMod val="50000"/>
                </a:schemeClr>
              </a:solidFill>
            </a:endParaRPr>
          </a:p>
        </p:txBody>
      </p:sp>
      <p:sp>
        <p:nvSpPr>
          <p:cNvPr id="5" name="Oval 4">
            <a:extLst>
              <a:ext uri="{FF2B5EF4-FFF2-40B4-BE49-F238E27FC236}">
                <a16:creationId xmlns:a16="http://schemas.microsoft.com/office/drawing/2014/main" id="{02469373-661F-4152-96BB-C0AF707B4A79}"/>
              </a:ext>
            </a:extLst>
          </p:cNvPr>
          <p:cNvSpPr/>
          <p:nvPr/>
        </p:nvSpPr>
        <p:spPr>
          <a:xfrm>
            <a:off x="8390965" y="6185647"/>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21</a:t>
            </a:r>
            <a:endParaRPr lang="en-ZA" dirty="0"/>
          </a:p>
        </p:txBody>
      </p:sp>
    </p:spTree>
    <p:extLst>
      <p:ext uri="{BB962C8B-B14F-4D97-AF65-F5344CB8AC3E}">
        <p14:creationId xmlns:p14="http://schemas.microsoft.com/office/powerpoint/2010/main" val="2391724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4094" y="144089"/>
            <a:ext cx="8534400" cy="868362"/>
          </a:xfrm>
        </p:spPr>
        <p:txBody>
          <a:bodyPr>
            <a:normAutofit/>
          </a:bodyPr>
          <a:lstStyle/>
          <a:p>
            <a:r>
              <a:rPr lang="en-US" sz="3600" b="1" dirty="0">
                <a:solidFill>
                  <a:schemeClr val="tx2">
                    <a:lumMod val="50000"/>
                  </a:schemeClr>
                </a:solidFill>
              </a:rPr>
              <a:t>Employment by Programme</a:t>
            </a:r>
            <a:endParaRPr lang="en-ZA" sz="3600" b="1" dirty="0">
              <a:solidFill>
                <a:schemeClr val="tx2">
                  <a:lumMod val="50000"/>
                </a:schemeClr>
              </a:solidFill>
            </a:endParaRPr>
          </a:p>
        </p:txBody>
      </p:sp>
      <p:sp>
        <p:nvSpPr>
          <p:cNvPr id="4" name="Oval 3"/>
          <p:cNvSpPr/>
          <p:nvPr/>
        </p:nvSpPr>
        <p:spPr>
          <a:xfrm>
            <a:off x="8390965" y="6185647"/>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22</a:t>
            </a:r>
          </a:p>
        </p:txBody>
      </p:sp>
      <p:sp>
        <p:nvSpPr>
          <p:cNvPr id="5" name="TextBox 4">
            <a:extLst>
              <a:ext uri="{FF2B5EF4-FFF2-40B4-BE49-F238E27FC236}">
                <a16:creationId xmlns:a16="http://schemas.microsoft.com/office/drawing/2014/main" id="{C3777F97-1521-475C-B711-1AD18A9FA786}"/>
              </a:ext>
            </a:extLst>
          </p:cNvPr>
          <p:cNvSpPr txBox="1"/>
          <p:nvPr/>
        </p:nvSpPr>
        <p:spPr>
          <a:xfrm>
            <a:off x="275094" y="4324350"/>
            <a:ext cx="8484094" cy="2185214"/>
          </a:xfrm>
          <a:prstGeom prst="rect">
            <a:avLst/>
          </a:prstGeom>
          <a:noFill/>
        </p:spPr>
        <p:txBody>
          <a:bodyPr wrap="square" rtlCol="0">
            <a:spAutoFit/>
          </a:bodyPr>
          <a:lstStyle/>
          <a:p>
            <a:pPr algn="just"/>
            <a:r>
              <a:rPr lang="en-ZA" sz="1700" dirty="0">
                <a:solidFill>
                  <a:srgbClr val="002060"/>
                </a:solidFill>
              </a:rPr>
              <a:t>The overall number of employees grew from 193 at the beginning of the financial year to 203 by the end of March 2022. </a:t>
            </a:r>
          </a:p>
          <a:p>
            <a:pPr algn="just"/>
            <a:endParaRPr lang="en-ZA" sz="1700" dirty="0">
              <a:solidFill>
                <a:srgbClr val="002060"/>
              </a:solidFill>
            </a:endParaRPr>
          </a:p>
          <a:p>
            <a:pPr algn="just"/>
            <a:r>
              <a:rPr lang="en-ZA" sz="1700" dirty="0">
                <a:solidFill>
                  <a:srgbClr val="002060"/>
                </a:solidFill>
              </a:rPr>
              <a:t>Recruitment processes relating to the vacant Executive positions are in progress and will remain a priority in the new financial year. </a:t>
            </a:r>
          </a:p>
          <a:p>
            <a:pPr algn="just"/>
            <a:endParaRPr lang="en-ZA" sz="1700" dirty="0">
              <a:solidFill>
                <a:srgbClr val="002060"/>
              </a:solidFill>
            </a:endParaRPr>
          </a:p>
          <a:p>
            <a:pPr algn="just"/>
            <a:r>
              <a:rPr lang="en-ZA" sz="1700" dirty="0">
                <a:solidFill>
                  <a:srgbClr val="002060"/>
                </a:solidFill>
              </a:rPr>
              <a:t>key resource requirements for SANSA’s strategic projects i.e., Space Infrastructure Hub, Space Weather Centre and the AIT facility upgrades.</a:t>
            </a:r>
          </a:p>
        </p:txBody>
      </p:sp>
      <p:pic>
        <p:nvPicPr>
          <p:cNvPr id="11" name="Content Placeholder 10">
            <a:extLst>
              <a:ext uri="{FF2B5EF4-FFF2-40B4-BE49-F238E27FC236}">
                <a16:creationId xmlns:a16="http://schemas.microsoft.com/office/drawing/2014/main" id="{E19ECD0B-DAFF-44B0-B792-9273018F13CA}"/>
              </a:ext>
            </a:extLst>
          </p:cNvPr>
          <p:cNvPicPr>
            <a:picLocks noGrp="1" noChangeAspect="1"/>
          </p:cNvPicPr>
          <p:nvPr>
            <p:ph idx="1"/>
          </p:nvPr>
        </p:nvPicPr>
        <p:blipFill>
          <a:blip r:embed="rId2"/>
          <a:stretch>
            <a:fillRect/>
          </a:stretch>
        </p:blipFill>
        <p:spPr>
          <a:xfrm>
            <a:off x="385584" y="1057276"/>
            <a:ext cx="8263115" cy="3267074"/>
          </a:xfrm>
        </p:spPr>
      </p:pic>
    </p:spTree>
    <p:extLst>
      <p:ext uri="{BB962C8B-B14F-4D97-AF65-F5344CB8AC3E}">
        <p14:creationId xmlns:p14="http://schemas.microsoft.com/office/powerpoint/2010/main" val="4266430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0329" y="638675"/>
            <a:ext cx="8534400" cy="5410260"/>
          </a:xfrm>
        </p:spPr>
        <p:txBody>
          <a:bodyPr>
            <a:normAutofit fontScale="77500" lnSpcReduction="20000"/>
          </a:bodyPr>
          <a:lstStyle/>
          <a:p>
            <a:pPr algn="just">
              <a:lnSpc>
                <a:spcPct val="110000"/>
              </a:lnSpc>
              <a:spcBef>
                <a:spcPts val="300"/>
              </a:spcBef>
              <a:spcAft>
                <a:spcPts val="300"/>
              </a:spcAft>
              <a:buFont typeface="Wingdings" panose="05000000000000000000" pitchFamily="2" charset="2"/>
              <a:buChar char="Ø"/>
            </a:pPr>
            <a:r>
              <a:rPr lang="en-ZA" sz="2100" dirty="0">
                <a:solidFill>
                  <a:srgbClr val="002060"/>
                </a:solidFill>
              </a:rPr>
              <a:t>Support to the broader space industry is constrained by limited resource pool  (generation of revenue </a:t>
            </a:r>
            <a:r>
              <a:rPr lang="en-US" sz="2100" dirty="0">
                <a:solidFill>
                  <a:srgbClr val="002060"/>
                </a:solidFill>
              </a:rPr>
              <a:t>remains a priority);</a:t>
            </a:r>
          </a:p>
          <a:p>
            <a:pPr algn="just">
              <a:lnSpc>
                <a:spcPct val="110000"/>
              </a:lnSpc>
              <a:spcBef>
                <a:spcPts val="300"/>
              </a:spcBef>
              <a:spcAft>
                <a:spcPts val="300"/>
              </a:spcAft>
              <a:buFont typeface="Wingdings" panose="05000000000000000000" pitchFamily="2" charset="2"/>
              <a:buChar char="Ø"/>
            </a:pPr>
            <a:endParaRPr lang="en-US" sz="2100" dirty="0">
              <a:solidFill>
                <a:srgbClr val="002060"/>
              </a:solidFill>
            </a:endParaRPr>
          </a:p>
          <a:p>
            <a:pPr algn="just">
              <a:lnSpc>
                <a:spcPct val="110000"/>
              </a:lnSpc>
              <a:spcBef>
                <a:spcPts val="300"/>
              </a:spcBef>
              <a:spcAft>
                <a:spcPts val="300"/>
              </a:spcAft>
              <a:buFont typeface="Wingdings" panose="05000000000000000000" pitchFamily="2" charset="2"/>
              <a:buChar char="Ø"/>
            </a:pPr>
            <a:r>
              <a:rPr lang="en-ZA" sz="2100" dirty="0">
                <a:solidFill>
                  <a:srgbClr val="002060"/>
                </a:solidFill>
              </a:rPr>
              <a:t>A key challenge encountered during the planning phase is that resources currently remain stretched, as the Parliamentary Grant is not adequate for project planning and implementation; </a:t>
            </a:r>
          </a:p>
          <a:p>
            <a:pPr algn="just">
              <a:lnSpc>
                <a:spcPct val="110000"/>
              </a:lnSpc>
              <a:spcBef>
                <a:spcPts val="300"/>
              </a:spcBef>
              <a:spcAft>
                <a:spcPts val="300"/>
              </a:spcAft>
              <a:buFont typeface="Wingdings" panose="05000000000000000000" pitchFamily="2" charset="2"/>
              <a:buChar char="Ø"/>
            </a:pPr>
            <a:endParaRPr lang="en-US" sz="2100" dirty="0">
              <a:solidFill>
                <a:srgbClr val="002060"/>
              </a:solidFill>
            </a:endParaRPr>
          </a:p>
          <a:p>
            <a:pPr algn="just">
              <a:lnSpc>
                <a:spcPct val="110000"/>
              </a:lnSpc>
              <a:spcBef>
                <a:spcPts val="300"/>
              </a:spcBef>
              <a:spcAft>
                <a:spcPts val="300"/>
              </a:spcAft>
              <a:buFont typeface="Wingdings" panose="05000000000000000000" pitchFamily="2" charset="2"/>
              <a:buChar char="Ø"/>
            </a:pPr>
            <a:r>
              <a:rPr lang="en-ZA" sz="2100" dirty="0">
                <a:solidFill>
                  <a:srgbClr val="002060"/>
                </a:solidFill>
              </a:rPr>
              <a:t>Mandate scope remains limited when it comes to telecommunications, navigation and positioning applications and technologies; </a:t>
            </a:r>
          </a:p>
          <a:p>
            <a:pPr algn="just">
              <a:lnSpc>
                <a:spcPct val="110000"/>
              </a:lnSpc>
              <a:spcBef>
                <a:spcPts val="300"/>
              </a:spcBef>
              <a:spcAft>
                <a:spcPts val="300"/>
              </a:spcAft>
              <a:buFont typeface="Wingdings" panose="05000000000000000000" pitchFamily="2" charset="2"/>
              <a:buChar char="Ø"/>
            </a:pPr>
            <a:endParaRPr lang="en-ZA" sz="2100" dirty="0">
              <a:solidFill>
                <a:srgbClr val="002060"/>
              </a:solidFill>
            </a:endParaRPr>
          </a:p>
          <a:p>
            <a:pPr algn="just">
              <a:lnSpc>
                <a:spcPct val="110000"/>
              </a:lnSpc>
              <a:spcBef>
                <a:spcPts val="300"/>
              </a:spcBef>
              <a:spcAft>
                <a:spcPts val="300"/>
              </a:spcAft>
              <a:buFont typeface="Wingdings" panose="05000000000000000000" pitchFamily="2" charset="2"/>
              <a:buChar char="Ø"/>
            </a:pPr>
            <a:r>
              <a:rPr lang="en-ZA" sz="2100" dirty="0">
                <a:solidFill>
                  <a:srgbClr val="002060"/>
                </a:solidFill>
              </a:rPr>
              <a:t>Supporting SANSA’s new Business Model more so during the transition;</a:t>
            </a:r>
          </a:p>
          <a:p>
            <a:pPr algn="just">
              <a:lnSpc>
                <a:spcPct val="110000"/>
              </a:lnSpc>
              <a:spcBef>
                <a:spcPts val="300"/>
              </a:spcBef>
              <a:spcAft>
                <a:spcPts val="300"/>
              </a:spcAft>
              <a:buFont typeface="Wingdings" panose="05000000000000000000" pitchFamily="2" charset="2"/>
              <a:buChar char="Ø"/>
            </a:pPr>
            <a:endParaRPr lang="en-ZA" sz="2100" dirty="0">
              <a:solidFill>
                <a:srgbClr val="002060"/>
              </a:solidFill>
            </a:endParaRPr>
          </a:p>
          <a:p>
            <a:pPr algn="just">
              <a:lnSpc>
                <a:spcPct val="110000"/>
              </a:lnSpc>
              <a:spcBef>
                <a:spcPts val="300"/>
              </a:spcBef>
              <a:spcAft>
                <a:spcPts val="300"/>
              </a:spcAft>
              <a:buFont typeface="Wingdings" panose="05000000000000000000" pitchFamily="2" charset="2"/>
              <a:buChar char="Ø"/>
            </a:pPr>
            <a:r>
              <a:rPr lang="en-ZA" sz="2100" dirty="0">
                <a:solidFill>
                  <a:srgbClr val="002060"/>
                </a:solidFill>
              </a:rPr>
              <a:t>Support in terms of SANSA’s ability to borrow in the context of the Space Infrastructure Hub (SIH);</a:t>
            </a:r>
          </a:p>
          <a:p>
            <a:pPr algn="just">
              <a:lnSpc>
                <a:spcPct val="110000"/>
              </a:lnSpc>
              <a:spcBef>
                <a:spcPts val="300"/>
              </a:spcBef>
              <a:spcAft>
                <a:spcPts val="300"/>
              </a:spcAft>
              <a:buFont typeface="Wingdings" panose="05000000000000000000" pitchFamily="2" charset="2"/>
              <a:buChar char="Ø"/>
            </a:pPr>
            <a:endParaRPr lang="en-ZA" sz="2100" dirty="0">
              <a:solidFill>
                <a:srgbClr val="002060"/>
              </a:solidFill>
            </a:endParaRPr>
          </a:p>
          <a:p>
            <a:pPr algn="just">
              <a:lnSpc>
                <a:spcPct val="110000"/>
              </a:lnSpc>
              <a:spcBef>
                <a:spcPts val="300"/>
              </a:spcBef>
              <a:spcAft>
                <a:spcPts val="300"/>
              </a:spcAft>
              <a:buFont typeface="Wingdings" panose="05000000000000000000" pitchFamily="2" charset="2"/>
              <a:buChar char="Ø"/>
            </a:pPr>
            <a:r>
              <a:rPr lang="en-ZA" sz="2100" dirty="0">
                <a:solidFill>
                  <a:srgbClr val="002060"/>
                </a:solidFill>
              </a:rPr>
              <a:t>Ensuring continuation of the EO-Sat1 satellite programme; and</a:t>
            </a:r>
          </a:p>
          <a:p>
            <a:pPr algn="just">
              <a:lnSpc>
                <a:spcPct val="110000"/>
              </a:lnSpc>
              <a:spcBef>
                <a:spcPts val="300"/>
              </a:spcBef>
              <a:spcAft>
                <a:spcPts val="300"/>
              </a:spcAft>
              <a:buFont typeface="Wingdings" panose="05000000000000000000" pitchFamily="2" charset="2"/>
              <a:buChar char="Ø"/>
            </a:pPr>
            <a:endParaRPr lang="en-ZA" sz="2100" dirty="0">
              <a:solidFill>
                <a:srgbClr val="002060"/>
              </a:solidFill>
            </a:endParaRPr>
          </a:p>
          <a:p>
            <a:pPr algn="just">
              <a:lnSpc>
                <a:spcPct val="110000"/>
              </a:lnSpc>
              <a:spcBef>
                <a:spcPts val="300"/>
              </a:spcBef>
              <a:spcAft>
                <a:spcPts val="300"/>
              </a:spcAft>
              <a:buFont typeface="Wingdings" panose="05000000000000000000" pitchFamily="2" charset="2"/>
              <a:buChar char="Ø"/>
            </a:pPr>
            <a:r>
              <a:rPr lang="en-GB" sz="2100" dirty="0">
                <a:solidFill>
                  <a:srgbClr val="002060"/>
                </a:solidFill>
              </a:rPr>
              <a:t>The prolonged delay relating to transfer of the Houwteq facility from Denel to SANSA negatively impacted the establishment of an Assembly, Integration, and Testing (AIT) facility by the entity to ensure the provision of relevant support to industry.</a:t>
            </a:r>
            <a:endParaRPr lang="en-US" sz="2100" dirty="0">
              <a:solidFill>
                <a:srgbClr val="002060"/>
              </a:solidFill>
            </a:endParaRPr>
          </a:p>
        </p:txBody>
      </p:sp>
      <p:sp>
        <p:nvSpPr>
          <p:cNvPr id="3" name="Title 2"/>
          <p:cNvSpPr>
            <a:spLocks noGrp="1"/>
          </p:cNvSpPr>
          <p:nvPr>
            <p:ph type="title"/>
          </p:nvPr>
        </p:nvSpPr>
        <p:spPr>
          <a:xfrm>
            <a:off x="2599944" y="67056"/>
            <a:ext cx="3508248" cy="466344"/>
          </a:xfrm>
        </p:spPr>
        <p:txBody>
          <a:bodyPr>
            <a:normAutofit fontScale="90000"/>
          </a:bodyPr>
          <a:lstStyle/>
          <a:p>
            <a:r>
              <a:rPr lang="en-US" sz="3600" b="1" dirty="0">
                <a:solidFill>
                  <a:schemeClr val="tx2">
                    <a:lumMod val="50000"/>
                  </a:schemeClr>
                </a:solidFill>
              </a:rPr>
              <a:t>Key Challenges</a:t>
            </a:r>
            <a:endParaRPr lang="en-ZA" sz="3600" b="1" dirty="0">
              <a:solidFill>
                <a:schemeClr val="tx2">
                  <a:lumMod val="50000"/>
                </a:schemeClr>
              </a:solidFill>
            </a:endParaRPr>
          </a:p>
        </p:txBody>
      </p:sp>
      <p:sp>
        <p:nvSpPr>
          <p:cNvPr id="4" name="Oval 3"/>
          <p:cNvSpPr/>
          <p:nvPr/>
        </p:nvSpPr>
        <p:spPr>
          <a:xfrm>
            <a:off x="8390965" y="6185647"/>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23</a:t>
            </a:r>
          </a:p>
        </p:txBody>
      </p:sp>
    </p:spTree>
    <p:extLst>
      <p:ext uri="{BB962C8B-B14F-4D97-AF65-F5344CB8AC3E}">
        <p14:creationId xmlns:p14="http://schemas.microsoft.com/office/powerpoint/2010/main" val="1140918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3654" y="751749"/>
            <a:ext cx="8534400" cy="5148148"/>
          </a:xfrm>
        </p:spPr>
        <p:txBody>
          <a:bodyPr>
            <a:normAutofit fontScale="25000" lnSpcReduction="20000"/>
          </a:bodyPr>
          <a:lstStyle/>
          <a:p>
            <a:pPr algn="just">
              <a:lnSpc>
                <a:spcPct val="110000"/>
              </a:lnSpc>
              <a:spcBef>
                <a:spcPts val="300"/>
              </a:spcBef>
              <a:spcAft>
                <a:spcPts val="300"/>
              </a:spcAft>
              <a:buFont typeface="Wingdings" panose="05000000000000000000" pitchFamily="2" charset="2"/>
              <a:buChar char="Ø"/>
            </a:pPr>
            <a:r>
              <a:rPr lang="en-ZA" sz="6000" dirty="0">
                <a:solidFill>
                  <a:srgbClr val="002060"/>
                </a:solidFill>
              </a:rPr>
              <a:t>SANSA was pleased to see the kick-off of this important evaluation in the 3</a:t>
            </a:r>
            <a:r>
              <a:rPr lang="en-ZA" sz="6000" baseline="30000" dirty="0">
                <a:solidFill>
                  <a:srgbClr val="002060"/>
                </a:solidFill>
              </a:rPr>
              <a:t>rd</a:t>
            </a:r>
            <a:r>
              <a:rPr lang="en-ZA" sz="6000" dirty="0">
                <a:solidFill>
                  <a:srgbClr val="002060"/>
                </a:solidFill>
              </a:rPr>
              <a:t> quarter of 2021/22 focusing on a retrospective review seeking to determine the relevance, efficiency, and effectiveness of SANSA .</a:t>
            </a:r>
          </a:p>
          <a:p>
            <a:pPr algn="just">
              <a:lnSpc>
                <a:spcPct val="110000"/>
              </a:lnSpc>
              <a:spcBef>
                <a:spcPts val="300"/>
              </a:spcBef>
              <a:spcAft>
                <a:spcPts val="300"/>
              </a:spcAft>
              <a:buFont typeface="Wingdings" panose="05000000000000000000" pitchFamily="2" charset="2"/>
              <a:buChar char="Ø"/>
            </a:pPr>
            <a:endParaRPr lang="en-ZA" sz="6000" dirty="0">
              <a:solidFill>
                <a:srgbClr val="002060"/>
              </a:solidFill>
            </a:endParaRPr>
          </a:p>
          <a:p>
            <a:pPr algn="just">
              <a:lnSpc>
                <a:spcPct val="110000"/>
              </a:lnSpc>
              <a:spcBef>
                <a:spcPts val="300"/>
              </a:spcBef>
              <a:spcAft>
                <a:spcPts val="300"/>
              </a:spcAft>
              <a:buFont typeface="Wingdings" panose="05000000000000000000" pitchFamily="2" charset="2"/>
              <a:buChar char="Ø"/>
            </a:pPr>
            <a:r>
              <a:rPr lang="en-ZA" sz="6200" dirty="0">
                <a:solidFill>
                  <a:srgbClr val="002060"/>
                </a:solidFill>
              </a:rPr>
              <a:t>The review further sought to ascertain the strategic positioning of SANSA’s programmes, in the context of an evolving global space landscape. </a:t>
            </a:r>
          </a:p>
          <a:p>
            <a:pPr algn="just">
              <a:lnSpc>
                <a:spcPct val="110000"/>
              </a:lnSpc>
              <a:spcBef>
                <a:spcPts val="300"/>
              </a:spcBef>
              <a:spcAft>
                <a:spcPts val="300"/>
              </a:spcAft>
              <a:buFont typeface="Wingdings" panose="05000000000000000000" pitchFamily="2" charset="2"/>
              <a:buChar char="Ø"/>
            </a:pPr>
            <a:endParaRPr lang="en-ZA" sz="6200" dirty="0">
              <a:solidFill>
                <a:srgbClr val="002060"/>
              </a:solidFill>
            </a:endParaRPr>
          </a:p>
          <a:p>
            <a:pPr algn="just">
              <a:lnSpc>
                <a:spcPct val="110000"/>
              </a:lnSpc>
              <a:spcBef>
                <a:spcPts val="300"/>
              </a:spcBef>
              <a:spcAft>
                <a:spcPts val="300"/>
              </a:spcAft>
              <a:buFont typeface="Wingdings" panose="05000000000000000000" pitchFamily="2" charset="2"/>
              <a:buChar char="Ø"/>
            </a:pPr>
            <a:r>
              <a:rPr lang="en-ZA" sz="6200" dirty="0">
                <a:solidFill>
                  <a:srgbClr val="002060"/>
                </a:solidFill>
              </a:rPr>
              <a:t>The prospective view aimed to assess our strategic outlook (including the 2020/25 strategy and new business model), for the independent panel to be better positioned to provide recommendations that would enhance the performance and future orientation of SANSA.</a:t>
            </a:r>
          </a:p>
          <a:p>
            <a:pPr algn="just">
              <a:lnSpc>
                <a:spcPct val="110000"/>
              </a:lnSpc>
              <a:spcBef>
                <a:spcPts val="300"/>
              </a:spcBef>
              <a:spcAft>
                <a:spcPts val="300"/>
              </a:spcAft>
              <a:buFont typeface="Wingdings" panose="05000000000000000000" pitchFamily="2" charset="2"/>
              <a:buChar char="Ø"/>
            </a:pPr>
            <a:endParaRPr lang="en-US" sz="6200" dirty="0">
              <a:solidFill>
                <a:srgbClr val="002060"/>
              </a:solidFill>
            </a:endParaRPr>
          </a:p>
          <a:p>
            <a:pPr algn="just">
              <a:lnSpc>
                <a:spcPct val="110000"/>
              </a:lnSpc>
              <a:spcBef>
                <a:spcPts val="300"/>
              </a:spcBef>
              <a:spcAft>
                <a:spcPts val="300"/>
              </a:spcAft>
              <a:buFont typeface="Wingdings" panose="05000000000000000000" pitchFamily="2" charset="2"/>
              <a:buChar char="Ø"/>
            </a:pPr>
            <a:r>
              <a:rPr lang="en-ZA" sz="6400" dirty="0">
                <a:solidFill>
                  <a:srgbClr val="002060"/>
                </a:solidFill>
              </a:rPr>
              <a:t>By the end of Quarter 4, an International Review Panel, with expertise in Earth Observation, Space Science, Space Operations and Satellite Engineering had undertaken the evaluation informed by an in-depth analysis of documentation related to SANSA’s strategy and policy context, and engagements with key internal and external stakeholders. </a:t>
            </a:r>
          </a:p>
          <a:p>
            <a:pPr algn="just">
              <a:lnSpc>
                <a:spcPct val="110000"/>
              </a:lnSpc>
              <a:spcBef>
                <a:spcPts val="300"/>
              </a:spcBef>
              <a:spcAft>
                <a:spcPts val="300"/>
              </a:spcAft>
              <a:buFont typeface="Wingdings" panose="05000000000000000000" pitchFamily="2" charset="2"/>
              <a:buChar char="Ø"/>
            </a:pPr>
            <a:endParaRPr lang="en-ZA" sz="6400" dirty="0">
              <a:solidFill>
                <a:srgbClr val="002060"/>
              </a:solidFill>
            </a:endParaRPr>
          </a:p>
          <a:p>
            <a:pPr algn="just">
              <a:lnSpc>
                <a:spcPct val="110000"/>
              </a:lnSpc>
              <a:spcBef>
                <a:spcPts val="300"/>
              </a:spcBef>
              <a:spcAft>
                <a:spcPts val="300"/>
              </a:spcAft>
              <a:buFont typeface="Wingdings" panose="05000000000000000000" pitchFamily="2" charset="2"/>
              <a:buChar char="Ø"/>
            </a:pPr>
            <a:r>
              <a:rPr lang="en-ZA" sz="6400" dirty="0">
                <a:solidFill>
                  <a:srgbClr val="002060"/>
                </a:solidFill>
              </a:rPr>
              <a:t>The Institutional Review Draft Report Presentation to the management of both SANSA and the National Research Foundation (NRF) was delivered by the Panel on 29 March 2022 – paving the way for preparation of management responses by SANSA, submission of the final report to the SANSA Board and DSI and project closure in the first quarter of the 2022/23 financial period. </a:t>
            </a:r>
          </a:p>
          <a:p>
            <a:pPr>
              <a:lnSpc>
                <a:spcPct val="120000"/>
              </a:lnSpc>
              <a:spcBef>
                <a:spcPts val="300"/>
              </a:spcBef>
              <a:spcAft>
                <a:spcPts val="300"/>
              </a:spcAft>
              <a:buFont typeface="Wingdings" panose="05000000000000000000" pitchFamily="2" charset="2"/>
              <a:buChar char="Ø"/>
            </a:pPr>
            <a:endParaRPr lang="en-US" sz="1800" dirty="0">
              <a:solidFill>
                <a:srgbClr val="FF0000"/>
              </a:solidFill>
            </a:endParaRPr>
          </a:p>
          <a:p>
            <a:pPr>
              <a:lnSpc>
                <a:spcPct val="110000"/>
              </a:lnSpc>
              <a:spcBef>
                <a:spcPts val="300"/>
              </a:spcBef>
              <a:spcAft>
                <a:spcPts val="300"/>
              </a:spcAft>
              <a:buFont typeface="Wingdings" panose="05000000000000000000" pitchFamily="2" charset="2"/>
              <a:buChar char="Ø"/>
            </a:pPr>
            <a:endParaRPr lang="en-US" sz="1800" dirty="0">
              <a:solidFill>
                <a:srgbClr val="FF0000"/>
              </a:solidFill>
            </a:endParaRPr>
          </a:p>
        </p:txBody>
      </p:sp>
      <p:sp>
        <p:nvSpPr>
          <p:cNvPr id="3" name="Title 2"/>
          <p:cNvSpPr>
            <a:spLocks noGrp="1"/>
          </p:cNvSpPr>
          <p:nvPr>
            <p:ph type="title"/>
          </p:nvPr>
        </p:nvSpPr>
        <p:spPr>
          <a:xfrm>
            <a:off x="304800" y="0"/>
            <a:ext cx="8534400" cy="868362"/>
          </a:xfrm>
        </p:spPr>
        <p:txBody>
          <a:bodyPr>
            <a:normAutofit/>
          </a:bodyPr>
          <a:lstStyle/>
          <a:p>
            <a:r>
              <a:rPr lang="en-US" sz="3600" b="1" dirty="0">
                <a:solidFill>
                  <a:schemeClr val="tx2">
                    <a:lumMod val="50000"/>
                  </a:schemeClr>
                </a:solidFill>
              </a:rPr>
              <a:t>SANSA Institutional Review </a:t>
            </a:r>
            <a:endParaRPr lang="en-ZA" sz="3600" b="1" dirty="0">
              <a:solidFill>
                <a:schemeClr val="tx2">
                  <a:lumMod val="50000"/>
                </a:schemeClr>
              </a:solidFill>
            </a:endParaRPr>
          </a:p>
        </p:txBody>
      </p:sp>
      <p:sp>
        <p:nvSpPr>
          <p:cNvPr id="4" name="Oval 3"/>
          <p:cNvSpPr/>
          <p:nvPr/>
        </p:nvSpPr>
        <p:spPr>
          <a:xfrm>
            <a:off x="8390965" y="6185647"/>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24</a:t>
            </a:r>
          </a:p>
        </p:txBody>
      </p:sp>
    </p:spTree>
    <p:extLst>
      <p:ext uri="{BB962C8B-B14F-4D97-AF65-F5344CB8AC3E}">
        <p14:creationId xmlns:p14="http://schemas.microsoft.com/office/powerpoint/2010/main" val="3158015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73162"/>
            <a:ext cx="8534400" cy="5211596"/>
          </a:xfrm>
        </p:spPr>
        <p:txBody>
          <a:bodyPr>
            <a:normAutofit/>
          </a:bodyPr>
          <a:lstStyle/>
          <a:p>
            <a:pPr>
              <a:lnSpc>
                <a:spcPct val="80000"/>
              </a:lnSpc>
            </a:pPr>
            <a:endParaRPr lang="en-GB" sz="1900" dirty="0"/>
          </a:p>
          <a:p>
            <a:pPr marL="0" indent="0">
              <a:buNone/>
            </a:pPr>
            <a:endParaRPr lang="en-ZA" sz="2800" dirty="0">
              <a:solidFill>
                <a:schemeClr val="tx2">
                  <a:lumMod val="75000"/>
                </a:schemeClr>
              </a:solidFill>
            </a:endParaRPr>
          </a:p>
        </p:txBody>
      </p:sp>
      <p:sp>
        <p:nvSpPr>
          <p:cNvPr id="3" name="Title 2"/>
          <p:cNvSpPr>
            <a:spLocks noGrp="1"/>
          </p:cNvSpPr>
          <p:nvPr>
            <p:ph type="title"/>
          </p:nvPr>
        </p:nvSpPr>
        <p:spPr>
          <a:xfrm>
            <a:off x="715617" y="2811043"/>
            <a:ext cx="8123583" cy="868362"/>
          </a:xfrm>
          <a:solidFill>
            <a:schemeClr val="accent6"/>
          </a:solidFill>
        </p:spPr>
        <p:txBody>
          <a:bodyPr>
            <a:normAutofit/>
          </a:bodyPr>
          <a:lstStyle/>
          <a:p>
            <a:pPr algn="ctr"/>
            <a:r>
              <a:rPr lang="en-US" b="1" dirty="0"/>
              <a:t>FINANCIAL OVERVIEW</a:t>
            </a:r>
            <a:endParaRPr lang="en-ZA" sz="3600" b="1" dirty="0">
              <a:solidFill>
                <a:schemeClr val="tx2">
                  <a:lumMod val="50000"/>
                </a:schemeClr>
              </a:solidFill>
            </a:endParaRPr>
          </a:p>
        </p:txBody>
      </p:sp>
      <p:sp>
        <p:nvSpPr>
          <p:cNvPr id="4" name="Oval 3"/>
          <p:cNvSpPr/>
          <p:nvPr/>
        </p:nvSpPr>
        <p:spPr>
          <a:xfrm>
            <a:off x="8390965" y="6185647"/>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25</a:t>
            </a:r>
            <a:endParaRPr lang="en-ZA" dirty="0"/>
          </a:p>
        </p:txBody>
      </p:sp>
    </p:spTree>
    <p:extLst>
      <p:ext uri="{BB962C8B-B14F-4D97-AF65-F5344CB8AC3E}">
        <p14:creationId xmlns:p14="http://schemas.microsoft.com/office/powerpoint/2010/main" val="3197692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Title 2"/>
          <p:cNvSpPr>
            <a:spLocks noGrp="1"/>
          </p:cNvSpPr>
          <p:nvPr>
            <p:ph type="title"/>
          </p:nvPr>
        </p:nvSpPr>
        <p:spPr>
          <a:xfrm>
            <a:off x="304800" y="265114"/>
            <a:ext cx="8534400" cy="715614"/>
          </a:xfrm>
        </p:spPr>
        <p:txBody>
          <a:bodyPr>
            <a:normAutofit/>
          </a:bodyPr>
          <a:lstStyle/>
          <a:p>
            <a:r>
              <a:rPr lang="en-ZA" b="1" dirty="0">
                <a:solidFill>
                  <a:srgbClr val="002060"/>
                </a:solidFill>
                <a:latin typeface="Arial" charset="0"/>
                <a:cs typeface="Arial" charset="0"/>
              </a:rPr>
              <a:t>MTEF Sources of Funding</a:t>
            </a:r>
          </a:p>
        </p:txBody>
      </p:sp>
      <p:sp>
        <p:nvSpPr>
          <p:cNvPr id="4" name="Oval 3"/>
          <p:cNvSpPr/>
          <p:nvPr/>
        </p:nvSpPr>
        <p:spPr>
          <a:xfrm>
            <a:off x="8390965" y="6185647"/>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26</a:t>
            </a:r>
          </a:p>
        </p:txBody>
      </p:sp>
      <p:pic>
        <p:nvPicPr>
          <p:cNvPr id="2" name="Picture 1">
            <a:extLst>
              <a:ext uri="{FF2B5EF4-FFF2-40B4-BE49-F238E27FC236}">
                <a16:creationId xmlns:a16="http://schemas.microsoft.com/office/drawing/2014/main" id="{236B17E9-5E09-4747-BB78-55A4D6ECBF17}"/>
              </a:ext>
            </a:extLst>
          </p:cNvPr>
          <p:cNvPicPr>
            <a:picLocks noChangeAspect="1"/>
          </p:cNvPicPr>
          <p:nvPr/>
        </p:nvPicPr>
        <p:blipFill>
          <a:blip r:embed="rId3"/>
          <a:stretch>
            <a:fillRect/>
          </a:stretch>
        </p:blipFill>
        <p:spPr>
          <a:xfrm>
            <a:off x="0" y="988919"/>
            <a:ext cx="9144000" cy="4880162"/>
          </a:xfrm>
          <a:prstGeom prst="rect">
            <a:avLst/>
          </a:prstGeom>
        </p:spPr>
      </p:pic>
    </p:spTree>
    <p:extLst>
      <p:ext uri="{BB962C8B-B14F-4D97-AF65-F5344CB8AC3E}">
        <p14:creationId xmlns:p14="http://schemas.microsoft.com/office/powerpoint/2010/main" val="4089341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4286" y="1521914"/>
            <a:ext cx="8534400" cy="5014914"/>
          </a:xfrm>
        </p:spPr>
        <p:txBody>
          <a:bodyPr/>
          <a:lstStyle/>
          <a:p>
            <a:pPr marL="457200" lvl="1" indent="0">
              <a:buNone/>
            </a:pPr>
            <a:endParaRPr lang="en-ZA" dirty="0"/>
          </a:p>
          <a:p>
            <a:pPr lvl="1"/>
            <a:endParaRPr lang="en-ZA" dirty="0"/>
          </a:p>
        </p:txBody>
      </p:sp>
      <p:sp>
        <p:nvSpPr>
          <p:cNvPr id="3" name="Title 2"/>
          <p:cNvSpPr>
            <a:spLocks noGrp="1"/>
          </p:cNvSpPr>
          <p:nvPr>
            <p:ph type="title"/>
          </p:nvPr>
        </p:nvSpPr>
        <p:spPr>
          <a:xfrm>
            <a:off x="304800" y="471374"/>
            <a:ext cx="8534400" cy="659160"/>
          </a:xfrm>
        </p:spPr>
        <p:txBody>
          <a:bodyPr>
            <a:normAutofit/>
          </a:bodyPr>
          <a:lstStyle/>
          <a:p>
            <a:r>
              <a:rPr lang="en-ZA" b="1" dirty="0">
                <a:solidFill>
                  <a:srgbClr val="002060"/>
                </a:solidFill>
              </a:rPr>
              <a:t>MTEF Programme Budget</a:t>
            </a:r>
          </a:p>
        </p:txBody>
      </p:sp>
      <p:sp>
        <p:nvSpPr>
          <p:cNvPr id="6" name="Oval 5">
            <a:extLst>
              <a:ext uri="{FF2B5EF4-FFF2-40B4-BE49-F238E27FC236}">
                <a16:creationId xmlns:a16="http://schemas.microsoft.com/office/drawing/2014/main" id="{03353812-867B-F540-A6E0-00563590FC35}"/>
              </a:ext>
            </a:extLst>
          </p:cNvPr>
          <p:cNvSpPr/>
          <p:nvPr/>
        </p:nvSpPr>
        <p:spPr>
          <a:xfrm>
            <a:off x="8390965" y="6185647"/>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27</a:t>
            </a:r>
          </a:p>
        </p:txBody>
      </p:sp>
      <p:pic>
        <p:nvPicPr>
          <p:cNvPr id="5" name="Picture 4">
            <a:extLst>
              <a:ext uri="{FF2B5EF4-FFF2-40B4-BE49-F238E27FC236}">
                <a16:creationId xmlns:a16="http://schemas.microsoft.com/office/drawing/2014/main" id="{8D44E6A1-AECE-4CC9-86B0-28249DFD3285}"/>
              </a:ext>
            </a:extLst>
          </p:cNvPr>
          <p:cNvPicPr>
            <a:picLocks noChangeAspect="1"/>
          </p:cNvPicPr>
          <p:nvPr/>
        </p:nvPicPr>
        <p:blipFill>
          <a:blip r:embed="rId3"/>
          <a:stretch>
            <a:fillRect/>
          </a:stretch>
        </p:blipFill>
        <p:spPr>
          <a:xfrm>
            <a:off x="0" y="996273"/>
            <a:ext cx="9144000" cy="4865453"/>
          </a:xfrm>
          <a:prstGeom prst="rect">
            <a:avLst/>
          </a:prstGeom>
        </p:spPr>
      </p:pic>
    </p:spTree>
    <p:extLst>
      <p:ext uri="{BB962C8B-B14F-4D97-AF65-F5344CB8AC3E}">
        <p14:creationId xmlns:p14="http://schemas.microsoft.com/office/powerpoint/2010/main" val="2862768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Title 2"/>
          <p:cNvSpPr>
            <a:spLocks noGrp="1"/>
          </p:cNvSpPr>
          <p:nvPr>
            <p:ph type="title"/>
          </p:nvPr>
        </p:nvSpPr>
        <p:spPr>
          <a:xfrm>
            <a:off x="304800" y="249181"/>
            <a:ext cx="8534400" cy="715614"/>
          </a:xfrm>
        </p:spPr>
        <p:txBody>
          <a:bodyPr>
            <a:normAutofit/>
          </a:bodyPr>
          <a:lstStyle/>
          <a:p>
            <a:r>
              <a:rPr lang="en-ZA" b="1" dirty="0">
                <a:solidFill>
                  <a:srgbClr val="002060"/>
                </a:solidFill>
                <a:latin typeface="Arial" charset="0"/>
                <a:cs typeface="Arial" charset="0"/>
              </a:rPr>
              <a:t>Economic Classification: Expenditure Estimates</a:t>
            </a:r>
          </a:p>
        </p:txBody>
      </p:sp>
      <p:sp>
        <p:nvSpPr>
          <p:cNvPr id="2" name="Content Placeholder 1"/>
          <p:cNvSpPr>
            <a:spLocks noGrp="1"/>
          </p:cNvSpPr>
          <p:nvPr>
            <p:ph idx="1"/>
          </p:nvPr>
        </p:nvSpPr>
        <p:spPr/>
        <p:txBody>
          <a:bodyPr/>
          <a:lstStyle/>
          <a:p>
            <a:pPr marL="0" indent="0">
              <a:buNone/>
            </a:pPr>
            <a:endParaRPr lang="en-ZA" dirty="0"/>
          </a:p>
          <a:p>
            <a:pPr marL="0" indent="0">
              <a:buNone/>
            </a:pPr>
            <a:endParaRPr lang="en-ZA" dirty="0"/>
          </a:p>
        </p:txBody>
      </p:sp>
      <p:sp>
        <p:nvSpPr>
          <p:cNvPr id="5" name="Oval 4"/>
          <p:cNvSpPr/>
          <p:nvPr/>
        </p:nvSpPr>
        <p:spPr>
          <a:xfrm>
            <a:off x="8390965" y="6185647"/>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28</a:t>
            </a:r>
          </a:p>
        </p:txBody>
      </p:sp>
      <p:pic>
        <p:nvPicPr>
          <p:cNvPr id="4" name="Picture 3">
            <a:extLst>
              <a:ext uri="{FF2B5EF4-FFF2-40B4-BE49-F238E27FC236}">
                <a16:creationId xmlns:a16="http://schemas.microsoft.com/office/drawing/2014/main" id="{4B1F99CE-DF55-4EA7-A3D8-F2B04F8A107A}"/>
              </a:ext>
            </a:extLst>
          </p:cNvPr>
          <p:cNvPicPr>
            <a:picLocks noChangeAspect="1"/>
          </p:cNvPicPr>
          <p:nvPr/>
        </p:nvPicPr>
        <p:blipFill>
          <a:blip r:embed="rId2"/>
          <a:stretch>
            <a:fillRect/>
          </a:stretch>
        </p:blipFill>
        <p:spPr>
          <a:xfrm>
            <a:off x="167258" y="1022182"/>
            <a:ext cx="8671942" cy="5221169"/>
          </a:xfrm>
          <a:prstGeom prst="rect">
            <a:avLst/>
          </a:prstGeom>
        </p:spPr>
      </p:pic>
    </p:spTree>
    <p:extLst>
      <p:ext uri="{BB962C8B-B14F-4D97-AF65-F5344CB8AC3E}">
        <p14:creationId xmlns:p14="http://schemas.microsoft.com/office/powerpoint/2010/main" val="3911160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73162"/>
            <a:ext cx="8534400" cy="5211596"/>
          </a:xfrm>
        </p:spPr>
        <p:txBody>
          <a:bodyPr>
            <a:normAutofit/>
          </a:bodyPr>
          <a:lstStyle/>
          <a:p>
            <a:pPr algn="just">
              <a:lnSpc>
                <a:spcPct val="80000"/>
              </a:lnSpc>
              <a:buFont typeface="Wingdings" panose="05000000000000000000" pitchFamily="2" charset="2"/>
              <a:buChar char="Ø"/>
            </a:pPr>
            <a:r>
              <a:rPr lang="en-US" sz="1700" b="1" dirty="0">
                <a:solidFill>
                  <a:srgbClr val="002060"/>
                </a:solidFill>
              </a:rPr>
              <a:t>MTEF Budget Trends: </a:t>
            </a:r>
            <a:r>
              <a:rPr lang="en-US" sz="1700" dirty="0">
                <a:solidFill>
                  <a:srgbClr val="002060"/>
                </a:solidFill>
              </a:rPr>
              <a:t>The 2022/23 Parliamentary Grant is anticipated to decrease by 22% (R40.5 million) in comparison to the 2021/22 financial year, to complement additional operational costs emanating from projects that are currently in place.</a:t>
            </a:r>
          </a:p>
          <a:p>
            <a:pPr marL="0" indent="0" algn="just">
              <a:lnSpc>
                <a:spcPct val="80000"/>
              </a:lnSpc>
              <a:buNone/>
            </a:pPr>
            <a:endParaRPr lang="en-US" sz="1700" dirty="0">
              <a:solidFill>
                <a:srgbClr val="002060"/>
              </a:solidFill>
            </a:endParaRPr>
          </a:p>
          <a:p>
            <a:pPr algn="just">
              <a:lnSpc>
                <a:spcPct val="80000"/>
              </a:lnSpc>
              <a:buFont typeface="Wingdings" panose="05000000000000000000" pitchFamily="2" charset="2"/>
              <a:buChar char="Ø"/>
            </a:pPr>
            <a:r>
              <a:rPr lang="en-US" sz="1700" b="1" dirty="0">
                <a:solidFill>
                  <a:srgbClr val="002060"/>
                </a:solidFill>
              </a:rPr>
              <a:t>Revenue Sources</a:t>
            </a:r>
            <a:r>
              <a:rPr lang="en-US" sz="1700" dirty="0">
                <a:solidFill>
                  <a:srgbClr val="002060"/>
                </a:solidFill>
              </a:rPr>
              <a:t>: External revenue will increase by 13% (R8.8 million) largely due to 20% growth in foreign exchange income.</a:t>
            </a:r>
          </a:p>
          <a:p>
            <a:pPr lvl="1" algn="just">
              <a:lnSpc>
                <a:spcPct val="80000"/>
              </a:lnSpc>
              <a:buFont typeface="Wingdings" panose="05000000000000000000" pitchFamily="2" charset="2"/>
              <a:buChar char="Ø"/>
            </a:pPr>
            <a:r>
              <a:rPr lang="en-US" sz="1600" dirty="0">
                <a:solidFill>
                  <a:srgbClr val="002060"/>
                </a:solidFill>
              </a:rPr>
              <a:t>The Agency is expecting a slight decrease in public sector income  growth 	amounting to 0.8%. </a:t>
            </a:r>
          </a:p>
          <a:p>
            <a:pPr lvl="1" algn="just">
              <a:lnSpc>
                <a:spcPct val="80000"/>
              </a:lnSpc>
              <a:buFont typeface="Wingdings" panose="05000000000000000000" pitchFamily="2" charset="2"/>
              <a:buChar char="Ø"/>
            </a:pPr>
            <a:r>
              <a:rPr lang="en-US" sz="1600" dirty="0">
                <a:solidFill>
                  <a:srgbClr val="002060"/>
                </a:solidFill>
              </a:rPr>
              <a:t>Private sector income is anticipated to increase by 10%.</a:t>
            </a:r>
          </a:p>
          <a:p>
            <a:pPr lvl="1" algn="just">
              <a:lnSpc>
                <a:spcPct val="80000"/>
              </a:lnSpc>
              <a:buFont typeface="Wingdings" panose="05000000000000000000" pitchFamily="2" charset="2"/>
              <a:buChar char="Ø"/>
            </a:pPr>
            <a:endParaRPr lang="en-US" sz="1500" dirty="0">
              <a:solidFill>
                <a:srgbClr val="002060"/>
              </a:solidFill>
            </a:endParaRPr>
          </a:p>
          <a:p>
            <a:pPr algn="just">
              <a:lnSpc>
                <a:spcPct val="80000"/>
              </a:lnSpc>
              <a:buFont typeface="Wingdings" panose="05000000000000000000" pitchFamily="2" charset="2"/>
              <a:buChar char="Ø"/>
            </a:pPr>
            <a:r>
              <a:rPr lang="en-US" sz="1700" b="1" dirty="0">
                <a:solidFill>
                  <a:srgbClr val="002060"/>
                </a:solidFill>
              </a:rPr>
              <a:t>Expenditure: </a:t>
            </a:r>
            <a:r>
              <a:rPr lang="en-US" sz="1700" dirty="0">
                <a:solidFill>
                  <a:srgbClr val="002060"/>
                </a:solidFill>
              </a:rPr>
              <a:t>Operational expenditure is only expected to decrease by 21% (R76,8 million) and capital expenditure a decrease by 83% (R154 million), mainly due to major projects nearing completion and the reduced Parliamentary Grant.</a:t>
            </a:r>
          </a:p>
          <a:p>
            <a:pPr marL="0" indent="0" algn="just">
              <a:lnSpc>
                <a:spcPct val="80000"/>
              </a:lnSpc>
              <a:buNone/>
            </a:pPr>
            <a:endParaRPr lang="en-US" sz="1700" dirty="0">
              <a:solidFill>
                <a:srgbClr val="002060"/>
              </a:solidFill>
            </a:endParaRPr>
          </a:p>
          <a:p>
            <a:pPr algn="just">
              <a:lnSpc>
                <a:spcPct val="80000"/>
              </a:lnSpc>
              <a:buFont typeface="Wingdings" panose="05000000000000000000" pitchFamily="2" charset="2"/>
              <a:buChar char="Ø"/>
            </a:pPr>
            <a:r>
              <a:rPr lang="en-US" sz="1700" dirty="0">
                <a:solidFill>
                  <a:srgbClr val="002060"/>
                </a:solidFill>
              </a:rPr>
              <a:t>SANSA anticipates grant funding to decrease by 36% (R59.1 million) as most of the grants approach their completion phase.</a:t>
            </a:r>
          </a:p>
          <a:p>
            <a:pPr>
              <a:lnSpc>
                <a:spcPct val="80000"/>
              </a:lnSpc>
            </a:pPr>
            <a:endParaRPr lang="en-ZA" sz="1400" dirty="0"/>
          </a:p>
          <a:p>
            <a:pPr marL="0" indent="0">
              <a:buNone/>
            </a:pPr>
            <a:endParaRPr lang="en-ZA" sz="1400" b="1" i="1" dirty="0">
              <a:solidFill>
                <a:srgbClr val="002060"/>
              </a:solidFill>
              <a:latin typeface="Arial" panose="020B0604020202020204" pitchFamily="34" charset="0"/>
              <a:cs typeface="+mn-cs"/>
            </a:endParaRPr>
          </a:p>
        </p:txBody>
      </p:sp>
      <p:sp>
        <p:nvSpPr>
          <p:cNvPr id="3" name="Title 2"/>
          <p:cNvSpPr>
            <a:spLocks noGrp="1"/>
          </p:cNvSpPr>
          <p:nvPr>
            <p:ph type="title"/>
          </p:nvPr>
        </p:nvSpPr>
        <p:spPr>
          <a:xfrm>
            <a:off x="304800" y="304800"/>
            <a:ext cx="8534400" cy="868362"/>
          </a:xfrm>
        </p:spPr>
        <p:txBody>
          <a:bodyPr>
            <a:normAutofit/>
          </a:bodyPr>
          <a:lstStyle/>
          <a:p>
            <a:r>
              <a:rPr lang="en-US" sz="3600" b="1" dirty="0">
                <a:solidFill>
                  <a:schemeClr val="tx2">
                    <a:lumMod val="50000"/>
                  </a:schemeClr>
                </a:solidFill>
              </a:rPr>
              <a:t>Financial Narrative</a:t>
            </a:r>
            <a:endParaRPr lang="en-ZA" sz="3600" b="1" dirty="0">
              <a:solidFill>
                <a:schemeClr val="tx2">
                  <a:lumMod val="50000"/>
                </a:schemeClr>
              </a:solidFill>
            </a:endParaRPr>
          </a:p>
        </p:txBody>
      </p:sp>
      <p:sp>
        <p:nvSpPr>
          <p:cNvPr id="4" name="Oval 3"/>
          <p:cNvSpPr/>
          <p:nvPr/>
        </p:nvSpPr>
        <p:spPr>
          <a:xfrm>
            <a:off x="8390965" y="6185647"/>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29</a:t>
            </a:r>
          </a:p>
        </p:txBody>
      </p:sp>
    </p:spTree>
    <p:extLst>
      <p:ext uri="{BB962C8B-B14F-4D97-AF65-F5344CB8AC3E}">
        <p14:creationId xmlns:p14="http://schemas.microsoft.com/office/powerpoint/2010/main" val="717092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98E776-06A2-DD4C-902E-91F86689F2DB}"/>
              </a:ext>
            </a:extLst>
          </p:cNvPr>
          <p:cNvSpPr>
            <a:spLocks noGrp="1"/>
          </p:cNvSpPr>
          <p:nvPr>
            <p:ph type="title"/>
          </p:nvPr>
        </p:nvSpPr>
        <p:spPr>
          <a:xfrm>
            <a:off x="304800" y="0"/>
            <a:ext cx="8534400" cy="868362"/>
          </a:xfrm>
        </p:spPr>
        <p:txBody>
          <a:bodyPr>
            <a:normAutofit/>
          </a:bodyPr>
          <a:lstStyle/>
          <a:p>
            <a:pPr algn="ctr"/>
            <a:r>
              <a:rPr lang="en-US" sz="3200" b="1" dirty="0">
                <a:solidFill>
                  <a:srgbClr val="002060"/>
                </a:solidFill>
              </a:rPr>
              <a:t>Strategic Context </a:t>
            </a:r>
          </a:p>
        </p:txBody>
      </p:sp>
      <p:sp>
        <p:nvSpPr>
          <p:cNvPr id="4" name="Content Placeholder 3">
            <a:extLst>
              <a:ext uri="{FF2B5EF4-FFF2-40B4-BE49-F238E27FC236}">
                <a16:creationId xmlns:a16="http://schemas.microsoft.com/office/drawing/2014/main" id="{535E2BBF-841B-C34C-AE78-09677811CA1D}"/>
              </a:ext>
            </a:extLst>
          </p:cNvPr>
          <p:cNvSpPr txBox="1">
            <a:spLocks noGrp="1"/>
          </p:cNvSpPr>
          <p:nvPr>
            <p:ph idx="1"/>
          </p:nvPr>
        </p:nvSpPr>
        <p:spPr>
          <a:xfrm>
            <a:off x="304800" y="732289"/>
            <a:ext cx="8534400" cy="1051570"/>
          </a:xfrm>
          <a:prstGeom prst="rect">
            <a:avLst/>
          </a:prstGeom>
          <a:noFill/>
        </p:spPr>
        <p:txBody>
          <a:bodyPr wrap="square" rtlCol="0">
            <a:spAutoFit/>
          </a:bodyPr>
          <a:lstStyle/>
          <a:p>
            <a:pPr marL="0" indent="0">
              <a:buNone/>
            </a:pPr>
            <a:r>
              <a:rPr lang="en-GB" sz="1800" dirty="0">
                <a:solidFill>
                  <a:srgbClr val="002060"/>
                </a:solidFill>
              </a:rPr>
              <a:t>The Revised 2020—2025 strategy has marked a new trajectory for SANSA towards the following objectives as provided by the SANSA Act (No. 36 of 2008): </a:t>
            </a:r>
            <a:endParaRPr lang="en-ZA" sz="1800" dirty="0">
              <a:solidFill>
                <a:srgbClr val="002060"/>
              </a:solidFill>
            </a:endParaRPr>
          </a:p>
          <a:p>
            <a:pPr marL="0" indent="0" algn="l">
              <a:buNone/>
            </a:pPr>
            <a:endParaRPr lang="en-ZA" sz="1800" b="0" i="0" u="none" strike="noStrike" baseline="0" dirty="0">
              <a:solidFill>
                <a:srgbClr val="000000"/>
              </a:solidFill>
              <a:latin typeface="Arial" panose="020B0604020202020204" pitchFamily="34" charset="0"/>
            </a:endParaRPr>
          </a:p>
        </p:txBody>
      </p:sp>
      <p:pic>
        <p:nvPicPr>
          <p:cNvPr id="5" name="Picture 4">
            <a:extLst>
              <a:ext uri="{FF2B5EF4-FFF2-40B4-BE49-F238E27FC236}">
                <a16:creationId xmlns:a16="http://schemas.microsoft.com/office/drawing/2014/main" id="{0EFFA1DF-2F47-C941-AA04-571FA271B572}"/>
              </a:ext>
            </a:extLst>
          </p:cNvPr>
          <p:cNvPicPr>
            <a:picLocks noChangeAspect="1"/>
          </p:cNvPicPr>
          <p:nvPr/>
        </p:nvPicPr>
        <p:blipFill>
          <a:blip r:embed="rId2"/>
          <a:stretch>
            <a:fillRect/>
          </a:stretch>
        </p:blipFill>
        <p:spPr>
          <a:xfrm>
            <a:off x="1797050" y="1419186"/>
            <a:ext cx="5549900" cy="4836660"/>
          </a:xfrm>
          <a:prstGeom prst="rect">
            <a:avLst/>
          </a:prstGeom>
        </p:spPr>
      </p:pic>
      <p:sp>
        <p:nvSpPr>
          <p:cNvPr id="6" name="Oval 5">
            <a:extLst>
              <a:ext uri="{FF2B5EF4-FFF2-40B4-BE49-F238E27FC236}">
                <a16:creationId xmlns:a16="http://schemas.microsoft.com/office/drawing/2014/main" id="{80EFA23F-025D-4476-A78D-C3394CA9113E}"/>
              </a:ext>
            </a:extLst>
          </p:cNvPr>
          <p:cNvSpPr/>
          <p:nvPr/>
        </p:nvSpPr>
        <p:spPr>
          <a:xfrm>
            <a:off x="8390965" y="6185647"/>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3</a:t>
            </a:r>
          </a:p>
        </p:txBody>
      </p:sp>
    </p:spTree>
    <p:extLst>
      <p:ext uri="{BB962C8B-B14F-4D97-AF65-F5344CB8AC3E}">
        <p14:creationId xmlns:p14="http://schemas.microsoft.com/office/powerpoint/2010/main" val="3209040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8C5C498-5423-4C90-A4CF-10E6BFD65845}"/>
              </a:ext>
            </a:extLst>
          </p:cNvPr>
          <p:cNvSpPr txBox="1"/>
          <p:nvPr/>
        </p:nvSpPr>
        <p:spPr>
          <a:xfrm>
            <a:off x="1313008" y="126020"/>
            <a:ext cx="6006518" cy="646331"/>
          </a:xfrm>
          <a:prstGeom prst="rect">
            <a:avLst/>
          </a:prstGeom>
          <a:noFill/>
        </p:spPr>
        <p:txBody>
          <a:bodyPr wrap="square" rtlCol="0">
            <a:spAutoFit/>
          </a:bodyPr>
          <a:lstStyle/>
          <a:p>
            <a:r>
              <a:rPr lang="en-US" sz="3600" b="1" dirty="0">
                <a:solidFill>
                  <a:srgbClr val="002060"/>
                </a:solidFill>
              </a:rPr>
              <a:t>NEW SPACE WEATHER CENTRE</a:t>
            </a:r>
            <a:endParaRPr lang="en-ZA" sz="3600" b="1" dirty="0">
              <a:solidFill>
                <a:srgbClr val="002060"/>
              </a:solidFill>
            </a:endParaRPr>
          </a:p>
        </p:txBody>
      </p:sp>
      <p:sp>
        <p:nvSpPr>
          <p:cNvPr id="9" name="TextBox 8">
            <a:extLst>
              <a:ext uri="{FF2B5EF4-FFF2-40B4-BE49-F238E27FC236}">
                <a16:creationId xmlns:a16="http://schemas.microsoft.com/office/drawing/2014/main" id="{B0B43117-8E98-4204-B740-37163D1DCA6B}"/>
              </a:ext>
            </a:extLst>
          </p:cNvPr>
          <p:cNvSpPr txBox="1"/>
          <p:nvPr/>
        </p:nvSpPr>
        <p:spPr>
          <a:xfrm>
            <a:off x="101548" y="5216244"/>
            <a:ext cx="8289417" cy="971997"/>
          </a:xfrm>
          <a:prstGeom prst="rect">
            <a:avLst/>
          </a:prstGeom>
          <a:noFill/>
        </p:spPr>
        <p:txBody>
          <a:bodyPr wrap="square" rtlCol="0">
            <a:spAutoFit/>
          </a:bodyPr>
          <a:lstStyle/>
          <a:p>
            <a:pPr algn="just">
              <a:lnSpc>
                <a:spcPct val="107000"/>
              </a:lnSpc>
              <a:spcAft>
                <a:spcPts val="800"/>
              </a:spcAft>
            </a:pPr>
            <a:r>
              <a:rPr lang="en-ZA" sz="1800" dirty="0">
                <a:solidFill>
                  <a:schemeClr val="tx1">
                    <a:lumMod val="90000"/>
                    <a:lumOff val="10000"/>
                  </a:schemeClr>
                </a:solidFill>
                <a:effectLst/>
                <a:latin typeface="Arial" panose="020B0604020202020204" pitchFamily="34" charset="0"/>
                <a:ea typeface="Calibri" panose="020F0502020204030204" pitchFamily="34" charset="0"/>
              </a:rPr>
              <a:t>With funding support provided by the DSI, the 24/7 Operational Space Weather Services Project is on track towards completing the business case objectives by October 2022. By financial year end, 70% of the project has been completed.</a:t>
            </a:r>
            <a:endParaRPr lang="en-ZA" sz="1600" dirty="0">
              <a:solidFill>
                <a:schemeClr val="tx1">
                  <a:lumMod val="90000"/>
                  <a:lumOff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CA9D63D9-49A4-4898-97D6-1B1F68CBC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761229"/>
            <a:ext cx="8524875" cy="23385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8A2EE6E-F2E5-4539-B358-0BE3CBBCA1A8}"/>
              </a:ext>
            </a:extLst>
          </p:cNvPr>
          <p:cNvPicPr>
            <a:picLocks noChangeAspect="1"/>
          </p:cNvPicPr>
          <p:nvPr/>
        </p:nvPicPr>
        <p:blipFill>
          <a:blip r:embed="rId3"/>
          <a:stretch>
            <a:fillRect/>
          </a:stretch>
        </p:blipFill>
        <p:spPr>
          <a:xfrm>
            <a:off x="104775" y="3099816"/>
            <a:ext cx="4248150" cy="1919288"/>
          </a:xfrm>
          <a:prstGeom prst="rect">
            <a:avLst/>
          </a:prstGeom>
        </p:spPr>
      </p:pic>
      <p:pic>
        <p:nvPicPr>
          <p:cNvPr id="1030" name="Picture 6">
            <a:extLst>
              <a:ext uri="{FF2B5EF4-FFF2-40B4-BE49-F238E27FC236}">
                <a16:creationId xmlns:a16="http://schemas.microsoft.com/office/drawing/2014/main" id="{5709D676-23B9-4EB7-8ED7-9AEBBBECE1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9609" y="3099816"/>
            <a:ext cx="4350041" cy="1919288"/>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9CB832F7-F07E-4995-9268-10C33F07C0C2}"/>
              </a:ext>
            </a:extLst>
          </p:cNvPr>
          <p:cNvSpPr/>
          <p:nvPr/>
        </p:nvSpPr>
        <p:spPr>
          <a:xfrm>
            <a:off x="8390965" y="6185647"/>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30</a:t>
            </a:r>
          </a:p>
        </p:txBody>
      </p:sp>
    </p:spTree>
    <p:extLst>
      <p:ext uri="{BB962C8B-B14F-4D97-AF65-F5344CB8AC3E}">
        <p14:creationId xmlns:p14="http://schemas.microsoft.com/office/powerpoint/2010/main" val="2035879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8C5C498-5423-4C90-A4CF-10E6BFD65845}"/>
              </a:ext>
            </a:extLst>
          </p:cNvPr>
          <p:cNvSpPr txBox="1"/>
          <p:nvPr/>
        </p:nvSpPr>
        <p:spPr>
          <a:xfrm>
            <a:off x="2515724" y="2844225"/>
            <a:ext cx="4388504" cy="584775"/>
          </a:xfrm>
          <a:prstGeom prst="rect">
            <a:avLst/>
          </a:prstGeom>
          <a:noFill/>
        </p:spPr>
        <p:txBody>
          <a:bodyPr wrap="square" rtlCol="0">
            <a:spAutoFit/>
          </a:bodyPr>
          <a:lstStyle/>
          <a:p>
            <a:pPr algn="ctr"/>
            <a:r>
              <a:rPr lang="en-US" sz="3200" b="1" dirty="0">
                <a:solidFill>
                  <a:schemeClr val="tx2">
                    <a:lumMod val="50000"/>
                  </a:schemeClr>
                </a:solidFill>
                <a:latin typeface="Arial"/>
                <a:ea typeface="ＭＳ Ｐゴシック" pitchFamily="-110" charset="-128"/>
                <a:cs typeface="Arial"/>
              </a:rPr>
              <a:t>Thank You!!!</a:t>
            </a:r>
            <a:endParaRPr lang="en-ZA" sz="3200" b="1" dirty="0">
              <a:solidFill>
                <a:schemeClr val="tx2">
                  <a:lumMod val="50000"/>
                </a:schemeClr>
              </a:solidFill>
              <a:latin typeface="Arial"/>
              <a:ea typeface="ＭＳ Ｐゴシック" pitchFamily="-110" charset="-128"/>
              <a:cs typeface="Arial"/>
            </a:endParaRPr>
          </a:p>
        </p:txBody>
      </p:sp>
      <p:pic>
        <p:nvPicPr>
          <p:cNvPr id="8" name="Picture 7">
            <a:extLst>
              <a:ext uri="{FF2B5EF4-FFF2-40B4-BE49-F238E27FC236}">
                <a16:creationId xmlns:a16="http://schemas.microsoft.com/office/drawing/2014/main" id="{5713A615-801B-4E4D-BD4F-209F826FD22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299" y="5172984"/>
            <a:ext cx="2257425" cy="847725"/>
          </a:xfrm>
          <a:prstGeom prst="rect">
            <a:avLst/>
          </a:prstGeom>
          <a:noFill/>
          <a:ln>
            <a:noFill/>
          </a:ln>
        </p:spPr>
      </p:pic>
      <p:pic>
        <p:nvPicPr>
          <p:cNvPr id="12" name="Picture 11">
            <a:extLst>
              <a:ext uri="{FF2B5EF4-FFF2-40B4-BE49-F238E27FC236}">
                <a16:creationId xmlns:a16="http://schemas.microsoft.com/office/drawing/2014/main" id="{6300879E-B8C1-4A76-9F34-10E7C7BCBCAF}"/>
              </a:ext>
            </a:extLst>
          </p:cNvPr>
          <p:cNvPicPr/>
          <p:nvPr/>
        </p:nvPicPr>
        <p:blipFill>
          <a:blip r:embed="rId3"/>
          <a:stretch>
            <a:fillRect/>
          </a:stretch>
        </p:blipFill>
        <p:spPr>
          <a:xfrm>
            <a:off x="6628278" y="5328786"/>
            <a:ext cx="2096806" cy="584776"/>
          </a:xfrm>
          <a:prstGeom prst="rect">
            <a:avLst/>
          </a:prstGeom>
        </p:spPr>
      </p:pic>
    </p:spTree>
    <p:extLst>
      <p:ext uri="{BB962C8B-B14F-4D97-AF65-F5344CB8AC3E}">
        <p14:creationId xmlns:p14="http://schemas.microsoft.com/office/powerpoint/2010/main" val="3199584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73162"/>
            <a:ext cx="8534400" cy="5211596"/>
          </a:xfrm>
        </p:spPr>
        <p:txBody>
          <a:bodyPr>
            <a:normAutofit/>
          </a:bodyPr>
          <a:lstStyle/>
          <a:p>
            <a:pPr>
              <a:lnSpc>
                <a:spcPct val="80000"/>
              </a:lnSpc>
            </a:pPr>
            <a:endParaRPr lang="en-GB" sz="1900" dirty="0"/>
          </a:p>
          <a:p>
            <a:pPr marL="0" indent="0">
              <a:buNone/>
            </a:pPr>
            <a:endParaRPr lang="en-ZA" sz="2800" dirty="0">
              <a:solidFill>
                <a:schemeClr val="tx2">
                  <a:lumMod val="75000"/>
                </a:schemeClr>
              </a:solidFill>
            </a:endParaRPr>
          </a:p>
        </p:txBody>
      </p:sp>
      <p:sp>
        <p:nvSpPr>
          <p:cNvPr id="3" name="Title 2"/>
          <p:cNvSpPr>
            <a:spLocks noGrp="1"/>
          </p:cNvSpPr>
          <p:nvPr>
            <p:ph type="title"/>
          </p:nvPr>
        </p:nvSpPr>
        <p:spPr>
          <a:xfrm>
            <a:off x="581146" y="2811043"/>
            <a:ext cx="8123583" cy="868362"/>
          </a:xfrm>
          <a:solidFill>
            <a:schemeClr val="accent6"/>
          </a:solidFill>
        </p:spPr>
        <p:txBody>
          <a:bodyPr>
            <a:normAutofit/>
          </a:bodyPr>
          <a:lstStyle/>
          <a:p>
            <a:pPr algn="ctr"/>
            <a:r>
              <a:rPr lang="en-US" b="1" dirty="0"/>
              <a:t>REVISED SANSA 2020/2025 STRATEGIC PLAN</a:t>
            </a:r>
            <a:endParaRPr lang="en-ZA" sz="3600" b="1" dirty="0">
              <a:solidFill>
                <a:schemeClr val="tx2">
                  <a:lumMod val="50000"/>
                </a:schemeClr>
              </a:solidFill>
            </a:endParaRPr>
          </a:p>
        </p:txBody>
      </p:sp>
      <p:sp>
        <p:nvSpPr>
          <p:cNvPr id="4" name="Oval 3"/>
          <p:cNvSpPr/>
          <p:nvPr/>
        </p:nvSpPr>
        <p:spPr>
          <a:xfrm>
            <a:off x="8390965" y="6185647"/>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endParaRPr lang="en-ZA" dirty="0"/>
          </a:p>
        </p:txBody>
      </p:sp>
    </p:spTree>
    <p:extLst>
      <p:ext uri="{BB962C8B-B14F-4D97-AF65-F5344CB8AC3E}">
        <p14:creationId xmlns:p14="http://schemas.microsoft.com/office/powerpoint/2010/main" val="522936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0EF7A11-D068-4018-AF7B-BDA0A473E50A}"/>
              </a:ext>
            </a:extLst>
          </p:cNvPr>
          <p:cNvSpPr/>
          <p:nvPr/>
        </p:nvSpPr>
        <p:spPr>
          <a:xfrm>
            <a:off x="8211671" y="6248400"/>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a:t>
            </a:r>
            <a:endParaRPr lang="en-ZA" dirty="0"/>
          </a:p>
        </p:txBody>
      </p:sp>
      <p:sp>
        <p:nvSpPr>
          <p:cNvPr id="7" name="Rectangle: Rounded Corners 6">
            <a:extLst>
              <a:ext uri="{FF2B5EF4-FFF2-40B4-BE49-F238E27FC236}">
                <a16:creationId xmlns:a16="http://schemas.microsoft.com/office/drawing/2014/main" id="{3A9813EF-910C-4C48-866C-AFE98AAF2B7B}"/>
              </a:ext>
            </a:extLst>
          </p:cNvPr>
          <p:cNvSpPr/>
          <p:nvPr/>
        </p:nvSpPr>
        <p:spPr>
          <a:xfrm>
            <a:off x="304800" y="3874781"/>
            <a:ext cx="2660904" cy="2104293"/>
          </a:xfrm>
          <a:prstGeom prst="roundRect">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i="1" dirty="0"/>
              <a:t>“</a:t>
            </a:r>
            <a:r>
              <a:rPr lang="en-GB" sz="1800" i="1" dirty="0">
                <a:solidFill>
                  <a:schemeClr val="bg1"/>
                </a:solidFill>
              </a:rPr>
              <a:t>An integrated National Space Capability that responds to socio-economic challenges in Africa by 2030”.</a:t>
            </a:r>
          </a:p>
          <a:p>
            <a:pPr algn="ctr"/>
            <a:endParaRPr lang="en-ZA" dirty="0"/>
          </a:p>
        </p:txBody>
      </p:sp>
      <p:sp>
        <p:nvSpPr>
          <p:cNvPr id="13" name="Rectangle: Rounded Corners 12">
            <a:extLst>
              <a:ext uri="{FF2B5EF4-FFF2-40B4-BE49-F238E27FC236}">
                <a16:creationId xmlns:a16="http://schemas.microsoft.com/office/drawing/2014/main" id="{A54F6F11-0722-4AD8-A81D-AF06D712944D}"/>
              </a:ext>
            </a:extLst>
          </p:cNvPr>
          <p:cNvSpPr/>
          <p:nvPr/>
        </p:nvSpPr>
        <p:spPr>
          <a:xfrm>
            <a:off x="3301182" y="3859985"/>
            <a:ext cx="2660904" cy="2200961"/>
          </a:xfrm>
          <a:prstGeom prst="round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Clr>
                <a:schemeClr val="tx2">
                  <a:lumMod val="50000"/>
                </a:schemeClr>
              </a:buClr>
              <a:buNone/>
            </a:pPr>
            <a:r>
              <a:rPr lang="en-GB" sz="1800" i="1" dirty="0">
                <a:solidFill>
                  <a:schemeClr val="bg1"/>
                </a:solidFill>
              </a:rPr>
              <a:t>“To provide leadership in unlocking the potential of Space for the advancement and benefit of humanity”.</a:t>
            </a:r>
          </a:p>
          <a:p>
            <a:pPr algn="ctr"/>
            <a:endParaRPr lang="en-ZA" dirty="0">
              <a:solidFill>
                <a:schemeClr val="bg1"/>
              </a:solidFill>
            </a:endParaRPr>
          </a:p>
        </p:txBody>
      </p:sp>
      <p:sp>
        <p:nvSpPr>
          <p:cNvPr id="16" name="Rectangle: Rounded Corners 15">
            <a:extLst>
              <a:ext uri="{FF2B5EF4-FFF2-40B4-BE49-F238E27FC236}">
                <a16:creationId xmlns:a16="http://schemas.microsoft.com/office/drawing/2014/main" id="{5A5EB994-6837-44FC-9588-59D8CF722E36}"/>
              </a:ext>
            </a:extLst>
          </p:cNvPr>
          <p:cNvSpPr/>
          <p:nvPr/>
        </p:nvSpPr>
        <p:spPr>
          <a:xfrm>
            <a:off x="6291770" y="3859986"/>
            <a:ext cx="2660904" cy="2200962"/>
          </a:xfrm>
          <a:prstGeom prst="roundRect">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Clr>
                <a:schemeClr val="tx2">
                  <a:lumMod val="50000"/>
                </a:schemeClr>
              </a:buClr>
              <a:buNone/>
            </a:pPr>
            <a:r>
              <a:rPr lang="en-GB" sz="1800" i="1" dirty="0">
                <a:solidFill>
                  <a:schemeClr val="bg1"/>
                </a:solidFill>
              </a:rPr>
              <a:t>“A sustainable South African space sector that contributes meaningfully to socio-economic development across the African continent”. </a:t>
            </a:r>
            <a:endParaRPr lang="en-ZA" sz="1800" i="1" dirty="0">
              <a:solidFill>
                <a:schemeClr val="bg1"/>
              </a:solidFill>
              <a:sym typeface="Wingdings" panose="05000000000000000000" pitchFamily="2" charset="2"/>
            </a:endParaRPr>
          </a:p>
          <a:p>
            <a:pPr algn="ctr"/>
            <a:endParaRPr lang="en-ZA" dirty="0">
              <a:solidFill>
                <a:schemeClr val="bg1"/>
              </a:solidFill>
            </a:endParaRPr>
          </a:p>
        </p:txBody>
      </p:sp>
      <p:pic>
        <p:nvPicPr>
          <p:cNvPr id="11" name="Picture 10">
            <a:extLst>
              <a:ext uri="{FF2B5EF4-FFF2-40B4-BE49-F238E27FC236}">
                <a16:creationId xmlns:a16="http://schemas.microsoft.com/office/drawing/2014/main" id="{444535C7-61D9-234A-8361-C1909247E0CC}"/>
              </a:ext>
            </a:extLst>
          </p:cNvPr>
          <p:cNvPicPr>
            <a:picLocks noChangeAspect="1"/>
          </p:cNvPicPr>
          <p:nvPr/>
        </p:nvPicPr>
        <p:blipFill>
          <a:blip r:embed="rId2"/>
          <a:stretch>
            <a:fillRect/>
          </a:stretch>
        </p:blipFill>
        <p:spPr>
          <a:xfrm>
            <a:off x="0" y="0"/>
            <a:ext cx="9144000" cy="3898900"/>
          </a:xfrm>
          <a:prstGeom prst="rect">
            <a:avLst/>
          </a:prstGeom>
        </p:spPr>
      </p:pic>
    </p:spTree>
    <p:extLst>
      <p:ext uri="{BB962C8B-B14F-4D97-AF65-F5344CB8AC3E}">
        <p14:creationId xmlns:p14="http://schemas.microsoft.com/office/powerpoint/2010/main" val="3614889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E855951-C962-43F2-AF64-9B4A7F611A23}"/>
              </a:ext>
            </a:extLst>
          </p:cNvPr>
          <p:cNvGraphicFramePr>
            <a:graphicFrameLocks noGrp="1"/>
          </p:cNvGraphicFramePr>
          <p:nvPr>
            <p:ph idx="1"/>
            <p:extLst>
              <p:ext uri="{D42A27DB-BD31-4B8C-83A1-F6EECF244321}">
                <p14:modId xmlns:p14="http://schemas.microsoft.com/office/powerpoint/2010/main" val="3693563341"/>
              </p:ext>
            </p:extLst>
          </p:nvPr>
        </p:nvGraphicFramePr>
        <p:xfrm>
          <a:off x="2551205" y="947057"/>
          <a:ext cx="6467289" cy="5357460"/>
        </p:xfrm>
        <a:graphic>
          <a:graphicData uri="http://schemas.openxmlformats.org/drawingml/2006/table">
            <a:tbl>
              <a:tblPr firstRow="1" bandRow="1">
                <a:tableStyleId>{69012ECD-51FC-41F1-AA8D-1B2483CD663E}</a:tableStyleId>
              </a:tblPr>
              <a:tblGrid>
                <a:gridCol w="1168484">
                  <a:extLst>
                    <a:ext uri="{9D8B030D-6E8A-4147-A177-3AD203B41FA5}">
                      <a16:colId xmlns:a16="http://schemas.microsoft.com/office/drawing/2014/main" val="2289731728"/>
                    </a:ext>
                  </a:extLst>
                </a:gridCol>
                <a:gridCol w="5298805">
                  <a:extLst>
                    <a:ext uri="{9D8B030D-6E8A-4147-A177-3AD203B41FA5}">
                      <a16:colId xmlns:a16="http://schemas.microsoft.com/office/drawing/2014/main" val="692209044"/>
                    </a:ext>
                  </a:extLst>
                </a:gridCol>
              </a:tblGrid>
              <a:tr h="9699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u="none" strike="noStrike" kern="1200" cap="none" spc="0" normalizeH="0" baseline="0" noProof="0" dirty="0">
                          <a:ln>
                            <a:noFill/>
                          </a:ln>
                          <a:solidFill>
                            <a:schemeClr val="tx2">
                              <a:lumMod val="75000"/>
                            </a:schemeClr>
                          </a:solidFill>
                          <a:effectLst/>
                          <a:uLnTx/>
                          <a:uFillTx/>
                        </a:rPr>
                        <a:t>Outcome 1</a:t>
                      </a:r>
                      <a:endParaRPr lang="en-ZA" sz="1600" dirty="0">
                        <a:solidFill>
                          <a:schemeClr val="tx2">
                            <a:lumMod val="75000"/>
                          </a:schemeClr>
                        </a:solidFill>
                        <a:latin typeface="Arial" panose="020B0604020202020204" pitchFamily="34" charset="0"/>
                        <a:cs typeface="Arial" panose="020B0604020202020204" pitchFamily="34" charset="0"/>
                      </a:endParaRPr>
                    </a:p>
                  </a:txBody>
                  <a:tcP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schemeClr val="tx2">
                              <a:lumMod val="75000"/>
                            </a:schemeClr>
                          </a:solidFill>
                          <a:effectLst/>
                          <a:uLnTx/>
                          <a:uFillTx/>
                        </a:rPr>
                        <a:t>Increased - space relevant knowledge that supports the developmental agenda </a:t>
                      </a:r>
                      <a:endParaRPr kumimoji="0" lang="en-US" sz="16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ＭＳ Ｐゴシック" pitchFamily="-110" charset="-128"/>
                        <a:cs typeface="Arial" panose="020B0604020202020204" pitchFamily="34" charset="0"/>
                      </a:endParaRPr>
                    </a:p>
                  </a:txBody>
                  <a:tcPr>
                    <a:solidFill>
                      <a:schemeClr val="bg2"/>
                    </a:solidFill>
                  </a:tcPr>
                </a:tc>
                <a:extLst>
                  <a:ext uri="{0D108BD9-81ED-4DB2-BD59-A6C34878D82A}">
                    <a16:rowId xmlns:a16="http://schemas.microsoft.com/office/drawing/2014/main" val="273035346"/>
                  </a:ext>
                </a:extLst>
              </a:tr>
              <a:tr h="1122788">
                <a:tc>
                  <a:txBody>
                    <a:bodyPr/>
                    <a:lstStyle/>
                    <a:p>
                      <a:endParaRPr kumimoji="0" lang="en-ZA" sz="1600" b="1" u="none" strike="noStrike" kern="1200" cap="none" spc="0" normalizeH="0" baseline="0" noProof="0" dirty="0">
                        <a:ln>
                          <a:noFill/>
                        </a:ln>
                        <a:solidFill>
                          <a:srgbClr val="505164"/>
                        </a:solidFill>
                        <a:effectLst/>
                        <a:uLnTx/>
                        <a:uFillTx/>
                      </a:endParaRPr>
                    </a:p>
                    <a:p>
                      <a:r>
                        <a:rPr kumimoji="0" lang="en-ZA" sz="1600" b="1" u="none" strike="noStrike" kern="1200" cap="none" spc="0" normalizeH="0" baseline="0" noProof="0" dirty="0">
                          <a:ln>
                            <a:noFill/>
                          </a:ln>
                          <a:solidFill>
                            <a:srgbClr val="505164"/>
                          </a:solidFill>
                          <a:effectLst/>
                          <a:uLnTx/>
                          <a:uFillTx/>
                        </a:rPr>
                        <a:t>Outcome 2</a:t>
                      </a:r>
                      <a:endParaRPr lang="en-ZA" sz="1600" dirty="0">
                        <a:solidFill>
                          <a:srgbClr val="505164"/>
                        </a:solidFill>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600" b="0" u="none" strike="noStrike" kern="1200" cap="none" spc="0" normalizeH="0" baseline="0" dirty="0">
                        <a:ln>
                          <a:noFill/>
                        </a:ln>
                        <a:solidFill>
                          <a:srgbClr val="505164"/>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u="none" strike="noStrike" kern="1200" cap="none" spc="0" normalizeH="0" baseline="0" dirty="0">
                          <a:ln>
                            <a:noFill/>
                          </a:ln>
                          <a:solidFill>
                            <a:srgbClr val="505164"/>
                          </a:solidFill>
                          <a:effectLst/>
                          <a:uLnTx/>
                          <a:uFillTx/>
                          <a:latin typeface="+mn-lt"/>
                          <a:ea typeface="+mn-ea"/>
                          <a:cs typeface="+mn-cs"/>
                        </a:rPr>
                        <a:t>Stimulated and growing, inclusive space sector </a:t>
                      </a:r>
                      <a:endParaRPr kumimoji="0" lang="en-US" sz="1600" b="0" u="none" strike="noStrike" kern="1200" cap="none" spc="0" normalizeH="0" baseline="0" noProof="0" dirty="0">
                        <a:ln>
                          <a:noFill/>
                        </a:ln>
                        <a:solidFill>
                          <a:srgbClr val="505164"/>
                        </a:solidFill>
                        <a:effectLst/>
                        <a:uLnTx/>
                        <a:uFillTx/>
                        <a:latin typeface="+mn-lt"/>
                        <a:ea typeface="+mn-ea"/>
                        <a:cs typeface="+mn-cs"/>
                      </a:endParaRPr>
                    </a:p>
                  </a:txBody>
                  <a:tcPr/>
                </a:tc>
                <a:extLst>
                  <a:ext uri="{0D108BD9-81ED-4DB2-BD59-A6C34878D82A}">
                    <a16:rowId xmlns:a16="http://schemas.microsoft.com/office/drawing/2014/main" val="2427976422"/>
                  </a:ext>
                </a:extLst>
              </a:tr>
              <a:tr h="7631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u="none" strike="noStrike" kern="1200" cap="none" spc="0" normalizeH="0" baseline="0" noProof="0" dirty="0">
                          <a:ln>
                            <a:noFill/>
                          </a:ln>
                          <a:solidFill>
                            <a:schemeClr val="tx2">
                              <a:lumMod val="75000"/>
                            </a:schemeClr>
                          </a:solidFill>
                          <a:effectLst/>
                          <a:uLnTx/>
                          <a:uFillTx/>
                        </a:rPr>
                        <a:t>Outcome 3</a:t>
                      </a:r>
                      <a:endParaRPr lang="en-ZA" sz="1600" dirty="0">
                        <a:solidFill>
                          <a:schemeClr val="tx2">
                            <a:lumMod val="75000"/>
                          </a:schemeClr>
                        </a:solidFill>
                        <a:latin typeface="Arial" panose="020B0604020202020204" pitchFamily="34" charset="0"/>
                        <a:cs typeface="Arial" panose="020B0604020202020204" pitchFamily="34" charset="0"/>
                      </a:endParaRPr>
                    </a:p>
                  </a:txBody>
                  <a:tcPr/>
                </a:tc>
                <a:tc>
                  <a:txBody>
                    <a:bodyPr/>
                    <a:lstStyle/>
                    <a:p>
                      <a:r>
                        <a:rPr kumimoji="0" lang="en-ZA" sz="1600" b="0" u="none" strike="noStrike" kern="1200" cap="none" spc="0" normalizeH="0" baseline="0" dirty="0">
                          <a:ln>
                            <a:noFill/>
                          </a:ln>
                          <a:solidFill>
                            <a:schemeClr val="tx2">
                              <a:lumMod val="75000"/>
                            </a:schemeClr>
                          </a:solidFill>
                          <a:effectLst/>
                          <a:uLnTx/>
                          <a:uFillTx/>
                          <a:latin typeface="+mn-lt"/>
                          <a:ea typeface="+mn-ea"/>
                          <a:cs typeface="+mn-cs"/>
                        </a:rPr>
                        <a:t>Increased human capacity for the implementation of key space initiatives </a:t>
                      </a:r>
                    </a:p>
                  </a:txBody>
                  <a:tcPr/>
                </a:tc>
                <a:extLst>
                  <a:ext uri="{0D108BD9-81ED-4DB2-BD59-A6C34878D82A}">
                    <a16:rowId xmlns:a16="http://schemas.microsoft.com/office/drawing/2014/main" val="87167129"/>
                  </a:ext>
                </a:extLst>
              </a:tr>
              <a:tr h="8629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u="none" strike="noStrike" kern="1200" cap="none" spc="0" normalizeH="0" baseline="0" noProof="0" dirty="0">
                          <a:ln>
                            <a:noFill/>
                          </a:ln>
                          <a:solidFill>
                            <a:srgbClr val="505164"/>
                          </a:solidFill>
                          <a:effectLst/>
                          <a:uLnTx/>
                          <a:uFillTx/>
                        </a:rPr>
                        <a:t>Outcome 4</a:t>
                      </a:r>
                      <a:endParaRPr lang="en-ZA" sz="1600" dirty="0">
                        <a:solidFill>
                          <a:srgbClr val="505164"/>
                        </a:solidFill>
                        <a:latin typeface="Arial" panose="020B0604020202020204" pitchFamily="34" charset="0"/>
                        <a:cs typeface="Arial" panose="020B0604020202020204" pitchFamily="34" charset="0"/>
                      </a:endParaRPr>
                    </a:p>
                  </a:txBody>
                  <a:tcPr/>
                </a:tc>
                <a:tc>
                  <a:txBody>
                    <a:bodyPr/>
                    <a:lstStyle/>
                    <a:p>
                      <a:pPr marL="0" algn="l" defTabSz="457200" rtl="0" eaLnBrk="1" latinLnBrk="0" hangingPunct="1"/>
                      <a:r>
                        <a:rPr kumimoji="0" lang="en-ZA" sz="1600" b="0" u="none" strike="noStrike" kern="1200" cap="none" spc="0" normalizeH="0" baseline="0" dirty="0">
                          <a:ln>
                            <a:noFill/>
                          </a:ln>
                          <a:solidFill>
                            <a:srgbClr val="505164"/>
                          </a:solidFill>
                          <a:effectLst/>
                          <a:uLnTx/>
                          <a:uFillTx/>
                          <a:latin typeface="+mn-lt"/>
                          <a:ea typeface="+mn-ea"/>
                          <a:cs typeface="+mn-cs"/>
                        </a:rPr>
                        <a:t>SANSA positioned as a key enabler for the implementation of government's space-related policies</a:t>
                      </a:r>
                    </a:p>
                  </a:txBody>
                  <a:tcPr/>
                </a:tc>
                <a:extLst>
                  <a:ext uri="{0D108BD9-81ED-4DB2-BD59-A6C34878D82A}">
                    <a16:rowId xmlns:a16="http://schemas.microsoft.com/office/drawing/2014/main" val="3383146536"/>
                  </a:ext>
                </a:extLst>
              </a:tr>
              <a:tr h="8754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u="none" strike="noStrike" kern="1200" cap="none" spc="0" normalizeH="0" baseline="0" noProof="0" dirty="0">
                          <a:ln>
                            <a:noFill/>
                          </a:ln>
                          <a:solidFill>
                            <a:schemeClr val="tx2">
                              <a:lumMod val="75000"/>
                            </a:schemeClr>
                          </a:solidFill>
                          <a:effectLst/>
                          <a:uLnTx/>
                          <a:uFillTx/>
                        </a:rPr>
                        <a:t>Outcome 5</a:t>
                      </a:r>
                      <a:endParaRPr kumimoji="0" lang="en-US" sz="16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ＭＳ Ｐゴシック" pitchFamily="-110" charset="-128"/>
                        <a:cs typeface="Arial" panose="020B0604020202020204" pitchFamily="34" charset="0"/>
                      </a:endParaRPr>
                    </a:p>
                  </a:txBody>
                  <a:tcPr/>
                </a:tc>
                <a:tc>
                  <a:txBody>
                    <a:bodyPr/>
                    <a:lstStyle/>
                    <a:p>
                      <a:pPr marL="0" algn="l" defTabSz="457200" rtl="0" eaLnBrk="1" latinLnBrk="0" hangingPunct="1"/>
                      <a:r>
                        <a:rPr kumimoji="0" lang="en-ZA" sz="1600" b="0" u="none" strike="noStrike" kern="1200" cap="none" spc="0" normalizeH="0" baseline="0" dirty="0">
                          <a:ln>
                            <a:noFill/>
                          </a:ln>
                          <a:solidFill>
                            <a:schemeClr val="tx2">
                              <a:lumMod val="75000"/>
                            </a:schemeClr>
                          </a:solidFill>
                          <a:effectLst/>
                          <a:uLnTx/>
                          <a:uFillTx/>
                          <a:latin typeface="+mn-lt"/>
                          <a:ea typeface="+mn-ea"/>
                          <a:cs typeface="+mn-cs"/>
                        </a:rPr>
                        <a:t>Enabling infrastructure developed and upgraded to support the space sector value chain</a:t>
                      </a:r>
                    </a:p>
                  </a:txBody>
                  <a:tcPr/>
                </a:tc>
                <a:extLst>
                  <a:ext uri="{0D108BD9-81ED-4DB2-BD59-A6C34878D82A}">
                    <a16:rowId xmlns:a16="http://schemas.microsoft.com/office/drawing/2014/main" val="3455153086"/>
                  </a:ext>
                </a:extLst>
              </a:tr>
              <a:tr h="7631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u="none" strike="noStrike" kern="1200" cap="none" spc="0" normalizeH="0" baseline="0" noProof="0" dirty="0">
                          <a:ln>
                            <a:noFill/>
                          </a:ln>
                          <a:solidFill>
                            <a:srgbClr val="505164"/>
                          </a:solidFill>
                          <a:effectLst/>
                          <a:uLnTx/>
                          <a:uFillTx/>
                        </a:rPr>
                        <a:t>Outcome 6</a:t>
                      </a:r>
                      <a:endParaRPr kumimoji="0" lang="en-US" sz="1600" b="0" i="0" u="none" strike="noStrike" kern="1200" cap="none" spc="0" normalizeH="0" baseline="0" noProof="0" dirty="0">
                        <a:ln>
                          <a:noFill/>
                        </a:ln>
                        <a:solidFill>
                          <a:srgbClr val="505164"/>
                        </a:solidFill>
                        <a:effectLst/>
                        <a:uLnTx/>
                        <a:uFillTx/>
                        <a:latin typeface="Arial" panose="020B0604020202020204" pitchFamily="34" charset="0"/>
                        <a:ea typeface="ＭＳ Ｐゴシック" pitchFamily="-110" charset="-128"/>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u="none" strike="noStrike" kern="1200" cap="none" spc="0" normalizeH="0" baseline="0" dirty="0">
                          <a:ln>
                            <a:noFill/>
                          </a:ln>
                          <a:solidFill>
                            <a:srgbClr val="505164"/>
                          </a:solidFill>
                          <a:effectLst/>
                          <a:uLnTx/>
                          <a:uFillTx/>
                          <a:latin typeface="+mn-lt"/>
                          <a:ea typeface="+mn-ea"/>
                          <a:cs typeface="+mn-cs"/>
                        </a:rPr>
                        <a:t>Increased participation of the national space programme in the regional and global space market</a:t>
                      </a:r>
                      <a:endParaRPr kumimoji="0" lang="en-US" sz="1600" b="0" u="none" strike="noStrike" kern="1200" cap="none" spc="0" normalizeH="0" baseline="0" noProof="0" dirty="0">
                        <a:ln>
                          <a:noFill/>
                        </a:ln>
                        <a:solidFill>
                          <a:srgbClr val="505164"/>
                        </a:solidFill>
                        <a:effectLst/>
                        <a:uLnTx/>
                        <a:uFillTx/>
                        <a:latin typeface="+mn-lt"/>
                        <a:ea typeface="+mn-ea"/>
                        <a:cs typeface="+mn-cs"/>
                      </a:endParaRPr>
                    </a:p>
                  </a:txBody>
                  <a:tcPr/>
                </a:tc>
                <a:extLst>
                  <a:ext uri="{0D108BD9-81ED-4DB2-BD59-A6C34878D82A}">
                    <a16:rowId xmlns:a16="http://schemas.microsoft.com/office/drawing/2014/main" val="1191419432"/>
                  </a:ext>
                </a:extLst>
              </a:tr>
            </a:tbl>
          </a:graphicData>
        </a:graphic>
      </p:graphicFrame>
      <p:sp>
        <p:nvSpPr>
          <p:cNvPr id="3" name="Title 2">
            <a:extLst>
              <a:ext uri="{FF2B5EF4-FFF2-40B4-BE49-F238E27FC236}">
                <a16:creationId xmlns:a16="http://schemas.microsoft.com/office/drawing/2014/main" id="{3ABD7515-9487-423C-8291-E2686F06913B}"/>
              </a:ext>
            </a:extLst>
          </p:cNvPr>
          <p:cNvSpPr>
            <a:spLocks noGrp="1"/>
          </p:cNvSpPr>
          <p:nvPr>
            <p:ph type="title"/>
          </p:nvPr>
        </p:nvSpPr>
        <p:spPr>
          <a:xfrm>
            <a:off x="304800" y="0"/>
            <a:ext cx="8534400" cy="868362"/>
          </a:xfrm>
        </p:spPr>
        <p:txBody>
          <a:bodyPr/>
          <a:lstStyle/>
          <a:p>
            <a:pPr algn="ctr"/>
            <a:r>
              <a:rPr lang="en-US" sz="3200" b="1" dirty="0">
                <a:solidFill>
                  <a:srgbClr val="002060"/>
                </a:solidFill>
              </a:rPr>
              <a:t>Measuring Our Outcomes</a:t>
            </a:r>
            <a:endParaRPr lang="en-ZA" sz="3200" b="1" dirty="0">
              <a:solidFill>
                <a:srgbClr val="002060"/>
              </a:solidFill>
            </a:endParaRPr>
          </a:p>
        </p:txBody>
      </p:sp>
      <p:sp>
        <p:nvSpPr>
          <p:cNvPr id="6" name="Oval 5">
            <a:extLst>
              <a:ext uri="{FF2B5EF4-FFF2-40B4-BE49-F238E27FC236}">
                <a16:creationId xmlns:a16="http://schemas.microsoft.com/office/drawing/2014/main" id="{927575A3-939F-4100-B675-E24F119ED177}"/>
              </a:ext>
            </a:extLst>
          </p:cNvPr>
          <p:cNvSpPr/>
          <p:nvPr/>
        </p:nvSpPr>
        <p:spPr>
          <a:xfrm>
            <a:off x="8390965" y="6185647"/>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6</a:t>
            </a:r>
            <a:endParaRPr lang="en-ZA" dirty="0"/>
          </a:p>
        </p:txBody>
      </p:sp>
      <p:pic>
        <p:nvPicPr>
          <p:cNvPr id="2" name="Picture 1">
            <a:extLst>
              <a:ext uri="{FF2B5EF4-FFF2-40B4-BE49-F238E27FC236}">
                <a16:creationId xmlns:a16="http://schemas.microsoft.com/office/drawing/2014/main" id="{72BBFF1F-E223-7E44-98D9-C8ABBF6264A6}"/>
              </a:ext>
            </a:extLst>
          </p:cNvPr>
          <p:cNvPicPr>
            <a:picLocks noChangeAspect="1"/>
          </p:cNvPicPr>
          <p:nvPr/>
        </p:nvPicPr>
        <p:blipFill>
          <a:blip r:embed="rId2"/>
          <a:stretch>
            <a:fillRect/>
          </a:stretch>
        </p:blipFill>
        <p:spPr>
          <a:xfrm>
            <a:off x="38101" y="2141078"/>
            <a:ext cx="2513104" cy="2615980"/>
          </a:xfrm>
          <a:prstGeom prst="rect">
            <a:avLst/>
          </a:prstGeom>
        </p:spPr>
      </p:pic>
    </p:spTree>
    <p:extLst>
      <p:ext uri="{BB962C8B-B14F-4D97-AF65-F5344CB8AC3E}">
        <p14:creationId xmlns:p14="http://schemas.microsoft.com/office/powerpoint/2010/main" val="2979624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E855951-C962-43F2-AF64-9B4A7F611A23}"/>
              </a:ext>
            </a:extLst>
          </p:cNvPr>
          <p:cNvGraphicFramePr>
            <a:graphicFrameLocks noGrp="1"/>
          </p:cNvGraphicFramePr>
          <p:nvPr>
            <p:ph idx="1"/>
          </p:nvPr>
        </p:nvGraphicFramePr>
        <p:xfrm>
          <a:off x="2203704" y="777240"/>
          <a:ext cx="6814790" cy="5547360"/>
        </p:xfrm>
        <a:graphic>
          <a:graphicData uri="http://schemas.openxmlformats.org/drawingml/2006/table">
            <a:tbl>
              <a:tblPr firstRow="1" bandRow="1">
                <a:tableStyleId>{69012ECD-51FC-41F1-AA8D-1B2483CD663E}</a:tableStyleId>
              </a:tblPr>
              <a:tblGrid>
                <a:gridCol w="1124712">
                  <a:extLst>
                    <a:ext uri="{9D8B030D-6E8A-4147-A177-3AD203B41FA5}">
                      <a16:colId xmlns:a16="http://schemas.microsoft.com/office/drawing/2014/main" val="2289731728"/>
                    </a:ext>
                  </a:extLst>
                </a:gridCol>
                <a:gridCol w="5690078">
                  <a:extLst>
                    <a:ext uri="{9D8B030D-6E8A-4147-A177-3AD203B41FA5}">
                      <a16:colId xmlns:a16="http://schemas.microsoft.com/office/drawing/2014/main" val="692209044"/>
                    </a:ext>
                  </a:extLst>
                </a:gridCol>
              </a:tblGrid>
              <a:tr h="9626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u="none" strike="noStrike" kern="1200" cap="none" spc="0" normalizeH="0" baseline="0" noProof="0" dirty="0">
                          <a:ln>
                            <a:noFill/>
                          </a:ln>
                          <a:solidFill>
                            <a:schemeClr val="tx2">
                              <a:lumMod val="75000"/>
                            </a:schemeClr>
                          </a:solidFill>
                          <a:effectLst/>
                          <a:uLnTx/>
                          <a:uFillTx/>
                        </a:rPr>
                        <a:t>Outcome 1</a:t>
                      </a:r>
                      <a:endParaRPr lang="en-ZA" sz="1600" dirty="0">
                        <a:solidFill>
                          <a:schemeClr val="tx2">
                            <a:lumMod val="75000"/>
                          </a:schemeClr>
                        </a:solidFill>
                        <a:latin typeface="Arial" panose="020B0604020202020204" pitchFamily="34" charset="0"/>
                        <a:cs typeface="Arial" panose="020B0604020202020204" pitchFamily="34" charset="0"/>
                      </a:endParaRPr>
                    </a:p>
                  </a:txBody>
                  <a:tcPr>
                    <a:solidFill>
                      <a:schemeClr val="bg2"/>
                    </a:solidFill>
                  </a:tcPr>
                </a:tc>
                <a:tc>
                  <a:txBody>
                    <a:bodyPr/>
                    <a:lstStyle/>
                    <a:p>
                      <a:r>
                        <a:rPr kumimoji="0" lang="en-ZA" sz="1600" b="1" i="1" u="none" strike="noStrike" kern="1200" cap="none" spc="0" normalizeH="0" baseline="0" dirty="0">
                          <a:ln>
                            <a:noFill/>
                          </a:ln>
                          <a:solidFill>
                            <a:schemeClr val="tx2">
                              <a:lumMod val="75000"/>
                            </a:schemeClr>
                          </a:solidFill>
                          <a:effectLst/>
                          <a:uLnTx/>
                          <a:uFillTx/>
                          <a:latin typeface="+mn-lt"/>
                          <a:ea typeface="+mn-ea"/>
                          <a:cs typeface="+mn-cs"/>
                        </a:rPr>
                        <a:t>Five-year outcome indicator target:  </a:t>
                      </a:r>
                      <a:r>
                        <a:rPr kumimoji="0" lang="en-ZA" sz="1600" b="0" u="none" strike="noStrike" kern="1200" cap="none" spc="0" normalizeH="0" baseline="0" dirty="0">
                          <a:ln>
                            <a:noFill/>
                          </a:ln>
                          <a:solidFill>
                            <a:schemeClr val="tx2">
                              <a:lumMod val="75000"/>
                            </a:schemeClr>
                          </a:solidFill>
                          <a:effectLst/>
                          <a:uLnTx/>
                          <a:uFillTx/>
                          <a:latin typeface="+mn-lt"/>
                          <a:ea typeface="+mn-ea"/>
                          <a:cs typeface="+mn-cs"/>
                        </a:rPr>
                        <a:t>achieve an average research publication rate of 3 for South African researchers in direct space-related areas.</a:t>
                      </a:r>
                    </a:p>
                    <a:p>
                      <a:endParaRPr kumimoji="0" lang="en-ZA" sz="1600" b="0" u="none" strike="noStrike" kern="1200" cap="none" spc="0" normalizeH="0" baseline="0" dirty="0">
                        <a:ln>
                          <a:noFill/>
                        </a:ln>
                        <a:solidFill>
                          <a:schemeClr val="tx2">
                            <a:lumMod val="75000"/>
                          </a:schemeClr>
                        </a:solidFill>
                        <a:effectLst/>
                        <a:uLnTx/>
                        <a:uFillTx/>
                        <a:latin typeface="+mn-lt"/>
                        <a:ea typeface="+mn-ea"/>
                        <a:cs typeface="+mn-cs"/>
                      </a:endParaRPr>
                    </a:p>
                    <a:p>
                      <a:r>
                        <a:rPr kumimoji="0" lang="en-ZA" sz="1600" b="1" i="1" u="none" strike="noStrike" kern="1200" cap="none" spc="0" normalizeH="0" baseline="0" dirty="0">
                          <a:ln>
                            <a:noFill/>
                          </a:ln>
                          <a:solidFill>
                            <a:srgbClr val="505164"/>
                          </a:solidFill>
                          <a:effectLst/>
                          <a:uLnTx/>
                          <a:uFillTx/>
                          <a:latin typeface="+mn-lt"/>
                          <a:ea typeface="+mn-ea"/>
                          <a:cs typeface="+mn-cs"/>
                        </a:rPr>
                        <a:t>Key intervention</a:t>
                      </a:r>
                      <a:r>
                        <a:rPr kumimoji="0" lang="en-ZA" sz="1600" b="0" u="none" strike="noStrike" kern="1200" cap="none" spc="0" normalizeH="0" baseline="0" dirty="0">
                          <a:ln>
                            <a:noFill/>
                          </a:ln>
                          <a:solidFill>
                            <a:srgbClr val="505164"/>
                          </a:solidFill>
                          <a:effectLst/>
                          <a:uLnTx/>
                          <a:uFillTx/>
                          <a:latin typeface="+mn-lt"/>
                          <a:ea typeface="+mn-ea"/>
                          <a:cs typeface="+mn-cs"/>
                        </a:rPr>
                        <a:t>: support fundamental and applied research outputs for use in the  development of new knowledge, new technology platforms and for new products and services. </a:t>
                      </a:r>
                    </a:p>
                    <a:p>
                      <a:endParaRPr kumimoji="0" lang="en-ZA" sz="1600" b="0" u="none" strike="noStrike" kern="1200" cap="none" spc="0" normalizeH="0" baseline="0" dirty="0">
                        <a:ln>
                          <a:noFill/>
                        </a:ln>
                        <a:solidFill>
                          <a:schemeClr val="tx2">
                            <a:lumMod val="75000"/>
                          </a:schemeClr>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1" u="none" strike="noStrike" kern="1200" cap="none" spc="0" normalizeH="0" baseline="0" dirty="0">
                          <a:ln>
                            <a:noFill/>
                          </a:ln>
                          <a:solidFill>
                            <a:schemeClr val="tx2">
                              <a:lumMod val="75000"/>
                            </a:schemeClr>
                          </a:solidFill>
                          <a:effectLst/>
                          <a:uLnTx/>
                          <a:uFillTx/>
                          <a:latin typeface="+mn-lt"/>
                          <a:ea typeface="+mn-ea"/>
                          <a:cs typeface="+mn-cs"/>
                        </a:rPr>
                        <a:t>B-BBEE Focus: </a:t>
                      </a:r>
                      <a:r>
                        <a:rPr kumimoji="0" lang="en-ZA" sz="1600" b="0" u="none" strike="noStrike" kern="1200" cap="none" spc="0" normalizeH="0" baseline="0" dirty="0">
                          <a:ln>
                            <a:noFill/>
                          </a:ln>
                          <a:solidFill>
                            <a:schemeClr val="tx2">
                              <a:lumMod val="75000"/>
                            </a:schemeClr>
                          </a:solidFill>
                          <a:effectLst/>
                          <a:uLnTx/>
                          <a:uFillTx/>
                          <a:latin typeface="+mn-lt"/>
                          <a:ea typeface="+mn-ea"/>
                          <a:cs typeface="+mn-cs"/>
                        </a:rPr>
                        <a:t>Funding and supervision support provided to researchers from designated groups.</a:t>
                      </a:r>
                    </a:p>
                  </a:txBody>
                  <a:tcPr>
                    <a:solidFill>
                      <a:schemeClr val="bg2"/>
                    </a:solidFill>
                  </a:tcPr>
                </a:tc>
                <a:extLst>
                  <a:ext uri="{0D108BD9-81ED-4DB2-BD59-A6C34878D82A}">
                    <a16:rowId xmlns:a16="http://schemas.microsoft.com/office/drawing/2014/main" val="273035346"/>
                  </a:ext>
                </a:extLst>
              </a:tr>
              <a:tr h="1114368">
                <a:tc>
                  <a:txBody>
                    <a:bodyPr/>
                    <a:lstStyle/>
                    <a:p>
                      <a:r>
                        <a:rPr kumimoji="0" lang="en-ZA" sz="1600" b="1" u="none" strike="noStrike" kern="1200" cap="none" spc="0" normalizeH="0" baseline="0" noProof="0" dirty="0">
                          <a:ln>
                            <a:noFill/>
                          </a:ln>
                          <a:solidFill>
                            <a:srgbClr val="505164"/>
                          </a:solidFill>
                          <a:effectLst/>
                          <a:uLnTx/>
                          <a:uFillTx/>
                        </a:rPr>
                        <a:t>Outcome 2</a:t>
                      </a:r>
                      <a:endParaRPr lang="en-ZA" sz="1600" dirty="0">
                        <a:solidFill>
                          <a:srgbClr val="505164"/>
                        </a:solidFill>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1" u="none" strike="noStrike" kern="1200" cap="none" spc="0" normalizeH="0" baseline="0" dirty="0">
                          <a:ln>
                            <a:noFill/>
                          </a:ln>
                          <a:solidFill>
                            <a:schemeClr val="tx2">
                              <a:lumMod val="75000"/>
                            </a:schemeClr>
                          </a:solidFill>
                          <a:effectLst/>
                          <a:uLnTx/>
                          <a:uFillTx/>
                          <a:latin typeface="+mn-lt"/>
                          <a:ea typeface="+mn-ea"/>
                          <a:cs typeface="+mn-cs"/>
                        </a:rPr>
                        <a:t>Five-year outcome indicator target:  </a:t>
                      </a:r>
                      <a:r>
                        <a:rPr kumimoji="0" lang="en-ZA" sz="1600" b="0" u="none" strike="noStrike" kern="1200" cap="none" spc="0" normalizeH="0" baseline="0" dirty="0">
                          <a:ln>
                            <a:noFill/>
                          </a:ln>
                          <a:solidFill>
                            <a:schemeClr val="tx2">
                              <a:lumMod val="75000"/>
                            </a:schemeClr>
                          </a:solidFill>
                          <a:effectLst/>
                          <a:uLnTx/>
                          <a:uFillTx/>
                          <a:latin typeface="+mn-lt"/>
                          <a:ea typeface="+mn-ea"/>
                          <a:cs typeface="+mn-cs"/>
                        </a:rPr>
                        <a:t>achieve an average 30% operational expenditure spend on SMEs.</a:t>
                      </a:r>
                    </a:p>
                    <a:p>
                      <a:endParaRPr kumimoji="0" lang="en-ZA" sz="1600" b="0" u="none" strike="noStrike" kern="1200" cap="none" spc="0" normalizeH="0" baseline="0" dirty="0">
                        <a:ln>
                          <a:noFill/>
                        </a:ln>
                        <a:solidFill>
                          <a:schemeClr val="tx2">
                            <a:lumMod val="75000"/>
                          </a:schemeClr>
                        </a:solidFill>
                        <a:effectLst/>
                        <a:uLnTx/>
                        <a:uFillTx/>
                        <a:latin typeface="+mn-lt"/>
                        <a:ea typeface="+mn-ea"/>
                        <a:cs typeface="+mn-cs"/>
                      </a:endParaRPr>
                    </a:p>
                    <a:p>
                      <a:r>
                        <a:rPr kumimoji="0" lang="en-ZA" sz="1600" b="1" i="1" u="none" strike="noStrike" kern="1200" cap="none" spc="0" normalizeH="0" baseline="0" dirty="0">
                          <a:ln>
                            <a:noFill/>
                          </a:ln>
                          <a:solidFill>
                            <a:srgbClr val="505164"/>
                          </a:solidFill>
                          <a:effectLst/>
                          <a:uLnTx/>
                          <a:uFillTx/>
                          <a:latin typeface="+mn-lt"/>
                          <a:ea typeface="+mn-ea"/>
                          <a:cs typeface="+mn-cs"/>
                        </a:rPr>
                        <a:t>Key interventions</a:t>
                      </a:r>
                      <a:r>
                        <a:rPr kumimoji="0" lang="en-ZA" sz="1600" b="0" u="none" strike="noStrike" kern="1200" cap="none" spc="0" normalizeH="0" baseline="0" dirty="0">
                          <a:ln>
                            <a:noFill/>
                          </a:ln>
                          <a:solidFill>
                            <a:srgbClr val="505164"/>
                          </a:solidFill>
                          <a:effectLst/>
                          <a:uLnTx/>
                          <a:uFillTx/>
                          <a:latin typeface="+mn-lt"/>
                          <a:ea typeface="+mn-ea"/>
                          <a:cs typeface="+mn-cs"/>
                        </a:rPr>
                        <a:t>: </a:t>
                      </a:r>
                    </a:p>
                    <a:p>
                      <a:pPr marL="285750" indent="-285750">
                        <a:buFontTx/>
                        <a:buChar char="-"/>
                      </a:pPr>
                      <a:r>
                        <a:rPr kumimoji="0" lang="en-ZA" sz="1600" b="0" u="none" strike="noStrike" kern="1200" cap="none" spc="0" normalizeH="0" baseline="0" dirty="0">
                          <a:ln>
                            <a:noFill/>
                          </a:ln>
                          <a:solidFill>
                            <a:srgbClr val="505164"/>
                          </a:solidFill>
                          <a:effectLst/>
                          <a:uLnTx/>
                          <a:uFillTx/>
                          <a:latin typeface="+mn-lt"/>
                          <a:ea typeface="+mn-ea"/>
                          <a:cs typeface="+mn-cs"/>
                        </a:rPr>
                        <a:t>Contract the sector, with a focus on SMEs, for upstream and downstream activities;</a:t>
                      </a:r>
                    </a:p>
                    <a:p>
                      <a:pPr marL="285750" indent="-285750">
                        <a:buFontTx/>
                        <a:buChar char="-"/>
                      </a:pPr>
                      <a:r>
                        <a:rPr kumimoji="0" lang="en-ZA" sz="1600" b="0" u="none" strike="noStrike" kern="1200" cap="none" spc="0" normalizeH="0" baseline="0" dirty="0">
                          <a:ln>
                            <a:noFill/>
                          </a:ln>
                          <a:solidFill>
                            <a:srgbClr val="505164"/>
                          </a:solidFill>
                          <a:effectLst/>
                          <a:uLnTx/>
                          <a:uFillTx/>
                          <a:latin typeface="+mn-lt"/>
                          <a:ea typeface="+mn-ea"/>
                          <a:cs typeface="+mn-cs"/>
                        </a:rPr>
                        <a:t> Promote growth of the sector through investment; and</a:t>
                      </a:r>
                    </a:p>
                    <a:p>
                      <a:pPr marL="285750" indent="-285750">
                        <a:buFontTx/>
                        <a:buChar char="-"/>
                      </a:pPr>
                      <a:r>
                        <a:rPr kumimoji="0" lang="en-ZA" sz="1600" b="0" u="none" strike="noStrike" kern="1200" cap="none" spc="0" normalizeH="0" baseline="0" dirty="0">
                          <a:ln>
                            <a:noFill/>
                          </a:ln>
                          <a:solidFill>
                            <a:srgbClr val="505164"/>
                          </a:solidFill>
                          <a:effectLst/>
                          <a:uLnTx/>
                          <a:uFillTx/>
                          <a:latin typeface="+mn-lt"/>
                          <a:ea typeface="+mn-ea"/>
                          <a:cs typeface="+mn-cs"/>
                        </a:rPr>
                        <a:t>Collaborations to ensure industry promotion:  advocacy to support industry sustainability and transformation.</a:t>
                      </a:r>
                    </a:p>
                    <a:p>
                      <a:endParaRPr kumimoji="0" lang="en-ZA" sz="1600" b="0" u="none" strike="noStrike" kern="1200" cap="none" spc="0" normalizeH="0" baseline="0" dirty="0">
                        <a:ln>
                          <a:noFill/>
                        </a:ln>
                        <a:solidFill>
                          <a:schemeClr val="tx2">
                            <a:lumMod val="75000"/>
                          </a:schemeClr>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1" u="none" strike="noStrike" kern="1200" cap="none" spc="0" normalizeH="0" baseline="0" dirty="0">
                          <a:ln>
                            <a:noFill/>
                          </a:ln>
                          <a:solidFill>
                            <a:schemeClr val="tx2">
                              <a:lumMod val="75000"/>
                            </a:schemeClr>
                          </a:solidFill>
                          <a:effectLst/>
                          <a:uLnTx/>
                          <a:uFillTx/>
                          <a:latin typeface="+mn-lt"/>
                          <a:ea typeface="+mn-ea"/>
                          <a:cs typeface="+mn-cs"/>
                        </a:rPr>
                        <a:t>B-BBEE Focus: </a:t>
                      </a:r>
                      <a:r>
                        <a:rPr kumimoji="0" lang="en-ZA" sz="1600" b="0" u="none" strike="noStrike" kern="1200" cap="none" spc="0" normalizeH="0" baseline="0" dirty="0">
                          <a:ln>
                            <a:noFill/>
                          </a:ln>
                          <a:solidFill>
                            <a:schemeClr val="tx2">
                              <a:lumMod val="75000"/>
                            </a:schemeClr>
                          </a:solidFill>
                          <a:effectLst/>
                          <a:uLnTx/>
                          <a:uFillTx/>
                          <a:latin typeface="+mn-lt"/>
                          <a:ea typeface="+mn-ea"/>
                          <a:cs typeface="+mn-cs"/>
                        </a:rPr>
                        <a:t>promote preferential procurement to SMEs in line with MTSF 2019 -2024 targets for WYPWDs.</a:t>
                      </a:r>
                    </a:p>
                  </a:txBody>
                  <a:tcPr/>
                </a:tc>
                <a:extLst>
                  <a:ext uri="{0D108BD9-81ED-4DB2-BD59-A6C34878D82A}">
                    <a16:rowId xmlns:a16="http://schemas.microsoft.com/office/drawing/2014/main" val="2427976422"/>
                  </a:ext>
                </a:extLst>
              </a:tr>
            </a:tbl>
          </a:graphicData>
        </a:graphic>
      </p:graphicFrame>
      <p:sp>
        <p:nvSpPr>
          <p:cNvPr id="3" name="Title 2">
            <a:extLst>
              <a:ext uri="{FF2B5EF4-FFF2-40B4-BE49-F238E27FC236}">
                <a16:creationId xmlns:a16="http://schemas.microsoft.com/office/drawing/2014/main" id="{3ABD7515-9487-423C-8291-E2686F06913B}"/>
              </a:ext>
            </a:extLst>
          </p:cNvPr>
          <p:cNvSpPr>
            <a:spLocks noGrp="1"/>
          </p:cNvSpPr>
          <p:nvPr>
            <p:ph type="title"/>
          </p:nvPr>
        </p:nvSpPr>
        <p:spPr>
          <a:xfrm>
            <a:off x="304800" y="0"/>
            <a:ext cx="8534400" cy="868362"/>
          </a:xfrm>
        </p:spPr>
        <p:txBody>
          <a:bodyPr/>
          <a:lstStyle/>
          <a:p>
            <a:pPr algn="ctr"/>
            <a:r>
              <a:rPr lang="en-US" sz="3200" b="1" dirty="0">
                <a:solidFill>
                  <a:srgbClr val="002060"/>
                </a:solidFill>
              </a:rPr>
              <a:t>Outcome Indicators &amp; Key Interventions</a:t>
            </a:r>
            <a:endParaRPr lang="en-ZA" sz="3200" b="1" dirty="0">
              <a:solidFill>
                <a:srgbClr val="002060"/>
              </a:solidFill>
            </a:endParaRPr>
          </a:p>
        </p:txBody>
      </p:sp>
      <p:sp>
        <p:nvSpPr>
          <p:cNvPr id="6" name="Oval 5">
            <a:extLst>
              <a:ext uri="{FF2B5EF4-FFF2-40B4-BE49-F238E27FC236}">
                <a16:creationId xmlns:a16="http://schemas.microsoft.com/office/drawing/2014/main" id="{927575A3-939F-4100-B675-E24F119ED177}"/>
              </a:ext>
            </a:extLst>
          </p:cNvPr>
          <p:cNvSpPr/>
          <p:nvPr/>
        </p:nvSpPr>
        <p:spPr>
          <a:xfrm>
            <a:off x="8390965" y="6185647"/>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7</a:t>
            </a:r>
            <a:endParaRPr lang="en-ZA" dirty="0"/>
          </a:p>
        </p:txBody>
      </p:sp>
      <p:pic>
        <p:nvPicPr>
          <p:cNvPr id="7" name="Picture 6">
            <a:extLst>
              <a:ext uri="{FF2B5EF4-FFF2-40B4-BE49-F238E27FC236}">
                <a16:creationId xmlns:a16="http://schemas.microsoft.com/office/drawing/2014/main" id="{2AC77B5F-2DC7-7F4D-BD3C-76385097F6F8}"/>
              </a:ext>
            </a:extLst>
          </p:cNvPr>
          <p:cNvPicPr>
            <a:picLocks noChangeAspect="1"/>
          </p:cNvPicPr>
          <p:nvPr/>
        </p:nvPicPr>
        <p:blipFill>
          <a:blip r:embed="rId2"/>
          <a:stretch>
            <a:fillRect/>
          </a:stretch>
        </p:blipFill>
        <p:spPr>
          <a:xfrm>
            <a:off x="64348" y="2222500"/>
            <a:ext cx="2139356" cy="2226932"/>
          </a:xfrm>
          <a:prstGeom prst="rect">
            <a:avLst/>
          </a:prstGeom>
        </p:spPr>
      </p:pic>
    </p:spTree>
    <p:extLst>
      <p:ext uri="{BB962C8B-B14F-4D97-AF65-F5344CB8AC3E}">
        <p14:creationId xmlns:p14="http://schemas.microsoft.com/office/powerpoint/2010/main" val="2341844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E855951-C962-43F2-AF64-9B4A7F611A23}"/>
              </a:ext>
            </a:extLst>
          </p:cNvPr>
          <p:cNvGraphicFramePr>
            <a:graphicFrameLocks noGrp="1"/>
          </p:cNvGraphicFramePr>
          <p:nvPr>
            <p:ph idx="1"/>
            <p:extLst>
              <p:ext uri="{D42A27DB-BD31-4B8C-83A1-F6EECF244321}">
                <p14:modId xmlns:p14="http://schemas.microsoft.com/office/powerpoint/2010/main" val="4027054152"/>
              </p:ext>
            </p:extLst>
          </p:nvPr>
        </p:nvGraphicFramePr>
        <p:xfrm>
          <a:off x="2153653" y="643597"/>
          <a:ext cx="6782545" cy="5710587"/>
        </p:xfrm>
        <a:graphic>
          <a:graphicData uri="http://schemas.openxmlformats.org/drawingml/2006/table">
            <a:tbl>
              <a:tblPr firstRow="1" bandRow="1">
                <a:tableStyleId>{69012ECD-51FC-41F1-AA8D-1B2483CD663E}</a:tableStyleId>
              </a:tblPr>
              <a:tblGrid>
                <a:gridCol w="1161730">
                  <a:extLst>
                    <a:ext uri="{9D8B030D-6E8A-4147-A177-3AD203B41FA5}">
                      <a16:colId xmlns:a16="http://schemas.microsoft.com/office/drawing/2014/main" val="2289731728"/>
                    </a:ext>
                  </a:extLst>
                </a:gridCol>
                <a:gridCol w="5620815">
                  <a:extLst>
                    <a:ext uri="{9D8B030D-6E8A-4147-A177-3AD203B41FA5}">
                      <a16:colId xmlns:a16="http://schemas.microsoft.com/office/drawing/2014/main" val="692209044"/>
                    </a:ext>
                  </a:extLst>
                </a:gridCol>
              </a:tblGrid>
              <a:tr h="26930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u="none" strike="noStrike" kern="1200" cap="none" spc="0" normalizeH="0" baseline="0" noProof="0" dirty="0">
                          <a:ln>
                            <a:noFill/>
                          </a:ln>
                          <a:solidFill>
                            <a:schemeClr val="tx2">
                              <a:lumMod val="75000"/>
                            </a:schemeClr>
                          </a:solidFill>
                          <a:effectLst/>
                          <a:uLnTx/>
                          <a:uFillTx/>
                        </a:rPr>
                        <a:t>Outcome 3</a:t>
                      </a:r>
                      <a:endParaRPr lang="en-ZA" sz="1600" dirty="0">
                        <a:solidFill>
                          <a:schemeClr val="tx2">
                            <a:lumMod val="75000"/>
                          </a:schemeClr>
                        </a:solidFill>
                        <a:latin typeface="Arial" panose="020B0604020202020204" pitchFamily="34" charset="0"/>
                        <a:cs typeface="Arial" panose="020B0604020202020204" pitchFamily="34" charset="0"/>
                      </a:endParaRPr>
                    </a:p>
                  </a:txBody>
                  <a:tcPr>
                    <a:solidFill>
                      <a:schemeClr val="bg2"/>
                    </a:solidFill>
                  </a:tcPr>
                </a:tc>
                <a:tc>
                  <a:txBody>
                    <a:bodyPr/>
                    <a:lstStyle/>
                    <a:p>
                      <a:pPr lvl="0"/>
                      <a:r>
                        <a:rPr kumimoji="0" lang="en-ZA" sz="1600" b="1" i="1" u="none" strike="noStrike" kern="1200" cap="none" spc="0" normalizeH="0" baseline="0" dirty="0">
                          <a:ln>
                            <a:noFill/>
                          </a:ln>
                          <a:solidFill>
                            <a:schemeClr val="tx2">
                              <a:lumMod val="75000"/>
                            </a:schemeClr>
                          </a:solidFill>
                          <a:effectLst/>
                          <a:uLnTx/>
                          <a:uFillTx/>
                          <a:latin typeface="+mn-lt"/>
                          <a:ea typeface="+mn-ea"/>
                          <a:cs typeface="+mn-cs"/>
                        </a:rPr>
                        <a:t>Five-year outcome indicator targets:</a:t>
                      </a:r>
                    </a:p>
                    <a:p>
                      <a:pPr lvl="0"/>
                      <a:r>
                        <a:rPr kumimoji="0" lang="en-ZA" sz="1600" b="1" i="1" u="none" strike="noStrike" kern="1200" cap="none" spc="0" normalizeH="0" baseline="0" dirty="0">
                          <a:ln>
                            <a:noFill/>
                          </a:ln>
                          <a:solidFill>
                            <a:schemeClr val="tx2">
                              <a:lumMod val="75000"/>
                            </a:schemeClr>
                          </a:solidFill>
                          <a:effectLst/>
                          <a:uLnTx/>
                          <a:uFillTx/>
                          <a:latin typeface="+mn-lt"/>
                          <a:ea typeface="+mn-ea"/>
                          <a:cs typeface="+mn-cs"/>
                        </a:rPr>
                        <a:t>-   </a:t>
                      </a:r>
                      <a:r>
                        <a:rPr kumimoji="0" lang="en-ZA" sz="1600" b="0" u="none" strike="noStrike" kern="1200" cap="none" spc="0" normalizeH="0" baseline="0" dirty="0">
                          <a:ln>
                            <a:noFill/>
                          </a:ln>
                          <a:solidFill>
                            <a:schemeClr val="tx2">
                              <a:lumMod val="75000"/>
                            </a:schemeClr>
                          </a:solidFill>
                          <a:effectLst/>
                          <a:uLnTx/>
                          <a:uFillTx/>
                          <a:latin typeface="+mn-lt"/>
                          <a:ea typeface="+mn-ea"/>
                          <a:cs typeface="+mn-cs"/>
                        </a:rPr>
                        <a:t>Up to 20% of all registered postgraduate students graduate with space-related degrees.</a:t>
                      </a:r>
                    </a:p>
                    <a:p>
                      <a:pPr lvl="0"/>
                      <a:r>
                        <a:rPr kumimoji="0" lang="en-ZA" sz="1600" b="0" u="none" strike="noStrike" kern="1200" cap="none" spc="0" normalizeH="0" baseline="0" dirty="0">
                          <a:ln>
                            <a:noFill/>
                          </a:ln>
                          <a:solidFill>
                            <a:schemeClr val="tx2">
                              <a:lumMod val="75000"/>
                            </a:schemeClr>
                          </a:solidFill>
                          <a:effectLst/>
                          <a:uLnTx/>
                          <a:uFillTx/>
                          <a:latin typeface="+mn-lt"/>
                          <a:ea typeface="+mn-ea"/>
                          <a:cs typeface="+mn-cs"/>
                        </a:rPr>
                        <a:t>- Up to 50% of all students and interns mentored by SANSA employed by the formal labour market.</a:t>
                      </a:r>
                    </a:p>
                    <a:p>
                      <a:endParaRPr kumimoji="0" lang="en-ZA" sz="1600" b="0" u="none" strike="noStrike" kern="1200" cap="none" spc="0" normalizeH="0" baseline="0" dirty="0">
                        <a:ln>
                          <a:noFill/>
                        </a:ln>
                        <a:solidFill>
                          <a:schemeClr val="tx2">
                            <a:lumMod val="75000"/>
                          </a:schemeClr>
                        </a:solidFill>
                        <a:effectLst/>
                        <a:uLnTx/>
                        <a:uFillTx/>
                        <a:latin typeface="+mn-lt"/>
                        <a:ea typeface="+mn-ea"/>
                        <a:cs typeface="+mn-cs"/>
                      </a:endParaRPr>
                    </a:p>
                    <a:p>
                      <a:r>
                        <a:rPr kumimoji="0" lang="en-ZA" sz="1600" b="1" i="1" u="none" strike="noStrike" kern="1200" cap="none" spc="0" normalizeH="0" baseline="0" dirty="0">
                          <a:ln>
                            <a:noFill/>
                          </a:ln>
                          <a:solidFill>
                            <a:srgbClr val="505164"/>
                          </a:solidFill>
                          <a:effectLst/>
                          <a:uLnTx/>
                          <a:uFillTx/>
                          <a:latin typeface="+mn-lt"/>
                          <a:ea typeface="+mn-ea"/>
                          <a:cs typeface="+mn-cs"/>
                        </a:rPr>
                        <a:t>Key interventions: </a:t>
                      </a:r>
                      <a:r>
                        <a:rPr kumimoji="0" lang="en-ZA" sz="1600" b="0" u="none" strike="noStrike" kern="1200" cap="none" spc="0" normalizeH="0" baseline="0" dirty="0">
                          <a:ln>
                            <a:noFill/>
                          </a:ln>
                          <a:solidFill>
                            <a:srgbClr val="505164"/>
                          </a:solidFill>
                          <a:effectLst/>
                          <a:uLnTx/>
                          <a:uFillTx/>
                          <a:latin typeface="+mn-lt"/>
                          <a:ea typeface="+mn-ea"/>
                          <a:cs typeface="+mn-cs"/>
                        </a:rPr>
                        <a:t>a robust human capital development programme to build the requisite pipeline &amp; contribute to  development of a Sector Skills Development Strategy by DHET/DSI</a:t>
                      </a:r>
                    </a:p>
                    <a:p>
                      <a:endParaRPr kumimoji="0" lang="en-ZA" sz="1600" b="0" u="none" strike="noStrike" kern="1200" cap="none" spc="0" normalizeH="0" baseline="0" dirty="0">
                        <a:ln>
                          <a:noFill/>
                        </a:ln>
                        <a:solidFill>
                          <a:srgbClr val="505164"/>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1" u="none" strike="noStrike" kern="1200" cap="none" spc="0" normalizeH="0" baseline="0" dirty="0">
                          <a:ln>
                            <a:noFill/>
                          </a:ln>
                          <a:solidFill>
                            <a:schemeClr val="tx2">
                              <a:lumMod val="75000"/>
                            </a:schemeClr>
                          </a:solidFill>
                          <a:effectLst/>
                          <a:uLnTx/>
                          <a:uFillTx/>
                          <a:latin typeface="+mn-lt"/>
                          <a:ea typeface="+mn-ea"/>
                          <a:cs typeface="+mn-cs"/>
                        </a:rPr>
                        <a:t>B-BBEE Focus: </a:t>
                      </a:r>
                      <a:r>
                        <a:rPr kumimoji="0" lang="en-ZA" sz="1600" b="0" i="1" u="none" strike="noStrike" kern="1200" cap="none" spc="0" normalizeH="0" baseline="0" dirty="0">
                          <a:ln>
                            <a:noFill/>
                          </a:ln>
                          <a:solidFill>
                            <a:schemeClr val="tx2">
                              <a:lumMod val="75000"/>
                            </a:schemeClr>
                          </a:solidFill>
                          <a:effectLst/>
                          <a:uLnTx/>
                          <a:uFillTx/>
                          <a:latin typeface="+mn-lt"/>
                          <a:ea typeface="+mn-ea"/>
                          <a:cs typeface="+mn-cs"/>
                        </a:rPr>
                        <a:t>Ensure support to </a:t>
                      </a:r>
                      <a:r>
                        <a:rPr kumimoji="0" lang="en-ZA" sz="1600" b="0" u="none" strike="noStrike" kern="1200" cap="none" spc="0" normalizeH="0" baseline="0" dirty="0">
                          <a:ln>
                            <a:noFill/>
                          </a:ln>
                          <a:solidFill>
                            <a:schemeClr val="tx2">
                              <a:lumMod val="75000"/>
                            </a:schemeClr>
                          </a:solidFill>
                          <a:effectLst/>
                          <a:uLnTx/>
                          <a:uFillTx/>
                          <a:latin typeface="+mn-lt"/>
                          <a:ea typeface="+mn-ea"/>
                          <a:cs typeface="+mn-cs"/>
                        </a:rPr>
                        <a:t>youth from designated groups. </a:t>
                      </a:r>
                    </a:p>
                  </a:txBody>
                  <a:tcPr>
                    <a:solidFill>
                      <a:schemeClr val="bg2"/>
                    </a:solidFill>
                  </a:tcPr>
                </a:tc>
                <a:extLst>
                  <a:ext uri="{0D108BD9-81ED-4DB2-BD59-A6C34878D82A}">
                    <a16:rowId xmlns:a16="http://schemas.microsoft.com/office/drawing/2014/main" val="273035346"/>
                  </a:ext>
                </a:extLst>
              </a:tr>
              <a:tr h="26930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u="none" strike="noStrike" kern="1200" cap="none" spc="0" normalizeH="0" baseline="0" noProof="0" dirty="0">
                          <a:ln>
                            <a:noFill/>
                          </a:ln>
                          <a:solidFill>
                            <a:srgbClr val="505164"/>
                          </a:solidFill>
                          <a:effectLst/>
                          <a:uLnTx/>
                          <a:uFillTx/>
                        </a:rPr>
                        <a:t>Outcome 4</a:t>
                      </a:r>
                      <a:endParaRPr lang="en-ZA" sz="1600" dirty="0">
                        <a:solidFill>
                          <a:srgbClr val="505164"/>
                        </a:solidFill>
                        <a:latin typeface="Arial" panose="020B0604020202020204" pitchFamily="34" charset="0"/>
                        <a:cs typeface="Arial" panose="020B0604020202020204" pitchFamily="34" charset="0"/>
                      </a:endParaRPr>
                    </a:p>
                  </a:txBody>
                  <a:tcPr/>
                </a:tc>
                <a:tc>
                  <a:txBody>
                    <a:bodyPr/>
                    <a:lstStyle/>
                    <a:p>
                      <a:r>
                        <a:rPr kumimoji="0" lang="en-ZA" sz="1600" b="1" i="1" u="none" strike="noStrike" kern="1200" cap="none" spc="0" normalizeH="0" baseline="0" dirty="0">
                          <a:ln>
                            <a:noFill/>
                          </a:ln>
                          <a:solidFill>
                            <a:schemeClr val="tx2">
                              <a:lumMod val="75000"/>
                            </a:schemeClr>
                          </a:solidFill>
                          <a:effectLst/>
                          <a:uLnTx/>
                          <a:uFillTx/>
                          <a:latin typeface="+mn-lt"/>
                          <a:ea typeface="+mn-ea"/>
                          <a:cs typeface="+mn-cs"/>
                        </a:rPr>
                        <a:t>Five-year outcome indicator target:  </a:t>
                      </a:r>
                      <a:r>
                        <a:rPr kumimoji="0" lang="en-ZA" sz="1600" b="0" u="none" strike="noStrike" kern="1200" cap="none" spc="0" normalizeH="0" baseline="0" dirty="0">
                          <a:ln>
                            <a:noFill/>
                          </a:ln>
                          <a:solidFill>
                            <a:schemeClr val="tx2">
                              <a:lumMod val="75000"/>
                            </a:schemeClr>
                          </a:solidFill>
                          <a:effectLst/>
                          <a:uLnTx/>
                          <a:uFillTx/>
                          <a:latin typeface="+mn-lt"/>
                          <a:ea typeface="+mn-ea"/>
                          <a:cs typeface="+mn-cs"/>
                        </a:rPr>
                        <a:t>progress from 42% to 80% of government departments and public entities using space products and services</a:t>
                      </a:r>
                    </a:p>
                    <a:p>
                      <a:endParaRPr kumimoji="0" lang="en-ZA" sz="1600" b="0" u="none" strike="noStrike" kern="1200" cap="none" spc="0" normalizeH="0" baseline="0" dirty="0">
                        <a:ln>
                          <a:noFill/>
                        </a:ln>
                        <a:solidFill>
                          <a:schemeClr val="tx2">
                            <a:lumMod val="75000"/>
                          </a:schemeClr>
                        </a:solidFill>
                        <a:effectLst/>
                        <a:uLnTx/>
                        <a:uFillTx/>
                        <a:latin typeface="+mn-lt"/>
                        <a:ea typeface="+mn-ea"/>
                        <a:cs typeface="+mn-cs"/>
                      </a:endParaRPr>
                    </a:p>
                    <a:p>
                      <a:r>
                        <a:rPr kumimoji="0" lang="en-ZA" sz="1600" b="1" i="1" u="none" strike="noStrike" kern="1200" cap="none" spc="0" normalizeH="0" baseline="0" dirty="0">
                          <a:ln>
                            <a:noFill/>
                          </a:ln>
                          <a:solidFill>
                            <a:srgbClr val="505164"/>
                          </a:solidFill>
                          <a:effectLst/>
                          <a:uLnTx/>
                          <a:uFillTx/>
                          <a:latin typeface="+mn-lt"/>
                          <a:ea typeface="+mn-ea"/>
                          <a:cs typeface="+mn-cs"/>
                        </a:rPr>
                        <a:t>Key interventions include</a:t>
                      </a:r>
                      <a:r>
                        <a:rPr kumimoji="0" lang="en-ZA" sz="1600" b="0" u="none" strike="noStrike" kern="1200" cap="none" spc="0" normalizeH="0" baseline="0" dirty="0">
                          <a:ln>
                            <a:noFill/>
                          </a:ln>
                          <a:solidFill>
                            <a:srgbClr val="505164"/>
                          </a:solidFill>
                          <a:effectLst/>
                          <a:uLnTx/>
                          <a:uFillTx/>
                          <a:latin typeface="+mn-lt"/>
                          <a:ea typeface="+mn-ea"/>
                          <a:cs typeface="+mn-cs"/>
                        </a:rPr>
                        <a:t>: (i) adopting a user-needs approach for all  activities and programmes; (ii) Successful rollout of infrastructure developments / upgrades.</a:t>
                      </a:r>
                    </a:p>
                    <a:p>
                      <a:endParaRPr kumimoji="0" lang="en-ZA" sz="1600" b="0" u="none" strike="noStrike" kern="1200" cap="none" spc="0" normalizeH="0" baseline="0" dirty="0">
                        <a:ln>
                          <a:noFill/>
                        </a:ln>
                        <a:solidFill>
                          <a:schemeClr val="tx2">
                            <a:lumMod val="75000"/>
                          </a:schemeClr>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1" u="none" strike="noStrike" kern="1200" cap="none" spc="0" normalizeH="0" baseline="0" dirty="0">
                          <a:ln>
                            <a:noFill/>
                          </a:ln>
                          <a:solidFill>
                            <a:schemeClr val="tx2">
                              <a:lumMod val="75000"/>
                            </a:schemeClr>
                          </a:solidFill>
                          <a:effectLst/>
                          <a:uLnTx/>
                          <a:uFillTx/>
                          <a:latin typeface="+mn-lt"/>
                          <a:ea typeface="+mn-ea"/>
                          <a:cs typeface="+mn-cs"/>
                        </a:rPr>
                        <a:t>B-BBEE Focus: </a:t>
                      </a:r>
                      <a:r>
                        <a:rPr kumimoji="0" lang="en-ZA" sz="1600" b="0" i="1" u="none" strike="noStrike" kern="1200" cap="none" spc="0" normalizeH="0" baseline="0" dirty="0">
                          <a:ln>
                            <a:noFill/>
                          </a:ln>
                          <a:solidFill>
                            <a:schemeClr val="tx2">
                              <a:lumMod val="75000"/>
                            </a:schemeClr>
                          </a:solidFill>
                          <a:effectLst/>
                          <a:uLnTx/>
                          <a:uFillTx/>
                          <a:latin typeface="+mn-lt"/>
                          <a:ea typeface="+mn-ea"/>
                          <a:cs typeface="+mn-cs"/>
                        </a:rPr>
                        <a:t>SANSA employment equity profile to align with  proposed DOL sector targets .</a:t>
                      </a:r>
                    </a:p>
                  </a:txBody>
                  <a:tcPr/>
                </a:tc>
                <a:extLst>
                  <a:ext uri="{0D108BD9-81ED-4DB2-BD59-A6C34878D82A}">
                    <a16:rowId xmlns:a16="http://schemas.microsoft.com/office/drawing/2014/main" val="2427976422"/>
                  </a:ext>
                </a:extLst>
              </a:tr>
            </a:tbl>
          </a:graphicData>
        </a:graphic>
      </p:graphicFrame>
      <p:sp>
        <p:nvSpPr>
          <p:cNvPr id="3" name="Title 2">
            <a:extLst>
              <a:ext uri="{FF2B5EF4-FFF2-40B4-BE49-F238E27FC236}">
                <a16:creationId xmlns:a16="http://schemas.microsoft.com/office/drawing/2014/main" id="{3ABD7515-9487-423C-8291-E2686F06913B}"/>
              </a:ext>
            </a:extLst>
          </p:cNvPr>
          <p:cNvSpPr>
            <a:spLocks noGrp="1"/>
          </p:cNvSpPr>
          <p:nvPr>
            <p:ph type="title"/>
          </p:nvPr>
        </p:nvSpPr>
        <p:spPr>
          <a:xfrm>
            <a:off x="304800" y="0"/>
            <a:ext cx="8534400" cy="868362"/>
          </a:xfrm>
        </p:spPr>
        <p:txBody>
          <a:bodyPr/>
          <a:lstStyle/>
          <a:p>
            <a:pPr algn="ctr"/>
            <a:r>
              <a:rPr lang="en-US" sz="3200" b="1" dirty="0">
                <a:solidFill>
                  <a:srgbClr val="002060"/>
                </a:solidFill>
              </a:rPr>
              <a:t>Outcome Indicators &amp; Key Interventions</a:t>
            </a:r>
            <a:endParaRPr lang="en-ZA" sz="3200" b="1" dirty="0">
              <a:solidFill>
                <a:srgbClr val="002060"/>
              </a:solidFill>
            </a:endParaRPr>
          </a:p>
        </p:txBody>
      </p:sp>
      <p:sp>
        <p:nvSpPr>
          <p:cNvPr id="6" name="Oval 5">
            <a:extLst>
              <a:ext uri="{FF2B5EF4-FFF2-40B4-BE49-F238E27FC236}">
                <a16:creationId xmlns:a16="http://schemas.microsoft.com/office/drawing/2014/main" id="{927575A3-939F-4100-B675-E24F119ED177}"/>
              </a:ext>
            </a:extLst>
          </p:cNvPr>
          <p:cNvSpPr/>
          <p:nvPr/>
        </p:nvSpPr>
        <p:spPr>
          <a:xfrm>
            <a:off x="8351341" y="6391835"/>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8</a:t>
            </a:r>
            <a:endParaRPr lang="en-ZA" dirty="0"/>
          </a:p>
        </p:txBody>
      </p:sp>
      <p:pic>
        <p:nvPicPr>
          <p:cNvPr id="7" name="Picture 6">
            <a:extLst>
              <a:ext uri="{FF2B5EF4-FFF2-40B4-BE49-F238E27FC236}">
                <a16:creationId xmlns:a16="http://schemas.microsoft.com/office/drawing/2014/main" id="{61C702F8-371F-6543-AA79-1440D2380551}"/>
              </a:ext>
            </a:extLst>
          </p:cNvPr>
          <p:cNvPicPr>
            <a:picLocks noChangeAspect="1"/>
          </p:cNvPicPr>
          <p:nvPr/>
        </p:nvPicPr>
        <p:blipFill>
          <a:blip r:embed="rId2"/>
          <a:stretch>
            <a:fillRect/>
          </a:stretch>
        </p:blipFill>
        <p:spPr>
          <a:xfrm>
            <a:off x="-36095" y="2463800"/>
            <a:ext cx="2210227" cy="2300705"/>
          </a:xfrm>
          <a:prstGeom prst="rect">
            <a:avLst/>
          </a:prstGeom>
        </p:spPr>
      </p:pic>
    </p:spTree>
    <p:extLst>
      <p:ext uri="{BB962C8B-B14F-4D97-AF65-F5344CB8AC3E}">
        <p14:creationId xmlns:p14="http://schemas.microsoft.com/office/powerpoint/2010/main" val="2471366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E855951-C962-43F2-AF64-9B4A7F611A23}"/>
              </a:ext>
            </a:extLst>
          </p:cNvPr>
          <p:cNvGraphicFramePr>
            <a:graphicFrameLocks noGrp="1"/>
          </p:cNvGraphicFramePr>
          <p:nvPr>
            <p:ph idx="1"/>
          </p:nvPr>
        </p:nvGraphicFramePr>
        <p:xfrm>
          <a:off x="2404872" y="655181"/>
          <a:ext cx="6613622" cy="5547360"/>
        </p:xfrm>
        <a:graphic>
          <a:graphicData uri="http://schemas.openxmlformats.org/drawingml/2006/table">
            <a:tbl>
              <a:tblPr firstRow="1" bandRow="1">
                <a:tableStyleId>{69012ECD-51FC-41F1-AA8D-1B2483CD663E}</a:tableStyleId>
              </a:tblPr>
              <a:tblGrid>
                <a:gridCol w="1152144">
                  <a:extLst>
                    <a:ext uri="{9D8B030D-6E8A-4147-A177-3AD203B41FA5}">
                      <a16:colId xmlns:a16="http://schemas.microsoft.com/office/drawing/2014/main" val="2289731728"/>
                    </a:ext>
                  </a:extLst>
                </a:gridCol>
                <a:gridCol w="5461478">
                  <a:extLst>
                    <a:ext uri="{9D8B030D-6E8A-4147-A177-3AD203B41FA5}">
                      <a16:colId xmlns:a16="http://schemas.microsoft.com/office/drawing/2014/main" val="692209044"/>
                    </a:ext>
                  </a:extLst>
                </a:gridCol>
              </a:tblGrid>
              <a:tr h="9626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u="none" strike="noStrike" kern="1200" cap="none" spc="0" normalizeH="0" baseline="0" noProof="0" dirty="0">
                          <a:ln>
                            <a:noFill/>
                          </a:ln>
                          <a:solidFill>
                            <a:schemeClr val="tx2">
                              <a:lumMod val="75000"/>
                            </a:schemeClr>
                          </a:solidFill>
                          <a:effectLst/>
                          <a:uLnTx/>
                          <a:uFillTx/>
                        </a:rPr>
                        <a:t>Outcome 5</a:t>
                      </a:r>
                      <a:endParaRPr kumimoji="0" lang="en-US" sz="16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ＭＳ Ｐゴシック" pitchFamily="-110" charset="-128"/>
                        <a:cs typeface="Arial" panose="020B0604020202020204" pitchFamily="34" charset="0"/>
                      </a:endParaRPr>
                    </a:p>
                  </a:txBody>
                  <a:tcP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1" u="none" strike="noStrike" kern="1200" cap="none" spc="0" normalizeH="0" baseline="0" dirty="0">
                          <a:ln>
                            <a:noFill/>
                          </a:ln>
                          <a:solidFill>
                            <a:schemeClr val="tx2">
                              <a:lumMod val="75000"/>
                            </a:schemeClr>
                          </a:solidFill>
                          <a:effectLst/>
                          <a:uLnTx/>
                          <a:uFillTx/>
                          <a:latin typeface="+mn-lt"/>
                          <a:ea typeface="+mn-ea"/>
                          <a:cs typeface="+mn-cs"/>
                        </a:rPr>
                        <a:t>Five-year outcome indicator target:  </a:t>
                      </a:r>
                      <a:r>
                        <a:rPr kumimoji="0" lang="en-ZA" sz="1600" b="0" u="none" strike="noStrike" kern="1200" cap="none" spc="0" normalizeH="0" baseline="0" dirty="0">
                          <a:ln>
                            <a:noFill/>
                          </a:ln>
                          <a:solidFill>
                            <a:schemeClr val="tx2">
                              <a:lumMod val="75000"/>
                            </a:schemeClr>
                          </a:solidFill>
                          <a:effectLst/>
                          <a:uLnTx/>
                          <a:uFillTx/>
                          <a:latin typeface="+mn-lt"/>
                          <a:ea typeface="+mn-ea"/>
                          <a:cs typeface="+mn-cs"/>
                        </a:rPr>
                        <a:t>percentage growth in Rand value of the national infrastructure asset base by between 25% and 50%.</a:t>
                      </a:r>
                    </a:p>
                    <a:p>
                      <a:endParaRPr kumimoji="0" lang="en-ZA" sz="1600" b="0" u="none" strike="noStrike" kern="1200" cap="none" spc="0" normalizeH="0" baseline="0" dirty="0">
                        <a:ln>
                          <a:noFill/>
                        </a:ln>
                        <a:solidFill>
                          <a:schemeClr val="tx2">
                            <a:lumMod val="75000"/>
                          </a:schemeClr>
                        </a:solidFill>
                        <a:effectLst/>
                        <a:uLnTx/>
                        <a:uFillTx/>
                        <a:latin typeface="+mn-lt"/>
                        <a:ea typeface="+mn-ea"/>
                        <a:cs typeface="+mn-cs"/>
                      </a:endParaRPr>
                    </a:p>
                    <a:p>
                      <a:r>
                        <a:rPr kumimoji="0" lang="en-ZA" sz="1600" b="1" i="1" u="none" strike="noStrike" kern="1200" cap="none" spc="0" normalizeH="0" baseline="0" dirty="0">
                          <a:ln>
                            <a:noFill/>
                          </a:ln>
                          <a:solidFill>
                            <a:srgbClr val="505164"/>
                          </a:solidFill>
                          <a:effectLst/>
                          <a:uLnTx/>
                          <a:uFillTx/>
                          <a:latin typeface="+mn-lt"/>
                          <a:ea typeface="+mn-ea"/>
                          <a:cs typeface="+mn-cs"/>
                        </a:rPr>
                        <a:t>Key interventions include</a:t>
                      </a:r>
                      <a:r>
                        <a:rPr kumimoji="0" lang="en-ZA" sz="1600" b="0" u="none" strike="noStrike" kern="1200" cap="none" spc="0" normalizeH="0" baseline="0" dirty="0">
                          <a:ln>
                            <a:noFill/>
                          </a:ln>
                          <a:solidFill>
                            <a:srgbClr val="505164"/>
                          </a:solidFill>
                          <a:effectLst/>
                          <a:uLnTx/>
                          <a:uFillTx/>
                          <a:latin typeface="+mn-lt"/>
                          <a:ea typeface="+mn-ea"/>
                          <a:cs typeface="+mn-cs"/>
                        </a:rPr>
                        <a:t>:  (i) infrastructure developed to support the growth of sector (support developmental agenda); and (ii)  implementation of the SIH.</a:t>
                      </a:r>
                    </a:p>
                    <a:p>
                      <a:endParaRPr kumimoji="0" lang="en-ZA" sz="1600" b="0" u="none" strike="noStrike" kern="1200" cap="none" spc="0" normalizeH="0" baseline="0" dirty="0">
                        <a:ln>
                          <a:noFill/>
                        </a:ln>
                        <a:solidFill>
                          <a:srgbClr val="505164"/>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1" u="none" strike="noStrike" kern="1200" cap="none" spc="0" normalizeH="0" baseline="0" dirty="0">
                          <a:ln>
                            <a:noFill/>
                          </a:ln>
                          <a:solidFill>
                            <a:schemeClr val="tx2">
                              <a:lumMod val="75000"/>
                            </a:schemeClr>
                          </a:solidFill>
                          <a:effectLst/>
                          <a:uLnTx/>
                          <a:uFillTx/>
                          <a:latin typeface="+mn-lt"/>
                          <a:ea typeface="+mn-ea"/>
                          <a:cs typeface="+mn-cs"/>
                        </a:rPr>
                        <a:t>B-BBEE Focus: </a:t>
                      </a:r>
                      <a:r>
                        <a:rPr kumimoji="0" lang="en-ZA" sz="1600" b="0" u="none" strike="noStrike" kern="1200" cap="none" spc="0" normalizeH="0" baseline="0" dirty="0">
                          <a:ln>
                            <a:noFill/>
                          </a:ln>
                          <a:solidFill>
                            <a:schemeClr val="tx2">
                              <a:lumMod val="75000"/>
                            </a:schemeClr>
                          </a:solidFill>
                          <a:effectLst/>
                          <a:uLnTx/>
                          <a:uFillTx/>
                          <a:latin typeface="+mn-lt"/>
                          <a:ea typeface="+mn-ea"/>
                          <a:cs typeface="+mn-cs"/>
                        </a:rPr>
                        <a:t> (i) 30% allocation of infrastructure development and maintenance budget directed at SMEs  &amp; (ii) apprenticeships/learnerships in TVET trade-related fields </a:t>
                      </a:r>
                    </a:p>
                  </a:txBody>
                  <a:tcPr>
                    <a:solidFill>
                      <a:schemeClr val="bg2"/>
                    </a:solidFill>
                  </a:tcPr>
                </a:tc>
                <a:extLst>
                  <a:ext uri="{0D108BD9-81ED-4DB2-BD59-A6C34878D82A}">
                    <a16:rowId xmlns:a16="http://schemas.microsoft.com/office/drawing/2014/main" val="273035346"/>
                  </a:ext>
                </a:extLst>
              </a:tr>
              <a:tr h="8564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u="none" strike="noStrike" kern="1200" cap="none" spc="0" normalizeH="0" baseline="0" noProof="0" dirty="0">
                          <a:ln>
                            <a:noFill/>
                          </a:ln>
                          <a:solidFill>
                            <a:srgbClr val="505164"/>
                          </a:solidFill>
                          <a:effectLst/>
                          <a:uLnTx/>
                          <a:uFillTx/>
                        </a:rPr>
                        <a:t>Outcome 6</a:t>
                      </a:r>
                      <a:endParaRPr kumimoji="0" lang="en-US" sz="1600" b="0" i="0" u="none" strike="noStrike" kern="1200" cap="none" spc="0" normalizeH="0" baseline="0" noProof="0" dirty="0">
                        <a:ln>
                          <a:noFill/>
                        </a:ln>
                        <a:solidFill>
                          <a:srgbClr val="505164"/>
                        </a:solidFill>
                        <a:effectLst/>
                        <a:uLnTx/>
                        <a:uFillTx/>
                        <a:latin typeface="Arial" panose="020B0604020202020204" pitchFamily="34" charset="0"/>
                        <a:ea typeface="ＭＳ Ｐゴシック" pitchFamily="-110" charset="-128"/>
                        <a:cs typeface="Arial" panose="020B0604020202020204" pitchFamily="34" charset="0"/>
                      </a:endParaRPr>
                    </a:p>
                  </a:txBody>
                  <a:tcPr/>
                </a:tc>
                <a:tc>
                  <a:txBody>
                    <a:bodyPr/>
                    <a:lstStyle/>
                    <a:p>
                      <a:r>
                        <a:rPr kumimoji="0" lang="en-ZA" sz="1600" b="1" i="1" u="none" strike="noStrike" kern="1200" cap="none" spc="0" normalizeH="0" baseline="0" dirty="0">
                          <a:ln>
                            <a:noFill/>
                          </a:ln>
                          <a:solidFill>
                            <a:schemeClr val="tx2">
                              <a:lumMod val="75000"/>
                            </a:schemeClr>
                          </a:solidFill>
                          <a:effectLst/>
                          <a:uLnTx/>
                          <a:uFillTx/>
                          <a:latin typeface="+mn-lt"/>
                          <a:ea typeface="+mn-ea"/>
                          <a:cs typeface="+mn-cs"/>
                        </a:rPr>
                        <a:t>Five-year outcome indicator targets:  </a:t>
                      </a:r>
                      <a:r>
                        <a:rPr kumimoji="0" lang="en-ZA" sz="1600" b="0" u="none" strike="noStrike" kern="1200" cap="none" spc="0" normalizeH="0" baseline="0" dirty="0">
                          <a:ln>
                            <a:noFill/>
                          </a:ln>
                          <a:solidFill>
                            <a:schemeClr val="tx2">
                              <a:lumMod val="75000"/>
                            </a:schemeClr>
                          </a:solidFill>
                          <a:effectLst/>
                          <a:uLnTx/>
                          <a:uFillTx/>
                          <a:latin typeface="+mn-lt"/>
                          <a:ea typeface="+mn-ea"/>
                          <a:cs typeface="+mn-cs"/>
                        </a:rPr>
                        <a:t>(i) growth in revenue generated from space products and applications by between 5%  and 8%; &amp; (ii) growth in products and services provided to the market (20% to 40%).</a:t>
                      </a:r>
                    </a:p>
                    <a:p>
                      <a:endParaRPr kumimoji="0" lang="en-ZA" sz="1600" b="0" u="none" strike="noStrike" kern="1200" cap="none" spc="0" normalizeH="0" baseline="0" dirty="0">
                        <a:ln>
                          <a:noFill/>
                        </a:ln>
                        <a:solidFill>
                          <a:schemeClr val="tx2">
                            <a:lumMod val="75000"/>
                          </a:schemeClr>
                        </a:solidFill>
                        <a:effectLst/>
                        <a:uLnTx/>
                        <a:uFillTx/>
                        <a:latin typeface="+mn-lt"/>
                        <a:ea typeface="+mn-ea"/>
                        <a:cs typeface="+mn-cs"/>
                      </a:endParaRPr>
                    </a:p>
                    <a:p>
                      <a:r>
                        <a:rPr kumimoji="0" lang="en-ZA" sz="1600" b="1" i="1" u="none" strike="noStrike" kern="1200" cap="none" spc="0" normalizeH="0" baseline="0" dirty="0">
                          <a:ln>
                            <a:noFill/>
                          </a:ln>
                          <a:solidFill>
                            <a:srgbClr val="505164"/>
                          </a:solidFill>
                          <a:effectLst/>
                          <a:uLnTx/>
                          <a:uFillTx/>
                          <a:latin typeface="+mn-lt"/>
                          <a:ea typeface="+mn-ea"/>
                          <a:cs typeface="+mn-cs"/>
                        </a:rPr>
                        <a:t>Key interventions</a:t>
                      </a:r>
                      <a:r>
                        <a:rPr kumimoji="0" lang="en-ZA" sz="1600" b="0" u="none" strike="noStrike" kern="1200" cap="none" spc="0" normalizeH="0" baseline="0" dirty="0">
                          <a:ln>
                            <a:noFill/>
                          </a:ln>
                          <a:solidFill>
                            <a:srgbClr val="505164"/>
                          </a:solidFill>
                          <a:effectLst/>
                          <a:uLnTx/>
                          <a:uFillTx/>
                          <a:latin typeface="+mn-lt"/>
                          <a:ea typeface="+mn-ea"/>
                          <a:cs typeface="+mn-cs"/>
                        </a:rPr>
                        <a:t>: (i) Lead /  facilitate creation of new products and applications to increase market share &amp; (ii) additional external revenue generated:  to supporting the sustainability of SANSA</a:t>
                      </a:r>
                    </a:p>
                    <a:p>
                      <a:endParaRPr kumimoji="0" lang="en-ZA" sz="1600" b="0" u="none" strike="noStrike" kern="1200" cap="none" spc="0" normalizeH="0" baseline="0" dirty="0">
                        <a:ln>
                          <a:noFill/>
                        </a:ln>
                        <a:solidFill>
                          <a:srgbClr val="505164"/>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1" u="none" strike="noStrike" kern="1200" cap="none" spc="0" normalizeH="0" baseline="0" dirty="0">
                          <a:ln>
                            <a:noFill/>
                          </a:ln>
                          <a:solidFill>
                            <a:schemeClr val="tx2">
                              <a:lumMod val="75000"/>
                            </a:schemeClr>
                          </a:solidFill>
                          <a:effectLst/>
                          <a:uLnTx/>
                          <a:uFillTx/>
                          <a:latin typeface="+mn-lt"/>
                          <a:ea typeface="+mn-ea"/>
                          <a:cs typeface="+mn-cs"/>
                        </a:rPr>
                        <a:t>B-BBEE Focus: </a:t>
                      </a:r>
                      <a:r>
                        <a:rPr kumimoji="0" lang="en-ZA" sz="1600" b="0" u="none" strike="noStrike" kern="1200" cap="none" spc="0" normalizeH="0" baseline="0" dirty="0">
                          <a:ln>
                            <a:noFill/>
                          </a:ln>
                          <a:solidFill>
                            <a:schemeClr val="tx2">
                              <a:lumMod val="75000"/>
                            </a:schemeClr>
                          </a:solidFill>
                          <a:effectLst/>
                          <a:uLnTx/>
                          <a:uFillTx/>
                          <a:latin typeface="+mn-lt"/>
                          <a:ea typeface="+mn-ea"/>
                          <a:cs typeface="+mn-cs"/>
                        </a:rPr>
                        <a:t>Support new entrants into the industry.</a:t>
                      </a:r>
                    </a:p>
                  </a:txBody>
                  <a:tcPr/>
                </a:tc>
                <a:extLst>
                  <a:ext uri="{0D108BD9-81ED-4DB2-BD59-A6C34878D82A}">
                    <a16:rowId xmlns:a16="http://schemas.microsoft.com/office/drawing/2014/main" val="3383146536"/>
                  </a:ext>
                </a:extLst>
              </a:tr>
            </a:tbl>
          </a:graphicData>
        </a:graphic>
      </p:graphicFrame>
      <p:sp>
        <p:nvSpPr>
          <p:cNvPr id="3" name="Title 2">
            <a:extLst>
              <a:ext uri="{FF2B5EF4-FFF2-40B4-BE49-F238E27FC236}">
                <a16:creationId xmlns:a16="http://schemas.microsoft.com/office/drawing/2014/main" id="{3ABD7515-9487-423C-8291-E2686F06913B}"/>
              </a:ext>
            </a:extLst>
          </p:cNvPr>
          <p:cNvSpPr>
            <a:spLocks noGrp="1"/>
          </p:cNvSpPr>
          <p:nvPr>
            <p:ph type="title"/>
          </p:nvPr>
        </p:nvSpPr>
        <p:spPr>
          <a:xfrm>
            <a:off x="304800" y="0"/>
            <a:ext cx="8534400" cy="868362"/>
          </a:xfrm>
        </p:spPr>
        <p:txBody>
          <a:bodyPr/>
          <a:lstStyle/>
          <a:p>
            <a:pPr algn="ctr"/>
            <a:r>
              <a:rPr lang="en-US" sz="3200" b="1" dirty="0">
                <a:solidFill>
                  <a:srgbClr val="002060"/>
                </a:solidFill>
              </a:rPr>
              <a:t>Outcome Indicators &amp; Key Interventions</a:t>
            </a:r>
            <a:endParaRPr lang="en-ZA" sz="3200" b="1" dirty="0">
              <a:solidFill>
                <a:srgbClr val="002060"/>
              </a:solidFill>
            </a:endParaRPr>
          </a:p>
        </p:txBody>
      </p:sp>
      <p:sp>
        <p:nvSpPr>
          <p:cNvPr id="6" name="Oval 5">
            <a:extLst>
              <a:ext uri="{FF2B5EF4-FFF2-40B4-BE49-F238E27FC236}">
                <a16:creationId xmlns:a16="http://schemas.microsoft.com/office/drawing/2014/main" id="{927575A3-939F-4100-B675-E24F119ED177}"/>
              </a:ext>
            </a:extLst>
          </p:cNvPr>
          <p:cNvSpPr/>
          <p:nvPr/>
        </p:nvSpPr>
        <p:spPr>
          <a:xfrm>
            <a:off x="8390965" y="6313663"/>
            <a:ext cx="627529" cy="412377"/>
          </a:xfrm>
          <a:prstGeom prst="ellipse">
            <a:avLst/>
          </a:prstGeom>
          <a:solidFill>
            <a:srgbClr val="092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9</a:t>
            </a:r>
            <a:endParaRPr lang="en-ZA" dirty="0"/>
          </a:p>
        </p:txBody>
      </p:sp>
      <p:pic>
        <p:nvPicPr>
          <p:cNvPr id="7" name="Picture 6">
            <a:extLst>
              <a:ext uri="{FF2B5EF4-FFF2-40B4-BE49-F238E27FC236}">
                <a16:creationId xmlns:a16="http://schemas.microsoft.com/office/drawing/2014/main" id="{E754376E-1A58-A549-9BE4-F350A1ACC864}"/>
              </a:ext>
            </a:extLst>
          </p:cNvPr>
          <p:cNvPicPr>
            <a:picLocks noChangeAspect="1"/>
          </p:cNvPicPr>
          <p:nvPr/>
        </p:nvPicPr>
        <p:blipFill>
          <a:blip r:embed="rId2"/>
          <a:stretch>
            <a:fillRect/>
          </a:stretch>
        </p:blipFill>
        <p:spPr>
          <a:xfrm>
            <a:off x="82508" y="2220145"/>
            <a:ext cx="2322364" cy="2417432"/>
          </a:xfrm>
          <a:prstGeom prst="rect">
            <a:avLst/>
          </a:prstGeom>
        </p:spPr>
      </p:pic>
    </p:spTree>
    <p:extLst>
      <p:ext uri="{BB962C8B-B14F-4D97-AF65-F5344CB8AC3E}">
        <p14:creationId xmlns:p14="http://schemas.microsoft.com/office/powerpoint/2010/main" val="3443300169"/>
      </p:ext>
    </p:extLst>
  </p:cSld>
  <p:clrMapOvr>
    <a:masterClrMapping/>
  </p:clrMapOvr>
</p:sld>
</file>

<file path=ppt/theme/theme1.xml><?xml version="1.0" encoding="utf-8"?>
<a:theme xmlns:a="http://schemas.openxmlformats.org/drawingml/2006/main" name="23_Office Theme">
  <a:themeElements>
    <a:clrScheme name="SANSA Masterbrand">
      <a:dk1>
        <a:srgbClr val="001A36"/>
      </a:dk1>
      <a:lt1>
        <a:sysClr val="window" lastClr="FFFFFF"/>
      </a:lt1>
      <a:dk2>
        <a:srgbClr val="0082C6"/>
      </a:dk2>
      <a:lt2>
        <a:srgbClr val="FFFFFF"/>
      </a:lt2>
      <a:accent1>
        <a:srgbClr val="19BECF"/>
      </a:accent1>
      <a:accent2>
        <a:srgbClr val="D7DF23"/>
      </a:accent2>
      <a:accent3>
        <a:srgbClr val="39B54A"/>
      </a:accent3>
      <a:accent4>
        <a:srgbClr val="BCBEC0"/>
      </a:accent4>
      <a:accent5>
        <a:srgbClr val="393E4D"/>
      </a:accent5>
      <a:accent6>
        <a:srgbClr val="19BECF"/>
      </a:accent6>
      <a:hlink>
        <a:srgbClr val="0082C6"/>
      </a:hlink>
      <a:folHlink>
        <a:srgbClr val="39B5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92049"/>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5E6F398A-E988-AC4F-9D41-8D93C6867425}" vid="{C8B76CF0-AB03-D049-8334-7B8521452C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E04B18F2EFD44BBD13925C361FF0DD" ma:contentTypeVersion="4" ma:contentTypeDescription="Create a new document." ma:contentTypeScope="" ma:versionID="2a44ae74fa1c2cb6c2013bd5ee341200">
  <xsd:schema xmlns:xsd="http://www.w3.org/2001/XMLSchema" xmlns:xs="http://www.w3.org/2001/XMLSchema" xmlns:p="http://schemas.microsoft.com/office/2006/metadata/properties" xmlns:ns2="2dd9be80-c914-41bd-9ac8-72f1efed3e6d" targetNamespace="http://schemas.microsoft.com/office/2006/metadata/properties" ma:root="true" ma:fieldsID="eef5f448533fbb7df2049e71756d8a05" ns2:_="">
    <xsd:import namespace="2dd9be80-c914-41bd-9ac8-72f1efed3e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9be80-c914-41bd-9ac8-72f1efed3e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81F904-3BD6-4DDB-AE22-5EFAD5F7A9D7}">
  <ds:schemaRefs>
    <ds:schemaRef ds:uri="http://schemas.microsoft.com/office/2006/metadata/contentType"/>
    <ds:schemaRef ds:uri="http://schemas.microsoft.com/office/2006/metadata/properties/metaAttributes"/>
    <ds:schemaRef ds:uri="http://www.w3.org/2000/xmlns/"/>
    <ds:schemaRef ds:uri="http://www.w3.org/2001/XMLSchema"/>
    <ds:schemaRef ds:uri="2dd9be80-c914-41bd-9ac8-72f1efed3e6d"/>
  </ds:schemaRefs>
</ds:datastoreItem>
</file>

<file path=customXml/itemProps2.xml><?xml version="1.0" encoding="utf-8"?>
<ds:datastoreItem xmlns:ds="http://schemas.openxmlformats.org/officeDocument/2006/customXml" ds:itemID="{FDCEC8E2-2D45-4FFE-8F5F-F297B06A39C2}">
  <ds:schemaRefs>
    <ds:schemaRef ds:uri="http://schemas.microsoft.com/sharepoint/v3/contenttype/forms"/>
  </ds:schemaRefs>
</ds:datastoreItem>
</file>

<file path=customXml/itemProps3.xml><?xml version="1.0" encoding="utf-8"?>
<ds:datastoreItem xmlns:ds="http://schemas.openxmlformats.org/officeDocument/2006/customXml" ds:itemID="{C8BF9F68-9495-40C7-BF5C-8286774D282B}">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emplate>Office Theme</Template>
  <TotalTime>3609</TotalTime>
  <Words>2498</Words>
  <Application>Microsoft Office PowerPoint</Application>
  <PresentationFormat>On-screen Show (4:3)</PresentationFormat>
  <Paragraphs>381</Paragraphs>
  <Slides>31</Slides>
  <Notes>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23_Office Theme</vt:lpstr>
      <vt:lpstr>PowerPoint Presentation</vt:lpstr>
      <vt:lpstr>Contents</vt:lpstr>
      <vt:lpstr>Strategic Context </vt:lpstr>
      <vt:lpstr>REVISED SANSA 2020/2025 STRATEGIC PLAN</vt:lpstr>
      <vt:lpstr>PowerPoint Presentation</vt:lpstr>
      <vt:lpstr>Measuring Our Outcomes</vt:lpstr>
      <vt:lpstr>Outcome Indicators &amp; Key Interventions</vt:lpstr>
      <vt:lpstr>Outcome Indicators &amp; Key Interventions</vt:lpstr>
      <vt:lpstr>Outcome Indicators &amp; Key Interventions</vt:lpstr>
      <vt:lpstr>Key Strategic Priorities</vt:lpstr>
      <vt:lpstr>Alignment of SANSA’s deliverables with South Africa’s Economic Reconstruction and Recovery Plan (ERRP)</vt:lpstr>
      <vt:lpstr> 2022 / 2023 APP OUTPUT INDICATORS AND  MEDIUM-TERM TARGETS </vt:lpstr>
      <vt:lpstr>Outcomes and Outputs</vt:lpstr>
      <vt:lpstr>Outcomes and Outputs</vt:lpstr>
      <vt:lpstr>Outcomes and Outputs</vt:lpstr>
      <vt:lpstr>Outcomes and Outputs</vt:lpstr>
      <vt:lpstr> 2022 – 2023 OUTPUT INDICATORS AND TARGETS </vt:lpstr>
      <vt:lpstr>2022-2023 Output Indicators and Targets</vt:lpstr>
      <vt:lpstr>2022-2023 Output Indicators and Targets</vt:lpstr>
      <vt:lpstr> OPERATIONAL INFORMATION </vt:lpstr>
      <vt:lpstr>Organisational Focus</vt:lpstr>
      <vt:lpstr>Employment by Programme</vt:lpstr>
      <vt:lpstr>Key Challenges</vt:lpstr>
      <vt:lpstr>SANSA Institutional Review </vt:lpstr>
      <vt:lpstr>FINANCIAL OVERVIEW</vt:lpstr>
      <vt:lpstr>MTEF Sources of Funding</vt:lpstr>
      <vt:lpstr>MTEF Programme Budget</vt:lpstr>
      <vt:lpstr>Economic Classification: Expenditure Estimates</vt:lpstr>
      <vt:lpstr>Financial Narrative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 Engagement</dc:title>
  <dc:creator>Val Munsami</dc:creator>
  <cp:lastModifiedBy>Unknown User</cp:lastModifiedBy>
  <cp:revision>157</cp:revision>
  <cp:lastPrinted>2017-02-14T06:16:45Z</cp:lastPrinted>
  <dcterms:created xsi:type="dcterms:W3CDTF">2019-09-16T02:12:30Z</dcterms:created>
  <dcterms:modified xsi:type="dcterms:W3CDTF">2022-05-06T07:33:28Z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0x01010090E04B18F2EFD44BBD13925C361FF0DD</vt:lpwstr>
  </property>
</Properties>
</file>