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1" r:id="rId5"/>
    <p:sldMasterId id="2147483674" r:id="rId6"/>
  </p:sldMasterIdLst>
  <p:notesMasterIdLst>
    <p:notesMasterId r:id="rId36"/>
  </p:notesMasterIdLst>
  <p:handoutMasterIdLst>
    <p:handoutMasterId r:id="rId37"/>
  </p:handoutMasterIdLst>
  <p:sldIdLst>
    <p:sldId id="256" r:id="rId7"/>
    <p:sldId id="257" r:id="rId8"/>
    <p:sldId id="287" r:id="rId9"/>
    <p:sldId id="258" r:id="rId10"/>
    <p:sldId id="275" r:id="rId11"/>
    <p:sldId id="259" r:id="rId12"/>
    <p:sldId id="276" r:id="rId13"/>
    <p:sldId id="260" r:id="rId14"/>
    <p:sldId id="261" r:id="rId15"/>
    <p:sldId id="262" r:id="rId16"/>
    <p:sldId id="263" r:id="rId17"/>
    <p:sldId id="264" r:id="rId18"/>
    <p:sldId id="265" r:id="rId19"/>
    <p:sldId id="266" r:id="rId20"/>
    <p:sldId id="286" r:id="rId21"/>
    <p:sldId id="267" r:id="rId22"/>
    <p:sldId id="268" r:id="rId23"/>
    <p:sldId id="269" r:id="rId24"/>
    <p:sldId id="272" r:id="rId25"/>
    <p:sldId id="277" r:id="rId26"/>
    <p:sldId id="274" r:id="rId27"/>
    <p:sldId id="282" r:id="rId28"/>
    <p:sldId id="280" r:id="rId29"/>
    <p:sldId id="281" r:id="rId30"/>
    <p:sldId id="283" r:id="rId31"/>
    <p:sldId id="284" r:id="rId32"/>
    <p:sldId id="285" r:id="rId33"/>
    <p:sldId id="278" r:id="rId34"/>
    <p:sldId id="27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F1DE7B-4CF2-2041-AB38-FB1037A603C5}" name="Sarah Van Aardt" initials="SVA" userId="S::svanaardt@sacnasp.org.za::d855efab-99a0-40d4-b068-9d69df425f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94660"/>
  </p:normalViewPr>
  <p:slideViewPr>
    <p:cSldViewPr snapToGrid="0">
      <p:cViewPr varScale="1">
        <p:scale>
          <a:sx n="70" d="100"/>
          <a:sy n="70" d="100"/>
        </p:scale>
        <p:origin x="72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rah\AppData\Local\Microsoft\Windows\INetCache\Content.Outlook\MWXFB3S8\Presentation%20-%20Finance%20graph%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sarah\AppData\Local\Microsoft\Windows\INetCache\Content.Outlook\MWXFB3S8\Presentation%20-%20Finance%20graph%202022.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US" sz="1600">
                <a:latin typeface="Calibri Light" panose="020F0302020204030204" pitchFamily="34" charset="0"/>
                <a:cs typeface="Calibri Light" panose="020F0302020204030204" pitchFamily="34" charset="0"/>
              </a:rPr>
              <a:t>DSI Budget summary -2022 to 2025</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autoTitleDeleted val="0"/>
    <c:plotArea>
      <c:layout/>
      <c:barChart>
        <c:barDir val="col"/>
        <c:grouping val="clustered"/>
        <c:varyColors val="0"/>
        <c:ser>
          <c:idx val="0"/>
          <c:order val="0"/>
          <c:spPr>
            <a:solidFill>
              <a:schemeClr val="accent6"/>
            </a:solidFill>
            <a:ln>
              <a:noFill/>
            </a:ln>
            <a:effectLst/>
          </c:spPr>
          <c:invertIfNegative val="0"/>
          <c:cat>
            <c:strRef>
              <c:f>'DSI project budget'!$B$14:$D$14</c:f>
              <c:strCache>
                <c:ptCount val="3"/>
                <c:pt idx="0">
                  <c:v>2022/2023</c:v>
                </c:pt>
                <c:pt idx="1">
                  <c:v>2023/2024</c:v>
                </c:pt>
                <c:pt idx="2">
                  <c:v>2024/2025</c:v>
                </c:pt>
              </c:strCache>
            </c:strRef>
          </c:cat>
          <c:val>
            <c:numRef>
              <c:f>'DSI project budget'!$B$15:$D$15</c:f>
              <c:numCache>
                <c:formatCode>_-* #\ ##0_-;\-* #\ ##0_-;_-* "-"??_-;_-@_-</c:formatCode>
                <c:ptCount val="3"/>
                <c:pt idx="0">
                  <c:v>10000000</c:v>
                </c:pt>
                <c:pt idx="1">
                  <c:v>12300000</c:v>
                </c:pt>
                <c:pt idx="2">
                  <c:v>13284000</c:v>
                </c:pt>
              </c:numCache>
            </c:numRef>
          </c:val>
          <c:extLst>
            <c:ext xmlns:c16="http://schemas.microsoft.com/office/drawing/2014/chart" uri="{C3380CC4-5D6E-409C-BE32-E72D297353CC}">
              <c16:uniqueId val="{00000000-F435-4907-BD19-FDFCA6D11991}"/>
            </c:ext>
          </c:extLst>
        </c:ser>
        <c:dLbls>
          <c:showLegendKey val="0"/>
          <c:showVal val="0"/>
          <c:showCatName val="0"/>
          <c:showSerName val="0"/>
          <c:showPercent val="0"/>
          <c:showBubbleSize val="0"/>
        </c:dLbls>
        <c:gapWidth val="219"/>
        <c:overlap val="-27"/>
        <c:axId val="1516061520"/>
        <c:axId val="1516071088"/>
      </c:barChart>
      <c:catAx>
        <c:axId val="151606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1516071088"/>
        <c:crosses val="autoZero"/>
        <c:auto val="1"/>
        <c:lblAlgn val="ctr"/>
        <c:lblOffset val="100"/>
        <c:noMultiLvlLbl val="0"/>
      </c:catAx>
      <c:valAx>
        <c:axId val="1516071088"/>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1516061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US" sz="1800">
                <a:latin typeface="Calibri Light" panose="020F0302020204030204" pitchFamily="34" charset="0"/>
                <a:cs typeface="Calibri Light" panose="020F0302020204030204" pitchFamily="34" charset="0"/>
              </a:rPr>
              <a:t>DSI Project funding Budget 2022/20223 to 2024/2025</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autoTitleDeleted val="0"/>
    <c:plotArea>
      <c:layout/>
      <c:barChart>
        <c:barDir val="col"/>
        <c:grouping val="clustered"/>
        <c:varyColors val="0"/>
        <c:ser>
          <c:idx val="0"/>
          <c:order val="0"/>
          <c:tx>
            <c:strRef>
              <c:f>'DSI project budget'!$B$2</c:f>
              <c:strCache>
                <c:ptCount val="1"/>
                <c:pt idx="0">
                  <c:v>2022/2023</c:v>
                </c:pt>
              </c:strCache>
            </c:strRef>
          </c:tx>
          <c:spPr>
            <a:solidFill>
              <a:schemeClr val="accent6"/>
            </a:solidFill>
            <a:ln>
              <a:noFill/>
            </a:ln>
            <a:effectLst/>
          </c:spPr>
          <c:invertIfNegative val="0"/>
          <c:cat>
            <c:strRef>
              <c:f>'DSI project budget'!$A$3:$A$8</c:f>
              <c:strCache>
                <c:ptCount val="6"/>
                <c:pt idx="1">
                  <c:v>Candidate Mentoring Phase</c:v>
                </c:pt>
                <c:pt idx="2">
                  <c:v>IT Platform</c:v>
                </c:pt>
                <c:pt idx="3">
                  <c:v>Regulation</c:v>
                </c:pt>
                <c:pt idx="4">
                  <c:v>CPD Programme and Promotions</c:v>
                </c:pt>
                <c:pt idx="5">
                  <c:v>District Development </c:v>
                </c:pt>
              </c:strCache>
            </c:strRef>
          </c:cat>
          <c:val>
            <c:numRef>
              <c:f>'DSI project budget'!$B$3:$B$8</c:f>
              <c:numCache>
                <c:formatCode>_(* #\ ##0.00_);_(* \(#\ ##0.00\);_(* "-"??_);_(@_)</c:formatCode>
                <c:ptCount val="6"/>
                <c:pt idx="1">
                  <c:v>2100000</c:v>
                </c:pt>
                <c:pt idx="2">
                  <c:v>2500000</c:v>
                </c:pt>
                <c:pt idx="3">
                  <c:v>2300000</c:v>
                </c:pt>
                <c:pt idx="4">
                  <c:v>3100000</c:v>
                </c:pt>
                <c:pt idx="5">
                  <c:v>0</c:v>
                </c:pt>
              </c:numCache>
            </c:numRef>
          </c:val>
          <c:extLst>
            <c:ext xmlns:c16="http://schemas.microsoft.com/office/drawing/2014/chart" uri="{C3380CC4-5D6E-409C-BE32-E72D297353CC}">
              <c16:uniqueId val="{00000000-86B1-4309-9535-42D6991A1CAE}"/>
            </c:ext>
          </c:extLst>
        </c:ser>
        <c:ser>
          <c:idx val="1"/>
          <c:order val="1"/>
          <c:tx>
            <c:strRef>
              <c:f>'DSI project budget'!$C$2</c:f>
              <c:strCache>
                <c:ptCount val="1"/>
                <c:pt idx="0">
                  <c:v>2023/2024</c:v>
                </c:pt>
              </c:strCache>
            </c:strRef>
          </c:tx>
          <c:spPr>
            <a:solidFill>
              <a:schemeClr val="accent5"/>
            </a:solidFill>
            <a:ln>
              <a:noFill/>
            </a:ln>
            <a:effectLst/>
          </c:spPr>
          <c:invertIfNegative val="0"/>
          <c:cat>
            <c:strRef>
              <c:f>'DSI project budget'!$A$3:$A$8</c:f>
              <c:strCache>
                <c:ptCount val="6"/>
                <c:pt idx="1">
                  <c:v>Candidate Mentoring Phase</c:v>
                </c:pt>
                <c:pt idx="2">
                  <c:v>IT Platform</c:v>
                </c:pt>
                <c:pt idx="3">
                  <c:v>Regulation</c:v>
                </c:pt>
                <c:pt idx="4">
                  <c:v>CPD Programme and Promotions</c:v>
                </c:pt>
                <c:pt idx="5">
                  <c:v>District Development </c:v>
                </c:pt>
              </c:strCache>
            </c:strRef>
          </c:cat>
          <c:val>
            <c:numRef>
              <c:f>'DSI project budget'!$C$3:$C$8</c:f>
              <c:numCache>
                <c:formatCode>_(* #\ ##0.00_);_(* \(#\ ##0.00\);_(* "-"??_);_(@_)</c:formatCode>
                <c:ptCount val="6"/>
                <c:pt idx="1">
                  <c:v>2268000</c:v>
                </c:pt>
                <c:pt idx="2">
                  <c:v>2700000</c:v>
                </c:pt>
                <c:pt idx="3">
                  <c:v>2484000</c:v>
                </c:pt>
                <c:pt idx="4">
                  <c:v>3348000</c:v>
                </c:pt>
                <c:pt idx="5">
                  <c:v>1500000</c:v>
                </c:pt>
              </c:numCache>
            </c:numRef>
          </c:val>
          <c:extLst>
            <c:ext xmlns:c16="http://schemas.microsoft.com/office/drawing/2014/chart" uri="{C3380CC4-5D6E-409C-BE32-E72D297353CC}">
              <c16:uniqueId val="{00000001-86B1-4309-9535-42D6991A1CAE}"/>
            </c:ext>
          </c:extLst>
        </c:ser>
        <c:ser>
          <c:idx val="2"/>
          <c:order val="2"/>
          <c:tx>
            <c:strRef>
              <c:f>'DSI project budget'!$D$2</c:f>
              <c:strCache>
                <c:ptCount val="1"/>
                <c:pt idx="0">
                  <c:v>2024/2025</c:v>
                </c:pt>
              </c:strCache>
            </c:strRef>
          </c:tx>
          <c:spPr>
            <a:solidFill>
              <a:schemeClr val="accent4"/>
            </a:solidFill>
            <a:ln>
              <a:noFill/>
            </a:ln>
            <a:effectLst/>
          </c:spPr>
          <c:invertIfNegative val="0"/>
          <c:cat>
            <c:strRef>
              <c:f>'DSI project budget'!$A$3:$A$8</c:f>
              <c:strCache>
                <c:ptCount val="6"/>
                <c:pt idx="1">
                  <c:v>Candidate Mentoring Phase</c:v>
                </c:pt>
                <c:pt idx="2">
                  <c:v>IT Platform</c:v>
                </c:pt>
                <c:pt idx="3">
                  <c:v>Regulation</c:v>
                </c:pt>
                <c:pt idx="4">
                  <c:v>CPD Programme and Promotions</c:v>
                </c:pt>
                <c:pt idx="5">
                  <c:v>District Development </c:v>
                </c:pt>
              </c:strCache>
            </c:strRef>
          </c:cat>
          <c:val>
            <c:numRef>
              <c:f>'DSI project budget'!$D$3:$D$8</c:f>
              <c:numCache>
                <c:formatCode>_(* #\ ##0.00_);_(* \(#\ ##0.00\);_(* "-"??_);_(@_)</c:formatCode>
                <c:ptCount val="6"/>
                <c:pt idx="1">
                  <c:v>2449440.0000000005</c:v>
                </c:pt>
                <c:pt idx="2">
                  <c:v>2916000</c:v>
                </c:pt>
                <c:pt idx="3">
                  <c:v>2682720</c:v>
                </c:pt>
                <c:pt idx="4">
                  <c:v>3615840</c:v>
                </c:pt>
                <c:pt idx="5">
                  <c:v>1620000</c:v>
                </c:pt>
              </c:numCache>
            </c:numRef>
          </c:val>
          <c:extLst>
            <c:ext xmlns:c16="http://schemas.microsoft.com/office/drawing/2014/chart" uri="{C3380CC4-5D6E-409C-BE32-E72D297353CC}">
              <c16:uniqueId val="{00000002-86B1-4309-9535-42D6991A1CAE}"/>
            </c:ext>
          </c:extLst>
        </c:ser>
        <c:dLbls>
          <c:showLegendKey val="0"/>
          <c:showVal val="0"/>
          <c:showCatName val="0"/>
          <c:showSerName val="0"/>
          <c:showPercent val="0"/>
          <c:showBubbleSize val="0"/>
        </c:dLbls>
        <c:gapWidth val="219"/>
        <c:overlap val="-27"/>
        <c:axId val="1515185536"/>
        <c:axId val="1515188032"/>
      </c:barChart>
      <c:catAx>
        <c:axId val="151518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1515188032"/>
        <c:crosses val="autoZero"/>
        <c:auto val="1"/>
        <c:lblAlgn val="ctr"/>
        <c:lblOffset val="100"/>
        <c:noMultiLvlLbl val="0"/>
      </c:catAx>
      <c:valAx>
        <c:axId val="1515188032"/>
        <c:scaling>
          <c:orientation val="minMax"/>
        </c:scaling>
        <c:delete val="0"/>
        <c:axPos val="l"/>
        <c:majorGridlines>
          <c:spPr>
            <a:ln w="9525" cap="flat" cmpd="sng" algn="ctr">
              <a:solidFill>
                <a:schemeClr val="tx1">
                  <a:lumMod val="15000"/>
                  <a:lumOff val="85000"/>
                </a:schemeClr>
              </a:solidFill>
              <a:round/>
            </a:ln>
            <a:effectLst/>
          </c:spPr>
        </c:majorGridlines>
        <c:numFmt formatCode="_(* #\ ##0.00_);_(* \(#\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1515185536"/>
        <c:crosses val="autoZero"/>
        <c:crossBetween val="between"/>
      </c:valAx>
      <c:spPr>
        <a:noFill/>
        <a:ln>
          <a:noFill/>
        </a:ln>
        <a:effectLst/>
      </c:spPr>
    </c:plotArea>
    <c:legend>
      <c:legendPos val="b"/>
      <c:layout>
        <c:manualLayout>
          <c:xMode val="edge"/>
          <c:yMode val="edge"/>
          <c:x val="0.42183137594808434"/>
          <c:y val="0.91875560758507635"/>
          <c:w val="0.31495210103936444"/>
          <c:h val="5.174551229545841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Indian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2019/20</c:v>
                </c:pt>
                <c:pt idx="2">
                  <c:v>2020/21</c:v>
                </c:pt>
              </c:strCache>
            </c:strRef>
          </c:cat>
          <c:val>
            <c:numRef>
              <c:f>Sheet1!$B$2:$B$4</c:f>
              <c:numCache>
                <c:formatCode>General</c:formatCode>
                <c:ptCount val="3"/>
                <c:pt idx="0">
                  <c:v>66</c:v>
                </c:pt>
                <c:pt idx="1">
                  <c:v>216</c:v>
                </c:pt>
                <c:pt idx="2">
                  <c:v>202</c:v>
                </c:pt>
              </c:numCache>
            </c:numRef>
          </c:val>
          <c:extLst>
            <c:ext xmlns:c16="http://schemas.microsoft.com/office/drawing/2014/chart" uri="{C3380CC4-5D6E-409C-BE32-E72D297353CC}">
              <c16:uniqueId val="{00000000-284B-4276-BE47-E4A8749C8377}"/>
            </c:ext>
          </c:extLst>
        </c:ser>
        <c:ser>
          <c:idx val="1"/>
          <c:order val="1"/>
          <c:tx>
            <c:strRef>
              <c:f>Sheet1!$C$1</c:f>
              <c:strCache>
                <c:ptCount val="1"/>
                <c:pt idx="0">
                  <c:v>Black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2019/20</c:v>
                </c:pt>
                <c:pt idx="2">
                  <c:v>2020/21</c:v>
                </c:pt>
              </c:strCache>
            </c:strRef>
          </c:cat>
          <c:val>
            <c:numRef>
              <c:f>Sheet1!$C$2:$C$4</c:f>
              <c:numCache>
                <c:formatCode>General</c:formatCode>
                <c:ptCount val="3"/>
                <c:pt idx="0">
                  <c:v>1162</c:v>
                </c:pt>
                <c:pt idx="1">
                  <c:v>799</c:v>
                </c:pt>
                <c:pt idx="2">
                  <c:v>975</c:v>
                </c:pt>
              </c:numCache>
            </c:numRef>
          </c:val>
          <c:extLst>
            <c:ext xmlns:c16="http://schemas.microsoft.com/office/drawing/2014/chart" uri="{C3380CC4-5D6E-409C-BE32-E72D297353CC}">
              <c16:uniqueId val="{00000001-284B-4276-BE47-E4A8749C8377}"/>
            </c:ext>
          </c:extLst>
        </c:ser>
        <c:ser>
          <c:idx val="2"/>
          <c:order val="2"/>
          <c:tx>
            <c:strRef>
              <c:f>Sheet1!$D$1</c:f>
              <c:strCache>
                <c:ptCount val="1"/>
                <c:pt idx="0">
                  <c:v>Coloured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2019/20</c:v>
                </c:pt>
                <c:pt idx="2">
                  <c:v>2020/21</c:v>
                </c:pt>
              </c:strCache>
            </c:strRef>
          </c:cat>
          <c:val>
            <c:numRef>
              <c:f>Sheet1!$D$2:$D$4</c:f>
              <c:numCache>
                <c:formatCode>General</c:formatCode>
                <c:ptCount val="3"/>
                <c:pt idx="0">
                  <c:v>33</c:v>
                </c:pt>
                <c:pt idx="1">
                  <c:v>18</c:v>
                </c:pt>
                <c:pt idx="2">
                  <c:v>25</c:v>
                </c:pt>
              </c:numCache>
            </c:numRef>
          </c:val>
          <c:extLst>
            <c:ext xmlns:c16="http://schemas.microsoft.com/office/drawing/2014/chart" uri="{C3380CC4-5D6E-409C-BE32-E72D297353CC}">
              <c16:uniqueId val="{00000002-284B-4276-BE47-E4A8749C8377}"/>
            </c:ext>
          </c:extLst>
        </c:ser>
        <c:ser>
          <c:idx val="3"/>
          <c:order val="3"/>
          <c:tx>
            <c:strRef>
              <c:f>Sheet1!$E$1</c:f>
              <c:strCache>
                <c:ptCount val="1"/>
                <c:pt idx="0">
                  <c:v>White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2019/20</c:v>
                </c:pt>
                <c:pt idx="2">
                  <c:v>2020/21</c:v>
                </c:pt>
              </c:strCache>
            </c:strRef>
          </c:cat>
          <c:val>
            <c:numRef>
              <c:f>Sheet1!$E$2:$E$4</c:f>
              <c:numCache>
                <c:formatCode>General</c:formatCode>
                <c:ptCount val="3"/>
                <c:pt idx="0">
                  <c:v>309</c:v>
                </c:pt>
                <c:pt idx="1">
                  <c:v>225</c:v>
                </c:pt>
                <c:pt idx="2">
                  <c:v>199</c:v>
                </c:pt>
              </c:numCache>
            </c:numRef>
          </c:val>
          <c:extLst>
            <c:ext xmlns:c16="http://schemas.microsoft.com/office/drawing/2014/chart" uri="{C3380CC4-5D6E-409C-BE32-E72D297353CC}">
              <c16:uniqueId val="{00000003-284B-4276-BE47-E4A8749C8377}"/>
            </c:ext>
          </c:extLst>
        </c:ser>
        <c:dLbls>
          <c:showLegendKey val="0"/>
          <c:showVal val="0"/>
          <c:showCatName val="0"/>
          <c:showSerName val="0"/>
          <c:showPercent val="0"/>
          <c:showBubbleSize val="0"/>
        </c:dLbls>
        <c:gapWidth val="219"/>
        <c:overlap val="-27"/>
        <c:axId val="1966350511"/>
        <c:axId val="1966351759"/>
      </c:barChart>
      <c:catAx>
        <c:axId val="1966350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1966351759"/>
        <c:crosses val="autoZero"/>
        <c:auto val="1"/>
        <c:lblAlgn val="ctr"/>
        <c:lblOffset val="100"/>
        <c:noMultiLvlLbl val="0"/>
      </c:catAx>
      <c:valAx>
        <c:axId val="19663517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6350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Male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2019/20</c:v>
                </c:pt>
                <c:pt idx="2">
                  <c:v>2020/21</c:v>
                </c:pt>
              </c:strCache>
            </c:strRef>
          </c:cat>
          <c:val>
            <c:numRef>
              <c:f>Sheet1!$B$2:$B$4</c:f>
              <c:numCache>
                <c:formatCode>General</c:formatCode>
                <c:ptCount val="3"/>
                <c:pt idx="0">
                  <c:v>799</c:v>
                </c:pt>
                <c:pt idx="1">
                  <c:v>772</c:v>
                </c:pt>
                <c:pt idx="2">
                  <c:v>672</c:v>
                </c:pt>
              </c:numCache>
            </c:numRef>
          </c:val>
          <c:extLst>
            <c:ext xmlns:c16="http://schemas.microsoft.com/office/drawing/2014/chart" uri="{C3380CC4-5D6E-409C-BE32-E72D297353CC}">
              <c16:uniqueId val="{00000000-66D7-49F9-8B24-D85EA9883722}"/>
            </c:ext>
          </c:extLst>
        </c:ser>
        <c:ser>
          <c:idx val="1"/>
          <c:order val="1"/>
          <c:tx>
            <c:strRef>
              <c:f>Sheet1!$C$1</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2019/20</c:v>
                </c:pt>
                <c:pt idx="2">
                  <c:v>2020/21</c:v>
                </c:pt>
              </c:strCache>
            </c:strRef>
          </c:cat>
          <c:val>
            <c:numRef>
              <c:f>Sheet1!$C$2:$C$4</c:f>
              <c:numCache>
                <c:formatCode>General</c:formatCode>
                <c:ptCount val="3"/>
                <c:pt idx="0">
                  <c:v>627</c:v>
                </c:pt>
                <c:pt idx="1">
                  <c:v>635</c:v>
                </c:pt>
                <c:pt idx="2">
                  <c:v>741</c:v>
                </c:pt>
              </c:numCache>
            </c:numRef>
          </c:val>
          <c:extLst>
            <c:ext xmlns:c16="http://schemas.microsoft.com/office/drawing/2014/chart" uri="{C3380CC4-5D6E-409C-BE32-E72D297353CC}">
              <c16:uniqueId val="{00000001-66D7-49F9-8B24-D85EA9883722}"/>
            </c:ext>
          </c:extLst>
        </c:ser>
        <c:dLbls>
          <c:showLegendKey val="0"/>
          <c:showVal val="0"/>
          <c:showCatName val="0"/>
          <c:showSerName val="0"/>
          <c:showPercent val="0"/>
          <c:showBubbleSize val="0"/>
        </c:dLbls>
        <c:gapWidth val="219"/>
        <c:overlap val="-27"/>
        <c:axId val="1723005215"/>
        <c:axId val="1723005631"/>
      </c:barChart>
      <c:catAx>
        <c:axId val="1723005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1723005631"/>
        <c:crosses val="autoZero"/>
        <c:auto val="1"/>
        <c:lblAlgn val="ctr"/>
        <c:lblOffset val="100"/>
        <c:noMultiLvlLbl val="0"/>
      </c:catAx>
      <c:valAx>
        <c:axId val="17230056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1723005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692927904601968E-2"/>
          <c:y val="4.1666666666666664E-2"/>
          <c:w val="0.91752690409703708"/>
          <c:h val="0.80927247375328082"/>
        </c:manualLayout>
      </c:layout>
      <c:barChart>
        <c:barDir val="col"/>
        <c:grouping val="clustered"/>
        <c:varyColors val="0"/>
        <c:ser>
          <c:idx val="0"/>
          <c:order val="0"/>
          <c:tx>
            <c:strRef>
              <c:f>Sheet1!$B$1</c:f>
              <c:strCache>
                <c:ptCount val="1"/>
                <c:pt idx="0">
                  <c:v>60+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2019/20</c:v>
                </c:pt>
                <c:pt idx="2">
                  <c:v>2020/21</c:v>
                </c:pt>
              </c:strCache>
            </c:strRef>
          </c:cat>
          <c:val>
            <c:numRef>
              <c:f>Sheet1!$B$2:$B$4</c:f>
              <c:numCache>
                <c:formatCode>General</c:formatCode>
                <c:ptCount val="3"/>
                <c:pt idx="0">
                  <c:v>24</c:v>
                </c:pt>
                <c:pt idx="1">
                  <c:v>15</c:v>
                </c:pt>
                <c:pt idx="2">
                  <c:v>21</c:v>
                </c:pt>
              </c:numCache>
            </c:numRef>
          </c:val>
          <c:extLst>
            <c:ext xmlns:c16="http://schemas.microsoft.com/office/drawing/2014/chart" uri="{C3380CC4-5D6E-409C-BE32-E72D297353CC}">
              <c16:uniqueId val="{00000000-52AB-4FBD-A027-D459C19452C7}"/>
            </c:ext>
          </c:extLst>
        </c:ser>
        <c:ser>
          <c:idx val="1"/>
          <c:order val="1"/>
          <c:tx>
            <c:strRef>
              <c:f>Sheet1!$C$1</c:f>
              <c:strCache>
                <c:ptCount val="1"/>
                <c:pt idx="0">
                  <c:v>50–59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2019/20</c:v>
                </c:pt>
                <c:pt idx="2">
                  <c:v>2020/21</c:v>
                </c:pt>
              </c:strCache>
            </c:strRef>
          </c:cat>
          <c:val>
            <c:numRef>
              <c:f>Sheet1!$C$2:$C$4</c:f>
              <c:numCache>
                <c:formatCode>General</c:formatCode>
                <c:ptCount val="3"/>
                <c:pt idx="0">
                  <c:v>93</c:v>
                </c:pt>
                <c:pt idx="1">
                  <c:v>49</c:v>
                </c:pt>
                <c:pt idx="2">
                  <c:v>44</c:v>
                </c:pt>
              </c:numCache>
            </c:numRef>
          </c:val>
          <c:extLst>
            <c:ext xmlns:c16="http://schemas.microsoft.com/office/drawing/2014/chart" uri="{C3380CC4-5D6E-409C-BE32-E72D297353CC}">
              <c16:uniqueId val="{00000001-52AB-4FBD-A027-D459C19452C7}"/>
            </c:ext>
          </c:extLst>
        </c:ser>
        <c:ser>
          <c:idx val="2"/>
          <c:order val="2"/>
          <c:tx>
            <c:strRef>
              <c:f>Sheet1!$D$1</c:f>
              <c:strCache>
                <c:ptCount val="1"/>
                <c:pt idx="0">
                  <c:v>40–49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2019/20</c:v>
                </c:pt>
                <c:pt idx="2">
                  <c:v>2020/21</c:v>
                </c:pt>
              </c:strCache>
            </c:strRef>
          </c:cat>
          <c:val>
            <c:numRef>
              <c:f>Sheet1!$D$2:$D$4</c:f>
              <c:numCache>
                <c:formatCode>General</c:formatCode>
                <c:ptCount val="3"/>
                <c:pt idx="0">
                  <c:v>221</c:v>
                </c:pt>
                <c:pt idx="1">
                  <c:v>161</c:v>
                </c:pt>
                <c:pt idx="2">
                  <c:v>125</c:v>
                </c:pt>
              </c:numCache>
            </c:numRef>
          </c:val>
          <c:extLst>
            <c:ext xmlns:c16="http://schemas.microsoft.com/office/drawing/2014/chart" uri="{C3380CC4-5D6E-409C-BE32-E72D297353CC}">
              <c16:uniqueId val="{00000002-52AB-4FBD-A027-D459C19452C7}"/>
            </c:ext>
          </c:extLst>
        </c:ser>
        <c:ser>
          <c:idx val="3"/>
          <c:order val="3"/>
          <c:tx>
            <c:strRef>
              <c:f>Sheet1!$E$1</c:f>
              <c:strCache>
                <c:ptCount val="1"/>
                <c:pt idx="0">
                  <c:v>30–39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2019/20</c:v>
                </c:pt>
                <c:pt idx="2">
                  <c:v>2020/21</c:v>
                </c:pt>
              </c:strCache>
            </c:strRef>
          </c:cat>
          <c:val>
            <c:numRef>
              <c:f>Sheet1!$E$2:$E$4</c:f>
              <c:numCache>
                <c:formatCode>General</c:formatCode>
                <c:ptCount val="3"/>
                <c:pt idx="0">
                  <c:v>682</c:v>
                </c:pt>
                <c:pt idx="1">
                  <c:v>516</c:v>
                </c:pt>
                <c:pt idx="2">
                  <c:v>486</c:v>
                </c:pt>
              </c:numCache>
            </c:numRef>
          </c:val>
          <c:extLst>
            <c:ext xmlns:c16="http://schemas.microsoft.com/office/drawing/2014/chart" uri="{C3380CC4-5D6E-409C-BE32-E72D297353CC}">
              <c16:uniqueId val="{00000003-52AB-4FBD-A027-D459C19452C7}"/>
            </c:ext>
          </c:extLst>
        </c:ser>
        <c:ser>
          <c:idx val="4"/>
          <c:order val="4"/>
          <c:tx>
            <c:strRef>
              <c:f>Sheet1!$F$1</c:f>
              <c:strCache>
                <c:ptCount val="1"/>
                <c:pt idx="0">
                  <c:v>20–29</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2019/20</c:v>
                </c:pt>
                <c:pt idx="2">
                  <c:v>2020/21</c:v>
                </c:pt>
              </c:strCache>
            </c:strRef>
          </c:cat>
          <c:val>
            <c:numRef>
              <c:f>Sheet1!$F$2:$F$4</c:f>
              <c:numCache>
                <c:formatCode>General</c:formatCode>
                <c:ptCount val="3"/>
                <c:pt idx="0">
                  <c:v>550</c:v>
                </c:pt>
                <c:pt idx="1">
                  <c:v>520</c:v>
                </c:pt>
                <c:pt idx="2">
                  <c:v>737</c:v>
                </c:pt>
              </c:numCache>
            </c:numRef>
          </c:val>
          <c:extLst>
            <c:ext xmlns:c16="http://schemas.microsoft.com/office/drawing/2014/chart" uri="{C3380CC4-5D6E-409C-BE32-E72D297353CC}">
              <c16:uniqueId val="{00000004-52AB-4FBD-A027-D459C19452C7}"/>
            </c:ext>
          </c:extLst>
        </c:ser>
        <c:dLbls>
          <c:showLegendKey val="0"/>
          <c:showVal val="0"/>
          <c:showCatName val="0"/>
          <c:showSerName val="0"/>
          <c:showPercent val="0"/>
          <c:showBubbleSize val="0"/>
        </c:dLbls>
        <c:gapWidth val="219"/>
        <c:overlap val="-27"/>
        <c:axId val="123416447"/>
        <c:axId val="123426847"/>
      </c:barChart>
      <c:catAx>
        <c:axId val="12341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123426847"/>
        <c:crosses val="autoZero"/>
        <c:auto val="1"/>
        <c:lblAlgn val="ctr"/>
        <c:lblOffset val="100"/>
        <c:noMultiLvlLbl val="0"/>
      </c:catAx>
      <c:valAx>
        <c:axId val="1234268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416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4192F1-98A7-4A9D-B46C-A7A5C33332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91FBAAB3-8C4C-42B8-8188-51049D648C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A576C6-81A2-4FF4-AEC3-B2405A69CBE2}" type="datetimeFigureOut">
              <a:rPr lang="en-ZA" smtClean="0"/>
              <a:t>2022/05/05</a:t>
            </a:fld>
            <a:endParaRPr lang="en-ZA"/>
          </a:p>
        </p:txBody>
      </p:sp>
      <p:sp>
        <p:nvSpPr>
          <p:cNvPr id="4" name="Footer Placeholder 3">
            <a:extLst>
              <a:ext uri="{FF2B5EF4-FFF2-40B4-BE49-F238E27FC236}">
                <a16:creationId xmlns:a16="http://schemas.microsoft.com/office/drawing/2014/main" id="{2A76AC9C-D770-4D9B-9BB0-D3C7331387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110AE135-43C6-43A6-8766-7025C8EA3C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A7D01A-B5CC-4689-974B-DA5600B92CBF}" type="slidenum">
              <a:rPr lang="en-ZA" smtClean="0"/>
              <a:t>‹#›</a:t>
            </a:fld>
            <a:endParaRPr lang="en-ZA"/>
          </a:p>
        </p:txBody>
      </p:sp>
    </p:spTree>
    <p:extLst>
      <p:ext uri="{BB962C8B-B14F-4D97-AF65-F5344CB8AC3E}">
        <p14:creationId xmlns:p14="http://schemas.microsoft.com/office/powerpoint/2010/main" val="32553133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n-US" sz="1800" b="0" strike="noStrike" spc="-1">
                <a:solidFill>
                  <a:srgbClr val="000000"/>
                </a:solidFill>
                <a:latin typeface="Calibri"/>
              </a:rPr>
              <a:t>Click to move the slide</a:t>
            </a:r>
          </a:p>
        </p:txBody>
      </p:sp>
      <p:sp>
        <p:nvSpPr>
          <p:cNvPr id="123" name="PlaceHolder 2"/>
          <p:cNvSpPr>
            <a:spLocks noGrp="1"/>
          </p:cNvSpPr>
          <p:nvPr>
            <p:ph type="body"/>
          </p:nvPr>
        </p:nvSpPr>
        <p:spPr>
          <a:xfrm>
            <a:off x="756000" y="5078520"/>
            <a:ext cx="6047640" cy="4811040"/>
          </a:xfrm>
          <a:prstGeom prst="rect">
            <a:avLst/>
          </a:prstGeom>
        </p:spPr>
        <p:txBody>
          <a:bodyPr lIns="0" tIns="0" rIns="0" bIns="0">
            <a:noAutofit/>
          </a:bodyPr>
          <a:lstStyle/>
          <a:p>
            <a:r>
              <a:rPr lang="en-GB" sz="2000" b="0" strike="noStrike" spc="-1">
                <a:latin typeface="Arial"/>
              </a:rPr>
              <a:t>Click to edit the notes format</a:t>
            </a:r>
          </a:p>
        </p:txBody>
      </p:sp>
      <p:sp>
        <p:nvSpPr>
          <p:cNvPr id="124" name="PlaceHolder 3"/>
          <p:cNvSpPr>
            <a:spLocks noGrp="1"/>
          </p:cNvSpPr>
          <p:nvPr>
            <p:ph type="hdr"/>
          </p:nvPr>
        </p:nvSpPr>
        <p:spPr>
          <a:xfrm>
            <a:off x="0" y="0"/>
            <a:ext cx="3280680" cy="534240"/>
          </a:xfrm>
          <a:prstGeom prst="rect">
            <a:avLst/>
          </a:prstGeom>
        </p:spPr>
        <p:txBody>
          <a:bodyPr lIns="0" tIns="0" rIns="0" bIns="0">
            <a:noAutofit/>
          </a:bodyPr>
          <a:lstStyle/>
          <a:p>
            <a:r>
              <a:rPr lang="en-GB" sz="1400" b="0" strike="noStrike" spc="-1">
                <a:latin typeface="Times New Roman"/>
              </a:rPr>
              <a:t>&lt;header&gt;</a:t>
            </a:r>
          </a:p>
        </p:txBody>
      </p:sp>
      <p:sp>
        <p:nvSpPr>
          <p:cNvPr id="125"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GB" sz="1400" b="0" strike="noStrike" spc="-1">
                <a:latin typeface="Times New Roman"/>
              </a:rPr>
              <a:t>&lt;date/time&gt;</a:t>
            </a:r>
          </a:p>
        </p:txBody>
      </p:sp>
      <p:sp>
        <p:nvSpPr>
          <p:cNvPr id="126"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GB" sz="1400" b="0" strike="noStrike" spc="-1">
                <a:latin typeface="Times New Roman"/>
              </a:rPr>
              <a:t>&lt;footer&gt;</a:t>
            </a:r>
          </a:p>
        </p:txBody>
      </p:sp>
      <p:sp>
        <p:nvSpPr>
          <p:cNvPr id="127"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F8A65CAC-EF32-4D6E-8654-AF0797742FEF}" type="slidenum">
              <a:rPr lang="en-GB" sz="1400" b="0" strike="noStrike" spc="-1">
                <a:latin typeface="Times New Roman"/>
              </a:rPr>
              <a:t>‹#›</a:t>
            </a:fld>
            <a:endParaRPr lang="en-GB" sz="1400" b="0" strike="noStrike" spc="-1">
              <a:latin typeface="Times New Roman"/>
            </a:endParaRP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PlaceHolder 1"/>
          <p:cNvSpPr>
            <a:spLocks noGrp="1" noRot="1" noChangeAspect="1"/>
          </p:cNvSpPr>
          <p:nvPr>
            <p:ph type="sldImg"/>
          </p:nvPr>
        </p:nvSpPr>
        <p:spPr>
          <a:xfrm>
            <a:off x="685800" y="1143000"/>
            <a:ext cx="5486400" cy="3086100"/>
          </a:xfrm>
          <a:prstGeom prst="rect">
            <a:avLst/>
          </a:prstGeom>
        </p:spPr>
      </p:sp>
      <p:sp>
        <p:nvSpPr>
          <p:cNvPr id="167"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16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A5421B7-9DFE-4ECA-865C-989102739948}" type="slidenum">
              <a:rPr lang="en-ZA" sz="1200" b="0" strike="noStrike" spc="-1">
                <a:latin typeface="Times New Roman"/>
              </a:rPr>
              <a:t>2</a:t>
            </a:fld>
            <a:endParaRPr lang="en-GB"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PlaceHolder 1"/>
          <p:cNvSpPr>
            <a:spLocks noGrp="1" noRot="1" noChangeAspect="1"/>
          </p:cNvSpPr>
          <p:nvPr>
            <p:ph type="sldImg"/>
          </p:nvPr>
        </p:nvSpPr>
        <p:spPr>
          <a:xfrm>
            <a:off x="685800" y="1143000"/>
            <a:ext cx="5486400" cy="3086100"/>
          </a:xfrm>
          <a:prstGeom prst="rect">
            <a:avLst/>
          </a:prstGeom>
        </p:spPr>
      </p:sp>
      <p:sp>
        <p:nvSpPr>
          <p:cNvPr id="185"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18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66135E8B-B703-47F2-A92C-C93AD8ECE481}" type="slidenum">
              <a:rPr lang="en-ZA" sz="1200" b="0" strike="noStrike" spc="-1">
                <a:latin typeface="Times New Roman"/>
              </a:rPr>
              <a:t>11</a:t>
            </a:fld>
            <a:endParaRPr lang="en-GB"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noRot="1" noChangeAspect="1"/>
          </p:cNvSpPr>
          <p:nvPr>
            <p:ph type="sldImg"/>
          </p:nvPr>
        </p:nvSpPr>
        <p:spPr>
          <a:xfrm>
            <a:off x="685800" y="1143000"/>
            <a:ext cx="5486400" cy="3086100"/>
          </a:xfrm>
          <a:prstGeom prst="rect">
            <a:avLst/>
          </a:prstGeom>
        </p:spPr>
      </p:sp>
      <p:sp>
        <p:nvSpPr>
          <p:cNvPr id="188"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18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A29B24D-D723-4287-ABDF-7668FA81DA85}" type="slidenum">
              <a:rPr lang="en-ZA" sz="1200" b="0" strike="noStrike" spc="-1">
                <a:latin typeface="Times New Roman"/>
              </a:rPr>
              <a:t>12</a:t>
            </a:fld>
            <a:endParaRPr lang="en-GB"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PlaceHolder 1"/>
          <p:cNvSpPr>
            <a:spLocks noGrp="1" noRot="1" noChangeAspect="1"/>
          </p:cNvSpPr>
          <p:nvPr>
            <p:ph type="sldImg"/>
          </p:nvPr>
        </p:nvSpPr>
        <p:spPr>
          <a:xfrm>
            <a:off x="685800" y="1143000"/>
            <a:ext cx="5486400" cy="3086100"/>
          </a:xfrm>
          <a:prstGeom prst="rect">
            <a:avLst/>
          </a:prstGeom>
        </p:spPr>
      </p:sp>
      <p:sp>
        <p:nvSpPr>
          <p:cNvPr id="191"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19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000E978F-F861-41AD-9338-C1CD761848A0}" type="slidenum">
              <a:rPr lang="en-ZA" sz="1200" b="0" strike="noStrike" spc="-1">
                <a:latin typeface="Times New Roman"/>
              </a:rPr>
              <a:t>13</a:t>
            </a:fld>
            <a:endParaRPr lang="en-GB"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PlaceHolder 1"/>
          <p:cNvSpPr>
            <a:spLocks noGrp="1" noRot="1" noChangeAspect="1"/>
          </p:cNvSpPr>
          <p:nvPr>
            <p:ph type="sldImg"/>
          </p:nvPr>
        </p:nvSpPr>
        <p:spPr>
          <a:xfrm>
            <a:off x="685800" y="1143000"/>
            <a:ext cx="5486400" cy="3086100"/>
          </a:xfrm>
          <a:prstGeom prst="rect">
            <a:avLst/>
          </a:prstGeom>
        </p:spPr>
      </p:sp>
      <p:sp>
        <p:nvSpPr>
          <p:cNvPr id="194"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19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40EF7CAD-609D-4EF3-B66E-E4963CA2A624}" type="slidenum">
              <a:rPr lang="en-ZA" sz="1200" b="0" strike="noStrike" spc="-1">
                <a:latin typeface="Times New Roman"/>
              </a:rPr>
              <a:t>14</a:t>
            </a:fld>
            <a:endParaRPr lang="en-GB"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PlaceHolder 1"/>
          <p:cNvSpPr>
            <a:spLocks noGrp="1" noRot="1" noChangeAspect="1"/>
          </p:cNvSpPr>
          <p:nvPr>
            <p:ph type="sldImg"/>
          </p:nvPr>
        </p:nvSpPr>
        <p:spPr>
          <a:xfrm>
            <a:off x="685800" y="1143000"/>
            <a:ext cx="5486400" cy="3086100"/>
          </a:xfrm>
          <a:prstGeom prst="rect">
            <a:avLst/>
          </a:prstGeom>
        </p:spPr>
      </p:sp>
      <p:sp>
        <p:nvSpPr>
          <p:cNvPr id="191"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19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000E978F-F861-41AD-9338-C1CD761848A0}" type="slidenum">
              <a:rPr lang="en-ZA" sz="1200" b="0" strike="noStrike" spc="-1">
                <a:latin typeface="Times New Roman"/>
              </a:rPr>
              <a:t>15</a:t>
            </a:fld>
            <a:endParaRPr lang="en-GB" sz="1200" b="0" strike="noStrike" spc="-1">
              <a:latin typeface="Times New Roman"/>
            </a:endParaRPr>
          </a:p>
        </p:txBody>
      </p:sp>
    </p:spTree>
    <p:extLst>
      <p:ext uri="{BB962C8B-B14F-4D97-AF65-F5344CB8AC3E}">
        <p14:creationId xmlns:p14="http://schemas.microsoft.com/office/powerpoint/2010/main" val="3307877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PlaceHolder 1"/>
          <p:cNvSpPr>
            <a:spLocks noGrp="1" noRot="1" noChangeAspect="1"/>
          </p:cNvSpPr>
          <p:nvPr>
            <p:ph type="sldImg"/>
          </p:nvPr>
        </p:nvSpPr>
        <p:spPr>
          <a:xfrm>
            <a:off x="685800" y="1143000"/>
            <a:ext cx="5486400" cy="3086100"/>
          </a:xfrm>
          <a:prstGeom prst="rect">
            <a:avLst/>
          </a:prstGeom>
        </p:spPr>
      </p:sp>
      <p:sp>
        <p:nvSpPr>
          <p:cNvPr id="197"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19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FA98749-F20C-415D-B0C1-C7DACC9548CC}" type="slidenum">
              <a:rPr lang="en-ZA" sz="1200" b="0" strike="noStrike" spc="-1">
                <a:latin typeface="Times New Roman"/>
              </a:rPr>
              <a:t>16</a:t>
            </a:fld>
            <a:endParaRPr lang="en-GB"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laceHolder 1"/>
          <p:cNvSpPr>
            <a:spLocks noGrp="1" noRot="1" noChangeAspect="1"/>
          </p:cNvSpPr>
          <p:nvPr>
            <p:ph type="sldImg"/>
          </p:nvPr>
        </p:nvSpPr>
        <p:spPr>
          <a:xfrm>
            <a:off x="685800" y="1143000"/>
            <a:ext cx="5486400" cy="3086100"/>
          </a:xfrm>
          <a:prstGeom prst="rect">
            <a:avLst/>
          </a:prstGeom>
        </p:spPr>
      </p:sp>
      <p:sp>
        <p:nvSpPr>
          <p:cNvPr id="200"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20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05C40F0-C374-4653-B474-2281B1674509}" type="slidenum">
              <a:rPr lang="en-ZA" sz="1200" b="0" strike="noStrike" spc="-1">
                <a:latin typeface="Times New Roman"/>
              </a:rPr>
              <a:t>17</a:t>
            </a:fld>
            <a:endParaRPr lang="en-GB"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noRot="1" noChangeAspect="1"/>
          </p:cNvSpPr>
          <p:nvPr>
            <p:ph type="sldImg"/>
          </p:nvPr>
        </p:nvSpPr>
        <p:spPr>
          <a:xfrm>
            <a:off x="685800" y="1143000"/>
            <a:ext cx="5486400" cy="3086100"/>
          </a:xfrm>
          <a:prstGeom prst="rect">
            <a:avLst/>
          </a:prstGeom>
        </p:spPr>
      </p:sp>
      <p:sp>
        <p:nvSpPr>
          <p:cNvPr id="203"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20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BD1A47C4-EB3D-4C7F-AC1D-9C33A72AA9FC}" type="slidenum">
              <a:rPr lang="en-ZA" sz="1200" b="0" strike="noStrike" spc="-1">
                <a:latin typeface="Times New Roman"/>
              </a:rPr>
              <a:t>18</a:t>
            </a:fld>
            <a:endParaRPr lang="en-GB"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noRot="1" noChangeAspect="1"/>
          </p:cNvSpPr>
          <p:nvPr>
            <p:ph type="sldImg"/>
          </p:nvPr>
        </p:nvSpPr>
        <p:spPr>
          <a:xfrm>
            <a:off x="685800" y="1143000"/>
            <a:ext cx="5486400" cy="3086100"/>
          </a:xfrm>
          <a:prstGeom prst="rect">
            <a:avLst/>
          </a:prstGeom>
        </p:spPr>
      </p:sp>
      <p:sp>
        <p:nvSpPr>
          <p:cNvPr id="203"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20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BD1A47C4-EB3D-4C7F-AC1D-9C33A72AA9FC}" type="slidenum">
              <a:rPr lang="en-ZA" sz="1200" b="0" strike="noStrike" spc="-1">
                <a:latin typeface="Times New Roman"/>
              </a:rPr>
              <a:t>19</a:t>
            </a:fld>
            <a:endParaRPr lang="en-GB" sz="1200" b="0" strike="noStrike" spc="-1">
              <a:latin typeface="Times New Roman"/>
            </a:endParaRPr>
          </a:p>
        </p:txBody>
      </p:sp>
    </p:spTree>
    <p:extLst>
      <p:ext uri="{BB962C8B-B14F-4D97-AF65-F5344CB8AC3E}">
        <p14:creationId xmlns:p14="http://schemas.microsoft.com/office/powerpoint/2010/main" val="1281588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noRot="1" noChangeAspect="1"/>
          </p:cNvSpPr>
          <p:nvPr>
            <p:ph type="sldImg"/>
          </p:nvPr>
        </p:nvSpPr>
        <p:spPr>
          <a:xfrm>
            <a:off x="685800" y="1143000"/>
            <a:ext cx="5486400" cy="3086100"/>
          </a:xfrm>
          <a:prstGeom prst="rect">
            <a:avLst/>
          </a:prstGeom>
        </p:spPr>
      </p:sp>
      <p:sp>
        <p:nvSpPr>
          <p:cNvPr id="203"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20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BD1A47C4-EB3D-4C7F-AC1D-9C33A72AA9FC}" type="slidenum">
              <a:rPr lang="en-ZA" sz="1200" b="0" strike="noStrike" spc="-1">
                <a:latin typeface="Times New Roman"/>
              </a:rPr>
              <a:t>20</a:t>
            </a:fld>
            <a:endParaRPr lang="en-GB" sz="1200" b="0" strike="noStrike" spc="-1">
              <a:latin typeface="Times New Roman"/>
            </a:endParaRPr>
          </a:p>
        </p:txBody>
      </p:sp>
    </p:spTree>
    <p:extLst>
      <p:ext uri="{BB962C8B-B14F-4D97-AF65-F5344CB8AC3E}">
        <p14:creationId xmlns:p14="http://schemas.microsoft.com/office/powerpoint/2010/main" val="4223953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PlaceHolder 1"/>
          <p:cNvSpPr>
            <a:spLocks noGrp="1" noRot="1" noChangeAspect="1"/>
          </p:cNvSpPr>
          <p:nvPr>
            <p:ph type="sldImg"/>
          </p:nvPr>
        </p:nvSpPr>
        <p:spPr>
          <a:xfrm>
            <a:off x="685800" y="1143000"/>
            <a:ext cx="5486400" cy="3086100"/>
          </a:xfrm>
          <a:prstGeom prst="rect">
            <a:avLst/>
          </a:prstGeom>
        </p:spPr>
      </p:sp>
      <p:sp>
        <p:nvSpPr>
          <p:cNvPr id="167"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16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A5421B7-9DFE-4ECA-865C-989102739948}" type="slidenum">
              <a:rPr lang="en-ZA" sz="1200" b="0" strike="noStrike" spc="-1">
                <a:latin typeface="Times New Roman"/>
              </a:rPr>
              <a:t>3</a:t>
            </a:fld>
            <a:endParaRPr lang="en-GB" sz="1200" b="0" strike="noStrike" spc="-1">
              <a:latin typeface="Times New Roman"/>
            </a:endParaRPr>
          </a:p>
        </p:txBody>
      </p:sp>
    </p:spTree>
    <p:extLst>
      <p:ext uri="{BB962C8B-B14F-4D97-AF65-F5344CB8AC3E}">
        <p14:creationId xmlns:p14="http://schemas.microsoft.com/office/powerpoint/2010/main" val="1751612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noRot="1" noChangeAspect="1"/>
          </p:cNvSpPr>
          <p:nvPr>
            <p:ph type="sldImg"/>
          </p:nvPr>
        </p:nvSpPr>
        <p:spPr>
          <a:xfrm>
            <a:off x="685800" y="1143000"/>
            <a:ext cx="5486400" cy="3086100"/>
          </a:xfrm>
          <a:prstGeom prst="rect">
            <a:avLst/>
          </a:prstGeom>
        </p:spPr>
      </p:sp>
      <p:sp>
        <p:nvSpPr>
          <p:cNvPr id="173"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17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CD7447E-CB4E-4837-A11E-1B6A28EBE2E8}" type="slidenum">
              <a:rPr lang="en-ZA" sz="1200" b="0" strike="noStrike" spc="-1">
                <a:latin typeface="Times New Roman"/>
              </a:rPr>
              <a:t>21</a:t>
            </a:fld>
            <a:endParaRPr lang="en-GB" sz="1200" b="0" strike="noStrike" spc="-1">
              <a:latin typeface="Times New Roman"/>
            </a:endParaRPr>
          </a:p>
        </p:txBody>
      </p:sp>
    </p:spTree>
    <p:extLst>
      <p:ext uri="{BB962C8B-B14F-4D97-AF65-F5344CB8AC3E}">
        <p14:creationId xmlns:p14="http://schemas.microsoft.com/office/powerpoint/2010/main" val="4053614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noRot="1" noChangeAspect="1"/>
          </p:cNvSpPr>
          <p:nvPr>
            <p:ph type="sldImg"/>
          </p:nvPr>
        </p:nvSpPr>
        <p:spPr>
          <a:xfrm>
            <a:off x="685800" y="1143000"/>
            <a:ext cx="5486400" cy="3086100"/>
          </a:xfrm>
          <a:prstGeom prst="rect">
            <a:avLst/>
          </a:prstGeom>
        </p:spPr>
      </p:sp>
      <p:sp>
        <p:nvSpPr>
          <p:cNvPr id="173"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17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CD7447E-CB4E-4837-A11E-1B6A28EBE2E8}" type="slidenum">
              <a:rPr lang="en-ZA" sz="1200" b="0" strike="noStrike" spc="-1">
                <a:latin typeface="Times New Roman"/>
              </a:rPr>
              <a:t>22</a:t>
            </a:fld>
            <a:endParaRPr lang="en-GB" sz="1200" b="0" strike="noStrike" spc="-1">
              <a:latin typeface="Times New Roman"/>
            </a:endParaRPr>
          </a:p>
        </p:txBody>
      </p:sp>
    </p:spTree>
    <p:extLst>
      <p:ext uri="{BB962C8B-B14F-4D97-AF65-F5344CB8AC3E}">
        <p14:creationId xmlns:p14="http://schemas.microsoft.com/office/powerpoint/2010/main" val="978495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noRot="1" noChangeAspect="1"/>
          </p:cNvSpPr>
          <p:nvPr>
            <p:ph type="sldImg"/>
          </p:nvPr>
        </p:nvSpPr>
        <p:spPr>
          <a:xfrm>
            <a:off x="685800" y="1143000"/>
            <a:ext cx="5486400" cy="3086100"/>
          </a:xfrm>
          <a:prstGeom prst="rect">
            <a:avLst/>
          </a:prstGeom>
        </p:spPr>
      </p:sp>
      <p:sp>
        <p:nvSpPr>
          <p:cNvPr id="173"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17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CD7447E-CB4E-4837-A11E-1B6A28EBE2E8}" type="slidenum">
              <a:rPr lang="en-ZA" sz="1200" b="0" strike="noStrike" spc="-1">
                <a:latin typeface="Times New Roman"/>
              </a:rPr>
              <a:t>23</a:t>
            </a:fld>
            <a:endParaRPr lang="en-GB" sz="1200" b="0" strike="noStrike" spc="-1">
              <a:latin typeface="Times New Roman"/>
            </a:endParaRPr>
          </a:p>
        </p:txBody>
      </p:sp>
    </p:spTree>
    <p:extLst>
      <p:ext uri="{BB962C8B-B14F-4D97-AF65-F5344CB8AC3E}">
        <p14:creationId xmlns:p14="http://schemas.microsoft.com/office/powerpoint/2010/main" val="3124473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noRot="1" noChangeAspect="1"/>
          </p:cNvSpPr>
          <p:nvPr>
            <p:ph type="sldImg"/>
          </p:nvPr>
        </p:nvSpPr>
        <p:spPr>
          <a:xfrm>
            <a:off x="685800" y="1143000"/>
            <a:ext cx="5486400" cy="3086100"/>
          </a:xfrm>
          <a:prstGeom prst="rect">
            <a:avLst/>
          </a:prstGeom>
        </p:spPr>
      </p:sp>
      <p:sp>
        <p:nvSpPr>
          <p:cNvPr id="173"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17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CD7447E-CB4E-4837-A11E-1B6A28EBE2E8}" type="slidenum">
              <a:rPr lang="en-ZA" sz="1200" b="0" strike="noStrike" spc="-1">
                <a:latin typeface="Times New Roman"/>
              </a:rPr>
              <a:t>24</a:t>
            </a:fld>
            <a:endParaRPr lang="en-GB" sz="1200" b="0" strike="noStrike" spc="-1">
              <a:latin typeface="Times New Roman"/>
            </a:endParaRPr>
          </a:p>
        </p:txBody>
      </p:sp>
    </p:spTree>
    <p:extLst>
      <p:ext uri="{BB962C8B-B14F-4D97-AF65-F5344CB8AC3E}">
        <p14:creationId xmlns:p14="http://schemas.microsoft.com/office/powerpoint/2010/main" val="2011050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noRot="1" noChangeAspect="1"/>
          </p:cNvSpPr>
          <p:nvPr>
            <p:ph type="sldImg"/>
          </p:nvPr>
        </p:nvSpPr>
        <p:spPr>
          <a:xfrm>
            <a:off x="685800" y="1143000"/>
            <a:ext cx="5486400" cy="3086100"/>
          </a:xfrm>
          <a:prstGeom prst="rect">
            <a:avLst/>
          </a:prstGeom>
        </p:spPr>
      </p:sp>
      <p:sp>
        <p:nvSpPr>
          <p:cNvPr id="173"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17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CD7447E-CB4E-4837-A11E-1B6A28EBE2E8}" type="slidenum">
              <a:rPr lang="en-ZA" sz="1200" b="0" strike="noStrike" spc="-1">
                <a:latin typeface="Times New Roman"/>
              </a:rPr>
              <a:t>25</a:t>
            </a:fld>
            <a:endParaRPr lang="en-GB" sz="1200" b="0" strike="noStrike" spc="-1">
              <a:latin typeface="Times New Roman"/>
            </a:endParaRPr>
          </a:p>
        </p:txBody>
      </p:sp>
    </p:spTree>
    <p:extLst>
      <p:ext uri="{BB962C8B-B14F-4D97-AF65-F5344CB8AC3E}">
        <p14:creationId xmlns:p14="http://schemas.microsoft.com/office/powerpoint/2010/main" val="1359475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noRot="1" noChangeAspect="1"/>
          </p:cNvSpPr>
          <p:nvPr>
            <p:ph type="sldImg"/>
          </p:nvPr>
        </p:nvSpPr>
        <p:spPr>
          <a:xfrm>
            <a:off x="685800" y="1143000"/>
            <a:ext cx="5486400" cy="3086100"/>
          </a:xfrm>
          <a:prstGeom prst="rect">
            <a:avLst/>
          </a:prstGeom>
        </p:spPr>
      </p:sp>
      <p:sp>
        <p:nvSpPr>
          <p:cNvPr id="173"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17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CD7447E-CB4E-4837-A11E-1B6A28EBE2E8}" type="slidenum">
              <a:rPr lang="en-ZA" sz="1200" b="0" strike="noStrike" spc="-1">
                <a:latin typeface="Times New Roman"/>
              </a:rPr>
              <a:t>26</a:t>
            </a:fld>
            <a:endParaRPr lang="en-GB" sz="1200" b="0" strike="noStrike" spc="-1">
              <a:latin typeface="Times New Roman"/>
            </a:endParaRPr>
          </a:p>
        </p:txBody>
      </p:sp>
    </p:spTree>
    <p:extLst>
      <p:ext uri="{BB962C8B-B14F-4D97-AF65-F5344CB8AC3E}">
        <p14:creationId xmlns:p14="http://schemas.microsoft.com/office/powerpoint/2010/main" val="3534455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noRot="1" noChangeAspect="1"/>
          </p:cNvSpPr>
          <p:nvPr>
            <p:ph type="sldImg"/>
          </p:nvPr>
        </p:nvSpPr>
        <p:spPr>
          <a:xfrm>
            <a:off x="685800" y="1143000"/>
            <a:ext cx="5486400" cy="3086100"/>
          </a:xfrm>
          <a:prstGeom prst="rect">
            <a:avLst/>
          </a:prstGeom>
        </p:spPr>
      </p:sp>
      <p:sp>
        <p:nvSpPr>
          <p:cNvPr id="173"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17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CD7447E-CB4E-4837-A11E-1B6A28EBE2E8}" type="slidenum">
              <a:rPr lang="en-ZA" sz="1200" b="0" strike="noStrike" spc="-1">
                <a:latin typeface="Times New Roman"/>
              </a:rPr>
              <a:t>27</a:t>
            </a:fld>
            <a:endParaRPr lang="en-GB" sz="1200" b="0" strike="noStrike" spc="-1">
              <a:latin typeface="Times New Roman"/>
            </a:endParaRPr>
          </a:p>
        </p:txBody>
      </p:sp>
    </p:spTree>
    <p:extLst>
      <p:ext uri="{BB962C8B-B14F-4D97-AF65-F5344CB8AC3E}">
        <p14:creationId xmlns:p14="http://schemas.microsoft.com/office/powerpoint/2010/main" val="2834863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noRot="1" noChangeAspect="1"/>
          </p:cNvSpPr>
          <p:nvPr>
            <p:ph type="sldImg"/>
          </p:nvPr>
        </p:nvSpPr>
        <p:spPr>
          <a:xfrm>
            <a:off x="685800" y="1143000"/>
            <a:ext cx="5486400" cy="3086100"/>
          </a:xfrm>
          <a:prstGeom prst="rect">
            <a:avLst/>
          </a:prstGeom>
        </p:spPr>
      </p:sp>
      <p:sp>
        <p:nvSpPr>
          <p:cNvPr id="173"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17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CD7447E-CB4E-4837-A11E-1B6A28EBE2E8}" type="slidenum">
              <a:rPr lang="en-ZA" sz="1200" b="0" strike="noStrike" spc="-1">
                <a:latin typeface="Times New Roman"/>
              </a:rPr>
              <a:t>28</a:t>
            </a:fld>
            <a:endParaRPr lang="en-GB" sz="1200" b="0" strike="noStrike" spc="-1">
              <a:latin typeface="Times New Roman"/>
            </a:endParaRPr>
          </a:p>
        </p:txBody>
      </p:sp>
    </p:spTree>
    <p:extLst>
      <p:ext uri="{BB962C8B-B14F-4D97-AF65-F5344CB8AC3E}">
        <p14:creationId xmlns:p14="http://schemas.microsoft.com/office/powerpoint/2010/main" val="2272436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noRot="1" noChangeAspect="1"/>
          </p:cNvSpPr>
          <p:nvPr>
            <p:ph type="sldImg"/>
          </p:nvPr>
        </p:nvSpPr>
        <p:spPr>
          <a:xfrm>
            <a:off x="685800" y="1143000"/>
            <a:ext cx="5486400" cy="3086100"/>
          </a:xfrm>
          <a:prstGeom prst="rect">
            <a:avLst/>
          </a:prstGeom>
        </p:spPr>
      </p:sp>
      <p:sp>
        <p:nvSpPr>
          <p:cNvPr id="170"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17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3EB47B1-74B1-460D-93B1-68D9944C1552}" type="slidenum">
              <a:rPr lang="en-ZA" sz="1200" b="0" strike="noStrike" spc="-1">
                <a:latin typeface="Times New Roman"/>
              </a:rPr>
              <a:t>4</a:t>
            </a:fld>
            <a:endParaRPr lang="en-GB"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PlaceHolder 1"/>
          <p:cNvSpPr>
            <a:spLocks noGrp="1" noRot="1" noChangeAspect="1"/>
          </p:cNvSpPr>
          <p:nvPr>
            <p:ph type="sldImg"/>
          </p:nvPr>
        </p:nvSpPr>
        <p:spPr>
          <a:xfrm>
            <a:off x="685800" y="1143000"/>
            <a:ext cx="5486400" cy="3086100"/>
          </a:xfrm>
          <a:prstGeom prst="rect">
            <a:avLst/>
          </a:prstGeom>
        </p:spPr>
      </p:sp>
      <p:sp>
        <p:nvSpPr>
          <p:cNvPr id="167"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16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A5421B7-9DFE-4ECA-865C-989102739948}" type="slidenum">
              <a:rPr lang="en-ZA" sz="1200" b="0" strike="noStrike" spc="-1">
                <a:latin typeface="Times New Roman"/>
              </a:rPr>
              <a:t>5</a:t>
            </a:fld>
            <a:endParaRPr lang="en-GB" sz="1200" b="0" strike="noStrike" spc="-1">
              <a:latin typeface="Times New Roman"/>
            </a:endParaRPr>
          </a:p>
        </p:txBody>
      </p:sp>
    </p:spTree>
    <p:extLst>
      <p:ext uri="{BB962C8B-B14F-4D97-AF65-F5344CB8AC3E}">
        <p14:creationId xmlns:p14="http://schemas.microsoft.com/office/powerpoint/2010/main" val="4280136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noRot="1" noChangeAspect="1"/>
          </p:cNvSpPr>
          <p:nvPr>
            <p:ph type="sldImg"/>
          </p:nvPr>
        </p:nvSpPr>
        <p:spPr>
          <a:xfrm>
            <a:off x="685800" y="1143000"/>
            <a:ext cx="5486400" cy="3086100"/>
          </a:xfrm>
          <a:prstGeom prst="rect">
            <a:avLst/>
          </a:prstGeom>
        </p:spPr>
      </p:sp>
      <p:sp>
        <p:nvSpPr>
          <p:cNvPr id="173"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17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CD7447E-CB4E-4837-A11E-1B6A28EBE2E8}" type="slidenum">
              <a:rPr lang="en-ZA" sz="1200" b="0" strike="noStrike" spc="-1">
                <a:latin typeface="Times New Roman"/>
              </a:rPr>
              <a:t>6</a:t>
            </a:fld>
            <a:endParaRPr lang="en-GB"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noRot="1" noChangeAspect="1"/>
          </p:cNvSpPr>
          <p:nvPr>
            <p:ph type="sldImg"/>
          </p:nvPr>
        </p:nvSpPr>
        <p:spPr>
          <a:xfrm>
            <a:off x="685800" y="1143000"/>
            <a:ext cx="5486400" cy="3086100"/>
          </a:xfrm>
          <a:prstGeom prst="rect">
            <a:avLst/>
          </a:prstGeom>
        </p:spPr>
      </p:sp>
      <p:sp>
        <p:nvSpPr>
          <p:cNvPr id="173"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17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CD7447E-CB4E-4837-A11E-1B6A28EBE2E8}" type="slidenum">
              <a:rPr lang="en-ZA" sz="1200" b="0" strike="noStrike" spc="-1">
                <a:latin typeface="Times New Roman"/>
              </a:rPr>
              <a:t>7</a:t>
            </a:fld>
            <a:endParaRPr lang="en-GB" sz="1200" b="0" strike="noStrike" spc="-1">
              <a:latin typeface="Times New Roman"/>
            </a:endParaRPr>
          </a:p>
        </p:txBody>
      </p:sp>
    </p:spTree>
    <p:extLst>
      <p:ext uri="{BB962C8B-B14F-4D97-AF65-F5344CB8AC3E}">
        <p14:creationId xmlns:p14="http://schemas.microsoft.com/office/powerpoint/2010/main" val="2098090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laceHolder 1"/>
          <p:cNvSpPr>
            <a:spLocks noGrp="1" noRot="1" noChangeAspect="1"/>
          </p:cNvSpPr>
          <p:nvPr>
            <p:ph type="sldImg"/>
          </p:nvPr>
        </p:nvSpPr>
        <p:spPr>
          <a:xfrm>
            <a:off x="685800" y="1143000"/>
            <a:ext cx="5486400" cy="3086100"/>
          </a:xfrm>
          <a:prstGeom prst="rect">
            <a:avLst/>
          </a:prstGeom>
        </p:spPr>
      </p:sp>
      <p:sp>
        <p:nvSpPr>
          <p:cNvPr id="176"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17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75FD7034-CCBE-4AB0-8535-ED7CA9742122}" type="slidenum">
              <a:rPr lang="en-ZA" sz="1200" b="0" strike="noStrike" spc="-1">
                <a:latin typeface="Times New Roman"/>
              </a:rPr>
              <a:t>8</a:t>
            </a:fld>
            <a:endParaRPr lang="en-GB"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noRot="1" noChangeAspect="1"/>
          </p:cNvSpPr>
          <p:nvPr>
            <p:ph type="sldImg"/>
          </p:nvPr>
        </p:nvSpPr>
        <p:spPr>
          <a:xfrm>
            <a:off x="685800" y="1143000"/>
            <a:ext cx="5486400" cy="3086100"/>
          </a:xfrm>
          <a:prstGeom prst="rect">
            <a:avLst/>
          </a:prstGeom>
        </p:spPr>
      </p:sp>
      <p:sp>
        <p:nvSpPr>
          <p:cNvPr id="179"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18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B8D4A305-0657-4C4D-802B-28B32B5D2F5F}" type="slidenum">
              <a:rPr lang="en-ZA" sz="1200" b="0" strike="noStrike" spc="-1">
                <a:latin typeface="Times New Roman"/>
              </a:rPr>
              <a:t>9</a:t>
            </a:fld>
            <a:endParaRPr lang="en-GB"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noRot="1" noChangeAspect="1"/>
          </p:cNvSpPr>
          <p:nvPr>
            <p:ph type="sldImg"/>
          </p:nvPr>
        </p:nvSpPr>
        <p:spPr>
          <a:xfrm>
            <a:off x="685800" y="1143000"/>
            <a:ext cx="5486400" cy="3086100"/>
          </a:xfrm>
          <a:prstGeom prst="rect">
            <a:avLst/>
          </a:prstGeom>
        </p:spPr>
      </p:sp>
      <p:sp>
        <p:nvSpPr>
          <p:cNvPr id="182" name="PlaceHolder 2"/>
          <p:cNvSpPr>
            <a:spLocks noGrp="1"/>
          </p:cNvSpPr>
          <p:nvPr>
            <p:ph type="body"/>
          </p:nvPr>
        </p:nvSpPr>
        <p:spPr>
          <a:xfrm>
            <a:off x="685800" y="4400640"/>
            <a:ext cx="5486040" cy="3600000"/>
          </a:xfrm>
          <a:prstGeom prst="rect">
            <a:avLst/>
          </a:prstGeom>
        </p:spPr>
        <p:txBody>
          <a:bodyPr>
            <a:noAutofit/>
          </a:bodyPr>
          <a:lstStyle/>
          <a:p>
            <a:endParaRPr lang="en-GB" sz="2000" b="0" strike="noStrike" spc="-1">
              <a:latin typeface="Arial"/>
            </a:endParaRPr>
          </a:p>
        </p:txBody>
      </p:sp>
      <p:sp>
        <p:nvSpPr>
          <p:cNvPr id="18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4492C7E-7133-46ED-BB47-FB3482DA2A06}" type="slidenum">
              <a:rPr lang="en-ZA" sz="1200" b="0" strike="noStrike" spc="-1">
                <a:latin typeface="Times New Roman"/>
              </a:rPr>
              <a:t>10</a:t>
            </a:fld>
            <a:endParaRPr lang="en-GB"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7"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8961120" cy="361260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7"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838080" y="365040"/>
            <a:ext cx="8961120" cy="361260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838080" y="365040"/>
            <a:ext cx="8961120" cy="361260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838080" y="365040"/>
            <a:ext cx="8961120" cy="7790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8"/>
          <p:cNvPicPr/>
          <p:nvPr/>
        </p:nvPicPr>
        <p:blipFill>
          <a:blip r:embed="rId14"/>
          <a:stretch/>
        </p:blipFill>
        <p:spPr>
          <a:xfrm>
            <a:off x="0" y="0"/>
            <a:ext cx="12191760" cy="6857640"/>
          </a:xfrm>
          <a:prstGeom prst="rect">
            <a:avLst/>
          </a:prstGeom>
          <a:ln w="0">
            <a:noFill/>
          </a:ln>
        </p:spPr>
      </p:pic>
      <p:pic>
        <p:nvPicPr>
          <p:cNvPr id="5" name="Picture 4"/>
          <p:cNvPicPr/>
          <p:nvPr/>
        </p:nvPicPr>
        <p:blipFill>
          <a:blip r:embed="rId15"/>
          <a:stretch/>
        </p:blipFill>
        <p:spPr>
          <a:xfrm>
            <a:off x="0" y="0"/>
            <a:ext cx="12191760" cy="6857640"/>
          </a:xfrm>
          <a:prstGeom prst="rect">
            <a:avLst/>
          </a:prstGeom>
          <a:ln w="0">
            <a:noFill/>
          </a:ln>
        </p:spPr>
      </p:pic>
      <p:sp>
        <p:nvSpPr>
          <p:cNvPr id="2" name="PlaceHolder 1"/>
          <p:cNvSpPr>
            <a:spLocks noGrp="1"/>
          </p:cNvSpPr>
          <p:nvPr>
            <p:ph type="title"/>
          </p:nvPr>
        </p:nvSpPr>
        <p:spPr>
          <a:xfrm>
            <a:off x="569520" y="1383480"/>
            <a:ext cx="7978680" cy="1259640"/>
          </a:xfrm>
          <a:prstGeom prst="rect">
            <a:avLst/>
          </a:prstGeom>
        </p:spPr>
        <p:txBody>
          <a:bodyPr anchor="b">
            <a:noAutofit/>
          </a:bodyPr>
          <a:lstStyle/>
          <a:p>
            <a:pPr>
              <a:lnSpc>
                <a:spcPct val="90000"/>
              </a:lnSpc>
            </a:pPr>
            <a:r>
              <a:rPr lang="en-GB" sz="4400" b="1"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 name="Picture 8"/>
          <p:cNvPicPr/>
          <p:nvPr/>
        </p:nvPicPr>
        <p:blipFill>
          <a:blip r:embed="rId14"/>
          <a:stretch/>
        </p:blipFill>
        <p:spPr>
          <a:xfrm>
            <a:off x="0" y="0"/>
            <a:ext cx="12191760" cy="6857640"/>
          </a:xfrm>
          <a:prstGeom prst="rect">
            <a:avLst/>
          </a:prstGeom>
          <a:ln w="0">
            <a:noFill/>
          </a:ln>
        </p:spPr>
      </p:pic>
      <p:sp>
        <p:nvSpPr>
          <p:cNvPr id="41" name="PlaceHolder 1"/>
          <p:cNvSpPr>
            <a:spLocks noGrp="1"/>
          </p:cNvSpPr>
          <p:nvPr>
            <p:ph type="title"/>
          </p:nvPr>
        </p:nvSpPr>
        <p:spPr>
          <a:xfrm>
            <a:off x="838080" y="365040"/>
            <a:ext cx="8961120" cy="779040"/>
          </a:xfrm>
          <a:prstGeom prst="rect">
            <a:avLst/>
          </a:prstGeom>
        </p:spPr>
        <p:txBody>
          <a:bodyPr anchor="ctr">
            <a:noAutofit/>
          </a:bodyPr>
          <a:lstStyle/>
          <a:p>
            <a:pPr>
              <a:lnSpc>
                <a:spcPct val="90000"/>
              </a:lnSpc>
            </a:pPr>
            <a:r>
              <a:rPr lang="en-GB" sz="3200" b="1" strike="noStrike" spc="-1">
                <a:solidFill>
                  <a:srgbClr val="92D050"/>
                </a:solidFill>
                <a:latin typeface="Calibri Light"/>
              </a:rPr>
              <a:t>Click to edit Master title style</a:t>
            </a:r>
            <a:endParaRPr lang="en-US" sz="3200" b="0" strike="noStrike" spc="-1">
              <a:solidFill>
                <a:srgbClr val="000000"/>
              </a:solidFill>
              <a:latin typeface="Calibri"/>
            </a:endParaRPr>
          </a:p>
        </p:txBody>
      </p:sp>
      <p:sp>
        <p:nvSpPr>
          <p:cNvPr id="42" name="PlaceHolder 2"/>
          <p:cNvSpPr>
            <a:spLocks noGrp="1"/>
          </p:cNvSpPr>
          <p:nvPr>
            <p:ph type="body"/>
          </p:nvPr>
        </p:nvSpPr>
        <p:spPr>
          <a:xfrm>
            <a:off x="838080" y="1317600"/>
            <a:ext cx="10515240" cy="4859280"/>
          </a:xfrm>
          <a:prstGeom prst="rect">
            <a:avLst/>
          </a:prstGeom>
        </p:spPr>
        <p:txBody>
          <a:bodyPr>
            <a:noAutofit/>
          </a:bodyPr>
          <a:lstStyle/>
          <a:p>
            <a:pPr marL="228600" indent="-228240">
              <a:lnSpc>
                <a:spcPct val="90000"/>
              </a:lnSpc>
              <a:spcBef>
                <a:spcPts val="1001"/>
              </a:spcBef>
              <a:buClr>
                <a:srgbClr val="000000"/>
              </a:buClr>
              <a:buFont typeface="Arial"/>
              <a:buChar char="•"/>
            </a:pPr>
            <a:r>
              <a:rPr lang="en-GB" sz="2800" b="0" strike="noStrike" spc="-1">
                <a:solidFill>
                  <a:srgbClr val="000000"/>
                </a:solidFill>
                <a:latin typeface="Calibri"/>
              </a:rPr>
              <a:t>Click to edit Master text styles</a:t>
            </a:r>
            <a:endParaRPr lang="en-US" sz="2800" b="0" strike="noStrike" spc="-1">
              <a:solidFill>
                <a:srgbClr val="000000"/>
              </a:solidFill>
              <a:latin typeface="Calibri"/>
            </a:endParaRPr>
          </a:p>
          <a:p>
            <a:pPr marL="685800" lvl="1" indent="-228240">
              <a:lnSpc>
                <a:spcPct val="90000"/>
              </a:lnSpc>
              <a:spcBef>
                <a:spcPts val="499"/>
              </a:spcBef>
              <a:buClr>
                <a:srgbClr val="000000"/>
              </a:buClr>
              <a:buFont typeface="Arial"/>
              <a:buChar char="•"/>
            </a:pPr>
            <a:r>
              <a:rPr lang="en-GB" sz="2400" b="0" strike="noStrike" spc="-1">
                <a:solidFill>
                  <a:srgbClr val="000000"/>
                </a:solidFill>
                <a:latin typeface="Calibri"/>
              </a:rPr>
              <a:t>Second level</a:t>
            </a:r>
            <a:endParaRPr lang="en-US" sz="2400" b="0" strike="noStrike" spc="-1">
              <a:solidFill>
                <a:srgbClr val="000000"/>
              </a:solidFill>
              <a:latin typeface="Calibri"/>
            </a:endParaRPr>
          </a:p>
          <a:p>
            <a:pPr marL="1143000" lvl="2" indent="-228240">
              <a:lnSpc>
                <a:spcPct val="90000"/>
              </a:lnSpc>
              <a:spcBef>
                <a:spcPts val="499"/>
              </a:spcBef>
              <a:buClr>
                <a:srgbClr val="000000"/>
              </a:buClr>
              <a:buFont typeface="Arial"/>
              <a:buChar char="•"/>
            </a:pPr>
            <a:r>
              <a:rPr lang="en-GB" sz="2000" b="0" strike="noStrike" spc="-1">
                <a:solidFill>
                  <a:srgbClr val="000000"/>
                </a:solidFill>
                <a:latin typeface="Calibri"/>
              </a:rPr>
              <a:t>Third level</a:t>
            </a:r>
            <a:endParaRPr lang="en-US" sz="2000" b="0" strike="noStrike" spc="-1">
              <a:solidFill>
                <a:srgbClr val="000000"/>
              </a:solidFill>
              <a:latin typeface="Calibri"/>
            </a:endParaRPr>
          </a:p>
          <a:p>
            <a:pPr marL="1600200" lvl="3" indent="-228240">
              <a:lnSpc>
                <a:spcPct val="90000"/>
              </a:lnSpc>
              <a:spcBef>
                <a:spcPts val="499"/>
              </a:spcBef>
              <a:buClr>
                <a:srgbClr val="000000"/>
              </a:buClr>
              <a:buFont typeface="Arial"/>
              <a:buChar char="•"/>
            </a:pPr>
            <a:r>
              <a:rPr lang="en-GB" sz="1800" b="0" strike="noStrike" spc="-1">
                <a:solidFill>
                  <a:srgbClr val="000000"/>
                </a:solidFill>
                <a:latin typeface="Calibri"/>
              </a:rPr>
              <a:t>Fourth level</a:t>
            </a:r>
            <a:endParaRPr lang="en-US" sz="1800" b="0" strike="noStrike" spc="-1">
              <a:solidFill>
                <a:srgbClr val="000000"/>
              </a:solidFill>
              <a:latin typeface="Calibri"/>
            </a:endParaRPr>
          </a:p>
          <a:p>
            <a:pPr marL="2057400" lvl="4" indent="-228240">
              <a:lnSpc>
                <a:spcPct val="90000"/>
              </a:lnSpc>
              <a:spcBef>
                <a:spcPts val="499"/>
              </a:spcBef>
              <a:buClr>
                <a:srgbClr val="000000"/>
              </a:buClr>
              <a:buFont typeface="Arial"/>
              <a:buChar char="•"/>
            </a:pPr>
            <a:r>
              <a:rPr lang="en-GB" sz="1800" b="0" strike="noStrike" spc="-1">
                <a:solidFill>
                  <a:srgbClr val="000000"/>
                </a:solidFill>
                <a:latin typeface="Calibri"/>
              </a:rPr>
              <a:t>Fifth level</a:t>
            </a:r>
            <a:endParaRPr lang="en-US" sz="1800" b="0" strike="noStrike" spc="-1">
              <a:solidFill>
                <a:srgbClr val="000000"/>
              </a:solidFill>
              <a:latin typeface="Calibri"/>
            </a:endParaRPr>
          </a:p>
        </p:txBody>
      </p:sp>
      <p:sp>
        <p:nvSpPr>
          <p:cNvPr id="43" name="PlaceHolder 3"/>
          <p:cNvSpPr>
            <a:spLocks noGrp="1"/>
          </p:cNvSpPr>
          <p:nvPr>
            <p:ph type="dt"/>
          </p:nvPr>
        </p:nvSpPr>
        <p:spPr>
          <a:xfrm>
            <a:off x="838080" y="6350400"/>
            <a:ext cx="2742840" cy="364680"/>
          </a:xfrm>
          <a:prstGeom prst="rect">
            <a:avLst/>
          </a:prstGeom>
        </p:spPr>
        <p:txBody>
          <a:bodyPr anchor="ctr">
            <a:noAutofit/>
          </a:bodyPr>
          <a:lstStyle/>
          <a:p>
            <a:pPr>
              <a:lnSpc>
                <a:spcPct val="100000"/>
              </a:lnSpc>
            </a:pPr>
            <a:endParaRPr lang="en-GB" sz="1200" b="0" strike="noStrike" spc="-1">
              <a:latin typeface="Times New Roman"/>
            </a:endParaRPr>
          </a:p>
        </p:txBody>
      </p:sp>
      <p:sp>
        <p:nvSpPr>
          <p:cNvPr id="44" name="PlaceHolder 4"/>
          <p:cNvSpPr>
            <a:spLocks noGrp="1"/>
          </p:cNvSpPr>
          <p:nvPr>
            <p:ph type="ftr"/>
          </p:nvPr>
        </p:nvSpPr>
        <p:spPr>
          <a:xfrm>
            <a:off x="4038480" y="6354000"/>
            <a:ext cx="4114440" cy="364680"/>
          </a:xfrm>
          <a:prstGeom prst="rect">
            <a:avLst/>
          </a:prstGeom>
        </p:spPr>
        <p:txBody>
          <a:bodyPr anchor="ctr">
            <a:noAutofit/>
          </a:bodyPr>
          <a:lstStyle/>
          <a:p>
            <a:r>
              <a:rPr lang="en-GB" sz="2400" b="0" strike="noStrike" spc="-1">
                <a:latin typeface="Times New Roman"/>
              </a:rPr>
              <a:t>SACNASP </a:t>
            </a:r>
          </a:p>
        </p:txBody>
      </p:sp>
      <p:sp>
        <p:nvSpPr>
          <p:cNvPr id="45" name="PlaceHolder 5"/>
          <p:cNvSpPr>
            <a:spLocks noGrp="1"/>
          </p:cNvSpPr>
          <p:nvPr>
            <p:ph type="sldNum"/>
          </p:nvPr>
        </p:nvSpPr>
        <p:spPr>
          <a:xfrm>
            <a:off x="8610480" y="6350400"/>
            <a:ext cx="2742840" cy="364680"/>
          </a:xfrm>
          <a:prstGeom prst="rect">
            <a:avLst/>
          </a:prstGeom>
        </p:spPr>
        <p:txBody>
          <a:bodyPr anchor="ctr">
            <a:noAutofit/>
          </a:bodyPr>
          <a:lstStyle/>
          <a:p>
            <a:pPr algn="r">
              <a:lnSpc>
                <a:spcPct val="100000"/>
              </a:lnSpc>
            </a:pPr>
            <a:fld id="{9D5F1C70-A928-4819-8E19-BF97A9C7284A}" type="slidenum">
              <a:rPr lang="en-US" sz="1200" b="0" strike="noStrike" spc="-1">
                <a:solidFill>
                  <a:srgbClr val="FFFFFF"/>
                </a:solidFill>
                <a:latin typeface="Calibri"/>
              </a:rPr>
              <a:t>‹#›</a:t>
            </a:fld>
            <a:endParaRPr lang="en-GB"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2" name="Picture 8"/>
          <p:cNvPicPr/>
          <p:nvPr/>
        </p:nvPicPr>
        <p:blipFill>
          <a:blip r:embed="rId14"/>
          <a:stretch/>
        </p:blipFill>
        <p:spPr>
          <a:xfrm>
            <a:off x="0" y="0"/>
            <a:ext cx="12191760" cy="6857640"/>
          </a:xfrm>
          <a:prstGeom prst="rect">
            <a:avLst/>
          </a:prstGeom>
          <a:ln w="0">
            <a:noFill/>
          </a:ln>
        </p:spPr>
      </p:pic>
      <p:sp>
        <p:nvSpPr>
          <p:cNvPr id="83" name="PlaceHolder 1"/>
          <p:cNvSpPr>
            <a:spLocks noGrp="1"/>
          </p:cNvSpPr>
          <p:nvPr>
            <p:ph type="title"/>
          </p:nvPr>
        </p:nvSpPr>
        <p:spPr>
          <a:xfrm>
            <a:off x="838080" y="365040"/>
            <a:ext cx="8961120" cy="779040"/>
          </a:xfrm>
          <a:prstGeom prst="rect">
            <a:avLst/>
          </a:prstGeom>
        </p:spPr>
        <p:txBody>
          <a:bodyPr anchor="ctr">
            <a:noAutofit/>
          </a:bodyPr>
          <a:lstStyle/>
          <a:p>
            <a:pPr>
              <a:lnSpc>
                <a:spcPct val="90000"/>
              </a:lnSpc>
            </a:pPr>
            <a:r>
              <a:rPr lang="en-GB" sz="3200" b="1" strike="noStrike" spc="-1">
                <a:solidFill>
                  <a:srgbClr val="92D050"/>
                </a:solidFill>
                <a:latin typeface="Calibri Light"/>
              </a:rPr>
              <a:t>Click to edit Master title style</a:t>
            </a:r>
            <a:endParaRPr lang="en-US" sz="3200" b="0" strike="noStrike" spc="-1">
              <a:solidFill>
                <a:srgbClr val="000000"/>
              </a:solidFill>
              <a:latin typeface="Calibri"/>
            </a:endParaRPr>
          </a:p>
        </p:txBody>
      </p:sp>
      <p:pic>
        <p:nvPicPr>
          <p:cNvPr id="84" name="Picture 6"/>
          <p:cNvPicPr/>
          <p:nvPr/>
        </p:nvPicPr>
        <p:blipFill>
          <a:blip r:embed="rId15"/>
          <a:stretch/>
        </p:blipFill>
        <p:spPr>
          <a:xfrm>
            <a:off x="0" y="0"/>
            <a:ext cx="12191760" cy="6857640"/>
          </a:xfrm>
          <a:prstGeom prst="rect">
            <a:avLst/>
          </a:prstGeom>
          <a:ln w="0">
            <a:noFill/>
          </a:ln>
        </p:spPr>
      </p:pic>
      <p:sp>
        <p:nvSpPr>
          <p:cNvPr id="85"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Excel_Worksheet.xlsx"/></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package" Target="../embeddings/Microsoft_Excel_Worksheet1.xlsx"/></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Shape 1"/>
          <p:cNvSpPr txBox="1"/>
          <p:nvPr/>
        </p:nvSpPr>
        <p:spPr>
          <a:xfrm>
            <a:off x="569520" y="1028639"/>
            <a:ext cx="9629280" cy="1259640"/>
          </a:xfrm>
          <a:prstGeom prst="rect">
            <a:avLst/>
          </a:prstGeom>
          <a:noFill/>
          <a:ln w="0">
            <a:noFill/>
          </a:ln>
        </p:spPr>
        <p:txBody>
          <a:bodyPr anchor="b">
            <a:normAutofit fontScale="92500"/>
          </a:bodyPr>
          <a:lstStyle/>
          <a:p>
            <a:pPr algn="just">
              <a:lnSpc>
                <a:spcPct val="160000"/>
              </a:lnSpc>
            </a:pPr>
            <a:r>
              <a:rPr lang="en-US" sz="3200" b="1" strike="noStrike" spc="-1" dirty="0">
                <a:solidFill>
                  <a:srgbClr val="000000"/>
                </a:solidFill>
                <a:latin typeface="Calibri Light"/>
              </a:rPr>
              <a:t>SACNASP Annual Performance Plan and Budget 2022-2023 	</a:t>
            </a:r>
            <a:endParaRPr lang="en-US" sz="3200" b="0" strike="noStrike" spc="-1" dirty="0">
              <a:solidFill>
                <a:srgbClr val="000000"/>
              </a:solidFill>
              <a:latin typeface="Calibri"/>
            </a:endParaRPr>
          </a:p>
        </p:txBody>
      </p:sp>
      <p:sp>
        <p:nvSpPr>
          <p:cNvPr id="129" name="TextShape 2"/>
          <p:cNvSpPr txBox="1"/>
          <p:nvPr/>
        </p:nvSpPr>
        <p:spPr>
          <a:xfrm>
            <a:off x="569520" y="2643839"/>
            <a:ext cx="10976486" cy="931873"/>
          </a:xfrm>
          <a:prstGeom prst="rect">
            <a:avLst/>
          </a:prstGeom>
          <a:noFill/>
          <a:ln w="0">
            <a:noFill/>
          </a:ln>
        </p:spPr>
        <p:txBody>
          <a:bodyPr>
            <a:normAutofit/>
          </a:bodyPr>
          <a:lstStyle/>
          <a:p>
            <a:pPr algn="l"/>
            <a:r>
              <a:rPr lang="en-US" sz="1800" dirty="0">
                <a:effectLst/>
                <a:latin typeface="Calibri Light" panose="020F0302020204030204" pitchFamily="34" charset="0"/>
                <a:ea typeface="Calibri" panose="020F0502020204030204" pitchFamily="34" charset="0"/>
                <a:cs typeface="Calibri Light" panose="020F0302020204030204" pitchFamily="34" charset="0"/>
              </a:rPr>
              <a:t>Briefing by the South African Council for Natural Scientific Professions (SACNASP) – </a:t>
            </a:r>
            <a:r>
              <a:rPr lang="en-US" sz="1800" dirty="0" err="1">
                <a:effectLst/>
                <a:latin typeface="Calibri Light" panose="020F0302020204030204" pitchFamily="34" charset="0"/>
                <a:ea typeface="Calibri" panose="020F0502020204030204" pitchFamily="34" charset="0"/>
                <a:cs typeface="Calibri Light" panose="020F0302020204030204" pitchFamily="34" charset="0"/>
              </a:rPr>
              <a:t>Programme</a:t>
            </a:r>
            <a:r>
              <a:rPr lang="en-US" sz="1800" dirty="0">
                <a:effectLst/>
                <a:latin typeface="Calibri Light" panose="020F0302020204030204" pitchFamily="34" charset="0"/>
                <a:ea typeface="Calibri" panose="020F0502020204030204" pitchFamily="34" charset="0"/>
                <a:cs typeface="Calibri Light" panose="020F0302020204030204" pitchFamily="34" charset="0"/>
              </a:rPr>
              <a:t> 4, on Annual Performance Plan (APP) and Budget 2022/23 to the </a:t>
            </a:r>
            <a:r>
              <a:rPr lang="en-US" sz="1800" i="0" u="none" strike="noStrike" baseline="0" dirty="0">
                <a:solidFill>
                  <a:srgbClr val="000000"/>
                </a:solidFill>
                <a:latin typeface="Calibri Light" panose="020F0302020204030204" pitchFamily="34" charset="0"/>
                <a:cs typeface="Calibri Light" panose="020F0302020204030204" pitchFamily="34" charset="0"/>
              </a:rPr>
              <a:t>Portfolio Committee on Higher Education, Science and Innovation. </a:t>
            </a:r>
            <a:endParaRPr lang="en-ZA" sz="1800" dirty="0">
              <a:effectLst/>
              <a:latin typeface="Calibri Light" panose="020F0302020204030204" pitchFamily="34" charset="0"/>
              <a:ea typeface="Calibri" panose="020F0502020204030204" pitchFamily="34" charset="0"/>
              <a:cs typeface="Calibri Light" panose="020F03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745560" y="365400"/>
            <a:ext cx="8961120" cy="779040"/>
          </a:xfrm>
          <a:prstGeom prst="rect">
            <a:avLst/>
          </a:prstGeom>
          <a:noFill/>
          <a:ln w="0">
            <a:noFill/>
          </a:ln>
        </p:spPr>
        <p:txBody>
          <a:bodyPr anchor="ctr">
            <a:noAutofit/>
          </a:bodyPr>
          <a:lstStyle/>
          <a:p>
            <a:pPr>
              <a:lnSpc>
                <a:spcPct val="90000"/>
              </a:lnSpc>
            </a:pPr>
            <a:r>
              <a:rPr lang="en-US" sz="3200" b="1" strike="noStrike" spc="-1" dirty="0">
                <a:solidFill>
                  <a:schemeClr val="accent6">
                    <a:lumMod val="50000"/>
                  </a:schemeClr>
                </a:solidFill>
                <a:latin typeface="Calibri Light"/>
              </a:rPr>
              <a:t>ANNUAL PERFORMANCE PLAN</a:t>
            </a:r>
            <a:r>
              <a:rPr lang="en-US" sz="3200" b="1" strike="noStrike" spc="-1" dirty="0">
                <a:solidFill>
                  <a:srgbClr val="92D050"/>
                </a:solidFill>
                <a:latin typeface="Calibri Light"/>
              </a:rPr>
              <a:t>		</a:t>
            </a:r>
            <a:endParaRPr lang="en-US" sz="3200" b="0" strike="noStrike" spc="-1" dirty="0">
              <a:solidFill>
                <a:srgbClr val="000000"/>
              </a:solidFill>
              <a:latin typeface="Calibri"/>
            </a:endParaRPr>
          </a:p>
        </p:txBody>
      </p:sp>
      <p:sp>
        <p:nvSpPr>
          <p:cNvPr id="142" name="TextShape 2"/>
          <p:cNvSpPr txBox="1"/>
          <p:nvPr/>
        </p:nvSpPr>
        <p:spPr>
          <a:xfrm>
            <a:off x="838080" y="1317600"/>
            <a:ext cx="10515240" cy="4859280"/>
          </a:xfrm>
          <a:prstGeom prst="rect">
            <a:avLst/>
          </a:prstGeom>
          <a:noFill/>
          <a:ln w="0">
            <a:noFill/>
          </a:ln>
        </p:spPr>
        <p:txBody>
          <a:bodyPr>
            <a:noAutofit/>
          </a:bodyPr>
          <a:lstStyle/>
          <a:p>
            <a:pPr indent="-228240">
              <a:lnSpc>
                <a:spcPct val="90000"/>
              </a:lnSpc>
              <a:buClr>
                <a:srgbClr val="FFFFFF"/>
              </a:buClr>
              <a:buFont typeface="Arial"/>
              <a:buChar char="•"/>
            </a:pPr>
            <a:r>
              <a:rPr lang="en-US" sz="1800" b="1" strike="noStrike" spc="-1">
                <a:solidFill>
                  <a:srgbClr val="FFFFFF"/>
                </a:solidFill>
                <a:latin typeface="Calibri"/>
              </a:rPr>
              <a:t>Outcome </a:t>
            </a:r>
            <a:endParaRPr lang="en-US" sz="1800" b="0" strike="noStrike" spc="-1">
              <a:solidFill>
                <a:srgbClr val="000000"/>
              </a:solidFill>
              <a:latin typeface="Calibri"/>
            </a:endParaRPr>
          </a:p>
          <a:p>
            <a:pPr indent="-228240">
              <a:lnSpc>
                <a:spcPct val="90000"/>
              </a:lnSpc>
              <a:buClr>
                <a:srgbClr val="FFFFFF"/>
              </a:buClr>
              <a:buFont typeface="Arial"/>
              <a:buChar char="•"/>
            </a:pPr>
            <a:r>
              <a:rPr lang="en-US" sz="1800" b="1" strike="noStrike" spc="-1">
                <a:solidFill>
                  <a:srgbClr val="FFFFFF"/>
                </a:solidFill>
                <a:latin typeface="Calibri"/>
              </a:rPr>
              <a:t>Output Indicator</a:t>
            </a:r>
            <a:endParaRPr lang="en-US" sz="1800" b="0" strike="noStrike" spc="-1">
              <a:solidFill>
                <a:srgbClr val="000000"/>
              </a:solidFill>
              <a:latin typeface="Calibri"/>
            </a:endParaRPr>
          </a:p>
          <a:p>
            <a:pPr indent="-228240">
              <a:lnSpc>
                <a:spcPct val="90000"/>
              </a:lnSpc>
              <a:buClr>
                <a:srgbClr val="FFFFFF"/>
              </a:buClr>
              <a:buFont typeface="Arial"/>
              <a:buChar char="•"/>
            </a:pPr>
            <a:r>
              <a:rPr lang="en-US" sz="1800" b="1" strike="noStrike" spc="-1">
                <a:solidFill>
                  <a:srgbClr val="FFFFFF"/>
                </a:solidFill>
                <a:latin typeface="Calibri"/>
              </a:rPr>
              <a:t>Target </a:t>
            </a:r>
            <a:endParaRPr lang="en-US" sz="1800" b="0" strike="noStrike" spc="-1">
              <a:solidFill>
                <a:srgbClr val="000000"/>
              </a:solidFill>
              <a:latin typeface="Calibri"/>
            </a:endParaRPr>
          </a:p>
          <a:p>
            <a:pPr>
              <a:lnSpc>
                <a:spcPct val="90000"/>
              </a:lnSpc>
              <a:tabLst>
                <a:tab pos="0" algn="l"/>
              </a:tabLst>
            </a:pPr>
            <a:r>
              <a:rPr lang="en-US" sz="1800" b="1" strike="noStrike" spc="-1">
                <a:solidFill>
                  <a:srgbClr val="FFFFFF"/>
                </a:solidFill>
                <a:latin typeface="Calibri"/>
              </a:rPr>
              <a:t>Indica</a:t>
            </a:r>
            <a:endParaRPr lang="en-US" sz="1800" b="0" strike="noStrike" spc="-1">
              <a:solidFill>
                <a:srgbClr val="000000"/>
              </a:solidFill>
              <a:latin typeface="Calibri"/>
            </a:endParaRPr>
          </a:p>
        </p:txBody>
      </p:sp>
      <p:graphicFrame>
        <p:nvGraphicFramePr>
          <p:cNvPr id="143" name="Table 3"/>
          <p:cNvGraphicFramePr/>
          <p:nvPr>
            <p:extLst>
              <p:ext uri="{D42A27DB-BD31-4B8C-83A1-F6EECF244321}">
                <p14:modId xmlns:p14="http://schemas.microsoft.com/office/powerpoint/2010/main" val="1534252148"/>
              </p:ext>
            </p:extLst>
          </p:nvPr>
        </p:nvGraphicFramePr>
        <p:xfrm>
          <a:off x="745560" y="1144440"/>
          <a:ext cx="10789560" cy="4956683"/>
        </p:xfrm>
        <a:graphic>
          <a:graphicData uri="http://schemas.openxmlformats.org/drawingml/2006/table">
            <a:tbl>
              <a:tblPr/>
              <a:tblGrid>
                <a:gridCol w="2766600">
                  <a:extLst>
                    <a:ext uri="{9D8B030D-6E8A-4147-A177-3AD203B41FA5}">
                      <a16:colId xmlns:a16="http://schemas.microsoft.com/office/drawing/2014/main" val="20000"/>
                    </a:ext>
                  </a:extLst>
                </a:gridCol>
                <a:gridCol w="2674080">
                  <a:extLst>
                    <a:ext uri="{9D8B030D-6E8A-4147-A177-3AD203B41FA5}">
                      <a16:colId xmlns:a16="http://schemas.microsoft.com/office/drawing/2014/main" val="20001"/>
                    </a:ext>
                  </a:extLst>
                </a:gridCol>
                <a:gridCol w="3421784">
                  <a:extLst>
                    <a:ext uri="{9D8B030D-6E8A-4147-A177-3AD203B41FA5}">
                      <a16:colId xmlns:a16="http://schemas.microsoft.com/office/drawing/2014/main" val="20002"/>
                    </a:ext>
                  </a:extLst>
                </a:gridCol>
                <a:gridCol w="1927096">
                  <a:extLst>
                    <a:ext uri="{9D8B030D-6E8A-4147-A177-3AD203B41FA5}">
                      <a16:colId xmlns:a16="http://schemas.microsoft.com/office/drawing/2014/main" val="20003"/>
                    </a:ext>
                  </a:extLst>
                </a:gridCol>
              </a:tblGrid>
              <a:tr h="321840">
                <a:tc>
                  <a:txBody>
                    <a:bodyPr/>
                    <a:lstStyle/>
                    <a:p>
                      <a:pPr>
                        <a:lnSpc>
                          <a:spcPct val="150000"/>
                        </a:lnSpc>
                      </a:pPr>
                      <a:r>
                        <a:rPr lang="en-US" sz="1800" b="1" strike="noStrike" spc="-1" dirty="0">
                          <a:solidFill>
                            <a:srgbClr val="FFFFFF"/>
                          </a:solidFill>
                          <a:latin typeface="Calibri Light" panose="020F0302020204030204" pitchFamily="34" charset="0"/>
                          <a:cs typeface="Calibri Light" panose="020F0302020204030204" pitchFamily="34" charset="0"/>
                        </a:rPr>
                        <a:t>Outcome </a:t>
                      </a:r>
                      <a:endParaRPr lang="en-GB" sz="18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nSpc>
                          <a:spcPct val="150000"/>
                        </a:lnSpc>
                      </a:pPr>
                      <a:r>
                        <a:rPr lang="en-US" sz="1800" b="1" strike="noStrike" spc="-1" dirty="0">
                          <a:solidFill>
                            <a:srgbClr val="FFFFFF"/>
                          </a:solidFill>
                          <a:latin typeface="Calibri Light" panose="020F0302020204030204" pitchFamily="34" charset="0"/>
                          <a:cs typeface="Calibri Light" panose="020F0302020204030204" pitchFamily="34" charset="0"/>
                        </a:rPr>
                        <a:t>Output</a:t>
                      </a:r>
                      <a:endParaRPr lang="en-GB" sz="18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nSpc>
                          <a:spcPct val="150000"/>
                        </a:lnSpc>
                      </a:pPr>
                      <a:r>
                        <a:rPr lang="en-US" sz="1800" b="1" strike="noStrike" spc="-1" dirty="0">
                          <a:solidFill>
                            <a:srgbClr val="FFFFFF"/>
                          </a:solidFill>
                          <a:latin typeface="Calibri Light" panose="020F0302020204030204" pitchFamily="34" charset="0"/>
                          <a:cs typeface="Calibri Light" panose="020F0302020204030204" pitchFamily="34" charset="0"/>
                        </a:rPr>
                        <a:t>Output Indicator </a:t>
                      </a:r>
                      <a:endParaRPr lang="en-GB" sz="18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nSpc>
                          <a:spcPct val="150000"/>
                        </a:lnSpc>
                      </a:pPr>
                      <a:r>
                        <a:rPr lang="en-US" sz="1800" b="1" strike="noStrike" spc="-1">
                          <a:solidFill>
                            <a:srgbClr val="FFFFFF"/>
                          </a:solidFill>
                          <a:latin typeface="Calibri Light" panose="020F0302020204030204" pitchFamily="34" charset="0"/>
                          <a:cs typeface="Calibri Light" panose="020F0302020204030204" pitchFamily="34" charset="0"/>
                        </a:rPr>
                        <a:t>Target </a:t>
                      </a:r>
                      <a:endParaRPr lang="en-GB" sz="18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extLst>
                  <a:ext uri="{0D108BD9-81ED-4DB2-BD59-A6C34878D82A}">
                    <a16:rowId xmlns:a16="http://schemas.microsoft.com/office/drawing/2014/main" val="10000"/>
                  </a:ext>
                </a:extLst>
              </a:tr>
              <a:tr h="2233794">
                <a:tc>
                  <a:txBody>
                    <a:bodyPr/>
                    <a:lstStyle/>
                    <a:p>
                      <a:pPr>
                        <a:lnSpc>
                          <a:spcPct val="150000"/>
                        </a:lnSpc>
                      </a:pPr>
                      <a:r>
                        <a:rPr lang="en-US" sz="1600" b="1" strike="noStrike" spc="-1" dirty="0">
                          <a:solidFill>
                            <a:srgbClr val="000000"/>
                          </a:solidFill>
                          <a:latin typeface="Calibri Light" panose="020F0302020204030204" pitchFamily="34" charset="0"/>
                          <a:cs typeface="Calibri Light" panose="020F0302020204030204" pitchFamily="34" charset="0"/>
                        </a:rPr>
                        <a:t>Outcome 3</a:t>
                      </a:r>
                      <a:endParaRPr lang="en-GB" sz="1600" b="0" strike="noStrike" spc="-1" dirty="0">
                        <a:latin typeface="Calibri Light" panose="020F0302020204030204" pitchFamily="34" charset="0"/>
                        <a:cs typeface="Calibri Light" panose="020F0302020204030204" pitchFamily="34" charset="0"/>
                      </a:endParaRPr>
                    </a:p>
                    <a:p>
                      <a:pPr>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Facilitate public awareness activities  to address national priorities </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Public awareness and engagement initiatives conducted</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nSpc>
                          <a:spcPct val="150000"/>
                        </a:lnSpc>
                      </a:pPr>
                      <a:r>
                        <a:rPr lang="en-GB" sz="1600" b="0" strike="noStrike" spc="-1" dirty="0">
                          <a:solidFill>
                            <a:srgbClr val="000000"/>
                          </a:solidFill>
                          <a:latin typeface="Calibri Light" panose="020F0302020204030204" pitchFamily="34" charset="0"/>
                          <a:cs typeface="Calibri Light" panose="020F0302020204030204" pitchFamily="34" charset="0"/>
                        </a:rPr>
                        <a:t>Number of public awareness and engagement initiatives conducted to foster the understanding of the contribution of the natural science profession. Using both face-to-face and virtual events </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8 </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extLst>
                  <a:ext uri="{0D108BD9-81ED-4DB2-BD59-A6C34878D82A}">
                    <a16:rowId xmlns:a16="http://schemas.microsoft.com/office/drawing/2014/main" val="10001"/>
                  </a:ext>
                </a:extLst>
              </a:tr>
              <a:tr h="1537920">
                <a:tc gridSpan="4">
                  <a:txBody>
                    <a:bodyPr/>
                    <a:lstStyle/>
                    <a:p>
                      <a:pPr algn="just">
                        <a:lnSpc>
                          <a:spcPct val="150000"/>
                        </a:lnSpc>
                      </a:pPr>
                      <a:r>
                        <a:rPr lang="en-GB" sz="1600" b="0" strike="noStrike" spc="-1" dirty="0">
                          <a:solidFill>
                            <a:srgbClr val="000000"/>
                          </a:solidFill>
                          <a:latin typeface="Calibri Light" panose="020F0302020204030204" pitchFamily="34" charset="0"/>
                          <a:cs typeface="Calibri Light" panose="020F0302020204030204" pitchFamily="34" charset="0"/>
                        </a:rPr>
                        <a:t>Public awareness initiatives are conducted annually to foster understanding of the role and importance of the natural science profession. SACNASP will engage with the VAs to support this activity. This activity supports the MTSF in the following areas:</a:t>
                      </a:r>
                      <a:endParaRPr lang="en-GB" sz="1600" b="0" strike="noStrike" spc="-1" dirty="0">
                        <a:latin typeface="Calibri Light" panose="020F0302020204030204" pitchFamily="34" charset="0"/>
                        <a:cs typeface="Calibri Light" panose="020F0302020204030204" pitchFamily="34" charset="0"/>
                      </a:endParaRPr>
                    </a:p>
                    <a:p>
                      <a:pPr algn="just">
                        <a:lnSpc>
                          <a:spcPct val="150000"/>
                        </a:lnSpc>
                      </a:pPr>
                      <a:r>
                        <a:rPr lang="en-GB" sz="1600" b="0" strike="noStrike" spc="-1" dirty="0">
                          <a:solidFill>
                            <a:srgbClr val="000000"/>
                          </a:solidFill>
                          <a:latin typeface="Calibri Light" panose="020F0302020204030204" pitchFamily="34" charset="0"/>
                          <a:cs typeface="Calibri Light" panose="020F0302020204030204" pitchFamily="34" charset="0"/>
                        </a:rPr>
                        <a:t>A skilled and capable workforce to support an inclusive growth plan (Priority 1: Capable, Ethical and Developmental State).</a:t>
                      </a:r>
                      <a:endParaRPr lang="en-GB" sz="1600" b="0" strike="noStrike" spc="-1" dirty="0">
                        <a:latin typeface="Calibri Light" panose="020F0302020204030204" pitchFamily="34" charset="0"/>
                        <a:cs typeface="Calibri Light" panose="020F0302020204030204" pitchFamily="34" charset="0"/>
                      </a:endParaRPr>
                    </a:p>
                    <a:p>
                      <a:pPr algn="just">
                        <a:lnSpc>
                          <a:spcPct val="150000"/>
                        </a:lnSpc>
                      </a:pPr>
                      <a:r>
                        <a:rPr lang="en-GB" sz="1600" b="0" strike="noStrike" spc="-1" dirty="0">
                          <a:solidFill>
                            <a:srgbClr val="000000"/>
                          </a:solidFill>
                          <a:latin typeface="Calibri Light" panose="020F0302020204030204" pitchFamily="34" charset="0"/>
                          <a:cs typeface="Calibri Light" panose="020F0302020204030204" pitchFamily="34" charset="0"/>
                        </a:rPr>
                        <a:t>Responsive, accountable, effective and efficient local government (Priority 5: Spatial Development, Human Settlements and Local Government).</a:t>
                      </a:r>
                      <a:endParaRPr lang="en-GB" sz="1600" b="0" strike="noStrike" spc="-1" dirty="0">
                        <a:latin typeface="Calibri Light" panose="020F0302020204030204" pitchFamily="34" charset="0"/>
                        <a:cs typeface="Calibri Light" panose="020F0302020204030204" pitchFamily="34" charset="0"/>
                      </a:endParaRPr>
                    </a:p>
                    <a:p>
                      <a:pPr algn="just">
                        <a:lnSpc>
                          <a:spcPct val="150000"/>
                        </a:lnSpc>
                      </a:pPr>
                      <a:r>
                        <a:rPr lang="en-GB" sz="1600" b="0" strike="noStrike" spc="-1" dirty="0">
                          <a:solidFill>
                            <a:srgbClr val="000000"/>
                          </a:solidFill>
                          <a:latin typeface="Calibri Light" panose="020F0302020204030204" pitchFamily="34" charset="0"/>
                          <a:cs typeface="Calibri Light" panose="020F0302020204030204" pitchFamily="34" charset="0"/>
                        </a:rPr>
                        <a:t>Protect and enhance our environmental assets and natural resources (Priority 7: A Better Africa and a Better World).</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795C46F9-6330-47FA-BE5F-46CC66AB68E7}"/>
              </a:ext>
            </a:extLst>
          </p:cNvPr>
          <p:cNvSpPr txBox="1"/>
          <p:nvPr/>
        </p:nvSpPr>
        <p:spPr>
          <a:xfrm>
            <a:off x="11353320" y="5884606"/>
            <a:ext cx="297906" cy="369332"/>
          </a:xfrm>
          <a:prstGeom prst="rect">
            <a:avLst/>
          </a:prstGeom>
          <a:noFill/>
        </p:spPr>
        <p:txBody>
          <a:bodyPr wrap="square" rtlCol="0">
            <a:spAutoFit/>
          </a:bodyPr>
          <a:lstStyle/>
          <a:p>
            <a:r>
              <a:rPr lang="en-US" dirty="0"/>
              <a:t>8</a:t>
            </a:r>
            <a:endParaRPr lang="en-Z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Shape 1"/>
          <p:cNvSpPr txBox="1"/>
          <p:nvPr/>
        </p:nvSpPr>
        <p:spPr>
          <a:xfrm>
            <a:off x="838080" y="365040"/>
            <a:ext cx="8961120" cy="779040"/>
          </a:xfrm>
          <a:prstGeom prst="rect">
            <a:avLst/>
          </a:prstGeom>
          <a:noFill/>
          <a:ln w="0">
            <a:noFill/>
          </a:ln>
        </p:spPr>
        <p:txBody>
          <a:bodyPr anchor="ctr">
            <a:noAutofit/>
          </a:bodyPr>
          <a:lstStyle/>
          <a:p>
            <a:pPr>
              <a:lnSpc>
                <a:spcPct val="90000"/>
              </a:lnSpc>
            </a:pPr>
            <a:r>
              <a:rPr lang="en-US" sz="3200" b="1" strike="noStrike" spc="-1" dirty="0">
                <a:solidFill>
                  <a:schemeClr val="accent6">
                    <a:lumMod val="50000"/>
                  </a:schemeClr>
                </a:solidFill>
                <a:latin typeface="Calibri Light" panose="020F0302020204030204" pitchFamily="34" charset="0"/>
                <a:cs typeface="Calibri Light" panose="020F0302020204030204" pitchFamily="34" charset="0"/>
              </a:rPr>
              <a:t>ANNUAL PERFORMANCE PLAN</a:t>
            </a:r>
            <a:r>
              <a:rPr lang="en-US" sz="3200" b="1" strike="noStrike" spc="-1" dirty="0">
                <a:solidFill>
                  <a:srgbClr val="92D050"/>
                </a:solidFill>
                <a:latin typeface="Calibri Light" panose="020F0302020204030204" pitchFamily="34" charset="0"/>
                <a:cs typeface="Calibri Light" panose="020F0302020204030204" pitchFamily="34" charset="0"/>
              </a:rPr>
              <a:t>		</a:t>
            </a:r>
            <a:endParaRPr lang="en-US" sz="3200" b="0" strike="noStrike" spc="-1" dirty="0">
              <a:solidFill>
                <a:srgbClr val="000000"/>
              </a:solidFill>
              <a:latin typeface="Calibri Light" panose="020F0302020204030204" pitchFamily="34" charset="0"/>
              <a:cs typeface="Calibri Light" panose="020F0302020204030204" pitchFamily="34" charset="0"/>
            </a:endParaRPr>
          </a:p>
        </p:txBody>
      </p:sp>
      <p:sp>
        <p:nvSpPr>
          <p:cNvPr id="145" name="TextShape 2"/>
          <p:cNvSpPr txBox="1"/>
          <p:nvPr/>
        </p:nvSpPr>
        <p:spPr>
          <a:xfrm>
            <a:off x="838080" y="1317600"/>
            <a:ext cx="10515240" cy="4859280"/>
          </a:xfrm>
          <a:prstGeom prst="rect">
            <a:avLst/>
          </a:prstGeom>
          <a:noFill/>
          <a:ln w="0">
            <a:noFill/>
          </a:ln>
        </p:spPr>
        <p:txBody>
          <a:bodyPr>
            <a:noAutofit/>
          </a:bodyPr>
          <a:lstStyle/>
          <a:p>
            <a:pPr indent="-228240">
              <a:lnSpc>
                <a:spcPct val="90000"/>
              </a:lnSpc>
              <a:buClr>
                <a:srgbClr val="FFFFFF"/>
              </a:buClr>
              <a:buFont typeface="Arial"/>
              <a:buChar char="•"/>
            </a:pPr>
            <a:r>
              <a:rPr lang="en-US" sz="1800" b="1" strike="noStrike" spc="-1">
                <a:solidFill>
                  <a:srgbClr val="FFFFFF"/>
                </a:solidFill>
                <a:latin typeface="Calibri"/>
              </a:rPr>
              <a:t>Outcome </a:t>
            </a:r>
            <a:endParaRPr lang="en-US" sz="1800" b="0" strike="noStrike" spc="-1">
              <a:solidFill>
                <a:srgbClr val="000000"/>
              </a:solidFill>
              <a:latin typeface="Calibri"/>
            </a:endParaRPr>
          </a:p>
          <a:p>
            <a:pPr indent="-228240">
              <a:lnSpc>
                <a:spcPct val="90000"/>
              </a:lnSpc>
              <a:buClr>
                <a:srgbClr val="FFFFFF"/>
              </a:buClr>
              <a:buFont typeface="Arial"/>
              <a:buChar char="•"/>
            </a:pPr>
            <a:r>
              <a:rPr lang="en-US" sz="1800" b="1" strike="noStrike" spc="-1">
                <a:solidFill>
                  <a:srgbClr val="FFFFFF"/>
                </a:solidFill>
                <a:latin typeface="Calibri"/>
              </a:rPr>
              <a:t>Output Indicator</a:t>
            </a:r>
            <a:endParaRPr lang="en-US" sz="1800" b="0" strike="noStrike" spc="-1">
              <a:solidFill>
                <a:srgbClr val="000000"/>
              </a:solidFill>
              <a:latin typeface="Calibri"/>
            </a:endParaRPr>
          </a:p>
          <a:p>
            <a:pPr indent="-228240">
              <a:lnSpc>
                <a:spcPct val="90000"/>
              </a:lnSpc>
              <a:buClr>
                <a:srgbClr val="FFFFFF"/>
              </a:buClr>
              <a:buFont typeface="Arial"/>
              <a:buChar char="•"/>
            </a:pPr>
            <a:r>
              <a:rPr lang="en-US" sz="1800" b="1" strike="noStrike" spc="-1">
                <a:solidFill>
                  <a:srgbClr val="FFFFFF"/>
                </a:solidFill>
                <a:latin typeface="Calibri"/>
              </a:rPr>
              <a:t>Target </a:t>
            </a:r>
            <a:endParaRPr lang="en-US" sz="1800" b="0" strike="noStrike" spc="-1">
              <a:solidFill>
                <a:srgbClr val="000000"/>
              </a:solidFill>
              <a:latin typeface="Calibri"/>
            </a:endParaRPr>
          </a:p>
          <a:p>
            <a:pPr>
              <a:lnSpc>
                <a:spcPct val="90000"/>
              </a:lnSpc>
              <a:tabLst>
                <a:tab pos="0" algn="l"/>
              </a:tabLst>
            </a:pPr>
            <a:r>
              <a:rPr lang="en-US" sz="1800" b="1" strike="noStrike" spc="-1">
                <a:solidFill>
                  <a:srgbClr val="FFFFFF"/>
                </a:solidFill>
                <a:latin typeface="Calibri"/>
              </a:rPr>
              <a:t>Indica</a:t>
            </a:r>
            <a:endParaRPr lang="en-US" sz="1800" b="0" strike="noStrike" spc="-1">
              <a:solidFill>
                <a:srgbClr val="000000"/>
              </a:solidFill>
              <a:latin typeface="Calibri"/>
            </a:endParaRPr>
          </a:p>
        </p:txBody>
      </p:sp>
      <p:graphicFrame>
        <p:nvGraphicFramePr>
          <p:cNvPr id="146" name="Table 3"/>
          <p:cNvGraphicFramePr/>
          <p:nvPr>
            <p:extLst>
              <p:ext uri="{D42A27DB-BD31-4B8C-83A1-F6EECF244321}">
                <p14:modId xmlns:p14="http://schemas.microsoft.com/office/powerpoint/2010/main" val="19285785"/>
              </p:ext>
            </p:extLst>
          </p:nvPr>
        </p:nvGraphicFramePr>
        <p:xfrm>
          <a:off x="745560" y="1144440"/>
          <a:ext cx="10789560" cy="3452622"/>
        </p:xfrm>
        <a:graphic>
          <a:graphicData uri="http://schemas.openxmlformats.org/drawingml/2006/table">
            <a:tbl>
              <a:tblPr/>
              <a:tblGrid>
                <a:gridCol w="2766600">
                  <a:extLst>
                    <a:ext uri="{9D8B030D-6E8A-4147-A177-3AD203B41FA5}">
                      <a16:colId xmlns:a16="http://schemas.microsoft.com/office/drawing/2014/main" val="20000"/>
                    </a:ext>
                  </a:extLst>
                </a:gridCol>
                <a:gridCol w="2674080">
                  <a:extLst>
                    <a:ext uri="{9D8B030D-6E8A-4147-A177-3AD203B41FA5}">
                      <a16:colId xmlns:a16="http://schemas.microsoft.com/office/drawing/2014/main" val="20001"/>
                    </a:ext>
                  </a:extLst>
                </a:gridCol>
                <a:gridCol w="3217067">
                  <a:extLst>
                    <a:ext uri="{9D8B030D-6E8A-4147-A177-3AD203B41FA5}">
                      <a16:colId xmlns:a16="http://schemas.microsoft.com/office/drawing/2014/main" val="20002"/>
                    </a:ext>
                  </a:extLst>
                </a:gridCol>
                <a:gridCol w="2131813">
                  <a:extLst>
                    <a:ext uri="{9D8B030D-6E8A-4147-A177-3AD203B41FA5}">
                      <a16:colId xmlns:a16="http://schemas.microsoft.com/office/drawing/2014/main" val="20003"/>
                    </a:ext>
                  </a:extLst>
                </a:gridCol>
              </a:tblGrid>
              <a:tr h="329760">
                <a:tc>
                  <a:txBody>
                    <a:bodyPr/>
                    <a:lstStyle/>
                    <a:p>
                      <a:pPr>
                        <a:lnSpc>
                          <a:spcPct val="150000"/>
                        </a:lnSpc>
                      </a:pPr>
                      <a:r>
                        <a:rPr lang="en-US" sz="1600" b="1" strike="noStrike" spc="-1" dirty="0">
                          <a:solidFill>
                            <a:srgbClr val="FFFFFF"/>
                          </a:solidFill>
                          <a:latin typeface="Calibri Light" panose="020F0302020204030204" pitchFamily="34" charset="0"/>
                          <a:cs typeface="Calibri Light" panose="020F0302020204030204" pitchFamily="34" charset="0"/>
                        </a:rPr>
                        <a:t>Outcome </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nSpc>
                          <a:spcPct val="150000"/>
                        </a:lnSpc>
                      </a:pPr>
                      <a:r>
                        <a:rPr lang="en-US" sz="1600" b="1" strike="noStrike" spc="-1" dirty="0">
                          <a:solidFill>
                            <a:srgbClr val="FFFFFF"/>
                          </a:solidFill>
                          <a:latin typeface="Calibri Light" panose="020F0302020204030204" pitchFamily="34" charset="0"/>
                          <a:cs typeface="Calibri Light" panose="020F0302020204030204" pitchFamily="34" charset="0"/>
                        </a:rPr>
                        <a:t>Output</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nSpc>
                          <a:spcPct val="150000"/>
                        </a:lnSpc>
                      </a:pPr>
                      <a:r>
                        <a:rPr lang="en-US" sz="1600" b="1" strike="noStrike" spc="-1" dirty="0">
                          <a:solidFill>
                            <a:srgbClr val="FFFFFF"/>
                          </a:solidFill>
                          <a:latin typeface="Calibri Light" panose="020F0302020204030204" pitchFamily="34" charset="0"/>
                          <a:cs typeface="Calibri Light" panose="020F0302020204030204" pitchFamily="34" charset="0"/>
                        </a:rPr>
                        <a:t>Output Indicator </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nSpc>
                          <a:spcPct val="150000"/>
                        </a:lnSpc>
                      </a:pPr>
                      <a:r>
                        <a:rPr lang="en-US" sz="1600" b="1" strike="noStrike" spc="-1" dirty="0">
                          <a:solidFill>
                            <a:srgbClr val="FFFFFF"/>
                          </a:solidFill>
                          <a:latin typeface="Calibri Light" panose="020F0302020204030204" pitchFamily="34" charset="0"/>
                          <a:cs typeface="Calibri Light" panose="020F0302020204030204" pitchFamily="34" charset="0"/>
                        </a:rPr>
                        <a:t>Target </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extLst>
                  <a:ext uri="{0D108BD9-81ED-4DB2-BD59-A6C34878D82A}">
                    <a16:rowId xmlns:a16="http://schemas.microsoft.com/office/drawing/2014/main" val="10000"/>
                  </a:ext>
                </a:extLst>
              </a:tr>
              <a:tr h="1242000">
                <a:tc>
                  <a:txBody>
                    <a:bodyPr/>
                    <a:lstStyle/>
                    <a:p>
                      <a:pPr algn="just">
                        <a:lnSpc>
                          <a:spcPct val="150000"/>
                        </a:lnSpc>
                      </a:pPr>
                      <a:r>
                        <a:rPr lang="en-US" sz="1600" b="1" strike="noStrike" spc="-1" dirty="0">
                          <a:solidFill>
                            <a:srgbClr val="000000"/>
                          </a:solidFill>
                          <a:latin typeface="Calibri Light" panose="020F0302020204030204" pitchFamily="34" charset="0"/>
                          <a:cs typeface="Calibri Light" panose="020F0302020204030204" pitchFamily="34" charset="0"/>
                        </a:rPr>
                        <a:t>Outcome 4</a:t>
                      </a:r>
                      <a:endParaRPr lang="en-GB" sz="1600" b="0" strike="noStrike" spc="-1" dirty="0">
                        <a:latin typeface="Calibri Light" panose="020F0302020204030204" pitchFamily="34" charset="0"/>
                        <a:cs typeface="Calibri Light" panose="020F0302020204030204" pitchFamily="34" charset="0"/>
                      </a:endParaRPr>
                    </a:p>
                    <a:p>
                      <a:pPr algn="just">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Create an environment for lifelong learning of professionals</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gn="just">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Registered scientists participating in the lifelong learning programme</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gn="just">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The proportion of registered natural scientists participating in the lifelong learning </a:t>
                      </a:r>
                      <a:r>
                        <a:rPr lang="en-US" sz="1600" b="0" strike="noStrike" spc="-1" dirty="0" err="1">
                          <a:solidFill>
                            <a:srgbClr val="000000"/>
                          </a:solidFill>
                          <a:latin typeface="Calibri Light" panose="020F0302020204030204" pitchFamily="34" charset="0"/>
                          <a:cs typeface="Calibri Light" panose="020F0302020204030204" pitchFamily="34" charset="0"/>
                        </a:rPr>
                        <a:t>programme</a:t>
                      </a:r>
                      <a:r>
                        <a:rPr lang="en-US" sz="1600" b="0" strike="noStrike" spc="-1" dirty="0">
                          <a:solidFill>
                            <a:srgbClr val="000000"/>
                          </a:solidFill>
                          <a:latin typeface="Calibri Light" panose="020F0302020204030204" pitchFamily="34" charset="0"/>
                          <a:cs typeface="Calibri Light" panose="020F0302020204030204" pitchFamily="34" charset="0"/>
                        </a:rPr>
                        <a:t>.</a:t>
                      </a:r>
                    </a:p>
                    <a:p>
                      <a:pPr algn="just">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(Scientists participating in CPD)</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gn="just">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40%</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extLst>
                  <a:ext uri="{0D108BD9-81ED-4DB2-BD59-A6C34878D82A}">
                    <a16:rowId xmlns:a16="http://schemas.microsoft.com/office/drawing/2014/main" val="10001"/>
                  </a:ext>
                </a:extLst>
              </a:tr>
              <a:tr h="1495440">
                <a:tc gridSpan="4">
                  <a:txBody>
                    <a:bodyPr/>
                    <a:lstStyle/>
                    <a:p>
                      <a:pPr algn="just">
                        <a:lnSpc>
                          <a:spcPct val="150000"/>
                        </a:lnSpc>
                        <a:tabLst>
                          <a:tab pos="0" algn="l"/>
                        </a:tabLst>
                      </a:pPr>
                      <a:r>
                        <a:rPr lang="en-GB" sz="1600" b="0" strike="noStrike" spc="-1" dirty="0">
                          <a:solidFill>
                            <a:srgbClr val="000000"/>
                          </a:solidFill>
                          <a:latin typeface="Calibri Light" panose="020F0302020204030204" pitchFamily="34" charset="0"/>
                          <a:cs typeface="Calibri Light" panose="020F0302020204030204" pitchFamily="34" charset="0"/>
                        </a:rPr>
                        <a:t>It is crucial that natural scientists in South Africa are always at the cutting edge of technology, field-specific developments and new knowledge to ensure that South Africa always has a competitive advantage internationally. This coordinating facility will also ensure that government directives and national priorities are captured and converted to training interventions to ensure a capable work force.</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586AD711-BF16-4BDC-81BA-570876E0F248}"/>
              </a:ext>
            </a:extLst>
          </p:cNvPr>
          <p:cNvSpPr txBox="1"/>
          <p:nvPr/>
        </p:nvSpPr>
        <p:spPr>
          <a:xfrm>
            <a:off x="11353320" y="5630379"/>
            <a:ext cx="545910" cy="369332"/>
          </a:xfrm>
          <a:prstGeom prst="rect">
            <a:avLst/>
          </a:prstGeom>
          <a:noFill/>
        </p:spPr>
        <p:txBody>
          <a:bodyPr wrap="square" rtlCol="0">
            <a:spAutoFit/>
          </a:bodyPr>
          <a:lstStyle/>
          <a:p>
            <a:r>
              <a:rPr lang="en-US" dirty="0"/>
              <a:t>10</a:t>
            </a:r>
            <a:endParaRPr lang="en-Z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Shape 1"/>
          <p:cNvSpPr txBox="1"/>
          <p:nvPr/>
        </p:nvSpPr>
        <p:spPr>
          <a:xfrm>
            <a:off x="838080" y="365040"/>
            <a:ext cx="8961120" cy="779040"/>
          </a:xfrm>
          <a:prstGeom prst="rect">
            <a:avLst/>
          </a:prstGeom>
          <a:noFill/>
          <a:ln w="0">
            <a:noFill/>
          </a:ln>
        </p:spPr>
        <p:txBody>
          <a:bodyPr anchor="ctr">
            <a:noAutofit/>
          </a:bodyPr>
          <a:lstStyle/>
          <a:p>
            <a:pPr>
              <a:lnSpc>
                <a:spcPct val="90000"/>
              </a:lnSpc>
            </a:pPr>
            <a:r>
              <a:rPr lang="en-US" sz="3200" b="1" strike="noStrike" spc="-1" dirty="0">
                <a:solidFill>
                  <a:schemeClr val="accent6">
                    <a:lumMod val="50000"/>
                  </a:schemeClr>
                </a:solidFill>
                <a:latin typeface="Calibri Light"/>
              </a:rPr>
              <a:t>ANNUAL PERFORMANCE PLAN</a:t>
            </a:r>
            <a:r>
              <a:rPr lang="en-US" sz="3200" b="1" strike="noStrike" spc="-1" dirty="0">
                <a:solidFill>
                  <a:srgbClr val="92D050"/>
                </a:solidFill>
                <a:latin typeface="Calibri Light"/>
              </a:rPr>
              <a:t>		</a:t>
            </a:r>
            <a:endParaRPr lang="en-US" sz="3200" b="0" strike="noStrike" spc="-1" dirty="0">
              <a:solidFill>
                <a:srgbClr val="000000"/>
              </a:solidFill>
              <a:latin typeface="Calibri"/>
            </a:endParaRPr>
          </a:p>
        </p:txBody>
      </p:sp>
      <p:sp>
        <p:nvSpPr>
          <p:cNvPr id="148" name="TextShape 2"/>
          <p:cNvSpPr txBox="1"/>
          <p:nvPr/>
        </p:nvSpPr>
        <p:spPr>
          <a:xfrm>
            <a:off x="838080" y="1317600"/>
            <a:ext cx="10515240" cy="4859280"/>
          </a:xfrm>
          <a:prstGeom prst="rect">
            <a:avLst/>
          </a:prstGeom>
          <a:noFill/>
          <a:ln w="0">
            <a:noFill/>
          </a:ln>
        </p:spPr>
        <p:txBody>
          <a:bodyPr>
            <a:noAutofit/>
          </a:bodyPr>
          <a:lstStyle/>
          <a:p>
            <a:pPr indent="-228240">
              <a:lnSpc>
                <a:spcPct val="90000"/>
              </a:lnSpc>
              <a:buClr>
                <a:srgbClr val="FFFFFF"/>
              </a:buClr>
              <a:buFont typeface="Arial"/>
              <a:buChar char="•"/>
            </a:pPr>
            <a:r>
              <a:rPr lang="en-US" sz="1800" b="1" strike="noStrike" spc="-1">
                <a:solidFill>
                  <a:srgbClr val="FFFFFF"/>
                </a:solidFill>
                <a:latin typeface="Calibri"/>
              </a:rPr>
              <a:t>Outcome </a:t>
            </a:r>
            <a:endParaRPr lang="en-US" sz="1800" b="0" strike="noStrike" spc="-1">
              <a:solidFill>
                <a:srgbClr val="000000"/>
              </a:solidFill>
              <a:latin typeface="Calibri"/>
            </a:endParaRPr>
          </a:p>
          <a:p>
            <a:pPr indent="-228240">
              <a:lnSpc>
                <a:spcPct val="90000"/>
              </a:lnSpc>
              <a:buClr>
                <a:srgbClr val="FFFFFF"/>
              </a:buClr>
              <a:buFont typeface="Arial"/>
              <a:buChar char="•"/>
            </a:pPr>
            <a:r>
              <a:rPr lang="en-US" sz="1800" b="1" strike="noStrike" spc="-1">
                <a:solidFill>
                  <a:srgbClr val="FFFFFF"/>
                </a:solidFill>
                <a:latin typeface="Calibri"/>
              </a:rPr>
              <a:t>Output Indicator</a:t>
            </a:r>
            <a:endParaRPr lang="en-US" sz="1800" b="0" strike="noStrike" spc="-1">
              <a:solidFill>
                <a:srgbClr val="000000"/>
              </a:solidFill>
              <a:latin typeface="Calibri"/>
            </a:endParaRPr>
          </a:p>
          <a:p>
            <a:pPr indent="-228240">
              <a:lnSpc>
                <a:spcPct val="90000"/>
              </a:lnSpc>
              <a:buClr>
                <a:srgbClr val="FFFFFF"/>
              </a:buClr>
              <a:buFont typeface="Arial"/>
              <a:buChar char="•"/>
            </a:pPr>
            <a:r>
              <a:rPr lang="en-US" sz="1800" b="1" strike="noStrike" spc="-1">
                <a:solidFill>
                  <a:srgbClr val="FFFFFF"/>
                </a:solidFill>
                <a:latin typeface="Calibri"/>
              </a:rPr>
              <a:t>Target </a:t>
            </a:r>
            <a:endParaRPr lang="en-US" sz="1800" b="0" strike="noStrike" spc="-1">
              <a:solidFill>
                <a:srgbClr val="000000"/>
              </a:solidFill>
              <a:latin typeface="Calibri"/>
            </a:endParaRPr>
          </a:p>
          <a:p>
            <a:pPr>
              <a:lnSpc>
                <a:spcPct val="90000"/>
              </a:lnSpc>
              <a:tabLst>
                <a:tab pos="0" algn="l"/>
              </a:tabLst>
            </a:pPr>
            <a:r>
              <a:rPr lang="en-US" sz="1800" b="1" strike="noStrike" spc="-1">
                <a:solidFill>
                  <a:srgbClr val="FFFFFF"/>
                </a:solidFill>
                <a:latin typeface="Calibri"/>
              </a:rPr>
              <a:t>Indica</a:t>
            </a:r>
            <a:endParaRPr lang="en-US" sz="1800" b="0" strike="noStrike" spc="-1">
              <a:solidFill>
                <a:srgbClr val="000000"/>
              </a:solidFill>
              <a:latin typeface="Calibri"/>
            </a:endParaRPr>
          </a:p>
        </p:txBody>
      </p:sp>
      <p:graphicFrame>
        <p:nvGraphicFramePr>
          <p:cNvPr id="149" name="Table 3"/>
          <p:cNvGraphicFramePr/>
          <p:nvPr>
            <p:extLst>
              <p:ext uri="{D42A27DB-BD31-4B8C-83A1-F6EECF244321}">
                <p14:modId xmlns:p14="http://schemas.microsoft.com/office/powerpoint/2010/main" val="3558986218"/>
              </p:ext>
            </p:extLst>
          </p:nvPr>
        </p:nvGraphicFramePr>
        <p:xfrm>
          <a:off x="745560" y="1144440"/>
          <a:ext cx="11001240" cy="4615062"/>
        </p:xfrm>
        <a:graphic>
          <a:graphicData uri="http://schemas.openxmlformats.org/drawingml/2006/table">
            <a:tbl>
              <a:tblPr/>
              <a:tblGrid>
                <a:gridCol w="3130404">
                  <a:extLst>
                    <a:ext uri="{9D8B030D-6E8A-4147-A177-3AD203B41FA5}">
                      <a16:colId xmlns:a16="http://schemas.microsoft.com/office/drawing/2014/main" val="20000"/>
                    </a:ext>
                  </a:extLst>
                </a:gridCol>
                <a:gridCol w="2688609">
                  <a:extLst>
                    <a:ext uri="{9D8B030D-6E8A-4147-A177-3AD203B41FA5}">
                      <a16:colId xmlns:a16="http://schemas.microsoft.com/office/drawing/2014/main" val="20001"/>
                    </a:ext>
                  </a:extLst>
                </a:gridCol>
                <a:gridCol w="3452884">
                  <a:extLst>
                    <a:ext uri="{9D8B030D-6E8A-4147-A177-3AD203B41FA5}">
                      <a16:colId xmlns:a16="http://schemas.microsoft.com/office/drawing/2014/main" val="20002"/>
                    </a:ext>
                  </a:extLst>
                </a:gridCol>
                <a:gridCol w="1729343">
                  <a:extLst>
                    <a:ext uri="{9D8B030D-6E8A-4147-A177-3AD203B41FA5}">
                      <a16:colId xmlns:a16="http://schemas.microsoft.com/office/drawing/2014/main" val="20003"/>
                    </a:ext>
                  </a:extLst>
                </a:gridCol>
              </a:tblGrid>
              <a:tr h="336960">
                <a:tc>
                  <a:txBody>
                    <a:bodyPr/>
                    <a:lstStyle/>
                    <a:p>
                      <a:pPr>
                        <a:lnSpc>
                          <a:spcPct val="150000"/>
                        </a:lnSpc>
                      </a:pPr>
                      <a:r>
                        <a:rPr lang="en-US" sz="1600" b="1" strike="noStrike" spc="-1" dirty="0">
                          <a:solidFill>
                            <a:srgbClr val="FFFFFF"/>
                          </a:solidFill>
                          <a:latin typeface="Calibri Light" panose="020F0302020204030204" pitchFamily="34" charset="0"/>
                          <a:cs typeface="Calibri Light" panose="020F0302020204030204" pitchFamily="34" charset="0"/>
                        </a:rPr>
                        <a:t>Outcome </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nSpc>
                          <a:spcPct val="150000"/>
                        </a:lnSpc>
                      </a:pPr>
                      <a:r>
                        <a:rPr lang="en-US" sz="1600" b="1" strike="noStrike" spc="-1" dirty="0">
                          <a:solidFill>
                            <a:srgbClr val="FFFFFF"/>
                          </a:solidFill>
                          <a:latin typeface="Calibri Light" panose="020F0302020204030204" pitchFamily="34" charset="0"/>
                          <a:cs typeface="Calibri Light" panose="020F0302020204030204" pitchFamily="34" charset="0"/>
                        </a:rPr>
                        <a:t>Output</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nSpc>
                          <a:spcPct val="150000"/>
                        </a:lnSpc>
                      </a:pPr>
                      <a:r>
                        <a:rPr lang="en-US" sz="1600" b="1" strike="noStrike" spc="-1">
                          <a:solidFill>
                            <a:srgbClr val="FFFFFF"/>
                          </a:solidFill>
                          <a:latin typeface="Calibri Light" panose="020F0302020204030204" pitchFamily="34" charset="0"/>
                          <a:cs typeface="Calibri Light" panose="020F0302020204030204" pitchFamily="34" charset="0"/>
                        </a:rPr>
                        <a:t>Output Indicator </a:t>
                      </a:r>
                      <a:endParaRPr lang="en-GB" sz="16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nSpc>
                          <a:spcPct val="150000"/>
                        </a:lnSpc>
                      </a:pPr>
                      <a:r>
                        <a:rPr lang="en-US" sz="1600" b="1" strike="noStrike" spc="-1">
                          <a:solidFill>
                            <a:srgbClr val="FFFFFF"/>
                          </a:solidFill>
                          <a:latin typeface="Calibri Light" panose="020F0302020204030204" pitchFamily="34" charset="0"/>
                          <a:cs typeface="Calibri Light" panose="020F0302020204030204" pitchFamily="34" charset="0"/>
                        </a:rPr>
                        <a:t>Target </a:t>
                      </a:r>
                      <a:endParaRPr lang="en-GB" sz="16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extLst>
                  <a:ext uri="{0D108BD9-81ED-4DB2-BD59-A6C34878D82A}">
                    <a16:rowId xmlns:a16="http://schemas.microsoft.com/office/drawing/2014/main" val="10000"/>
                  </a:ext>
                </a:extLst>
              </a:tr>
              <a:tr h="1242000">
                <a:tc rowSpan="2">
                  <a:txBody>
                    <a:bodyPr/>
                    <a:lstStyle/>
                    <a:p>
                      <a:pPr>
                        <a:lnSpc>
                          <a:spcPct val="150000"/>
                        </a:lnSpc>
                      </a:pPr>
                      <a:r>
                        <a:rPr lang="en-US" sz="1600" b="1" strike="noStrike" spc="-1" dirty="0">
                          <a:solidFill>
                            <a:srgbClr val="000000"/>
                          </a:solidFill>
                          <a:latin typeface="Calibri Light" panose="020F0302020204030204" pitchFamily="34" charset="0"/>
                          <a:cs typeface="Calibri Light" panose="020F0302020204030204" pitchFamily="34" charset="0"/>
                        </a:rPr>
                        <a:t>Outcome 5</a:t>
                      </a:r>
                      <a:endParaRPr lang="en-GB" sz="1600" b="0" strike="noStrike" spc="-1" dirty="0">
                        <a:latin typeface="Calibri Light" panose="020F0302020204030204" pitchFamily="34" charset="0"/>
                        <a:cs typeface="Calibri Light" panose="020F0302020204030204" pitchFamily="34" charset="0"/>
                      </a:endParaRPr>
                    </a:p>
                    <a:p>
                      <a:pPr>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Transformation of the natural science sector to increase participation of designated groups.</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Women and youth participating in SACNASP’s student enrolment programme </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nSpc>
                          <a:spcPct val="150000"/>
                        </a:lnSpc>
                        <a:tabLst>
                          <a:tab pos="0" algn="l"/>
                        </a:tabLst>
                      </a:pPr>
                      <a:r>
                        <a:rPr lang="en-US" sz="1600" b="0" strike="noStrike" spc="-1" dirty="0">
                          <a:solidFill>
                            <a:srgbClr val="000000"/>
                          </a:solidFill>
                          <a:latin typeface="Calibri Light" panose="020F0302020204030204" pitchFamily="34" charset="0"/>
                          <a:cs typeface="Calibri Light" panose="020F0302020204030204" pitchFamily="34" charset="0"/>
                        </a:rPr>
                        <a:t>Number of women and youth participating in SACNASP’s student enrolment programme </a:t>
                      </a:r>
                      <a:endParaRPr lang="en-GB" sz="1600" b="0" strike="noStrike" spc="-1" dirty="0">
                        <a:latin typeface="Calibri Light" panose="020F0302020204030204" pitchFamily="34" charset="0"/>
                        <a:cs typeface="Calibri Light" panose="020F0302020204030204" pitchFamily="34" charset="0"/>
                      </a:endParaRPr>
                    </a:p>
                    <a:p>
                      <a:pPr>
                        <a:lnSpc>
                          <a:spcPct val="150000"/>
                        </a:lnSpc>
                        <a:tabLst>
                          <a:tab pos="0" algn="l"/>
                        </a:tabLst>
                      </a:pP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700</a:t>
                      </a:r>
                      <a:endParaRPr lang="en-GB" sz="1600" b="0" strike="noStrike" spc="-1" dirty="0">
                        <a:latin typeface="Calibri Light" panose="020F0302020204030204" pitchFamily="34" charset="0"/>
                        <a:cs typeface="Calibri Light" panose="020F0302020204030204" pitchFamily="34" charset="0"/>
                      </a:endParaRPr>
                    </a:p>
                    <a:p>
                      <a:pPr>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(60:40)</a:t>
                      </a:r>
                      <a:endParaRPr lang="en-GB" sz="1600" b="0" strike="noStrike" spc="-1" dirty="0">
                        <a:latin typeface="Calibri Light" panose="020F0302020204030204" pitchFamily="34" charset="0"/>
                        <a:cs typeface="Calibri Light" panose="020F0302020204030204" pitchFamily="34" charset="0"/>
                      </a:endParaRPr>
                    </a:p>
                    <a:p>
                      <a:pPr>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Female: Male</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extLst>
                  <a:ext uri="{0D108BD9-81ED-4DB2-BD59-A6C34878D82A}">
                    <a16:rowId xmlns:a16="http://schemas.microsoft.com/office/drawing/2014/main" val="10001"/>
                  </a:ext>
                </a:extLst>
              </a:tr>
              <a:tr h="1112040">
                <a:tc vMerge="1">
                  <a:txBody>
                    <a:bodyPr/>
                    <a:lstStyle/>
                    <a:p>
                      <a:endParaRPr lang="en-US"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a:txBody>
                    <a:bodyPr/>
                    <a:lstStyle/>
                    <a:p>
                      <a:pPr>
                        <a:lnSpc>
                          <a:spcPct val="150000"/>
                        </a:lnSpc>
                      </a:pPr>
                      <a:r>
                        <a:rPr lang="en-US" sz="1600" b="0" strike="noStrike" spc="-1">
                          <a:solidFill>
                            <a:srgbClr val="000000"/>
                          </a:solidFill>
                          <a:latin typeface="Calibri Light" panose="020F0302020204030204" pitchFamily="34" charset="0"/>
                          <a:cs typeface="Calibri Light" panose="020F0302020204030204" pitchFamily="34" charset="0"/>
                        </a:rPr>
                        <a:t>Women and youth participating in CMP programme.</a:t>
                      </a:r>
                      <a:endParaRPr lang="en-GB" sz="16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a:txBody>
                    <a:bodyPr/>
                    <a:lstStyle/>
                    <a:p>
                      <a:pPr>
                        <a:lnSpc>
                          <a:spcPct val="150000"/>
                        </a:lnSpc>
                        <a:tabLst>
                          <a:tab pos="0" algn="l"/>
                        </a:tabLst>
                      </a:pPr>
                      <a:r>
                        <a:rPr lang="en-US" sz="1600" b="0" strike="noStrike" spc="-1" dirty="0">
                          <a:solidFill>
                            <a:srgbClr val="000000"/>
                          </a:solidFill>
                          <a:latin typeface="Calibri Light" panose="020F0302020204030204" pitchFamily="34" charset="0"/>
                          <a:cs typeface="Calibri Light" panose="020F0302020204030204" pitchFamily="34" charset="0"/>
                        </a:rPr>
                        <a:t>Number of women and youth participating in CMP programme.</a:t>
                      </a:r>
                      <a:endParaRPr lang="en-GB" sz="1600" b="0" strike="noStrike" spc="-1" dirty="0">
                        <a:latin typeface="Calibri Light" panose="020F0302020204030204" pitchFamily="34" charset="0"/>
                        <a:cs typeface="Calibri Light" panose="020F0302020204030204" pitchFamily="34" charset="0"/>
                      </a:endParaRPr>
                    </a:p>
                    <a:p>
                      <a:pPr>
                        <a:lnSpc>
                          <a:spcPct val="150000"/>
                        </a:lnSpc>
                        <a:tabLst>
                          <a:tab pos="0" algn="l"/>
                        </a:tabLst>
                      </a:pP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a:txBody>
                    <a:bodyPr/>
                    <a:lstStyle/>
                    <a:p>
                      <a:pPr>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100</a:t>
                      </a:r>
                      <a:endParaRPr lang="en-GB" sz="1600" b="0" strike="noStrike" spc="-1" dirty="0">
                        <a:latin typeface="Calibri Light" panose="020F0302020204030204" pitchFamily="34" charset="0"/>
                        <a:cs typeface="Calibri Light" panose="020F0302020204030204" pitchFamily="34" charset="0"/>
                      </a:endParaRPr>
                    </a:p>
                    <a:p>
                      <a:pPr>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(60:40)</a:t>
                      </a:r>
                      <a:endParaRPr lang="en-GB" sz="1600" b="0" strike="noStrike" spc="-1" dirty="0">
                        <a:latin typeface="Calibri Light" panose="020F0302020204030204" pitchFamily="34" charset="0"/>
                        <a:cs typeface="Calibri Light" panose="020F0302020204030204" pitchFamily="34" charset="0"/>
                      </a:endParaRPr>
                    </a:p>
                    <a:p>
                      <a:pPr>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Female: Male </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extLst>
                  <a:ext uri="{0D108BD9-81ED-4DB2-BD59-A6C34878D82A}">
                    <a16:rowId xmlns:a16="http://schemas.microsoft.com/office/drawing/2014/main" val="10002"/>
                  </a:ext>
                </a:extLst>
              </a:tr>
              <a:tr h="1528200">
                <a:tc gridSpan="4">
                  <a:txBody>
                    <a:bodyPr/>
                    <a:lstStyle/>
                    <a:p>
                      <a:pPr algn="just">
                        <a:lnSpc>
                          <a:spcPct val="150000"/>
                        </a:lnSpc>
                        <a:tabLst>
                          <a:tab pos="0" algn="l"/>
                        </a:tabLst>
                      </a:pPr>
                      <a:r>
                        <a:rPr lang="en-GB" sz="1600" b="0" strike="noStrike" spc="-1" dirty="0">
                          <a:solidFill>
                            <a:srgbClr val="000000"/>
                          </a:solidFill>
                          <a:latin typeface="Calibri Light" panose="020F0302020204030204" pitchFamily="34" charset="0"/>
                          <a:cs typeface="Calibri Light" panose="020F0302020204030204" pitchFamily="34" charset="0"/>
                        </a:rPr>
                        <a:t>SACNASP must encourage participation of designated groups in the natural science sector, which will lead to improved transformation of both the gender and racial profiles of scientists. The NDP (Chapter 13 of section 97) states that to make the public service and local government careers of choice, Government should “establish a formal graduate recruitment scheme for the public service with provision for mentoring, training and reflection”. </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49521265-5184-4D6D-A89C-ED57FE937500}"/>
              </a:ext>
            </a:extLst>
          </p:cNvPr>
          <p:cNvSpPr txBox="1"/>
          <p:nvPr/>
        </p:nvSpPr>
        <p:spPr>
          <a:xfrm>
            <a:off x="11245756" y="5950424"/>
            <a:ext cx="501044" cy="369332"/>
          </a:xfrm>
          <a:prstGeom prst="rect">
            <a:avLst/>
          </a:prstGeom>
          <a:noFill/>
        </p:spPr>
        <p:txBody>
          <a:bodyPr wrap="square" rtlCol="0">
            <a:spAutoFit/>
          </a:bodyPr>
          <a:lstStyle/>
          <a:p>
            <a:r>
              <a:rPr lang="en-US" dirty="0"/>
              <a:t>11</a:t>
            </a:r>
            <a:endParaRPr lang="en-Z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838080" y="365040"/>
            <a:ext cx="8961120" cy="779040"/>
          </a:xfrm>
          <a:prstGeom prst="rect">
            <a:avLst/>
          </a:prstGeom>
          <a:noFill/>
          <a:ln w="0">
            <a:noFill/>
          </a:ln>
        </p:spPr>
        <p:txBody>
          <a:bodyPr anchor="ctr">
            <a:noAutofit/>
          </a:bodyPr>
          <a:lstStyle/>
          <a:p>
            <a:pPr>
              <a:lnSpc>
                <a:spcPct val="90000"/>
              </a:lnSpc>
            </a:pPr>
            <a:r>
              <a:rPr lang="en-US" sz="3200" b="1" strike="noStrike" spc="-1" dirty="0">
                <a:solidFill>
                  <a:schemeClr val="accent6">
                    <a:lumMod val="50000"/>
                  </a:schemeClr>
                </a:solidFill>
                <a:latin typeface="Calibri Light"/>
              </a:rPr>
              <a:t>ANNUAL PERFORMANCE PLAN</a:t>
            </a:r>
            <a:r>
              <a:rPr lang="en-US" sz="3200" b="1" strike="noStrike" spc="-1" dirty="0">
                <a:solidFill>
                  <a:srgbClr val="92D050"/>
                </a:solidFill>
                <a:latin typeface="Calibri Light"/>
              </a:rPr>
              <a:t>		</a:t>
            </a:r>
            <a:endParaRPr lang="en-US" sz="3200" b="0" strike="noStrike" spc="-1" dirty="0">
              <a:solidFill>
                <a:srgbClr val="000000"/>
              </a:solidFill>
              <a:latin typeface="Calibri"/>
            </a:endParaRPr>
          </a:p>
        </p:txBody>
      </p:sp>
      <p:sp>
        <p:nvSpPr>
          <p:cNvPr id="151" name="TextShape 2"/>
          <p:cNvSpPr txBox="1"/>
          <p:nvPr/>
        </p:nvSpPr>
        <p:spPr>
          <a:xfrm>
            <a:off x="838080" y="1317600"/>
            <a:ext cx="10515240" cy="4859280"/>
          </a:xfrm>
          <a:prstGeom prst="rect">
            <a:avLst/>
          </a:prstGeom>
          <a:noFill/>
          <a:ln w="0">
            <a:noFill/>
          </a:ln>
        </p:spPr>
        <p:txBody>
          <a:bodyPr>
            <a:noAutofit/>
          </a:bodyPr>
          <a:lstStyle/>
          <a:p>
            <a:pPr indent="-228240">
              <a:lnSpc>
                <a:spcPct val="90000"/>
              </a:lnSpc>
              <a:buClr>
                <a:srgbClr val="FFFFFF"/>
              </a:buClr>
              <a:buFont typeface="Arial"/>
              <a:buChar char="•"/>
            </a:pPr>
            <a:r>
              <a:rPr lang="en-US" sz="1800" b="1" strike="noStrike" spc="-1">
                <a:solidFill>
                  <a:srgbClr val="FFFFFF"/>
                </a:solidFill>
                <a:latin typeface="Calibri"/>
              </a:rPr>
              <a:t>Outcome </a:t>
            </a:r>
            <a:endParaRPr lang="en-US" sz="1800" b="0" strike="noStrike" spc="-1">
              <a:solidFill>
                <a:srgbClr val="000000"/>
              </a:solidFill>
              <a:latin typeface="Calibri"/>
            </a:endParaRPr>
          </a:p>
          <a:p>
            <a:pPr indent="-228240">
              <a:lnSpc>
                <a:spcPct val="90000"/>
              </a:lnSpc>
              <a:buClr>
                <a:srgbClr val="FFFFFF"/>
              </a:buClr>
              <a:buFont typeface="Arial"/>
              <a:buChar char="•"/>
            </a:pPr>
            <a:r>
              <a:rPr lang="en-US" sz="1800" b="1" strike="noStrike" spc="-1">
                <a:solidFill>
                  <a:srgbClr val="FFFFFF"/>
                </a:solidFill>
                <a:latin typeface="Calibri"/>
              </a:rPr>
              <a:t>Output Indicator</a:t>
            </a:r>
            <a:endParaRPr lang="en-US" sz="1800" b="0" strike="noStrike" spc="-1">
              <a:solidFill>
                <a:srgbClr val="000000"/>
              </a:solidFill>
              <a:latin typeface="Calibri"/>
            </a:endParaRPr>
          </a:p>
          <a:p>
            <a:pPr indent="-228240">
              <a:lnSpc>
                <a:spcPct val="90000"/>
              </a:lnSpc>
              <a:buClr>
                <a:srgbClr val="FFFFFF"/>
              </a:buClr>
              <a:buFont typeface="Arial"/>
              <a:buChar char="•"/>
            </a:pPr>
            <a:r>
              <a:rPr lang="en-US" sz="1800" b="1" strike="noStrike" spc="-1">
                <a:solidFill>
                  <a:srgbClr val="FFFFFF"/>
                </a:solidFill>
                <a:latin typeface="Calibri"/>
              </a:rPr>
              <a:t>Target </a:t>
            </a:r>
            <a:endParaRPr lang="en-US" sz="1800" b="0" strike="noStrike" spc="-1">
              <a:solidFill>
                <a:srgbClr val="000000"/>
              </a:solidFill>
              <a:latin typeface="Calibri"/>
            </a:endParaRPr>
          </a:p>
          <a:p>
            <a:pPr>
              <a:lnSpc>
                <a:spcPct val="90000"/>
              </a:lnSpc>
              <a:tabLst>
                <a:tab pos="0" algn="l"/>
              </a:tabLst>
            </a:pPr>
            <a:r>
              <a:rPr lang="en-US" sz="1800" b="1" strike="noStrike" spc="-1">
                <a:solidFill>
                  <a:srgbClr val="FFFFFF"/>
                </a:solidFill>
                <a:latin typeface="Calibri"/>
              </a:rPr>
              <a:t>Indica</a:t>
            </a:r>
            <a:endParaRPr lang="en-US" sz="1800" b="0" strike="noStrike" spc="-1">
              <a:solidFill>
                <a:srgbClr val="000000"/>
              </a:solidFill>
              <a:latin typeface="Calibri"/>
            </a:endParaRPr>
          </a:p>
        </p:txBody>
      </p:sp>
      <p:graphicFrame>
        <p:nvGraphicFramePr>
          <p:cNvPr id="152" name="Table 3"/>
          <p:cNvGraphicFramePr/>
          <p:nvPr>
            <p:extLst>
              <p:ext uri="{D42A27DB-BD31-4B8C-83A1-F6EECF244321}">
                <p14:modId xmlns:p14="http://schemas.microsoft.com/office/powerpoint/2010/main" val="3287222346"/>
              </p:ext>
            </p:extLst>
          </p:nvPr>
        </p:nvGraphicFramePr>
        <p:xfrm>
          <a:off x="745560" y="1144440"/>
          <a:ext cx="11001240" cy="4062110"/>
        </p:xfrm>
        <a:graphic>
          <a:graphicData uri="http://schemas.openxmlformats.org/drawingml/2006/table">
            <a:tbl>
              <a:tblPr/>
              <a:tblGrid>
                <a:gridCol w="2814120">
                  <a:extLst>
                    <a:ext uri="{9D8B030D-6E8A-4147-A177-3AD203B41FA5}">
                      <a16:colId xmlns:a16="http://schemas.microsoft.com/office/drawing/2014/main" val="20000"/>
                    </a:ext>
                  </a:extLst>
                </a:gridCol>
                <a:gridCol w="2744640">
                  <a:extLst>
                    <a:ext uri="{9D8B030D-6E8A-4147-A177-3AD203B41FA5}">
                      <a16:colId xmlns:a16="http://schemas.microsoft.com/office/drawing/2014/main" val="20001"/>
                    </a:ext>
                  </a:extLst>
                </a:gridCol>
                <a:gridCol w="2767680">
                  <a:extLst>
                    <a:ext uri="{9D8B030D-6E8A-4147-A177-3AD203B41FA5}">
                      <a16:colId xmlns:a16="http://schemas.microsoft.com/office/drawing/2014/main" val="20002"/>
                    </a:ext>
                  </a:extLst>
                </a:gridCol>
                <a:gridCol w="2674800">
                  <a:extLst>
                    <a:ext uri="{9D8B030D-6E8A-4147-A177-3AD203B41FA5}">
                      <a16:colId xmlns:a16="http://schemas.microsoft.com/office/drawing/2014/main" val="20003"/>
                    </a:ext>
                  </a:extLst>
                </a:gridCol>
              </a:tblGrid>
              <a:tr h="329760">
                <a:tc>
                  <a:txBody>
                    <a:bodyPr/>
                    <a:lstStyle/>
                    <a:p>
                      <a:pPr algn="just">
                        <a:lnSpc>
                          <a:spcPct val="150000"/>
                        </a:lnSpc>
                      </a:pPr>
                      <a:r>
                        <a:rPr lang="en-US" sz="1800" b="1" strike="noStrike" spc="-1" dirty="0">
                          <a:solidFill>
                            <a:srgbClr val="FFFFFF"/>
                          </a:solidFill>
                          <a:latin typeface="Calibri Light" panose="020F0302020204030204" pitchFamily="34" charset="0"/>
                          <a:cs typeface="Calibri Light" panose="020F0302020204030204" pitchFamily="34" charset="0"/>
                        </a:rPr>
                        <a:t>Outcome </a:t>
                      </a:r>
                      <a:endParaRPr lang="en-GB" sz="18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gn="just">
                        <a:lnSpc>
                          <a:spcPct val="150000"/>
                        </a:lnSpc>
                      </a:pPr>
                      <a:r>
                        <a:rPr lang="en-US" sz="1800" b="1" strike="noStrike" spc="-1" dirty="0">
                          <a:solidFill>
                            <a:srgbClr val="FFFFFF"/>
                          </a:solidFill>
                          <a:latin typeface="Calibri Light" panose="020F0302020204030204" pitchFamily="34" charset="0"/>
                          <a:cs typeface="Calibri Light" panose="020F0302020204030204" pitchFamily="34" charset="0"/>
                        </a:rPr>
                        <a:t>Output</a:t>
                      </a:r>
                      <a:endParaRPr lang="en-GB" sz="18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gn="just">
                        <a:lnSpc>
                          <a:spcPct val="150000"/>
                        </a:lnSpc>
                      </a:pPr>
                      <a:r>
                        <a:rPr lang="en-US" sz="1800" b="1" strike="noStrike" spc="-1" dirty="0">
                          <a:solidFill>
                            <a:srgbClr val="FFFFFF"/>
                          </a:solidFill>
                          <a:latin typeface="Calibri Light" panose="020F0302020204030204" pitchFamily="34" charset="0"/>
                          <a:cs typeface="Calibri Light" panose="020F0302020204030204" pitchFamily="34" charset="0"/>
                        </a:rPr>
                        <a:t>Output Indicator </a:t>
                      </a:r>
                      <a:endParaRPr lang="en-GB" sz="18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gn="just">
                        <a:lnSpc>
                          <a:spcPct val="100000"/>
                        </a:lnSpc>
                      </a:pPr>
                      <a:r>
                        <a:rPr lang="en-US" sz="1800" b="1" strike="noStrike" spc="-1">
                          <a:solidFill>
                            <a:srgbClr val="FFFFFF"/>
                          </a:solidFill>
                          <a:latin typeface="Calibri Light" panose="020F0302020204030204" pitchFamily="34" charset="0"/>
                          <a:cs typeface="Calibri Light" panose="020F0302020204030204" pitchFamily="34" charset="0"/>
                        </a:rPr>
                        <a:t>Target </a:t>
                      </a:r>
                      <a:endParaRPr lang="en-GB" sz="18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extLst>
                  <a:ext uri="{0D108BD9-81ED-4DB2-BD59-A6C34878D82A}">
                    <a16:rowId xmlns:a16="http://schemas.microsoft.com/office/drawing/2014/main" val="10000"/>
                  </a:ext>
                </a:extLst>
              </a:tr>
              <a:tr h="1242000">
                <a:tc>
                  <a:txBody>
                    <a:bodyPr/>
                    <a:lstStyle/>
                    <a:p>
                      <a:pPr algn="just">
                        <a:lnSpc>
                          <a:spcPct val="150000"/>
                        </a:lnSpc>
                      </a:pPr>
                      <a:r>
                        <a:rPr lang="en-US" sz="1800" b="1" strike="noStrike" spc="-1" dirty="0">
                          <a:solidFill>
                            <a:srgbClr val="000000"/>
                          </a:solidFill>
                          <a:latin typeface="Calibri Light" panose="020F0302020204030204" pitchFamily="34" charset="0"/>
                          <a:cs typeface="Calibri Light" panose="020F0302020204030204" pitchFamily="34" charset="0"/>
                        </a:rPr>
                        <a:t>Outcome 6</a:t>
                      </a:r>
                      <a:endParaRPr lang="en-GB" sz="1800" b="0" strike="noStrike" spc="-1" dirty="0">
                        <a:latin typeface="Calibri Light" panose="020F0302020204030204" pitchFamily="34" charset="0"/>
                        <a:cs typeface="Calibri Light" panose="020F0302020204030204" pitchFamily="34" charset="0"/>
                      </a:endParaRPr>
                    </a:p>
                    <a:p>
                      <a:pPr algn="just">
                        <a:lnSpc>
                          <a:spcPct val="150000"/>
                        </a:lnSpc>
                      </a:pPr>
                      <a:r>
                        <a:rPr lang="en-US" sz="1800" b="0" strike="noStrike" spc="-1" dirty="0">
                          <a:solidFill>
                            <a:srgbClr val="000000"/>
                          </a:solidFill>
                          <a:latin typeface="Calibri Light" panose="020F0302020204030204" pitchFamily="34" charset="0"/>
                          <a:cs typeface="Calibri Light" panose="020F0302020204030204" pitchFamily="34" charset="0"/>
                        </a:rPr>
                        <a:t>To contribute towards education qualifications and learning pathways for natural scientists.</a:t>
                      </a:r>
                      <a:endParaRPr lang="en-GB" sz="18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gn="just">
                        <a:lnSpc>
                          <a:spcPct val="150000"/>
                        </a:lnSpc>
                      </a:pPr>
                      <a:r>
                        <a:rPr lang="en-US" sz="1800" b="0" strike="noStrike" spc="-1" dirty="0">
                          <a:solidFill>
                            <a:srgbClr val="000000"/>
                          </a:solidFill>
                          <a:latin typeface="Calibri Light" panose="020F0302020204030204" pitchFamily="34" charset="0"/>
                          <a:cs typeface="Calibri Light" panose="020F0302020204030204" pitchFamily="34" charset="0"/>
                        </a:rPr>
                        <a:t>Endorsed natural science programmes </a:t>
                      </a:r>
                      <a:endParaRPr lang="en-GB" sz="18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gn="just">
                        <a:lnSpc>
                          <a:spcPct val="150000"/>
                        </a:lnSpc>
                      </a:pPr>
                      <a:r>
                        <a:rPr lang="en-US" sz="1800" b="0" strike="noStrike" spc="-1" dirty="0">
                          <a:solidFill>
                            <a:srgbClr val="000000"/>
                          </a:solidFill>
                          <a:latin typeface="Calibri Light" panose="020F0302020204030204" pitchFamily="34" charset="0"/>
                          <a:cs typeface="Calibri Light" panose="020F0302020204030204" pitchFamily="34" charset="0"/>
                        </a:rPr>
                        <a:t>Number of HEI’s natural science programmes evaluated for endorsement in conjunction with CHE.</a:t>
                      </a:r>
                      <a:endParaRPr lang="en-GB" sz="18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gn="just">
                        <a:lnSpc>
                          <a:spcPct val="100000"/>
                        </a:lnSpc>
                      </a:pPr>
                      <a:r>
                        <a:rPr lang="en-US" sz="1800" b="0" strike="noStrike" spc="-1">
                          <a:solidFill>
                            <a:srgbClr val="000000"/>
                          </a:solidFill>
                          <a:latin typeface="Calibri Light" panose="020F0302020204030204" pitchFamily="34" charset="0"/>
                          <a:cs typeface="Calibri Light" panose="020F0302020204030204" pitchFamily="34" charset="0"/>
                        </a:rPr>
                        <a:t>5</a:t>
                      </a:r>
                      <a:endParaRPr lang="en-GB" sz="18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extLst>
                  <a:ext uri="{0D108BD9-81ED-4DB2-BD59-A6C34878D82A}">
                    <a16:rowId xmlns:a16="http://schemas.microsoft.com/office/drawing/2014/main" val="10001"/>
                  </a:ext>
                </a:extLst>
              </a:tr>
              <a:tr h="1495440">
                <a:tc gridSpan="4">
                  <a:txBody>
                    <a:bodyPr/>
                    <a:lstStyle/>
                    <a:p>
                      <a:pPr algn="just">
                        <a:lnSpc>
                          <a:spcPct val="150000"/>
                        </a:lnSpc>
                        <a:tabLst>
                          <a:tab pos="0" algn="l"/>
                        </a:tabLst>
                      </a:pPr>
                      <a:r>
                        <a:rPr lang="en-GB" sz="1800" b="0" strike="noStrike" spc="-1" dirty="0">
                          <a:solidFill>
                            <a:srgbClr val="000000"/>
                          </a:solidFill>
                          <a:latin typeface="Calibri Light" panose="020F0302020204030204" pitchFamily="34" charset="0"/>
                          <a:cs typeface="Calibri Light" panose="020F0302020204030204" pitchFamily="34" charset="0"/>
                        </a:rPr>
                        <a:t>The involvement of SACNASP in terms of contributing to the education of scientists in South Africa is crucial to ensure that the academic standards are aligned with the requirements of industry and commerce. This will ensure that international trends are also captured in natural training interventions.</a:t>
                      </a:r>
                      <a:endParaRPr lang="en-GB" sz="18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6282FD55-200A-44B0-84E7-B87C1C558A48}"/>
              </a:ext>
            </a:extLst>
          </p:cNvPr>
          <p:cNvSpPr txBox="1"/>
          <p:nvPr/>
        </p:nvSpPr>
        <p:spPr>
          <a:xfrm>
            <a:off x="11105535" y="5884606"/>
            <a:ext cx="545691" cy="369332"/>
          </a:xfrm>
          <a:prstGeom prst="rect">
            <a:avLst/>
          </a:prstGeom>
          <a:noFill/>
        </p:spPr>
        <p:txBody>
          <a:bodyPr wrap="square" rtlCol="0">
            <a:spAutoFit/>
          </a:bodyPr>
          <a:lstStyle/>
          <a:p>
            <a:r>
              <a:rPr lang="en-US" dirty="0"/>
              <a:t>12</a:t>
            </a:r>
            <a:endParaRPr lang="en-Z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Shape 1"/>
          <p:cNvSpPr txBox="1"/>
          <p:nvPr/>
        </p:nvSpPr>
        <p:spPr>
          <a:xfrm>
            <a:off x="838080" y="365040"/>
            <a:ext cx="8961120" cy="779040"/>
          </a:xfrm>
          <a:prstGeom prst="rect">
            <a:avLst/>
          </a:prstGeom>
          <a:noFill/>
          <a:ln w="0">
            <a:noFill/>
          </a:ln>
        </p:spPr>
        <p:txBody>
          <a:bodyPr anchor="ctr">
            <a:noAutofit/>
          </a:bodyPr>
          <a:lstStyle/>
          <a:p>
            <a:pPr>
              <a:lnSpc>
                <a:spcPct val="90000"/>
              </a:lnSpc>
            </a:pPr>
            <a:r>
              <a:rPr lang="en-US" sz="3200" b="1" strike="noStrike" spc="-1" dirty="0">
                <a:solidFill>
                  <a:schemeClr val="accent6">
                    <a:lumMod val="50000"/>
                  </a:schemeClr>
                </a:solidFill>
                <a:latin typeface="Calibri Light" panose="020F0302020204030204" pitchFamily="34" charset="0"/>
                <a:cs typeface="Calibri Light" panose="020F0302020204030204" pitchFamily="34" charset="0"/>
              </a:rPr>
              <a:t>ANNUAL PERFORMANCE PLAN</a:t>
            </a:r>
            <a:r>
              <a:rPr lang="en-US" sz="3200" b="1" strike="noStrike" spc="-1" dirty="0">
                <a:solidFill>
                  <a:srgbClr val="92D050"/>
                </a:solidFill>
                <a:latin typeface="Calibri Light" panose="020F0302020204030204" pitchFamily="34" charset="0"/>
                <a:cs typeface="Calibri Light" panose="020F0302020204030204" pitchFamily="34" charset="0"/>
              </a:rPr>
              <a:t>		</a:t>
            </a:r>
            <a:endParaRPr lang="en-US" sz="3200" b="0" strike="noStrike" spc="-1" dirty="0">
              <a:solidFill>
                <a:srgbClr val="000000"/>
              </a:solidFill>
              <a:latin typeface="Calibri Light" panose="020F0302020204030204" pitchFamily="34" charset="0"/>
              <a:cs typeface="Calibri Light" panose="020F0302020204030204" pitchFamily="34" charset="0"/>
            </a:endParaRPr>
          </a:p>
        </p:txBody>
      </p:sp>
      <p:sp>
        <p:nvSpPr>
          <p:cNvPr id="154" name="TextShape 2"/>
          <p:cNvSpPr txBox="1"/>
          <p:nvPr/>
        </p:nvSpPr>
        <p:spPr>
          <a:xfrm>
            <a:off x="838080" y="1317600"/>
            <a:ext cx="10515240" cy="4859280"/>
          </a:xfrm>
          <a:prstGeom prst="rect">
            <a:avLst/>
          </a:prstGeom>
          <a:noFill/>
          <a:ln w="0">
            <a:noFill/>
          </a:ln>
        </p:spPr>
        <p:txBody>
          <a:bodyPr>
            <a:noAutofit/>
          </a:bodyPr>
          <a:lstStyle/>
          <a:p>
            <a:pPr indent="-228240">
              <a:lnSpc>
                <a:spcPct val="90000"/>
              </a:lnSpc>
              <a:buClr>
                <a:srgbClr val="FFFFFF"/>
              </a:buClr>
              <a:buFont typeface="Arial"/>
              <a:buChar char="•"/>
            </a:pPr>
            <a:r>
              <a:rPr lang="en-US" sz="1800" b="1" strike="noStrike" spc="-1">
                <a:solidFill>
                  <a:srgbClr val="FFFFFF"/>
                </a:solidFill>
                <a:latin typeface="Calibri"/>
              </a:rPr>
              <a:t>Outcome </a:t>
            </a:r>
            <a:endParaRPr lang="en-US" sz="1800" b="0" strike="noStrike" spc="-1">
              <a:solidFill>
                <a:srgbClr val="000000"/>
              </a:solidFill>
              <a:latin typeface="Calibri"/>
            </a:endParaRPr>
          </a:p>
          <a:p>
            <a:pPr indent="-228240">
              <a:lnSpc>
                <a:spcPct val="90000"/>
              </a:lnSpc>
              <a:buClr>
                <a:srgbClr val="FFFFFF"/>
              </a:buClr>
              <a:buFont typeface="Arial"/>
              <a:buChar char="•"/>
            </a:pPr>
            <a:r>
              <a:rPr lang="en-US" sz="1800" b="1" strike="noStrike" spc="-1">
                <a:solidFill>
                  <a:srgbClr val="FFFFFF"/>
                </a:solidFill>
                <a:latin typeface="Calibri"/>
              </a:rPr>
              <a:t>Output Indicator</a:t>
            </a:r>
            <a:endParaRPr lang="en-US" sz="1800" b="0" strike="noStrike" spc="-1">
              <a:solidFill>
                <a:srgbClr val="000000"/>
              </a:solidFill>
              <a:latin typeface="Calibri"/>
            </a:endParaRPr>
          </a:p>
          <a:p>
            <a:pPr indent="-228240">
              <a:lnSpc>
                <a:spcPct val="90000"/>
              </a:lnSpc>
              <a:buClr>
                <a:srgbClr val="FFFFFF"/>
              </a:buClr>
              <a:buFont typeface="Arial"/>
              <a:buChar char="•"/>
            </a:pPr>
            <a:r>
              <a:rPr lang="en-US" sz="1800" b="1" strike="noStrike" spc="-1">
                <a:solidFill>
                  <a:srgbClr val="FFFFFF"/>
                </a:solidFill>
                <a:latin typeface="Calibri"/>
              </a:rPr>
              <a:t>Target </a:t>
            </a:r>
            <a:endParaRPr lang="en-US" sz="1800" b="0" strike="noStrike" spc="-1">
              <a:solidFill>
                <a:srgbClr val="000000"/>
              </a:solidFill>
              <a:latin typeface="Calibri"/>
            </a:endParaRPr>
          </a:p>
          <a:p>
            <a:pPr>
              <a:lnSpc>
                <a:spcPct val="90000"/>
              </a:lnSpc>
              <a:tabLst>
                <a:tab pos="0" algn="l"/>
              </a:tabLst>
            </a:pPr>
            <a:r>
              <a:rPr lang="en-US" sz="1800" b="1" strike="noStrike" spc="-1">
                <a:solidFill>
                  <a:srgbClr val="FFFFFF"/>
                </a:solidFill>
                <a:latin typeface="Calibri"/>
              </a:rPr>
              <a:t>Indica</a:t>
            </a:r>
            <a:endParaRPr lang="en-US" sz="1800" b="0" strike="noStrike" spc="-1">
              <a:solidFill>
                <a:srgbClr val="000000"/>
              </a:solidFill>
              <a:latin typeface="Calibri"/>
            </a:endParaRPr>
          </a:p>
        </p:txBody>
      </p:sp>
      <p:graphicFrame>
        <p:nvGraphicFramePr>
          <p:cNvPr id="155" name="Table 3"/>
          <p:cNvGraphicFramePr/>
          <p:nvPr>
            <p:extLst>
              <p:ext uri="{D42A27DB-BD31-4B8C-83A1-F6EECF244321}">
                <p14:modId xmlns:p14="http://schemas.microsoft.com/office/powerpoint/2010/main" val="4183785067"/>
              </p:ext>
            </p:extLst>
          </p:nvPr>
        </p:nvGraphicFramePr>
        <p:xfrm>
          <a:off x="745560" y="1144440"/>
          <a:ext cx="11001240" cy="3739190"/>
        </p:xfrm>
        <a:graphic>
          <a:graphicData uri="http://schemas.openxmlformats.org/drawingml/2006/table">
            <a:tbl>
              <a:tblPr/>
              <a:tblGrid>
                <a:gridCol w="2814120">
                  <a:extLst>
                    <a:ext uri="{9D8B030D-6E8A-4147-A177-3AD203B41FA5}">
                      <a16:colId xmlns:a16="http://schemas.microsoft.com/office/drawing/2014/main" val="20000"/>
                    </a:ext>
                  </a:extLst>
                </a:gridCol>
                <a:gridCol w="2744640">
                  <a:extLst>
                    <a:ext uri="{9D8B030D-6E8A-4147-A177-3AD203B41FA5}">
                      <a16:colId xmlns:a16="http://schemas.microsoft.com/office/drawing/2014/main" val="20001"/>
                    </a:ext>
                  </a:extLst>
                </a:gridCol>
                <a:gridCol w="2767680">
                  <a:extLst>
                    <a:ext uri="{9D8B030D-6E8A-4147-A177-3AD203B41FA5}">
                      <a16:colId xmlns:a16="http://schemas.microsoft.com/office/drawing/2014/main" val="20002"/>
                    </a:ext>
                  </a:extLst>
                </a:gridCol>
                <a:gridCol w="2674800">
                  <a:extLst>
                    <a:ext uri="{9D8B030D-6E8A-4147-A177-3AD203B41FA5}">
                      <a16:colId xmlns:a16="http://schemas.microsoft.com/office/drawing/2014/main" val="20003"/>
                    </a:ext>
                  </a:extLst>
                </a:gridCol>
              </a:tblGrid>
              <a:tr h="348840">
                <a:tc>
                  <a:txBody>
                    <a:bodyPr/>
                    <a:lstStyle/>
                    <a:p>
                      <a:pPr>
                        <a:lnSpc>
                          <a:spcPct val="150000"/>
                        </a:lnSpc>
                      </a:pPr>
                      <a:r>
                        <a:rPr lang="en-US" sz="1800" b="1" strike="noStrike" spc="-1" dirty="0">
                          <a:solidFill>
                            <a:srgbClr val="FFFFFF"/>
                          </a:solidFill>
                          <a:latin typeface="Calibri Light" panose="020F0302020204030204" pitchFamily="34" charset="0"/>
                          <a:cs typeface="Calibri Light" panose="020F0302020204030204" pitchFamily="34" charset="0"/>
                        </a:rPr>
                        <a:t>Outcome </a:t>
                      </a:r>
                      <a:endParaRPr lang="en-GB" sz="18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nSpc>
                          <a:spcPct val="150000"/>
                        </a:lnSpc>
                      </a:pPr>
                      <a:r>
                        <a:rPr lang="en-US" sz="1800" b="1" strike="noStrike" spc="-1" dirty="0">
                          <a:solidFill>
                            <a:srgbClr val="FFFFFF"/>
                          </a:solidFill>
                          <a:latin typeface="Calibri Light" panose="020F0302020204030204" pitchFamily="34" charset="0"/>
                          <a:cs typeface="Calibri Light" panose="020F0302020204030204" pitchFamily="34" charset="0"/>
                        </a:rPr>
                        <a:t>Output</a:t>
                      </a:r>
                      <a:endParaRPr lang="en-GB" sz="18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nSpc>
                          <a:spcPct val="150000"/>
                        </a:lnSpc>
                      </a:pPr>
                      <a:r>
                        <a:rPr lang="en-US" sz="1800" b="1" strike="noStrike" spc="-1">
                          <a:solidFill>
                            <a:srgbClr val="FFFFFF"/>
                          </a:solidFill>
                          <a:latin typeface="Calibri Light" panose="020F0302020204030204" pitchFamily="34" charset="0"/>
                          <a:cs typeface="Calibri Light" panose="020F0302020204030204" pitchFamily="34" charset="0"/>
                        </a:rPr>
                        <a:t>Output Indicator </a:t>
                      </a:r>
                      <a:endParaRPr lang="en-GB" sz="18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nSpc>
                          <a:spcPct val="150000"/>
                        </a:lnSpc>
                      </a:pPr>
                      <a:r>
                        <a:rPr lang="en-US" sz="1800" b="1" strike="noStrike" spc="-1">
                          <a:solidFill>
                            <a:srgbClr val="FFFFFF"/>
                          </a:solidFill>
                          <a:latin typeface="Calibri Light" panose="020F0302020204030204" pitchFamily="34" charset="0"/>
                          <a:cs typeface="Calibri Light" panose="020F0302020204030204" pitchFamily="34" charset="0"/>
                        </a:rPr>
                        <a:t>Target </a:t>
                      </a:r>
                      <a:endParaRPr lang="en-GB" sz="18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extLst>
                  <a:ext uri="{0D108BD9-81ED-4DB2-BD59-A6C34878D82A}">
                    <a16:rowId xmlns:a16="http://schemas.microsoft.com/office/drawing/2014/main" val="10000"/>
                  </a:ext>
                </a:extLst>
              </a:tr>
              <a:tr h="1134360">
                <a:tc>
                  <a:txBody>
                    <a:bodyPr/>
                    <a:lstStyle/>
                    <a:p>
                      <a:pPr>
                        <a:lnSpc>
                          <a:spcPct val="150000"/>
                        </a:lnSpc>
                      </a:pPr>
                      <a:r>
                        <a:rPr lang="en-US" sz="1800" b="1" strike="noStrike" spc="-1">
                          <a:solidFill>
                            <a:srgbClr val="000000"/>
                          </a:solidFill>
                          <a:latin typeface="Calibri Light" panose="020F0302020204030204" pitchFamily="34" charset="0"/>
                          <a:cs typeface="Calibri Light" panose="020F0302020204030204" pitchFamily="34" charset="0"/>
                        </a:rPr>
                        <a:t>Outcome 7</a:t>
                      </a:r>
                      <a:endParaRPr lang="en-GB" sz="1800" b="0" strike="noStrike" spc="-1">
                        <a:latin typeface="Calibri Light" panose="020F0302020204030204" pitchFamily="34" charset="0"/>
                        <a:cs typeface="Calibri Light" panose="020F0302020204030204" pitchFamily="34" charset="0"/>
                      </a:endParaRPr>
                    </a:p>
                    <a:p>
                      <a:pPr>
                        <a:lnSpc>
                          <a:spcPct val="150000"/>
                        </a:lnSpc>
                      </a:pPr>
                      <a:r>
                        <a:rPr lang="en-US" sz="1800" b="0" strike="noStrike" spc="-1">
                          <a:solidFill>
                            <a:srgbClr val="000000"/>
                          </a:solidFill>
                          <a:latin typeface="Calibri Light" panose="020F0302020204030204" pitchFamily="34" charset="0"/>
                          <a:cs typeface="Calibri Light" panose="020F0302020204030204" pitchFamily="34" charset="0"/>
                        </a:rPr>
                        <a:t>Compliance with legislative and policy frameworks </a:t>
                      </a:r>
                      <a:endParaRPr lang="en-GB" sz="18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nSpc>
                          <a:spcPct val="150000"/>
                        </a:lnSpc>
                      </a:pPr>
                      <a:r>
                        <a:rPr lang="en-US" sz="1800" b="0" strike="noStrike" spc="-1" dirty="0">
                          <a:solidFill>
                            <a:srgbClr val="000000"/>
                          </a:solidFill>
                          <a:latin typeface="Calibri Light" panose="020F0302020204030204" pitchFamily="34" charset="0"/>
                          <a:cs typeface="Calibri Light" panose="020F0302020204030204" pitchFamily="34" charset="0"/>
                        </a:rPr>
                        <a:t>Unqualified audit report. </a:t>
                      </a:r>
                      <a:endParaRPr lang="en-GB" sz="18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nSpc>
                          <a:spcPct val="150000"/>
                        </a:lnSpc>
                      </a:pPr>
                      <a:r>
                        <a:rPr lang="en-US" sz="1800" b="0" strike="noStrike" spc="-1" dirty="0">
                          <a:solidFill>
                            <a:srgbClr val="000000"/>
                          </a:solidFill>
                          <a:latin typeface="Calibri Light" panose="020F0302020204030204" pitchFamily="34" charset="0"/>
                          <a:cs typeface="Calibri Light" panose="020F0302020204030204" pitchFamily="34" charset="0"/>
                        </a:rPr>
                        <a:t>Unqualified audit reports achieved.</a:t>
                      </a:r>
                      <a:endParaRPr lang="en-GB" sz="18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nSpc>
                          <a:spcPct val="150000"/>
                        </a:lnSpc>
                      </a:pPr>
                      <a:r>
                        <a:rPr lang="en-US" sz="1800" b="0" strike="noStrike" spc="-1" dirty="0">
                          <a:solidFill>
                            <a:srgbClr val="000000"/>
                          </a:solidFill>
                          <a:latin typeface="Calibri Light" panose="020F0302020204030204" pitchFamily="34" charset="0"/>
                          <a:cs typeface="Calibri Light" panose="020F0302020204030204" pitchFamily="34" charset="0"/>
                        </a:rPr>
                        <a:t>Unqualified audit report on financial and governance matters issued by 30 September 2023</a:t>
                      </a:r>
                      <a:endParaRPr lang="en-GB" sz="18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extLst>
                  <a:ext uri="{0D108BD9-81ED-4DB2-BD59-A6C34878D82A}">
                    <a16:rowId xmlns:a16="http://schemas.microsoft.com/office/drawing/2014/main" val="10001"/>
                  </a:ext>
                </a:extLst>
              </a:tr>
              <a:tr h="1584000">
                <a:tc gridSpan="4">
                  <a:txBody>
                    <a:bodyPr/>
                    <a:lstStyle/>
                    <a:p>
                      <a:pPr algn="just">
                        <a:lnSpc>
                          <a:spcPct val="150000"/>
                        </a:lnSpc>
                        <a:tabLst>
                          <a:tab pos="0" algn="l"/>
                        </a:tabLst>
                      </a:pPr>
                      <a:r>
                        <a:rPr lang="en-GB" sz="1800" b="0" strike="noStrike" spc="-1" dirty="0">
                          <a:solidFill>
                            <a:srgbClr val="000000"/>
                          </a:solidFill>
                          <a:latin typeface="Calibri Light" panose="020F0302020204030204" pitchFamily="34" charset="0"/>
                          <a:cs typeface="Calibri Light" panose="020F0302020204030204" pitchFamily="34" charset="0"/>
                        </a:rPr>
                        <a:t>Identify training and development programme for staff and Council in relation to corporate governance. This will require support from the DSI SACNASP will continually review the governance and regulatory framework. </a:t>
                      </a:r>
                      <a:endParaRPr lang="en-GB" sz="18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152CF6FF-54E3-4BEE-AFB1-3FF315616770}"/>
              </a:ext>
            </a:extLst>
          </p:cNvPr>
          <p:cNvSpPr txBox="1"/>
          <p:nvPr/>
        </p:nvSpPr>
        <p:spPr>
          <a:xfrm>
            <a:off x="11208774" y="5884606"/>
            <a:ext cx="538026" cy="369332"/>
          </a:xfrm>
          <a:prstGeom prst="rect">
            <a:avLst/>
          </a:prstGeom>
          <a:noFill/>
        </p:spPr>
        <p:txBody>
          <a:bodyPr wrap="square" rtlCol="0">
            <a:spAutoFit/>
          </a:bodyPr>
          <a:lstStyle/>
          <a:p>
            <a:r>
              <a:rPr lang="en-US" dirty="0"/>
              <a:t>13</a:t>
            </a:r>
            <a:endParaRPr lang="en-Z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838080" y="365040"/>
            <a:ext cx="8961120" cy="779040"/>
          </a:xfrm>
          <a:prstGeom prst="rect">
            <a:avLst/>
          </a:prstGeom>
          <a:noFill/>
          <a:ln w="0">
            <a:noFill/>
          </a:ln>
        </p:spPr>
        <p:txBody>
          <a:bodyPr anchor="ctr">
            <a:noAutofit/>
          </a:bodyPr>
          <a:lstStyle/>
          <a:p>
            <a:pPr>
              <a:lnSpc>
                <a:spcPct val="90000"/>
              </a:lnSpc>
            </a:pPr>
            <a:r>
              <a:rPr lang="en-US" sz="3200" b="1" strike="noStrike" spc="-1" dirty="0">
                <a:solidFill>
                  <a:schemeClr val="accent6">
                    <a:lumMod val="50000"/>
                  </a:schemeClr>
                </a:solidFill>
                <a:latin typeface="Calibri Light"/>
              </a:rPr>
              <a:t>LIFELONG LEARNING</a:t>
            </a:r>
            <a:r>
              <a:rPr lang="en-US" sz="3200" b="1" strike="noStrike" spc="-1" dirty="0">
                <a:solidFill>
                  <a:srgbClr val="92D050"/>
                </a:solidFill>
                <a:latin typeface="Calibri Light"/>
              </a:rPr>
              <a:t>		</a:t>
            </a:r>
            <a:endParaRPr lang="en-US" sz="3200" b="0" strike="noStrike" spc="-1" dirty="0">
              <a:solidFill>
                <a:srgbClr val="000000"/>
              </a:solidFill>
              <a:latin typeface="Calibri"/>
            </a:endParaRPr>
          </a:p>
        </p:txBody>
      </p:sp>
      <p:sp>
        <p:nvSpPr>
          <p:cNvPr id="151" name="TextShape 2"/>
          <p:cNvSpPr txBox="1"/>
          <p:nvPr/>
        </p:nvSpPr>
        <p:spPr>
          <a:xfrm>
            <a:off x="838080" y="1317600"/>
            <a:ext cx="10515240" cy="4859280"/>
          </a:xfrm>
          <a:prstGeom prst="rect">
            <a:avLst/>
          </a:prstGeom>
          <a:noFill/>
          <a:ln w="0">
            <a:noFill/>
          </a:ln>
        </p:spPr>
        <p:txBody>
          <a:bodyPr>
            <a:noAutofit/>
          </a:bodyPr>
          <a:lstStyle/>
          <a:p>
            <a:pPr indent="-228240">
              <a:lnSpc>
                <a:spcPct val="90000"/>
              </a:lnSpc>
              <a:buClr>
                <a:srgbClr val="FFFFFF"/>
              </a:buClr>
              <a:buFont typeface="Arial"/>
              <a:buChar char="•"/>
            </a:pPr>
            <a:r>
              <a:rPr lang="en-US" sz="1800" b="1" strike="noStrike" spc="-1" dirty="0">
                <a:solidFill>
                  <a:srgbClr val="FFFFFF"/>
                </a:solidFill>
                <a:latin typeface="Calibri"/>
              </a:rPr>
              <a:t>Outcome </a:t>
            </a:r>
            <a:endParaRPr lang="en-US" sz="1800" b="0" strike="noStrike" spc="-1" dirty="0">
              <a:solidFill>
                <a:srgbClr val="000000"/>
              </a:solidFill>
              <a:latin typeface="Calibri"/>
            </a:endParaRPr>
          </a:p>
          <a:p>
            <a:pPr indent="-228240">
              <a:lnSpc>
                <a:spcPct val="90000"/>
              </a:lnSpc>
              <a:buClr>
                <a:srgbClr val="FFFFFF"/>
              </a:buClr>
              <a:buFont typeface="Arial"/>
              <a:buChar char="•"/>
            </a:pPr>
            <a:r>
              <a:rPr lang="en-US" sz="1800" b="1" strike="noStrike" spc="-1" dirty="0">
                <a:solidFill>
                  <a:srgbClr val="FFFFFF"/>
                </a:solidFill>
                <a:latin typeface="Calibri"/>
              </a:rPr>
              <a:t>Output Indicator</a:t>
            </a:r>
            <a:endParaRPr lang="en-US" sz="1800" b="0" strike="noStrike" spc="-1" dirty="0">
              <a:solidFill>
                <a:srgbClr val="000000"/>
              </a:solidFill>
              <a:latin typeface="Calibri"/>
            </a:endParaRPr>
          </a:p>
          <a:p>
            <a:pPr indent="-228240">
              <a:lnSpc>
                <a:spcPct val="90000"/>
              </a:lnSpc>
              <a:buClr>
                <a:srgbClr val="FFFFFF"/>
              </a:buClr>
              <a:buFont typeface="Arial"/>
              <a:buChar char="•"/>
            </a:pPr>
            <a:r>
              <a:rPr lang="en-US" sz="1800" b="1" strike="noStrike" spc="-1" dirty="0">
                <a:solidFill>
                  <a:srgbClr val="FFFFFF"/>
                </a:solidFill>
                <a:latin typeface="Calibri"/>
              </a:rPr>
              <a:t>Target </a:t>
            </a:r>
            <a:endParaRPr lang="en-US" sz="1800" b="0" strike="noStrike" spc="-1" dirty="0">
              <a:solidFill>
                <a:srgbClr val="000000"/>
              </a:solidFill>
              <a:latin typeface="Calibri"/>
            </a:endParaRPr>
          </a:p>
          <a:p>
            <a:pPr>
              <a:lnSpc>
                <a:spcPct val="90000"/>
              </a:lnSpc>
              <a:tabLst>
                <a:tab pos="0" algn="l"/>
              </a:tabLst>
            </a:pPr>
            <a:r>
              <a:rPr lang="en-US" sz="1800" b="1" strike="noStrike" spc="-1" dirty="0">
                <a:solidFill>
                  <a:srgbClr val="FFFFFF"/>
                </a:solidFill>
                <a:latin typeface="Calibri"/>
              </a:rPr>
              <a:t>Indica</a:t>
            </a:r>
            <a:endParaRPr lang="en-US" sz="1800" b="0" strike="noStrike" spc="-1" dirty="0">
              <a:solidFill>
                <a:srgbClr val="000000"/>
              </a:solidFill>
              <a:latin typeface="Calibri"/>
            </a:endParaRPr>
          </a:p>
        </p:txBody>
      </p:sp>
      <p:sp>
        <p:nvSpPr>
          <p:cNvPr id="5" name="TextBox 4">
            <a:extLst>
              <a:ext uri="{FF2B5EF4-FFF2-40B4-BE49-F238E27FC236}">
                <a16:creationId xmlns:a16="http://schemas.microsoft.com/office/drawing/2014/main" id="{6282FD55-200A-44B0-84E7-B87C1C558A48}"/>
              </a:ext>
            </a:extLst>
          </p:cNvPr>
          <p:cNvSpPr txBox="1"/>
          <p:nvPr/>
        </p:nvSpPr>
        <p:spPr>
          <a:xfrm>
            <a:off x="11105535" y="5884606"/>
            <a:ext cx="545691" cy="369332"/>
          </a:xfrm>
          <a:prstGeom prst="rect">
            <a:avLst/>
          </a:prstGeom>
          <a:noFill/>
        </p:spPr>
        <p:txBody>
          <a:bodyPr wrap="square" rtlCol="0">
            <a:spAutoFit/>
          </a:bodyPr>
          <a:lstStyle/>
          <a:p>
            <a:r>
              <a:rPr lang="en-US" dirty="0"/>
              <a:t>9</a:t>
            </a:r>
            <a:endParaRPr lang="en-ZA" dirty="0"/>
          </a:p>
        </p:txBody>
      </p:sp>
      <p:pic>
        <p:nvPicPr>
          <p:cNvPr id="6" name="Picture 5" descr="A picture containing clock&#10;&#10;Description automatically generated">
            <a:extLst>
              <a:ext uri="{FF2B5EF4-FFF2-40B4-BE49-F238E27FC236}">
                <a16:creationId xmlns:a16="http://schemas.microsoft.com/office/drawing/2014/main" id="{FDBDDE59-3CCF-4398-86A4-68C483FFC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529" y="1786055"/>
            <a:ext cx="8398942" cy="3285889"/>
          </a:xfrm>
          <a:prstGeom prst="rect">
            <a:avLst/>
          </a:prstGeom>
        </p:spPr>
      </p:pic>
    </p:spTree>
    <p:extLst>
      <p:ext uri="{BB962C8B-B14F-4D97-AF65-F5344CB8AC3E}">
        <p14:creationId xmlns:p14="http://schemas.microsoft.com/office/powerpoint/2010/main" val="933989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838080" y="365040"/>
            <a:ext cx="8961120" cy="779040"/>
          </a:xfrm>
          <a:prstGeom prst="rect">
            <a:avLst/>
          </a:prstGeom>
          <a:noFill/>
          <a:ln w="0">
            <a:noFill/>
          </a:ln>
        </p:spPr>
        <p:txBody>
          <a:bodyPr anchor="ctr">
            <a:noAutofit/>
          </a:bodyPr>
          <a:lstStyle/>
          <a:p>
            <a:pPr>
              <a:lnSpc>
                <a:spcPct val="90000"/>
              </a:lnSpc>
            </a:pPr>
            <a:r>
              <a:rPr lang="en-US" sz="3200" b="1" strike="noStrike" spc="-1" dirty="0">
                <a:solidFill>
                  <a:schemeClr val="accent6">
                    <a:lumMod val="50000"/>
                  </a:schemeClr>
                </a:solidFill>
                <a:latin typeface="Calibri Light"/>
              </a:rPr>
              <a:t>KEY RISKS </a:t>
            </a:r>
            <a:r>
              <a:rPr lang="en-US" sz="3200" b="1" strike="noStrike" spc="-1" dirty="0">
                <a:solidFill>
                  <a:srgbClr val="92D050"/>
                </a:solidFill>
                <a:latin typeface="Calibri Light"/>
              </a:rPr>
              <a:t>		</a:t>
            </a:r>
            <a:endParaRPr lang="en-US" sz="3200" b="0" strike="noStrike" spc="-1" dirty="0">
              <a:solidFill>
                <a:srgbClr val="000000"/>
              </a:solidFill>
              <a:latin typeface="Calibri"/>
            </a:endParaRPr>
          </a:p>
        </p:txBody>
      </p:sp>
      <p:sp>
        <p:nvSpPr>
          <p:cNvPr id="157" name="TextShape 2"/>
          <p:cNvSpPr txBox="1"/>
          <p:nvPr/>
        </p:nvSpPr>
        <p:spPr>
          <a:xfrm>
            <a:off x="838080" y="1317600"/>
            <a:ext cx="10515240" cy="4859280"/>
          </a:xfrm>
          <a:prstGeom prst="rect">
            <a:avLst/>
          </a:prstGeom>
          <a:noFill/>
          <a:ln w="0">
            <a:noFill/>
          </a:ln>
        </p:spPr>
        <p:txBody>
          <a:bodyPr>
            <a:noAutofit/>
          </a:bodyPr>
          <a:lstStyle/>
          <a:p>
            <a:pPr indent="-228240">
              <a:lnSpc>
                <a:spcPct val="90000"/>
              </a:lnSpc>
              <a:buClr>
                <a:srgbClr val="FFFFFF"/>
              </a:buClr>
              <a:buFont typeface="Arial"/>
              <a:buChar char="•"/>
            </a:pPr>
            <a:r>
              <a:rPr lang="en-US" sz="1800" b="1" strike="noStrike" spc="-1">
                <a:solidFill>
                  <a:srgbClr val="FFFFFF"/>
                </a:solidFill>
                <a:latin typeface="Calibri"/>
              </a:rPr>
              <a:t>Outcome </a:t>
            </a:r>
            <a:endParaRPr lang="en-US" sz="1800" b="0" strike="noStrike" spc="-1">
              <a:solidFill>
                <a:srgbClr val="000000"/>
              </a:solidFill>
              <a:latin typeface="Calibri"/>
            </a:endParaRPr>
          </a:p>
          <a:p>
            <a:pPr>
              <a:lnSpc>
                <a:spcPct val="90000"/>
              </a:lnSpc>
              <a:tabLst>
                <a:tab pos="0" algn="l"/>
              </a:tabLst>
            </a:pPr>
            <a:r>
              <a:rPr lang="en-US" sz="1800" b="1" strike="noStrike" spc="-1">
                <a:solidFill>
                  <a:srgbClr val="FFFFFF"/>
                </a:solidFill>
                <a:latin typeface="Calibri"/>
              </a:rPr>
              <a:t>tor</a:t>
            </a:r>
            <a:endParaRPr lang="en-US" sz="1800" b="0" strike="noStrike" spc="-1">
              <a:solidFill>
                <a:srgbClr val="000000"/>
              </a:solidFill>
              <a:latin typeface="Calibri"/>
            </a:endParaRPr>
          </a:p>
          <a:p>
            <a:pPr indent="-228240">
              <a:lnSpc>
                <a:spcPct val="90000"/>
              </a:lnSpc>
              <a:buClr>
                <a:srgbClr val="FFFFFF"/>
              </a:buClr>
              <a:buFont typeface="Arial"/>
              <a:buChar char="•"/>
              <a:tabLst>
                <a:tab pos="0" algn="l"/>
              </a:tabLst>
            </a:pPr>
            <a:r>
              <a:rPr lang="en-US" sz="1800" b="1" strike="noStrike" spc="-1">
                <a:solidFill>
                  <a:srgbClr val="FFFFFF"/>
                </a:solidFill>
                <a:latin typeface="Calibri"/>
              </a:rPr>
              <a:t>Target </a:t>
            </a:r>
            <a:endParaRPr lang="en-US" sz="1800" b="0" strike="noStrike" spc="-1">
              <a:solidFill>
                <a:srgbClr val="000000"/>
              </a:solidFill>
              <a:latin typeface="Calibri"/>
            </a:endParaRPr>
          </a:p>
          <a:p>
            <a:pPr>
              <a:lnSpc>
                <a:spcPct val="90000"/>
              </a:lnSpc>
              <a:tabLst>
                <a:tab pos="0" algn="l"/>
              </a:tabLst>
            </a:pPr>
            <a:r>
              <a:rPr lang="en-US" sz="1800" b="1" strike="noStrike" spc="-1">
                <a:solidFill>
                  <a:srgbClr val="FFFFFF"/>
                </a:solidFill>
                <a:latin typeface="Calibri"/>
              </a:rPr>
              <a:t>Indica</a:t>
            </a:r>
            <a:endParaRPr lang="en-US" sz="1800" b="0" strike="noStrike" spc="-1">
              <a:solidFill>
                <a:srgbClr val="000000"/>
              </a:solidFill>
              <a:latin typeface="Calibri"/>
            </a:endParaRPr>
          </a:p>
        </p:txBody>
      </p:sp>
      <p:graphicFrame>
        <p:nvGraphicFramePr>
          <p:cNvPr id="158" name="Table 3"/>
          <p:cNvGraphicFramePr/>
          <p:nvPr>
            <p:extLst>
              <p:ext uri="{D42A27DB-BD31-4B8C-83A1-F6EECF244321}">
                <p14:modId xmlns:p14="http://schemas.microsoft.com/office/powerpoint/2010/main" val="1981970028"/>
              </p:ext>
            </p:extLst>
          </p:nvPr>
        </p:nvGraphicFramePr>
        <p:xfrm>
          <a:off x="838080" y="1068960"/>
          <a:ext cx="11030069" cy="5257730"/>
        </p:xfrm>
        <a:graphic>
          <a:graphicData uri="http://schemas.openxmlformats.org/drawingml/2006/table">
            <a:tbl>
              <a:tblPr/>
              <a:tblGrid>
                <a:gridCol w="2359481">
                  <a:extLst>
                    <a:ext uri="{9D8B030D-6E8A-4147-A177-3AD203B41FA5}">
                      <a16:colId xmlns:a16="http://schemas.microsoft.com/office/drawing/2014/main" val="20000"/>
                    </a:ext>
                  </a:extLst>
                </a:gridCol>
                <a:gridCol w="4084935">
                  <a:extLst>
                    <a:ext uri="{9D8B030D-6E8A-4147-A177-3AD203B41FA5}">
                      <a16:colId xmlns:a16="http://schemas.microsoft.com/office/drawing/2014/main" val="20001"/>
                    </a:ext>
                  </a:extLst>
                </a:gridCol>
                <a:gridCol w="4585653">
                  <a:extLst>
                    <a:ext uri="{9D8B030D-6E8A-4147-A177-3AD203B41FA5}">
                      <a16:colId xmlns:a16="http://schemas.microsoft.com/office/drawing/2014/main" val="20002"/>
                    </a:ext>
                  </a:extLst>
                </a:gridCol>
              </a:tblGrid>
              <a:tr h="371815">
                <a:tc>
                  <a:txBody>
                    <a:bodyPr/>
                    <a:lstStyle/>
                    <a:p>
                      <a:pPr>
                        <a:lnSpc>
                          <a:spcPct val="150000"/>
                        </a:lnSpc>
                      </a:pPr>
                      <a:r>
                        <a:rPr lang="en-US" sz="1500" b="1" strike="noStrike" spc="-1" dirty="0">
                          <a:solidFill>
                            <a:srgbClr val="FFFFFF"/>
                          </a:solidFill>
                          <a:latin typeface="Calibri Light" panose="020F0302020204030204" pitchFamily="34" charset="0"/>
                          <a:cs typeface="Calibri Light" panose="020F0302020204030204" pitchFamily="34" charset="0"/>
                        </a:rPr>
                        <a:t>SACNASP outcome </a:t>
                      </a:r>
                      <a:endParaRPr lang="en-GB" sz="15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nSpc>
                          <a:spcPct val="150000"/>
                        </a:lnSpc>
                      </a:pPr>
                      <a:r>
                        <a:rPr lang="en-US" sz="1500" b="1" strike="noStrike" spc="-1">
                          <a:solidFill>
                            <a:srgbClr val="FFFFFF"/>
                          </a:solidFill>
                          <a:latin typeface="Calibri Light" panose="020F0302020204030204" pitchFamily="34" charset="0"/>
                          <a:cs typeface="Calibri Light" panose="020F0302020204030204" pitchFamily="34" charset="0"/>
                        </a:rPr>
                        <a:t>Key risk </a:t>
                      </a:r>
                      <a:endParaRPr lang="en-GB" sz="15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nSpc>
                          <a:spcPct val="150000"/>
                        </a:lnSpc>
                      </a:pPr>
                      <a:r>
                        <a:rPr lang="en-US" sz="1500" b="1" strike="noStrike" spc="-1">
                          <a:solidFill>
                            <a:srgbClr val="FFFFFF"/>
                          </a:solidFill>
                          <a:latin typeface="Calibri Light" panose="020F0302020204030204" pitchFamily="34" charset="0"/>
                          <a:cs typeface="Calibri Light" panose="020F0302020204030204" pitchFamily="34" charset="0"/>
                        </a:rPr>
                        <a:t>Risk mitigation </a:t>
                      </a:r>
                      <a:endParaRPr lang="en-GB" sz="15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extLst>
                  <a:ext uri="{0D108BD9-81ED-4DB2-BD59-A6C34878D82A}">
                    <a16:rowId xmlns:a16="http://schemas.microsoft.com/office/drawing/2014/main" val="10000"/>
                  </a:ext>
                </a:extLst>
              </a:tr>
              <a:tr h="696111">
                <a:tc>
                  <a:txBody>
                    <a:bodyPr/>
                    <a:lstStyle/>
                    <a:p>
                      <a:pPr>
                        <a:lnSpc>
                          <a:spcPct val="150000"/>
                        </a:lnSpc>
                      </a:pPr>
                      <a:r>
                        <a:rPr lang="en-US" sz="1500" b="0" strike="noStrike" spc="-1">
                          <a:solidFill>
                            <a:srgbClr val="000000"/>
                          </a:solidFill>
                          <a:latin typeface="Calibri Light" panose="020F0302020204030204" pitchFamily="34" charset="0"/>
                          <a:cs typeface="Calibri Light" panose="020F0302020204030204" pitchFamily="34" charset="0"/>
                        </a:rPr>
                        <a:t>Provide reports on policy matters</a:t>
                      </a:r>
                      <a:endParaRPr lang="en-GB" sz="15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nSpc>
                          <a:spcPct val="150000"/>
                        </a:lnSpc>
                      </a:pPr>
                      <a:r>
                        <a:rPr lang="en-US" sz="1500" b="0" strike="noStrike" spc="-1" dirty="0">
                          <a:solidFill>
                            <a:srgbClr val="000000"/>
                          </a:solidFill>
                          <a:latin typeface="Calibri Light" panose="020F0302020204030204" pitchFamily="34" charset="0"/>
                          <a:cs typeface="Calibri Light" panose="020F0302020204030204" pitchFamily="34" charset="0"/>
                        </a:rPr>
                        <a:t>Change in national priorities  </a:t>
                      </a:r>
                      <a:endParaRPr lang="en-GB" sz="15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nSpc>
                          <a:spcPct val="150000"/>
                        </a:lnSpc>
                      </a:pPr>
                      <a:r>
                        <a:rPr lang="en-US" sz="1500" b="0" strike="noStrike" spc="-1">
                          <a:solidFill>
                            <a:srgbClr val="000000"/>
                          </a:solidFill>
                          <a:latin typeface="Calibri Light" panose="020F0302020204030204" pitchFamily="34" charset="0"/>
                          <a:cs typeface="Calibri Light" panose="020F0302020204030204" pitchFamily="34" charset="0"/>
                        </a:rPr>
                        <a:t>Create awareness of SACNASP at national level</a:t>
                      </a:r>
                      <a:endParaRPr lang="en-GB" sz="15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extLst>
                  <a:ext uri="{0D108BD9-81ED-4DB2-BD59-A6C34878D82A}">
                    <a16:rowId xmlns:a16="http://schemas.microsoft.com/office/drawing/2014/main" val="10001"/>
                  </a:ext>
                </a:extLst>
              </a:tr>
              <a:tr h="1344705">
                <a:tc rowSpan="2">
                  <a:txBody>
                    <a:bodyPr/>
                    <a:lstStyle/>
                    <a:p>
                      <a:pPr>
                        <a:lnSpc>
                          <a:spcPct val="150000"/>
                        </a:lnSpc>
                      </a:pPr>
                      <a:endParaRPr lang="en-US" sz="1500"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a:txBody>
                    <a:bodyPr/>
                    <a:lstStyle/>
                    <a:p>
                      <a:pPr>
                        <a:lnSpc>
                          <a:spcPct val="150000"/>
                        </a:lnSpc>
                      </a:pPr>
                      <a:r>
                        <a:rPr lang="en-GB" sz="1500" b="0" strike="noStrike" spc="-1" dirty="0">
                          <a:solidFill>
                            <a:srgbClr val="000000"/>
                          </a:solidFill>
                          <a:latin typeface="Calibri Light" panose="020F0302020204030204" pitchFamily="34" charset="0"/>
                          <a:cs typeface="Calibri Light" panose="020F0302020204030204" pitchFamily="34" charset="0"/>
                        </a:rPr>
                        <a:t>Non-alignment with acts and legislation guiding the natural scientific profession.</a:t>
                      </a:r>
                      <a:endParaRPr lang="en-GB" sz="15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a:txBody>
                    <a:bodyPr/>
                    <a:lstStyle/>
                    <a:p>
                      <a:pPr>
                        <a:lnSpc>
                          <a:spcPct val="150000"/>
                        </a:lnSpc>
                      </a:pPr>
                      <a:r>
                        <a:rPr lang="en-GB" sz="1500" b="0" strike="noStrike" spc="-1" dirty="0">
                          <a:solidFill>
                            <a:srgbClr val="000000"/>
                          </a:solidFill>
                          <a:latin typeface="Calibri Light" panose="020F0302020204030204" pitchFamily="34" charset="0"/>
                          <a:cs typeface="Calibri Light" panose="020F0302020204030204" pitchFamily="34" charset="0"/>
                        </a:rPr>
                        <a:t>Implementation of the SACNASP Marketing Plan – Regular engagements of SACNASP with other Government Departments and other stakeholders in conjunction with the DSI as line department.</a:t>
                      </a:r>
                      <a:endParaRPr lang="en-GB" sz="15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extLst>
                  <a:ext uri="{0D108BD9-81ED-4DB2-BD59-A6C34878D82A}">
                    <a16:rowId xmlns:a16="http://schemas.microsoft.com/office/drawing/2014/main" val="10002"/>
                  </a:ext>
                </a:extLst>
              </a:tr>
              <a:tr h="1020408">
                <a:tc vMerge="1">
                  <a:txBody>
                    <a:bodyPr/>
                    <a:lstStyle/>
                    <a:p>
                      <a:endParaRPr lang="en-US"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c>
                  <a:txBody>
                    <a:bodyPr/>
                    <a:lstStyle/>
                    <a:p>
                      <a:pPr>
                        <a:lnSpc>
                          <a:spcPct val="150000"/>
                        </a:lnSpc>
                      </a:pPr>
                      <a:r>
                        <a:rPr lang="en-GB" sz="1500" b="1" strike="noStrike" spc="-1" dirty="0">
                          <a:solidFill>
                            <a:srgbClr val="000000"/>
                          </a:solidFill>
                          <a:latin typeface="Calibri Light" panose="020F0302020204030204" pitchFamily="34" charset="0"/>
                          <a:cs typeface="Calibri Light" panose="020F0302020204030204" pitchFamily="34" charset="0"/>
                        </a:rPr>
                        <a:t>Covid-19 pandemic </a:t>
                      </a:r>
                      <a:r>
                        <a:rPr lang="en-GB" sz="1500" b="0" strike="noStrike" spc="-1" dirty="0">
                          <a:solidFill>
                            <a:srgbClr val="000000"/>
                          </a:solidFill>
                          <a:latin typeface="Calibri Light" panose="020F0302020204030204" pitchFamily="34" charset="0"/>
                          <a:cs typeface="Calibri Light" panose="020F0302020204030204" pitchFamily="34" charset="0"/>
                        </a:rPr>
                        <a:t>– key contributors working remotely extending the time frame for completion.</a:t>
                      </a:r>
                      <a:endParaRPr lang="en-GB" sz="15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c>
                  <a:txBody>
                    <a:bodyPr/>
                    <a:lstStyle/>
                    <a:p>
                      <a:pPr>
                        <a:lnSpc>
                          <a:spcPct val="150000"/>
                        </a:lnSpc>
                      </a:pPr>
                      <a:r>
                        <a:rPr lang="en-GB" sz="1500" b="0" strike="noStrike" spc="-1" dirty="0">
                          <a:solidFill>
                            <a:srgbClr val="000000"/>
                          </a:solidFill>
                          <a:latin typeface="Calibri Light" panose="020F0302020204030204" pitchFamily="34" charset="0"/>
                          <a:cs typeface="Calibri Light" panose="020F0302020204030204" pitchFamily="34" charset="0"/>
                        </a:rPr>
                        <a:t>Holding regular meetings with key contributors to ensure the project adheres to timescales.</a:t>
                      </a:r>
                      <a:endParaRPr lang="en-GB" sz="15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extLst>
                  <a:ext uri="{0D108BD9-81ED-4DB2-BD59-A6C34878D82A}">
                    <a16:rowId xmlns:a16="http://schemas.microsoft.com/office/drawing/2014/main" val="10003"/>
                  </a:ext>
                </a:extLst>
              </a:tr>
              <a:tr h="1669001">
                <a:tc>
                  <a:txBody>
                    <a:bodyPr/>
                    <a:lstStyle/>
                    <a:p>
                      <a:pPr>
                        <a:lnSpc>
                          <a:spcPct val="150000"/>
                        </a:lnSpc>
                      </a:pPr>
                      <a:r>
                        <a:rPr lang="en-US" sz="1500" b="0" strike="noStrike" spc="-1">
                          <a:solidFill>
                            <a:srgbClr val="000000"/>
                          </a:solidFill>
                          <a:latin typeface="Calibri Light" panose="020F0302020204030204" pitchFamily="34" charset="0"/>
                          <a:cs typeface="Calibri Light" panose="020F0302020204030204" pitchFamily="34" charset="0"/>
                        </a:rPr>
                        <a:t>Register and regulate natural science professionals </a:t>
                      </a:r>
                      <a:endParaRPr lang="en-GB" sz="15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a:txBody>
                    <a:bodyPr/>
                    <a:lstStyle/>
                    <a:p>
                      <a:pPr>
                        <a:lnSpc>
                          <a:spcPct val="150000"/>
                        </a:lnSpc>
                      </a:pPr>
                      <a:r>
                        <a:rPr lang="en-US" sz="1500" b="0" strike="noStrike" spc="-1">
                          <a:solidFill>
                            <a:srgbClr val="000000"/>
                          </a:solidFill>
                          <a:latin typeface="Calibri Light" panose="020F0302020204030204" pitchFamily="34" charset="0"/>
                          <a:cs typeface="Calibri Light" panose="020F0302020204030204" pitchFamily="34" charset="0"/>
                        </a:rPr>
                        <a:t>Expansion of the mandate of SACNASP by government.</a:t>
                      </a:r>
                      <a:endParaRPr lang="en-GB" sz="15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a:txBody>
                    <a:bodyPr/>
                    <a:lstStyle/>
                    <a:p>
                      <a:pPr>
                        <a:lnSpc>
                          <a:spcPct val="150000"/>
                        </a:lnSpc>
                      </a:pPr>
                      <a:r>
                        <a:rPr lang="en-GB" sz="1500" b="0" strike="noStrike" spc="-1" dirty="0">
                          <a:solidFill>
                            <a:srgbClr val="000000"/>
                          </a:solidFill>
                          <a:latin typeface="Calibri Light" panose="020F0302020204030204" pitchFamily="34" charset="0"/>
                          <a:cs typeface="Calibri Light" panose="020F0302020204030204" pitchFamily="34" charset="0"/>
                        </a:rPr>
                        <a:t>Regular engagement with DSI and the Minister to closely understand their thinking the future of SACNASP. </a:t>
                      </a:r>
                      <a:endParaRPr lang="en-GB" sz="1500" b="0" strike="noStrike" spc="-1" dirty="0">
                        <a:latin typeface="Calibri Light" panose="020F0302020204030204" pitchFamily="34" charset="0"/>
                        <a:cs typeface="Calibri Light" panose="020F0302020204030204" pitchFamily="34" charset="0"/>
                      </a:endParaRPr>
                    </a:p>
                    <a:p>
                      <a:pPr>
                        <a:lnSpc>
                          <a:spcPct val="150000"/>
                        </a:lnSpc>
                      </a:pPr>
                      <a:r>
                        <a:rPr lang="en-GB" sz="1500" b="0" strike="noStrike" spc="-1" dirty="0">
                          <a:solidFill>
                            <a:srgbClr val="000000"/>
                          </a:solidFill>
                          <a:latin typeface="Calibri Light" panose="020F0302020204030204" pitchFamily="34" charset="0"/>
                          <a:cs typeface="Calibri Light" panose="020F0302020204030204" pitchFamily="34" charset="0"/>
                        </a:rPr>
                        <a:t>Partnership projects with recognised VAs and other statutory Councils. 14</a:t>
                      </a:r>
                      <a:endParaRPr lang="en-GB" sz="15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Shape 1"/>
          <p:cNvSpPr txBox="1"/>
          <p:nvPr/>
        </p:nvSpPr>
        <p:spPr>
          <a:xfrm>
            <a:off x="838080" y="365040"/>
            <a:ext cx="8961120" cy="779040"/>
          </a:xfrm>
          <a:prstGeom prst="rect">
            <a:avLst/>
          </a:prstGeom>
          <a:noFill/>
          <a:ln w="0">
            <a:noFill/>
          </a:ln>
        </p:spPr>
        <p:txBody>
          <a:bodyPr anchor="ctr">
            <a:noAutofit/>
          </a:bodyPr>
          <a:lstStyle/>
          <a:p>
            <a:pPr>
              <a:lnSpc>
                <a:spcPct val="90000"/>
              </a:lnSpc>
            </a:pPr>
            <a:r>
              <a:rPr lang="en-US" sz="3200" b="1" strike="noStrike" spc="-1" dirty="0">
                <a:solidFill>
                  <a:schemeClr val="accent6">
                    <a:lumMod val="50000"/>
                  </a:schemeClr>
                </a:solidFill>
                <a:latin typeface="Calibri Light"/>
              </a:rPr>
              <a:t>KEY RISKS </a:t>
            </a:r>
            <a:r>
              <a:rPr lang="en-US" sz="3200" b="1" strike="noStrike" spc="-1" dirty="0">
                <a:solidFill>
                  <a:srgbClr val="92D050"/>
                </a:solidFill>
                <a:latin typeface="Calibri Light"/>
              </a:rPr>
              <a:t>		</a:t>
            </a:r>
            <a:endParaRPr lang="en-US" sz="3200" b="0" strike="noStrike" spc="-1" dirty="0">
              <a:solidFill>
                <a:srgbClr val="000000"/>
              </a:solidFill>
              <a:latin typeface="Calibri"/>
            </a:endParaRPr>
          </a:p>
        </p:txBody>
      </p:sp>
      <p:sp>
        <p:nvSpPr>
          <p:cNvPr id="160" name="TextShape 2"/>
          <p:cNvSpPr txBox="1"/>
          <p:nvPr/>
        </p:nvSpPr>
        <p:spPr>
          <a:xfrm>
            <a:off x="1372680" y="1998360"/>
            <a:ext cx="10515240" cy="4859280"/>
          </a:xfrm>
          <a:prstGeom prst="rect">
            <a:avLst/>
          </a:prstGeom>
          <a:noFill/>
          <a:ln w="0">
            <a:noFill/>
          </a:ln>
        </p:spPr>
        <p:txBody>
          <a:bodyPr>
            <a:noAutofit/>
          </a:bodyPr>
          <a:lstStyle/>
          <a:p>
            <a:pPr indent="-228240">
              <a:lnSpc>
                <a:spcPct val="90000"/>
              </a:lnSpc>
              <a:buClr>
                <a:srgbClr val="FFFFFF"/>
              </a:buClr>
              <a:buFont typeface="Arial"/>
              <a:buChar char="•"/>
            </a:pPr>
            <a:r>
              <a:rPr lang="en-US" sz="1800" b="1" strike="noStrike" spc="-1">
                <a:solidFill>
                  <a:srgbClr val="FFFFFF"/>
                </a:solidFill>
                <a:latin typeface="Calibri"/>
              </a:rPr>
              <a:t>Outcome </a:t>
            </a:r>
            <a:endParaRPr lang="en-US" sz="1800" b="0" strike="noStrike" spc="-1">
              <a:solidFill>
                <a:srgbClr val="000000"/>
              </a:solidFill>
              <a:latin typeface="Calibri"/>
            </a:endParaRPr>
          </a:p>
          <a:p>
            <a:pPr>
              <a:lnSpc>
                <a:spcPct val="90000"/>
              </a:lnSpc>
              <a:tabLst>
                <a:tab pos="0" algn="l"/>
              </a:tabLst>
            </a:pPr>
            <a:r>
              <a:rPr lang="en-US" sz="1800" b="1" strike="noStrike" spc="-1">
                <a:solidFill>
                  <a:srgbClr val="FFFFFF"/>
                </a:solidFill>
                <a:latin typeface="Calibri"/>
              </a:rPr>
              <a:t>tor</a:t>
            </a:r>
            <a:endParaRPr lang="en-US" sz="1800" b="0" strike="noStrike" spc="-1">
              <a:solidFill>
                <a:srgbClr val="000000"/>
              </a:solidFill>
              <a:latin typeface="Calibri"/>
            </a:endParaRPr>
          </a:p>
          <a:p>
            <a:pPr indent="-228240">
              <a:lnSpc>
                <a:spcPct val="90000"/>
              </a:lnSpc>
              <a:buClr>
                <a:srgbClr val="FFFFFF"/>
              </a:buClr>
              <a:buFont typeface="Arial"/>
              <a:buChar char="•"/>
              <a:tabLst>
                <a:tab pos="0" algn="l"/>
              </a:tabLst>
            </a:pPr>
            <a:r>
              <a:rPr lang="en-US" sz="1800" b="1" strike="noStrike" spc="-1">
                <a:solidFill>
                  <a:srgbClr val="FFFFFF"/>
                </a:solidFill>
                <a:latin typeface="Calibri"/>
              </a:rPr>
              <a:t>Target </a:t>
            </a:r>
            <a:endParaRPr lang="en-US" sz="1800" b="0" strike="noStrike" spc="-1">
              <a:solidFill>
                <a:srgbClr val="000000"/>
              </a:solidFill>
              <a:latin typeface="Calibri"/>
            </a:endParaRPr>
          </a:p>
          <a:p>
            <a:pPr>
              <a:lnSpc>
                <a:spcPct val="90000"/>
              </a:lnSpc>
              <a:tabLst>
                <a:tab pos="0" algn="l"/>
              </a:tabLst>
            </a:pPr>
            <a:r>
              <a:rPr lang="en-US" sz="1800" b="1" strike="noStrike" spc="-1">
                <a:solidFill>
                  <a:srgbClr val="FFFFFF"/>
                </a:solidFill>
                <a:latin typeface="Calibri"/>
              </a:rPr>
              <a:t>Indica12</a:t>
            </a:r>
            <a:endParaRPr lang="en-US" sz="1800" b="0" strike="noStrike" spc="-1">
              <a:solidFill>
                <a:srgbClr val="000000"/>
              </a:solidFill>
              <a:latin typeface="Calibri"/>
            </a:endParaRPr>
          </a:p>
        </p:txBody>
      </p:sp>
      <p:graphicFrame>
        <p:nvGraphicFramePr>
          <p:cNvPr id="161" name="Table 3"/>
          <p:cNvGraphicFramePr/>
          <p:nvPr>
            <p:extLst>
              <p:ext uri="{D42A27DB-BD31-4B8C-83A1-F6EECF244321}">
                <p14:modId xmlns:p14="http://schemas.microsoft.com/office/powerpoint/2010/main" val="1489589821"/>
              </p:ext>
            </p:extLst>
          </p:nvPr>
        </p:nvGraphicFramePr>
        <p:xfrm>
          <a:off x="838080" y="1222560"/>
          <a:ext cx="11203560" cy="4485314"/>
        </p:xfrm>
        <a:graphic>
          <a:graphicData uri="http://schemas.openxmlformats.org/drawingml/2006/table">
            <a:tbl>
              <a:tblPr/>
              <a:tblGrid>
                <a:gridCol w="3734280">
                  <a:extLst>
                    <a:ext uri="{9D8B030D-6E8A-4147-A177-3AD203B41FA5}">
                      <a16:colId xmlns:a16="http://schemas.microsoft.com/office/drawing/2014/main" val="20000"/>
                    </a:ext>
                  </a:extLst>
                </a:gridCol>
                <a:gridCol w="3734280">
                  <a:extLst>
                    <a:ext uri="{9D8B030D-6E8A-4147-A177-3AD203B41FA5}">
                      <a16:colId xmlns:a16="http://schemas.microsoft.com/office/drawing/2014/main" val="20001"/>
                    </a:ext>
                  </a:extLst>
                </a:gridCol>
                <a:gridCol w="3735000">
                  <a:extLst>
                    <a:ext uri="{9D8B030D-6E8A-4147-A177-3AD203B41FA5}">
                      <a16:colId xmlns:a16="http://schemas.microsoft.com/office/drawing/2014/main" val="20002"/>
                    </a:ext>
                  </a:extLst>
                </a:gridCol>
              </a:tblGrid>
              <a:tr h="321840">
                <a:tc>
                  <a:txBody>
                    <a:bodyPr/>
                    <a:lstStyle/>
                    <a:p>
                      <a:pPr>
                        <a:lnSpc>
                          <a:spcPct val="100000"/>
                        </a:lnSpc>
                      </a:pPr>
                      <a:r>
                        <a:rPr lang="en-US" sz="1800" b="1" strike="noStrike" spc="-1" dirty="0">
                          <a:solidFill>
                            <a:srgbClr val="FFFFFF"/>
                          </a:solidFill>
                          <a:latin typeface="Calibri Light" panose="020F0302020204030204" pitchFamily="34" charset="0"/>
                          <a:cs typeface="Calibri Light" panose="020F0302020204030204" pitchFamily="34" charset="0"/>
                        </a:rPr>
                        <a:t>SACNASP outcome </a:t>
                      </a:r>
                      <a:endParaRPr lang="en-GB" sz="18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nSpc>
                          <a:spcPct val="100000"/>
                        </a:lnSpc>
                      </a:pPr>
                      <a:r>
                        <a:rPr lang="en-US" sz="1800" b="1" strike="noStrike" spc="-1" dirty="0">
                          <a:solidFill>
                            <a:srgbClr val="FFFFFF"/>
                          </a:solidFill>
                          <a:latin typeface="Calibri Light" panose="020F0302020204030204" pitchFamily="34" charset="0"/>
                          <a:cs typeface="Calibri Light" panose="020F0302020204030204" pitchFamily="34" charset="0"/>
                        </a:rPr>
                        <a:t>Key risk </a:t>
                      </a:r>
                      <a:endParaRPr lang="en-GB" sz="18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nSpc>
                          <a:spcPct val="100000"/>
                        </a:lnSpc>
                      </a:pPr>
                      <a:r>
                        <a:rPr lang="en-US" sz="1800" b="1" strike="noStrike" spc="-1">
                          <a:solidFill>
                            <a:srgbClr val="FFFFFF"/>
                          </a:solidFill>
                          <a:latin typeface="Calibri Light" panose="020F0302020204030204" pitchFamily="34" charset="0"/>
                          <a:cs typeface="Calibri Light" panose="020F0302020204030204" pitchFamily="34" charset="0"/>
                        </a:rPr>
                        <a:t>Risk mitigation </a:t>
                      </a:r>
                      <a:endParaRPr lang="en-GB" sz="18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extLst>
                  <a:ext uri="{0D108BD9-81ED-4DB2-BD59-A6C34878D82A}">
                    <a16:rowId xmlns:a16="http://schemas.microsoft.com/office/drawing/2014/main" val="10000"/>
                  </a:ext>
                </a:extLst>
              </a:tr>
              <a:tr h="1810440">
                <a:tc rowSpan="2">
                  <a:txBody>
                    <a:bodyPr/>
                    <a:lstStyle/>
                    <a:p>
                      <a:endParaRPr lang="en-US"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gn="just">
                        <a:lnSpc>
                          <a:spcPct val="150000"/>
                        </a:lnSpc>
                        <a:spcAft>
                          <a:spcPts val="799"/>
                        </a:spcAft>
                      </a:pPr>
                      <a:r>
                        <a:rPr lang="en-GB" sz="1600" b="0" strike="noStrike" spc="-1" dirty="0">
                          <a:solidFill>
                            <a:srgbClr val="000000"/>
                          </a:solidFill>
                          <a:latin typeface="Calibri Light" panose="020F0302020204030204" pitchFamily="34" charset="0"/>
                          <a:ea typeface="Calibri"/>
                          <a:cs typeface="Calibri Light" panose="020F0302020204030204" pitchFamily="34" charset="0"/>
                        </a:rPr>
                        <a:t>Negative perception from registered and non-registered scientists about professional registration.</a:t>
                      </a:r>
                      <a:endParaRPr lang="en-GB" sz="1600" b="0" strike="noStrike" spc="-1" dirty="0">
                        <a:latin typeface="Calibri Light" panose="020F0302020204030204" pitchFamily="34" charset="0"/>
                        <a:cs typeface="Calibri Light" panose="020F0302020204030204" pitchFamily="34" charset="0"/>
                      </a:endParaRPr>
                    </a:p>
                    <a:p>
                      <a:pPr algn="just">
                        <a:lnSpc>
                          <a:spcPct val="150000"/>
                        </a:lnSpc>
                        <a:spcAft>
                          <a:spcPts val="799"/>
                        </a:spcAft>
                      </a:pPr>
                      <a:r>
                        <a:rPr lang="en-GB" sz="1600" b="0" strike="noStrike" spc="-1" dirty="0">
                          <a:solidFill>
                            <a:srgbClr val="000000"/>
                          </a:solidFill>
                          <a:latin typeface="Calibri Light" panose="020F0302020204030204" pitchFamily="34" charset="0"/>
                          <a:ea typeface="Calibri"/>
                          <a:cs typeface="Calibri Light" panose="020F0302020204030204" pitchFamily="34" charset="0"/>
                        </a:rPr>
                        <a:t>Lack of good relations with VAs.</a:t>
                      </a:r>
                      <a:endParaRPr lang="en-GB" sz="1600" b="0" strike="noStrike" spc="-1" dirty="0">
                        <a:latin typeface="Calibri Light" panose="020F0302020204030204" pitchFamily="34" charset="0"/>
                        <a:cs typeface="Calibri Light" panose="020F0302020204030204" pitchFamily="34" charset="0"/>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nSpc>
                          <a:spcPct val="100000"/>
                        </a:lnSpc>
                      </a:pPr>
                      <a:r>
                        <a:rPr lang="en-US" sz="1600" b="0" strike="noStrike" spc="-1">
                          <a:solidFill>
                            <a:srgbClr val="000000"/>
                          </a:solidFill>
                          <a:latin typeface="Calibri Light" panose="020F0302020204030204" pitchFamily="34" charset="0"/>
                          <a:cs typeface="Calibri Light" panose="020F0302020204030204" pitchFamily="34" charset="0"/>
                        </a:rPr>
                        <a:t>Implementation of marketing plan</a:t>
                      </a:r>
                      <a:endParaRPr lang="en-GB" sz="1600" b="0" strike="noStrike" spc="-1">
                        <a:latin typeface="Calibri Light" panose="020F0302020204030204" pitchFamily="34" charset="0"/>
                        <a:cs typeface="Calibri Light" panose="020F0302020204030204" pitchFamily="34" charset="0"/>
                      </a:endParaRPr>
                    </a:p>
                    <a:p>
                      <a:pPr>
                        <a:lnSpc>
                          <a:spcPct val="100000"/>
                        </a:lnSpc>
                      </a:pPr>
                      <a:endParaRPr lang="en-GB" sz="1600" b="0" strike="noStrike" spc="-1">
                        <a:latin typeface="Calibri Light" panose="020F0302020204030204" pitchFamily="34" charset="0"/>
                        <a:cs typeface="Calibri Light" panose="020F0302020204030204" pitchFamily="34" charset="0"/>
                      </a:endParaRPr>
                    </a:p>
                    <a:p>
                      <a:pPr>
                        <a:lnSpc>
                          <a:spcPct val="100000"/>
                        </a:lnSpc>
                      </a:pPr>
                      <a:endParaRPr lang="en-GB" sz="1600" b="0" strike="noStrike" spc="-1">
                        <a:latin typeface="Calibri Light" panose="020F0302020204030204" pitchFamily="34" charset="0"/>
                        <a:cs typeface="Calibri Light" panose="020F0302020204030204" pitchFamily="34" charset="0"/>
                      </a:endParaRPr>
                    </a:p>
                    <a:p>
                      <a:pPr>
                        <a:lnSpc>
                          <a:spcPct val="100000"/>
                        </a:lnSpc>
                      </a:pPr>
                      <a:endParaRPr lang="en-GB" sz="1600" b="0" strike="noStrike" spc="-1">
                        <a:latin typeface="Calibri Light" panose="020F0302020204030204" pitchFamily="34" charset="0"/>
                        <a:cs typeface="Calibri Light" panose="020F0302020204030204" pitchFamily="34" charset="0"/>
                      </a:endParaRPr>
                    </a:p>
                    <a:p>
                      <a:pPr>
                        <a:lnSpc>
                          <a:spcPct val="100000"/>
                        </a:lnSpc>
                      </a:pPr>
                      <a:r>
                        <a:rPr lang="en-ZA" sz="1600" b="0" strike="noStrike" spc="-1">
                          <a:solidFill>
                            <a:srgbClr val="000000"/>
                          </a:solidFill>
                          <a:latin typeface="Calibri Light" panose="020F0302020204030204" pitchFamily="34" charset="0"/>
                          <a:cs typeface="Calibri Light" panose="020F0302020204030204" pitchFamily="34" charset="0"/>
                        </a:rPr>
                        <a:t>Action plan to build relations with VAs</a:t>
                      </a:r>
                      <a:endParaRPr lang="en-GB" sz="16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extLst>
                  <a:ext uri="{0D108BD9-81ED-4DB2-BD59-A6C34878D82A}">
                    <a16:rowId xmlns:a16="http://schemas.microsoft.com/office/drawing/2014/main" val="10001"/>
                  </a:ext>
                </a:extLst>
              </a:tr>
              <a:tr h="448920">
                <a:tc vMerge="1">
                  <a:txBody>
                    <a:bodyPr/>
                    <a:lstStyle/>
                    <a:p>
                      <a:r>
                        <a:rPr lang="en-US" dirty="0"/>
                        <a:t>2</a:t>
                      </a: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a:txBody>
                    <a:bodyPr/>
                    <a:lstStyle/>
                    <a:p>
                      <a:pPr>
                        <a:lnSpc>
                          <a:spcPct val="100000"/>
                        </a:lnSpc>
                      </a:pPr>
                      <a:r>
                        <a:rPr lang="en-US" sz="1600" b="0" strike="noStrike" spc="-1" dirty="0">
                          <a:solidFill>
                            <a:srgbClr val="000000"/>
                          </a:solidFill>
                          <a:latin typeface="Calibri Light" panose="020F0302020204030204" pitchFamily="34" charset="0"/>
                          <a:cs typeface="Calibri Light" panose="020F0302020204030204" pitchFamily="34" charset="0"/>
                        </a:rPr>
                        <a:t>COVID-19 resulting in increasing number of scientists unable to pay fees</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a:txBody>
                    <a:bodyPr/>
                    <a:lstStyle/>
                    <a:p>
                      <a:pPr>
                        <a:lnSpc>
                          <a:spcPct val="100000"/>
                        </a:lnSpc>
                      </a:pPr>
                      <a:r>
                        <a:rPr lang="en-US" sz="1600" b="0" strike="noStrike" spc="-1" dirty="0">
                          <a:solidFill>
                            <a:srgbClr val="000000"/>
                          </a:solidFill>
                          <a:latin typeface="Calibri Light" panose="020F0302020204030204" pitchFamily="34" charset="0"/>
                          <a:cs typeface="Calibri Light" panose="020F0302020204030204" pitchFamily="34" charset="0"/>
                        </a:rPr>
                        <a:t>Explore a fee model</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extLst>
                  <a:ext uri="{0D108BD9-81ED-4DB2-BD59-A6C34878D82A}">
                    <a16:rowId xmlns:a16="http://schemas.microsoft.com/office/drawing/2014/main" val="10002"/>
                  </a:ext>
                </a:extLst>
              </a:tr>
              <a:tr h="551880">
                <a:tc rowSpan="2">
                  <a:txBody>
                    <a:bodyPr/>
                    <a:lstStyle/>
                    <a:p>
                      <a:pPr>
                        <a:lnSpc>
                          <a:spcPct val="100000"/>
                        </a:lnSpc>
                      </a:pPr>
                      <a:r>
                        <a:rPr lang="en-US" sz="1600" b="0" strike="noStrike" spc="-1" dirty="0">
                          <a:solidFill>
                            <a:srgbClr val="000000"/>
                          </a:solidFill>
                          <a:latin typeface="Calibri Light" panose="020F0302020204030204" pitchFamily="34" charset="0"/>
                          <a:cs typeface="Calibri Light" panose="020F0302020204030204" pitchFamily="34" charset="0"/>
                        </a:rPr>
                        <a:t>Facilitate public awareness to address national priorities </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c>
                  <a:txBody>
                    <a:bodyPr/>
                    <a:lstStyle/>
                    <a:p>
                      <a:pPr>
                        <a:lnSpc>
                          <a:spcPct val="100000"/>
                        </a:lnSpc>
                      </a:pPr>
                      <a:r>
                        <a:rPr lang="en-GB" sz="1600" b="0" strike="noStrike" spc="-1" dirty="0">
                          <a:solidFill>
                            <a:srgbClr val="000000"/>
                          </a:solidFill>
                          <a:latin typeface="Calibri Light" panose="020F0302020204030204" pitchFamily="34" charset="0"/>
                          <a:cs typeface="Calibri Light" panose="020F0302020204030204" pitchFamily="34" charset="0"/>
                        </a:rPr>
                        <a:t>Information reaching communities and municipalities. </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c>
                  <a:txBody>
                    <a:bodyPr/>
                    <a:lstStyle/>
                    <a:p>
                      <a:pPr>
                        <a:lnSpc>
                          <a:spcPct val="100000"/>
                        </a:lnSpc>
                      </a:pPr>
                      <a:r>
                        <a:rPr lang="en-US" sz="1600" b="0" strike="noStrike" spc="-1" dirty="0">
                          <a:solidFill>
                            <a:srgbClr val="000000"/>
                          </a:solidFill>
                          <a:latin typeface="Calibri Light" panose="020F0302020204030204" pitchFamily="34" charset="0"/>
                          <a:cs typeface="Calibri Light" panose="020F0302020204030204" pitchFamily="34" charset="0"/>
                        </a:rPr>
                        <a:t>Implementation of marketing plan</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extLst>
                  <a:ext uri="{0D108BD9-81ED-4DB2-BD59-A6C34878D82A}">
                    <a16:rowId xmlns:a16="http://schemas.microsoft.com/office/drawing/2014/main" val="10003"/>
                  </a:ext>
                </a:extLst>
              </a:tr>
              <a:tr h="536040">
                <a:tc vMerge="1">
                  <a:txBody>
                    <a:bodyPr/>
                    <a:lstStyle/>
                    <a:p>
                      <a:endParaRPr lang="en-US"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a:txBody>
                    <a:bodyPr/>
                    <a:lstStyle/>
                    <a:p>
                      <a:pPr algn="just">
                        <a:lnSpc>
                          <a:spcPct val="150000"/>
                        </a:lnSpc>
                        <a:spcAft>
                          <a:spcPts val="799"/>
                        </a:spcAft>
                      </a:pPr>
                      <a:r>
                        <a:rPr lang="en-GB" sz="1600" b="0" strike="noStrike" spc="-1" dirty="0">
                          <a:solidFill>
                            <a:srgbClr val="000000"/>
                          </a:solidFill>
                          <a:latin typeface="Calibri Light" panose="020F0302020204030204" pitchFamily="34" charset="0"/>
                          <a:ea typeface="Calibri"/>
                          <a:cs typeface="Calibri Light" panose="020F0302020204030204" pitchFamily="34" charset="0"/>
                        </a:rPr>
                        <a:t>Inability to ensure that society and public are protected against unprofessional conduct.</a:t>
                      </a:r>
                      <a:endParaRPr lang="en-GB" sz="1600" b="0" strike="noStrike" spc="-1" dirty="0">
                        <a:latin typeface="Calibri Light" panose="020F0302020204030204" pitchFamily="34" charset="0"/>
                        <a:cs typeface="Calibri Light" panose="020F0302020204030204" pitchFamily="34"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a:txBody>
                    <a:bodyPr/>
                    <a:lstStyle/>
                    <a:p>
                      <a:pPr algn="just">
                        <a:lnSpc>
                          <a:spcPct val="150000"/>
                        </a:lnSpc>
                        <a:spcAft>
                          <a:spcPts val="799"/>
                        </a:spcAft>
                      </a:pPr>
                      <a:r>
                        <a:rPr lang="en-GB" sz="1600" b="0" strike="noStrike" spc="-1" dirty="0">
                          <a:solidFill>
                            <a:srgbClr val="000000"/>
                          </a:solidFill>
                          <a:latin typeface="Calibri Light" panose="020F0302020204030204" pitchFamily="34" charset="0"/>
                          <a:ea typeface="Calibri"/>
                          <a:cs typeface="Calibri Light" panose="020F0302020204030204" pitchFamily="34" charset="0"/>
                        </a:rPr>
                        <a:t>Operationalisation of the Governance Unit of SACNASP.</a:t>
                      </a:r>
                      <a:endParaRPr lang="en-GB" sz="1600" b="0" strike="noStrike" spc="-1" dirty="0">
                        <a:latin typeface="Calibri Light" panose="020F0302020204030204" pitchFamily="34" charset="0"/>
                        <a:cs typeface="Calibri Light" panose="020F0302020204030204" pitchFamily="34"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3F27DDA7-3DB0-4359-999B-0AE67DF4A6C6}"/>
              </a:ext>
            </a:extLst>
          </p:cNvPr>
          <p:cNvSpPr txBox="1"/>
          <p:nvPr/>
        </p:nvSpPr>
        <p:spPr>
          <a:xfrm>
            <a:off x="11353320" y="5884606"/>
            <a:ext cx="534600" cy="369332"/>
          </a:xfrm>
          <a:prstGeom prst="rect">
            <a:avLst/>
          </a:prstGeom>
          <a:noFill/>
        </p:spPr>
        <p:txBody>
          <a:bodyPr wrap="square" rtlCol="0">
            <a:spAutoFit/>
          </a:bodyPr>
          <a:lstStyle/>
          <a:p>
            <a:r>
              <a:rPr lang="en-US" dirty="0"/>
              <a:t>15</a:t>
            </a:r>
            <a:endParaRPr lang="en-Z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304080" y="91440"/>
            <a:ext cx="8961120" cy="779040"/>
          </a:xfrm>
          <a:prstGeom prst="rect">
            <a:avLst/>
          </a:prstGeom>
          <a:noFill/>
          <a:ln w="0">
            <a:noFill/>
          </a:ln>
        </p:spPr>
        <p:txBody>
          <a:bodyPr anchor="ctr">
            <a:noAutofit/>
          </a:bodyPr>
          <a:lstStyle/>
          <a:p>
            <a:pPr>
              <a:lnSpc>
                <a:spcPct val="90000"/>
              </a:lnSpc>
            </a:pPr>
            <a:r>
              <a:rPr lang="en-US" sz="3200" b="1" strike="noStrike" spc="-1" dirty="0">
                <a:solidFill>
                  <a:schemeClr val="accent6">
                    <a:lumMod val="50000"/>
                  </a:schemeClr>
                </a:solidFill>
                <a:latin typeface="Calibri Light"/>
              </a:rPr>
              <a:t>KEY RISKS </a:t>
            </a:r>
            <a:r>
              <a:rPr lang="en-US" sz="3200" b="1" strike="noStrike" spc="-1" dirty="0">
                <a:solidFill>
                  <a:srgbClr val="92D050"/>
                </a:solidFill>
                <a:latin typeface="Calibri Light"/>
              </a:rPr>
              <a:t>		</a:t>
            </a:r>
            <a:endParaRPr lang="en-US" sz="3200" b="0" strike="noStrike" spc="-1" dirty="0">
              <a:solidFill>
                <a:srgbClr val="000000"/>
              </a:solidFill>
              <a:latin typeface="Calibri"/>
            </a:endParaRPr>
          </a:p>
        </p:txBody>
      </p:sp>
      <p:sp>
        <p:nvSpPr>
          <p:cNvPr id="163" name="TextShape 2"/>
          <p:cNvSpPr txBox="1"/>
          <p:nvPr/>
        </p:nvSpPr>
        <p:spPr>
          <a:xfrm>
            <a:off x="1372680" y="1998360"/>
            <a:ext cx="10515240" cy="4859280"/>
          </a:xfrm>
          <a:prstGeom prst="rect">
            <a:avLst/>
          </a:prstGeom>
          <a:noFill/>
          <a:ln w="0">
            <a:noFill/>
          </a:ln>
        </p:spPr>
        <p:txBody>
          <a:bodyPr>
            <a:noAutofit/>
          </a:bodyPr>
          <a:lstStyle/>
          <a:p>
            <a:pPr indent="-228240">
              <a:lnSpc>
                <a:spcPct val="90000"/>
              </a:lnSpc>
              <a:buClr>
                <a:srgbClr val="FFFFFF"/>
              </a:buClr>
              <a:buFont typeface="Arial"/>
              <a:buChar char="•"/>
            </a:pPr>
            <a:r>
              <a:rPr lang="en-US" sz="1800" b="1" strike="noStrike" spc="-1">
                <a:solidFill>
                  <a:srgbClr val="FFFFFF"/>
                </a:solidFill>
                <a:latin typeface="Calibri"/>
              </a:rPr>
              <a:t>Outcome </a:t>
            </a:r>
            <a:endParaRPr lang="en-US" sz="1800" b="0" strike="noStrike" spc="-1">
              <a:solidFill>
                <a:srgbClr val="000000"/>
              </a:solidFill>
              <a:latin typeface="Calibri"/>
            </a:endParaRPr>
          </a:p>
          <a:p>
            <a:pPr>
              <a:lnSpc>
                <a:spcPct val="90000"/>
              </a:lnSpc>
              <a:tabLst>
                <a:tab pos="0" algn="l"/>
              </a:tabLst>
            </a:pPr>
            <a:r>
              <a:rPr lang="en-US" sz="1800" b="1" strike="noStrike" spc="-1">
                <a:solidFill>
                  <a:srgbClr val="FFFFFF"/>
                </a:solidFill>
                <a:latin typeface="Calibri"/>
              </a:rPr>
              <a:t>tor</a:t>
            </a:r>
            <a:endParaRPr lang="en-US" sz="1800" b="0" strike="noStrike" spc="-1">
              <a:solidFill>
                <a:srgbClr val="000000"/>
              </a:solidFill>
              <a:latin typeface="Calibri"/>
            </a:endParaRPr>
          </a:p>
          <a:p>
            <a:pPr indent="-228240">
              <a:lnSpc>
                <a:spcPct val="90000"/>
              </a:lnSpc>
              <a:buClr>
                <a:srgbClr val="FFFFFF"/>
              </a:buClr>
              <a:buFont typeface="Arial"/>
              <a:buChar char="•"/>
              <a:tabLst>
                <a:tab pos="0" algn="l"/>
              </a:tabLst>
            </a:pPr>
            <a:r>
              <a:rPr lang="en-US" sz="1800" b="1" strike="noStrike" spc="-1">
                <a:solidFill>
                  <a:srgbClr val="FFFFFF"/>
                </a:solidFill>
                <a:latin typeface="Calibri"/>
              </a:rPr>
              <a:t>Target </a:t>
            </a:r>
            <a:endParaRPr lang="en-US" sz="1800" b="0" strike="noStrike" spc="-1">
              <a:solidFill>
                <a:srgbClr val="000000"/>
              </a:solidFill>
              <a:latin typeface="Calibri"/>
            </a:endParaRPr>
          </a:p>
          <a:p>
            <a:pPr>
              <a:lnSpc>
                <a:spcPct val="90000"/>
              </a:lnSpc>
              <a:tabLst>
                <a:tab pos="0" algn="l"/>
              </a:tabLst>
            </a:pPr>
            <a:r>
              <a:rPr lang="en-US" sz="1800" b="1" strike="noStrike" spc="-1">
                <a:solidFill>
                  <a:srgbClr val="FFFFFF"/>
                </a:solidFill>
                <a:latin typeface="Calibri"/>
              </a:rPr>
              <a:t>Indica</a:t>
            </a:r>
            <a:endParaRPr lang="en-US" sz="1800" b="0" strike="noStrike" spc="-1">
              <a:solidFill>
                <a:srgbClr val="000000"/>
              </a:solidFill>
              <a:latin typeface="Calibri"/>
            </a:endParaRPr>
          </a:p>
        </p:txBody>
      </p:sp>
      <p:graphicFrame>
        <p:nvGraphicFramePr>
          <p:cNvPr id="164" name="Table 3"/>
          <p:cNvGraphicFramePr/>
          <p:nvPr>
            <p:extLst>
              <p:ext uri="{D42A27DB-BD31-4B8C-83A1-F6EECF244321}">
                <p14:modId xmlns:p14="http://schemas.microsoft.com/office/powerpoint/2010/main" val="1020183213"/>
              </p:ext>
            </p:extLst>
          </p:nvPr>
        </p:nvGraphicFramePr>
        <p:xfrm>
          <a:off x="304080" y="870480"/>
          <a:ext cx="11584440" cy="5490210"/>
        </p:xfrm>
        <a:graphic>
          <a:graphicData uri="http://schemas.openxmlformats.org/drawingml/2006/table">
            <a:tbl>
              <a:tblPr/>
              <a:tblGrid>
                <a:gridCol w="4153620">
                  <a:extLst>
                    <a:ext uri="{9D8B030D-6E8A-4147-A177-3AD203B41FA5}">
                      <a16:colId xmlns:a16="http://schemas.microsoft.com/office/drawing/2014/main" val="20000"/>
                    </a:ext>
                  </a:extLst>
                </a:gridCol>
                <a:gridCol w="4324350">
                  <a:extLst>
                    <a:ext uri="{9D8B030D-6E8A-4147-A177-3AD203B41FA5}">
                      <a16:colId xmlns:a16="http://schemas.microsoft.com/office/drawing/2014/main" val="20001"/>
                    </a:ext>
                  </a:extLst>
                </a:gridCol>
                <a:gridCol w="3106470">
                  <a:extLst>
                    <a:ext uri="{9D8B030D-6E8A-4147-A177-3AD203B41FA5}">
                      <a16:colId xmlns:a16="http://schemas.microsoft.com/office/drawing/2014/main" val="20002"/>
                    </a:ext>
                  </a:extLst>
                </a:gridCol>
              </a:tblGrid>
              <a:tr h="384307">
                <a:tc>
                  <a:txBody>
                    <a:bodyPr/>
                    <a:lstStyle/>
                    <a:p>
                      <a:pPr>
                        <a:lnSpc>
                          <a:spcPct val="150000"/>
                        </a:lnSpc>
                      </a:pPr>
                      <a:r>
                        <a:rPr lang="en-US" sz="1600" b="1" strike="noStrike" spc="-1" dirty="0">
                          <a:solidFill>
                            <a:srgbClr val="FFFFFF"/>
                          </a:solidFill>
                          <a:latin typeface="Calibri Light" panose="020F0302020204030204" pitchFamily="34" charset="0"/>
                          <a:cs typeface="Calibri Light" panose="020F0302020204030204" pitchFamily="34" charset="0"/>
                        </a:rPr>
                        <a:t>SACNASP outcome </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nSpc>
                          <a:spcPct val="150000"/>
                        </a:lnSpc>
                      </a:pPr>
                      <a:r>
                        <a:rPr lang="en-US" sz="1600" b="1" strike="noStrike" spc="-1" dirty="0">
                          <a:solidFill>
                            <a:srgbClr val="FFFFFF"/>
                          </a:solidFill>
                          <a:latin typeface="Calibri Light" panose="020F0302020204030204" pitchFamily="34" charset="0"/>
                          <a:cs typeface="Calibri Light" panose="020F0302020204030204" pitchFamily="34" charset="0"/>
                        </a:rPr>
                        <a:t>Key risk </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nSpc>
                          <a:spcPct val="150000"/>
                        </a:lnSpc>
                      </a:pPr>
                      <a:r>
                        <a:rPr lang="en-US" sz="1600" b="1" strike="noStrike" spc="-1">
                          <a:solidFill>
                            <a:srgbClr val="FFFFFF"/>
                          </a:solidFill>
                          <a:latin typeface="Calibri Light" panose="020F0302020204030204" pitchFamily="34" charset="0"/>
                          <a:cs typeface="Calibri Light" panose="020F0302020204030204" pitchFamily="34" charset="0"/>
                        </a:rPr>
                        <a:t>Risk mitigation </a:t>
                      </a:r>
                      <a:endParaRPr lang="en-GB" sz="16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extLst>
                  <a:ext uri="{0D108BD9-81ED-4DB2-BD59-A6C34878D82A}">
                    <a16:rowId xmlns:a16="http://schemas.microsoft.com/office/drawing/2014/main" val="10000"/>
                  </a:ext>
                </a:extLst>
              </a:tr>
              <a:tr h="1818186">
                <a:tc>
                  <a:txBody>
                    <a:bodyPr/>
                    <a:lstStyle/>
                    <a:p>
                      <a:pPr>
                        <a:lnSpc>
                          <a:spcPct val="150000"/>
                        </a:lnSpc>
                      </a:pPr>
                      <a:r>
                        <a:rPr lang="en-US" sz="1600" b="0" strike="noStrike" spc="-1">
                          <a:solidFill>
                            <a:srgbClr val="000000"/>
                          </a:solidFill>
                          <a:latin typeface="Calibri Light" panose="020F0302020204030204" pitchFamily="34" charset="0"/>
                          <a:cs typeface="Calibri Light" panose="020F0302020204030204" pitchFamily="34" charset="0"/>
                        </a:rPr>
                        <a:t>Create environment for lifelong learning for professionals </a:t>
                      </a:r>
                      <a:endParaRPr lang="en-GB" sz="16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nSpc>
                          <a:spcPct val="150000"/>
                        </a:lnSpc>
                        <a:spcAft>
                          <a:spcPts val="799"/>
                        </a:spcAft>
                      </a:pPr>
                      <a:r>
                        <a:rPr lang="en-US" sz="1600" b="0" strike="noStrike" spc="-1" dirty="0">
                          <a:solidFill>
                            <a:srgbClr val="000000"/>
                          </a:solidFill>
                          <a:latin typeface="Calibri Light" panose="020F0302020204030204" pitchFamily="34" charset="0"/>
                          <a:ea typeface="Calibri"/>
                          <a:cs typeface="Calibri Light" panose="020F0302020204030204" pitchFamily="34" charset="0"/>
                        </a:rPr>
                        <a:t>Cost of VA events and conferences prohibitively high for some scientists . Not all VAs are on board with the </a:t>
                      </a:r>
                      <a:r>
                        <a:rPr lang="en-US" sz="1600" b="0" strike="noStrike" spc="-1" dirty="0" err="1">
                          <a:solidFill>
                            <a:srgbClr val="000000"/>
                          </a:solidFill>
                          <a:latin typeface="Calibri Light" panose="020F0302020204030204" pitchFamily="34" charset="0"/>
                          <a:ea typeface="Calibri"/>
                          <a:cs typeface="Calibri Light" panose="020F0302020204030204" pitchFamily="34" charset="0"/>
                        </a:rPr>
                        <a:t>programme</a:t>
                      </a:r>
                      <a:r>
                        <a:rPr lang="en-US" sz="1600" b="0" strike="noStrike" spc="-1" dirty="0">
                          <a:solidFill>
                            <a:srgbClr val="000000"/>
                          </a:solidFill>
                          <a:latin typeface="Calibri Light" panose="020F0302020204030204" pitchFamily="34" charset="0"/>
                          <a:ea typeface="Calibri"/>
                          <a:cs typeface="Calibri Light" panose="020F0302020204030204" pitchFamily="34" charset="0"/>
                        </a:rPr>
                        <a:t>. </a:t>
                      </a:r>
                      <a:endParaRPr lang="en-GB" sz="1600" b="0" strike="noStrike" spc="-1" dirty="0">
                        <a:latin typeface="Calibri Light" panose="020F0302020204030204" pitchFamily="34" charset="0"/>
                        <a:cs typeface="Calibri Light" panose="020F0302020204030204" pitchFamily="34" charset="0"/>
                      </a:endParaRPr>
                    </a:p>
                    <a:p>
                      <a:pPr>
                        <a:lnSpc>
                          <a:spcPct val="150000"/>
                        </a:lnSpc>
                        <a:spcAft>
                          <a:spcPts val="799"/>
                        </a:spcAft>
                      </a:pPr>
                      <a:r>
                        <a:rPr lang="en-US" sz="1600" b="0" strike="noStrike" spc="-1" dirty="0">
                          <a:solidFill>
                            <a:srgbClr val="000000"/>
                          </a:solidFill>
                          <a:latin typeface="Calibri Light" panose="020F0302020204030204" pitchFamily="34" charset="0"/>
                          <a:ea typeface="Calibri"/>
                          <a:cs typeface="Calibri Light" panose="020F0302020204030204" pitchFamily="34" charset="0"/>
                        </a:rPr>
                        <a:t>Not enough information to be able to plan adequately</a:t>
                      </a:r>
                      <a:endParaRPr lang="en-GB" sz="1600" b="0" strike="noStrike" spc="-1" dirty="0">
                        <a:latin typeface="Calibri Light" panose="020F0302020204030204" pitchFamily="34" charset="0"/>
                        <a:cs typeface="Calibri Light" panose="020F0302020204030204" pitchFamily="34" charset="0"/>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nSpc>
                          <a:spcPct val="150000"/>
                        </a:lnSpc>
                      </a:pPr>
                      <a:r>
                        <a:rPr lang="en-US" sz="1600" b="0" strike="noStrike" spc="-1">
                          <a:solidFill>
                            <a:srgbClr val="000000"/>
                          </a:solidFill>
                          <a:latin typeface="Calibri Light" panose="020F0302020204030204" pitchFamily="34" charset="0"/>
                          <a:cs typeface="Calibri Light" panose="020F0302020204030204" pitchFamily="34" charset="0"/>
                        </a:rPr>
                        <a:t>Collaboration with private service  providers industry, government and universities</a:t>
                      </a:r>
                      <a:endParaRPr lang="en-GB" sz="16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extLst>
                  <a:ext uri="{0D108BD9-81ED-4DB2-BD59-A6C34878D82A}">
                    <a16:rowId xmlns:a16="http://schemas.microsoft.com/office/drawing/2014/main" val="10001"/>
                  </a:ext>
                </a:extLst>
              </a:tr>
              <a:tr h="1054692">
                <a:tc>
                  <a:txBody>
                    <a:bodyPr/>
                    <a:lstStyle/>
                    <a:p>
                      <a:pPr>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Transformation of natural science sector to increase participation of designated groups. </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a:txBody>
                    <a:bodyPr/>
                    <a:lstStyle/>
                    <a:p>
                      <a:pPr>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CMP </a:t>
                      </a:r>
                      <a:r>
                        <a:rPr lang="en-US" sz="1600" b="0" strike="noStrike" spc="-1" dirty="0" err="1">
                          <a:solidFill>
                            <a:srgbClr val="000000"/>
                          </a:solidFill>
                          <a:latin typeface="Calibri Light" panose="020F0302020204030204" pitchFamily="34" charset="0"/>
                          <a:cs typeface="Calibri Light" panose="020F0302020204030204" pitchFamily="34" charset="0"/>
                        </a:rPr>
                        <a:t>programme</a:t>
                      </a:r>
                      <a:r>
                        <a:rPr lang="en-US" sz="1600" b="0" strike="noStrike" spc="-1" dirty="0">
                          <a:solidFill>
                            <a:srgbClr val="000000"/>
                          </a:solidFill>
                          <a:latin typeface="Calibri Light" panose="020F0302020204030204" pitchFamily="34" charset="0"/>
                          <a:cs typeface="Calibri Light" panose="020F0302020204030204" pitchFamily="34" charset="0"/>
                        </a:rPr>
                        <a:t> on an ongoing basis SACNASP does not have the funding to support the CMP </a:t>
                      </a:r>
                      <a:r>
                        <a:rPr lang="en-US" sz="1600" b="0" strike="noStrike" spc="-1" dirty="0" err="1">
                          <a:solidFill>
                            <a:srgbClr val="000000"/>
                          </a:solidFill>
                          <a:latin typeface="Calibri Light" panose="020F0302020204030204" pitchFamily="34" charset="0"/>
                          <a:cs typeface="Calibri Light" panose="020F0302020204030204" pitchFamily="34" charset="0"/>
                        </a:rPr>
                        <a:t>programme</a:t>
                      </a:r>
                      <a:r>
                        <a:rPr lang="en-US" sz="1600" b="0" strike="noStrike" spc="-1" dirty="0">
                          <a:solidFill>
                            <a:srgbClr val="000000"/>
                          </a:solidFill>
                          <a:latin typeface="Calibri Light" panose="020F0302020204030204" pitchFamily="34" charset="0"/>
                          <a:cs typeface="Calibri Light" panose="020F0302020204030204" pitchFamily="34" charset="0"/>
                        </a:rPr>
                        <a:t> </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a:txBody>
                    <a:bodyPr/>
                    <a:lstStyle/>
                    <a:p>
                      <a:pPr>
                        <a:lnSpc>
                          <a:spcPct val="150000"/>
                        </a:lnSpc>
                      </a:pPr>
                      <a:r>
                        <a:rPr lang="en-US" sz="1600" b="0" strike="noStrike" spc="-1">
                          <a:solidFill>
                            <a:srgbClr val="000000"/>
                          </a:solidFill>
                          <a:latin typeface="Calibri Light" panose="020F0302020204030204" pitchFamily="34" charset="0"/>
                          <a:cs typeface="Calibri Light" panose="020F0302020204030204" pitchFamily="34" charset="0"/>
                        </a:rPr>
                        <a:t>Engaging with government departments for assistance.</a:t>
                      </a:r>
                      <a:endParaRPr lang="en-GB" sz="16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extLst>
                  <a:ext uri="{0D108BD9-81ED-4DB2-BD59-A6C34878D82A}">
                    <a16:rowId xmlns:a16="http://schemas.microsoft.com/office/drawing/2014/main" val="10002"/>
                  </a:ext>
                </a:extLst>
              </a:tr>
              <a:tr h="1054692">
                <a:tc>
                  <a:txBody>
                    <a:bodyPr/>
                    <a:lstStyle/>
                    <a:p>
                      <a:pPr>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To contribute towards education qualifications and learning pathways for natural scientists </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c>
                  <a:txBody>
                    <a:bodyPr/>
                    <a:lstStyle/>
                    <a:p>
                      <a:pPr>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Some academic institutions not willing to engage SACNASP on key education interventions </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c>
                  <a:txBody>
                    <a:bodyPr/>
                    <a:lstStyle/>
                    <a:p>
                      <a:pPr>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Establish closer relationships with academic institutions and the quality Councils.</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extLst>
                  <a:ext uri="{0D108BD9-81ED-4DB2-BD59-A6C34878D82A}">
                    <a16:rowId xmlns:a16="http://schemas.microsoft.com/office/drawing/2014/main" val="10003"/>
                  </a:ext>
                </a:extLst>
              </a:tr>
              <a:tr h="719500">
                <a:tc>
                  <a:txBody>
                    <a:bodyPr/>
                    <a:lstStyle/>
                    <a:p>
                      <a:pPr>
                        <a:lnSpc>
                          <a:spcPct val="150000"/>
                        </a:lnSpc>
                      </a:pPr>
                      <a:r>
                        <a:rPr lang="en-US" sz="1600" b="0" strike="noStrike" spc="-1">
                          <a:solidFill>
                            <a:srgbClr val="000000"/>
                          </a:solidFill>
                          <a:latin typeface="Calibri Light" panose="020F0302020204030204" pitchFamily="34" charset="0"/>
                          <a:cs typeface="Calibri Light" panose="020F0302020204030204" pitchFamily="34" charset="0"/>
                        </a:rPr>
                        <a:t>Compliance with legislative and policy framework</a:t>
                      </a:r>
                      <a:endParaRPr lang="en-GB" sz="16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a:txBody>
                    <a:bodyPr/>
                    <a:lstStyle/>
                    <a:p>
                      <a:pPr>
                        <a:lnSpc>
                          <a:spcPct val="150000"/>
                        </a:lnSpc>
                        <a:spcAft>
                          <a:spcPts val="799"/>
                        </a:spcAft>
                      </a:pPr>
                      <a:r>
                        <a:rPr lang="en-US" sz="1600" b="0" strike="noStrike" spc="-1">
                          <a:solidFill>
                            <a:srgbClr val="000000"/>
                          </a:solidFill>
                          <a:latin typeface="Calibri Light" panose="020F0302020204030204" pitchFamily="34" charset="0"/>
                          <a:ea typeface="Calibri"/>
                          <a:cs typeface="Calibri Light" panose="020F0302020204030204" pitchFamily="34" charset="0"/>
                        </a:rPr>
                        <a:t>Resignation of key members of SACNASP management </a:t>
                      </a:r>
                      <a:endParaRPr lang="en-GB" sz="1600" b="0" strike="noStrike" spc="-1">
                        <a:latin typeface="Calibri Light" panose="020F0302020204030204" pitchFamily="34" charset="0"/>
                        <a:cs typeface="Calibri Light" panose="020F0302020204030204" pitchFamily="34"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a:txBody>
                    <a:bodyPr/>
                    <a:lstStyle/>
                    <a:p>
                      <a:pPr algn="just">
                        <a:lnSpc>
                          <a:spcPct val="150000"/>
                        </a:lnSpc>
                        <a:spcAft>
                          <a:spcPts val="799"/>
                        </a:spcAft>
                      </a:pPr>
                      <a:r>
                        <a:rPr lang="en-US" sz="1600" b="0" strike="noStrike" spc="-1" dirty="0">
                          <a:solidFill>
                            <a:srgbClr val="000000"/>
                          </a:solidFill>
                          <a:latin typeface="Calibri Light" panose="020F0302020204030204" pitchFamily="34" charset="0"/>
                          <a:ea typeface="Calibri"/>
                          <a:cs typeface="Calibri Light" panose="020F0302020204030204" pitchFamily="34" charset="0"/>
                        </a:rPr>
                        <a:t>Succession planning and job rotation.</a:t>
                      </a:r>
                      <a:endParaRPr lang="en-GB" sz="1600" b="0" strike="noStrike" spc="-1" dirty="0">
                        <a:latin typeface="Calibri Light" panose="020F0302020204030204" pitchFamily="34" charset="0"/>
                        <a:cs typeface="Calibri Light" panose="020F0302020204030204" pitchFamily="34"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E4E4FF82-4E81-46F1-A444-D15737B52FCA}"/>
              </a:ext>
            </a:extLst>
          </p:cNvPr>
          <p:cNvSpPr txBox="1"/>
          <p:nvPr/>
        </p:nvSpPr>
        <p:spPr>
          <a:xfrm>
            <a:off x="11353319" y="5884606"/>
            <a:ext cx="534601" cy="369332"/>
          </a:xfrm>
          <a:prstGeom prst="rect">
            <a:avLst/>
          </a:prstGeom>
          <a:noFill/>
        </p:spPr>
        <p:txBody>
          <a:bodyPr wrap="square" rtlCol="0">
            <a:spAutoFit/>
          </a:bodyPr>
          <a:lstStyle/>
          <a:p>
            <a:r>
              <a:rPr lang="en-US" dirty="0"/>
              <a:t>16</a:t>
            </a:r>
            <a:endParaRPr lang="en-Z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265471" y="365040"/>
            <a:ext cx="9533729" cy="779040"/>
          </a:xfrm>
          <a:prstGeom prst="rect">
            <a:avLst/>
          </a:prstGeom>
          <a:noFill/>
          <a:ln w="0">
            <a:noFill/>
          </a:ln>
        </p:spPr>
        <p:txBody>
          <a:bodyPr anchor="ctr">
            <a:noAutofit/>
          </a:bodyPr>
          <a:lstStyle/>
          <a:p>
            <a:pPr>
              <a:lnSpc>
                <a:spcPct val="90000"/>
              </a:lnSpc>
            </a:pPr>
            <a:r>
              <a:rPr lang="en-US" sz="3200" b="1" spc="-1" dirty="0">
                <a:solidFill>
                  <a:schemeClr val="accent6">
                    <a:lumMod val="50000"/>
                  </a:schemeClr>
                </a:solidFill>
                <a:latin typeface="Calibri Light"/>
              </a:rPr>
              <a:t>ADDITIONAL OPPORTUNITIES RAISED BY THE MINISTER </a:t>
            </a:r>
            <a:r>
              <a:rPr lang="en-US" sz="3200" b="1" strike="noStrike" spc="-1" dirty="0">
                <a:solidFill>
                  <a:srgbClr val="92D050"/>
                </a:solidFill>
                <a:latin typeface="Calibri Light"/>
              </a:rPr>
              <a:t>	</a:t>
            </a:r>
            <a:endParaRPr lang="en-US" sz="3200" b="0" strike="noStrike" spc="-1" dirty="0">
              <a:solidFill>
                <a:srgbClr val="000000"/>
              </a:solidFill>
              <a:latin typeface="Calibri"/>
            </a:endParaRPr>
          </a:p>
        </p:txBody>
      </p:sp>
      <p:graphicFrame>
        <p:nvGraphicFramePr>
          <p:cNvPr id="2" name="Table 1">
            <a:extLst>
              <a:ext uri="{FF2B5EF4-FFF2-40B4-BE49-F238E27FC236}">
                <a16:creationId xmlns:a16="http://schemas.microsoft.com/office/drawing/2014/main" id="{EF490E8E-903F-4658-95B3-7B1A9E7D00FD}"/>
              </a:ext>
            </a:extLst>
          </p:cNvPr>
          <p:cNvGraphicFramePr>
            <a:graphicFrameLocks noGrp="1"/>
          </p:cNvGraphicFramePr>
          <p:nvPr>
            <p:extLst>
              <p:ext uri="{D42A27DB-BD31-4B8C-83A1-F6EECF244321}">
                <p14:modId xmlns:p14="http://schemas.microsoft.com/office/powerpoint/2010/main" val="1444863252"/>
              </p:ext>
            </p:extLst>
          </p:nvPr>
        </p:nvGraphicFramePr>
        <p:xfrm>
          <a:off x="265471" y="1144080"/>
          <a:ext cx="11533240" cy="5007102"/>
        </p:xfrm>
        <a:graphic>
          <a:graphicData uri="http://schemas.openxmlformats.org/drawingml/2006/table">
            <a:tbl>
              <a:tblPr firstRow="1" firstCol="1" bandRow="1">
                <a:tableStyleId>{10A1B5D5-9B99-4C35-A422-299274C87663}</a:tableStyleId>
              </a:tblPr>
              <a:tblGrid>
                <a:gridCol w="3315929">
                  <a:extLst>
                    <a:ext uri="{9D8B030D-6E8A-4147-A177-3AD203B41FA5}">
                      <a16:colId xmlns:a16="http://schemas.microsoft.com/office/drawing/2014/main" val="2993854157"/>
                    </a:ext>
                  </a:extLst>
                </a:gridCol>
                <a:gridCol w="8217311">
                  <a:extLst>
                    <a:ext uri="{9D8B030D-6E8A-4147-A177-3AD203B41FA5}">
                      <a16:colId xmlns:a16="http://schemas.microsoft.com/office/drawing/2014/main" val="1433158974"/>
                    </a:ext>
                  </a:extLst>
                </a:gridCol>
              </a:tblGrid>
              <a:tr h="905946">
                <a:tc>
                  <a:txBody>
                    <a:bodyPr/>
                    <a:lstStyle/>
                    <a:p>
                      <a:pPr>
                        <a:lnSpc>
                          <a:spcPct val="150000"/>
                        </a:lnSpc>
                      </a:pPr>
                      <a:r>
                        <a:rPr lang="en-GB" sz="1600" b="0" dirty="0">
                          <a:solidFill>
                            <a:schemeClr val="tx1"/>
                          </a:solidFill>
                          <a:effectLst/>
                          <a:latin typeface="Calibri Light" panose="020F0302020204030204" pitchFamily="34" charset="0"/>
                          <a:cs typeface="Calibri Light" panose="020F0302020204030204" pitchFamily="34" charset="0"/>
                        </a:rPr>
                        <a:t> Develop a proposal on skills programme  and present to department for approval. </a:t>
                      </a:r>
                      <a:endParaRPr lang="en-ZA"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nSpc>
                          <a:spcPct val="150000"/>
                        </a:lnSpc>
                      </a:pPr>
                      <a:r>
                        <a:rPr lang="en-GB" sz="1600" b="0" dirty="0">
                          <a:solidFill>
                            <a:schemeClr val="tx1"/>
                          </a:solidFill>
                          <a:effectLst/>
                          <a:latin typeface="Calibri Light" panose="020F0302020204030204" pitchFamily="34" charset="0"/>
                          <a:cs typeface="Calibri Light" panose="020F0302020204030204" pitchFamily="34" charset="0"/>
                        </a:rPr>
                        <a:t>SACNASP, DALRRD and DSI are collaborating on a programme to train and upskill agriculture graduates in the Extension Science </a:t>
                      </a:r>
                      <a:r>
                        <a:rPr lang="en-GB" sz="1600" b="0" dirty="0" err="1">
                          <a:solidFill>
                            <a:schemeClr val="tx1"/>
                          </a:solidFill>
                          <a:effectLst/>
                          <a:latin typeface="Calibri Light" panose="020F0302020204030204" pitchFamily="34" charset="0"/>
                          <a:cs typeface="Calibri Light" panose="020F0302020204030204" pitchFamily="34" charset="0"/>
                        </a:rPr>
                        <a:t>FoP</a:t>
                      </a:r>
                      <a:r>
                        <a:rPr lang="en-GB" sz="1600" b="0" dirty="0">
                          <a:solidFill>
                            <a:schemeClr val="tx1"/>
                          </a:solidFill>
                          <a:effectLst/>
                          <a:latin typeface="Calibri Light" panose="020F0302020204030204" pitchFamily="34" charset="0"/>
                          <a:cs typeface="Calibri Light" panose="020F0302020204030204" pitchFamily="34" charset="0"/>
                        </a:rPr>
                        <a:t> . This also aligns with the request be more involved in the ERP. This will be a pilot programme that can be introduced across all fields of practice.</a:t>
                      </a:r>
                    </a:p>
                  </a:txBody>
                  <a:tcPr marL="68580" marR="68580" marT="0" marB="0"/>
                </a:tc>
                <a:extLst>
                  <a:ext uri="{0D108BD9-81ED-4DB2-BD59-A6C34878D82A}">
                    <a16:rowId xmlns:a16="http://schemas.microsoft.com/office/drawing/2014/main" val="2801645129"/>
                  </a:ext>
                </a:extLst>
              </a:tr>
              <a:tr h="1312383">
                <a:tc>
                  <a:txBody>
                    <a:bodyPr/>
                    <a:lstStyle/>
                    <a:p>
                      <a:pPr>
                        <a:lnSpc>
                          <a:spcPct val="150000"/>
                        </a:lnSpc>
                      </a:pPr>
                      <a:r>
                        <a:rPr lang="en-GB" sz="1600" b="0" dirty="0">
                          <a:solidFill>
                            <a:schemeClr val="tx1"/>
                          </a:solidFill>
                          <a:effectLst/>
                          <a:latin typeface="Calibri Light" panose="020F0302020204030204" pitchFamily="34" charset="0"/>
                          <a:cs typeface="Calibri Light" panose="020F0302020204030204" pitchFamily="34" charset="0"/>
                        </a:rPr>
                        <a:t> Demonstrate active participation in and support of the DDM.</a:t>
                      </a:r>
                      <a:endParaRPr lang="en-ZA"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nSpc>
                          <a:spcPct val="150000"/>
                        </a:lnSpc>
                      </a:pPr>
                      <a:r>
                        <a:rPr lang="en-GB" sz="1600" b="0" dirty="0">
                          <a:solidFill>
                            <a:schemeClr val="tx1"/>
                          </a:solidFill>
                          <a:effectLst/>
                          <a:latin typeface="Calibri Light" panose="020F0302020204030204" pitchFamily="34" charset="0"/>
                          <a:cs typeface="Calibri Light" panose="020F0302020204030204" pitchFamily="34" charset="0"/>
                        </a:rPr>
                        <a:t>SACNASP has started to engage with the Voluntary Associations on the DDM and held a webinar </a:t>
                      </a:r>
                    </a:p>
                    <a:p>
                      <a:pPr marL="0" marR="0" lvl="0" indent="0" algn="l" defTabSz="914400" rtl="0" eaLnBrk="1" fontAlgn="auto" latinLnBrk="0" hangingPunct="1">
                        <a:lnSpc>
                          <a:spcPct val="150000"/>
                        </a:lnSpc>
                        <a:spcBef>
                          <a:spcPts val="0"/>
                        </a:spcBef>
                        <a:spcAft>
                          <a:spcPts val="0"/>
                        </a:spcAft>
                        <a:buClrTx/>
                        <a:buSzTx/>
                        <a:buFontTx/>
                        <a:buNone/>
                        <a:tabLst/>
                        <a:defRPr/>
                      </a:pPr>
                      <a:r>
                        <a:rPr lang="en-ZA" sz="1600" kern="1200" dirty="0">
                          <a:solidFill>
                            <a:schemeClr val="tx1"/>
                          </a:solidFill>
                          <a:effectLst/>
                          <a:latin typeface="Calibri Light" panose="020F0302020204030204" pitchFamily="34" charset="0"/>
                          <a:cs typeface="Calibri Light" panose="020F0302020204030204" pitchFamily="34" charset="0"/>
                        </a:rPr>
                        <a:t>SACNASP hosted a DDM consultative workshop with the VAs. The presentation shared DSI’s approach and response to the DDM. VAs were invited to consider how they could contribute to the DDM, which would ultimately lead to a better life for all South Africans.</a:t>
                      </a:r>
                    </a:p>
                    <a:p>
                      <a:pPr marL="0" marR="0" lvl="0" indent="0" algn="l" defTabSz="914400" rtl="0" eaLnBrk="1" fontAlgn="auto" latinLnBrk="0" hangingPunct="1">
                        <a:lnSpc>
                          <a:spcPct val="150000"/>
                        </a:lnSpc>
                        <a:spcBef>
                          <a:spcPts val="0"/>
                        </a:spcBef>
                        <a:spcAft>
                          <a:spcPts val="0"/>
                        </a:spcAft>
                        <a:buClrTx/>
                        <a:buSzTx/>
                        <a:buFontTx/>
                        <a:buNone/>
                        <a:tabLst/>
                        <a:defRPr/>
                      </a:pPr>
                      <a:r>
                        <a:rPr lang="en-ZA" sz="1600" kern="1200" dirty="0">
                          <a:solidFill>
                            <a:schemeClr val="tx1"/>
                          </a:solidFill>
                          <a:effectLst/>
                          <a:latin typeface="Calibri Light" panose="020F0302020204030204" pitchFamily="34" charset="0"/>
                          <a:cs typeface="Calibri Light" panose="020F0302020204030204" pitchFamily="34" charset="0"/>
                        </a:rPr>
                        <a:t> </a:t>
                      </a:r>
                    </a:p>
                    <a:p>
                      <a:pPr>
                        <a:lnSpc>
                          <a:spcPct val="150000"/>
                        </a:lnSpc>
                      </a:pPr>
                      <a:r>
                        <a:rPr lang="en-GB" sz="1600" b="0" dirty="0">
                          <a:solidFill>
                            <a:schemeClr val="tx1"/>
                          </a:solidFill>
                          <a:effectLst/>
                          <a:latin typeface="Calibri Light" panose="020F0302020204030204" pitchFamily="34" charset="0"/>
                          <a:cs typeface="Calibri Light" panose="020F0302020204030204" pitchFamily="34" charset="0"/>
                        </a:rPr>
                        <a:t>SFSA featured a discussion  chaired by SACNASP </a:t>
                      </a:r>
                    </a:p>
                    <a:p>
                      <a:pPr>
                        <a:lnSpc>
                          <a:spcPct val="150000"/>
                        </a:lnSpc>
                      </a:pPr>
                      <a:r>
                        <a:rPr lang="en-ZA" sz="1600" kern="1200" dirty="0">
                          <a:solidFill>
                            <a:schemeClr val="tx1"/>
                          </a:solidFill>
                          <a:effectLst/>
                          <a:latin typeface="Calibri Light" panose="020F0302020204030204" pitchFamily="34" charset="0"/>
                          <a:cs typeface="Calibri Light" panose="020F0302020204030204" pitchFamily="34" charset="0"/>
                        </a:rPr>
                        <a:t>entitled “Science and Technology Opportunities to address and Innovation to Service Delivery Challenges”</a:t>
                      </a:r>
                    </a:p>
                    <a:p>
                      <a:pPr>
                        <a:lnSpc>
                          <a:spcPct val="150000"/>
                        </a:lnSpc>
                      </a:pPr>
                      <a:r>
                        <a:rPr lang="en-ZA" sz="1600" b="0" kern="1200" dirty="0">
                          <a:solidFill>
                            <a:schemeClr val="tx1"/>
                          </a:solidFill>
                          <a:effectLst/>
                          <a:latin typeface="Calibri Light" panose="020F0302020204030204" pitchFamily="34" charset="0"/>
                          <a:cs typeface="Calibri Light" panose="020F0302020204030204" pitchFamily="34" charset="0"/>
                        </a:rPr>
                        <a:t>Other DDM webinars are planned for this financial year </a:t>
                      </a:r>
                      <a:r>
                        <a:rPr lang="en-ZA" sz="1600" b="0" kern="1200" dirty="0" err="1">
                          <a:solidFill>
                            <a:schemeClr val="tx1"/>
                          </a:solidFill>
                          <a:effectLst/>
                          <a:latin typeface="Calibri Light" panose="020F0302020204030204" pitchFamily="34" charset="0"/>
                          <a:cs typeface="Calibri Light" panose="020F0302020204030204" pitchFamily="34" charset="0"/>
                        </a:rPr>
                        <a:t>eg</a:t>
                      </a:r>
                      <a:r>
                        <a:rPr lang="en-ZA" sz="1600" b="0" kern="1200" dirty="0">
                          <a:solidFill>
                            <a:schemeClr val="tx1"/>
                          </a:solidFill>
                          <a:effectLst/>
                          <a:latin typeface="Calibri Light" panose="020F0302020204030204" pitchFamily="34" charset="0"/>
                          <a:cs typeface="Calibri Light" panose="020F0302020204030204" pitchFamily="34" charset="0"/>
                        </a:rPr>
                        <a:t> ‘Effective ….</a:t>
                      </a:r>
                      <a:endParaRPr lang="en-GB" sz="1600" b="0" dirty="0">
                        <a:solidFill>
                          <a:schemeClr val="tx1"/>
                        </a:solidFill>
                        <a:effectLst/>
                        <a:latin typeface="Calibri Light" panose="020F03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740279774"/>
                  </a:ext>
                </a:extLst>
              </a:tr>
              <a:tr h="656192">
                <a:tc>
                  <a:txBody>
                    <a:bodyPr/>
                    <a:lstStyle/>
                    <a:p>
                      <a:pPr>
                        <a:lnSpc>
                          <a:spcPct val="150000"/>
                        </a:lnSpc>
                      </a:pPr>
                      <a:r>
                        <a:rPr lang="en-GB" sz="1600" b="0">
                          <a:solidFill>
                            <a:schemeClr val="tx1"/>
                          </a:solidFill>
                          <a:effectLst/>
                          <a:latin typeface="Calibri Light" panose="020F0302020204030204" pitchFamily="34" charset="0"/>
                          <a:cs typeface="Calibri Light" panose="020F0302020204030204" pitchFamily="34" charset="0"/>
                        </a:rPr>
                        <a:t> Deepen partnerships with SADC and BRICS.</a:t>
                      </a:r>
                      <a:endParaRPr lang="en-ZA"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nSpc>
                          <a:spcPct val="150000"/>
                        </a:lnSpc>
                      </a:pPr>
                      <a:r>
                        <a:rPr lang="en-GB" sz="1600" b="0" dirty="0">
                          <a:solidFill>
                            <a:schemeClr val="tx1"/>
                          </a:solidFill>
                          <a:effectLst/>
                          <a:latin typeface="Calibri Light" panose="020F0302020204030204" pitchFamily="34" charset="0"/>
                          <a:cs typeface="Calibri Light" panose="020F0302020204030204" pitchFamily="34" charset="0"/>
                        </a:rPr>
                        <a:t>The  Council is deliberating the way forward.</a:t>
                      </a:r>
                      <a:endParaRPr lang="en-ZA"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113619144"/>
                  </a:ext>
                </a:extLst>
              </a:tr>
            </a:tbl>
          </a:graphicData>
        </a:graphic>
      </p:graphicFrame>
      <p:sp>
        <p:nvSpPr>
          <p:cNvPr id="4" name="TextBox 3">
            <a:extLst>
              <a:ext uri="{FF2B5EF4-FFF2-40B4-BE49-F238E27FC236}">
                <a16:creationId xmlns:a16="http://schemas.microsoft.com/office/drawing/2014/main" id="{C1FC1344-F1C9-4A87-8349-914E82841E90}"/>
              </a:ext>
            </a:extLst>
          </p:cNvPr>
          <p:cNvSpPr txBox="1"/>
          <p:nvPr/>
        </p:nvSpPr>
        <p:spPr>
          <a:xfrm>
            <a:off x="11353319" y="5884606"/>
            <a:ext cx="445391" cy="369332"/>
          </a:xfrm>
          <a:prstGeom prst="rect">
            <a:avLst/>
          </a:prstGeom>
          <a:noFill/>
        </p:spPr>
        <p:txBody>
          <a:bodyPr wrap="square" rtlCol="0">
            <a:spAutoFit/>
          </a:bodyPr>
          <a:lstStyle/>
          <a:p>
            <a:r>
              <a:rPr lang="en-US" dirty="0"/>
              <a:t>17</a:t>
            </a:r>
            <a:endParaRPr lang="en-ZA" dirty="0"/>
          </a:p>
        </p:txBody>
      </p:sp>
    </p:spTree>
    <p:extLst>
      <p:ext uri="{BB962C8B-B14F-4D97-AF65-F5344CB8AC3E}">
        <p14:creationId xmlns:p14="http://schemas.microsoft.com/office/powerpoint/2010/main" val="3956624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Shape 1"/>
          <p:cNvSpPr txBox="1"/>
          <p:nvPr/>
        </p:nvSpPr>
        <p:spPr>
          <a:xfrm>
            <a:off x="838380" y="194354"/>
            <a:ext cx="8961120" cy="779040"/>
          </a:xfrm>
          <a:prstGeom prst="rect">
            <a:avLst/>
          </a:prstGeom>
          <a:noFill/>
          <a:ln w="0">
            <a:noFill/>
          </a:ln>
        </p:spPr>
        <p:txBody>
          <a:bodyPr lIns="91440" tIns="45720" rIns="91440" bIns="45720" anchor="ctr">
            <a:noAutofit/>
          </a:bodyPr>
          <a:lstStyle/>
          <a:p>
            <a:pPr>
              <a:lnSpc>
                <a:spcPct val="90000"/>
              </a:lnSpc>
            </a:pPr>
            <a:r>
              <a:rPr lang="en-US" sz="3200" b="1" spc="-1" dirty="0">
                <a:solidFill>
                  <a:schemeClr val="accent6">
                    <a:lumMod val="50000"/>
                  </a:schemeClr>
                </a:solidFill>
                <a:latin typeface="Calibri Light"/>
              </a:rPr>
              <a:t>OUTLINE OF PRESENTATION </a:t>
            </a:r>
            <a:r>
              <a:rPr lang="en-US" sz="3200" b="1" strike="noStrike" spc="-1" dirty="0">
                <a:solidFill>
                  <a:srgbClr val="92D050"/>
                </a:solidFill>
                <a:latin typeface="Calibri Light"/>
              </a:rPr>
              <a:t>	</a:t>
            </a:r>
            <a:endParaRPr lang="en-US" sz="3200" b="0" strike="noStrike" spc="-1" dirty="0">
              <a:solidFill>
                <a:srgbClr val="000000"/>
              </a:solidFill>
              <a:latin typeface="Calibri"/>
            </a:endParaRPr>
          </a:p>
        </p:txBody>
      </p:sp>
      <p:sp>
        <p:nvSpPr>
          <p:cNvPr id="131" name="TextShape 2"/>
          <p:cNvSpPr txBox="1"/>
          <p:nvPr/>
        </p:nvSpPr>
        <p:spPr>
          <a:xfrm>
            <a:off x="838080" y="1025326"/>
            <a:ext cx="10515240" cy="4859280"/>
          </a:xfrm>
          <a:prstGeom prst="rect">
            <a:avLst/>
          </a:prstGeom>
          <a:noFill/>
          <a:ln w="0">
            <a:noFill/>
          </a:ln>
        </p:spPr>
        <p:txBody>
          <a:bodyPr lIns="91440" tIns="45720" rIns="91440" bIns="45720" anchor="t">
            <a:normAutofit fontScale="92500" lnSpcReduction="10000"/>
          </a:bodyPr>
          <a:lstStyle/>
          <a:p>
            <a:pPr marL="342900" indent="-342900">
              <a:lnSpc>
                <a:spcPct val="160000"/>
              </a:lnSpc>
              <a:buFont typeface="Arial" panose="020B0604020202020204" pitchFamily="34" charset="0"/>
              <a:buChar char="•"/>
            </a:pPr>
            <a:r>
              <a:rPr lang="en-US" sz="1900" b="0" strike="noStrike" spc="-1" dirty="0">
                <a:solidFill>
                  <a:srgbClr val="000000"/>
                </a:solidFill>
                <a:latin typeface="Calibri Light"/>
              </a:rPr>
              <a:t>SACNASP Mandate</a:t>
            </a:r>
          </a:p>
          <a:p>
            <a:pPr marL="342900" indent="-342900">
              <a:lnSpc>
                <a:spcPct val="160000"/>
              </a:lnSpc>
              <a:buFont typeface="Arial" panose="020B0604020202020204" pitchFamily="34" charset="0"/>
              <a:buChar char="•"/>
            </a:pPr>
            <a:r>
              <a:rPr lang="en-US" sz="1900" spc="-1" dirty="0">
                <a:solidFill>
                  <a:srgbClr val="000000"/>
                </a:solidFill>
                <a:latin typeface="Calibri Light"/>
              </a:rPr>
              <a:t>SACNASP Vision, Mission and Values</a:t>
            </a:r>
          </a:p>
          <a:p>
            <a:pPr marL="342900" indent="-342900">
              <a:lnSpc>
                <a:spcPct val="160000"/>
              </a:lnSpc>
              <a:buFont typeface="Arial" panose="020B0604020202020204" pitchFamily="34" charset="0"/>
              <a:buChar char="•"/>
            </a:pPr>
            <a:r>
              <a:rPr lang="en-US" sz="1900" spc="-1" dirty="0">
                <a:solidFill>
                  <a:srgbClr val="000000"/>
                </a:solidFill>
                <a:latin typeface="Calibri Light"/>
              </a:rPr>
              <a:t>Strategic Goals</a:t>
            </a:r>
          </a:p>
          <a:p>
            <a:pPr marL="342900" indent="-342900">
              <a:lnSpc>
                <a:spcPct val="160000"/>
              </a:lnSpc>
              <a:buFont typeface="Arial" panose="020B0604020202020204" pitchFamily="34" charset="0"/>
              <a:buChar char="•"/>
            </a:pPr>
            <a:r>
              <a:rPr lang="en-US" sz="1900" spc="-1" dirty="0">
                <a:solidFill>
                  <a:srgbClr val="000000"/>
                </a:solidFill>
                <a:latin typeface="Calibri Light"/>
              </a:rPr>
              <a:t>Alignment to national priorities</a:t>
            </a:r>
          </a:p>
          <a:p>
            <a:pPr marL="342900" indent="-342900">
              <a:lnSpc>
                <a:spcPct val="160000"/>
              </a:lnSpc>
              <a:buFont typeface="Arial" panose="020B0604020202020204" pitchFamily="34" charset="0"/>
              <a:buChar char="•"/>
            </a:pPr>
            <a:r>
              <a:rPr lang="en-US" sz="1900" spc="-1" dirty="0">
                <a:solidFill>
                  <a:srgbClr val="000000"/>
                </a:solidFill>
                <a:latin typeface="Calibri Light"/>
              </a:rPr>
              <a:t>Annual Performance Plan </a:t>
            </a:r>
          </a:p>
          <a:p>
            <a:pPr marL="342900" indent="-342900">
              <a:lnSpc>
                <a:spcPct val="160000"/>
              </a:lnSpc>
              <a:buFont typeface="Arial" panose="020B0604020202020204" pitchFamily="34" charset="0"/>
              <a:buChar char="•"/>
            </a:pPr>
            <a:r>
              <a:rPr lang="en-US" sz="1900" spc="-1" dirty="0">
                <a:solidFill>
                  <a:srgbClr val="000000"/>
                </a:solidFill>
                <a:latin typeface="Calibri Light"/>
              </a:rPr>
              <a:t>Lifelong Learning</a:t>
            </a:r>
          </a:p>
          <a:p>
            <a:pPr marL="342900" indent="-342900">
              <a:lnSpc>
                <a:spcPct val="160000"/>
              </a:lnSpc>
              <a:buFont typeface="Arial" panose="020B0604020202020204" pitchFamily="34" charset="0"/>
              <a:buChar char="•"/>
            </a:pPr>
            <a:r>
              <a:rPr lang="en-US" sz="1900" spc="-1" dirty="0">
                <a:solidFill>
                  <a:srgbClr val="000000"/>
                </a:solidFill>
                <a:latin typeface="Calibri Light"/>
              </a:rPr>
              <a:t>Key Risks</a:t>
            </a:r>
          </a:p>
          <a:p>
            <a:pPr marL="342900" indent="-342900">
              <a:lnSpc>
                <a:spcPct val="160000"/>
              </a:lnSpc>
              <a:buFont typeface="Arial" panose="020B0604020202020204" pitchFamily="34" charset="0"/>
              <a:buChar char="•"/>
            </a:pPr>
            <a:r>
              <a:rPr lang="en-US" sz="1900" spc="-1" dirty="0">
                <a:solidFill>
                  <a:srgbClr val="000000"/>
                </a:solidFill>
                <a:latin typeface="Calibri Light"/>
              </a:rPr>
              <a:t>Additional opportunities raised by the Minister</a:t>
            </a:r>
          </a:p>
          <a:p>
            <a:pPr marL="342900" indent="-342900">
              <a:lnSpc>
                <a:spcPct val="160000"/>
              </a:lnSpc>
              <a:buFont typeface="Arial" panose="020B0604020202020204" pitchFamily="34" charset="0"/>
              <a:buChar char="•"/>
            </a:pPr>
            <a:r>
              <a:rPr lang="en-US" sz="1900" spc="-1" dirty="0">
                <a:solidFill>
                  <a:srgbClr val="000000"/>
                </a:solidFill>
                <a:latin typeface="Calibri Light"/>
              </a:rPr>
              <a:t>Budget 2022-2023 </a:t>
            </a:r>
          </a:p>
          <a:p>
            <a:pPr marL="342900" indent="-342900">
              <a:lnSpc>
                <a:spcPct val="160000"/>
              </a:lnSpc>
              <a:buFont typeface="Arial" panose="020B0604020202020204" pitchFamily="34" charset="0"/>
              <a:buChar char="•"/>
            </a:pPr>
            <a:r>
              <a:rPr lang="en-US" sz="1900" spc="-1" dirty="0">
                <a:solidFill>
                  <a:srgbClr val="000000"/>
                </a:solidFill>
                <a:latin typeface="Calibri Light"/>
              </a:rPr>
              <a:t>Key Highlights</a:t>
            </a:r>
          </a:p>
          <a:p>
            <a:pPr marL="342900" indent="-342900">
              <a:lnSpc>
                <a:spcPct val="160000"/>
              </a:lnSpc>
              <a:buFont typeface="Arial" panose="020B0604020202020204" pitchFamily="34" charset="0"/>
              <a:buChar char="•"/>
            </a:pPr>
            <a:r>
              <a:rPr lang="en-US" sz="1900" spc="-1" dirty="0">
                <a:solidFill>
                  <a:srgbClr val="000000"/>
                </a:solidFill>
                <a:latin typeface="Calibri Light"/>
              </a:rPr>
              <a:t>Positive outcomes from 2021/2022</a:t>
            </a:r>
          </a:p>
          <a:p>
            <a:pPr marL="342900" indent="-342900">
              <a:lnSpc>
                <a:spcPct val="160000"/>
              </a:lnSpc>
              <a:buFont typeface="Arial" panose="020B0604020202020204" pitchFamily="34" charset="0"/>
              <a:buChar char="•"/>
            </a:pPr>
            <a:endParaRPr lang="en-US" spc="-1" dirty="0">
              <a:solidFill>
                <a:srgbClr val="000000"/>
              </a:solidFill>
              <a:latin typeface="Calibri Light"/>
            </a:endParaRPr>
          </a:p>
          <a:p>
            <a:pPr marL="342900" indent="-342900">
              <a:lnSpc>
                <a:spcPct val="160000"/>
              </a:lnSpc>
              <a:buFont typeface="Arial" panose="020B0604020202020204" pitchFamily="34" charset="0"/>
              <a:buChar char="•"/>
            </a:pPr>
            <a:endParaRPr lang="en-US" spc="-1" dirty="0">
              <a:solidFill>
                <a:srgbClr val="000000"/>
              </a:solidFill>
              <a:latin typeface="Calibri Light"/>
            </a:endParaRPr>
          </a:p>
          <a:p>
            <a:pPr marL="342900" indent="-342900">
              <a:lnSpc>
                <a:spcPct val="160000"/>
              </a:lnSpc>
              <a:buFont typeface="Arial" panose="020B0604020202020204" pitchFamily="34" charset="0"/>
              <a:buChar char="•"/>
            </a:pPr>
            <a:endParaRPr lang="en-US" spc="-1" dirty="0">
              <a:solidFill>
                <a:srgbClr val="000000"/>
              </a:solidFill>
              <a:latin typeface="Calibri Light"/>
            </a:endParaRPr>
          </a:p>
          <a:p>
            <a:pPr marL="342900" indent="-342900">
              <a:lnSpc>
                <a:spcPct val="160000"/>
              </a:lnSpc>
              <a:buFont typeface="Arial" panose="020B0604020202020204" pitchFamily="34" charset="0"/>
              <a:buChar char="•"/>
            </a:pPr>
            <a:endParaRPr lang="en-US" spc="-1" dirty="0">
              <a:solidFill>
                <a:srgbClr val="000000"/>
              </a:solidFill>
              <a:latin typeface="Calibri Light"/>
            </a:endParaRPr>
          </a:p>
          <a:p>
            <a:pPr marL="342900" indent="-342900">
              <a:lnSpc>
                <a:spcPct val="160000"/>
              </a:lnSpc>
              <a:buFont typeface="Arial" panose="020B0604020202020204" pitchFamily="34" charset="0"/>
              <a:buChar char="•"/>
            </a:pPr>
            <a:endParaRPr lang="en-US" spc="-1" dirty="0">
              <a:solidFill>
                <a:srgbClr val="000000"/>
              </a:solidFill>
              <a:latin typeface="Calibri Light"/>
            </a:endParaRPr>
          </a:p>
          <a:p>
            <a:pPr marL="342900" indent="-342900">
              <a:lnSpc>
                <a:spcPct val="160000"/>
              </a:lnSpc>
              <a:buFont typeface="Arial" panose="020B0604020202020204" pitchFamily="34" charset="0"/>
              <a:buChar char="•"/>
            </a:pPr>
            <a:endParaRPr lang="en-US" spc="-1" dirty="0">
              <a:solidFill>
                <a:srgbClr val="000000"/>
              </a:solidFill>
              <a:latin typeface="Calibri Light"/>
            </a:endParaRPr>
          </a:p>
          <a:p>
            <a:pPr marL="342900" indent="-342900">
              <a:lnSpc>
                <a:spcPct val="160000"/>
              </a:lnSpc>
              <a:buFont typeface="Arial" panose="020B0604020202020204" pitchFamily="34" charset="0"/>
              <a:buChar char="•"/>
            </a:pPr>
            <a:endParaRPr lang="en-ZA" b="0" strike="noStrike" spc="-1" dirty="0">
              <a:solidFill>
                <a:srgbClr val="000000"/>
              </a:solidFill>
              <a:latin typeface="Calibri Light"/>
            </a:endParaRPr>
          </a:p>
        </p:txBody>
      </p:sp>
      <p:sp>
        <p:nvSpPr>
          <p:cNvPr id="2" name="TextBox 1">
            <a:extLst>
              <a:ext uri="{FF2B5EF4-FFF2-40B4-BE49-F238E27FC236}">
                <a16:creationId xmlns:a16="http://schemas.microsoft.com/office/drawing/2014/main" id="{1DE79501-54FE-4A8A-A07B-6D66EF59FEC8}"/>
              </a:ext>
            </a:extLst>
          </p:cNvPr>
          <p:cNvSpPr txBox="1"/>
          <p:nvPr/>
        </p:nvSpPr>
        <p:spPr>
          <a:xfrm>
            <a:off x="11353320" y="5884606"/>
            <a:ext cx="297906" cy="369332"/>
          </a:xfrm>
          <a:prstGeom prst="rect">
            <a:avLst/>
          </a:prstGeom>
          <a:noFill/>
        </p:spPr>
        <p:txBody>
          <a:bodyPr wrap="square" rtlCol="0">
            <a:spAutoFit/>
          </a:bodyPr>
          <a:lstStyle/>
          <a:p>
            <a:r>
              <a:rPr lang="en-US"/>
              <a:t>1</a:t>
            </a:r>
            <a:endParaRPr lang="en-Z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510532" y="365040"/>
            <a:ext cx="9179377" cy="779040"/>
          </a:xfrm>
          <a:prstGeom prst="rect">
            <a:avLst/>
          </a:prstGeom>
          <a:noFill/>
          <a:ln w="0">
            <a:noFill/>
          </a:ln>
        </p:spPr>
        <p:txBody>
          <a:bodyPr anchor="ctr">
            <a:noAutofit/>
          </a:bodyPr>
          <a:lstStyle/>
          <a:p>
            <a:pPr>
              <a:lnSpc>
                <a:spcPct val="90000"/>
              </a:lnSpc>
            </a:pPr>
            <a:r>
              <a:rPr lang="en-US" sz="3200" b="1" spc="-1" dirty="0">
                <a:solidFill>
                  <a:schemeClr val="accent6">
                    <a:lumMod val="50000"/>
                  </a:schemeClr>
                </a:solidFill>
                <a:latin typeface="Calibri Light"/>
              </a:rPr>
              <a:t>ADDITIONAL OPPORTUNITIES RAISED BY THE MINISTER</a:t>
            </a:r>
            <a:r>
              <a:rPr lang="en-US" sz="3200" b="1" strike="noStrike" spc="-1" dirty="0">
                <a:solidFill>
                  <a:srgbClr val="92D050"/>
                </a:solidFill>
                <a:latin typeface="Calibri Light"/>
              </a:rPr>
              <a:t>	</a:t>
            </a:r>
            <a:endParaRPr lang="en-US" sz="3200" b="0" strike="noStrike" spc="-1" dirty="0">
              <a:solidFill>
                <a:srgbClr val="000000"/>
              </a:solidFill>
              <a:latin typeface="Calibri"/>
            </a:endParaRPr>
          </a:p>
        </p:txBody>
      </p:sp>
      <p:graphicFrame>
        <p:nvGraphicFramePr>
          <p:cNvPr id="2" name="Table 1">
            <a:extLst>
              <a:ext uri="{FF2B5EF4-FFF2-40B4-BE49-F238E27FC236}">
                <a16:creationId xmlns:a16="http://schemas.microsoft.com/office/drawing/2014/main" id="{EF490E8E-903F-4658-95B3-7B1A9E7D00FD}"/>
              </a:ext>
            </a:extLst>
          </p:cNvPr>
          <p:cNvGraphicFramePr>
            <a:graphicFrameLocks noGrp="1"/>
          </p:cNvGraphicFramePr>
          <p:nvPr>
            <p:extLst>
              <p:ext uri="{D42A27DB-BD31-4B8C-83A1-F6EECF244321}">
                <p14:modId xmlns:p14="http://schemas.microsoft.com/office/powerpoint/2010/main" val="2198837969"/>
              </p:ext>
            </p:extLst>
          </p:nvPr>
        </p:nvGraphicFramePr>
        <p:xfrm>
          <a:off x="393290" y="1110426"/>
          <a:ext cx="11533240" cy="5284025"/>
        </p:xfrm>
        <a:graphic>
          <a:graphicData uri="http://schemas.openxmlformats.org/drawingml/2006/table">
            <a:tbl>
              <a:tblPr firstRow="1" firstCol="1" bandRow="1">
                <a:tableStyleId>{10A1B5D5-9B99-4C35-A422-299274C87663}</a:tableStyleId>
              </a:tblPr>
              <a:tblGrid>
                <a:gridCol w="4161486">
                  <a:extLst>
                    <a:ext uri="{9D8B030D-6E8A-4147-A177-3AD203B41FA5}">
                      <a16:colId xmlns:a16="http://schemas.microsoft.com/office/drawing/2014/main" val="2993854157"/>
                    </a:ext>
                  </a:extLst>
                </a:gridCol>
                <a:gridCol w="7371754">
                  <a:extLst>
                    <a:ext uri="{9D8B030D-6E8A-4147-A177-3AD203B41FA5}">
                      <a16:colId xmlns:a16="http://schemas.microsoft.com/office/drawing/2014/main" val="1433158974"/>
                    </a:ext>
                  </a:extLst>
                </a:gridCol>
              </a:tblGrid>
              <a:tr h="865716">
                <a:tc>
                  <a:txBody>
                    <a:bodyPr/>
                    <a:lstStyle/>
                    <a:p>
                      <a:pPr>
                        <a:lnSpc>
                          <a:spcPct val="150000"/>
                        </a:lnSpc>
                      </a:pPr>
                      <a:r>
                        <a:rPr lang="en-GB" sz="1800" b="0" dirty="0">
                          <a:solidFill>
                            <a:schemeClr val="tx1"/>
                          </a:solidFill>
                          <a:effectLst/>
                          <a:latin typeface="Calibri Light" panose="020F0302020204030204" pitchFamily="34" charset="0"/>
                          <a:cs typeface="Calibri Light" panose="020F0302020204030204" pitchFamily="34" charset="0"/>
                        </a:rPr>
                        <a:t> SACNASP should popularise and showcase science  to society</a:t>
                      </a:r>
                      <a:endParaRPr lang="en-ZA"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nSpc>
                          <a:spcPct val="150000"/>
                        </a:lnSpc>
                      </a:pPr>
                      <a:r>
                        <a:rPr lang="en-GB" sz="1800" b="0" dirty="0">
                          <a:solidFill>
                            <a:schemeClr val="tx1"/>
                          </a:solidFill>
                          <a:effectLst/>
                          <a:latin typeface="Calibri Light" panose="020F0302020204030204" pitchFamily="34" charset="0"/>
                          <a:cs typeface="Calibri Light" panose="020F0302020204030204" pitchFamily="34" charset="0"/>
                        </a:rPr>
                        <a:t>SACNASP is developing documentaries for schools one has been completed on 4IR. Eight webinars to be held in 2022-2023</a:t>
                      </a:r>
                    </a:p>
                  </a:txBody>
                  <a:tcPr marL="68580" marR="68580" marT="0" marB="0"/>
                </a:tc>
                <a:extLst>
                  <a:ext uri="{0D108BD9-81ED-4DB2-BD59-A6C34878D82A}">
                    <a16:rowId xmlns:a16="http://schemas.microsoft.com/office/drawing/2014/main" val="2801645129"/>
                  </a:ext>
                </a:extLst>
              </a:tr>
              <a:tr h="1254104">
                <a:tc>
                  <a:txBody>
                    <a:bodyPr/>
                    <a:lstStyle/>
                    <a:p>
                      <a:pPr>
                        <a:lnSpc>
                          <a:spcPct val="150000"/>
                        </a:lnSpc>
                      </a:pPr>
                      <a:r>
                        <a:rPr lang="en-US" sz="1800" b="0" dirty="0">
                          <a:solidFill>
                            <a:schemeClr val="tx1"/>
                          </a:solidFill>
                          <a:effectLst/>
                          <a:latin typeface="Calibri Light" panose="020F0302020204030204" pitchFamily="34" charset="0"/>
                          <a:cs typeface="Calibri Light" panose="020F0302020204030204" pitchFamily="34" charset="0"/>
                        </a:rPr>
                        <a:t>Science journalism  should be promoted </a:t>
                      </a:r>
                      <a:endParaRPr lang="en-ZA"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nSpc>
                          <a:spcPct val="150000"/>
                        </a:lnSpc>
                      </a:pPr>
                      <a:r>
                        <a:rPr lang="en-US" sz="1800" b="0" dirty="0">
                          <a:solidFill>
                            <a:schemeClr val="tx1"/>
                          </a:solidFill>
                          <a:effectLst/>
                          <a:latin typeface="Calibri Light" panose="020F0302020204030204" pitchFamily="34" charset="0"/>
                          <a:cs typeface="Calibri Light" panose="020F0302020204030204" pitchFamily="34" charset="0"/>
                        </a:rPr>
                        <a:t>SACNASP held a Science Communication workshop in 2021-2022 and the candidates on the  SACNASP/VA CPM programme  will attend a science communication workshop in 2022 - 2023</a:t>
                      </a:r>
                      <a:endParaRPr lang="en-ZA"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740279774"/>
                  </a:ext>
                </a:extLst>
              </a:tr>
              <a:tr h="1138967">
                <a:tc>
                  <a:txBody>
                    <a:bodyPr/>
                    <a:lstStyle/>
                    <a:p>
                      <a:pPr>
                        <a:lnSpc>
                          <a:spcPct val="150000"/>
                        </a:lnSpc>
                      </a:pPr>
                      <a:r>
                        <a:rPr lang="en-GB" sz="1800" b="0">
                          <a:solidFill>
                            <a:schemeClr val="tx1"/>
                          </a:solidFill>
                          <a:effectLst/>
                          <a:latin typeface="Calibri Light" panose="020F0302020204030204" pitchFamily="34" charset="0"/>
                          <a:cs typeface="Calibri Light" panose="020F0302020204030204" pitchFamily="34" charset="0"/>
                        </a:rPr>
                        <a:t> SACNASP should  start a programme of internships to assist unemployed graduates .</a:t>
                      </a:r>
                      <a:endParaRPr lang="en-ZA" sz="18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nSpc>
                          <a:spcPct val="150000"/>
                        </a:lnSpc>
                      </a:pPr>
                      <a:r>
                        <a:rPr lang="en-GB" sz="1800" b="0" dirty="0">
                          <a:solidFill>
                            <a:schemeClr val="tx1"/>
                          </a:solidFill>
                          <a:effectLst/>
                          <a:latin typeface="Calibri Light" panose="020F0302020204030204" pitchFamily="34" charset="0"/>
                          <a:cs typeface="Calibri Light" panose="020F0302020204030204" pitchFamily="34" charset="0"/>
                        </a:rPr>
                        <a:t>To be discussed at the  Strategic Planning Meeting . Will require involvement of Industry and VAs.</a:t>
                      </a:r>
                      <a:endParaRPr lang="en-ZA"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113619144"/>
                  </a:ext>
                </a:extLst>
              </a:tr>
              <a:tr h="1138967">
                <a:tc>
                  <a:txBody>
                    <a:bodyPr/>
                    <a:lstStyle/>
                    <a:p>
                      <a:pPr>
                        <a:lnSpc>
                          <a:spcPct val="150000"/>
                        </a:lnSpc>
                      </a:pPr>
                      <a:r>
                        <a:rPr lang="en-US" sz="1800" b="0">
                          <a:solidFill>
                            <a:schemeClr val="tx1"/>
                          </a:solidFill>
                          <a:effectLst/>
                          <a:latin typeface="Calibri Light" panose="020F0302020204030204" pitchFamily="34" charset="0"/>
                          <a:cs typeface="Calibri Light" panose="020F0302020204030204" pitchFamily="34" charset="0"/>
                        </a:rPr>
                        <a:t>SACNASP needs to focus on changes in science and a plan needs to be developed  around the technological revolution </a:t>
                      </a:r>
                      <a:endParaRPr lang="en-ZA" sz="18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nSpc>
                          <a:spcPct val="150000"/>
                        </a:lnSpc>
                      </a:pPr>
                      <a:r>
                        <a:rPr lang="en-US" sz="1800" b="0" dirty="0">
                          <a:solidFill>
                            <a:schemeClr val="tx1"/>
                          </a:solidFill>
                          <a:effectLst/>
                          <a:latin typeface="Calibri Light" panose="020F0302020204030204" pitchFamily="34" charset="0"/>
                          <a:cs typeface="Calibri Light" panose="020F0302020204030204" pitchFamily="34" charset="0"/>
                        </a:rPr>
                        <a:t>SACNASP has started engaging on the Task Team on the 4</a:t>
                      </a:r>
                      <a:r>
                        <a:rPr lang="en-US" sz="1800" b="0" baseline="30000" dirty="0">
                          <a:solidFill>
                            <a:schemeClr val="tx1"/>
                          </a:solidFill>
                          <a:effectLst/>
                          <a:latin typeface="Calibri Light" panose="020F0302020204030204" pitchFamily="34" charset="0"/>
                          <a:cs typeface="Calibri Light" panose="020F0302020204030204" pitchFamily="34" charset="0"/>
                        </a:rPr>
                        <a:t>th</a:t>
                      </a:r>
                      <a:r>
                        <a:rPr lang="en-US" sz="1800" b="0" dirty="0">
                          <a:solidFill>
                            <a:schemeClr val="tx1"/>
                          </a:solidFill>
                          <a:effectLst/>
                          <a:latin typeface="Calibri Light" panose="020F0302020204030204" pitchFamily="34" charset="0"/>
                          <a:cs typeface="Calibri Light" panose="020F0302020204030204" pitchFamily="34" charset="0"/>
                        </a:rPr>
                        <a:t> IR.  This will be further addressed at the strategic planning meeting . </a:t>
                      </a:r>
                      <a:endParaRPr lang="en-ZA"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4135598615"/>
                  </a:ext>
                </a:extLst>
              </a:tr>
              <a:tr h="745759">
                <a:tc>
                  <a:txBody>
                    <a:bodyPr/>
                    <a:lstStyle/>
                    <a:p>
                      <a:pPr>
                        <a:lnSpc>
                          <a:spcPct val="150000"/>
                        </a:lnSpc>
                      </a:pPr>
                      <a:r>
                        <a:rPr lang="en-US" sz="1800" b="0" dirty="0">
                          <a:solidFill>
                            <a:schemeClr val="tx1"/>
                          </a:solidFill>
                          <a:effectLst/>
                          <a:latin typeface="Calibri Light" panose="020F0302020204030204" pitchFamily="34" charset="0"/>
                          <a:cs typeface="Calibri Light" panose="020F0302020204030204" pitchFamily="34" charset="0"/>
                        </a:rPr>
                        <a:t>Deploy multi disciplinary teams</a:t>
                      </a:r>
                      <a:endParaRPr lang="en-ZA"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nSpc>
                          <a:spcPct val="150000"/>
                        </a:lnSpc>
                      </a:pPr>
                      <a:r>
                        <a:rPr lang="en-US" sz="1800" b="0" dirty="0">
                          <a:solidFill>
                            <a:schemeClr val="tx1"/>
                          </a:solidFill>
                          <a:effectLst/>
                          <a:latin typeface="Calibri Light" panose="020F0302020204030204" pitchFamily="34" charset="0"/>
                          <a:cs typeface="Calibri Light" panose="020F0302020204030204" pitchFamily="34" charset="0"/>
                        </a:rPr>
                        <a:t>SACNASP is developing plans to engage on how to deploy multi disciplinary  teams. SAB plats</a:t>
                      </a:r>
                      <a:endParaRPr lang="en-ZA"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4034965119"/>
                  </a:ext>
                </a:extLst>
              </a:tr>
            </a:tbl>
          </a:graphicData>
        </a:graphic>
      </p:graphicFrame>
      <p:sp>
        <p:nvSpPr>
          <p:cNvPr id="4" name="TextBox 3">
            <a:extLst>
              <a:ext uri="{FF2B5EF4-FFF2-40B4-BE49-F238E27FC236}">
                <a16:creationId xmlns:a16="http://schemas.microsoft.com/office/drawing/2014/main" id="{C1FC1344-F1C9-4A87-8349-914E82841E90}"/>
              </a:ext>
            </a:extLst>
          </p:cNvPr>
          <p:cNvSpPr txBox="1"/>
          <p:nvPr/>
        </p:nvSpPr>
        <p:spPr>
          <a:xfrm>
            <a:off x="11353319" y="5884606"/>
            <a:ext cx="445391" cy="369332"/>
          </a:xfrm>
          <a:prstGeom prst="rect">
            <a:avLst/>
          </a:prstGeom>
          <a:noFill/>
        </p:spPr>
        <p:txBody>
          <a:bodyPr wrap="square" rtlCol="0">
            <a:spAutoFit/>
          </a:bodyPr>
          <a:lstStyle/>
          <a:p>
            <a:r>
              <a:rPr lang="en-US" dirty="0"/>
              <a:t>18</a:t>
            </a:r>
            <a:endParaRPr lang="en-ZA" dirty="0"/>
          </a:p>
        </p:txBody>
      </p:sp>
    </p:spTree>
    <p:extLst>
      <p:ext uri="{BB962C8B-B14F-4D97-AF65-F5344CB8AC3E}">
        <p14:creationId xmlns:p14="http://schemas.microsoft.com/office/powerpoint/2010/main" val="2000059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838080" y="365040"/>
            <a:ext cx="8961120" cy="779040"/>
          </a:xfrm>
          <a:prstGeom prst="rect">
            <a:avLst/>
          </a:prstGeom>
          <a:noFill/>
          <a:ln w="0">
            <a:noFill/>
          </a:ln>
        </p:spPr>
        <p:txBody>
          <a:bodyPr anchor="ctr">
            <a:noAutofit/>
          </a:bodyPr>
          <a:lstStyle/>
          <a:p>
            <a:pPr>
              <a:lnSpc>
                <a:spcPct val="90000"/>
              </a:lnSpc>
            </a:pPr>
            <a:r>
              <a:rPr lang="en-US" sz="3200" b="1" strike="noStrike" spc="-1" dirty="0">
                <a:solidFill>
                  <a:schemeClr val="accent6">
                    <a:lumMod val="50000"/>
                  </a:schemeClr>
                </a:solidFill>
                <a:latin typeface="Calibri Light"/>
              </a:rPr>
              <a:t>BUDGET </a:t>
            </a:r>
            <a:r>
              <a:rPr lang="en-US" sz="3200" b="1" spc="-1" dirty="0">
                <a:solidFill>
                  <a:schemeClr val="accent6">
                    <a:lumMod val="50000"/>
                  </a:schemeClr>
                </a:solidFill>
                <a:latin typeface="Calibri Light"/>
              </a:rPr>
              <a:t>2022-2023</a:t>
            </a:r>
            <a:r>
              <a:rPr lang="en-US" sz="3200" b="1" spc="-1" dirty="0">
                <a:solidFill>
                  <a:srgbClr val="92D050"/>
                </a:solidFill>
                <a:latin typeface="Calibri Light"/>
              </a:rPr>
              <a:t> </a:t>
            </a:r>
            <a:endParaRPr lang="en-US" sz="3200" b="0" strike="noStrike" spc="-1" dirty="0">
              <a:solidFill>
                <a:srgbClr val="000000"/>
              </a:solidFill>
              <a:latin typeface="Calibri"/>
            </a:endParaRPr>
          </a:p>
        </p:txBody>
      </p:sp>
      <p:sp>
        <p:nvSpPr>
          <p:cNvPr id="135" name="TextShape 2"/>
          <p:cNvSpPr txBox="1"/>
          <p:nvPr/>
        </p:nvSpPr>
        <p:spPr>
          <a:xfrm>
            <a:off x="377942" y="1296537"/>
            <a:ext cx="10975378" cy="4880343"/>
          </a:xfrm>
          <a:prstGeom prst="rect">
            <a:avLst/>
          </a:prstGeom>
          <a:noFill/>
          <a:ln w="0">
            <a:noFill/>
          </a:ln>
        </p:spPr>
        <p:txBody>
          <a:bodyPr>
            <a:noAutofit/>
          </a:bodyPr>
          <a:lstStyle/>
          <a:p>
            <a:pPr marL="360" algn="just">
              <a:lnSpc>
                <a:spcPct val="150000"/>
              </a:lnSpc>
              <a:spcBef>
                <a:spcPts val="1001"/>
              </a:spcBef>
              <a:spcAft>
                <a:spcPts val="799"/>
              </a:spcAft>
              <a:buClr>
                <a:srgbClr val="000000"/>
              </a:buClr>
            </a:pPr>
            <a:r>
              <a:rPr lang="en-GB" sz="1400" spc="-1" dirty="0">
                <a:solidFill>
                  <a:srgbClr val="000000"/>
                </a:solidFill>
                <a:latin typeface="Calibri"/>
                <a:ea typeface="SimSun"/>
              </a:rPr>
              <a:t> </a:t>
            </a:r>
          </a:p>
          <a:p>
            <a:pPr marL="228600" indent="-228240" algn="just">
              <a:lnSpc>
                <a:spcPct val="150000"/>
              </a:lnSpc>
              <a:spcBef>
                <a:spcPts val="1001"/>
              </a:spcBef>
              <a:spcAft>
                <a:spcPts val="799"/>
              </a:spcAft>
              <a:buClr>
                <a:srgbClr val="000000"/>
              </a:buClr>
              <a:buFont typeface="Arial"/>
              <a:buChar char="•"/>
            </a:pPr>
            <a:endParaRPr lang="en-GB" sz="2000" spc="-1" dirty="0">
              <a:solidFill>
                <a:srgbClr val="000000"/>
              </a:solidFill>
              <a:latin typeface="Calibri"/>
              <a:ea typeface="SimSun"/>
            </a:endParaRPr>
          </a:p>
          <a:p>
            <a:pPr marL="228600" indent="-228240" algn="just">
              <a:lnSpc>
                <a:spcPct val="150000"/>
              </a:lnSpc>
              <a:spcBef>
                <a:spcPts val="1001"/>
              </a:spcBef>
              <a:spcAft>
                <a:spcPts val="799"/>
              </a:spcAft>
              <a:buClr>
                <a:srgbClr val="000000"/>
              </a:buClr>
              <a:buFont typeface="Arial"/>
              <a:buChar char="•"/>
            </a:pPr>
            <a:endParaRPr lang="en-GB" sz="2000" spc="-1" dirty="0">
              <a:solidFill>
                <a:srgbClr val="000000"/>
              </a:solidFill>
              <a:latin typeface="Calibri"/>
              <a:ea typeface="SimSun"/>
            </a:endParaRPr>
          </a:p>
          <a:p>
            <a:pPr marL="228600" indent="-228240" algn="just">
              <a:lnSpc>
                <a:spcPct val="150000"/>
              </a:lnSpc>
              <a:spcBef>
                <a:spcPts val="1001"/>
              </a:spcBef>
              <a:spcAft>
                <a:spcPts val="799"/>
              </a:spcAft>
              <a:buClr>
                <a:srgbClr val="000000"/>
              </a:buClr>
              <a:buFont typeface="Arial"/>
              <a:buChar char="•"/>
            </a:pPr>
            <a:endParaRPr lang="en-US" sz="1800" b="0" strike="noStrike" spc="-1" dirty="0">
              <a:solidFill>
                <a:srgbClr val="000000"/>
              </a:solidFill>
              <a:latin typeface="Calibri"/>
            </a:endParaRPr>
          </a:p>
          <a:p>
            <a:pPr marL="457200">
              <a:lnSpc>
                <a:spcPct val="90000"/>
              </a:lnSpc>
              <a:spcBef>
                <a:spcPts val="499"/>
              </a:spcBef>
              <a:tabLst>
                <a:tab pos="0" algn="l"/>
              </a:tabLst>
            </a:pPr>
            <a:endParaRPr lang="en-US" sz="1800" b="0" strike="noStrike" spc="-1" dirty="0">
              <a:solidFill>
                <a:srgbClr val="000000"/>
              </a:solidFill>
              <a:latin typeface="Calibri"/>
            </a:endParaRPr>
          </a:p>
        </p:txBody>
      </p:sp>
      <p:sp>
        <p:nvSpPr>
          <p:cNvPr id="4" name="TextBox 3">
            <a:extLst>
              <a:ext uri="{FF2B5EF4-FFF2-40B4-BE49-F238E27FC236}">
                <a16:creationId xmlns:a16="http://schemas.microsoft.com/office/drawing/2014/main" id="{EC0C8329-40EB-4DA9-A677-4E2552592145}"/>
              </a:ext>
            </a:extLst>
          </p:cNvPr>
          <p:cNvSpPr txBox="1"/>
          <p:nvPr/>
        </p:nvSpPr>
        <p:spPr>
          <a:xfrm>
            <a:off x="11353320" y="5884606"/>
            <a:ext cx="460138" cy="646331"/>
          </a:xfrm>
          <a:prstGeom prst="rect">
            <a:avLst/>
          </a:prstGeom>
          <a:noFill/>
        </p:spPr>
        <p:txBody>
          <a:bodyPr wrap="square" rtlCol="0">
            <a:spAutoFit/>
          </a:bodyPr>
          <a:lstStyle/>
          <a:p>
            <a:r>
              <a:rPr lang="en-US" dirty="0"/>
              <a:t>19</a:t>
            </a:r>
          </a:p>
          <a:p>
            <a:endParaRPr lang="en-ZA" dirty="0"/>
          </a:p>
        </p:txBody>
      </p:sp>
      <p:graphicFrame>
        <p:nvGraphicFramePr>
          <p:cNvPr id="3" name="Object 2">
            <a:extLst>
              <a:ext uri="{FF2B5EF4-FFF2-40B4-BE49-F238E27FC236}">
                <a16:creationId xmlns:a16="http://schemas.microsoft.com/office/drawing/2014/main" id="{BAEAF88E-6F2F-456C-89C8-C85B3CCC6B9C}"/>
              </a:ext>
            </a:extLst>
          </p:cNvPr>
          <p:cNvGraphicFramePr>
            <a:graphicFrameLocks noChangeAspect="1"/>
          </p:cNvGraphicFramePr>
          <p:nvPr>
            <p:extLst>
              <p:ext uri="{D42A27DB-BD31-4B8C-83A1-F6EECF244321}">
                <p14:modId xmlns:p14="http://schemas.microsoft.com/office/powerpoint/2010/main" val="2744886667"/>
              </p:ext>
            </p:extLst>
          </p:nvPr>
        </p:nvGraphicFramePr>
        <p:xfrm>
          <a:off x="838080" y="1840896"/>
          <a:ext cx="10238728" cy="2206934"/>
        </p:xfrm>
        <a:graphic>
          <a:graphicData uri="http://schemas.openxmlformats.org/presentationml/2006/ole">
            <mc:AlternateContent xmlns:mc="http://schemas.openxmlformats.org/markup-compatibility/2006">
              <mc:Choice xmlns:v="urn:schemas-microsoft-com:vml" Requires="v">
                <p:oleObj spid="_x0000_s4119" name="Worksheet" r:id="rId4" imgW="5391306" imgH="1162136" progId="Excel.Sheet.12">
                  <p:embed/>
                </p:oleObj>
              </mc:Choice>
              <mc:Fallback>
                <p:oleObj name="Worksheet" r:id="rId4" imgW="5391306" imgH="1162136" progId="Excel.Sheet.12">
                  <p:embed/>
                  <p:pic>
                    <p:nvPicPr>
                      <p:cNvPr id="0" name=""/>
                      <p:cNvPicPr/>
                      <p:nvPr/>
                    </p:nvPicPr>
                    <p:blipFill>
                      <a:blip r:embed="rId5"/>
                      <a:stretch>
                        <a:fillRect/>
                      </a:stretch>
                    </p:blipFill>
                    <p:spPr>
                      <a:xfrm>
                        <a:off x="838080" y="1840896"/>
                        <a:ext cx="10238728" cy="2206934"/>
                      </a:xfrm>
                      <a:prstGeom prst="rect">
                        <a:avLst/>
                      </a:prstGeom>
                    </p:spPr>
                  </p:pic>
                </p:oleObj>
              </mc:Fallback>
            </mc:AlternateContent>
          </a:graphicData>
        </a:graphic>
      </p:graphicFrame>
    </p:spTree>
    <p:extLst>
      <p:ext uri="{BB962C8B-B14F-4D97-AF65-F5344CB8AC3E}">
        <p14:creationId xmlns:p14="http://schemas.microsoft.com/office/powerpoint/2010/main" val="2609708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838080" y="365040"/>
            <a:ext cx="8961120" cy="779040"/>
          </a:xfrm>
          <a:prstGeom prst="rect">
            <a:avLst/>
          </a:prstGeom>
          <a:noFill/>
          <a:ln w="0">
            <a:noFill/>
          </a:ln>
        </p:spPr>
        <p:txBody>
          <a:bodyPr anchor="ctr">
            <a:noAutofit/>
          </a:bodyPr>
          <a:lstStyle/>
          <a:p>
            <a:pPr>
              <a:lnSpc>
                <a:spcPct val="90000"/>
              </a:lnSpc>
            </a:pPr>
            <a:r>
              <a:rPr lang="en-US" sz="3200" b="1" strike="noStrike" spc="-1" dirty="0">
                <a:solidFill>
                  <a:schemeClr val="accent6">
                    <a:lumMod val="50000"/>
                  </a:schemeClr>
                </a:solidFill>
                <a:latin typeface="Calibri Light"/>
              </a:rPr>
              <a:t>BUDGET </a:t>
            </a:r>
            <a:r>
              <a:rPr lang="en-US" sz="3200" b="1" spc="-1" dirty="0">
                <a:solidFill>
                  <a:schemeClr val="accent6">
                    <a:lumMod val="50000"/>
                  </a:schemeClr>
                </a:solidFill>
                <a:latin typeface="Calibri Light"/>
              </a:rPr>
              <a:t>S</a:t>
            </a:r>
            <a:r>
              <a:rPr lang="en-US" sz="3200" b="1" strike="noStrike" spc="-1" dirty="0">
                <a:solidFill>
                  <a:schemeClr val="accent6">
                    <a:lumMod val="50000"/>
                  </a:schemeClr>
                </a:solidFill>
                <a:latin typeface="Calibri Light"/>
              </a:rPr>
              <a:t>UMMARY </a:t>
            </a:r>
            <a:r>
              <a:rPr lang="en-US" sz="3200" b="1" spc="-1" dirty="0">
                <a:solidFill>
                  <a:schemeClr val="accent6">
                    <a:lumMod val="50000"/>
                  </a:schemeClr>
                </a:solidFill>
                <a:latin typeface="Calibri Light"/>
              </a:rPr>
              <a:t>2022-2025</a:t>
            </a:r>
            <a:r>
              <a:rPr lang="en-US" sz="3200" b="1" spc="-1" dirty="0">
                <a:solidFill>
                  <a:srgbClr val="92D050"/>
                </a:solidFill>
                <a:latin typeface="Calibri Light"/>
              </a:rPr>
              <a:t> </a:t>
            </a:r>
            <a:endParaRPr lang="en-US" sz="3200" b="0" strike="noStrike" spc="-1" dirty="0">
              <a:solidFill>
                <a:srgbClr val="000000"/>
              </a:solidFill>
              <a:latin typeface="Calibri"/>
            </a:endParaRPr>
          </a:p>
        </p:txBody>
      </p:sp>
      <p:sp>
        <p:nvSpPr>
          <p:cNvPr id="135" name="TextShape 2"/>
          <p:cNvSpPr txBox="1"/>
          <p:nvPr/>
        </p:nvSpPr>
        <p:spPr>
          <a:xfrm>
            <a:off x="377942" y="1296537"/>
            <a:ext cx="10975378" cy="4880343"/>
          </a:xfrm>
          <a:prstGeom prst="rect">
            <a:avLst/>
          </a:prstGeom>
          <a:noFill/>
          <a:ln w="0">
            <a:noFill/>
          </a:ln>
        </p:spPr>
        <p:txBody>
          <a:bodyPr>
            <a:noAutofit/>
          </a:bodyPr>
          <a:lstStyle/>
          <a:p>
            <a:pPr marL="360" algn="just">
              <a:lnSpc>
                <a:spcPct val="150000"/>
              </a:lnSpc>
              <a:spcBef>
                <a:spcPts val="1001"/>
              </a:spcBef>
              <a:spcAft>
                <a:spcPts val="799"/>
              </a:spcAft>
              <a:buClr>
                <a:srgbClr val="000000"/>
              </a:buClr>
            </a:pPr>
            <a:r>
              <a:rPr lang="en-GB" sz="1400" spc="-1" dirty="0">
                <a:solidFill>
                  <a:srgbClr val="000000"/>
                </a:solidFill>
                <a:latin typeface="Calibri"/>
                <a:ea typeface="SimSun"/>
              </a:rPr>
              <a:t> </a:t>
            </a:r>
          </a:p>
          <a:p>
            <a:pPr marL="228600" indent="-228240" algn="just">
              <a:lnSpc>
                <a:spcPct val="150000"/>
              </a:lnSpc>
              <a:spcBef>
                <a:spcPts val="1001"/>
              </a:spcBef>
              <a:spcAft>
                <a:spcPts val="799"/>
              </a:spcAft>
              <a:buClr>
                <a:srgbClr val="000000"/>
              </a:buClr>
              <a:buFont typeface="Arial"/>
              <a:buChar char="•"/>
            </a:pPr>
            <a:endParaRPr lang="en-GB" sz="2000" spc="-1" dirty="0">
              <a:solidFill>
                <a:srgbClr val="000000"/>
              </a:solidFill>
              <a:latin typeface="Calibri"/>
              <a:ea typeface="SimSun"/>
            </a:endParaRPr>
          </a:p>
          <a:p>
            <a:pPr marL="228600" indent="-228240" algn="just">
              <a:lnSpc>
                <a:spcPct val="150000"/>
              </a:lnSpc>
              <a:spcBef>
                <a:spcPts val="1001"/>
              </a:spcBef>
              <a:spcAft>
                <a:spcPts val="799"/>
              </a:spcAft>
              <a:buClr>
                <a:srgbClr val="000000"/>
              </a:buClr>
              <a:buFont typeface="Arial"/>
              <a:buChar char="•"/>
            </a:pPr>
            <a:endParaRPr lang="en-GB" sz="2000" spc="-1" dirty="0">
              <a:solidFill>
                <a:srgbClr val="000000"/>
              </a:solidFill>
              <a:latin typeface="Calibri"/>
              <a:ea typeface="SimSun"/>
            </a:endParaRPr>
          </a:p>
          <a:p>
            <a:pPr marL="228600" indent="-228240" algn="just">
              <a:lnSpc>
                <a:spcPct val="150000"/>
              </a:lnSpc>
              <a:spcBef>
                <a:spcPts val="1001"/>
              </a:spcBef>
              <a:spcAft>
                <a:spcPts val="799"/>
              </a:spcAft>
              <a:buClr>
                <a:srgbClr val="000000"/>
              </a:buClr>
              <a:buFont typeface="Arial"/>
              <a:buChar char="•"/>
            </a:pPr>
            <a:endParaRPr lang="en-US" sz="1800" b="0" strike="noStrike" spc="-1" dirty="0">
              <a:solidFill>
                <a:srgbClr val="000000"/>
              </a:solidFill>
              <a:latin typeface="Calibri"/>
            </a:endParaRPr>
          </a:p>
          <a:p>
            <a:pPr marL="457200">
              <a:lnSpc>
                <a:spcPct val="90000"/>
              </a:lnSpc>
              <a:spcBef>
                <a:spcPts val="499"/>
              </a:spcBef>
              <a:tabLst>
                <a:tab pos="0" algn="l"/>
              </a:tabLst>
            </a:pPr>
            <a:endParaRPr lang="en-US" sz="1800" b="0" strike="noStrike" spc="-1" dirty="0">
              <a:solidFill>
                <a:srgbClr val="000000"/>
              </a:solidFill>
              <a:latin typeface="Calibri"/>
            </a:endParaRPr>
          </a:p>
        </p:txBody>
      </p:sp>
      <p:sp>
        <p:nvSpPr>
          <p:cNvPr id="4" name="TextBox 3">
            <a:extLst>
              <a:ext uri="{FF2B5EF4-FFF2-40B4-BE49-F238E27FC236}">
                <a16:creationId xmlns:a16="http://schemas.microsoft.com/office/drawing/2014/main" id="{EC0C8329-40EB-4DA9-A677-4E2552592145}"/>
              </a:ext>
            </a:extLst>
          </p:cNvPr>
          <p:cNvSpPr txBox="1"/>
          <p:nvPr/>
        </p:nvSpPr>
        <p:spPr>
          <a:xfrm>
            <a:off x="11353320" y="5884606"/>
            <a:ext cx="460138" cy="646331"/>
          </a:xfrm>
          <a:prstGeom prst="rect">
            <a:avLst/>
          </a:prstGeom>
          <a:noFill/>
        </p:spPr>
        <p:txBody>
          <a:bodyPr wrap="square" rtlCol="0">
            <a:spAutoFit/>
          </a:bodyPr>
          <a:lstStyle/>
          <a:p>
            <a:r>
              <a:rPr lang="en-US" dirty="0"/>
              <a:t>20</a:t>
            </a:r>
          </a:p>
          <a:p>
            <a:endParaRPr lang="en-ZA" dirty="0"/>
          </a:p>
        </p:txBody>
      </p:sp>
      <p:graphicFrame>
        <p:nvGraphicFramePr>
          <p:cNvPr id="6" name="Chart 5">
            <a:extLst>
              <a:ext uri="{FF2B5EF4-FFF2-40B4-BE49-F238E27FC236}">
                <a16:creationId xmlns:a16="http://schemas.microsoft.com/office/drawing/2014/main" id="{8757278C-E7CF-4801-87A6-1FD0F593B4A5}"/>
              </a:ext>
            </a:extLst>
          </p:cNvPr>
          <p:cNvGraphicFramePr>
            <a:graphicFrameLocks/>
          </p:cNvGraphicFramePr>
          <p:nvPr>
            <p:extLst>
              <p:ext uri="{D42A27DB-BD31-4B8C-83A1-F6EECF244321}">
                <p14:modId xmlns:p14="http://schemas.microsoft.com/office/powerpoint/2010/main" val="1191996545"/>
              </p:ext>
            </p:extLst>
          </p:nvPr>
        </p:nvGraphicFramePr>
        <p:xfrm>
          <a:off x="1078173" y="1296537"/>
          <a:ext cx="8598090" cy="4264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8727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838080" y="365040"/>
            <a:ext cx="8961120" cy="779040"/>
          </a:xfrm>
          <a:prstGeom prst="rect">
            <a:avLst/>
          </a:prstGeom>
          <a:noFill/>
          <a:ln w="0">
            <a:noFill/>
          </a:ln>
        </p:spPr>
        <p:txBody>
          <a:bodyPr anchor="ctr">
            <a:noAutofit/>
          </a:bodyPr>
          <a:lstStyle/>
          <a:p>
            <a:pPr>
              <a:lnSpc>
                <a:spcPct val="90000"/>
              </a:lnSpc>
            </a:pPr>
            <a:r>
              <a:rPr lang="en-US" sz="3200" b="1" strike="noStrike" spc="-1" dirty="0">
                <a:solidFill>
                  <a:schemeClr val="accent6">
                    <a:lumMod val="50000"/>
                  </a:schemeClr>
                </a:solidFill>
                <a:latin typeface="Calibri Light"/>
              </a:rPr>
              <a:t>BUDGET </a:t>
            </a:r>
            <a:r>
              <a:rPr lang="en-US" sz="3200" b="1" spc="-1" dirty="0">
                <a:solidFill>
                  <a:schemeClr val="accent6">
                    <a:lumMod val="50000"/>
                  </a:schemeClr>
                </a:solidFill>
                <a:latin typeface="Calibri Light"/>
              </a:rPr>
              <a:t>2022-2023 DSI PROJECT FUNDING </a:t>
            </a:r>
            <a:r>
              <a:rPr lang="en-US" sz="3200" b="1" spc="-1" dirty="0">
                <a:solidFill>
                  <a:srgbClr val="92D050"/>
                </a:solidFill>
                <a:latin typeface="Calibri Light"/>
              </a:rPr>
              <a:t> </a:t>
            </a:r>
            <a:endParaRPr lang="en-US" sz="3200" b="0" strike="noStrike" spc="-1" dirty="0">
              <a:solidFill>
                <a:srgbClr val="000000"/>
              </a:solidFill>
              <a:latin typeface="Calibri"/>
            </a:endParaRPr>
          </a:p>
        </p:txBody>
      </p:sp>
      <p:sp>
        <p:nvSpPr>
          <p:cNvPr id="135" name="TextShape 2"/>
          <p:cNvSpPr txBox="1"/>
          <p:nvPr/>
        </p:nvSpPr>
        <p:spPr>
          <a:xfrm>
            <a:off x="377942" y="1296537"/>
            <a:ext cx="10975378" cy="4880343"/>
          </a:xfrm>
          <a:prstGeom prst="rect">
            <a:avLst/>
          </a:prstGeom>
          <a:noFill/>
          <a:ln w="0">
            <a:noFill/>
          </a:ln>
        </p:spPr>
        <p:txBody>
          <a:bodyPr>
            <a:noAutofit/>
          </a:bodyPr>
          <a:lstStyle/>
          <a:p>
            <a:pPr marL="360" algn="just">
              <a:lnSpc>
                <a:spcPct val="150000"/>
              </a:lnSpc>
              <a:spcBef>
                <a:spcPts val="1001"/>
              </a:spcBef>
              <a:spcAft>
                <a:spcPts val="799"/>
              </a:spcAft>
              <a:buClr>
                <a:srgbClr val="000000"/>
              </a:buClr>
            </a:pPr>
            <a:r>
              <a:rPr lang="en-GB" sz="1400" spc="-1" dirty="0">
                <a:solidFill>
                  <a:srgbClr val="000000"/>
                </a:solidFill>
                <a:latin typeface="Calibri"/>
                <a:ea typeface="SimSun"/>
              </a:rPr>
              <a:t> </a:t>
            </a:r>
          </a:p>
          <a:p>
            <a:pPr marL="360" algn="just">
              <a:lnSpc>
                <a:spcPct val="150000"/>
              </a:lnSpc>
              <a:spcBef>
                <a:spcPts val="1001"/>
              </a:spcBef>
              <a:spcAft>
                <a:spcPts val="799"/>
              </a:spcAft>
              <a:buClr>
                <a:srgbClr val="000000"/>
              </a:buClr>
            </a:pPr>
            <a:endParaRPr lang="en-GB" sz="2000" spc="-1" dirty="0">
              <a:solidFill>
                <a:srgbClr val="000000"/>
              </a:solidFill>
              <a:latin typeface="Calibri"/>
              <a:ea typeface="SimSun"/>
            </a:endParaRPr>
          </a:p>
          <a:p>
            <a:pPr marL="228600" indent="-228240" algn="just">
              <a:lnSpc>
                <a:spcPct val="150000"/>
              </a:lnSpc>
              <a:spcBef>
                <a:spcPts val="1001"/>
              </a:spcBef>
              <a:spcAft>
                <a:spcPts val="799"/>
              </a:spcAft>
              <a:buClr>
                <a:srgbClr val="000000"/>
              </a:buClr>
              <a:buFont typeface="Arial"/>
              <a:buChar char="•"/>
            </a:pPr>
            <a:endParaRPr lang="en-GB" sz="2000" spc="-1" dirty="0">
              <a:solidFill>
                <a:srgbClr val="000000"/>
              </a:solidFill>
              <a:latin typeface="Calibri"/>
              <a:ea typeface="SimSun"/>
            </a:endParaRPr>
          </a:p>
          <a:p>
            <a:pPr marL="228600" indent="-228240" algn="just">
              <a:lnSpc>
                <a:spcPct val="150000"/>
              </a:lnSpc>
              <a:spcBef>
                <a:spcPts val="1001"/>
              </a:spcBef>
              <a:spcAft>
                <a:spcPts val="799"/>
              </a:spcAft>
              <a:buClr>
                <a:srgbClr val="000000"/>
              </a:buClr>
              <a:buFont typeface="Arial"/>
              <a:buChar char="•"/>
            </a:pPr>
            <a:endParaRPr lang="en-US" sz="1800" b="0" strike="noStrike" spc="-1" dirty="0">
              <a:solidFill>
                <a:srgbClr val="000000"/>
              </a:solidFill>
              <a:latin typeface="Calibri"/>
            </a:endParaRPr>
          </a:p>
          <a:p>
            <a:pPr marL="457200">
              <a:lnSpc>
                <a:spcPct val="90000"/>
              </a:lnSpc>
              <a:spcBef>
                <a:spcPts val="499"/>
              </a:spcBef>
              <a:tabLst>
                <a:tab pos="0" algn="l"/>
              </a:tabLst>
            </a:pPr>
            <a:endParaRPr lang="en-US" sz="1800" b="0" strike="noStrike" spc="-1" dirty="0">
              <a:solidFill>
                <a:srgbClr val="000000"/>
              </a:solidFill>
              <a:latin typeface="Calibri"/>
            </a:endParaRPr>
          </a:p>
        </p:txBody>
      </p:sp>
      <p:sp>
        <p:nvSpPr>
          <p:cNvPr id="4" name="TextBox 3">
            <a:extLst>
              <a:ext uri="{FF2B5EF4-FFF2-40B4-BE49-F238E27FC236}">
                <a16:creationId xmlns:a16="http://schemas.microsoft.com/office/drawing/2014/main" id="{EC0C8329-40EB-4DA9-A677-4E2552592145}"/>
              </a:ext>
            </a:extLst>
          </p:cNvPr>
          <p:cNvSpPr txBox="1"/>
          <p:nvPr/>
        </p:nvSpPr>
        <p:spPr>
          <a:xfrm>
            <a:off x="11353320" y="5884606"/>
            <a:ext cx="460138" cy="646331"/>
          </a:xfrm>
          <a:prstGeom prst="rect">
            <a:avLst/>
          </a:prstGeom>
          <a:noFill/>
        </p:spPr>
        <p:txBody>
          <a:bodyPr wrap="square" rtlCol="0">
            <a:spAutoFit/>
          </a:bodyPr>
          <a:lstStyle/>
          <a:p>
            <a:r>
              <a:rPr lang="en-US" dirty="0"/>
              <a:t>21</a:t>
            </a:r>
          </a:p>
          <a:p>
            <a:endParaRPr lang="en-ZA" dirty="0"/>
          </a:p>
        </p:txBody>
      </p:sp>
      <p:graphicFrame>
        <p:nvGraphicFramePr>
          <p:cNvPr id="5" name="Object 4">
            <a:extLst>
              <a:ext uri="{FF2B5EF4-FFF2-40B4-BE49-F238E27FC236}">
                <a16:creationId xmlns:a16="http://schemas.microsoft.com/office/drawing/2014/main" id="{DD8300FC-D18E-413C-B522-BDD404343941}"/>
              </a:ext>
            </a:extLst>
          </p:cNvPr>
          <p:cNvGraphicFramePr>
            <a:graphicFrameLocks noChangeAspect="1"/>
          </p:cNvGraphicFramePr>
          <p:nvPr>
            <p:extLst>
              <p:ext uri="{D42A27DB-BD31-4B8C-83A1-F6EECF244321}">
                <p14:modId xmlns:p14="http://schemas.microsoft.com/office/powerpoint/2010/main" val="2527137422"/>
              </p:ext>
            </p:extLst>
          </p:nvPr>
        </p:nvGraphicFramePr>
        <p:xfrm>
          <a:off x="848698" y="1760561"/>
          <a:ext cx="10374140" cy="2324077"/>
        </p:xfrm>
        <a:graphic>
          <a:graphicData uri="http://schemas.openxmlformats.org/presentationml/2006/ole">
            <mc:AlternateContent xmlns:mc="http://schemas.openxmlformats.org/markup-compatibility/2006">
              <mc:Choice xmlns:v="urn:schemas-microsoft-com:vml" Requires="v">
                <p:oleObj spid="_x0000_s1048" name="Worksheet" r:id="rId4" imgW="5867499" imgH="1314474" progId="Excel.Sheet.12">
                  <p:embed/>
                </p:oleObj>
              </mc:Choice>
              <mc:Fallback>
                <p:oleObj name="Worksheet" r:id="rId4" imgW="5867499" imgH="1314474" progId="Excel.Sheet.12">
                  <p:embed/>
                  <p:pic>
                    <p:nvPicPr>
                      <p:cNvPr id="0" name=""/>
                      <p:cNvPicPr/>
                      <p:nvPr/>
                    </p:nvPicPr>
                    <p:blipFill>
                      <a:blip r:embed="rId5"/>
                      <a:stretch>
                        <a:fillRect/>
                      </a:stretch>
                    </p:blipFill>
                    <p:spPr>
                      <a:xfrm>
                        <a:off x="848698" y="1760561"/>
                        <a:ext cx="10374140" cy="2324077"/>
                      </a:xfrm>
                      <a:prstGeom prst="rect">
                        <a:avLst/>
                      </a:prstGeom>
                    </p:spPr>
                  </p:pic>
                </p:oleObj>
              </mc:Fallback>
            </mc:AlternateContent>
          </a:graphicData>
        </a:graphic>
      </p:graphicFrame>
    </p:spTree>
    <p:extLst>
      <p:ext uri="{BB962C8B-B14F-4D97-AF65-F5344CB8AC3E}">
        <p14:creationId xmlns:p14="http://schemas.microsoft.com/office/powerpoint/2010/main" val="3338062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838080" y="365040"/>
            <a:ext cx="8961120" cy="779040"/>
          </a:xfrm>
          <a:prstGeom prst="rect">
            <a:avLst/>
          </a:prstGeom>
          <a:noFill/>
          <a:ln w="0">
            <a:noFill/>
          </a:ln>
        </p:spPr>
        <p:txBody>
          <a:bodyPr anchor="ctr">
            <a:noAutofit/>
          </a:bodyPr>
          <a:lstStyle/>
          <a:p>
            <a:pPr>
              <a:lnSpc>
                <a:spcPct val="90000"/>
              </a:lnSpc>
            </a:pPr>
            <a:r>
              <a:rPr lang="en-US" sz="3200" b="1" strike="noStrike" spc="-1" dirty="0">
                <a:solidFill>
                  <a:schemeClr val="accent6">
                    <a:lumMod val="50000"/>
                  </a:schemeClr>
                </a:solidFill>
                <a:latin typeface="Calibri Light"/>
              </a:rPr>
              <a:t>BUDGET </a:t>
            </a:r>
            <a:r>
              <a:rPr lang="en-US" sz="3200" b="1" spc="-1" dirty="0">
                <a:solidFill>
                  <a:schemeClr val="accent6">
                    <a:lumMod val="50000"/>
                  </a:schemeClr>
                </a:solidFill>
                <a:latin typeface="Calibri Light"/>
              </a:rPr>
              <a:t>2022-2023 DSI PROJECT FUNDING</a:t>
            </a:r>
            <a:r>
              <a:rPr lang="en-US" sz="3200" b="1" spc="-1" dirty="0">
                <a:solidFill>
                  <a:srgbClr val="92D050"/>
                </a:solidFill>
                <a:latin typeface="Calibri Light"/>
              </a:rPr>
              <a:t> </a:t>
            </a:r>
            <a:endParaRPr lang="en-US" sz="3200" b="0" strike="noStrike" spc="-1" dirty="0">
              <a:solidFill>
                <a:srgbClr val="000000"/>
              </a:solidFill>
              <a:latin typeface="Calibri"/>
            </a:endParaRPr>
          </a:p>
        </p:txBody>
      </p:sp>
      <p:sp>
        <p:nvSpPr>
          <p:cNvPr id="135" name="TextShape 2"/>
          <p:cNvSpPr txBox="1"/>
          <p:nvPr/>
        </p:nvSpPr>
        <p:spPr>
          <a:xfrm>
            <a:off x="377942" y="1296537"/>
            <a:ext cx="10975378" cy="4880343"/>
          </a:xfrm>
          <a:prstGeom prst="rect">
            <a:avLst/>
          </a:prstGeom>
          <a:noFill/>
          <a:ln w="0">
            <a:noFill/>
          </a:ln>
        </p:spPr>
        <p:txBody>
          <a:bodyPr>
            <a:noAutofit/>
          </a:bodyPr>
          <a:lstStyle/>
          <a:p>
            <a:pPr marL="360" algn="just">
              <a:lnSpc>
                <a:spcPct val="150000"/>
              </a:lnSpc>
              <a:spcBef>
                <a:spcPts val="1001"/>
              </a:spcBef>
              <a:spcAft>
                <a:spcPts val="799"/>
              </a:spcAft>
              <a:buClr>
                <a:srgbClr val="000000"/>
              </a:buClr>
            </a:pPr>
            <a:r>
              <a:rPr lang="en-GB" sz="1400" spc="-1" dirty="0">
                <a:solidFill>
                  <a:srgbClr val="000000"/>
                </a:solidFill>
                <a:latin typeface="Calibri"/>
                <a:ea typeface="SimSun"/>
              </a:rPr>
              <a:t> </a:t>
            </a:r>
          </a:p>
          <a:p>
            <a:pPr marL="228600" indent="-228240" algn="just">
              <a:lnSpc>
                <a:spcPct val="150000"/>
              </a:lnSpc>
              <a:spcBef>
                <a:spcPts val="1001"/>
              </a:spcBef>
              <a:spcAft>
                <a:spcPts val="799"/>
              </a:spcAft>
              <a:buClr>
                <a:srgbClr val="000000"/>
              </a:buClr>
              <a:buFont typeface="Arial"/>
              <a:buChar char="•"/>
            </a:pPr>
            <a:endParaRPr lang="en-GB" sz="2000" spc="-1" dirty="0">
              <a:solidFill>
                <a:srgbClr val="000000"/>
              </a:solidFill>
              <a:latin typeface="Calibri"/>
              <a:ea typeface="SimSun"/>
            </a:endParaRPr>
          </a:p>
          <a:p>
            <a:pPr marL="228600" indent="-228240" algn="just">
              <a:lnSpc>
                <a:spcPct val="150000"/>
              </a:lnSpc>
              <a:spcBef>
                <a:spcPts val="1001"/>
              </a:spcBef>
              <a:spcAft>
                <a:spcPts val="799"/>
              </a:spcAft>
              <a:buClr>
                <a:srgbClr val="000000"/>
              </a:buClr>
              <a:buFont typeface="Arial"/>
              <a:buChar char="•"/>
            </a:pPr>
            <a:endParaRPr lang="en-GB" sz="2000" spc="-1" dirty="0">
              <a:solidFill>
                <a:srgbClr val="000000"/>
              </a:solidFill>
              <a:latin typeface="Calibri"/>
              <a:ea typeface="SimSun"/>
            </a:endParaRPr>
          </a:p>
          <a:p>
            <a:pPr marL="228600" indent="-228240" algn="just">
              <a:lnSpc>
                <a:spcPct val="150000"/>
              </a:lnSpc>
              <a:spcBef>
                <a:spcPts val="1001"/>
              </a:spcBef>
              <a:spcAft>
                <a:spcPts val="799"/>
              </a:spcAft>
              <a:buClr>
                <a:srgbClr val="000000"/>
              </a:buClr>
              <a:buFont typeface="Arial"/>
              <a:buChar char="•"/>
            </a:pPr>
            <a:endParaRPr lang="en-US" sz="1800" b="0" strike="noStrike" spc="-1" dirty="0">
              <a:solidFill>
                <a:srgbClr val="000000"/>
              </a:solidFill>
              <a:latin typeface="Calibri"/>
            </a:endParaRPr>
          </a:p>
          <a:p>
            <a:pPr marL="457200">
              <a:lnSpc>
                <a:spcPct val="90000"/>
              </a:lnSpc>
              <a:spcBef>
                <a:spcPts val="499"/>
              </a:spcBef>
              <a:tabLst>
                <a:tab pos="0" algn="l"/>
              </a:tabLst>
            </a:pPr>
            <a:endParaRPr lang="en-US" sz="1800" b="0" strike="noStrike" spc="-1" dirty="0">
              <a:solidFill>
                <a:srgbClr val="000000"/>
              </a:solidFill>
              <a:latin typeface="Calibri"/>
            </a:endParaRPr>
          </a:p>
        </p:txBody>
      </p:sp>
      <p:sp>
        <p:nvSpPr>
          <p:cNvPr id="4" name="TextBox 3">
            <a:extLst>
              <a:ext uri="{FF2B5EF4-FFF2-40B4-BE49-F238E27FC236}">
                <a16:creationId xmlns:a16="http://schemas.microsoft.com/office/drawing/2014/main" id="{EC0C8329-40EB-4DA9-A677-4E2552592145}"/>
              </a:ext>
            </a:extLst>
          </p:cNvPr>
          <p:cNvSpPr txBox="1"/>
          <p:nvPr/>
        </p:nvSpPr>
        <p:spPr>
          <a:xfrm>
            <a:off x="11353320" y="5884606"/>
            <a:ext cx="460138" cy="646331"/>
          </a:xfrm>
          <a:prstGeom prst="rect">
            <a:avLst/>
          </a:prstGeom>
          <a:noFill/>
        </p:spPr>
        <p:txBody>
          <a:bodyPr wrap="square" rtlCol="0">
            <a:spAutoFit/>
          </a:bodyPr>
          <a:lstStyle/>
          <a:p>
            <a:r>
              <a:rPr lang="en-US" dirty="0"/>
              <a:t>22</a:t>
            </a:r>
          </a:p>
          <a:p>
            <a:endParaRPr lang="en-ZA" dirty="0"/>
          </a:p>
        </p:txBody>
      </p:sp>
      <p:graphicFrame>
        <p:nvGraphicFramePr>
          <p:cNvPr id="6" name="Chart 5">
            <a:extLst>
              <a:ext uri="{FF2B5EF4-FFF2-40B4-BE49-F238E27FC236}">
                <a16:creationId xmlns:a16="http://schemas.microsoft.com/office/drawing/2014/main" id="{4F5B0470-5693-47D1-BE29-1DA06D870E64}"/>
              </a:ext>
            </a:extLst>
          </p:cNvPr>
          <p:cNvGraphicFramePr>
            <a:graphicFrameLocks/>
          </p:cNvGraphicFramePr>
          <p:nvPr>
            <p:extLst>
              <p:ext uri="{D42A27DB-BD31-4B8C-83A1-F6EECF244321}">
                <p14:modId xmlns:p14="http://schemas.microsoft.com/office/powerpoint/2010/main" val="769036139"/>
              </p:ext>
            </p:extLst>
          </p:nvPr>
        </p:nvGraphicFramePr>
        <p:xfrm>
          <a:off x="2028824" y="1296536"/>
          <a:ext cx="8807498" cy="47357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0187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377942" y="365040"/>
            <a:ext cx="9421258" cy="779040"/>
          </a:xfrm>
          <a:prstGeom prst="rect">
            <a:avLst/>
          </a:prstGeom>
          <a:noFill/>
          <a:ln w="0">
            <a:noFill/>
          </a:ln>
        </p:spPr>
        <p:txBody>
          <a:bodyPr anchor="ctr">
            <a:noAutofit/>
          </a:bodyPr>
          <a:lstStyle/>
          <a:p>
            <a:pPr>
              <a:lnSpc>
                <a:spcPct val="90000"/>
              </a:lnSpc>
            </a:pPr>
            <a:r>
              <a:rPr lang="en-US" sz="3200" b="1" strike="noStrike" spc="-1" dirty="0">
                <a:solidFill>
                  <a:schemeClr val="accent6">
                    <a:lumMod val="50000"/>
                  </a:schemeClr>
                </a:solidFill>
                <a:latin typeface="Calibri Light"/>
              </a:rPr>
              <a:t>KEY HIGHLIGHTS YEAR ON YEAR REGISTRATIONS BY RACE</a:t>
            </a:r>
            <a:endParaRPr lang="en-US" sz="3200" b="0" strike="noStrike" spc="-1" dirty="0">
              <a:solidFill>
                <a:srgbClr val="000000"/>
              </a:solidFill>
              <a:latin typeface="Calibri"/>
            </a:endParaRPr>
          </a:p>
        </p:txBody>
      </p:sp>
      <p:sp>
        <p:nvSpPr>
          <p:cNvPr id="135" name="TextShape 2"/>
          <p:cNvSpPr txBox="1"/>
          <p:nvPr/>
        </p:nvSpPr>
        <p:spPr>
          <a:xfrm>
            <a:off x="377942" y="1296537"/>
            <a:ext cx="10975378" cy="4880343"/>
          </a:xfrm>
          <a:prstGeom prst="rect">
            <a:avLst/>
          </a:prstGeom>
          <a:noFill/>
          <a:ln w="0">
            <a:noFill/>
          </a:ln>
        </p:spPr>
        <p:txBody>
          <a:bodyPr>
            <a:noAutofit/>
          </a:bodyPr>
          <a:lstStyle/>
          <a:p>
            <a:pPr marL="360" algn="just">
              <a:lnSpc>
                <a:spcPct val="150000"/>
              </a:lnSpc>
              <a:spcBef>
                <a:spcPts val="1001"/>
              </a:spcBef>
              <a:spcAft>
                <a:spcPts val="799"/>
              </a:spcAft>
              <a:buClr>
                <a:srgbClr val="000000"/>
              </a:buClr>
            </a:pPr>
            <a:r>
              <a:rPr lang="en-GB" sz="1400" spc="-1" dirty="0">
                <a:solidFill>
                  <a:srgbClr val="000000"/>
                </a:solidFill>
                <a:latin typeface="Calibri"/>
                <a:ea typeface="SimSun"/>
              </a:rPr>
              <a:t> </a:t>
            </a:r>
          </a:p>
          <a:p>
            <a:pPr marL="228600" indent="-228240" algn="just">
              <a:lnSpc>
                <a:spcPct val="150000"/>
              </a:lnSpc>
              <a:spcBef>
                <a:spcPts val="1001"/>
              </a:spcBef>
              <a:spcAft>
                <a:spcPts val="799"/>
              </a:spcAft>
              <a:buClr>
                <a:srgbClr val="000000"/>
              </a:buClr>
              <a:buFont typeface="Arial"/>
              <a:buChar char="•"/>
            </a:pPr>
            <a:endParaRPr lang="en-GB" sz="2000" spc="-1" dirty="0">
              <a:solidFill>
                <a:srgbClr val="000000"/>
              </a:solidFill>
              <a:latin typeface="Calibri"/>
              <a:ea typeface="SimSun"/>
            </a:endParaRPr>
          </a:p>
          <a:p>
            <a:pPr marL="228600" indent="-228240" algn="just">
              <a:lnSpc>
                <a:spcPct val="150000"/>
              </a:lnSpc>
              <a:spcBef>
                <a:spcPts val="1001"/>
              </a:spcBef>
              <a:spcAft>
                <a:spcPts val="799"/>
              </a:spcAft>
              <a:buClr>
                <a:srgbClr val="000000"/>
              </a:buClr>
              <a:buFont typeface="Arial"/>
              <a:buChar char="•"/>
            </a:pPr>
            <a:endParaRPr lang="en-GB" sz="2000" spc="-1" dirty="0">
              <a:solidFill>
                <a:srgbClr val="000000"/>
              </a:solidFill>
              <a:latin typeface="Calibri"/>
              <a:ea typeface="SimSun"/>
            </a:endParaRPr>
          </a:p>
          <a:p>
            <a:pPr marL="228600" indent="-228240" algn="just">
              <a:lnSpc>
                <a:spcPct val="150000"/>
              </a:lnSpc>
              <a:spcBef>
                <a:spcPts val="1001"/>
              </a:spcBef>
              <a:spcAft>
                <a:spcPts val="799"/>
              </a:spcAft>
              <a:buClr>
                <a:srgbClr val="000000"/>
              </a:buClr>
              <a:buFont typeface="Arial"/>
              <a:buChar char="•"/>
            </a:pPr>
            <a:endParaRPr lang="en-US" sz="1800" b="0" strike="noStrike" spc="-1" dirty="0">
              <a:solidFill>
                <a:srgbClr val="000000"/>
              </a:solidFill>
              <a:latin typeface="Calibri"/>
            </a:endParaRPr>
          </a:p>
          <a:p>
            <a:pPr marL="457200">
              <a:lnSpc>
                <a:spcPct val="90000"/>
              </a:lnSpc>
              <a:spcBef>
                <a:spcPts val="499"/>
              </a:spcBef>
              <a:tabLst>
                <a:tab pos="0" algn="l"/>
              </a:tabLst>
            </a:pPr>
            <a:endParaRPr lang="en-US" sz="1800" b="0" strike="noStrike" spc="-1" dirty="0">
              <a:solidFill>
                <a:srgbClr val="000000"/>
              </a:solidFill>
              <a:latin typeface="Calibri"/>
            </a:endParaRPr>
          </a:p>
        </p:txBody>
      </p:sp>
      <p:sp>
        <p:nvSpPr>
          <p:cNvPr id="4" name="TextBox 3">
            <a:extLst>
              <a:ext uri="{FF2B5EF4-FFF2-40B4-BE49-F238E27FC236}">
                <a16:creationId xmlns:a16="http://schemas.microsoft.com/office/drawing/2014/main" id="{EC0C8329-40EB-4DA9-A677-4E2552592145}"/>
              </a:ext>
            </a:extLst>
          </p:cNvPr>
          <p:cNvSpPr txBox="1"/>
          <p:nvPr/>
        </p:nvSpPr>
        <p:spPr>
          <a:xfrm>
            <a:off x="11353320" y="5884606"/>
            <a:ext cx="460138" cy="646331"/>
          </a:xfrm>
          <a:prstGeom prst="rect">
            <a:avLst/>
          </a:prstGeom>
          <a:noFill/>
        </p:spPr>
        <p:txBody>
          <a:bodyPr wrap="square" rtlCol="0">
            <a:spAutoFit/>
          </a:bodyPr>
          <a:lstStyle/>
          <a:p>
            <a:r>
              <a:rPr lang="en-US" dirty="0"/>
              <a:t>23</a:t>
            </a:r>
          </a:p>
          <a:p>
            <a:endParaRPr lang="en-ZA" dirty="0"/>
          </a:p>
        </p:txBody>
      </p:sp>
      <p:graphicFrame>
        <p:nvGraphicFramePr>
          <p:cNvPr id="7" name="Chart 6">
            <a:extLst>
              <a:ext uri="{FF2B5EF4-FFF2-40B4-BE49-F238E27FC236}">
                <a16:creationId xmlns:a16="http://schemas.microsoft.com/office/drawing/2014/main" id="{574B7AA8-D311-414F-BD78-6F8550B9A355}"/>
              </a:ext>
            </a:extLst>
          </p:cNvPr>
          <p:cNvGraphicFramePr/>
          <p:nvPr>
            <p:extLst>
              <p:ext uri="{D42A27DB-BD31-4B8C-83A1-F6EECF244321}">
                <p14:modId xmlns:p14="http://schemas.microsoft.com/office/powerpoint/2010/main" val="1160627894"/>
              </p:ext>
            </p:extLst>
          </p:nvPr>
        </p:nvGraphicFramePr>
        <p:xfrm>
          <a:off x="673578" y="1412282"/>
          <a:ext cx="8811616" cy="43607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6058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245659" y="365040"/>
            <a:ext cx="9962865" cy="779040"/>
          </a:xfrm>
          <a:prstGeom prst="rect">
            <a:avLst/>
          </a:prstGeom>
          <a:noFill/>
          <a:ln w="0">
            <a:noFill/>
          </a:ln>
        </p:spPr>
        <p:txBody>
          <a:bodyPr anchor="ctr">
            <a:noAutofit/>
          </a:bodyPr>
          <a:lstStyle/>
          <a:p>
            <a:pPr>
              <a:lnSpc>
                <a:spcPct val="90000"/>
              </a:lnSpc>
            </a:pPr>
            <a:r>
              <a:rPr lang="en-US" sz="3200" b="1" strike="noStrike" spc="-1" dirty="0">
                <a:solidFill>
                  <a:schemeClr val="accent6">
                    <a:lumMod val="50000"/>
                  </a:schemeClr>
                </a:solidFill>
                <a:latin typeface="Calibri Light"/>
              </a:rPr>
              <a:t>KEY HIGHLIGHTS YEAR ON YEAR REGISTRATIONS BY </a:t>
            </a:r>
            <a:r>
              <a:rPr lang="en-US" sz="3200" b="1" spc="-1" dirty="0">
                <a:solidFill>
                  <a:schemeClr val="accent6">
                    <a:lumMod val="50000"/>
                  </a:schemeClr>
                </a:solidFill>
                <a:latin typeface="Calibri Light"/>
              </a:rPr>
              <a:t>GENDER </a:t>
            </a:r>
            <a:endParaRPr lang="en-US" sz="3200" b="0" strike="noStrike" spc="-1" dirty="0">
              <a:solidFill>
                <a:srgbClr val="000000"/>
              </a:solidFill>
              <a:latin typeface="Calibri"/>
            </a:endParaRPr>
          </a:p>
        </p:txBody>
      </p:sp>
      <p:sp>
        <p:nvSpPr>
          <p:cNvPr id="135" name="TextShape 2"/>
          <p:cNvSpPr txBox="1"/>
          <p:nvPr/>
        </p:nvSpPr>
        <p:spPr>
          <a:xfrm>
            <a:off x="377942" y="1296537"/>
            <a:ext cx="10975378" cy="4880343"/>
          </a:xfrm>
          <a:prstGeom prst="rect">
            <a:avLst/>
          </a:prstGeom>
          <a:noFill/>
          <a:ln w="0">
            <a:noFill/>
          </a:ln>
        </p:spPr>
        <p:txBody>
          <a:bodyPr>
            <a:noAutofit/>
          </a:bodyPr>
          <a:lstStyle/>
          <a:p>
            <a:pPr marL="360" algn="just">
              <a:lnSpc>
                <a:spcPct val="150000"/>
              </a:lnSpc>
              <a:spcBef>
                <a:spcPts val="1001"/>
              </a:spcBef>
              <a:spcAft>
                <a:spcPts val="799"/>
              </a:spcAft>
              <a:buClr>
                <a:srgbClr val="000000"/>
              </a:buClr>
            </a:pPr>
            <a:r>
              <a:rPr lang="en-GB" sz="1400" spc="-1" dirty="0">
                <a:solidFill>
                  <a:srgbClr val="000000"/>
                </a:solidFill>
                <a:latin typeface="Calibri"/>
                <a:ea typeface="SimSun"/>
              </a:rPr>
              <a:t> </a:t>
            </a:r>
          </a:p>
          <a:p>
            <a:pPr marL="228600" indent="-228240" algn="just">
              <a:lnSpc>
                <a:spcPct val="150000"/>
              </a:lnSpc>
              <a:spcBef>
                <a:spcPts val="1001"/>
              </a:spcBef>
              <a:spcAft>
                <a:spcPts val="799"/>
              </a:spcAft>
              <a:buClr>
                <a:srgbClr val="000000"/>
              </a:buClr>
              <a:buFont typeface="Arial"/>
              <a:buChar char="•"/>
            </a:pPr>
            <a:endParaRPr lang="en-GB" sz="2000" spc="-1" dirty="0">
              <a:solidFill>
                <a:srgbClr val="000000"/>
              </a:solidFill>
              <a:latin typeface="Calibri"/>
              <a:ea typeface="SimSun"/>
            </a:endParaRPr>
          </a:p>
          <a:p>
            <a:pPr marL="228600" indent="-228240" algn="just">
              <a:lnSpc>
                <a:spcPct val="150000"/>
              </a:lnSpc>
              <a:spcBef>
                <a:spcPts val="1001"/>
              </a:spcBef>
              <a:spcAft>
                <a:spcPts val="799"/>
              </a:spcAft>
              <a:buClr>
                <a:srgbClr val="000000"/>
              </a:buClr>
              <a:buFont typeface="Arial"/>
              <a:buChar char="•"/>
            </a:pPr>
            <a:endParaRPr lang="en-GB" sz="2000" spc="-1" dirty="0">
              <a:solidFill>
                <a:srgbClr val="000000"/>
              </a:solidFill>
              <a:latin typeface="Calibri"/>
              <a:ea typeface="SimSun"/>
            </a:endParaRPr>
          </a:p>
          <a:p>
            <a:pPr marL="228600" indent="-228240" algn="just">
              <a:lnSpc>
                <a:spcPct val="150000"/>
              </a:lnSpc>
              <a:spcBef>
                <a:spcPts val="1001"/>
              </a:spcBef>
              <a:spcAft>
                <a:spcPts val="799"/>
              </a:spcAft>
              <a:buClr>
                <a:srgbClr val="000000"/>
              </a:buClr>
              <a:buFont typeface="Arial"/>
              <a:buChar char="•"/>
            </a:pPr>
            <a:endParaRPr lang="en-US" sz="1800" b="0" strike="noStrike" spc="-1" dirty="0">
              <a:solidFill>
                <a:srgbClr val="000000"/>
              </a:solidFill>
              <a:latin typeface="Calibri"/>
            </a:endParaRPr>
          </a:p>
          <a:p>
            <a:pPr marL="457200">
              <a:lnSpc>
                <a:spcPct val="90000"/>
              </a:lnSpc>
              <a:spcBef>
                <a:spcPts val="499"/>
              </a:spcBef>
              <a:tabLst>
                <a:tab pos="0" algn="l"/>
              </a:tabLst>
            </a:pPr>
            <a:endParaRPr lang="en-US" sz="1800" b="0" strike="noStrike" spc="-1" dirty="0">
              <a:solidFill>
                <a:srgbClr val="000000"/>
              </a:solidFill>
              <a:latin typeface="Calibri"/>
            </a:endParaRPr>
          </a:p>
        </p:txBody>
      </p:sp>
      <p:sp>
        <p:nvSpPr>
          <p:cNvPr id="4" name="TextBox 3">
            <a:extLst>
              <a:ext uri="{FF2B5EF4-FFF2-40B4-BE49-F238E27FC236}">
                <a16:creationId xmlns:a16="http://schemas.microsoft.com/office/drawing/2014/main" id="{EC0C8329-40EB-4DA9-A677-4E2552592145}"/>
              </a:ext>
            </a:extLst>
          </p:cNvPr>
          <p:cNvSpPr txBox="1"/>
          <p:nvPr/>
        </p:nvSpPr>
        <p:spPr>
          <a:xfrm>
            <a:off x="11353320" y="5884606"/>
            <a:ext cx="460138" cy="646331"/>
          </a:xfrm>
          <a:prstGeom prst="rect">
            <a:avLst/>
          </a:prstGeom>
          <a:noFill/>
        </p:spPr>
        <p:txBody>
          <a:bodyPr wrap="square" rtlCol="0">
            <a:spAutoFit/>
          </a:bodyPr>
          <a:lstStyle/>
          <a:p>
            <a:r>
              <a:rPr lang="en-US" dirty="0"/>
              <a:t>23</a:t>
            </a:r>
          </a:p>
          <a:p>
            <a:endParaRPr lang="en-ZA" dirty="0"/>
          </a:p>
        </p:txBody>
      </p:sp>
      <p:graphicFrame>
        <p:nvGraphicFramePr>
          <p:cNvPr id="6" name="Chart 5">
            <a:extLst>
              <a:ext uri="{FF2B5EF4-FFF2-40B4-BE49-F238E27FC236}">
                <a16:creationId xmlns:a16="http://schemas.microsoft.com/office/drawing/2014/main" id="{C91B1C13-24A3-43FC-B62F-E037A217D5A6}"/>
              </a:ext>
            </a:extLst>
          </p:cNvPr>
          <p:cNvGraphicFramePr/>
          <p:nvPr>
            <p:extLst>
              <p:ext uri="{D42A27DB-BD31-4B8C-83A1-F6EECF244321}">
                <p14:modId xmlns:p14="http://schemas.microsoft.com/office/powerpoint/2010/main" val="3271247664"/>
              </p:ext>
            </p:extLst>
          </p:nvPr>
        </p:nvGraphicFramePr>
        <p:xfrm>
          <a:off x="2361063" y="1296537"/>
          <a:ext cx="7083188" cy="4264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4243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838080" y="365040"/>
            <a:ext cx="8961120" cy="779040"/>
          </a:xfrm>
          <a:prstGeom prst="rect">
            <a:avLst/>
          </a:prstGeom>
          <a:noFill/>
          <a:ln w="0">
            <a:noFill/>
          </a:ln>
        </p:spPr>
        <p:txBody>
          <a:bodyPr anchor="ctr">
            <a:noAutofit/>
          </a:bodyPr>
          <a:lstStyle/>
          <a:p>
            <a:pPr>
              <a:lnSpc>
                <a:spcPct val="90000"/>
              </a:lnSpc>
            </a:pPr>
            <a:r>
              <a:rPr lang="en-US" sz="3200" b="1" strike="noStrike" spc="-1" dirty="0">
                <a:solidFill>
                  <a:schemeClr val="accent6">
                    <a:lumMod val="50000"/>
                  </a:schemeClr>
                </a:solidFill>
                <a:latin typeface="Calibri Light"/>
              </a:rPr>
              <a:t>Key Highlights year on year registrations by age</a:t>
            </a:r>
            <a:r>
              <a:rPr lang="en-US" sz="3200" b="1" spc="-1" dirty="0">
                <a:solidFill>
                  <a:schemeClr val="accent6">
                    <a:lumMod val="50000"/>
                  </a:schemeClr>
                </a:solidFill>
                <a:latin typeface="Calibri Light"/>
              </a:rPr>
              <a:t> </a:t>
            </a:r>
            <a:endParaRPr lang="en-US" sz="3200" b="0" strike="noStrike" spc="-1" dirty="0">
              <a:solidFill>
                <a:srgbClr val="000000"/>
              </a:solidFill>
              <a:latin typeface="Calibri"/>
            </a:endParaRPr>
          </a:p>
        </p:txBody>
      </p:sp>
      <p:sp>
        <p:nvSpPr>
          <p:cNvPr id="135" name="TextShape 2"/>
          <p:cNvSpPr txBox="1"/>
          <p:nvPr/>
        </p:nvSpPr>
        <p:spPr>
          <a:xfrm>
            <a:off x="377942" y="1296537"/>
            <a:ext cx="10975378" cy="4880343"/>
          </a:xfrm>
          <a:prstGeom prst="rect">
            <a:avLst/>
          </a:prstGeom>
          <a:noFill/>
          <a:ln w="0">
            <a:noFill/>
          </a:ln>
        </p:spPr>
        <p:txBody>
          <a:bodyPr>
            <a:noAutofit/>
          </a:bodyPr>
          <a:lstStyle/>
          <a:p>
            <a:pPr marL="360" algn="just">
              <a:lnSpc>
                <a:spcPct val="150000"/>
              </a:lnSpc>
              <a:spcBef>
                <a:spcPts val="1001"/>
              </a:spcBef>
              <a:spcAft>
                <a:spcPts val="799"/>
              </a:spcAft>
              <a:buClr>
                <a:srgbClr val="000000"/>
              </a:buClr>
            </a:pPr>
            <a:r>
              <a:rPr lang="en-GB" sz="1400" spc="-1" dirty="0">
                <a:solidFill>
                  <a:srgbClr val="000000"/>
                </a:solidFill>
                <a:latin typeface="Calibri"/>
                <a:ea typeface="SimSun"/>
              </a:rPr>
              <a:t> </a:t>
            </a:r>
          </a:p>
          <a:p>
            <a:pPr marL="228600" indent="-228240" algn="just">
              <a:lnSpc>
                <a:spcPct val="150000"/>
              </a:lnSpc>
              <a:spcBef>
                <a:spcPts val="1001"/>
              </a:spcBef>
              <a:spcAft>
                <a:spcPts val="799"/>
              </a:spcAft>
              <a:buClr>
                <a:srgbClr val="000000"/>
              </a:buClr>
              <a:buFont typeface="Arial"/>
              <a:buChar char="•"/>
            </a:pPr>
            <a:endParaRPr lang="en-GB" sz="2000" spc="-1" dirty="0">
              <a:solidFill>
                <a:srgbClr val="000000"/>
              </a:solidFill>
              <a:latin typeface="Calibri"/>
              <a:ea typeface="SimSun"/>
            </a:endParaRPr>
          </a:p>
          <a:p>
            <a:pPr marL="228600" indent="-228240" algn="just">
              <a:lnSpc>
                <a:spcPct val="150000"/>
              </a:lnSpc>
              <a:spcBef>
                <a:spcPts val="1001"/>
              </a:spcBef>
              <a:spcAft>
                <a:spcPts val="799"/>
              </a:spcAft>
              <a:buClr>
                <a:srgbClr val="000000"/>
              </a:buClr>
              <a:buFont typeface="Arial"/>
              <a:buChar char="•"/>
            </a:pPr>
            <a:endParaRPr lang="en-GB" sz="2000" spc="-1" dirty="0">
              <a:solidFill>
                <a:srgbClr val="000000"/>
              </a:solidFill>
              <a:latin typeface="Calibri"/>
              <a:ea typeface="SimSun"/>
            </a:endParaRPr>
          </a:p>
          <a:p>
            <a:pPr marL="228600" indent="-228240" algn="just">
              <a:lnSpc>
                <a:spcPct val="150000"/>
              </a:lnSpc>
              <a:spcBef>
                <a:spcPts val="1001"/>
              </a:spcBef>
              <a:spcAft>
                <a:spcPts val="799"/>
              </a:spcAft>
              <a:buClr>
                <a:srgbClr val="000000"/>
              </a:buClr>
              <a:buFont typeface="Arial"/>
              <a:buChar char="•"/>
            </a:pPr>
            <a:endParaRPr lang="en-US" sz="1800" b="0" strike="noStrike" spc="-1" dirty="0">
              <a:solidFill>
                <a:srgbClr val="000000"/>
              </a:solidFill>
              <a:latin typeface="Calibri"/>
            </a:endParaRPr>
          </a:p>
          <a:p>
            <a:pPr marL="457200">
              <a:lnSpc>
                <a:spcPct val="90000"/>
              </a:lnSpc>
              <a:spcBef>
                <a:spcPts val="499"/>
              </a:spcBef>
              <a:tabLst>
                <a:tab pos="0" algn="l"/>
              </a:tabLst>
            </a:pPr>
            <a:endParaRPr lang="en-US" sz="1800" b="0" strike="noStrike" spc="-1" dirty="0">
              <a:solidFill>
                <a:srgbClr val="000000"/>
              </a:solidFill>
              <a:latin typeface="Calibri"/>
            </a:endParaRPr>
          </a:p>
        </p:txBody>
      </p:sp>
      <p:sp>
        <p:nvSpPr>
          <p:cNvPr id="4" name="TextBox 3">
            <a:extLst>
              <a:ext uri="{FF2B5EF4-FFF2-40B4-BE49-F238E27FC236}">
                <a16:creationId xmlns:a16="http://schemas.microsoft.com/office/drawing/2014/main" id="{EC0C8329-40EB-4DA9-A677-4E2552592145}"/>
              </a:ext>
            </a:extLst>
          </p:cNvPr>
          <p:cNvSpPr txBox="1"/>
          <p:nvPr/>
        </p:nvSpPr>
        <p:spPr>
          <a:xfrm>
            <a:off x="11353320" y="5884606"/>
            <a:ext cx="460138" cy="646331"/>
          </a:xfrm>
          <a:prstGeom prst="rect">
            <a:avLst/>
          </a:prstGeom>
          <a:noFill/>
        </p:spPr>
        <p:txBody>
          <a:bodyPr wrap="square" rtlCol="0">
            <a:spAutoFit/>
          </a:bodyPr>
          <a:lstStyle/>
          <a:p>
            <a:r>
              <a:rPr lang="en-US" dirty="0"/>
              <a:t>24</a:t>
            </a:r>
          </a:p>
          <a:p>
            <a:endParaRPr lang="en-ZA" dirty="0"/>
          </a:p>
        </p:txBody>
      </p:sp>
      <p:graphicFrame>
        <p:nvGraphicFramePr>
          <p:cNvPr id="7" name="Chart 6">
            <a:extLst>
              <a:ext uri="{FF2B5EF4-FFF2-40B4-BE49-F238E27FC236}">
                <a16:creationId xmlns:a16="http://schemas.microsoft.com/office/drawing/2014/main" id="{4EC7A2F1-982F-4018-963D-341297D8F994}"/>
              </a:ext>
            </a:extLst>
          </p:cNvPr>
          <p:cNvGraphicFramePr/>
          <p:nvPr>
            <p:extLst>
              <p:ext uri="{D42A27DB-BD31-4B8C-83A1-F6EECF244321}">
                <p14:modId xmlns:p14="http://schemas.microsoft.com/office/powerpoint/2010/main" val="2187787109"/>
              </p:ext>
            </p:extLst>
          </p:nvPr>
        </p:nvGraphicFramePr>
        <p:xfrm>
          <a:off x="2047164" y="1446663"/>
          <a:ext cx="7274257" cy="44379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9518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838080" y="365040"/>
            <a:ext cx="8961120" cy="779040"/>
          </a:xfrm>
          <a:prstGeom prst="rect">
            <a:avLst/>
          </a:prstGeom>
          <a:noFill/>
          <a:ln w="0">
            <a:noFill/>
          </a:ln>
        </p:spPr>
        <p:txBody>
          <a:bodyPr anchor="ctr">
            <a:noAutofit/>
          </a:bodyPr>
          <a:lstStyle/>
          <a:p>
            <a:pPr>
              <a:lnSpc>
                <a:spcPct val="90000"/>
              </a:lnSpc>
            </a:pPr>
            <a:r>
              <a:rPr lang="en-US" sz="3200" b="1" strike="noStrike" spc="-1" dirty="0">
                <a:solidFill>
                  <a:schemeClr val="accent6">
                    <a:lumMod val="50000"/>
                  </a:schemeClr>
                </a:solidFill>
                <a:latin typeface="Calibri Light"/>
              </a:rPr>
              <a:t>POSITIVE OUTCOMES FROM 2021/2022</a:t>
            </a:r>
            <a:r>
              <a:rPr lang="en-US" sz="3200" b="1" strike="noStrike" spc="-1" dirty="0">
                <a:solidFill>
                  <a:srgbClr val="92D050"/>
                </a:solidFill>
                <a:latin typeface="Calibri Light"/>
              </a:rPr>
              <a:t>	</a:t>
            </a:r>
            <a:endParaRPr lang="en-US" sz="3200" b="0" strike="noStrike" spc="-1" dirty="0">
              <a:solidFill>
                <a:srgbClr val="000000"/>
              </a:solidFill>
              <a:latin typeface="Calibri"/>
            </a:endParaRPr>
          </a:p>
        </p:txBody>
      </p:sp>
      <p:sp>
        <p:nvSpPr>
          <p:cNvPr id="135" name="TextShape 2"/>
          <p:cNvSpPr txBox="1"/>
          <p:nvPr/>
        </p:nvSpPr>
        <p:spPr>
          <a:xfrm>
            <a:off x="838080" y="1317600"/>
            <a:ext cx="10515240" cy="4859280"/>
          </a:xfrm>
          <a:prstGeom prst="rect">
            <a:avLst/>
          </a:prstGeom>
          <a:noFill/>
          <a:ln w="0">
            <a:noFill/>
          </a:ln>
        </p:spPr>
        <p:txBody>
          <a:bodyPr>
            <a:noAutofit/>
          </a:bodyPr>
          <a:lstStyle/>
          <a:p>
            <a:pPr marL="228600" indent="-228240" algn="just">
              <a:lnSpc>
                <a:spcPct val="150000"/>
              </a:lnSpc>
              <a:spcBef>
                <a:spcPts val="1001"/>
              </a:spcBef>
              <a:spcAft>
                <a:spcPts val="799"/>
              </a:spcAft>
              <a:buClr>
                <a:srgbClr val="000000"/>
              </a:buClr>
              <a:buFont typeface="Arial"/>
              <a:buChar char="•"/>
            </a:pPr>
            <a:r>
              <a:rPr lang="en-GB" sz="2000" b="0" strike="noStrike" spc="-1" dirty="0">
                <a:solidFill>
                  <a:srgbClr val="000000"/>
                </a:solidFill>
                <a:latin typeface="Calibri Light" panose="020F0302020204030204" pitchFamily="34" charset="0"/>
                <a:ea typeface="SimSun"/>
                <a:cs typeface="Calibri Light" panose="020F0302020204030204" pitchFamily="34" charset="0"/>
              </a:rPr>
              <a:t>Increase in number of scientists undertaking CPD via the online system </a:t>
            </a:r>
          </a:p>
          <a:p>
            <a:pPr marL="228600" indent="-228240" algn="just">
              <a:lnSpc>
                <a:spcPct val="150000"/>
              </a:lnSpc>
              <a:spcBef>
                <a:spcPts val="1001"/>
              </a:spcBef>
              <a:spcAft>
                <a:spcPts val="799"/>
              </a:spcAft>
              <a:buClr>
                <a:srgbClr val="000000"/>
              </a:buClr>
              <a:buFont typeface="Arial"/>
              <a:buChar char="•"/>
            </a:pPr>
            <a:r>
              <a:rPr lang="en-GB" sz="2000" spc="-1" dirty="0">
                <a:solidFill>
                  <a:srgbClr val="000000"/>
                </a:solidFill>
                <a:latin typeface="Calibri Light" panose="020F0302020204030204" pitchFamily="34" charset="0"/>
                <a:ea typeface="SimSun"/>
                <a:cs typeface="Calibri Light" panose="020F0302020204030204" pitchFamily="34" charset="0"/>
              </a:rPr>
              <a:t>Strengthening of engagements and support from DSI. </a:t>
            </a:r>
          </a:p>
          <a:p>
            <a:pPr marL="228600" indent="-228240" algn="just">
              <a:lnSpc>
                <a:spcPct val="150000"/>
              </a:lnSpc>
              <a:spcBef>
                <a:spcPts val="1001"/>
              </a:spcBef>
              <a:spcAft>
                <a:spcPts val="799"/>
              </a:spcAft>
              <a:buClr>
                <a:srgbClr val="000000"/>
              </a:buClr>
              <a:buFont typeface="Arial"/>
              <a:buChar char="•"/>
            </a:pPr>
            <a:r>
              <a:rPr lang="en-GB" sz="2000" spc="-1" dirty="0">
                <a:solidFill>
                  <a:srgbClr val="000000"/>
                </a:solidFill>
                <a:latin typeface="Calibri Light" panose="020F0302020204030204" pitchFamily="34" charset="0"/>
                <a:ea typeface="SimSun"/>
                <a:cs typeface="Calibri Light" panose="020F0302020204030204" pitchFamily="34" charset="0"/>
              </a:rPr>
              <a:t>Positive feedback from our VAs on the CMP pilot</a:t>
            </a:r>
            <a:endParaRPr lang="en-GB" sz="2000" b="0" strike="noStrike" spc="-1" dirty="0">
              <a:solidFill>
                <a:srgbClr val="000000"/>
              </a:solidFill>
              <a:latin typeface="Calibri Light" panose="020F0302020204030204" pitchFamily="34" charset="0"/>
              <a:ea typeface="SimSun"/>
              <a:cs typeface="Calibri Light" panose="020F0302020204030204" pitchFamily="34" charset="0"/>
            </a:endParaRPr>
          </a:p>
          <a:p>
            <a:pPr marL="228600" indent="-228240" algn="just">
              <a:lnSpc>
                <a:spcPct val="150000"/>
              </a:lnSpc>
              <a:spcBef>
                <a:spcPts val="1001"/>
              </a:spcBef>
              <a:spcAft>
                <a:spcPts val="799"/>
              </a:spcAft>
              <a:buClr>
                <a:srgbClr val="000000"/>
              </a:buClr>
              <a:buFont typeface="Arial"/>
              <a:buChar char="•"/>
            </a:pPr>
            <a:r>
              <a:rPr lang="en-GB" sz="2000" spc="-1" dirty="0">
                <a:solidFill>
                  <a:srgbClr val="000000"/>
                </a:solidFill>
                <a:latin typeface="Calibri Light" panose="020F0302020204030204" pitchFamily="34" charset="0"/>
                <a:ea typeface="SimSun"/>
                <a:cs typeface="Calibri Light" panose="020F0302020204030204" pitchFamily="34" charset="0"/>
              </a:rPr>
              <a:t>Increase in application and registrations via online  system </a:t>
            </a:r>
          </a:p>
          <a:p>
            <a:pPr marL="228600" indent="-228240" algn="just">
              <a:lnSpc>
                <a:spcPct val="150000"/>
              </a:lnSpc>
              <a:spcBef>
                <a:spcPts val="1001"/>
              </a:spcBef>
              <a:spcAft>
                <a:spcPts val="799"/>
              </a:spcAft>
              <a:buClr>
                <a:srgbClr val="000000"/>
              </a:buClr>
              <a:buFont typeface="Arial"/>
              <a:buChar char="•"/>
            </a:pPr>
            <a:r>
              <a:rPr lang="en-GB" sz="2000" spc="-1" dirty="0">
                <a:solidFill>
                  <a:srgbClr val="000000"/>
                </a:solidFill>
                <a:latin typeface="Calibri Light" panose="020F0302020204030204" pitchFamily="34" charset="0"/>
                <a:ea typeface="SimSun"/>
                <a:cs typeface="Calibri Light" panose="020F0302020204030204" pitchFamily="34" charset="0"/>
              </a:rPr>
              <a:t>Positive engagements with key stakeholders </a:t>
            </a:r>
            <a:r>
              <a:rPr lang="en-GB" sz="2000" spc="-1" dirty="0" err="1">
                <a:solidFill>
                  <a:srgbClr val="000000"/>
                </a:solidFill>
                <a:latin typeface="Calibri Light" panose="020F0302020204030204" pitchFamily="34" charset="0"/>
                <a:ea typeface="SimSun"/>
                <a:cs typeface="Calibri Light" panose="020F0302020204030204" pitchFamily="34" charset="0"/>
              </a:rPr>
              <a:t>eg</a:t>
            </a:r>
            <a:r>
              <a:rPr lang="en-GB" sz="2000" spc="-1" dirty="0">
                <a:solidFill>
                  <a:srgbClr val="000000"/>
                </a:solidFill>
                <a:latin typeface="Calibri Light" panose="020F0302020204030204" pitchFamily="34" charset="0"/>
                <a:ea typeface="SimSun"/>
                <a:cs typeface="Calibri Light" panose="020F0302020204030204" pitchFamily="34" charset="0"/>
              </a:rPr>
              <a:t> SAQA, CHE, VAs, HEIs, NSG and Government Departments </a:t>
            </a:r>
          </a:p>
          <a:p>
            <a:pPr marL="228600" indent="-228240" algn="just">
              <a:lnSpc>
                <a:spcPct val="150000"/>
              </a:lnSpc>
              <a:spcBef>
                <a:spcPts val="1001"/>
              </a:spcBef>
              <a:spcAft>
                <a:spcPts val="799"/>
              </a:spcAft>
              <a:buClr>
                <a:srgbClr val="000000"/>
              </a:buClr>
              <a:buFont typeface="Arial"/>
              <a:buChar char="•"/>
            </a:pPr>
            <a:r>
              <a:rPr lang="en-GB" sz="2000" spc="-1" dirty="0">
                <a:solidFill>
                  <a:srgbClr val="000000"/>
                </a:solidFill>
                <a:latin typeface="Calibri Light" panose="020F0302020204030204" pitchFamily="34" charset="0"/>
                <a:ea typeface="SimSun"/>
                <a:cs typeface="Calibri Light" panose="020F0302020204030204" pitchFamily="34" charset="0"/>
              </a:rPr>
              <a:t>Positive feedback regarding  science engagement and communication events </a:t>
            </a:r>
          </a:p>
          <a:p>
            <a:pPr marL="228600" indent="-228240" algn="just">
              <a:lnSpc>
                <a:spcPct val="150000"/>
              </a:lnSpc>
              <a:spcBef>
                <a:spcPts val="1001"/>
              </a:spcBef>
              <a:spcAft>
                <a:spcPts val="799"/>
              </a:spcAft>
              <a:buClr>
                <a:srgbClr val="000000"/>
              </a:buClr>
              <a:buFont typeface="Arial"/>
              <a:buChar char="•"/>
            </a:pPr>
            <a:r>
              <a:rPr lang="en-GB" sz="2000" spc="-1" dirty="0">
                <a:solidFill>
                  <a:srgbClr val="000000"/>
                </a:solidFill>
                <a:latin typeface="Calibri Light" panose="020F0302020204030204" pitchFamily="34" charset="0"/>
                <a:ea typeface="SimSun"/>
                <a:cs typeface="Calibri Light" panose="020F0302020204030204" pitchFamily="34" charset="0"/>
              </a:rPr>
              <a:t>Increased participation of youth and females in National Systems of Innovation (NSI)</a:t>
            </a:r>
          </a:p>
          <a:p>
            <a:pPr marL="228600" indent="-228240" algn="just">
              <a:lnSpc>
                <a:spcPct val="150000"/>
              </a:lnSpc>
              <a:spcBef>
                <a:spcPts val="1001"/>
              </a:spcBef>
              <a:spcAft>
                <a:spcPts val="799"/>
              </a:spcAft>
              <a:buClr>
                <a:srgbClr val="000000"/>
              </a:buClr>
              <a:buFont typeface="Arial"/>
              <a:buChar char="•"/>
            </a:pPr>
            <a:endParaRPr lang="en-GB" sz="2400" spc="-1" dirty="0">
              <a:solidFill>
                <a:srgbClr val="000000"/>
              </a:solidFill>
              <a:latin typeface="Calibri Light" panose="020F0302020204030204" pitchFamily="34" charset="0"/>
              <a:ea typeface="SimSun"/>
              <a:cs typeface="Calibri Light" panose="020F0302020204030204" pitchFamily="34" charset="0"/>
            </a:endParaRPr>
          </a:p>
          <a:p>
            <a:pPr marL="228600" indent="-228240" algn="just">
              <a:lnSpc>
                <a:spcPct val="150000"/>
              </a:lnSpc>
              <a:spcBef>
                <a:spcPts val="1001"/>
              </a:spcBef>
              <a:spcAft>
                <a:spcPts val="799"/>
              </a:spcAft>
              <a:buClr>
                <a:srgbClr val="000000"/>
              </a:buClr>
              <a:buFont typeface="Arial"/>
              <a:buChar char="•"/>
            </a:pPr>
            <a:endParaRPr lang="en-GB" sz="2400" spc="-1" dirty="0">
              <a:solidFill>
                <a:srgbClr val="000000"/>
              </a:solidFill>
              <a:latin typeface="Calibri Light" panose="020F0302020204030204" pitchFamily="34" charset="0"/>
              <a:ea typeface="SimSun"/>
              <a:cs typeface="Calibri Light" panose="020F0302020204030204" pitchFamily="34" charset="0"/>
            </a:endParaRPr>
          </a:p>
          <a:p>
            <a:pPr marL="228600" indent="-228240" algn="just">
              <a:lnSpc>
                <a:spcPct val="150000"/>
              </a:lnSpc>
              <a:spcBef>
                <a:spcPts val="1001"/>
              </a:spcBef>
              <a:spcAft>
                <a:spcPts val="799"/>
              </a:spcAft>
              <a:buClr>
                <a:srgbClr val="000000"/>
              </a:buClr>
              <a:buFont typeface="Arial"/>
              <a:buChar char="•"/>
            </a:pPr>
            <a:endParaRPr lang="en-US" sz="2000" b="0" strike="noStrike" spc="-1" dirty="0">
              <a:solidFill>
                <a:srgbClr val="000000"/>
              </a:solidFill>
              <a:latin typeface="Calibri Light" panose="020F0302020204030204" pitchFamily="34" charset="0"/>
              <a:cs typeface="Calibri Light" panose="020F0302020204030204" pitchFamily="34" charset="0"/>
            </a:endParaRPr>
          </a:p>
          <a:p>
            <a:pPr marL="457200">
              <a:lnSpc>
                <a:spcPct val="90000"/>
              </a:lnSpc>
              <a:spcBef>
                <a:spcPts val="499"/>
              </a:spcBef>
              <a:tabLst>
                <a:tab pos="0" algn="l"/>
              </a:tabLst>
            </a:pPr>
            <a:endParaRPr lang="en-US" sz="2000" b="0" strike="noStrike" spc="-1" dirty="0">
              <a:solidFill>
                <a:srgbClr val="000000"/>
              </a:solidFill>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EC0C8329-40EB-4DA9-A677-4E2552592145}"/>
              </a:ext>
            </a:extLst>
          </p:cNvPr>
          <p:cNvSpPr txBox="1"/>
          <p:nvPr/>
        </p:nvSpPr>
        <p:spPr>
          <a:xfrm>
            <a:off x="11353320" y="5884606"/>
            <a:ext cx="460138" cy="646331"/>
          </a:xfrm>
          <a:prstGeom prst="rect">
            <a:avLst/>
          </a:prstGeom>
          <a:noFill/>
        </p:spPr>
        <p:txBody>
          <a:bodyPr wrap="square" rtlCol="0">
            <a:spAutoFit/>
          </a:bodyPr>
          <a:lstStyle/>
          <a:p>
            <a:r>
              <a:rPr lang="en-US" dirty="0"/>
              <a:t>25</a:t>
            </a:r>
          </a:p>
          <a:p>
            <a:endParaRPr lang="en-ZA" dirty="0"/>
          </a:p>
        </p:txBody>
      </p:sp>
    </p:spTree>
    <p:extLst>
      <p:ext uri="{BB962C8B-B14F-4D97-AF65-F5344CB8AC3E}">
        <p14:creationId xmlns:p14="http://schemas.microsoft.com/office/powerpoint/2010/main" val="1057660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Shape 1"/>
          <p:cNvSpPr txBox="1"/>
          <p:nvPr/>
        </p:nvSpPr>
        <p:spPr>
          <a:xfrm>
            <a:off x="838080" y="365040"/>
            <a:ext cx="8961120" cy="779040"/>
          </a:xfrm>
          <a:prstGeom prst="rect">
            <a:avLst/>
          </a:prstGeom>
          <a:noFill/>
          <a:ln w="0">
            <a:noFill/>
          </a:ln>
        </p:spPr>
        <p:txBody>
          <a:bodyPr anchor="ctr">
            <a:noAutofit/>
          </a:bodyPr>
          <a:lstStyle/>
          <a:p>
            <a:pPr>
              <a:lnSpc>
                <a:spcPct val="90000"/>
              </a:lnSpc>
            </a:pPr>
            <a:r>
              <a:rPr lang="en-US" sz="3200" b="1" strike="noStrike" spc="-1">
                <a:solidFill>
                  <a:srgbClr val="92D050"/>
                </a:solidFill>
                <a:latin typeface="Calibri Light"/>
              </a:rPr>
              <a:t>				Thank you </a:t>
            </a:r>
            <a:endParaRPr lang="en-US" sz="3200" b="0" strike="noStrike" spc="-1">
              <a:solidFill>
                <a:srgbClr val="000000"/>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Shape 1"/>
          <p:cNvSpPr txBox="1"/>
          <p:nvPr/>
        </p:nvSpPr>
        <p:spPr>
          <a:xfrm>
            <a:off x="838080" y="365040"/>
            <a:ext cx="8961120" cy="779040"/>
          </a:xfrm>
          <a:prstGeom prst="rect">
            <a:avLst/>
          </a:prstGeom>
          <a:noFill/>
          <a:ln w="0">
            <a:noFill/>
          </a:ln>
        </p:spPr>
        <p:txBody>
          <a:bodyPr lIns="91440" tIns="45720" rIns="91440" bIns="45720" anchor="ctr">
            <a:noAutofit/>
          </a:bodyPr>
          <a:lstStyle/>
          <a:p>
            <a:pPr>
              <a:lnSpc>
                <a:spcPct val="90000"/>
              </a:lnSpc>
            </a:pPr>
            <a:r>
              <a:rPr lang="en-US" sz="3200" b="1" spc="-1" dirty="0">
                <a:solidFill>
                  <a:schemeClr val="accent6">
                    <a:lumMod val="50000"/>
                  </a:schemeClr>
                </a:solidFill>
                <a:latin typeface="Calibri Light"/>
              </a:rPr>
              <a:t>SACNASP MANDATE </a:t>
            </a:r>
            <a:r>
              <a:rPr lang="en-US" sz="3200" b="1" strike="noStrike" spc="-1" dirty="0">
                <a:solidFill>
                  <a:srgbClr val="92D050"/>
                </a:solidFill>
                <a:latin typeface="Calibri Light"/>
              </a:rPr>
              <a:t>		</a:t>
            </a:r>
            <a:endParaRPr lang="en-US" sz="3200" b="0" strike="noStrike" spc="-1" dirty="0">
              <a:solidFill>
                <a:srgbClr val="000000"/>
              </a:solidFill>
              <a:latin typeface="Calibri"/>
            </a:endParaRPr>
          </a:p>
        </p:txBody>
      </p:sp>
      <p:sp>
        <p:nvSpPr>
          <p:cNvPr id="131" name="TextShape 2"/>
          <p:cNvSpPr txBox="1"/>
          <p:nvPr/>
        </p:nvSpPr>
        <p:spPr>
          <a:xfrm>
            <a:off x="838080" y="1317600"/>
            <a:ext cx="10515240" cy="4859280"/>
          </a:xfrm>
          <a:prstGeom prst="rect">
            <a:avLst/>
          </a:prstGeom>
          <a:noFill/>
          <a:ln w="0">
            <a:noFill/>
          </a:ln>
        </p:spPr>
        <p:txBody>
          <a:bodyPr lIns="91440" tIns="45720" rIns="91440" bIns="45720" anchor="t">
            <a:normAutofit fontScale="92500"/>
          </a:bodyPr>
          <a:lstStyle/>
          <a:p>
            <a:pPr marL="285750" indent="-285750">
              <a:lnSpc>
                <a:spcPct val="150000"/>
              </a:lnSpc>
              <a:buFont typeface="Arial" panose="020B0604020202020204" pitchFamily="34" charset="0"/>
              <a:buChar char="•"/>
            </a:pPr>
            <a:r>
              <a:rPr lang="en-GB" dirty="0">
                <a:latin typeface="Calibri Light"/>
              </a:rPr>
              <a:t>SACNASP was established as a juristic person in 1982 by an act of Parliament, the Natural Scientists Act (No. 55 of 1982), which has subsequently evolved into the directives of the NSP Act. </a:t>
            </a:r>
          </a:p>
          <a:p>
            <a:pPr marL="285750" indent="-285750">
              <a:lnSpc>
                <a:spcPct val="150000"/>
              </a:lnSpc>
              <a:buFont typeface="Arial" panose="020B0604020202020204" pitchFamily="34" charset="0"/>
              <a:buChar char="•"/>
            </a:pPr>
            <a:r>
              <a:rPr lang="en-GB" dirty="0">
                <a:latin typeface="Calibri Light"/>
              </a:rPr>
              <a:t>The Council is therefore mandated as the Accounting Authority to implement the provisions of the Act, under the oversight of its Executive Authority, the Minister of Science and Technology. </a:t>
            </a:r>
          </a:p>
          <a:p>
            <a:pPr marL="285750" indent="-285750">
              <a:lnSpc>
                <a:spcPct val="150000"/>
              </a:lnSpc>
              <a:buFont typeface="Arial" panose="020B0604020202020204" pitchFamily="34" charset="0"/>
              <a:buChar char="•"/>
            </a:pPr>
            <a:r>
              <a:rPr lang="en-GB" dirty="0">
                <a:latin typeface="Calibri Light"/>
              </a:rPr>
              <a:t>In terms of the Act, it is a statutory requirement that persons practicing in any of the fields of practice listed in Schedule 1 of the Act be registered with SACNASP in any of the prescribed categories (Section 18):</a:t>
            </a:r>
            <a:endParaRPr lang="en-GB" dirty="0"/>
          </a:p>
          <a:p>
            <a:pPr marL="285750" indent="-285750">
              <a:lnSpc>
                <a:spcPct val="150000"/>
              </a:lnSpc>
              <a:buFont typeface="Arial" panose="020B0604020202020204" pitchFamily="34" charset="0"/>
              <a:buChar char="•"/>
            </a:pPr>
            <a:r>
              <a:rPr lang="en-GB" dirty="0">
                <a:latin typeface="Calibri Light"/>
              </a:rPr>
              <a:t>Only a registered person may practice in a consulting capacity (Section 20);</a:t>
            </a:r>
          </a:p>
          <a:p>
            <a:pPr marL="285750" indent="-285750">
              <a:lnSpc>
                <a:spcPct val="150000"/>
              </a:lnSpc>
              <a:buFont typeface="Arial" panose="020B0604020202020204" pitchFamily="34" charset="0"/>
              <a:buChar char="•"/>
            </a:pPr>
            <a:r>
              <a:rPr lang="en-GB" dirty="0">
                <a:latin typeface="Calibri Light"/>
              </a:rPr>
              <a:t>The Council must determine the requirements with which a VA must comply to qualify for recognition (Section 26);</a:t>
            </a:r>
          </a:p>
          <a:p>
            <a:pPr marL="285750" indent="-285750">
              <a:lnSpc>
                <a:spcPct val="150000"/>
              </a:lnSpc>
              <a:buFont typeface="Arial" panose="020B0604020202020204" pitchFamily="34" charset="0"/>
              <a:buChar char="•"/>
            </a:pPr>
            <a:r>
              <a:rPr lang="en-GB" dirty="0">
                <a:latin typeface="Calibri Light"/>
              </a:rPr>
              <a:t>Disciplinary proceedings regarding any complaint, charge or allegation of unprofessional conduct against a person registered with SACNASP must be instituted; and</a:t>
            </a:r>
          </a:p>
          <a:p>
            <a:pPr marL="285750" indent="-285750">
              <a:lnSpc>
                <a:spcPct val="150000"/>
              </a:lnSpc>
              <a:buFont typeface="Arial" panose="020B0604020202020204" pitchFamily="34" charset="0"/>
              <a:buChar char="•"/>
            </a:pPr>
            <a:r>
              <a:rPr lang="en-GB" dirty="0">
                <a:latin typeface="Calibri Light"/>
              </a:rPr>
              <a:t>The relevant authority shall be advised of any complaint, charge or allegation of unprofessional </a:t>
            </a:r>
            <a:r>
              <a:rPr lang="en-GB" dirty="0" err="1">
                <a:latin typeface="Calibri Light"/>
              </a:rPr>
              <a:t>behavior</a:t>
            </a:r>
            <a:r>
              <a:rPr lang="en-GB" dirty="0">
                <a:latin typeface="Calibri Light"/>
              </a:rPr>
              <a:t> by any person not registered with SACNASP.</a:t>
            </a:r>
            <a:endParaRPr lang="en-ZA" sz="2400" b="0" strike="noStrike" spc="-1" dirty="0">
              <a:solidFill>
                <a:srgbClr val="000000"/>
              </a:solidFill>
              <a:latin typeface="Calibri Light"/>
            </a:endParaRPr>
          </a:p>
        </p:txBody>
      </p:sp>
      <p:sp>
        <p:nvSpPr>
          <p:cNvPr id="2" name="TextBox 1">
            <a:extLst>
              <a:ext uri="{FF2B5EF4-FFF2-40B4-BE49-F238E27FC236}">
                <a16:creationId xmlns:a16="http://schemas.microsoft.com/office/drawing/2014/main" id="{1DE79501-54FE-4A8A-A07B-6D66EF59FEC8}"/>
              </a:ext>
            </a:extLst>
          </p:cNvPr>
          <p:cNvSpPr txBox="1"/>
          <p:nvPr/>
        </p:nvSpPr>
        <p:spPr>
          <a:xfrm>
            <a:off x="11353320" y="5884606"/>
            <a:ext cx="297906" cy="369332"/>
          </a:xfrm>
          <a:prstGeom prst="rect">
            <a:avLst/>
          </a:prstGeom>
          <a:noFill/>
        </p:spPr>
        <p:txBody>
          <a:bodyPr wrap="square" rtlCol="0">
            <a:spAutoFit/>
          </a:bodyPr>
          <a:lstStyle/>
          <a:p>
            <a:r>
              <a:rPr lang="en-US"/>
              <a:t>1</a:t>
            </a:r>
            <a:endParaRPr lang="en-ZA"/>
          </a:p>
        </p:txBody>
      </p:sp>
    </p:spTree>
    <p:extLst>
      <p:ext uri="{BB962C8B-B14F-4D97-AF65-F5344CB8AC3E}">
        <p14:creationId xmlns:p14="http://schemas.microsoft.com/office/powerpoint/2010/main" val="1580596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838080" y="156416"/>
            <a:ext cx="8961120" cy="779040"/>
          </a:xfrm>
          <a:prstGeom prst="rect">
            <a:avLst/>
          </a:prstGeom>
          <a:noFill/>
          <a:ln w="0">
            <a:noFill/>
          </a:ln>
        </p:spPr>
        <p:txBody>
          <a:bodyPr anchor="ctr">
            <a:noAutofit/>
          </a:bodyPr>
          <a:lstStyle/>
          <a:p>
            <a:pPr>
              <a:lnSpc>
                <a:spcPct val="90000"/>
              </a:lnSpc>
            </a:pPr>
            <a:r>
              <a:rPr lang="en-US" sz="3200" b="1" strike="noStrike" spc="-1" dirty="0">
                <a:solidFill>
                  <a:schemeClr val="accent6">
                    <a:lumMod val="50000"/>
                  </a:schemeClr>
                </a:solidFill>
                <a:latin typeface="Calibri Light"/>
              </a:rPr>
              <a:t>SACNASP VISION, MISSION AND VALUES</a:t>
            </a:r>
            <a:r>
              <a:rPr lang="en-US" sz="3200" b="1" strike="noStrike" spc="-1" dirty="0">
                <a:solidFill>
                  <a:srgbClr val="92D050"/>
                </a:solidFill>
                <a:latin typeface="Calibri Light"/>
              </a:rPr>
              <a:t>		</a:t>
            </a:r>
            <a:endParaRPr lang="en-US" sz="3200" b="0" strike="noStrike" spc="-1" dirty="0">
              <a:solidFill>
                <a:srgbClr val="000000"/>
              </a:solidFill>
              <a:latin typeface="Calibri"/>
            </a:endParaRPr>
          </a:p>
        </p:txBody>
      </p:sp>
      <p:sp>
        <p:nvSpPr>
          <p:cNvPr id="133" name="TextShape 2"/>
          <p:cNvSpPr txBox="1"/>
          <p:nvPr/>
        </p:nvSpPr>
        <p:spPr>
          <a:xfrm>
            <a:off x="838080" y="935456"/>
            <a:ext cx="10515240" cy="4859280"/>
          </a:xfrm>
          <a:prstGeom prst="rect">
            <a:avLst/>
          </a:prstGeom>
          <a:noFill/>
          <a:ln w="0">
            <a:noFill/>
          </a:ln>
        </p:spPr>
        <p:txBody>
          <a:bodyPr>
            <a:noAutofit/>
          </a:bodyPr>
          <a:lstStyle/>
          <a:p>
            <a:pPr marL="228600" indent="-228240">
              <a:lnSpc>
                <a:spcPct val="150000"/>
              </a:lnSpc>
              <a:spcBef>
                <a:spcPts val="1001"/>
              </a:spcBef>
              <a:buClr>
                <a:srgbClr val="000000"/>
              </a:buClr>
              <a:buFont typeface="Arial"/>
              <a:buChar char="•"/>
            </a:pPr>
            <a:r>
              <a:rPr lang="en-US" b="1" strike="noStrike" spc="-1" dirty="0">
                <a:solidFill>
                  <a:srgbClr val="000000"/>
                </a:solidFill>
                <a:latin typeface="Calibri Light" panose="020F0302020204030204" pitchFamily="34" charset="0"/>
                <a:cs typeface="Calibri Light" panose="020F0302020204030204" pitchFamily="34" charset="0"/>
              </a:rPr>
              <a:t>Vision</a:t>
            </a:r>
          </a:p>
          <a:p>
            <a:pPr marL="685800" lvl="1" indent="-228240" algn="just">
              <a:lnSpc>
                <a:spcPct val="150000"/>
              </a:lnSpc>
              <a:spcBef>
                <a:spcPts val="499"/>
              </a:spcBef>
              <a:buClr>
                <a:srgbClr val="000000"/>
              </a:buClr>
              <a:buFont typeface="Arial"/>
              <a:buChar char="•"/>
            </a:pPr>
            <a:r>
              <a:rPr lang="en-ZA" b="0" strike="noStrike" spc="-1" dirty="0">
                <a:solidFill>
                  <a:srgbClr val="000000"/>
                </a:solidFill>
                <a:latin typeface="Calibri Light" panose="020F0302020204030204" pitchFamily="34" charset="0"/>
                <a:cs typeface="Calibri Light" panose="020F0302020204030204" pitchFamily="34" charset="0"/>
              </a:rPr>
              <a:t>Leading the development and advancement of the Natural Science Professions in South Africa.</a:t>
            </a:r>
            <a:endParaRPr lang="en-US" b="0" strike="noStrike" spc="-1" dirty="0">
              <a:solidFill>
                <a:srgbClr val="000000"/>
              </a:solidFill>
              <a:latin typeface="Calibri Light" panose="020F0302020204030204" pitchFamily="34" charset="0"/>
              <a:cs typeface="Calibri Light" panose="020F0302020204030204" pitchFamily="34" charset="0"/>
            </a:endParaRPr>
          </a:p>
          <a:p>
            <a:pPr marL="228600" indent="-228240">
              <a:lnSpc>
                <a:spcPct val="150000"/>
              </a:lnSpc>
              <a:spcBef>
                <a:spcPts val="1001"/>
              </a:spcBef>
              <a:buClr>
                <a:srgbClr val="000000"/>
              </a:buClr>
              <a:buFont typeface="Arial"/>
              <a:buChar char="•"/>
            </a:pPr>
            <a:r>
              <a:rPr lang="en-ZA" b="1" strike="noStrike" spc="-1" dirty="0">
                <a:solidFill>
                  <a:srgbClr val="000000"/>
                </a:solidFill>
                <a:latin typeface="Calibri Light" panose="020F0302020204030204" pitchFamily="34" charset="0"/>
                <a:cs typeface="Calibri Light" panose="020F0302020204030204" pitchFamily="34" charset="0"/>
              </a:rPr>
              <a:t>Mission </a:t>
            </a:r>
            <a:endParaRPr lang="en-US" b="0" strike="noStrike" spc="-1" dirty="0">
              <a:solidFill>
                <a:srgbClr val="000000"/>
              </a:solidFill>
              <a:latin typeface="Calibri Light" panose="020F0302020204030204" pitchFamily="34" charset="0"/>
              <a:cs typeface="Calibri Light" panose="020F0302020204030204" pitchFamily="34" charset="0"/>
            </a:endParaRPr>
          </a:p>
          <a:p>
            <a:pPr marL="685800" lvl="1" indent="-228240" algn="just">
              <a:lnSpc>
                <a:spcPct val="150000"/>
              </a:lnSpc>
              <a:spcBef>
                <a:spcPts val="499"/>
              </a:spcBef>
              <a:buClr>
                <a:srgbClr val="000000"/>
              </a:buClr>
              <a:buFont typeface="Arial"/>
              <a:buChar char="•"/>
            </a:pPr>
            <a:r>
              <a:rPr lang="en-GB" b="0" strike="noStrike" spc="-1" dirty="0">
                <a:solidFill>
                  <a:srgbClr val="000000"/>
                </a:solidFill>
                <a:latin typeface="Calibri Light" panose="020F0302020204030204" pitchFamily="34" charset="0"/>
                <a:cs typeface="Calibri Light" panose="020F0302020204030204" pitchFamily="34" charset="0"/>
              </a:rPr>
              <a:t>To provide an efficient statutory Council for the recruitment, registration, regulation and advancement of the Natural Scientific Professionals to ensure high quality services for economic growth and societal benefit</a:t>
            </a:r>
            <a:r>
              <a:rPr lang="en-ZA" b="1" strike="noStrike" spc="-1" dirty="0">
                <a:solidFill>
                  <a:srgbClr val="000000"/>
                </a:solidFill>
                <a:latin typeface="Calibri Light" panose="020F0302020204030204" pitchFamily="34" charset="0"/>
                <a:cs typeface="Calibri Light" panose="020F0302020204030204" pitchFamily="34" charset="0"/>
              </a:rPr>
              <a:t>. </a:t>
            </a:r>
            <a:endParaRPr lang="en-US" b="0" strike="noStrike" spc="-1" dirty="0">
              <a:solidFill>
                <a:srgbClr val="000000"/>
              </a:solidFill>
              <a:latin typeface="Calibri Light" panose="020F0302020204030204" pitchFamily="34" charset="0"/>
              <a:cs typeface="Calibri Light" panose="020F0302020204030204" pitchFamily="34" charset="0"/>
            </a:endParaRPr>
          </a:p>
          <a:p>
            <a:pPr marL="228600" indent="-228240">
              <a:lnSpc>
                <a:spcPct val="150000"/>
              </a:lnSpc>
              <a:spcBef>
                <a:spcPts val="1001"/>
              </a:spcBef>
              <a:buClr>
                <a:srgbClr val="000000"/>
              </a:buClr>
              <a:buFont typeface="Arial"/>
              <a:buChar char="•"/>
            </a:pPr>
            <a:r>
              <a:rPr lang="en-ZA" b="1" strike="noStrike" spc="-1" dirty="0">
                <a:solidFill>
                  <a:srgbClr val="000000"/>
                </a:solidFill>
                <a:latin typeface="Calibri Light" panose="020F0302020204030204" pitchFamily="34" charset="0"/>
                <a:cs typeface="Calibri Light" panose="020F0302020204030204" pitchFamily="34" charset="0"/>
              </a:rPr>
              <a:t>Values</a:t>
            </a:r>
            <a:endParaRPr lang="en-US" b="0" strike="noStrike" spc="-1" dirty="0">
              <a:solidFill>
                <a:srgbClr val="000000"/>
              </a:solidFill>
              <a:latin typeface="Calibri Light" panose="020F0302020204030204" pitchFamily="34" charset="0"/>
              <a:cs typeface="Calibri Light" panose="020F0302020204030204" pitchFamily="34" charset="0"/>
            </a:endParaRPr>
          </a:p>
          <a:p>
            <a:pPr marL="685800" lvl="1" indent="-228240" algn="just">
              <a:lnSpc>
                <a:spcPct val="150000"/>
              </a:lnSpc>
              <a:spcBef>
                <a:spcPts val="499"/>
              </a:spcBef>
              <a:buClr>
                <a:srgbClr val="000000"/>
              </a:buClr>
              <a:buFont typeface="Arial"/>
              <a:buChar char="•"/>
            </a:pPr>
            <a:r>
              <a:rPr lang="en-GB" b="0" strike="noStrike" spc="-1" dirty="0">
                <a:solidFill>
                  <a:srgbClr val="000000"/>
                </a:solidFill>
                <a:latin typeface="Calibri Light" panose="020F0302020204030204" pitchFamily="34" charset="0"/>
                <a:cs typeface="Calibri Light" panose="020F0302020204030204" pitchFamily="34" charset="0"/>
              </a:rPr>
              <a:t>SACNASP will be guided by the values of independence, non-discrimination, diversity, inclusiveness, honesty, integrity, respect, non-partisanship, innovation, diligence, responsiveness and collaboration. Driven by these values, SACNASP will constructively contribute to the formation of a robust and productive science knowledge economy.</a:t>
            </a:r>
            <a:endParaRPr lang="en-US" b="0" strike="noStrike" spc="-1" dirty="0">
              <a:solidFill>
                <a:srgbClr val="000000"/>
              </a:solidFill>
              <a:latin typeface="Calibri Light" panose="020F0302020204030204" pitchFamily="34" charset="0"/>
              <a:cs typeface="Calibri Light" panose="020F0302020204030204" pitchFamily="34" charset="0"/>
            </a:endParaRPr>
          </a:p>
          <a:p>
            <a:pPr marL="457200" algn="ctr">
              <a:lnSpc>
                <a:spcPct val="150000"/>
              </a:lnSpc>
              <a:spcBef>
                <a:spcPts val="499"/>
              </a:spcBef>
              <a:tabLst>
                <a:tab pos="0" algn="l"/>
              </a:tabLst>
            </a:pPr>
            <a:r>
              <a:rPr lang="en-ZA" b="0" i="1" strike="noStrike" spc="-1" dirty="0">
                <a:solidFill>
                  <a:srgbClr val="000000"/>
                </a:solidFill>
                <a:latin typeface="Calibri Light" panose="020F0302020204030204" pitchFamily="34" charset="0"/>
                <a:cs typeface="Calibri Light" panose="020F0302020204030204" pitchFamily="34" charset="0"/>
              </a:rPr>
              <a:t>(as adopted by Council on 29 November 2017)</a:t>
            </a:r>
            <a:endParaRPr lang="en-US" b="0" strike="noStrike" spc="-1" dirty="0">
              <a:solidFill>
                <a:srgbClr val="000000"/>
              </a:solidFill>
              <a:latin typeface="Calibri Light" panose="020F0302020204030204" pitchFamily="34" charset="0"/>
              <a:cs typeface="Calibri Light" panose="020F0302020204030204" pitchFamily="34" charset="0"/>
            </a:endParaRPr>
          </a:p>
          <a:p>
            <a:pPr>
              <a:lnSpc>
                <a:spcPct val="150000"/>
              </a:lnSpc>
            </a:pPr>
            <a:endParaRPr lang="en-US" b="0" strike="noStrike" spc="-1" dirty="0">
              <a:solidFill>
                <a:srgbClr val="000000"/>
              </a:solidFill>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DA387F9B-CD2A-4E0F-9688-F78287DDE51B}"/>
              </a:ext>
            </a:extLst>
          </p:cNvPr>
          <p:cNvSpPr txBox="1"/>
          <p:nvPr/>
        </p:nvSpPr>
        <p:spPr>
          <a:xfrm>
            <a:off x="11353320" y="5884606"/>
            <a:ext cx="297906" cy="369332"/>
          </a:xfrm>
          <a:prstGeom prst="rect">
            <a:avLst/>
          </a:prstGeom>
          <a:noFill/>
        </p:spPr>
        <p:txBody>
          <a:bodyPr wrap="square" rtlCol="0">
            <a:spAutoFit/>
          </a:bodyPr>
          <a:lstStyle/>
          <a:p>
            <a:r>
              <a:rPr lang="en-US"/>
              <a:t>2</a:t>
            </a:r>
            <a:endParaRPr lang="en-Z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Shape 1"/>
          <p:cNvSpPr txBox="1"/>
          <p:nvPr/>
        </p:nvSpPr>
        <p:spPr>
          <a:xfrm>
            <a:off x="838080" y="365040"/>
            <a:ext cx="8961120" cy="779040"/>
          </a:xfrm>
          <a:prstGeom prst="rect">
            <a:avLst/>
          </a:prstGeom>
          <a:noFill/>
          <a:ln w="0">
            <a:noFill/>
          </a:ln>
        </p:spPr>
        <p:txBody>
          <a:bodyPr lIns="91440" tIns="45720" rIns="91440" bIns="45720" anchor="ctr">
            <a:noAutofit/>
          </a:bodyPr>
          <a:lstStyle/>
          <a:p>
            <a:pPr>
              <a:lnSpc>
                <a:spcPct val="90000"/>
              </a:lnSpc>
            </a:pPr>
            <a:r>
              <a:rPr lang="en-US" sz="3200" b="1" strike="noStrike" cap="all" spc="-1" dirty="0">
                <a:solidFill>
                  <a:schemeClr val="accent6">
                    <a:lumMod val="50000"/>
                  </a:schemeClr>
                </a:solidFill>
                <a:latin typeface="Calibri Light"/>
              </a:rPr>
              <a:t>Strategic </a:t>
            </a:r>
            <a:r>
              <a:rPr lang="en-US" sz="3200" b="1" cap="all" spc="-1" dirty="0">
                <a:solidFill>
                  <a:schemeClr val="accent6">
                    <a:lumMod val="50000"/>
                  </a:schemeClr>
                </a:solidFill>
                <a:latin typeface="Calibri Light"/>
              </a:rPr>
              <a:t>Goals </a:t>
            </a:r>
            <a:r>
              <a:rPr lang="en-US" sz="3200" b="1" strike="noStrike" spc="-1" dirty="0">
                <a:solidFill>
                  <a:srgbClr val="92D050"/>
                </a:solidFill>
                <a:latin typeface="Calibri Light"/>
              </a:rPr>
              <a:t>		</a:t>
            </a:r>
            <a:endParaRPr lang="en-US" sz="3200" b="0" strike="noStrike" spc="-1" dirty="0">
              <a:solidFill>
                <a:srgbClr val="000000"/>
              </a:solidFill>
              <a:latin typeface="Calibri"/>
            </a:endParaRPr>
          </a:p>
        </p:txBody>
      </p:sp>
      <p:sp>
        <p:nvSpPr>
          <p:cNvPr id="131" name="TextShape 2"/>
          <p:cNvSpPr txBox="1"/>
          <p:nvPr/>
        </p:nvSpPr>
        <p:spPr>
          <a:xfrm>
            <a:off x="838080" y="1317600"/>
            <a:ext cx="10515240" cy="4859280"/>
          </a:xfrm>
          <a:prstGeom prst="rect">
            <a:avLst/>
          </a:prstGeom>
          <a:noFill/>
          <a:ln w="0">
            <a:noFill/>
          </a:ln>
        </p:spPr>
        <p:txBody>
          <a:bodyPr>
            <a:normAutofit/>
          </a:bodyPr>
          <a:lstStyle/>
          <a:p>
            <a:pPr marL="457200" indent="-456840" algn="just">
              <a:lnSpc>
                <a:spcPct val="150000"/>
              </a:lnSpc>
              <a:spcBef>
                <a:spcPts val="1001"/>
              </a:spcBef>
              <a:buClr>
                <a:srgbClr val="000000"/>
              </a:buClr>
              <a:buFont typeface="Calibri Light"/>
              <a:buAutoNum type="arabicPeriod"/>
            </a:pPr>
            <a:r>
              <a:rPr lang="en-ZA" sz="2000" b="0" strike="noStrike" spc="-1" dirty="0">
                <a:solidFill>
                  <a:srgbClr val="000000"/>
                </a:solidFill>
                <a:latin typeface="Calibri Light" panose="020F0302020204030204" pitchFamily="34" charset="0"/>
                <a:cs typeface="Calibri Light" panose="020F0302020204030204" pitchFamily="34" charset="0"/>
              </a:rPr>
              <a:t>To proactively advise Government and relevant stakeholders on the contributions and role of the Natural Scientific Professions in South Africa.</a:t>
            </a:r>
            <a:endParaRPr lang="en-US" sz="2000" b="0" strike="noStrike" spc="-1" dirty="0">
              <a:solidFill>
                <a:srgbClr val="000000"/>
              </a:solidFill>
              <a:latin typeface="Calibri Light" panose="020F0302020204030204" pitchFamily="34" charset="0"/>
              <a:cs typeface="Calibri Light" panose="020F0302020204030204" pitchFamily="34" charset="0"/>
            </a:endParaRPr>
          </a:p>
          <a:p>
            <a:pPr marL="457200" indent="-456840" algn="just">
              <a:lnSpc>
                <a:spcPct val="150000"/>
              </a:lnSpc>
              <a:spcBef>
                <a:spcPts val="1001"/>
              </a:spcBef>
              <a:buClr>
                <a:srgbClr val="000000"/>
              </a:buClr>
              <a:buFont typeface="Calibri Light"/>
              <a:buAutoNum type="arabicPeriod"/>
            </a:pPr>
            <a:r>
              <a:rPr lang="en-US" sz="2000" b="0" strike="noStrike" spc="-1" dirty="0">
                <a:solidFill>
                  <a:srgbClr val="000000"/>
                </a:solidFill>
                <a:latin typeface="Calibri Light" panose="020F0302020204030204" pitchFamily="34" charset="0"/>
                <a:cs typeface="Calibri Light" panose="020F0302020204030204" pitchFamily="34" charset="0"/>
              </a:rPr>
              <a:t>To enforce high professional and ethical standards for the natural scientific workforce.</a:t>
            </a:r>
          </a:p>
          <a:p>
            <a:pPr marL="457200" indent="-456840" algn="just">
              <a:lnSpc>
                <a:spcPct val="150000"/>
              </a:lnSpc>
              <a:spcBef>
                <a:spcPts val="1001"/>
              </a:spcBef>
              <a:buClr>
                <a:srgbClr val="000000"/>
              </a:buClr>
              <a:buFont typeface="Calibri Light"/>
              <a:buAutoNum type="arabicPeriod"/>
            </a:pPr>
            <a:r>
              <a:rPr lang="en-US" sz="2000" b="0" strike="noStrike" spc="-1" dirty="0">
                <a:solidFill>
                  <a:srgbClr val="000000"/>
                </a:solidFill>
                <a:latin typeface="Calibri Light" panose="020F0302020204030204" pitchFamily="34" charset="0"/>
                <a:cs typeface="Calibri Light" panose="020F0302020204030204" pitchFamily="34" charset="0"/>
              </a:rPr>
              <a:t>To promote the natural science professions and science engagement in South Africa.</a:t>
            </a:r>
          </a:p>
          <a:p>
            <a:pPr marL="457200" indent="-456840" algn="just">
              <a:lnSpc>
                <a:spcPct val="150000"/>
              </a:lnSpc>
              <a:spcBef>
                <a:spcPts val="1001"/>
              </a:spcBef>
              <a:buClr>
                <a:srgbClr val="000000"/>
              </a:buClr>
              <a:buFont typeface="Calibri Light"/>
              <a:buAutoNum type="arabicPeriod"/>
            </a:pPr>
            <a:r>
              <a:rPr lang="en-US" sz="2000" b="0" strike="noStrike" spc="-1" dirty="0">
                <a:solidFill>
                  <a:srgbClr val="000000"/>
                </a:solidFill>
                <a:latin typeface="Calibri Light" panose="020F0302020204030204" pitchFamily="34" charset="0"/>
                <a:cs typeface="Calibri Light" panose="020F0302020204030204" pitchFamily="34" charset="0"/>
              </a:rPr>
              <a:t>To promote the professional development and transformation of the natural science sector in South Africa.</a:t>
            </a:r>
          </a:p>
          <a:p>
            <a:pPr marL="457200" indent="-456840" algn="just">
              <a:lnSpc>
                <a:spcPct val="150000"/>
              </a:lnSpc>
              <a:spcBef>
                <a:spcPts val="1001"/>
              </a:spcBef>
              <a:buClr>
                <a:srgbClr val="000000"/>
              </a:buClr>
              <a:buFont typeface="Calibri Light"/>
              <a:buAutoNum type="arabicPeriod"/>
            </a:pPr>
            <a:r>
              <a:rPr lang="en-US" sz="2000" b="0" strike="noStrike" spc="-1" dirty="0">
                <a:solidFill>
                  <a:srgbClr val="000000"/>
                </a:solidFill>
                <a:latin typeface="Calibri Light" panose="020F0302020204030204" pitchFamily="34" charset="0"/>
                <a:cs typeface="Calibri Light" panose="020F0302020204030204" pitchFamily="34" charset="0"/>
              </a:rPr>
              <a:t>To foster a culture of good corporate governance</a:t>
            </a:r>
          </a:p>
        </p:txBody>
      </p:sp>
      <p:sp>
        <p:nvSpPr>
          <p:cNvPr id="2" name="TextBox 1">
            <a:extLst>
              <a:ext uri="{FF2B5EF4-FFF2-40B4-BE49-F238E27FC236}">
                <a16:creationId xmlns:a16="http://schemas.microsoft.com/office/drawing/2014/main" id="{1DE79501-54FE-4A8A-A07B-6D66EF59FEC8}"/>
              </a:ext>
            </a:extLst>
          </p:cNvPr>
          <p:cNvSpPr txBox="1"/>
          <p:nvPr/>
        </p:nvSpPr>
        <p:spPr>
          <a:xfrm>
            <a:off x="11353320" y="5884606"/>
            <a:ext cx="297906" cy="369332"/>
          </a:xfrm>
          <a:prstGeom prst="rect">
            <a:avLst/>
          </a:prstGeom>
          <a:noFill/>
        </p:spPr>
        <p:txBody>
          <a:bodyPr wrap="square" rtlCol="0">
            <a:spAutoFit/>
          </a:bodyPr>
          <a:lstStyle/>
          <a:p>
            <a:r>
              <a:rPr lang="en-US" dirty="0"/>
              <a:t>3</a:t>
            </a:r>
            <a:endParaRPr lang="en-ZA" dirty="0"/>
          </a:p>
        </p:txBody>
      </p:sp>
    </p:spTree>
    <p:extLst>
      <p:ext uri="{BB962C8B-B14F-4D97-AF65-F5344CB8AC3E}">
        <p14:creationId xmlns:p14="http://schemas.microsoft.com/office/powerpoint/2010/main" val="1955006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838080" y="220320"/>
            <a:ext cx="8961120" cy="779040"/>
          </a:xfrm>
          <a:prstGeom prst="rect">
            <a:avLst/>
          </a:prstGeom>
          <a:noFill/>
          <a:ln w="0">
            <a:noFill/>
          </a:ln>
        </p:spPr>
        <p:txBody>
          <a:bodyPr lIns="91440" tIns="45720" rIns="91440" bIns="45720" anchor="ctr">
            <a:noAutofit/>
          </a:bodyPr>
          <a:lstStyle/>
          <a:p>
            <a:pPr>
              <a:lnSpc>
                <a:spcPct val="90000"/>
              </a:lnSpc>
            </a:pPr>
            <a:r>
              <a:rPr lang="en-US" sz="3200" b="1" strike="noStrike" cap="all" spc="-1" dirty="0">
                <a:solidFill>
                  <a:schemeClr val="accent6">
                    <a:lumMod val="50000"/>
                  </a:schemeClr>
                </a:solidFill>
                <a:latin typeface="Calibri Light"/>
              </a:rPr>
              <a:t>Alignment to </a:t>
            </a:r>
            <a:r>
              <a:rPr lang="en-US" sz="3200" b="1" cap="all" spc="-1" dirty="0">
                <a:solidFill>
                  <a:schemeClr val="accent6">
                    <a:lumMod val="50000"/>
                  </a:schemeClr>
                </a:solidFill>
                <a:latin typeface="Calibri Light"/>
              </a:rPr>
              <a:t>National Priorities </a:t>
            </a:r>
            <a:endParaRPr lang="en-US" sz="3200" b="0" strike="noStrike" cap="all" spc="-1" dirty="0">
              <a:solidFill>
                <a:schemeClr val="accent6">
                  <a:lumMod val="50000"/>
                </a:schemeClr>
              </a:solidFill>
              <a:latin typeface="Calibri"/>
            </a:endParaRPr>
          </a:p>
        </p:txBody>
      </p:sp>
      <p:sp>
        <p:nvSpPr>
          <p:cNvPr id="135" name="TextShape 2"/>
          <p:cNvSpPr txBox="1"/>
          <p:nvPr/>
        </p:nvSpPr>
        <p:spPr>
          <a:xfrm>
            <a:off x="838080" y="783415"/>
            <a:ext cx="10515240" cy="4859280"/>
          </a:xfrm>
          <a:prstGeom prst="rect">
            <a:avLst/>
          </a:prstGeom>
          <a:noFill/>
          <a:ln w="0">
            <a:noFill/>
          </a:ln>
        </p:spPr>
        <p:txBody>
          <a:bodyPr lIns="91440" tIns="45720" rIns="91440" bIns="45720" anchor="t">
            <a:noAutofit/>
          </a:bodyPr>
          <a:lstStyle/>
          <a:p>
            <a:pPr marL="228600" indent="-227965" algn="just">
              <a:lnSpc>
                <a:spcPct val="150000"/>
              </a:lnSpc>
              <a:spcBef>
                <a:spcPts val="1001"/>
              </a:spcBef>
              <a:spcAft>
                <a:spcPts val="799"/>
              </a:spcAft>
              <a:buClr>
                <a:srgbClr val="000000"/>
              </a:buClr>
              <a:buFont typeface="Arial"/>
              <a:buChar char="•"/>
            </a:pPr>
            <a:r>
              <a:rPr lang="en-GB" sz="2000" b="0" strike="noStrike" spc="-1" dirty="0">
                <a:solidFill>
                  <a:srgbClr val="000000"/>
                </a:solidFill>
                <a:latin typeface="Calibri Light" panose="020F0302020204030204" pitchFamily="34" charset="0"/>
                <a:ea typeface="SimSun"/>
                <a:cs typeface="Calibri Light" panose="020F0302020204030204" pitchFamily="34" charset="0"/>
              </a:rPr>
              <a:t>SACNASP has ensured alignment with </a:t>
            </a:r>
            <a:r>
              <a:rPr lang="en-GB" sz="2000" spc="-1" dirty="0">
                <a:solidFill>
                  <a:srgbClr val="000000"/>
                </a:solidFill>
                <a:latin typeface="Calibri Light" panose="020F0302020204030204" pitchFamily="34" charset="0"/>
                <a:ea typeface="SimSun"/>
                <a:cs typeface="Calibri Light" panose="020F0302020204030204" pitchFamily="34" charset="0"/>
              </a:rPr>
              <a:t>national priorities and NDP 2030 Vision</a:t>
            </a:r>
            <a:r>
              <a:rPr lang="en-GB" sz="2000" b="0" strike="noStrike" spc="-1" dirty="0">
                <a:solidFill>
                  <a:srgbClr val="000000"/>
                </a:solidFill>
                <a:latin typeface="Calibri Light" panose="020F0302020204030204" pitchFamily="34" charset="0"/>
                <a:ea typeface="SimSun"/>
                <a:cs typeface="Calibri Light" panose="020F0302020204030204" pitchFamily="34" charset="0"/>
              </a:rPr>
              <a:t>. </a:t>
            </a:r>
            <a:endParaRPr lang="en-GB" sz="2000" spc="-1" dirty="0">
              <a:solidFill>
                <a:srgbClr val="000000"/>
              </a:solidFill>
              <a:latin typeface="Calibri Light" panose="020F0302020204030204" pitchFamily="34" charset="0"/>
              <a:ea typeface="SimSun"/>
              <a:cs typeface="Calibri Light" panose="020F0302020204030204" pitchFamily="34" charset="0"/>
            </a:endParaRPr>
          </a:p>
          <a:p>
            <a:pPr marL="635" algn="just">
              <a:lnSpc>
                <a:spcPct val="150000"/>
              </a:lnSpc>
              <a:spcBef>
                <a:spcPts val="1001"/>
              </a:spcBef>
              <a:spcAft>
                <a:spcPts val="799"/>
              </a:spcAft>
              <a:buClr>
                <a:srgbClr val="000000"/>
              </a:buClr>
            </a:pPr>
            <a:r>
              <a:rPr lang="en-GB" sz="2000" spc="-1" dirty="0">
                <a:solidFill>
                  <a:srgbClr val="000000"/>
                </a:solidFill>
                <a:latin typeface="Calibri"/>
                <a:ea typeface="SimSun"/>
              </a:rPr>
              <a:t> </a:t>
            </a:r>
          </a:p>
          <a:p>
            <a:pPr marL="635" algn="just">
              <a:lnSpc>
                <a:spcPct val="150000"/>
              </a:lnSpc>
              <a:spcBef>
                <a:spcPts val="1001"/>
              </a:spcBef>
              <a:spcAft>
                <a:spcPts val="799"/>
              </a:spcAft>
              <a:buClr>
                <a:srgbClr val="000000"/>
              </a:buClr>
            </a:pPr>
            <a:endParaRPr lang="en-GB" sz="2000" b="0" strike="noStrike" spc="-1" dirty="0">
              <a:solidFill>
                <a:srgbClr val="000000"/>
              </a:solidFill>
              <a:latin typeface="Calibri"/>
              <a:ea typeface="SimSun"/>
            </a:endParaRPr>
          </a:p>
          <a:p>
            <a:pPr marL="228600" indent="-227965" algn="just">
              <a:lnSpc>
                <a:spcPct val="150000"/>
              </a:lnSpc>
              <a:spcBef>
                <a:spcPts val="1001"/>
              </a:spcBef>
              <a:spcAft>
                <a:spcPts val="799"/>
              </a:spcAft>
              <a:buClr>
                <a:srgbClr val="000000"/>
              </a:buClr>
              <a:buFont typeface="Arial"/>
              <a:buChar char="•"/>
            </a:pPr>
            <a:endParaRPr lang="en-GB" sz="2000" spc="-1" dirty="0">
              <a:latin typeface="Calibri"/>
              <a:ea typeface="SimSun"/>
              <a:cs typeface="+mn-lt"/>
            </a:endParaRPr>
          </a:p>
          <a:p>
            <a:pPr marL="228600" indent="-227965" algn="just">
              <a:lnSpc>
                <a:spcPct val="150000"/>
              </a:lnSpc>
              <a:spcBef>
                <a:spcPts val="1001"/>
              </a:spcBef>
              <a:spcAft>
                <a:spcPts val="799"/>
              </a:spcAft>
              <a:buClr>
                <a:srgbClr val="000000"/>
              </a:buClr>
              <a:buFont typeface="Arial"/>
              <a:buChar char="•"/>
            </a:pPr>
            <a:endParaRPr lang="en-GB" sz="2000" spc="-1" dirty="0">
              <a:latin typeface="Calibri"/>
              <a:ea typeface="SimSun"/>
              <a:cs typeface="+mn-lt"/>
            </a:endParaRPr>
          </a:p>
          <a:p>
            <a:pPr>
              <a:buClr>
                <a:srgbClr val="000000"/>
              </a:buClr>
            </a:pPr>
            <a:endParaRPr lang="en-GB" sz="2000" spc="-1" dirty="0">
              <a:latin typeface="Calibri"/>
              <a:ea typeface="SimSun"/>
              <a:cs typeface="+mn-lt"/>
            </a:endParaRPr>
          </a:p>
          <a:p>
            <a:pPr>
              <a:buClr>
                <a:srgbClr val="000000"/>
              </a:buClr>
            </a:pPr>
            <a:endParaRPr lang="en-GB" sz="2000" spc="-1" dirty="0">
              <a:solidFill>
                <a:srgbClr val="000000"/>
              </a:solidFill>
              <a:latin typeface="Calibri"/>
              <a:ea typeface="SimSun"/>
              <a:cs typeface="+mn-lt"/>
            </a:endParaRPr>
          </a:p>
          <a:p>
            <a:pPr>
              <a:buClr>
                <a:srgbClr val="000000"/>
              </a:buClr>
            </a:pPr>
            <a:endParaRPr lang="en-GB" sz="2000" spc="-1" dirty="0">
              <a:solidFill>
                <a:srgbClr val="000000"/>
              </a:solidFill>
              <a:latin typeface="Calibri"/>
              <a:ea typeface="SimSun"/>
              <a:cs typeface="+mn-lt"/>
            </a:endParaRPr>
          </a:p>
          <a:p>
            <a:pPr>
              <a:buClr>
                <a:srgbClr val="000000"/>
              </a:buClr>
            </a:pPr>
            <a:endParaRPr lang="en-GB" sz="2000" spc="-1" dirty="0">
              <a:solidFill>
                <a:srgbClr val="000000"/>
              </a:solidFill>
              <a:latin typeface="Calibri"/>
              <a:ea typeface="SimSun"/>
              <a:cs typeface="+mn-lt"/>
            </a:endParaRPr>
          </a:p>
          <a:p>
            <a:pPr>
              <a:buClr>
                <a:srgbClr val="000000"/>
              </a:buClr>
            </a:pPr>
            <a:endParaRPr lang="en-GB" spc="-1" dirty="0">
              <a:solidFill>
                <a:srgbClr val="000000"/>
              </a:solidFill>
              <a:latin typeface="Calibri"/>
              <a:ea typeface="SimSun"/>
            </a:endParaRPr>
          </a:p>
          <a:p>
            <a:pPr>
              <a:buFont typeface="Arial"/>
              <a:buChar char="•"/>
            </a:pPr>
            <a:r>
              <a:rPr lang="en-GB" spc="-1" dirty="0">
                <a:ea typeface="+mn-lt"/>
                <a:cs typeface="+mn-lt"/>
              </a:rPr>
              <a:t>;</a:t>
            </a:r>
            <a:endParaRPr lang="en-GB" dirty="0"/>
          </a:p>
          <a:p>
            <a:pPr>
              <a:buFont typeface="Arial"/>
              <a:buChar char="•"/>
            </a:pPr>
            <a:r>
              <a:rPr lang="en-GB" spc="-1" dirty="0">
                <a:ea typeface="+mn-lt"/>
                <a:cs typeface="+mn-lt"/>
              </a:rPr>
              <a:t>.</a:t>
            </a:r>
            <a:endParaRPr lang="en-GB" dirty="0"/>
          </a:p>
          <a:p>
            <a:pPr marL="800100" lvl="1" indent="-342265">
              <a:lnSpc>
                <a:spcPct val="150000"/>
              </a:lnSpc>
              <a:spcBef>
                <a:spcPts val="499"/>
              </a:spcBef>
              <a:buClr>
                <a:srgbClr val="000000"/>
              </a:buClr>
              <a:buFont typeface="Symbol"/>
              <a:buChar char=""/>
            </a:pPr>
            <a:endParaRPr lang="en-GB" sz="1800" b="0" strike="noStrike" spc="-1" dirty="0">
              <a:solidFill>
                <a:srgbClr val="000000"/>
              </a:solidFill>
              <a:latin typeface="Calibri"/>
              <a:ea typeface="SimSun"/>
            </a:endParaRPr>
          </a:p>
          <a:p>
            <a:pPr marL="457200">
              <a:lnSpc>
                <a:spcPct val="90000"/>
              </a:lnSpc>
              <a:spcBef>
                <a:spcPts val="499"/>
              </a:spcBef>
            </a:pPr>
            <a:endParaRPr lang="en-US" sz="1800" b="0" strike="noStrike" spc="-1" dirty="0">
              <a:solidFill>
                <a:srgbClr val="000000"/>
              </a:solidFill>
              <a:latin typeface="Calibri"/>
            </a:endParaRPr>
          </a:p>
        </p:txBody>
      </p:sp>
      <p:sp>
        <p:nvSpPr>
          <p:cNvPr id="4" name="TextBox 3">
            <a:extLst>
              <a:ext uri="{FF2B5EF4-FFF2-40B4-BE49-F238E27FC236}">
                <a16:creationId xmlns:a16="http://schemas.microsoft.com/office/drawing/2014/main" id="{F8CBA723-8F71-4215-BEC0-26F45BC5449B}"/>
              </a:ext>
            </a:extLst>
          </p:cNvPr>
          <p:cNvSpPr txBox="1"/>
          <p:nvPr/>
        </p:nvSpPr>
        <p:spPr>
          <a:xfrm>
            <a:off x="11353320" y="5884606"/>
            <a:ext cx="297906" cy="369332"/>
          </a:xfrm>
          <a:prstGeom prst="rect">
            <a:avLst/>
          </a:prstGeom>
          <a:noFill/>
        </p:spPr>
        <p:txBody>
          <a:bodyPr wrap="square" rtlCol="0">
            <a:spAutoFit/>
          </a:bodyPr>
          <a:lstStyle/>
          <a:p>
            <a:r>
              <a:rPr lang="en-US" dirty="0"/>
              <a:t>4</a:t>
            </a:r>
            <a:endParaRPr lang="en-ZA" dirty="0"/>
          </a:p>
        </p:txBody>
      </p:sp>
      <p:graphicFrame>
        <p:nvGraphicFramePr>
          <p:cNvPr id="3" name="Table 4">
            <a:extLst>
              <a:ext uri="{FF2B5EF4-FFF2-40B4-BE49-F238E27FC236}">
                <a16:creationId xmlns:a16="http://schemas.microsoft.com/office/drawing/2014/main" id="{8D54C8CD-9296-4DB2-A2F1-F3C8C35744E4}"/>
              </a:ext>
            </a:extLst>
          </p:cNvPr>
          <p:cNvGraphicFramePr>
            <a:graphicFrameLocks noGrp="1"/>
          </p:cNvGraphicFramePr>
          <p:nvPr>
            <p:extLst>
              <p:ext uri="{D42A27DB-BD31-4B8C-83A1-F6EECF244321}">
                <p14:modId xmlns:p14="http://schemas.microsoft.com/office/powerpoint/2010/main" val="1343424354"/>
              </p:ext>
            </p:extLst>
          </p:nvPr>
        </p:nvGraphicFramePr>
        <p:xfrm>
          <a:off x="838080" y="1483183"/>
          <a:ext cx="10335682" cy="4770755"/>
        </p:xfrm>
        <a:graphic>
          <a:graphicData uri="http://schemas.openxmlformats.org/drawingml/2006/table">
            <a:tbl>
              <a:tblPr firstRow="1" bandRow="1">
                <a:tableStyleId>{93296810-A885-4BE3-A3E7-6D5BEEA58F35}</a:tableStyleId>
              </a:tblPr>
              <a:tblGrid>
                <a:gridCol w="5167841">
                  <a:extLst>
                    <a:ext uri="{9D8B030D-6E8A-4147-A177-3AD203B41FA5}">
                      <a16:colId xmlns:a16="http://schemas.microsoft.com/office/drawing/2014/main" val="1945706890"/>
                    </a:ext>
                  </a:extLst>
                </a:gridCol>
                <a:gridCol w="5167841">
                  <a:extLst>
                    <a:ext uri="{9D8B030D-6E8A-4147-A177-3AD203B41FA5}">
                      <a16:colId xmlns:a16="http://schemas.microsoft.com/office/drawing/2014/main" val="4276785007"/>
                    </a:ext>
                  </a:extLst>
                </a:gridCol>
              </a:tblGrid>
              <a:tr h="361530">
                <a:tc>
                  <a:txBody>
                    <a:bodyPr/>
                    <a:lstStyle/>
                    <a:p>
                      <a:pPr>
                        <a:lnSpc>
                          <a:spcPct val="150000"/>
                        </a:lnSpc>
                      </a:pPr>
                      <a:r>
                        <a:rPr lang="en-US" dirty="0">
                          <a:latin typeface="Calibri Light" panose="020F0302020204030204" pitchFamily="34" charset="0"/>
                          <a:cs typeface="Calibri Light" panose="020F0302020204030204" pitchFamily="34" charset="0"/>
                        </a:rPr>
                        <a:t>National Priority </a:t>
                      </a:r>
                      <a:endParaRPr lang="en-ZA" dirty="0">
                        <a:latin typeface="Calibri Light" panose="020F0302020204030204" pitchFamily="34" charset="0"/>
                        <a:cs typeface="Calibri Light" panose="020F0302020204030204" pitchFamily="34" charset="0"/>
                      </a:endParaRPr>
                    </a:p>
                  </a:txBody>
                  <a:tcPr/>
                </a:tc>
                <a:tc>
                  <a:txBody>
                    <a:bodyPr/>
                    <a:lstStyle/>
                    <a:p>
                      <a:pPr>
                        <a:lnSpc>
                          <a:spcPct val="150000"/>
                        </a:lnSpc>
                      </a:pPr>
                      <a:r>
                        <a:rPr lang="en-US">
                          <a:latin typeface="Calibri Light" panose="020F0302020204030204" pitchFamily="34" charset="0"/>
                          <a:cs typeface="Calibri Light" panose="020F0302020204030204" pitchFamily="34" charset="0"/>
                        </a:rPr>
                        <a:t>SACNASP Contribution </a:t>
                      </a:r>
                      <a:endParaRPr lang="en-ZA">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734192100"/>
                  </a:ext>
                </a:extLst>
              </a:tr>
              <a:tr h="1174973">
                <a:tc>
                  <a:txBody>
                    <a:bodyPr/>
                    <a:lstStyle/>
                    <a:p>
                      <a:pPr>
                        <a:lnSpc>
                          <a:spcPct val="150000"/>
                        </a:lnSpc>
                      </a:pPr>
                      <a:r>
                        <a:rPr lang="en-GB" spc="-1" dirty="0">
                          <a:latin typeface="Calibri Light" panose="020F0302020204030204" pitchFamily="34" charset="0"/>
                          <a:ea typeface="+mn-lt"/>
                          <a:cs typeface="Calibri Light" panose="020F0302020204030204" pitchFamily="34" charset="0"/>
                        </a:rPr>
                        <a:t>A capable, ethical and developmental state</a:t>
                      </a:r>
                      <a:endParaRPr lang="en-ZA" dirty="0">
                        <a:latin typeface="Calibri Light" panose="020F0302020204030204" pitchFamily="34" charset="0"/>
                        <a:cs typeface="Calibri Light" panose="020F0302020204030204" pitchFamily="34" charset="0"/>
                      </a:endParaRPr>
                    </a:p>
                  </a:txBody>
                  <a:tcPr/>
                </a:tc>
                <a:tc>
                  <a:txBody>
                    <a:bodyPr/>
                    <a:lstStyle/>
                    <a:p>
                      <a:pPr>
                        <a:lnSpc>
                          <a:spcPct val="150000"/>
                        </a:lnSpc>
                      </a:pPr>
                      <a:r>
                        <a:rPr lang="en-US" dirty="0">
                          <a:latin typeface="Calibri Light" panose="020F0302020204030204" pitchFamily="34" charset="0"/>
                          <a:cs typeface="Calibri Light" panose="020F0302020204030204" pitchFamily="34" charset="0"/>
                        </a:rPr>
                        <a:t>A Conduct of Conduct that is robust and enforceable </a:t>
                      </a:r>
                    </a:p>
                    <a:p>
                      <a:pPr>
                        <a:lnSpc>
                          <a:spcPct val="150000"/>
                        </a:lnSpc>
                      </a:pPr>
                      <a:r>
                        <a:rPr lang="en-US" dirty="0">
                          <a:latin typeface="Calibri Light" panose="020F0302020204030204" pitchFamily="34" charset="0"/>
                          <a:cs typeface="Calibri Light" panose="020F0302020204030204" pitchFamily="34" charset="0"/>
                        </a:rPr>
                        <a:t>Development of briefs on key matters to government</a:t>
                      </a:r>
                      <a:r>
                        <a:rPr lang="en-US" baseline="0"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Two have been published).</a:t>
                      </a:r>
                    </a:p>
                    <a:p>
                      <a:pPr>
                        <a:lnSpc>
                          <a:spcPct val="150000"/>
                        </a:lnSpc>
                      </a:pPr>
                      <a:r>
                        <a:rPr lang="en-US" dirty="0">
                          <a:latin typeface="Calibri Light" panose="020F0302020204030204" pitchFamily="34" charset="0"/>
                          <a:cs typeface="Calibri Light" panose="020F0302020204030204" pitchFamily="34" charset="0"/>
                        </a:rPr>
                        <a:t>Public awareness activities </a:t>
                      </a:r>
                      <a:endParaRPr lang="en-ZA"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102178906"/>
                  </a:ext>
                </a:extLst>
              </a:tr>
              <a:tr h="632678">
                <a:tc>
                  <a:txBody>
                    <a:bodyPr/>
                    <a:lstStyle/>
                    <a:p>
                      <a:pPr>
                        <a:lnSpc>
                          <a:spcPct val="150000"/>
                        </a:lnSpc>
                      </a:pPr>
                      <a:r>
                        <a:rPr lang="en-GB" spc="-1">
                          <a:latin typeface="Calibri Light" panose="020F0302020204030204" pitchFamily="34" charset="0"/>
                          <a:ea typeface="+mn-lt"/>
                          <a:cs typeface="Calibri Light" panose="020F0302020204030204" pitchFamily="34" charset="0"/>
                        </a:rPr>
                        <a:t>Economic transformation and job creation</a:t>
                      </a:r>
                      <a:endParaRPr lang="en-ZA">
                        <a:latin typeface="Calibri Light" panose="020F0302020204030204" pitchFamily="34" charset="0"/>
                        <a:cs typeface="Calibri Light" panose="020F0302020204030204" pitchFamily="34" charset="0"/>
                      </a:endParaRPr>
                    </a:p>
                  </a:txBody>
                  <a:tcPr/>
                </a:tc>
                <a:tc>
                  <a:txBody>
                    <a:bodyPr/>
                    <a:lstStyle/>
                    <a:p>
                      <a:pPr>
                        <a:lnSpc>
                          <a:spcPct val="150000"/>
                        </a:lnSpc>
                      </a:pPr>
                      <a:r>
                        <a:rPr lang="en-US" dirty="0">
                          <a:latin typeface="Calibri Light" panose="020F0302020204030204" pitchFamily="34" charset="0"/>
                          <a:cs typeface="Calibri Light" panose="020F0302020204030204" pitchFamily="34" charset="0"/>
                        </a:rPr>
                        <a:t>Candidate Mentorship </a:t>
                      </a:r>
                      <a:r>
                        <a:rPr lang="en-US" dirty="0" err="1">
                          <a:latin typeface="Calibri Light" panose="020F0302020204030204" pitchFamily="34" charset="0"/>
                          <a:cs typeface="Calibri Light" panose="020F0302020204030204" pitchFamily="34" charset="0"/>
                        </a:rPr>
                        <a:t>Programme</a:t>
                      </a:r>
                      <a:r>
                        <a:rPr lang="en-US" dirty="0">
                          <a:latin typeface="Calibri Light" panose="020F0302020204030204" pitchFamily="34" charset="0"/>
                          <a:cs typeface="Calibri Light" panose="020F0302020204030204" pitchFamily="34" charset="0"/>
                        </a:rPr>
                        <a:t> (CMP) and Life-long learning (CPD)</a:t>
                      </a:r>
                      <a:endParaRPr lang="en-ZA"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692897371"/>
                  </a:ext>
                </a:extLst>
              </a:tr>
              <a:tr h="632678">
                <a:tc>
                  <a:txBody>
                    <a:bodyPr/>
                    <a:lstStyle/>
                    <a:p>
                      <a:pPr>
                        <a:lnSpc>
                          <a:spcPct val="150000"/>
                        </a:lnSpc>
                      </a:pPr>
                      <a:r>
                        <a:rPr lang="en-GB" spc="-1">
                          <a:latin typeface="Calibri Light" panose="020F0302020204030204" pitchFamily="34" charset="0"/>
                          <a:ea typeface="+mn-lt"/>
                          <a:cs typeface="Calibri Light" panose="020F0302020204030204" pitchFamily="34" charset="0"/>
                        </a:rPr>
                        <a:t>Education, skills and health</a:t>
                      </a:r>
                      <a:endParaRPr lang="en-ZA">
                        <a:latin typeface="Calibri Light" panose="020F0302020204030204" pitchFamily="34" charset="0"/>
                        <a:cs typeface="Calibri Light" panose="020F0302020204030204" pitchFamily="34" charset="0"/>
                      </a:endParaRPr>
                    </a:p>
                  </a:txBody>
                  <a:tcPr/>
                </a:tc>
                <a:tc>
                  <a:txBody>
                    <a:bodyPr/>
                    <a:lstStyle/>
                    <a:p>
                      <a:pPr>
                        <a:lnSpc>
                          <a:spcPct val="150000"/>
                        </a:lnSpc>
                      </a:pPr>
                      <a:r>
                        <a:rPr lang="en-US" dirty="0">
                          <a:latin typeface="Calibri Light" panose="020F0302020204030204" pitchFamily="34" charset="0"/>
                          <a:cs typeface="Calibri Light" panose="020F0302020204030204" pitchFamily="34" charset="0"/>
                        </a:rPr>
                        <a:t>CMP and CPD, strategic partnerships with CHE, SAQA, HEI’s and other relevant stakeholders.</a:t>
                      </a:r>
                      <a:endParaRPr lang="en-ZA"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8008072"/>
                  </a:ext>
                </a:extLst>
              </a:tr>
              <a:tr h="632678">
                <a:tc>
                  <a:txBody>
                    <a:bodyPr/>
                    <a:lstStyle/>
                    <a:p>
                      <a:pPr>
                        <a:lnSpc>
                          <a:spcPct val="150000"/>
                        </a:lnSpc>
                      </a:pPr>
                      <a:r>
                        <a:rPr lang="en-US">
                          <a:latin typeface="Calibri Light" panose="020F0302020204030204" pitchFamily="34" charset="0"/>
                          <a:cs typeface="Calibri Light" panose="020F0302020204030204" pitchFamily="34" charset="0"/>
                        </a:rPr>
                        <a:t>A better Africa a better world </a:t>
                      </a:r>
                      <a:endParaRPr lang="en-ZA">
                        <a:latin typeface="Calibri Light" panose="020F0302020204030204" pitchFamily="34" charset="0"/>
                        <a:cs typeface="Calibri Light" panose="020F0302020204030204" pitchFamily="34" charset="0"/>
                      </a:endParaRPr>
                    </a:p>
                  </a:txBody>
                  <a:tcPr/>
                </a:tc>
                <a:tc>
                  <a:txBody>
                    <a:bodyPr/>
                    <a:lstStyle/>
                    <a:p>
                      <a:pPr>
                        <a:lnSpc>
                          <a:spcPct val="150000"/>
                        </a:lnSpc>
                      </a:pPr>
                      <a:r>
                        <a:rPr lang="en-GB" sz="1800" kern="1200" dirty="0">
                          <a:solidFill>
                            <a:schemeClr val="dk1"/>
                          </a:solidFill>
                          <a:effectLst/>
                          <a:latin typeface="Calibri Light" panose="020F0302020204030204" pitchFamily="34" charset="0"/>
                          <a:ea typeface="+mn-ea"/>
                          <a:cs typeface="Calibri Light" panose="020F0302020204030204" pitchFamily="34" charset="0"/>
                        </a:rPr>
                        <a:t>Protect and enhance our environmental assets and natural resources </a:t>
                      </a:r>
                      <a:endParaRPr lang="en-ZA"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57837332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838080" y="365040"/>
            <a:ext cx="8961120" cy="779040"/>
          </a:xfrm>
          <a:prstGeom prst="rect">
            <a:avLst/>
          </a:prstGeom>
          <a:noFill/>
          <a:ln w="0">
            <a:noFill/>
          </a:ln>
        </p:spPr>
        <p:txBody>
          <a:bodyPr lIns="91440" tIns="45720" rIns="91440" bIns="45720" anchor="ctr">
            <a:noAutofit/>
          </a:bodyPr>
          <a:lstStyle/>
          <a:p>
            <a:pPr>
              <a:lnSpc>
                <a:spcPct val="90000"/>
              </a:lnSpc>
            </a:pPr>
            <a:r>
              <a:rPr lang="en-US" sz="3200" b="1" strike="noStrike" spc="-1" dirty="0">
                <a:solidFill>
                  <a:schemeClr val="accent6">
                    <a:lumMod val="50000"/>
                  </a:schemeClr>
                </a:solidFill>
                <a:latin typeface="Calibri Light"/>
              </a:rPr>
              <a:t>ALIGNMENT TO DSI </a:t>
            </a:r>
            <a:r>
              <a:rPr lang="en-US" sz="3200" b="1" spc="-1" dirty="0">
                <a:solidFill>
                  <a:schemeClr val="accent6">
                    <a:lumMod val="50000"/>
                  </a:schemeClr>
                </a:solidFill>
                <a:latin typeface="Calibri Light"/>
              </a:rPr>
              <a:t>PROGRAMME 4</a:t>
            </a:r>
            <a:endParaRPr lang="en-US" sz="3200" b="0" strike="noStrike" spc="-1" dirty="0">
              <a:solidFill>
                <a:schemeClr val="accent6">
                  <a:lumMod val="50000"/>
                </a:schemeClr>
              </a:solidFill>
              <a:latin typeface="Calibri"/>
            </a:endParaRPr>
          </a:p>
        </p:txBody>
      </p:sp>
      <p:sp>
        <p:nvSpPr>
          <p:cNvPr id="135" name="TextShape 2"/>
          <p:cNvSpPr txBox="1"/>
          <p:nvPr/>
        </p:nvSpPr>
        <p:spPr>
          <a:xfrm>
            <a:off x="838080" y="1317600"/>
            <a:ext cx="10515240" cy="4859280"/>
          </a:xfrm>
          <a:prstGeom prst="rect">
            <a:avLst/>
          </a:prstGeom>
          <a:noFill/>
          <a:ln w="0">
            <a:noFill/>
          </a:ln>
        </p:spPr>
        <p:txBody>
          <a:bodyPr>
            <a:noAutofit/>
          </a:bodyPr>
          <a:lstStyle/>
          <a:p>
            <a:pPr marL="228600" indent="-228240" algn="just">
              <a:lnSpc>
                <a:spcPct val="150000"/>
              </a:lnSpc>
              <a:spcBef>
                <a:spcPts val="1001"/>
              </a:spcBef>
              <a:spcAft>
                <a:spcPts val="799"/>
              </a:spcAft>
              <a:buClr>
                <a:srgbClr val="000000"/>
              </a:buClr>
              <a:buFont typeface="Arial"/>
              <a:buChar char="•"/>
            </a:pPr>
            <a:r>
              <a:rPr lang="en-GB" sz="2000" b="0" strike="noStrike" spc="-1" dirty="0">
                <a:solidFill>
                  <a:srgbClr val="000000"/>
                </a:solidFill>
                <a:latin typeface="Calibri Light" panose="020F0302020204030204" pitchFamily="34" charset="0"/>
                <a:ea typeface="SimSun"/>
                <a:cs typeface="Calibri Light" panose="020F0302020204030204" pitchFamily="34" charset="0"/>
              </a:rPr>
              <a:t>SACNASP has ensured alignment with the strategic objectives of Programme 4 of the DSI. More specifically, the SACNASP objectives are aligned with the following aims:</a:t>
            </a:r>
            <a:endParaRPr lang="en-US" sz="2000" b="0" strike="noStrike" spc="-1" dirty="0">
              <a:solidFill>
                <a:srgbClr val="000000"/>
              </a:solidFill>
              <a:latin typeface="Calibri Light" panose="020F0302020204030204" pitchFamily="34" charset="0"/>
              <a:cs typeface="Calibri Light" panose="020F0302020204030204" pitchFamily="34" charset="0"/>
            </a:endParaRPr>
          </a:p>
          <a:p>
            <a:pPr marL="800280" lvl="1" indent="-342720">
              <a:lnSpc>
                <a:spcPct val="150000"/>
              </a:lnSpc>
              <a:spcBef>
                <a:spcPts val="499"/>
              </a:spcBef>
              <a:buClr>
                <a:srgbClr val="000000"/>
              </a:buClr>
              <a:buFont typeface="Symbol"/>
              <a:buChar char=""/>
            </a:pPr>
            <a:r>
              <a:rPr lang="en-GB" sz="2000" b="0" strike="noStrike" spc="-1" dirty="0">
                <a:solidFill>
                  <a:srgbClr val="000000"/>
                </a:solidFill>
                <a:latin typeface="Calibri Light" panose="020F0302020204030204" pitchFamily="34" charset="0"/>
                <a:ea typeface="SimSun"/>
                <a:cs typeface="Calibri Light" panose="020F0302020204030204" pitchFamily="34" charset="0"/>
              </a:rPr>
              <a:t>Contribute to human capital development</a:t>
            </a:r>
            <a:endParaRPr lang="en-US" sz="2000" b="0" strike="noStrike" spc="-1" dirty="0">
              <a:solidFill>
                <a:srgbClr val="000000"/>
              </a:solidFill>
              <a:latin typeface="Calibri Light" panose="020F0302020204030204" pitchFamily="34" charset="0"/>
              <a:cs typeface="Calibri Light" panose="020F0302020204030204" pitchFamily="34" charset="0"/>
            </a:endParaRPr>
          </a:p>
          <a:p>
            <a:pPr marL="800280" lvl="1" indent="-342720">
              <a:lnSpc>
                <a:spcPct val="150000"/>
              </a:lnSpc>
              <a:spcBef>
                <a:spcPts val="499"/>
              </a:spcBef>
              <a:buClr>
                <a:srgbClr val="000000"/>
              </a:buClr>
              <a:buFont typeface="Symbol"/>
              <a:buChar char=""/>
            </a:pPr>
            <a:r>
              <a:rPr lang="en-GB" sz="2000" b="0" strike="noStrike" spc="-1" dirty="0">
                <a:solidFill>
                  <a:srgbClr val="000000"/>
                </a:solidFill>
                <a:latin typeface="Calibri Light" panose="020F0302020204030204" pitchFamily="34" charset="0"/>
                <a:ea typeface="SimSun"/>
                <a:cs typeface="Calibri Light" panose="020F0302020204030204" pitchFamily="34" charset="0"/>
              </a:rPr>
              <a:t>Produce new knowledge</a:t>
            </a:r>
            <a:endParaRPr lang="en-US" sz="2000" b="0" strike="noStrike" spc="-1" dirty="0">
              <a:solidFill>
                <a:srgbClr val="000000"/>
              </a:solidFill>
              <a:latin typeface="Calibri Light" panose="020F0302020204030204" pitchFamily="34" charset="0"/>
              <a:cs typeface="Calibri Light" panose="020F0302020204030204" pitchFamily="34" charset="0"/>
            </a:endParaRPr>
          </a:p>
          <a:p>
            <a:pPr marL="800280" lvl="1" indent="-342720">
              <a:lnSpc>
                <a:spcPct val="150000"/>
              </a:lnSpc>
              <a:spcBef>
                <a:spcPts val="499"/>
              </a:spcBef>
              <a:buClr>
                <a:srgbClr val="000000"/>
              </a:buClr>
              <a:buFont typeface="Symbol"/>
              <a:buChar char=""/>
            </a:pPr>
            <a:r>
              <a:rPr lang="en-GB" sz="2000" b="0" strike="noStrike" spc="-1" dirty="0">
                <a:solidFill>
                  <a:srgbClr val="000000"/>
                </a:solidFill>
                <a:latin typeface="Calibri Light" panose="020F0302020204030204" pitchFamily="34" charset="0"/>
                <a:ea typeface="SimSun"/>
                <a:cs typeface="Calibri Light" panose="020F0302020204030204" pitchFamily="34" charset="0"/>
              </a:rPr>
              <a:t>Develop priority science areas</a:t>
            </a:r>
            <a:endParaRPr lang="en-US" sz="2000" b="0" strike="noStrike" spc="-1" dirty="0">
              <a:solidFill>
                <a:srgbClr val="000000"/>
              </a:solidFill>
              <a:latin typeface="Calibri Light" panose="020F0302020204030204" pitchFamily="34" charset="0"/>
              <a:cs typeface="Calibri Light" panose="020F0302020204030204" pitchFamily="34" charset="0"/>
            </a:endParaRPr>
          </a:p>
          <a:p>
            <a:pPr marL="800280" lvl="1" indent="-342720">
              <a:lnSpc>
                <a:spcPct val="150000"/>
              </a:lnSpc>
              <a:spcBef>
                <a:spcPts val="499"/>
              </a:spcBef>
              <a:spcAft>
                <a:spcPts val="799"/>
              </a:spcAft>
              <a:buClr>
                <a:srgbClr val="000000"/>
              </a:buClr>
              <a:buFont typeface="Symbol"/>
              <a:buChar char=""/>
            </a:pPr>
            <a:r>
              <a:rPr lang="en-GB" sz="2000" b="0" strike="noStrike" spc="-1" dirty="0">
                <a:solidFill>
                  <a:srgbClr val="000000"/>
                </a:solidFill>
                <a:latin typeface="Calibri Light" panose="020F0302020204030204" pitchFamily="34" charset="0"/>
                <a:ea typeface="SimSun"/>
                <a:cs typeface="Calibri Light" panose="020F0302020204030204" pitchFamily="34" charset="0"/>
              </a:rPr>
              <a:t>Promote science engagement.</a:t>
            </a:r>
            <a:endParaRPr lang="en-US" sz="2000" b="0" strike="noStrike" spc="-1" dirty="0">
              <a:solidFill>
                <a:srgbClr val="000000"/>
              </a:solidFill>
              <a:latin typeface="Calibri Light" panose="020F0302020204030204" pitchFamily="34" charset="0"/>
              <a:cs typeface="Calibri Light" panose="020F0302020204030204" pitchFamily="34" charset="0"/>
            </a:endParaRPr>
          </a:p>
          <a:p>
            <a:pPr marL="457200">
              <a:lnSpc>
                <a:spcPct val="90000"/>
              </a:lnSpc>
              <a:spcBef>
                <a:spcPts val="499"/>
              </a:spcBef>
              <a:tabLst>
                <a:tab pos="0" algn="l"/>
              </a:tabLst>
            </a:pPr>
            <a:endParaRPr lang="en-US" sz="2000" b="0" strike="noStrike" spc="-1" dirty="0">
              <a:solidFill>
                <a:srgbClr val="000000"/>
              </a:solidFill>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F8CBA723-8F71-4215-BEC0-26F45BC5449B}"/>
              </a:ext>
            </a:extLst>
          </p:cNvPr>
          <p:cNvSpPr txBox="1"/>
          <p:nvPr/>
        </p:nvSpPr>
        <p:spPr>
          <a:xfrm>
            <a:off x="11353320" y="5884606"/>
            <a:ext cx="297906" cy="369332"/>
          </a:xfrm>
          <a:prstGeom prst="rect">
            <a:avLst/>
          </a:prstGeom>
          <a:noFill/>
        </p:spPr>
        <p:txBody>
          <a:bodyPr wrap="square" rtlCol="0">
            <a:spAutoFit/>
          </a:bodyPr>
          <a:lstStyle/>
          <a:p>
            <a:r>
              <a:rPr lang="en-US" dirty="0"/>
              <a:t>5</a:t>
            </a:r>
            <a:endParaRPr lang="en-ZA" dirty="0"/>
          </a:p>
        </p:txBody>
      </p:sp>
    </p:spTree>
    <p:extLst>
      <p:ext uri="{BB962C8B-B14F-4D97-AF65-F5344CB8AC3E}">
        <p14:creationId xmlns:p14="http://schemas.microsoft.com/office/powerpoint/2010/main" val="3183100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725760" y="519840"/>
            <a:ext cx="8961120" cy="779040"/>
          </a:xfrm>
          <a:prstGeom prst="rect">
            <a:avLst/>
          </a:prstGeom>
          <a:noFill/>
          <a:ln w="0">
            <a:noFill/>
          </a:ln>
        </p:spPr>
        <p:txBody>
          <a:bodyPr anchor="ctr">
            <a:noAutofit/>
          </a:bodyPr>
          <a:lstStyle/>
          <a:p>
            <a:pPr>
              <a:lnSpc>
                <a:spcPct val="90000"/>
              </a:lnSpc>
            </a:pPr>
            <a:r>
              <a:rPr lang="en-US" sz="3200" b="1" strike="noStrike" spc="-1" dirty="0">
                <a:solidFill>
                  <a:schemeClr val="accent6">
                    <a:lumMod val="50000"/>
                  </a:schemeClr>
                </a:solidFill>
                <a:latin typeface="Calibri Light" panose="020F0302020204030204" pitchFamily="34" charset="0"/>
                <a:cs typeface="Calibri Light" panose="020F0302020204030204" pitchFamily="34" charset="0"/>
              </a:rPr>
              <a:t>ANNUAL PERFORMANCE PLAN</a:t>
            </a:r>
            <a:r>
              <a:rPr lang="en-US" sz="3200" b="1" strike="noStrike" spc="-1" dirty="0">
                <a:solidFill>
                  <a:srgbClr val="92D050"/>
                </a:solidFill>
                <a:latin typeface="Calibri Light" panose="020F0302020204030204" pitchFamily="34" charset="0"/>
                <a:cs typeface="Calibri Light" panose="020F0302020204030204" pitchFamily="34" charset="0"/>
              </a:rPr>
              <a:t>		</a:t>
            </a:r>
            <a:endParaRPr lang="en-US" sz="3200" b="0" strike="noStrike" spc="-1" dirty="0">
              <a:solidFill>
                <a:srgbClr val="000000"/>
              </a:solidFill>
              <a:latin typeface="Calibri Light" panose="020F0302020204030204" pitchFamily="34" charset="0"/>
              <a:cs typeface="Calibri Light" panose="020F0302020204030204" pitchFamily="34" charset="0"/>
            </a:endParaRPr>
          </a:p>
        </p:txBody>
      </p:sp>
      <p:graphicFrame>
        <p:nvGraphicFramePr>
          <p:cNvPr id="137" name="Table 2"/>
          <p:cNvGraphicFramePr/>
          <p:nvPr>
            <p:extLst>
              <p:ext uri="{D42A27DB-BD31-4B8C-83A1-F6EECF244321}">
                <p14:modId xmlns:p14="http://schemas.microsoft.com/office/powerpoint/2010/main" val="2853301290"/>
              </p:ext>
            </p:extLst>
          </p:nvPr>
        </p:nvGraphicFramePr>
        <p:xfrm>
          <a:off x="725760" y="1472400"/>
          <a:ext cx="10627560" cy="4261485"/>
        </p:xfrm>
        <a:graphic>
          <a:graphicData uri="http://schemas.openxmlformats.org/drawingml/2006/table">
            <a:tbl>
              <a:tblPr/>
              <a:tblGrid>
                <a:gridCol w="2656799">
                  <a:extLst>
                    <a:ext uri="{9D8B030D-6E8A-4147-A177-3AD203B41FA5}">
                      <a16:colId xmlns:a16="http://schemas.microsoft.com/office/drawing/2014/main" val="20000"/>
                    </a:ext>
                  </a:extLst>
                </a:gridCol>
                <a:gridCol w="2656799">
                  <a:extLst>
                    <a:ext uri="{9D8B030D-6E8A-4147-A177-3AD203B41FA5}">
                      <a16:colId xmlns:a16="http://schemas.microsoft.com/office/drawing/2014/main" val="20001"/>
                    </a:ext>
                  </a:extLst>
                </a:gridCol>
                <a:gridCol w="2656799">
                  <a:extLst>
                    <a:ext uri="{9D8B030D-6E8A-4147-A177-3AD203B41FA5}">
                      <a16:colId xmlns:a16="http://schemas.microsoft.com/office/drawing/2014/main" val="20002"/>
                    </a:ext>
                  </a:extLst>
                </a:gridCol>
                <a:gridCol w="2657163">
                  <a:extLst>
                    <a:ext uri="{9D8B030D-6E8A-4147-A177-3AD203B41FA5}">
                      <a16:colId xmlns:a16="http://schemas.microsoft.com/office/drawing/2014/main" val="20003"/>
                    </a:ext>
                  </a:extLst>
                </a:gridCol>
              </a:tblGrid>
              <a:tr h="438851">
                <a:tc>
                  <a:txBody>
                    <a:bodyPr/>
                    <a:lstStyle/>
                    <a:p>
                      <a:pPr algn="just">
                        <a:lnSpc>
                          <a:spcPct val="150000"/>
                        </a:lnSpc>
                      </a:pPr>
                      <a:r>
                        <a:rPr lang="en-US" sz="1800" b="1" strike="noStrike" spc="-1" dirty="0">
                          <a:solidFill>
                            <a:srgbClr val="FFFFFF"/>
                          </a:solidFill>
                          <a:latin typeface="Calibri Light" panose="020F0302020204030204" pitchFamily="34" charset="0"/>
                          <a:cs typeface="Calibri Light" panose="020F0302020204030204" pitchFamily="34" charset="0"/>
                        </a:rPr>
                        <a:t>Outcome </a:t>
                      </a:r>
                      <a:endParaRPr lang="en-GB" sz="18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gn="just">
                        <a:lnSpc>
                          <a:spcPct val="150000"/>
                        </a:lnSpc>
                      </a:pPr>
                      <a:r>
                        <a:rPr lang="en-US" sz="1800" b="1" strike="noStrike" spc="-1" dirty="0">
                          <a:solidFill>
                            <a:srgbClr val="FFFFFF"/>
                          </a:solidFill>
                          <a:latin typeface="Calibri Light" panose="020F0302020204030204" pitchFamily="34" charset="0"/>
                          <a:cs typeface="Calibri Light" panose="020F0302020204030204" pitchFamily="34" charset="0"/>
                        </a:rPr>
                        <a:t>Output</a:t>
                      </a:r>
                      <a:endParaRPr lang="en-GB" sz="18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gn="just">
                        <a:lnSpc>
                          <a:spcPct val="150000"/>
                        </a:lnSpc>
                      </a:pPr>
                      <a:r>
                        <a:rPr lang="en-US" sz="1800" b="1" strike="noStrike" spc="-1">
                          <a:solidFill>
                            <a:srgbClr val="FFFFFF"/>
                          </a:solidFill>
                          <a:latin typeface="Calibri Light" panose="020F0302020204030204" pitchFamily="34" charset="0"/>
                          <a:cs typeface="Calibri Light" panose="020F0302020204030204" pitchFamily="34" charset="0"/>
                        </a:rPr>
                        <a:t>Output Indicator</a:t>
                      </a:r>
                      <a:endParaRPr lang="en-GB" sz="18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gn="just">
                        <a:lnSpc>
                          <a:spcPct val="150000"/>
                        </a:lnSpc>
                      </a:pPr>
                      <a:r>
                        <a:rPr lang="en-US" sz="1800" b="1" strike="noStrike" spc="-1">
                          <a:solidFill>
                            <a:srgbClr val="FFFFFF"/>
                          </a:solidFill>
                          <a:latin typeface="Calibri Light" panose="020F0302020204030204" pitchFamily="34" charset="0"/>
                          <a:cs typeface="Calibri Light" panose="020F0302020204030204" pitchFamily="34" charset="0"/>
                        </a:rPr>
                        <a:t>Target </a:t>
                      </a:r>
                      <a:endParaRPr lang="en-GB" sz="18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extLst>
                  <a:ext uri="{0D108BD9-81ED-4DB2-BD59-A6C34878D82A}">
                    <a16:rowId xmlns:a16="http://schemas.microsoft.com/office/drawing/2014/main" val="10000"/>
                  </a:ext>
                </a:extLst>
              </a:tr>
              <a:tr h="1406879">
                <a:tc>
                  <a:txBody>
                    <a:bodyPr/>
                    <a:lstStyle/>
                    <a:p>
                      <a:pPr algn="just">
                        <a:lnSpc>
                          <a:spcPct val="150000"/>
                        </a:lnSpc>
                      </a:pPr>
                      <a:r>
                        <a:rPr lang="en-US" sz="1800" b="1" strike="noStrike" spc="-1">
                          <a:solidFill>
                            <a:srgbClr val="000000"/>
                          </a:solidFill>
                          <a:latin typeface="Calibri Light" panose="020F0302020204030204" pitchFamily="34" charset="0"/>
                          <a:cs typeface="Calibri Light" panose="020F0302020204030204" pitchFamily="34" charset="0"/>
                        </a:rPr>
                        <a:t>Outcome 1</a:t>
                      </a:r>
                      <a:endParaRPr lang="en-GB" sz="1800" b="0" strike="noStrike" spc="-1">
                        <a:latin typeface="Calibri Light" panose="020F0302020204030204" pitchFamily="34" charset="0"/>
                        <a:cs typeface="Calibri Light" panose="020F0302020204030204" pitchFamily="34" charset="0"/>
                      </a:endParaRPr>
                    </a:p>
                    <a:p>
                      <a:pPr algn="just">
                        <a:lnSpc>
                          <a:spcPct val="150000"/>
                        </a:lnSpc>
                      </a:pPr>
                      <a:r>
                        <a:rPr lang="en-US" sz="1800" b="0" strike="noStrike" spc="-1">
                          <a:solidFill>
                            <a:srgbClr val="000000"/>
                          </a:solidFill>
                          <a:latin typeface="Calibri Light" panose="020F0302020204030204" pitchFamily="34" charset="0"/>
                          <a:cs typeface="Calibri Light" panose="020F0302020204030204" pitchFamily="34" charset="0"/>
                        </a:rPr>
                        <a:t>Provide reports on relevant government policy matters</a:t>
                      </a:r>
                      <a:endParaRPr lang="en-GB" sz="18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gn="just">
                        <a:lnSpc>
                          <a:spcPct val="150000"/>
                        </a:lnSpc>
                      </a:pPr>
                      <a:r>
                        <a:rPr lang="en-US" sz="1800" b="0" strike="noStrike" spc="-1" dirty="0">
                          <a:solidFill>
                            <a:srgbClr val="000000"/>
                          </a:solidFill>
                          <a:latin typeface="Calibri Light" panose="020F0302020204030204" pitchFamily="34" charset="0"/>
                          <a:cs typeface="Calibri Light" panose="020F0302020204030204" pitchFamily="34" charset="0"/>
                        </a:rPr>
                        <a:t>Reports submitted to DSI </a:t>
                      </a:r>
                      <a:endParaRPr lang="en-GB" sz="18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gn="just">
                        <a:lnSpc>
                          <a:spcPct val="150000"/>
                        </a:lnSpc>
                      </a:pPr>
                      <a:r>
                        <a:rPr lang="en-US" sz="1800" b="0" strike="noStrike" spc="-1" dirty="0">
                          <a:solidFill>
                            <a:srgbClr val="000000"/>
                          </a:solidFill>
                          <a:latin typeface="Calibri Light" panose="020F0302020204030204" pitchFamily="34" charset="0"/>
                          <a:cs typeface="Calibri Light" panose="020F0302020204030204" pitchFamily="34" charset="0"/>
                        </a:rPr>
                        <a:t>Number of reports developed to inform government policy</a:t>
                      </a:r>
                      <a:endParaRPr lang="en-GB" sz="18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gn="just">
                        <a:lnSpc>
                          <a:spcPct val="150000"/>
                        </a:lnSpc>
                      </a:pPr>
                      <a:r>
                        <a:rPr lang="en-US" sz="1800" b="0" strike="noStrike" spc="-1" dirty="0">
                          <a:solidFill>
                            <a:srgbClr val="000000"/>
                          </a:solidFill>
                          <a:latin typeface="Calibri Light" panose="020F0302020204030204" pitchFamily="34" charset="0"/>
                          <a:cs typeface="Calibri Light" panose="020F0302020204030204" pitchFamily="34" charset="0"/>
                        </a:rPr>
                        <a:t>Produce a brief titled ‘The skills and competencies required for future natural scientists’</a:t>
                      </a:r>
                      <a:endParaRPr lang="en-GB" sz="18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extLst>
                  <a:ext uri="{0D108BD9-81ED-4DB2-BD59-A6C34878D82A}">
                    <a16:rowId xmlns:a16="http://schemas.microsoft.com/office/drawing/2014/main" val="10001"/>
                  </a:ext>
                </a:extLst>
              </a:tr>
              <a:tr h="1731543">
                <a:tc gridSpan="4">
                  <a:txBody>
                    <a:bodyPr/>
                    <a:lstStyle/>
                    <a:p>
                      <a:pPr algn="just">
                        <a:lnSpc>
                          <a:spcPct val="150000"/>
                        </a:lnSpc>
                      </a:pPr>
                      <a:r>
                        <a:rPr lang="en-GB" sz="1800" b="0" strike="noStrike" spc="-1" dirty="0">
                          <a:solidFill>
                            <a:srgbClr val="000000"/>
                          </a:solidFill>
                          <a:latin typeface="Calibri Light" panose="020F0302020204030204" pitchFamily="34" charset="0"/>
                          <a:cs typeface="Calibri Light" panose="020F0302020204030204" pitchFamily="34" charset="0"/>
                        </a:rPr>
                        <a:t>This strategic objective contributes to the development of skills, data, evidence, capabilities and institutions that enable the achievement of the plans of the NDP and those outlined in MTSF Priority 1 (Capable, Ethical and Developmental State). This will be the third report and will need to focus on the Industrial Revolution and establish how data science and data analytics will not only create the scientist of tomorrow but also redefine the sector as a whole, which will include relooking at the school and university curriculum to facilitate this shift.</a:t>
                      </a:r>
                      <a:endParaRPr lang="en-GB" sz="18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2"/>
                  </a:ext>
                </a:extLst>
              </a:tr>
            </a:tbl>
          </a:graphicData>
        </a:graphic>
      </p:graphicFrame>
      <p:sp>
        <p:nvSpPr>
          <p:cNvPr id="4" name="TextBox 3">
            <a:extLst>
              <a:ext uri="{FF2B5EF4-FFF2-40B4-BE49-F238E27FC236}">
                <a16:creationId xmlns:a16="http://schemas.microsoft.com/office/drawing/2014/main" id="{0492656E-6BAB-4549-A8C7-E12E2BBB1E3B}"/>
              </a:ext>
            </a:extLst>
          </p:cNvPr>
          <p:cNvSpPr txBox="1"/>
          <p:nvPr/>
        </p:nvSpPr>
        <p:spPr>
          <a:xfrm>
            <a:off x="11353320" y="5884606"/>
            <a:ext cx="297906" cy="369332"/>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6</a:t>
            </a:r>
            <a:endParaRPr lang="en-ZA" dirty="0">
              <a:latin typeface="Calibri Light" panose="020F0302020204030204" pitchFamily="34" charset="0"/>
              <a:cs typeface="Calibri Light" panose="020F03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838080" y="209102"/>
            <a:ext cx="8961120" cy="779040"/>
          </a:xfrm>
          <a:prstGeom prst="rect">
            <a:avLst/>
          </a:prstGeom>
          <a:noFill/>
          <a:ln w="0">
            <a:noFill/>
          </a:ln>
        </p:spPr>
        <p:txBody>
          <a:bodyPr anchor="ctr">
            <a:noAutofit/>
          </a:bodyPr>
          <a:lstStyle/>
          <a:p>
            <a:pPr>
              <a:lnSpc>
                <a:spcPct val="90000"/>
              </a:lnSpc>
            </a:pPr>
            <a:r>
              <a:rPr lang="en-US" sz="3200" b="1" strike="noStrike" spc="-1" dirty="0">
                <a:solidFill>
                  <a:schemeClr val="accent6">
                    <a:lumMod val="50000"/>
                  </a:schemeClr>
                </a:solidFill>
                <a:latin typeface="Calibri Light"/>
              </a:rPr>
              <a:t>ANNUAL PERFORMANCE PLAN</a:t>
            </a:r>
            <a:r>
              <a:rPr lang="en-US" sz="3200" b="1" strike="noStrike" spc="-1" dirty="0">
                <a:solidFill>
                  <a:srgbClr val="92D050"/>
                </a:solidFill>
                <a:latin typeface="Calibri Light"/>
              </a:rPr>
              <a:t>		</a:t>
            </a:r>
            <a:endParaRPr lang="en-US" sz="3200" b="0" strike="noStrike" spc="-1" dirty="0">
              <a:solidFill>
                <a:srgbClr val="000000"/>
              </a:solidFill>
              <a:latin typeface="Calibri"/>
            </a:endParaRPr>
          </a:p>
        </p:txBody>
      </p:sp>
      <p:sp>
        <p:nvSpPr>
          <p:cNvPr id="139" name="TextShape 2"/>
          <p:cNvSpPr txBox="1"/>
          <p:nvPr/>
        </p:nvSpPr>
        <p:spPr>
          <a:xfrm>
            <a:off x="838080" y="1317600"/>
            <a:ext cx="10515240" cy="4859280"/>
          </a:xfrm>
          <a:prstGeom prst="rect">
            <a:avLst/>
          </a:prstGeom>
          <a:noFill/>
          <a:ln w="0">
            <a:noFill/>
          </a:ln>
        </p:spPr>
        <p:txBody>
          <a:bodyPr>
            <a:noAutofit/>
          </a:bodyPr>
          <a:lstStyle/>
          <a:p>
            <a:pPr indent="-228240">
              <a:lnSpc>
                <a:spcPct val="90000"/>
              </a:lnSpc>
              <a:buClr>
                <a:srgbClr val="FFFFFF"/>
              </a:buClr>
              <a:buFont typeface="Arial"/>
              <a:buChar char="•"/>
            </a:pPr>
            <a:r>
              <a:rPr lang="en-US" sz="1800" b="1" strike="noStrike" spc="-1">
                <a:solidFill>
                  <a:srgbClr val="FFFFFF"/>
                </a:solidFill>
                <a:latin typeface="Calibri"/>
              </a:rPr>
              <a:t>Outcome </a:t>
            </a:r>
            <a:endParaRPr lang="en-US" sz="1800" b="0" strike="noStrike" spc="-1">
              <a:solidFill>
                <a:srgbClr val="000000"/>
              </a:solidFill>
              <a:latin typeface="Calibri"/>
            </a:endParaRPr>
          </a:p>
          <a:p>
            <a:pPr indent="-228240">
              <a:lnSpc>
                <a:spcPct val="90000"/>
              </a:lnSpc>
              <a:buClr>
                <a:srgbClr val="FFFFFF"/>
              </a:buClr>
              <a:buFont typeface="Arial"/>
              <a:buChar char="•"/>
            </a:pPr>
            <a:r>
              <a:rPr lang="en-US" sz="1800" b="1" strike="noStrike" spc="-1">
                <a:solidFill>
                  <a:srgbClr val="FFFFFF"/>
                </a:solidFill>
                <a:latin typeface="Calibri"/>
              </a:rPr>
              <a:t>Output Indicator</a:t>
            </a:r>
            <a:endParaRPr lang="en-US" sz="1800" b="0" strike="noStrike" spc="-1">
              <a:solidFill>
                <a:srgbClr val="000000"/>
              </a:solidFill>
              <a:latin typeface="Calibri"/>
            </a:endParaRPr>
          </a:p>
          <a:p>
            <a:pPr indent="-228240">
              <a:lnSpc>
                <a:spcPct val="90000"/>
              </a:lnSpc>
              <a:buClr>
                <a:srgbClr val="FFFFFF"/>
              </a:buClr>
              <a:buFont typeface="Arial"/>
              <a:buChar char="•"/>
            </a:pPr>
            <a:r>
              <a:rPr lang="en-US" sz="1800" b="1" strike="noStrike" spc="-1">
                <a:solidFill>
                  <a:srgbClr val="FFFFFF"/>
                </a:solidFill>
                <a:latin typeface="Calibri"/>
              </a:rPr>
              <a:t>Target </a:t>
            </a:r>
            <a:endParaRPr lang="en-US" sz="1800" b="0" strike="noStrike" spc="-1">
              <a:solidFill>
                <a:srgbClr val="000000"/>
              </a:solidFill>
              <a:latin typeface="Calibri"/>
            </a:endParaRPr>
          </a:p>
          <a:p>
            <a:pPr>
              <a:lnSpc>
                <a:spcPct val="90000"/>
              </a:lnSpc>
              <a:tabLst>
                <a:tab pos="0" algn="l"/>
              </a:tabLst>
            </a:pPr>
            <a:r>
              <a:rPr lang="en-US" sz="1800" b="1" strike="noStrike" spc="-1">
                <a:solidFill>
                  <a:srgbClr val="FFFFFF"/>
                </a:solidFill>
                <a:latin typeface="Calibri"/>
              </a:rPr>
              <a:t>Indica</a:t>
            </a:r>
            <a:endParaRPr lang="en-US" sz="1800" b="0" strike="noStrike" spc="-1">
              <a:solidFill>
                <a:srgbClr val="000000"/>
              </a:solidFill>
              <a:latin typeface="Calibri"/>
            </a:endParaRPr>
          </a:p>
        </p:txBody>
      </p:sp>
      <p:graphicFrame>
        <p:nvGraphicFramePr>
          <p:cNvPr id="140" name="Table 3"/>
          <p:cNvGraphicFramePr/>
          <p:nvPr>
            <p:extLst>
              <p:ext uri="{D42A27DB-BD31-4B8C-83A1-F6EECF244321}">
                <p14:modId xmlns:p14="http://schemas.microsoft.com/office/powerpoint/2010/main" val="1026487734"/>
              </p:ext>
            </p:extLst>
          </p:nvPr>
        </p:nvGraphicFramePr>
        <p:xfrm>
          <a:off x="540773" y="988142"/>
          <a:ext cx="11455609" cy="5353183"/>
        </p:xfrm>
        <a:graphic>
          <a:graphicData uri="http://schemas.openxmlformats.org/drawingml/2006/table">
            <a:tbl>
              <a:tblPr/>
              <a:tblGrid>
                <a:gridCol w="2881599">
                  <a:extLst>
                    <a:ext uri="{9D8B030D-6E8A-4147-A177-3AD203B41FA5}">
                      <a16:colId xmlns:a16="http://schemas.microsoft.com/office/drawing/2014/main" val="20000"/>
                    </a:ext>
                  </a:extLst>
                </a:gridCol>
                <a:gridCol w="2857747">
                  <a:extLst>
                    <a:ext uri="{9D8B030D-6E8A-4147-A177-3AD203B41FA5}">
                      <a16:colId xmlns:a16="http://schemas.microsoft.com/office/drawing/2014/main" val="20001"/>
                    </a:ext>
                  </a:extLst>
                </a:gridCol>
                <a:gridCol w="3593687">
                  <a:extLst>
                    <a:ext uri="{9D8B030D-6E8A-4147-A177-3AD203B41FA5}">
                      <a16:colId xmlns:a16="http://schemas.microsoft.com/office/drawing/2014/main" val="20002"/>
                    </a:ext>
                  </a:extLst>
                </a:gridCol>
                <a:gridCol w="2122576">
                  <a:extLst>
                    <a:ext uri="{9D8B030D-6E8A-4147-A177-3AD203B41FA5}">
                      <a16:colId xmlns:a16="http://schemas.microsoft.com/office/drawing/2014/main" val="20003"/>
                    </a:ext>
                  </a:extLst>
                </a:gridCol>
              </a:tblGrid>
              <a:tr h="393502">
                <a:tc>
                  <a:txBody>
                    <a:bodyPr/>
                    <a:lstStyle/>
                    <a:p>
                      <a:pPr>
                        <a:lnSpc>
                          <a:spcPct val="150000"/>
                        </a:lnSpc>
                      </a:pPr>
                      <a:r>
                        <a:rPr lang="en-US" sz="1600" b="1" strike="noStrike" spc="-1" dirty="0">
                          <a:solidFill>
                            <a:srgbClr val="FFFFFF"/>
                          </a:solidFill>
                          <a:latin typeface="Calibri Light" panose="020F0302020204030204" pitchFamily="34" charset="0"/>
                          <a:cs typeface="Calibri Light" panose="020F0302020204030204" pitchFamily="34" charset="0"/>
                        </a:rPr>
                        <a:t>Outcome </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nSpc>
                          <a:spcPct val="150000"/>
                        </a:lnSpc>
                      </a:pPr>
                      <a:r>
                        <a:rPr lang="en-US" sz="1600" b="1" strike="noStrike" spc="-1" dirty="0">
                          <a:solidFill>
                            <a:srgbClr val="FFFFFF"/>
                          </a:solidFill>
                          <a:latin typeface="Calibri Light" panose="020F0302020204030204" pitchFamily="34" charset="0"/>
                          <a:cs typeface="Calibri Light" panose="020F0302020204030204" pitchFamily="34" charset="0"/>
                        </a:rPr>
                        <a:t>Output</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nSpc>
                          <a:spcPct val="150000"/>
                        </a:lnSpc>
                      </a:pPr>
                      <a:r>
                        <a:rPr lang="en-US" sz="1600" b="1" strike="noStrike" spc="-1" dirty="0">
                          <a:solidFill>
                            <a:srgbClr val="FFFFFF"/>
                          </a:solidFill>
                          <a:latin typeface="Calibri Light" panose="020F0302020204030204" pitchFamily="34" charset="0"/>
                          <a:cs typeface="Calibri Light" panose="020F0302020204030204" pitchFamily="34" charset="0"/>
                        </a:rPr>
                        <a:t>Output Indicator </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nSpc>
                          <a:spcPct val="150000"/>
                        </a:lnSpc>
                      </a:pPr>
                      <a:r>
                        <a:rPr lang="en-US" sz="1600" b="1" strike="noStrike" spc="-1">
                          <a:solidFill>
                            <a:srgbClr val="FFFFFF"/>
                          </a:solidFill>
                          <a:latin typeface="Calibri Light" panose="020F0302020204030204" pitchFamily="34" charset="0"/>
                          <a:cs typeface="Calibri Light" panose="020F0302020204030204" pitchFamily="34" charset="0"/>
                        </a:rPr>
                        <a:t>Target </a:t>
                      </a:r>
                      <a:endParaRPr lang="en-GB" sz="16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extLst>
                  <a:ext uri="{0D108BD9-81ED-4DB2-BD59-A6C34878D82A}">
                    <a16:rowId xmlns:a16="http://schemas.microsoft.com/office/drawing/2014/main" val="10000"/>
                  </a:ext>
                </a:extLst>
              </a:tr>
              <a:tr h="801837">
                <a:tc rowSpan="3">
                  <a:txBody>
                    <a:bodyPr/>
                    <a:lstStyle/>
                    <a:p>
                      <a:pPr>
                        <a:lnSpc>
                          <a:spcPct val="150000"/>
                        </a:lnSpc>
                      </a:pPr>
                      <a:r>
                        <a:rPr lang="en-US" sz="1600" b="1" strike="noStrike" spc="-1" dirty="0">
                          <a:solidFill>
                            <a:srgbClr val="000000"/>
                          </a:solidFill>
                          <a:latin typeface="Calibri Light" panose="020F0302020204030204" pitchFamily="34" charset="0"/>
                          <a:cs typeface="Calibri Light" panose="020F0302020204030204" pitchFamily="34" charset="0"/>
                        </a:rPr>
                        <a:t>Outcome 2 </a:t>
                      </a:r>
                      <a:endParaRPr lang="en-GB" sz="1600" b="0" strike="noStrike" spc="-1" dirty="0">
                        <a:latin typeface="Calibri Light" panose="020F0302020204030204" pitchFamily="34" charset="0"/>
                        <a:cs typeface="Calibri Light" panose="020F0302020204030204" pitchFamily="34" charset="0"/>
                      </a:endParaRPr>
                    </a:p>
                    <a:p>
                      <a:pPr>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Number of registered natural scientists at SACNASP</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rowSpan="3">
                  <a:txBody>
                    <a:bodyPr/>
                    <a:lstStyle/>
                    <a:p>
                      <a:pPr>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Registered natural scientists at SACNASP</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a) Number of annual registrations at SACNASP</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nSpc>
                          <a:spcPct val="150000"/>
                        </a:lnSpc>
                      </a:pPr>
                      <a:r>
                        <a:rPr lang="en-US" sz="1600" b="0" strike="noStrike" spc="-1">
                          <a:solidFill>
                            <a:srgbClr val="000000"/>
                          </a:solidFill>
                          <a:latin typeface="Calibri Light" panose="020F0302020204030204" pitchFamily="34" charset="0"/>
                          <a:cs typeface="Calibri Light" panose="020F0302020204030204" pitchFamily="34" charset="0"/>
                        </a:rPr>
                        <a:t>1500</a:t>
                      </a:r>
                      <a:endParaRPr lang="en-GB" sz="16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extLst>
                  <a:ext uri="{0D108BD9-81ED-4DB2-BD59-A6C34878D82A}">
                    <a16:rowId xmlns:a16="http://schemas.microsoft.com/office/drawing/2014/main" val="10001"/>
                  </a:ext>
                </a:extLst>
              </a:tr>
              <a:tr h="941919">
                <a:tc vMerge="1">
                  <a:txBody>
                    <a:bodyPr/>
                    <a:lstStyle/>
                    <a:p>
                      <a:endParaRPr lang="en-US"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vMerge="1">
                  <a:txBody>
                    <a:bodyPr/>
                    <a:lstStyle/>
                    <a:p>
                      <a:endParaRPr lang="en-US"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a:txBody>
                    <a:bodyPr/>
                    <a:lstStyle/>
                    <a:p>
                      <a:pPr>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b) Proportion of applications processed within the correct timeframes </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a:txBody>
                    <a:bodyPr/>
                    <a:lstStyle/>
                    <a:p>
                      <a:pPr>
                        <a:lnSpc>
                          <a:spcPct val="150000"/>
                        </a:lnSpc>
                      </a:pPr>
                      <a:r>
                        <a:rPr lang="en-US" sz="1600" b="0" strike="noStrike" spc="-1">
                          <a:solidFill>
                            <a:srgbClr val="000000"/>
                          </a:solidFill>
                          <a:latin typeface="Calibri Light" panose="020F0302020204030204" pitchFamily="34" charset="0"/>
                          <a:cs typeface="Calibri Light" panose="020F0302020204030204" pitchFamily="34" charset="0"/>
                        </a:rPr>
                        <a:t>93%</a:t>
                      </a:r>
                      <a:endParaRPr lang="en-GB" sz="1600" b="0" strike="noStrike" spc="-1">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extLst>
                  <a:ext uri="{0D108BD9-81ED-4DB2-BD59-A6C34878D82A}">
                    <a16:rowId xmlns:a16="http://schemas.microsoft.com/office/drawing/2014/main" val="10002"/>
                  </a:ext>
                </a:extLst>
              </a:tr>
              <a:tr h="941919">
                <a:tc vMerge="1">
                  <a:txBody>
                    <a:bodyPr/>
                    <a:lstStyle/>
                    <a:p>
                      <a:endParaRPr lang="en-US"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c vMerge="1">
                  <a:txBody>
                    <a:bodyPr/>
                    <a:lstStyle/>
                    <a:p>
                      <a:endParaRPr lang="en-US"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c>
                  <a:txBody>
                    <a:bodyPr/>
                    <a:lstStyle/>
                    <a:p>
                      <a:pPr>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c) Proportion of registered natural scientists retained annually</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c>
                  <a:txBody>
                    <a:bodyPr/>
                    <a:lstStyle/>
                    <a:p>
                      <a:pPr>
                        <a:lnSpc>
                          <a:spcPct val="150000"/>
                        </a:lnSpc>
                      </a:pPr>
                      <a:r>
                        <a:rPr lang="en-US" sz="1600" b="0" strike="noStrike" spc="-1" dirty="0">
                          <a:solidFill>
                            <a:srgbClr val="000000"/>
                          </a:solidFill>
                          <a:latin typeface="Calibri Light" panose="020F0302020204030204" pitchFamily="34" charset="0"/>
                          <a:cs typeface="Calibri Light" panose="020F0302020204030204" pitchFamily="34" charset="0"/>
                        </a:rPr>
                        <a:t>80%</a:t>
                      </a: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extLst>
                  <a:ext uri="{0D108BD9-81ED-4DB2-BD59-A6C34878D82A}">
                    <a16:rowId xmlns:a16="http://schemas.microsoft.com/office/drawing/2014/main" val="10003"/>
                  </a:ext>
                </a:extLst>
              </a:tr>
              <a:tr h="2109561">
                <a:tc gridSpan="4">
                  <a:txBody>
                    <a:bodyPr/>
                    <a:lstStyle/>
                    <a:p>
                      <a:pPr algn="just">
                        <a:lnSpc>
                          <a:spcPct val="150000"/>
                        </a:lnSpc>
                        <a:tabLst>
                          <a:tab pos="0" algn="l"/>
                        </a:tabLst>
                      </a:pPr>
                      <a:r>
                        <a:rPr lang="en-GB" sz="1600" b="0" strike="noStrike" spc="-1" dirty="0">
                          <a:solidFill>
                            <a:srgbClr val="000000"/>
                          </a:solidFill>
                          <a:latin typeface="Calibri Light" panose="020F0302020204030204" pitchFamily="34" charset="0"/>
                          <a:cs typeface="Calibri Light" panose="020F0302020204030204" pitchFamily="34" charset="0"/>
                        </a:rPr>
                        <a:t>SACNASP is in the process of putting in place data structures, systems and processes to allow us to accurately track applications by race, gender, geographic location and disability as they progress through the evaluation process and whether or not they are adhering to pre-defined timelines. This is aligned with the strategic objective of Programme 4, namely “Contribution to Human Capital Development”, and the national priorities specifically, namely “A Capable Ethical and Developmental State” and “Education, Skills and Health.”</a:t>
                      </a:r>
                    </a:p>
                    <a:p>
                      <a:pPr algn="just">
                        <a:lnSpc>
                          <a:spcPct val="150000"/>
                        </a:lnSpc>
                        <a:tabLst>
                          <a:tab pos="0" algn="l"/>
                        </a:tabLst>
                      </a:pPr>
                      <a:r>
                        <a:rPr lang="en-GB" sz="1600" b="0" strike="noStrike" spc="-1" dirty="0">
                          <a:solidFill>
                            <a:srgbClr val="000000"/>
                          </a:solidFill>
                          <a:latin typeface="Calibri Light" panose="020F0302020204030204" pitchFamily="34" charset="0"/>
                          <a:cs typeface="Calibri Light" panose="020F0302020204030204" pitchFamily="34" charset="0"/>
                        </a:rPr>
                        <a:t>The number of registrations may increase due the DALRRD programme to recruit a possible 10,000 extension officers </a:t>
                      </a:r>
                      <a:endParaRPr lang="en-GB" sz="1600" b="0" strike="noStrike" spc="-1" dirty="0">
                        <a:latin typeface="Calibri Light" panose="020F0302020204030204" pitchFamily="34" charset="0"/>
                        <a:cs typeface="Calibri Light" panose="020F0302020204030204" pitchFamily="34" charset="0"/>
                      </a:endParaRPr>
                    </a:p>
                    <a:p>
                      <a:pPr>
                        <a:lnSpc>
                          <a:spcPct val="150000"/>
                        </a:lnSpc>
                        <a:tabLst>
                          <a:tab pos="0" algn="l"/>
                        </a:tabLst>
                      </a:pPr>
                      <a:endParaRPr lang="en-GB" sz="1600" b="0" strike="noStrike" spc="-1" dirty="0">
                        <a:latin typeface="Calibri Light" panose="020F0302020204030204" pitchFamily="34" charset="0"/>
                        <a:cs typeface="Calibri Light" panose="020F03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CFAEF6F5-41A0-4F5A-A624-14B0A813F81D}"/>
              </a:ext>
            </a:extLst>
          </p:cNvPr>
          <p:cNvSpPr txBox="1"/>
          <p:nvPr/>
        </p:nvSpPr>
        <p:spPr>
          <a:xfrm>
            <a:off x="11353320" y="5884606"/>
            <a:ext cx="297906" cy="369332"/>
          </a:xfrm>
          <a:prstGeom prst="rect">
            <a:avLst/>
          </a:prstGeom>
          <a:noFill/>
        </p:spPr>
        <p:txBody>
          <a:bodyPr wrap="square" rtlCol="0">
            <a:spAutoFit/>
          </a:bodyPr>
          <a:lstStyle/>
          <a:p>
            <a:r>
              <a:rPr lang="en-US" dirty="0"/>
              <a:t>7</a:t>
            </a:r>
            <a:endParaRPr lang="en-ZA"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d7a789f-c9a5-4594-9f53-cb0a1ff9c21b">
      <UserInfo>
        <DisplayName>Pradish Rampersadh</DisplayName>
        <AccountId>14</AccountId>
        <AccountType/>
      </UserInfo>
      <UserInfo>
        <DisplayName>Desiree Fisher</DisplayName>
        <AccountId>16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0E49ADFCC25EE4682F9567AC26CBAA9" ma:contentTypeVersion="6" ma:contentTypeDescription="Create a new document." ma:contentTypeScope="" ma:versionID="699d8a171aad145cb22b9c760f57db4d">
  <xsd:schema xmlns:xsd="http://www.w3.org/2001/XMLSchema" xmlns:xs="http://www.w3.org/2001/XMLSchema" xmlns:p="http://schemas.microsoft.com/office/2006/metadata/properties" xmlns:ns2="dd7a789f-c9a5-4594-9f53-cb0a1ff9c21b" xmlns:ns3="e096ec17-a794-49ec-a0af-93b9bfc1ad8e" targetNamespace="http://schemas.microsoft.com/office/2006/metadata/properties" ma:root="true" ma:fieldsID="5629f4f23a5c78cc97750204fad53d7d" ns2:_="" ns3:_="">
    <xsd:import namespace="dd7a789f-c9a5-4594-9f53-cb0a1ff9c21b"/>
    <xsd:import namespace="e096ec17-a794-49ec-a0af-93b9bfc1ad8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7a789f-c9a5-4594-9f53-cb0a1ff9c21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96ec17-a794-49ec-a0af-93b9bfc1ad8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EFE8F5-300F-47BE-83E5-0B197B1A3D4A}">
  <ds:schemaRefs>
    <ds:schemaRef ds:uri="http://schemas.microsoft.com/sharepoint/v3/contenttype/forms"/>
  </ds:schemaRefs>
</ds:datastoreItem>
</file>

<file path=customXml/itemProps2.xml><?xml version="1.0" encoding="utf-8"?>
<ds:datastoreItem xmlns:ds="http://schemas.openxmlformats.org/officeDocument/2006/customXml" ds:itemID="{519DC8A8-6A79-4703-A5BB-59618E38142E}">
  <ds:schemaRefs>
    <ds:schemaRef ds:uri="http://schemas.microsoft.com/office/2006/documentManagement/types"/>
    <ds:schemaRef ds:uri="http://schemas.openxmlformats.org/package/2006/metadata/core-properties"/>
    <ds:schemaRef ds:uri="http://purl.org/dc/dcmitype/"/>
    <ds:schemaRef ds:uri="http://purl.org/dc/elements/1.1/"/>
    <ds:schemaRef ds:uri="e096ec17-a794-49ec-a0af-93b9bfc1ad8e"/>
    <ds:schemaRef ds:uri="http://schemas.microsoft.com/office/2006/metadata/properties"/>
    <ds:schemaRef ds:uri="http://purl.org/dc/terms/"/>
    <ds:schemaRef ds:uri="http://schemas.microsoft.com/office/infopath/2007/PartnerControls"/>
    <ds:schemaRef ds:uri="dd7a789f-c9a5-4594-9f53-cb0a1ff9c21b"/>
    <ds:schemaRef ds:uri="http://www.w3.org/XML/1998/namespace"/>
  </ds:schemaRefs>
</ds:datastoreItem>
</file>

<file path=customXml/itemProps3.xml><?xml version="1.0" encoding="utf-8"?>
<ds:datastoreItem xmlns:ds="http://schemas.openxmlformats.org/officeDocument/2006/customXml" ds:itemID="{01D330DB-973E-4652-A3D1-DB1D94F6E634}">
  <ds:schemaRefs>
    <ds:schemaRef ds:uri="dd7a789f-c9a5-4594-9f53-cb0a1ff9c21b"/>
    <ds:schemaRef ds:uri="e096ec17-a794-49ec-a0af-93b9bfc1ad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221</TotalTime>
  <Words>2513</Words>
  <Application>Microsoft Office PowerPoint</Application>
  <PresentationFormat>Widescreen</PresentationFormat>
  <Paragraphs>373</Paragraphs>
  <Slides>29</Slides>
  <Notes>27</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39" baseType="lpstr">
      <vt:lpstr>Arial</vt:lpstr>
      <vt:lpstr>Calibri</vt:lpstr>
      <vt:lpstr>Calibri Light</vt:lpstr>
      <vt:lpstr>Symbol</vt:lpstr>
      <vt:lpstr>Times New Roman</vt:lpstr>
      <vt:lpstr>Wingdings</vt:lpstr>
      <vt:lpstr>Office Theme</vt:lpstr>
      <vt:lpstr>Office Theme</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Thinus de Jager</dc:creator>
  <dc:description/>
  <cp:lastModifiedBy>Sarah Van Aardt</cp:lastModifiedBy>
  <cp:revision>16</cp:revision>
  <dcterms:created xsi:type="dcterms:W3CDTF">2020-12-03T21:07:50Z</dcterms:created>
  <dcterms:modified xsi:type="dcterms:W3CDTF">2022-05-05T06:10:20Z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13</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15</vt:i4>
  </property>
  <property fmtid="{D5CDD505-2E9C-101B-9397-08002B2CF9AE}" pid="12" name="ContentTypeId">
    <vt:lpwstr>0x01010030E49ADFCC25EE4682F9567AC26CBAA9</vt:lpwstr>
  </property>
</Properties>
</file>