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6" r:id="rId2"/>
    <p:sldId id="280" r:id="rId3"/>
    <p:sldId id="281" r:id="rId4"/>
    <p:sldId id="306" r:id="rId5"/>
    <p:sldId id="295" r:id="rId6"/>
    <p:sldId id="296" r:id="rId7"/>
    <p:sldId id="297" r:id="rId8"/>
    <p:sldId id="298" r:id="rId9"/>
    <p:sldId id="307" r:id="rId10"/>
    <p:sldId id="282" r:id="rId11"/>
    <p:sldId id="294" r:id="rId12"/>
    <p:sldId id="301" r:id="rId13"/>
    <p:sldId id="304" r:id="rId14"/>
    <p:sldId id="285" r:id="rId15"/>
    <p:sldId id="289" r:id="rId16"/>
    <p:sldId id="290" r:id="rId17"/>
    <p:sldId id="291" r:id="rId18"/>
    <p:sldId id="292" r:id="rId19"/>
    <p:sldId id="293" r:id="rId20"/>
    <p:sldId id="299" r:id="rId21"/>
    <p:sldId id="300" r:id="rId22"/>
    <p:sldId id="308" r:id="rId23"/>
    <p:sldId id="287" r:id="rId24"/>
    <p:sldId id="302" r:id="rId25"/>
    <p:sldId id="288" r:id="rId26"/>
    <p:sldId id="266" r:id="rId2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88930" autoAdjust="0"/>
  </p:normalViewPr>
  <p:slideViewPr>
    <p:cSldViewPr snapToGrid="0" snapToObjects="1">
      <p:cViewPr varScale="1">
        <p:scale>
          <a:sx n="78" d="100"/>
          <a:sy n="78" d="100"/>
        </p:scale>
        <p:origin x="185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E9E78-B40F-B347-87D0-326F05E72159}" type="datetimeFigureOut">
              <a:rPr lang="en-US" smtClean="0"/>
              <a:t>5/5/2022</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0FCB9-640E-554A-B1EA-85279ED3148B}" type="slidenum">
              <a:rPr lang="en-US" smtClean="0"/>
              <a:t>‹#›</a:t>
            </a:fld>
            <a:endParaRPr lang="en-US"/>
          </a:p>
        </p:txBody>
      </p:sp>
    </p:spTree>
    <p:extLst>
      <p:ext uri="{BB962C8B-B14F-4D97-AF65-F5344CB8AC3E}">
        <p14:creationId xmlns:p14="http://schemas.microsoft.com/office/powerpoint/2010/main" val="250800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FCB9-640E-554A-B1EA-85279ED3148B}" type="slidenum">
              <a:rPr lang="en-US" smtClean="0"/>
              <a:t>5</a:t>
            </a:fld>
            <a:endParaRPr lang="en-US"/>
          </a:p>
        </p:txBody>
      </p:sp>
    </p:spTree>
    <p:extLst>
      <p:ext uri="{BB962C8B-B14F-4D97-AF65-F5344CB8AC3E}">
        <p14:creationId xmlns:p14="http://schemas.microsoft.com/office/powerpoint/2010/main" val="954545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vacancies kept open for Political Parties?</a:t>
            </a:r>
            <a:endParaRPr lang="en-ZA" dirty="0"/>
          </a:p>
        </p:txBody>
      </p:sp>
      <p:sp>
        <p:nvSpPr>
          <p:cNvPr id="4" name="Slide Number Placeholder 3"/>
          <p:cNvSpPr>
            <a:spLocks noGrp="1"/>
          </p:cNvSpPr>
          <p:nvPr>
            <p:ph type="sldNum" sz="quarter" idx="10"/>
          </p:nvPr>
        </p:nvSpPr>
        <p:spPr/>
        <p:txBody>
          <a:bodyPr/>
          <a:lstStyle/>
          <a:p>
            <a:fld id="{FB30FCB9-640E-554A-B1EA-85279ED3148B}" type="slidenum">
              <a:rPr lang="en-US" smtClean="0"/>
              <a:t>12</a:t>
            </a:fld>
            <a:endParaRPr lang="en-US"/>
          </a:p>
        </p:txBody>
      </p:sp>
    </p:spTree>
    <p:extLst>
      <p:ext uri="{BB962C8B-B14F-4D97-AF65-F5344CB8AC3E}">
        <p14:creationId xmlns:p14="http://schemas.microsoft.com/office/powerpoint/2010/main" val="261291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 can these provisions be read as to include ICs in the NCOP given the CC judgment – think of it in terms of section 236 and also what the CC said about the other sections which only focused on parties.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 Do I list the other national legislation here too that might require amendments?</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FB30FCB9-640E-554A-B1EA-85279ED3148B}" type="slidenum">
              <a:rPr lang="en-US" smtClean="0"/>
              <a:t>19</a:t>
            </a:fld>
            <a:endParaRPr lang="en-US"/>
          </a:p>
        </p:txBody>
      </p:sp>
    </p:spTree>
    <p:extLst>
      <p:ext uri="{BB962C8B-B14F-4D97-AF65-F5344CB8AC3E}">
        <p14:creationId xmlns:p14="http://schemas.microsoft.com/office/powerpoint/2010/main" val="2751934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FCB9-640E-554A-B1EA-85279ED3148B}" type="slidenum">
              <a:rPr lang="en-US" smtClean="0"/>
              <a:t>25</a:t>
            </a:fld>
            <a:endParaRPr lang="en-US"/>
          </a:p>
        </p:txBody>
      </p:sp>
    </p:spTree>
    <p:extLst>
      <p:ext uri="{BB962C8B-B14F-4D97-AF65-F5344CB8AC3E}">
        <p14:creationId xmlns:p14="http://schemas.microsoft.com/office/powerpoint/2010/main" val="2744479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F7EC3D-4F08-49B7-9ECF-966F29CF1A76}"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146890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4C647-60CC-489C-A0D9-67EE4E08C912}"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36470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F4FA3-9E35-4FBA-A55D-453EA212A151}"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60376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6B01B9-623F-48BE-B739-91A86F2F2347}"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45268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BEC9E0-5528-4EB7-8A89-9A40D14A263B}"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185042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7D565-57CD-4B41-A11A-F0BAD97EFE4E}" type="datetime1">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19379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21D15B-0ADB-48CE-9DDC-A48F140C0E9F}" type="datetime1">
              <a:rPr lang="en-US" smtClean="0"/>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144443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F9D55B-4A9E-4338-8CBA-8C7646735DAB}" type="datetime1">
              <a:rPr lang="en-US" smtClean="0"/>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138675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660F1-9C93-40B6-828E-434253CED0AD}" type="datetime1">
              <a:rPr lang="en-US" smtClean="0"/>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55432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2C66B0-EBEB-48BF-BF56-D7DDFA6EB74C}" type="datetime1">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72231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99E3E0-839D-4744-8D59-A091F4D2F817}" type="datetime1">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8F1FB-476B-7644-955A-C390EBE43D8E}" type="slidenum">
              <a:rPr lang="en-US" smtClean="0"/>
              <a:t>‹#›</a:t>
            </a:fld>
            <a:endParaRPr lang="en-US"/>
          </a:p>
        </p:txBody>
      </p:sp>
    </p:spTree>
    <p:extLst>
      <p:ext uri="{BB962C8B-B14F-4D97-AF65-F5344CB8AC3E}">
        <p14:creationId xmlns:p14="http://schemas.microsoft.com/office/powerpoint/2010/main" val="21634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946DD-2D7D-437A-BF26-0F5B239E41ED}" type="datetime1">
              <a:rPr lang="en-US" smtClean="0"/>
              <a:t>5/5/2022</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8F1FB-476B-7644-955A-C390EBE43D8E}" type="slidenum">
              <a:rPr lang="en-US" smtClean="0"/>
              <a:t>‹#›</a:t>
            </a:fld>
            <a:endParaRPr lang="en-US"/>
          </a:p>
        </p:txBody>
      </p:sp>
    </p:spTree>
    <p:extLst>
      <p:ext uri="{BB962C8B-B14F-4D97-AF65-F5344CB8AC3E}">
        <p14:creationId xmlns:p14="http://schemas.microsoft.com/office/powerpoint/2010/main" val="932575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a14:imgLayer r:embed="rId3">
                    <a14:imgEffect>
                      <a14:saturation sat="116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7FB172-F928-DE44-902E-A29BAD525B84}"/>
              </a:ext>
            </a:extLst>
          </p:cNvPr>
          <p:cNvSpPr txBox="1">
            <a:spLocks noChangeAspect="1"/>
          </p:cNvSpPr>
          <p:nvPr/>
        </p:nvSpPr>
        <p:spPr>
          <a:xfrm>
            <a:off x="-1" y="2571330"/>
            <a:ext cx="9905999" cy="166729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ln w="0"/>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Presentation to the Portfolio Committee on Home Affairs</a:t>
            </a:r>
          </a:p>
          <a:p>
            <a:endParaRPr lang="en-US" sz="2800" b="1" dirty="0" smtClean="0">
              <a:ln w="0"/>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a:p>
            <a:r>
              <a:rPr lang="en-US" sz="2800" b="1" dirty="0" smtClean="0">
                <a:ln w="0"/>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RE: ELECTORAL AMENDMENT BILL, B1-2022</a:t>
            </a:r>
          </a:p>
          <a:p>
            <a:r>
              <a:rPr lang="en-US" sz="2800" b="1" dirty="0" smtClean="0">
                <a:ln w="0"/>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LEGAL AND CONSTITUTIONAL ISSUES RAISED IN THE SUBMISSIONS </a:t>
            </a:r>
            <a:r>
              <a:rPr lang="en-US" sz="2400" b="1" dirty="0">
                <a:ln w="0"/>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t/>
            </a:r>
            <a:br>
              <a:rPr lang="en-US" sz="2400" b="1" dirty="0">
                <a:ln w="0"/>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rPr>
            </a:br>
            <a:endParaRPr lang="en-US" sz="2400" b="1" dirty="0">
              <a:ln w="0"/>
              <a:effectLst>
                <a:outerShdw blurRad="60007" dist="310007" dir="7680000" sy="30000" kx="1300200" algn="ctr" rotWithShape="0">
                  <a:prstClr val="black">
                    <a:alpha val="32000"/>
                  </a:prstClr>
                </a:outerShdw>
              </a:effectLst>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833EB72-A0DC-194D-ACB8-F9999626E130}"/>
              </a:ext>
            </a:extLst>
          </p:cNvPr>
          <p:cNvSpPr txBox="1">
            <a:spLocks/>
          </p:cNvSpPr>
          <p:nvPr/>
        </p:nvSpPr>
        <p:spPr>
          <a:xfrm>
            <a:off x="2057002" y="2571330"/>
            <a:ext cx="5791994" cy="6031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b="1" dirty="0">
              <a:solidFill>
                <a:schemeClr val="accent4">
                  <a:lumMod val="50000"/>
                </a:schemeClr>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1AC8F1FB-476B-7644-955A-C390EBE43D8E}" type="slidenum">
              <a:rPr lang="en-US" smtClean="0"/>
              <a:t>1</a:t>
            </a:fld>
            <a:endParaRPr lang="en-US"/>
          </a:p>
        </p:txBody>
      </p:sp>
    </p:spTree>
    <p:extLst>
      <p:ext uri="{BB962C8B-B14F-4D97-AF65-F5344CB8AC3E}">
        <p14:creationId xmlns:p14="http://schemas.microsoft.com/office/powerpoint/2010/main" val="150282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37" y="513762"/>
            <a:ext cx="8543925" cy="876888"/>
          </a:xfrm>
        </p:spPr>
        <p:txBody>
          <a:bodyPr/>
          <a:lstStyle/>
          <a:p>
            <a:r>
              <a:rPr lang="en-US" b="1" dirty="0" smtClean="0">
                <a:latin typeface="+mn-lt"/>
              </a:rPr>
              <a:t>WASTED VOTES </a:t>
            </a:r>
            <a:endParaRPr lang="en-ZA" b="1" dirty="0">
              <a:latin typeface="+mn-lt"/>
            </a:endParaRPr>
          </a:p>
        </p:txBody>
      </p:sp>
      <p:sp>
        <p:nvSpPr>
          <p:cNvPr id="3" name="Content Placeholder 2"/>
          <p:cNvSpPr>
            <a:spLocks noGrp="1"/>
          </p:cNvSpPr>
          <p:nvPr>
            <p:ph idx="1"/>
          </p:nvPr>
        </p:nvSpPr>
        <p:spPr>
          <a:xfrm>
            <a:off x="681038" y="1390650"/>
            <a:ext cx="8543925" cy="4930637"/>
          </a:xfrm>
        </p:spPr>
        <p:txBody>
          <a:bodyPr>
            <a:normAutofit lnSpcReduction="10000"/>
          </a:bodyPr>
          <a:lstStyle/>
          <a:p>
            <a:r>
              <a:rPr lang="en-US" b="1" u="sng" dirty="0" smtClean="0"/>
              <a:t>SUBMISSION:</a:t>
            </a:r>
          </a:p>
          <a:p>
            <a:pPr lvl="1"/>
            <a:r>
              <a:rPr lang="en-US" dirty="0" smtClean="0"/>
              <a:t>The Bill does not fulfill the principles of “one person – one vote”. </a:t>
            </a:r>
            <a:r>
              <a:rPr lang="en-US" dirty="0" smtClean="0">
                <a:solidFill>
                  <a:srgbClr val="0070C0"/>
                </a:solidFill>
              </a:rPr>
              <a:t>(One SA Movement, Mandela Bay Community, Dear SA</a:t>
            </a:r>
            <a:r>
              <a:rPr lang="en-US" dirty="0" smtClean="0"/>
              <a:t>, </a:t>
            </a:r>
          </a:p>
          <a:p>
            <a:pPr lvl="1"/>
            <a:r>
              <a:rPr lang="en-US" dirty="0" smtClean="0"/>
              <a:t>The Bill infringes upon the rights of </a:t>
            </a:r>
            <a:r>
              <a:rPr lang="en-US" dirty="0"/>
              <a:t>i</a:t>
            </a:r>
            <a:r>
              <a:rPr lang="en-US" dirty="0" smtClean="0"/>
              <a:t>ndependent candidates, as the Bill allows for surplus votes of independent candidates to be discarded, and therefore not reflecting the true will of the voter. </a:t>
            </a:r>
            <a:r>
              <a:rPr lang="en-US" dirty="0" smtClean="0">
                <a:solidFill>
                  <a:srgbClr val="0070C0"/>
                </a:solidFill>
              </a:rPr>
              <a:t>(SA Institute of Race Relations, Freedom Advocacy Network )</a:t>
            </a:r>
          </a:p>
          <a:p>
            <a:r>
              <a:rPr lang="en-US" b="1" u="sng" dirty="0" smtClean="0"/>
              <a:t>LEGAL QUESTION:</a:t>
            </a:r>
          </a:p>
          <a:p>
            <a:pPr lvl="1"/>
            <a:r>
              <a:rPr lang="en-US" dirty="0" smtClean="0"/>
              <a:t>Does the Bill undermine the equal value of every vote, making votes for independent candidates less equal as they are discarded?</a:t>
            </a:r>
          </a:p>
          <a:p>
            <a:pPr marL="0" indent="0">
              <a:buNone/>
            </a:pPr>
            <a:r>
              <a:rPr lang="en-US" dirty="0" smtClean="0"/>
              <a:t> </a:t>
            </a:r>
          </a:p>
        </p:txBody>
      </p:sp>
      <p:sp>
        <p:nvSpPr>
          <p:cNvPr id="4" name="Slide Number Placeholder 3"/>
          <p:cNvSpPr>
            <a:spLocks noGrp="1"/>
          </p:cNvSpPr>
          <p:nvPr>
            <p:ph type="sldNum" sz="quarter" idx="12"/>
          </p:nvPr>
        </p:nvSpPr>
        <p:spPr/>
        <p:txBody>
          <a:bodyPr/>
          <a:lstStyle/>
          <a:p>
            <a:fld id="{1AC8F1FB-476B-7644-955A-C390EBE43D8E}" type="slidenum">
              <a:rPr lang="en-US" smtClean="0"/>
              <a:t>10</a:t>
            </a:fld>
            <a:endParaRPr lang="en-US"/>
          </a:p>
        </p:txBody>
      </p:sp>
    </p:spTree>
    <p:extLst>
      <p:ext uri="{BB962C8B-B14F-4D97-AF65-F5344CB8AC3E}">
        <p14:creationId xmlns:p14="http://schemas.microsoft.com/office/powerpoint/2010/main" val="3530374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295275"/>
            <a:ext cx="8543925" cy="5881688"/>
          </a:xfrm>
        </p:spPr>
        <p:txBody>
          <a:bodyPr>
            <a:normAutofit fontScale="77500" lnSpcReduction="20000"/>
          </a:bodyPr>
          <a:lstStyle/>
          <a:p>
            <a:pPr algn="just"/>
            <a:r>
              <a:rPr lang="en-US" b="1" u="sng" dirty="0" smtClean="0">
                <a:solidFill>
                  <a:srgbClr val="0070C0"/>
                </a:solidFill>
              </a:rPr>
              <a:t>RESPONSE</a:t>
            </a:r>
          </a:p>
          <a:p>
            <a:pPr algn="just"/>
            <a:r>
              <a:rPr lang="en-US" dirty="0" smtClean="0">
                <a:solidFill>
                  <a:srgbClr val="0070C0"/>
                </a:solidFill>
              </a:rPr>
              <a:t> An IC may only occupy one seat at a time;</a:t>
            </a:r>
          </a:p>
          <a:p>
            <a:pPr algn="just"/>
            <a:r>
              <a:rPr lang="en-US" dirty="0" smtClean="0">
                <a:solidFill>
                  <a:srgbClr val="0070C0"/>
                </a:solidFill>
              </a:rPr>
              <a:t>Once the minimum number of votes required to secure a seat is determined all additional votes may not practically be utilised;</a:t>
            </a:r>
          </a:p>
          <a:p>
            <a:pPr algn="just"/>
            <a:r>
              <a:rPr lang="en-US" dirty="0" smtClean="0">
                <a:solidFill>
                  <a:srgbClr val="0070C0"/>
                </a:solidFill>
              </a:rPr>
              <a:t>On the face of it this appears to be “wasted votes” but in effect it gives an expression to the will of those voters who voted for the IC;</a:t>
            </a:r>
          </a:p>
          <a:p>
            <a:pPr algn="just"/>
            <a:r>
              <a:rPr lang="en-US" dirty="0" smtClean="0">
                <a:solidFill>
                  <a:srgbClr val="0070C0"/>
                </a:solidFill>
              </a:rPr>
              <a:t>This is inherent in the choice that a person has taken to run as an IC as opposed to party or association;</a:t>
            </a:r>
          </a:p>
          <a:p>
            <a:pPr algn="just"/>
            <a:r>
              <a:rPr lang="en-US" i="1" dirty="0" smtClean="0">
                <a:solidFill>
                  <a:srgbClr val="0070C0"/>
                </a:solidFill>
              </a:rPr>
              <a:t>August v Electoral Commission – “the vote of each and every citizen is a badge of dignity and personhood. Quite literally, it says that everybody counts”</a:t>
            </a:r>
          </a:p>
          <a:p>
            <a:pPr algn="just"/>
            <a:r>
              <a:rPr lang="en-US" dirty="0" smtClean="0">
                <a:solidFill>
                  <a:srgbClr val="0070C0"/>
                </a:solidFill>
              </a:rPr>
              <a:t>It is argued, that the dignity and personhood of those voters who vote for an IC are not infringed, as the will of their vote manifests in the occupation of a seat by their chosen IC, regardless of whether their vote counted towards the appointed of the IC or whether their vote forms part of the excess votes that went towards the appointment of that IC, but were discarded due to the IC gaining a seat.</a:t>
            </a:r>
          </a:p>
          <a:p>
            <a:pPr algn="just"/>
            <a:r>
              <a:rPr lang="en-US" dirty="0" smtClean="0">
                <a:solidFill>
                  <a:srgbClr val="0070C0"/>
                </a:solidFill>
              </a:rPr>
              <a:t>Furthermore in terms of other jurisdictions, where the plurality system is used such India, UK and Canada, discarded votes are inevitable.</a:t>
            </a:r>
          </a:p>
          <a:p>
            <a:pPr algn="just"/>
            <a:endParaRPr lang="en-US" dirty="0" smtClean="0">
              <a:solidFill>
                <a:srgbClr val="0070C0"/>
              </a:solidFill>
            </a:endParaRPr>
          </a:p>
          <a:p>
            <a:pPr lvl="1"/>
            <a:endParaRPr lang="en-ZA" b="1" u="sng" dirty="0">
              <a:solidFill>
                <a:srgbClr val="0070C0"/>
              </a:solidFill>
            </a:endParaRPr>
          </a:p>
        </p:txBody>
      </p:sp>
      <p:sp>
        <p:nvSpPr>
          <p:cNvPr id="2" name="Slide Number Placeholder 1"/>
          <p:cNvSpPr>
            <a:spLocks noGrp="1"/>
          </p:cNvSpPr>
          <p:nvPr>
            <p:ph type="sldNum" sz="quarter" idx="12"/>
          </p:nvPr>
        </p:nvSpPr>
        <p:spPr/>
        <p:txBody>
          <a:bodyPr/>
          <a:lstStyle/>
          <a:p>
            <a:fld id="{1AC8F1FB-476B-7644-955A-C390EBE43D8E}" type="slidenum">
              <a:rPr lang="en-US" smtClean="0"/>
              <a:t>11</a:t>
            </a:fld>
            <a:endParaRPr lang="en-US"/>
          </a:p>
        </p:txBody>
      </p:sp>
    </p:spTree>
    <p:extLst>
      <p:ext uri="{BB962C8B-B14F-4D97-AF65-F5344CB8AC3E}">
        <p14:creationId xmlns:p14="http://schemas.microsoft.com/office/powerpoint/2010/main" val="3363817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6" y="-633"/>
            <a:ext cx="8543925" cy="1325563"/>
          </a:xfrm>
        </p:spPr>
        <p:txBody>
          <a:bodyPr/>
          <a:lstStyle/>
          <a:p>
            <a:r>
              <a:rPr lang="en-US" b="1" dirty="0" smtClean="0">
                <a:latin typeface="+mn-lt"/>
              </a:rPr>
              <a:t>VACANCIES </a:t>
            </a:r>
            <a:endParaRPr lang="en-ZA" b="1" dirty="0">
              <a:latin typeface="+mn-lt"/>
            </a:endParaRPr>
          </a:p>
        </p:txBody>
      </p:sp>
      <p:sp>
        <p:nvSpPr>
          <p:cNvPr id="3" name="Content Placeholder 2"/>
          <p:cNvSpPr>
            <a:spLocks noGrp="1"/>
          </p:cNvSpPr>
          <p:nvPr>
            <p:ph idx="1"/>
          </p:nvPr>
        </p:nvSpPr>
        <p:spPr>
          <a:xfrm>
            <a:off x="681037" y="1228725"/>
            <a:ext cx="8543925" cy="4557713"/>
          </a:xfrm>
        </p:spPr>
        <p:txBody>
          <a:bodyPr>
            <a:normAutofit fontScale="70000" lnSpcReduction="20000"/>
          </a:bodyPr>
          <a:lstStyle/>
          <a:p>
            <a:r>
              <a:rPr lang="en-US" b="1" u="sng" dirty="0"/>
              <a:t>SUBMISSION</a:t>
            </a:r>
            <a:r>
              <a:rPr lang="en-US" b="1" u="sng" dirty="0" smtClean="0"/>
              <a:t>:</a:t>
            </a:r>
          </a:p>
          <a:p>
            <a:r>
              <a:rPr lang="en-US" dirty="0" smtClean="0"/>
              <a:t>Vacancies should be filled by a by-election per region or use the same counting system as general elections </a:t>
            </a:r>
            <a:r>
              <a:rPr lang="en-US" dirty="0" smtClean="0">
                <a:solidFill>
                  <a:srgbClr val="0070C0"/>
                </a:solidFill>
              </a:rPr>
              <a:t>(Independent Candidate Association)</a:t>
            </a:r>
          </a:p>
          <a:p>
            <a:r>
              <a:rPr lang="en-ZA" dirty="0" smtClean="0"/>
              <a:t>The Bill does not conform </a:t>
            </a:r>
            <a:r>
              <a:rPr lang="en-ZA" dirty="0"/>
              <a:t>in its entirety to the minority option. </a:t>
            </a:r>
            <a:r>
              <a:rPr lang="en-ZA" i="1" dirty="0"/>
              <a:t>Minority Option at clause 5.1.7</a:t>
            </a:r>
            <a:r>
              <a:rPr lang="en-ZA" dirty="0"/>
              <a:t> – vacancies refilled by recalculating the result of the election, with disregard to the votes of the independent </a:t>
            </a:r>
            <a:r>
              <a:rPr lang="en-ZA" dirty="0" smtClean="0"/>
              <a:t>candidate</a:t>
            </a:r>
            <a:r>
              <a:rPr lang="en-ZA" dirty="0"/>
              <a:t> </a:t>
            </a:r>
            <a:r>
              <a:rPr lang="en-ZA" dirty="0" smtClean="0"/>
              <a:t>– Yet the Bill</a:t>
            </a:r>
            <a:r>
              <a:rPr lang="en-ZA" i="1" dirty="0" smtClean="0"/>
              <a:t> </a:t>
            </a:r>
            <a:r>
              <a:rPr lang="en-ZA" i="1" dirty="0"/>
              <a:t>at clause 11 (section 34)</a:t>
            </a:r>
            <a:r>
              <a:rPr lang="en-ZA" dirty="0"/>
              <a:t> states that vacancies of independent candidates will not be filled until the next election. </a:t>
            </a:r>
            <a:r>
              <a:rPr lang="en-ZA" dirty="0" smtClean="0">
                <a:solidFill>
                  <a:srgbClr val="0070C0"/>
                </a:solidFill>
              </a:rPr>
              <a:t>(African School of Governance NPC)</a:t>
            </a:r>
          </a:p>
          <a:p>
            <a:r>
              <a:rPr lang="en-US" dirty="0" smtClean="0"/>
              <a:t>Absurd to keep vacancies of ICs open, the same principle as local government elections should be applied. </a:t>
            </a:r>
            <a:r>
              <a:rPr lang="en-US" dirty="0" smtClean="0">
                <a:solidFill>
                  <a:srgbClr val="0070C0"/>
                </a:solidFill>
              </a:rPr>
              <a:t>(</a:t>
            </a:r>
            <a:r>
              <a:rPr lang="en-US" dirty="0" err="1" smtClean="0">
                <a:solidFill>
                  <a:srgbClr val="0070C0"/>
                </a:solidFill>
              </a:rPr>
              <a:t>Abatsha</a:t>
            </a:r>
            <a:r>
              <a:rPr lang="en-US" dirty="0" smtClean="0">
                <a:solidFill>
                  <a:srgbClr val="0070C0"/>
                </a:solidFill>
              </a:rPr>
              <a:t> Force of Change)</a:t>
            </a:r>
          </a:p>
          <a:p>
            <a:r>
              <a:rPr lang="en-US" dirty="0" smtClean="0"/>
              <a:t>PR vacancies should be filled with the next most senior candidate  </a:t>
            </a:r>
          </a:p>
          <a:p>
            <a:pPr marL="457200" lvl="1" indent="0">
              <a:buNone/>
            </a:pPr>
            <a:endParaRPr lang="en-US" dirty="0"/>
          </a:p>
          <a:p>
            <a:r>
              <a:rPr lang="en-US" b="1" u="sng" dirty="0"/>
              <a:t>LEGAL </a:t>
            </a:r>
            <a:r>
              <a:rPr lang="en-US" b="1" u="sng" dirty="0" smtClean="0"/>
              <a:t>QUESTION?</a:t>
            </a:r>
          </a:p>
          <a:p>
            <a:r>
              <a:rPr lang="en-US" dirty="0" smtClean="0"/>
              <a:t>Is it reasonable and justifiable to leave an IC’s vacant seat open? </a:t>
            </a:r>
            <a:endParaRPr lang="en-US" dirty="0"/>
          </a:p>
          <a:p>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12</a:t>
            </a:fld>
            <a:endParaRPr lang="en-US"/>
          </a:p>
        </p:txBody>
      </p:sp>
    </p:spTree>
    <p:extLst>
      <p:ext uri="{BB962C8B-B14F-4D97-AF65-F5344CB8AC3E}">
        <p14:creationId xmlns:p14="http://schemas.microsoft.com/office/powerpoint/2010/main" val="3413167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98427"/>
            <a:ext cx="8543925" cy="1325563"/>
          </a:xfrm>
        </p:spPr>
        <p:txBody>
          <a:bodyPr/>
          <a:lstStyle/>
          <a:p>
            <a:r>
              <a:rPr lang="en-US" b="1" dirty="0">
                <a:solidFill>
                  <a:prstClr val="black"/>
                </a:solidFill>
                <a:latin typeface="Calibri" panose="020F0502020204030204"/>
              </a:rPr>
              <a:t>VACANCIES</a:t>
            </a:r>
            <a:endParaRPr lang="en-US" b="1" dirty="0"/>
          </a:p>
        </p:txBody>
      </p:sp>
      <p:sp>
        <p:nvSpPr>
          <p:cNvPr id="3" name="Content Placeholder 2"/>
          <p:cNvSpPr>
            <a:spLocks noGrp="1"/>
          </p:cNvSpPr>
          <p:nvPr>
            <p:ph idx="1"/>
          </p:nvPr>
        </p:nvSpPr>
        <p:spPr>
          <a:xfrm>
            <a:off x="681038" y="1276350"/>
            <a:ext cx="8543925" cy="4900613"/>
          </a:xfrm>
        </p:spPr>
        <p:txBody>
          <a:bodyPr>
            <a:normAutofit/>
          </a:bodyPr>
          <a:lstStyle/>
          <a:p>
            <a:r>
              <a:rPr lang="en-US" sz="2400" b="1" u="sng" dirty="0" smtClean="0">
                <a:solidFill>
                  <a:srgbClr val="0070C0"/>
                </a:solidFill>
              </a:rPr>
              <a:t>RESPONSE: </a:t>
            </a:r>
          </a:p>
          <a:p>
            <a:r>
              <a:rPr lang="en-US" sz="2400" dirty="0" smtClean="0">
                <a:solidFill>
                  <a:srgbClr val="0070C0"/>
                </a:solidFill>
              </a:rPr>
              <a:t>Votes are an expression of the “will of the people”;</a:t>
            </a:r>
          </a:p>
          <a:p>
            <a:r>
              <a:rPr lang="en-US" sz="2400" dirty="0" smtClean="0">
                <a:solidFill>
                  <a:srgbClr val="0070C0"/>
                </a:solidFill>
              </a:rPr>
              <a:t>Parties have a party list to fill vacancies;</a:t>
            </a:r>
          </a:p>
          <a:p>
            <a:r>
              <a:rPr lang="en-US" sz="2400" dirty="0" smtClean="0">
                <a:solidFill>
                  <a:srgbClr val="0070C0"/>
                </a:solidFill>
              </a:rPr>
              <a:t>Although it may appear practical to not fill a vacancy (due to by-elections being costly), it seems constitutionally unjustifiable that a seat must remain vacant for the remaining term in the case of ICs;</a:t>
            </a:r>
          </a:p>
          <a:p>
            <a:r>
              <a:rPr lang="en-US" sz="2400" dirty="0" smtClean="0">
                <a:solidFill>
                  <a:srgbClr val="0070C0"/>
                </a:solidFill>
              </a:rPr>
              <a:t>It puts voters of ICs at a disadvantage in comparison to party voters;</a:t>
            </a:r>
          </a:p>
          <a:p>
            <a:r>
              <a:rPr lang="en-US" sz="2400" dirty="0" smtClean="0">
                <a:solidFill>
                  <a:srgbClr val="0070C0"/>
                </a:solidFill>
              </a:rPr>
              <a:t>Most importantly it undermines the very purpose of having ICs</a:t>
            </a:r>
            <a:r>
              <a:rPr lang="en-US" sz="2400" dirty="0">
                <a:solidFill>
                  <a:srgbClr val="0070C0"/>
                </a:solidFill>
              </a:rPr>
              <a:t>.</a:t>
            </a:r>
            <a:endParaRPr lang="en-US" sz="2400" dirty="0" smtClean="0">
              <a:solidFill>
                <a:srgbClr val="0070C0"/>
              </a:solidFill>
            </a:endParaRPr>
          </a:p>
        </p:txBody>
      </p:sp>
      <p:sp>
        <p:nvSpPr>
          <p:cNvPr id="4" name="Slide Number Placeholder 3"/>
          <p:cNvSpPr>
            <a:spLocks noGrp="1"/>
          </p:cNvSpPr>
          <p:nvPr>
            <p:ph type="sldNum" sz="quarter" idx="12"/>
          </p:nvPr>
        </p:nvSpPr>
        <p:spPr/>
        <p:txBody>
          <a:bodyPr/>
          <a:lstStyle/>
          <a:p>
            <a:fld id="{1AC8F1FB-476B-7644-955A-C390EBE43D8E}" type="slidenum">
              <a:rPr lang="en-US" smtClean="0"/>
              <a:t>13</a:t>
            </a:fld>
            <a:endParaRPr lang="en-US"/>
          </a:p>
        </p:txBody>
      </p:sp>
    </p:spTree>
    <p:extLst>
      <p:ext uri="{BB962C8B-B14F-4D97-AF65-F5344CB8AC3E}">
        <p14:creationId xmlns:p14="http://schemas.microsoft.com/office/powerpoint/2010/main" val="1985141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817" y="-19186"/>
            <a:ext cx="9157253" cy="1325563"/>
          </a:xfrm>
        </p:spPr>
        <p:txBody>
          <a:bodyPr>
            <a:normAutofit/>
          </a:bodyPr>
          <a:lstStyle/>
          <a:p>
            <a:pPr lvl="0"/>
            <a:r>
              <a:rPr lang="en-US" sz="4000" b="1" dirty="0" smtClean="0">
                <a:latin typeface="+mn-lt"/>
              </a:rPr>
              <a:t>RECALL OF MEMBERS/ REPRESENTATIVES</a:t>
            </a:r>
            <a:endParaRPr lang="en-ZA" sz="4000" dirty="0">
              <a:latin typeface="+mn-lt"/>
            </a:endParaRPr>
          </a:p>
        </p:txBody>
      </p:sp>
      <p:sp>
        <p:nvSpPr>
          <p:cNvPr id="3" name="Content Placeholder 2"/>
          <p:cNvSpPr>
            <a:spLocks noGrp="1"/>
          </p:cNvSpPr>
          <p:nvPr>
            <p:ph idx="1"/>
          </p:nvPr>
        </p:nvSpPr>
        <p:spPr>
          <a:xfrm>
            <a:off x="410818" y="1020418"/>
            <a:ext cx="8814146" cy="5156546"/>
          </a:xfrm>
        </p:spPr>
        <p:txBody>
          <a:bodyPr>
            <a:normAutofit/>
          </a:bodyPr>
          <a:lstStyle/>
          <a:p>
            <a:r>
              <a:rPr lang="en-US" sz="3200" b="1" u="sng" dirty="0" smtClean="0"/>
              <a:t>SUBMISSION: </a:t>
            </a:r>
          </a:p>
          <a:p>
            <a:pPr lvl="1"/>
            <a:r>
              <a:rPr lang="en-US" sz="3200" dirty="0" smtClean="0"/>
              <a:t>constituencies </a:t>
            </a:r>
            <a:r>
              <a:rPr lang="en-US" sz="3200" dirty="0"/>
              <a:t>should have the power to recall their representatives if they are not happy with the commitment shown by the said representative </a:t>
            </a:r>
            <a:r>
              <a:rPr lang="en-US" sz="3200" dirty="0">
                <a:solidFill>
                  <a:srgbClr val="0070C0"/>
                </a:solidFill>
              </a:rPr>
              <a:t>(New Nation Movement</a:t>
            </a:r>
            <a:r>
              <a:rPr lang="en-US" sz="3200" dirty="0" smtClean="0">
                <a:solidFill>
                  <a:srgbClr val="0070C0"/>
                </a:solidFill>
              </a:rPr>
              <a:t>).</a:t>
            </a:r>
          </a:p>
          <a:p>
            <a:pPr marL="457200" lvl="1" indent="0">
              <a:buNone/>
            </a:pPr>
            <a:endParaRPr lang="en-ZA" sz="3200" dirty="0"/>
          </a:p>
          <a:p>
            <a:r>
              <a:rPr lang="en-US" sz="3200" b="1" u="sng" dirty="0" smtClean="0"/>
              <a:t>LEGAL QUESTION:</a:t>
            </a:r>
          </a:p>
          <a:p>
            <a:pPr lvl="1"/>
            <a:r>
              <a:rPr lang="en-US" sz="3200" dirty="0"/>
              <a:t>Can the Bill allow for representatives/members to be recalled?</a:t>
            </a:r>
            <a:endParaRPr lang="en-US" sz="3200" dirty="0" smtClean="0"/>
          </a:p>
          <a:p>
            <a:pPr lvl="1"/>
            <a:endParaRPr lang="en-ZA" dirty="0"/>
          </a:p>
          <a:p>
            <a:pPr lvl="1"/>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14</a:t>
            </a:fld>
            <a:endParaRPr lang="en-US"/>
          </a:p>
        </p:txBody>
      </p:sp>
    </p:spTree>
    <p:extLst>
      <p:ext uri="{BB962C8B-B14F-4D97-AF65-F5344CB8AC3E}">
        <p14:creationId xmlns:p14="http://schemas.microsoft.com/office/powerpoint/2010/main" val="203616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4" y="331304"/>
            <a:ext cx="8893659" cy="5845659"/>
          </a:xfrm>
        </p:spPr>
        <p:txBody>
          <a:bodyPr>
            <a:normAutofit fontScale="77500" lnSpcReduction="20000"/>
          </a:bodyPr>
          <a:lstStyle/>
          <a:p>
            <a:r>
              <a:rPr lang="en-US" b="1" u="sng" dirty="0">
                <a:solidFill>
                  <a:srgbClr val="0070C0"/>
                </a:solidFill>
              </a:rPr>
              <a:t>RESPONSE:</a:t>
            </a:r>
          </a:p>
          <a:p>
            <a:r>
              <a:rPr lang="en-US" dirty="0">
                <a:solidFill>
                  <a:srgbClr val="0070C0"/>
                </a:solidFill>
              </a:rPr>
              <a:t>s47(3) and s106(3) of the Constitution specifically </a:t>
            </a:r>
            <a:r>
              <a:rPr lang="en-US" dirty="0" smtClean="0">
                <a:solidFill>
                  <a:srgbClr val="0070C0"/>
                </a:solidFill>
              </a:rPr>
              <a:t>set </a:t>
            </a:r>
            <a:r>
              <a:rPr lang="en-US" dirty="0">
                <a:solidFill>
                  <a:srgbClr val="0070C0"/>
                </a:solidFill>
              </a:rPr>
              <a:t>out the circumstances as to when a person loses membership of the NA and PL respectively.</a:t>
            </a:r>
          </a:p>
          <a:p>
            <a:pPr lvl="1"/>
            <a:r>
              <a:rPr lang="en-US" dirty="0">
                <a:solidFill>
                  <a:srgbClr val="0070C0"/>
                </a:solidFill>
              </a:rPr>
              <a:t>These circumstances are:</a:t>
            </a:r>
            <a:endParaRPr lang="en-ZA" dirty="0">
              <a:solidFill>
                <a:srgbClr val="0070C0"/>
              </a:solidFill>
            </a:endParaRPr>
          </a:p>
          <a:p>
            <a:pPr lvl="2"/>
            <a:r>
              <a:rPr lang="en-US" dirty="0">
                <a:solidFill>
                  <a:srgbClr val="0070C0"/>
                </a:solidFill>
              </a:rPr>
              <a:t>The person ceases to be eligible as per section 47(1) and 106(1);</a:t>
            </a:r>
            <a:endParaRPr lang="en-ZA" dirty="0">
              <a:solidFill>
                <a:srgbClr val="0070C0"/>
              </a:solidFill>
            </a:endParaRPr>
          </a:p>
          <a:p>
            <a:pPr lvl="2"/>
            <a:r>
              <a:rPr lang="en-US" dirty="0">
                <a:solidFill>
                  <a:srgbClr val="0070C0"/>
                </a:solidFill>
              </a:rPr>
              <a:t>He or she is absent from the NA or PL without permission in the circumstances for which the rules and orders of the NA/PL prescribe loss of membership; or</a:t>
            </a:r>
            <a:endParaRPr lang="en-ZA" dirty="0">
              <a:solidFill>
                <a:srgbClr val="0070C0"/>
              </a:solidFill>
            </a:endParaRPr>
          </a:p>
          <a:p>
            <a:pPr lvl="2"/>
            <a:r>
              <a:rPr lang="en-US" dirty="0">
                <a:solidFill>
                  <a:srgbClr val="0070C0"/>
                </a:solidFill>
              </a:rPr>
              <a:t>he or she ceases to be a member of the party that nominated that person as a member of the NA/PL.</a:t>
            </a:r>
            <a:endParaRPr lang="en-ZA" dirty="0">
              <a:solidFill>
                <a:srgbClr val="0070C0"/>
              </a:solidFill>
            </a:endParaRPr>
          </a:p>
          <a:p>
            <a:pPr lvl="0"/>
            <a:r>
              <a:rPr lang="en-US" dirty="0">
                <a:solidFill>
                  <a:srgbClr val="0070C0"/>
                </a:solidFill>
              </a:rPr>
              <a:t>These constitutional provisions provide a closed list circumstances under which a member can lose membership of the respective legislature.  </a:t>
            </a:r>
            <a:endParaRPr lang="en-ZA" dirty="0">
              <a:solidFill>
                <a:srgbClr val="0070C0"/>
              </a:solidFill>
            </a:endParaRPr>
          </a:p>
          <a:p>
            <a:pPr lvl="0"/>
            <a:r>
              <a:rPr lang="en-US" dirty="0">
                <a:solidFill>
                  <a:srgbClr val="0070C0"/>
                </a:solidFill>
              </a:rPr>
              <a:t>These provisions also do NOT provide that national legislation may provide for other circumstances as to how members may lose membership of either of the legislatures.</a:t>
            </a:r>
            <a:endParaRPr lang="en-ZA" dirty="0">
              <a:solidFill>
                <a:srgbClr val="0070C0"/>
              </a:solidFill>
            </a:endParaRPr>
          </a:p>
          <a:p>
            <a:pPr lvl="0"/>
            <a:r>
              <a:rPr lang="en-US" dirty="0">
                <a:solidFill>
                  <a:srgbClr val="0070C0"/>
                </a:solidFill>
              </a:rPr>
              <a:t>In order to provide for constituencies to “recall” its representatives from either the NA or PLs, it is submitted that a constitutional amendment would be required.  </a:t>
            </a:r>
            <a:endParaRPr lang="en-ZA" dirty="0">
              <a:solidFill>
                <a:srgbClr val="0070C0"/>
              </a:solidFill>
            </a:endParaRPr>
          </a:p>
          <a:p>
            <a:pPr lvl="0"/>
            <a:r>
              <a:rPr lang="en-US" dirty="0">
                <a:solidFill>
                  <a:srgbClr val="0070C0"/>
                </a:solidFill>
              </a:rPr>
              <a:t>It is submitted that the Bill </a:t>
            </a:r>
            <a:r>
              <a:rPr lang="en-US" b="1" dirty="0">
                <a:solidFill>
                  <a:srgbClr val="0070C0"/>
                </a:solidFill>
              </a:rPr>
              <a:t>CANNOT</a:t>
            </a:r>
            <a:r>
              <a:rPr lang="en-US" dirty="0">
                <a:solidFill>
                  <a:srgbClr val="0070C0"/>
                </a:solidFill>
              </a:rPr>
              <a:t> </a:t>
            </a:r>
            <a:r>
              <a:rPr lang="en-US" dirty="0" smtClean="0">
                <a:solidFill>
                  <a:srgbClr val="0070C0"/>
                </a:solidFill>
              </a:rPr>
              <a:t>lawfully provide </a:t>
            </a:r>
            <a:r>
              <a:rPr lang="en-US" dirty="0">
                <a:solidFill>
                  <a:srgbClr val="0070C0"/>
                </a:solidFill>
              </a:rPr>
              <a:t>for such “recall”.   </a:t>
            </a:r>
            <a:endParaRPr lang="en-ZA" dirty="0">
              <a:solidFill>
                <a:srgbClr val="0070C0"/>
              </a:solidFill>
            </a:endParaRPr>
          </a:p>
          <a:p>
            <a:endParaRPr lang="en-ZA" dirty="0"/>
          </a:p>
        </p:txBody>
      </p:sp>
      <p:sp>
        <p:nvSpPr>
          <p:cNvPr id="2" name="Slide Number Placeholder 1"/>
          <p:cNvSpPr>
            <a:spLocks noGrp="1"/>
          </p:cNvSpPr>
          <p:nvPr>
            <p:ph type="sldNum" sz="quarter" idx="12"/>
          </p:nvPr>
        </p:nvSpPr>
        <p:spPr/>
        <p:txBody>
          <a:bodyPr/>
          <a:lstStyle/>
          <a:p>
            <a:fld id="{1AC8F1FB-476B-7644-955A-C390EBE43D8E}" type="slidenum">
              <a:rPr lang="en-US" smtClean="0"/>
              <a:t>15</a:t>
            </a:fld>
            <a:endParaRPr lang="en-US"/>
          </a:p>
        </p:txBody>
      </p:sp>
    </p:spTree>
    <p:extLst>
      <p:ext uri="{BB962C8B-B14F-4D97-AF65-F5344CB8AC3E}">
        <p14:creationId xmlns:p14="http://schemas.microsoft.com/office/powerpoint/2010/main" val="2365968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132522"/>
            <a:ext cx="9554817" cy="1895061"/>
          </a:xfrm>
        </p:spPr>
        <p:txBody>
          <a:bodyPr>
            <a:normAutofit fontScale="90000"/>
          </a:bodyPr>
          <a:lstStyle/>
          <a:p>
            <a:r>
              <a:rPr lang="en-US" b="1" dirty="0" smtClean="0">
                <a:latin typeface="+mn-lt"/>
              </a:rPr>
              <a:t>SCHEDULE 3 OF THE ACT: EQUITABLE REPRESENTATION IN ALLOCATION OF SEATS TO THE PROVINCIAL LEGISLATURE</a:t>
            </a:r>
            <a:endParaRPr lang="en-ZA" b="1" dirty="0">
              <a:latin typeface="+mn-lt"/>
            </a:endParaRPr>
          </a:p>
        </p:txBody>
      </p:sp>
      <p:sp>
        <p:nvSpPr>
          <p:cNvPr id="3" name="Content Placeholder 2"/>
          <p:cNvSpPr>
            <a:spLocks noGrp="1"/>
          </p:cNvSpPr>
          <p:nvPr>
            <p:ph idx="1"/>
          </p:nvPr>
        </p:nvSpPr>
        <p:spPr>
          <a:xfrm>
            <a:off x="159026" y="1904586"/>
            <a:ext cx="9224963" cy="3977102"/>
          </a:xfrm>
        </p:spPr>
        <p:txBody>
          <a:bodyPr>
            <a:normAutofit/>
          </a:bodyPr>
          <a:lstStyle/>
          <a:p>
            <a:r>
              <a:rPr lang="en-US" sz="3200" b="1" u="sng" dirty="0"/>
              <a:t>SUBMISSION: </a:t>
            </a:r>
          </a:p>
          <a:p>
            <a:pPr lvl="1"/>
            <a:r>
              <a:rPr lang="en-US" dirty="0"/>
              <a:t>Schedule 3 be amended to allow for a review of the determination of seats allocated to each provincial legislature based on the most recent official statistics in order to ensure equitable representation for provinces; and that the said review take place once every 10 years as opposed to having a cut-off date (current cut-off date in the Act </a:t>
            </a:r>
            <a:r>
              <a:rPr lang="en-US" dirty="0" smtClean="0"/>
              <a:t>was 31 </a:t>
            </a:r>
            <a:r>
              <a:rPr lang="en-US" dirty="0"/>
              <a:t>March 1999</a:t>
            </a:r>
            <a:r>
              <a:rPr lang="en-US" dirty="0" smtClean="0"/>
              <a:t>). </a:t>
            </a:r>
            <a:r>
              <a:rPr lang="en-US" dirty="0" smtClean="0">
                <a:solidFill>
                  <a:srgbClr val="0070C0"/>
                </a:solidFill>
              </a:rPr>
              <a:t>(Gauteng Provincial Legislature) </a:t>
            </a:r>
            <a:endParaRPr lang="en-ZA" dirty="0">
              <a:solidFill>
                <a:srgbClr val="0070C0"/>
              </a:solidFill>
            </a:endParaRPr>
          </a:p>
          <a:p>
            <a:r>
              <a:rPr lang="en-US" sz="3200" b="1" u="sng" dirty="0"/>
              <a:t>LEGAL QUESTION:</a:t>
            </a:r>
          </a:p>
          <a:p>
            <a:pPr lvl="1"/>
            <a:r>
              <a:rPr lang="en-US" dirty="0"/>
              <a:t>Should the Bill amend Schedule 3 accordingly?</a:t>
            </a:r>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16</a:t>
            </a:fld>
            <a:endParaRPr lang="en-US"/>
          </a:p>
        </p:txBody>
      </p:sp>
    </p:spTree>
    <p:extLst>
      <p:ext uri="{BB962C8B-B14F-4D97-AF65-F5344CB8AC3E}">
        <p14:creationId xmlns:p14="http://schemas.microsoft.com/office/powerpoint/2010/main" val="3902198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681038" y="517525"/>
            <a:ext cx="8543925" cy="5659438"/>
          </a:xfrm>
        </p:spPr>
        <p:txBody>
          <a:bodyPr>
            <a:normAutofit fontScale="97500"/>
          </a:bodyPr>
          <a:lstStyle/>
          <a:p>
            <a:r>
              <a:rPr lang="en-US" b="1" u="sng" dirty="0" smtClean="0">
                <a:solidFill>
                  <a:srgbClr val="0070C0"/>
                </a:solidFill>
              </a:rPr>
              <a:t>RESPONSE: </a:t>
            </a:r>
          </a:p>
          <a:p>
            <a:pPr lvl="0"/>
            <a:r>
              <a:rPr lang="en-US" dirty="0">
                <a:solidFill>
                  <a:srgbClr val="0070C0"/>
                </a:solidFill>
              </a:rPr>
              <a:t>It would appear that clause 16 of the Electoral Laws Amendment Act, 2021 (Act No. 4 of 2021) addresses this issue by:</a:t>
            </a:r>
            <a:endParaRPr lang="en-ZA" dirty="0">
              <a:solidFill>
                <a:srgbClr val="0070C0"/>
              </a:solidFill>
            </a:endParaRPr>
          </a:p>
          <a:p>
            <a:pPr lvl="0"/>
            <a:r>
              <a:rPr lang="en-US" dirty="0">
                <a:solidFill>
                  <a:srgbClr val="0070C0"/>
                </a:solidFill>
              </a:rPr>
              <a:t>Removing the cut-off date of 31 March 1999; and</a:t>
            </a:r>
            <a:endParaRPr lang="en-ZA" dirty="0">
              <a:solidFill>
                <a:srgbClr val="0070C0"/>
              </a:solidFill>
            </a:endParaRPr>
          </a:p>
          <a:p>
            <a:pPr lvl="0"/>
            <a:r>
              <a:rPr lang="en-US" dirty="0">
                <a:solidFill>
                  <a:srgbClr val="0070C0"/>
                </a:solidFill>
              </a:rPr>
              <a:t>Providing that the determination of seats contemplated in items 1 and 2 must be completed by the Commission </a:t>
            </a:r>
            <a:r>
              <a:rPr lang="en-US" u="sng" dirty="0">
                <a:solidFill>
                  <a:srgbClr val="0070C0"/>
                </a:solidFill>
              </a:rPr>
              <a:t>before every election and the Commission must publish such a determination in the prescribed manner.</a:t>
            </a:r>
            <a:endParaRPr lang="en-ZA" dirty="0">
              <a:solidFill>
                <a:srgbClr val="0070C0"/>
              </a:solidFill>
            </a:endParaRPr>
          </a:p>
          <a:p>
            <a:pPr marL="0" indent="0">
              <a:buNone/>
            </a:pPr>
            <a:endParaRPr lang="en-ZA" b="1" u="sng" dirty="0">
              <a:solidFill>
                <a:srgbClr val="0070C0"/>
              </a:solidFill>
            </a:endParaRPr>
          </a:p>
        </p:txBody>
      </p:sp>
      <p:sp>
        <p:nvSpPr>
          <p:cNvPr id="2" name="Slide Number Placeholder 1"/>
          <p:cNvSpPr>
            <a:spLocks noGrp="1"/>
          </p:cNvSpPr>
          <p:nvPr>
            <p:ph type="sldNum" sz="quarter" idx="12"/>
          </p:nvPr>
        </p:nvSpPr>
        <p:spPr/>
        <p:txBody>
          <a:bodyPr/>
          <a:lstStyle/>
          <a:p>
            <a:fld id="{1AC8F1FB-476B-7644-955A-C390EBE43D8E}" type="slidenum">
              <a:rPr lang="en-US" smtClean="0"/>
              <a:t>17</a:t>
            </a:fld>
            <a:endParaRPr lang="en-US"/>
          </a:p>
        </p:txBody>
      </p:sp>
    </p:spTree>
    <p:extLst>
      <p:ext uri="{BB962C8B-B14F-4D97-AF65-F5344CB8AC3E}">
        <p14:creationId xmlns:p14="http://schemas.microsoft.com/office/powerpoint/2010/main" val="622967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8296" y="172279"/>
            <a:ext cx="9329530" cy="1518412"/>
          </a:xfrm>
        </p:spPr>
        <p:txBody>
          <a:bodyPr/>
          <a:lstStyle/>
          <a:p>
            <a:r>
              <a:rPr lang="en-US" b="1" dirty="0" smtClean="0">
                <a:latin typeface="+mn-lt"/>
              </a:rPr>
              <a:t>ACCOMODATING INDEPENDENT CANDIDATES IN THE NCOP</a:t>
            </a:r>
            <a:endParaRPr lang="en-ZA" b="1" dirty="0">
              <a:latin typeface="+mn-lt"/>
            </a:endParaRPr>
          </a:p>
        </p:txBody>
      </p:sp>
      <p:sp>
        <p:nvSpPr>
          <p:cNvPr id="5" name="Content Placeholder 4"/>
          <p:cNvSpPr>
            <a:spLocks noGrp="1"/>
          </p:cNvSpPr>
          <p:nvPr>
            <p:ph idx="1"/>
          </p:nvPr>
        </p:nvSpPr>
        <p:spPr/>
        <p:txBody>
          <a:bodyPr/>
          <a:lstStyle/>
          <a:p>
            <a:pPr lvl="0"/>
            <a:r>
              <a:rPr lang="en-US" sz="3200" b="1" u="sng" dirty="0" smtClean="0"/>
              <a:t>SUBMISSION:</a:t>
            </a:r>
          </a:p>
          <a:p>
            <a:pPr lvl="1"/>
            <a:r>
              <a:rPr lang="en-US" sz="3200" dirty="0" smtClean="0"/>
              <a:t>the </a:t>
            </a:r>
            <a:r>
              <a:rPr lang="en-US" sz="3200" dirty="0"/>
              <a:t>Bill should make explicit provision for Independent Candidates in the </a:t>
            </a:r>
            <a:r>
              <a:rPr lang="en-US" sz="3200" dirty="0" smtClean="0"/>
              <a:t>NCOP. </a:t>
            </a:r>
            <a:r>
              <a:rPr lang="en-US" sz="3200" dirty="0" smtClean="0">
                <a:solidFill>
                  <a:srgbClr val="0070C0"/>
                </a:solidFill>
              </a:rPr>
              <a:t>(IFNASA)</a:t>
            </a:r>
            <a:endParaRPr lang="en-ZA" sz="3200" dirty="0">
              <a:solidFill>
                <a:srgbClr val="0070C0"/>
              </a:solidFill>
            </a:endParaRPr>
          </a:p>
          <a:p>
            <a:pPr lvl="0"/>
            <a:r>
              <a:rPr lang="en-US" sz="3200" b="1" u="sng" dirty="0" smtClean="0"/>
              <a:t>LEGAL QUESTION:</a:t>
            </a:r>
            <a:endParaRPr lang="en-US" sz="3200" dirty="0" smtClean="0"/>
          </a:p>
          <a:p>
            <a:pPr lvl="1"/>
            <a:r>
              <a:rPr lang="en-US" sz="3200" dirty="0" smtClean="0"/>
              <a:t>Should </a:t>
            </a:r>
            <a:r>
              <a:rPr lang="en-US" sz="3200" dirty="0"/>
              <a:t>the Bill provide for the election/appointment of Independent Candidates in the NCOP?</a:t>
            </a:r>
            <a:endParaRPr lang="en-ZA" sz="3200" dirty="0"/>
          </a:p>
          <a:p>
            <a:endParaRPr lang="en-ZA" dirty="0"/>
          </a:p>
        </p:txBody>
      </p:sp>
      <p:sp>
        <p:nvSpPr>
          <p:cNvPr id="2" name="Slide Number Placeholder 1"/>
          <p:cNvSpPr>
            <a:spLocks noGrp="1"/>
          </p:cNvSpPr>
          <p:nvPr>
            <p:ph type="sldNum" sz="quarter" idx="12"/>
          </p:nvPr>
        </p:nvSpPr>
        <p:spPr/>
        <p:txBody>
          <a:bodyPr/>
          <a:lstStyle/>
          <a:p>
            <a:fld id="{1AC8F1FB-476B-7644-955A-C390EBE43D8E}" type="slidenum">
              <a:rPr lang="en-US" smtClean="0"/>
              <a:t>18</a:t>
            </a:fld>
            <a:endParaRPr lang="en-US"/>
          </a:p>
        </p:txBody>
      </p:sp>
    </p:spTree>
    <p:extLst>
      <p:ext uri="{BB962C8B-B14F-4D97-AF65-F5344CB8AC3E}">
        <p14:creationId xmlns:p14="http://schemas.microsoft.com/office/powerpoint/2010/main" val="605712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052" y="104775"/>
            <a:ext cx="9264098" cy="6072189"/>
          </a:xfrm>
        </p:spPr>
        <p:txBody>
          <a:bodyPr>
            <a:normAutofit fontScale="40000" lnSpcReduction="20000"/>
          </a:bodyPr>
          <a:lstStyle/>
          <a:p>
            <a:pPr lvl="0"/>
            <a:r>
              <a:rPr lang="en-US" sz="4000" b="1" u="sng" dirty="0" smtClean="0">
                <a:solidFill>
                  <a:srgbClr val="0070C0"/>
                </a:solidFill>
              </a:rPr>
              <a:t>RESPONSE</a:t>
            </a:r>
            <a:endParaRPr lang="en-ZA" sz="4000" dirty="0">
              <a:solidFill>
                <a:srgbClr val="0070C0"/>
              </a:solidFill>
            </a:endParaRPr>
          </a:p>
          <a:p>
            <a:pPr lvl="0"/>
            <a:r>
              <a:rPr lang="en-US" sz="4000" dirty="0">
                <a:solidFill>
                  <a:srgbClr val="0070C0"/>
                </a:solidFill>
              </a:rPr>
              <a:t>The CC judgment was limited to allow ICs to contest elections for the National Assembly and provincial legislatures.  It did not address the NCOP.</a:t>
            </a:r>
            <a:endParaRPr lang="en-ZA" sz="4000" dirty="0">
              <a:solidFill>
                <a:srgbClr val="0070C0"/>
              </a:solidFill>
            </a:endParaRPr>
          </a:p>
          <a:p>
            <a:pPr lvl="0"/>
            <a:r>
              <a:rPr lang="en-US" sz="4000" dirty="0">
                <a:solidFill>
                  <a:srgbClr val="0070C0"/>
                </a:solidFill>
              </a:rPr>
              <a:t>The Bill (Electoral Act) cannot make such provision –  the Constitution itself will need to be amended (sections 60 and 61).</a:t>
            </a:r>
            <a:endParaRPr lang="en-ZA" sz="4000" dirty="0">
              <a:solidFill>
                <a:srgbClr val="0070C0"/>
              </a:solidFill>
            </a:endParaRPr>
          </a:p>
          <a:p>
            <a:pPr lvl="0"/>
            <a:r>
              <a:rPr lang="en-US" sz="4000" dirty="0">
                <a:solidFill>
                  <a:srgbClr val="0070C0"/>
                </a:solidFill>
              </a:rPr>
              <a:t>Sections 60 of the Constitution deals with the composition of the NCOP and provides that the NCOP is made up of a single delegation from each province consisting of 10 delegates (4 special delegates and 6 permanent delegates);</a:t>
            </a:r>
            <a:endParaRPr lang="en-ZA" sz="4000" dirty="0">
              <a:solidFill>
                <a:srgbClr val="0070C0"/>
              </a:solidFill>
            </a:endParaRPr>
          </a:p>
          <a:p>
            <a:pPr lvl="0"/>
            <a:r>
              <a:rPr lang="en-US" sz="4000" dirty="0">
                <a:solidFill>
                  <a:srgbClr val="0070C0"/>
                </a:solidFill>
              </a:rPr>
              <a:t>Section 61 (1)) – deals with the allocation of delegates in accordance with a formula in Part B of Schedule 3. This formula determines a party’s participation in the provincial delegation.</a:t>
            </a:r>
            <a:endParaRPr lang="en-ZA" sz="4000" dirty="0">
              <a:solidFill>
                <a:srgbClr val="0070C0"/>
              </a:solidFill>
            </a:endParaRPr>
          </a:p>
          <a:p>
            <a:pPr lvl="0"/>
            <a:r>
              <a:rPr lang="en-US" sz="4000" dirty="0">
                <a:solidFill>
                  <a:srgbClr val="0070C0"/>
                </a:solidFill>
              </a:rPr>
              <a:t>Section 61(2) - provides that a provincial legislature must determine, in accordance with national legislation, how many of each party’s delegates are to be permanent delegates and how many are to be special delegates, and appoint the permanent delegates in accordance with the nomination of the parties.</a:t>
            </a:r>
            <a:endParaRPr lang="en-ZA" sz="4000" dirty="0">
              <a:solidFill>
                <a:srgbClr val="0070C0"/>
              </a:solidFill>
            </a:endParaRPr>
          </a:p>
          <a:p>
            <a:pPr lvl="0"/>
            <a:r>
              <a:rPr lang="en-US" sz="4000" dirty="0">
                <a:solidFill>
                  <a:srgbClr val="0070C0"/>
                </a:solidFill>
              </a:rPr>
              <a:t>Section 61(3) – provides that the national legislation envisaged must ensure the participation of minority parties in both the permanent and special delegates’ components of the delegation in a manner consistent with democracy.</a:t>
            </a:r>
            <a:endParaRPr lang="en-ZA" sz="4000" dirty="0">
              <a:solidFill>
                <a:srgbClr val="0070C0"/>
              </a:solidFill>
            </a:endParaRPr>
          </a:p>
          <a:p>
            <a:pPr lvl="0"/>
            <a:r>
              <a:rPr lang="en-US" sz="4000" dirty="0">
                <a:solidFill>
                  <a:srgbClr val="0070C0"/>
                </a:solidFill>
              </a:rPr>
              <a:t>These provisions make it clear that NCOP seats may only be allocated to “parties” and not independent </a:t>
            </a:r>
            <a:r>
              <a:rPr lang="en-US" sz="4000" dirty="0" smtClean="0">
                <a:solidFill>
                  <a:srgbClr val="0070C0"/>
                </a:solidFill>
              </a:rPr>
              <a:t>candidates.</a:t>
            </a:r>
          </a:p>
          <a:p>
            <a:pPr lvl="0"/>
            <a:r>
              <a:rPr lang="en-US" sz="4000" dirty="0" smtClean="0">
                <a:solidFill>
                  <a:srgbClr val="0070C0"/>
                </a:solidFill>
              </a:rPr>
              <a:t>Therefore should </a:t>
            </a:r>
            <a:r>
              <a:rPr lang="en-US" sz="4000" dirty="0">
                <a:solidFill>
                  <a:srgbClr val="0070C0"/>
                </a:solidFill>
              </a:rPr>
              <a:t>a decision be taken to include Independent Candidates within the provincial delegations for the </a:t>
            </a:r>
            <a:r>
              <a:rPr lang="en-US" sz="4000" dirty="0" smtClean="0">
                <a:solidFill>
                  <a:srgbClr val="0070C0"/>
                </a:solidFill>
              </a:rPr>
              <a:t>NCOP: Section 60 and 61 would need to be amended as well as  the </a:t>
            </a:r>
            <a:r>
              <a:rPr lang="en-US" sz="4000" dirty="0">
                <a:solidFill>
                  <a:srgbClr val="0070C0"/>
                </a:solidFill>
              </a:rPr>
              <a:t>Determination of Delegates (National Council of Provinces) Act, 1998 (Act No. 69 of 1998) </a:t>
            </a:r>
            <a:r>
              <a:rPr lang="en-US" sz="4000" dirty="0" smtClean="0">
                <a:solidFill>
                  <a:srgbClr val="0070C0"/>
                </a:solidFill>
              </a:rPr>
              <a:t>- </a:t>
            </a:r>
            <a:r>
              <a:rPr lang="en-ZA" sz="4000" i="1" dirty="0" smtClean="0">
                <a:solidFill>
                  <a:srgbClr val="0070C0"/>
                </a:solidFill>
              </a:rPr>
              <a:t>This </a:t>
            </a:r>
            <a:r>
              <a:rPr lang="en-ZA" sz="4000" i="1" dirty="0">
                <a:solidFill>
                  <a:srgbClr val="0070C0"/>
                </a:solidFill>
              </a:rPr>
              <a:t>Act provides for the determination of permanent and special delegates to the National Council of Provinces as contemplated in section 61(2) of the Constitution. If section 61(2) is amended to accommodate Independent Candidates, then this Act would need to be amended accordingly.</a:t>
            </a:r>
          </a:p>
          <a:p>
            <a:pPr marL="0" indent="0">
              <a:buNone/>
            </a:pPr>
            <a:endParaRPr lang="en-ZA" dirty="0"/>
          </a:p>
        </p:txBody>
      </p:sp>
      <p:sp>
        <p:nvSpPr>
          <p:cNvPr id="2" name="Slide Number Placeholder 1"/>
          <p:cNvSpPr>
            <a:spLocks noGrp="1"/>
          </p:cNvSpPr>
          <p:nvPr>
            <p:ph type="sldNum" sz="quarter" idx="12"/>
          </p:nvPr>
        </p:nvSpPr>
        <p:spPr/>
        <p:txBody>
          <a:bodyPr/>
          <a:lstStyle/>
          <a:p>
            <a:fld id="{1AC8F1FB-476B-7644-955A-C390EBE43D8E}" type="slidenum">
              <a:rPr lang="en-US" smtClean="0"/>
              <a:t>19</a:t>
            </a:fld>
            <a:endParaRPr lang="en-US"/>
          </a:p>
        </p:txBody>
      </p:sp>
    </p:spTree>
    <p:extLst>
      <p:ext uri="{BB962C8B-B14F-4D97-AF65-F5344CB8AC3E}">
        <p14:creationId xmlns:p14="http://schemas.microsoft.com/office/powerpoint/2010/main" val="3087020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038" y="136527"/>
            <a:ext cx="8543925" cy="1325563"/>
          </a:xfrm>
        </p:spPr>
        <p:txBody>
          <a:bodyPr/>
          <a:lstStyle/>
          <a:p>
            <a:r>
              <a:rPr lang="en-US" b="1" dirty="0" smtClean="0">
                <a:latin typeface="+mn-lt"/>
              </a:rPr>
              <a:t>INTRODUCTION	</a:t>
            </a:r>
            <a:endParaRPr lang="en-ZA" b="1" dirty="0">
              <a:latin typeface="+mn-lt"/>
            </a:endParaRPr>
          </a:p>
        </p:txBody>
      </p:sp>
      <p:sp>
        <p:nvSpPr>
          <p:cNvPr id="3" name="Content Placeholder 2"/>
          <p:cNvSpPr>
            <a:spLocks noGrp="1"/>
          </p:cNvSpPr>
          <p:nvPr>
            <p:ph idx="1"/>
          </p:nvPr>
        </p:nvSpPr>
        <p:spPr>
          <a:xfrm>
            <a:off x="577343" y="1323976"/>
            <a:ext cx="8543925" cy="4353366"/>
          </a:xfrm>
        </p:spPr>
        <p:txBody>
          <a:bodyPr>
            <a:noAutofit/>
          </a:bodyPr>
          <a:lstStyle/>
          <a:p>
            <a:pPr algn="just"/>
            <a:r>
              <a:rPr lang="en-US" sz="2400" dirty="0" smtClean="0"/>
              <a:t>The CLSO has considered: </a:t>
            </a:r>
          </a:p>
          <a:p>
            <a:pPr lvl="1" algn="just"/>
            <a:r>
              <a:rPr lang="en-US" dirty="0" smtClean="0"/>
              <a:t>The Electoral Amendment Bill B1-2022;</a:t>
            </a:r>
          </a:p>
          <a:p>
            <a:pPr lvl="1" algn="just"/>
            <a:r>
              <a:rPr lang="en-US" dirty="0" smtClean="0"/>
              <a:t>The Consolidated Public Participation Report on the Electoral Amendment Bill;</a:t>
            </a:r>
          </a:p>
          <a:p>
            <a:pPr lvl="1" algn="just"/>
            <a:r>
              <a:rPr lang="en-US" dirty="0" smtClean="0"/>
              <a:t>The written submissions submitted to the Portfolio Committee on Home Affairs;</a:t>
            </a:r>
          </a:p>
          <a:p>
            <a:pPr lvl="1" algn="just"/>
            <a:r>
              <a:rPr lang="en-US" dirty="0" smtClean="0"/>
              <a:t>The oral submissions presented to the Portfolio Committee on Home Affairs on 1 and 2 March 2022.</a:t>
            </a:r>
          </a:p>
          <a:p>
            <a:pPr algn="just"/>
            <a:r>
              <a:rPr lang="en-US" sz="2400" dirty="0" smtClean="0"/>
              <a:t>The CLSO considered the legal and constitutional issues raised in these submissions and the purpose of this presentation is to address only the legal and constitutional issues.  </a:t>
            </a:r>
          </a:p>
          <a:p>
            <a:pPr algn="just"/>
            <a:r>
              <a:rPr lang="en-US" sz="2400" dirty="0" smtClean="0"/>
              <a:t>Policy issues have been left to the Executive to address. </a:t>
            </a:r>
          </a:p>
        </p:txBody>
      </p:sp>
      <p:sp>
        <p:nvSpPr>
          <p:cNvPr id="4" name="Slide Number Placeholder 3"/>
          <p:cNvSpPr>
            <a:spLocks noGrp="1"/>
          </p:cNvSpPr>
          <p:nvPr>
            <p:ph type="sldNum" sz="quarter" idx="12"/>
          </p:nvPr>
        </p:nvSpPr>
        <p:spPr/>
        <p:txBody>
          <a:bodyPr/>
          <a:lstStyle/>
          <a:p>
            <a:fld id="{1AC8F1FB-476B-7644-955A-C390EBE43D8E}" type="slidenum">
              <a:rPr lang="en-US" smtClean="0"/>
              <a:t>2</a:t>
            </a:fld>
            <a:endParaRPr lang="en-US"/>
          </a:p>
        </p:txBody>
      </p:sp>
    </p:spTree>
    <p:extLst>
      <p:ext uri="{BB962C8B-B14F-4D97-AF65-F5344CB8AC3E}">
        <p14:creationId xmlns:p14="http://schemas.microsoft.com/office/powerpoint/2010/main" val="3469824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ASSESSING POTENTIAL CANDIDATES FOR PREVIOUS SEXUAL CONVICTIONS</a:t>
            </a:r>
            <a:endParaRPr lang="en-ZA" b="1" dirty="0">
              <a:latin typeface="+mn-lt"/>
            </a:endParaRPr>
          </a:p>
        </p:txBody>
      </p:sp>
      <p:sp>
        <p:nvSpPr>
          <p:cNvPr id="3" name="Content Placeholder 2"/>
          <p:cNvSpPr>
            <a:spLocks noGrp="1"/>
          </p:cNvSpPr>
          <p:nvPr>
            <p:ph idx="1"/>
          </p:nvPr>
        </p:nvSpPr>
        <p:spPr/>
        <p:txBody>
          <a:bodyPr/>
          <a:lstStyle/>
          <a:p>
            <a:r>
              <a:rPr lang="en-US" b="1" u="sng" dirty="0"/>
              <a:t>SUBMISSION:</a:t>
            </a:r>
          </a:p>
          <a:p>
            <a:pPr lvl="1"/>
            <a:r>
              <a:rPr lang="en-US" dirty="0" smtClean="0"/>
              <a:t>That risk assessments of candidates be conducted to determine whether the candidates have a history of sexual offences </a:t>
            </a:r>
            <a:r>
              <a:rPr lang="en-ZA" dirty="0" smtClean="0"/>
              <a:t>and </a:t>
            </a:r>
            <a:r>
              <a:rPr lang="en-ZA" dirty="0"/>
              <a:t>convictions to avoid having convicted sexual offenders into public office. </a:t>
            </a:r>
            <a:r>
              <a:rPr lang="en-ZA" dirty="0">
                <a:solidFill>
                  <a:srgbClr val="0070C0"/>
                </a:solidFill>
              </a:rPr>
              <a:t>(Commission for Gender Equality) </a:t>
            </a:r>
            <a:endParaRPr lang="en-US" dirty="0">
              <a:solidFill>
                <a:srgbClr val="0070C0"/>
              </a:solidFill>
            </a:endParaRPr>
          </a:p>
          <a:p>
            <a:pPr lvl="1"/>
            <a:endParaRPr lang="en-US" dirty="0"/>
          </a:p>
          <a:p>
            <a:r>
              <a:rPr lang="en-US" b="1" u="sng" dirty="0"/>
              <a:t>LEGAL QUESTION:</a:t>
            </a:r>
          </a:p>
          <a:p>
            <a:pPr lvl="1"/>
            <a:r>
              <a:rPr lang="en-US" dirty="0"/>
              <a:t>Should the Bill make provision for such assessments and disqualification?</a:t>
            </a:r>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20</a:t>
            </a:fld>
            <a:endParaRPr lang="en-US"/>
          </a:p>
        </p:txBody>
      </p:sp>
    </p:spTree>
    <p:extLst>
      <p:ext uri="{BB962C8B-B14F-4D97-AF65-F5344CB8AC3E}">
        <p14:creationId xmlns:p14="http://schemas.microsoft.com/office/powerpoint/2010/main" val="3991139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6" y="0"/>
            <a:ext cx="9153524" cy="6858000"/>
          </a:xfrm>
        </p:spPr>
        <p:txBody>
          <a:bodyPr>
            <a:noAutofit/>
          </a:bodyPr>
          <a:lstStyle/>
          <a:p>
            <a:r>
              <a:rPr lang="en-US" sz="1800" b="1" u="sng" dirty="0" smtClean="0">
                <a:solidFill>
                  <a:srgbClr val="0070C0"/>
                </a:solidFill>
              </a:rPr>
              <a:t>RESPONSE:</a:t>
            </a:r>
          </a:p>
          <a:p>
            <a:pPr marL="342900" lvl="0" indent="-342900" algn="just">
              <a:lnSpc>
                <a:spcPct val="107000"/>
              </a:lnSpc>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Sections 47(1) and 106(1) of the Constitution specifically provides that every citizen who is qualified to vote for the NA is eligible to be a member of the NA or PL except under certain listed disqualifications.</a:t>
            </a:r>
            <a:endParaRPr lang="en-ZA"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The listed grounds of disqualification is a CLOSED list.</a:t>
            </a:r>
            <a:endParaRPr lang="en-ZA"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One of the grounds of disqualification </a:t>
            </a:r>
            <a:r>
              <a:rPr lang="en-US" sz="18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is that </a:t>
            </a:r>
            <a:r>
              <a:rPr lang="en-ZA" sz="1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anyone who is </a:t>
            </a:r>
            <a:r>
              <a:rPr lang="en-ZA" sz="1800" dirty="0">
                <a:solidFill>
                  <a:srgbClr val="0070C0"/>
                </a:solidFill>
                <a:latin typeface="Calibri" panose="020F0502020204030204" pitchFamily="34" charset="0"/>
                <a:ea typeface="Calibri" panose="020F0502020204030204" pitchFamily="34" charset="0"/>
                <a:cs typeface="Calibri" panose="020F0502020204030204" pitchFamily="34" charset="0"/>
              </a:rPr>
              <a:t>convicted of an offence and sentenced to more than 12 months imprisonment without the option of a </a:t>
            </a:r>
            <a:r>
              <a:rPr lang="en-ZA" sz="1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fine. A </a:t>
            </a:r>
            <a:r>
              <a:rPr lang="en-ZA" sz="1800" dirty="0">
                <a:solidFill>
                  <a:srgbClr val="0070C0"/>
                </a:solidFill>
                <a:latin typeface="Calibri" panose="020F0502020204030204" pitchFamily="34" charset="0"/>
                <a:ea typeface="Calibri" panose="020F0502020204030204" pitchFamily="34" charset="0"/>
                <a:cs typeface="Calibri" panose="020F0502020204030204" pitchFamily="34" charset="0"/>
              </a:rPr>
              <a:t>disqualification under this paragraph ends five years after the sentence has been completed” (section 47(1)(e) and 106(1)(e)).</a:t>
            </a:r>
            <a:endParaRPr lang="en-ZA"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Arial" panose="020B0604020202020204" pitchFamily="34" charset="0"/>
              <a:buChar char="-"/>
            </a:pPr>
            <a:r>
              <a:rPr lang="en-US" sz="1800" dirty="0">
                <a:solidFill>
                  <a:srgbClr val="0070C0"/>
                </a:solidFill>
                <a:latin typeface="Calibri" panose="020F0502020204030204" pitchFamily="34" charset="0"/>
                <a:ea typeface="Calibri" panose="020F0502020204030204" pitchFamily="34" charset="0"/>
                <a:cs typeface="Times New Roman" panose="02020603050405020304" pitchFamily="18" charset="0"/>
              </a:rPr>
              <a:t>To extend the listed grounds of disqualifications, a constitutional amendment would be required.</a:t>
            </a:r>
            <a:endParaRPr lang="en-ZA"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en-ZA" sz="1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Furthermore, </a:t>
            </a:r>
            <a:r>
              <a:rPr lang="en-ZA" sz="1800" dirty="0">
                <a:solidFill>
                  <a:srgbClr val="0070C0"/>
                </a:solidFill>
                <a:latin typeface="Calibri" panose="020F0502020204030204" pitchFamily="34" charset="0"/>
                <a:ea typeface="Calibri" panose="020F0502020204030204" pitchFamily="34" charset="0"/>
                <a:cs typeface="Calibri" panose="020F0502020204030204" pitchFamily="34" charset="0"/>
              </a:rPr>
              <a:t>while other provisions in the Constitution, such as those relating to the requirements for members of a Commission</a:t>
            </a:r>
            <a:r>
              <a:rPr lang="en-ZA" sz="1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do provide </a:t>
            </a:r>
            <a:r>
              <a:rPr lang="en-ZA" sz="1800" dirty="0">
                <a:solidFill>
                  <a:srgbClr val="0070C0"/>
                </a:solidFill>
                <a:latin typeface="Calibri" panose="020F0502020204030204" pitchFamily="34" charset="0"/>
                <a:ea typeface="Calibri" panose="020F0502020204030204" pitchFamily="34" charset="0"/>
                <a:cs typeface="Calibri" panose="020F0502020204030204" pitchFamily="34" charset="0"/>
              </a:rPr>
              <a:t>that other requirements for their eligibility and suitability can be prescribed by national legislation (</a:t>
            </a:r>
            <a:r>
              <a:rPr lang="en-ZA" sz="1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i.e</a:t>
            </a:r>
            <a:r>
              <a:rPr lang="en-ZA" sz="1800" dirty="0">
                <a:solidFill>
                  <a:srgbClr val="0070C0"/>
                </a:solidFill>
                <a:latin typeface="Calibri" panose="020F0502020204030204" pitchFamily="34" charset="0"/>
                <a:ea typeface="Calibri" panose="020F0502020204030204" pitchFamily="34" charset="0"/>
                <a:cs typeface="Calibri" panose="020F0502020204030204" pitchFamily="34" charset="0"/>
              </a:rPr>
              <a:t>. Section 193 of the Constitution), no such provision is contained in section 47 and 106 of the </a:t>
            </a:r>
            <a:r>
              <a:rPr lang="en-ZA" sz="18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Constitution, therefore a constitutional amendment will be necessary.</a:t>
            </a:r>
            <a:endParaRPr lang="en-ZA" sz="18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r>
              <a:rPr lang="en-ZA" sz="1800" dirty="0">
                <a:solidFill>
                  <a:srgbClr val="0070C0"/>
                </a:solidFill>
                <a:latin typeface="Calibri" panose="020F0502020204030204" pitchFamily="34" charset="0"/>
                <a:ea typeface="Calibri" panose="020F0502020204030204" pitchFamily="34" charset="0"/>
              </a:rPr>
              <a:t>Also, the Sexual Offenders register held by the Department of Justice can also be checked.</a:t>
            </a:r>
            <a:endParaRPr lang="en-ZA" sz="1800" b="1" u="sng" dirty="0">
              <a:solidFill>
                <a:srgbClr val="0070C0"/>
              </a:solidFill>
            </a:endParaRPr>
          </a:p>
        </p:txBody>
      </p:sp>
      <p:sp>
        <p:nvSpPr>
          <p:cNvPr id="2" name="Slide Number Placeholder 1"/>
          <p:cNvSpPr>
            <a:spLocks noGrp="1"/>
          </p:cNvSpPr>
          <p:nvPr>
            <p:ph type="sldNum" sz="quarter" idx="12"/>
          </p:nvPr>
        </p:nvSpPr>
        <p:spPr/>
        <p:txBody>
          <a:bodyPr/>
          <a:lstStyle/>
          <a:p>
            <a:fld id="{1AC8F1FB-476B-7644-955A-C390EBE43D8E}" type="slidenum">
              <a:rPr lang="en-US" smtClean="0"/>
              <a:t>21</a:t>
            </a:fld>
            <a:endParaRPr lang="en-US"/>
          </a:p>
        </p:txBody>
      </p:sp>
    </p:spTree>
    <p:extLst>
      <p:ext uri="{BB962C8B-B14F-4D97-AF65-F5344CB8AC3E}">
        <p14:creationId xmlns:p14="http://schemas.microsoft.com/office/powerpoint/2010/main" val="1667560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 y="365127"/>
            <a:ext cx="9780270" cy="926463"/>
          </a:xfrm>
        </p:spPr>
        <p:txBody>
          <a:bodyPr>
            <a:noAutofit/>
          </a:bodyPr>
          <a:lstStyle/>
          <a:p>
            <a:r>
              <a:rPr lang="en-US" sz="3600" b="1" dirty="0" smtClean="0">
                <a:latin typeface="+mn-lt"/>
              </a:rPr>
              <a:t>OTHER SECTIONS IN ELECTORAL ACT WHICH MIGHT RQUIRE AMENDMENT TO FULLY ACCOMMODATE INDEPENDENT CANDIDATES</a:t>
            </a:r>
            <a:endParaRPr lang="en-ZA" sz="3600" b="1" dirty="0">
              <a:latin typeface="+mn-lt"/>
            </a:endParaRPr>
          </a:p>
        </p:txBody>
      </p:sp>
      <p:sp>
        <p:nvSpPr>
          <p:cNvPr id="3" name="Content Placeholder 2"/>
          <p:cNvSpPr>
            <a:spLocks noGrp="1"/>
          </p:cNvSpPr>
          <p:nvPr>
            <p:ph idx="1"/>
          </p:nvPr>
        </p:nvSpPr>
        <p:spPr>
          <a:xfrm>
            <a:off x="251460" y="1541304"/>
            <a:ext cx="9098280" cy="4656773"/>
          </a:xfrm>
        </p:spPr>
        <p:txBody>
          <a:bodyPr>
            <a:noAutofit/>
          </a:bodyPr>
          <a:lstStyle/>
          <a:p>
            <a:r>
              <a:rPr lang="en-US" sz="1600" dirty="0" smtClean="0"/>
              <a:t>In </a:t>
            </a:r>
            <a:r>
              <a:rPr lang="en-US" sz="1600" dirty="0"/>
              <a:t>order to fully accommodate Independent Candidates within the Electoral Act, the following additional amendments might be required:</a:t>
            </a:r>
            <a:endParaRPr lang="en-ZA" sz="1600" dirty="0"/>
          </a:p>
          <a:p>
            <a:pPr lvl="1"/>
            <a:r>
              <a:rPr lang="en-US" sz="1600" dirty="0" smtClean="0"/>
              <a:t>Reference </a:t>
            </a:r>
            <a:r>
              <a:rPr lang="en-US" sz="1600" dirty="0"/>
              <a:t>to and consultation with “party liaison committees” – seems to only apply to parties and not Independent candidates </a:t>
            </a:r>
            <a:r>
              <a:rPr lang="en-US" sz="1600" b="1" dirty="0">
                <a:solidFill>
                  <a:srgbClr val="FF0000"/>
                </a:solidFill>
              </a:rPr>
              <a:t>(sections 1, 20, 62, 64, 100);  </a:t>
            </a:r>
            <a:endParaRPr lang="en-ZA" sz="1600" b="1" dirty="0">
              <a:solidFill>
                <a:srgbClr val="FF0000"/>
              </a:solidFill>
            </a:endParaRPr>
          </a:p>
          <a:p>
            <a:pPr lvl="1"/>
            <a:r>
              <a:rPr lang="en-US" sz="1600" dirty="0"/>
              <a:t>Party agents – only registered parties may appoint agents to observe proceedings at voting stations, counting stations, etc. and no provision for independent candidates to do so </a:t>
            </a:r>
            <a:r>
              <a:rPr lang="en-US" sz="1600" b="1" dirty="0">
                <a:solidFill>
                  <a:srgbClr val="FF0000"/>
                </a:solidFill>
              </a:rPr>
              <a:t>(sections 39(1)(b), 58, 59, 66).</a:t>
            </a:r>
            <a:endParaRPr lang="en-ZA" sz="1600" b="1" dirty="0">
              <a:solidFill>
                <a:srgbClr val="FF0000"/>
              </a:solidFill>
            </a:endParaRPr>
          </a:p>
          <a:p>
            <a:pPr lvl="1"/>
            <a:r>
              <a:rPr lang="en-US" sz="1600" b="1" dirty="0">
                <a:solidFill>
                  <a:srgbClr val="FF0000"/>
                </a:solidFill>
              </a:rPr>
              <a:t>Section 96(2)(c) </a:t>
            </a:r>
            <a:r>
              <a:rPr lang="en-US" sz="1600" dirty="0"/>
              <a:t>needs to be amended in the Bill to allow for the Electoral Court to impose a sanction of forfeiture of the deposit paid by an independent candidate in terms of section 31B(3)(b)  - to link with the amendment to section 106 in clause 8 of the Bill</a:t>
            </a:r>
            <a:endParaRPr lang="en-ZA" sz="1600" dirty="0"/>
          </a:p>
          <a:p>
            <a:r>
              <a:rPr lang="en-US" sz="1600" dirty="0"/>
              <a:t>Should these amendments be considered necessary, then procedural advice would need to be sought on whether:</a:t>
            </a:r>
            <a:endParaRPr lang="en-ZA" sz="1600" dirty="0"/>
          </a:p>
          <a:p>
            <a:pPr lvl="1"/>
            <a:r>
              <a:rPr lang="en-US" sz="1600" dirty="0"/>
              <a:t>The House needs to be approached for permission to make these amendments (as per NA Rule 286(4)(c); and</a:t>
            </a:r>
            <a:endParaRPr lang="en-ZA" sz="1600" dirty="0"/>
          </a:p>
          <a:p>
            <a:pPr lvl="1"/>
            <a:r>
              <a:rPr lang="en-US" sz="1600" dirty="0"/>
              <a:t>Such amendments, if made, will need to be re-advertised for comment.</a:t>
            </a:r>
            <a:endParaRPr lang="en-ZA" sz="1600" dirty="0"/>
          </a:p>
          <a:p>
            <a:r>
              <a:rPr lang="en-US" sz="1600" dirty="0"/>
              <a:t>Furthermore, the views of the department is sought on the issues in respect of agents for independent candidates and consultation with only party liaison committees.</a:t>
            </a:r>
            <a:endParaRPr lang="en-ZA" sz="1600" dirty="0"/>
          </a:p>
        </p:txBody>
      </p:sp>
      <p:sp>
        <p:nvSpPr>
          <p:cNvPr id="4" name="Slide Number Placeholder 3"/>
          <p:cNvSpPr>
            <a:spLocks noGrp="1"/>
          </p:cNvSpPr>
          <p:nvPr>
            <p:ph type="sldNum" sz="quarter" idx="12"/>
          </p:nvPr>
        </p:nvSpPr>
        <p:spPr/>
        <p:txBody>
          <a:bodyPr/>
          <a:lstStyle/>
          <a:p>
            <a:fld id="{1AC8F1FB-476B-7644-955A-C390EBE43D8E}" type="slidenum">
              <a:rPr lang="en-US" smtClean="0"/>
              <a:t>22</a:t>
            </a:fld>
            <a:endParaRPr lang="en-US"/>
          </a:p>
        </p:txBody>
      </p:sp>
    </p:spTree>
    <p:extLst>
      <p:ext uri="{BB962C8B-B14F-4D97-AF65-F5344CB8AC3E}">
        <p14:creationId xmlns:p14="http://schemas.microsoft.com/office/powerpoint/2010/main" val="722996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1590261"/>
            <a:ext cx="8543925" cy="4586701"/>
          </a:xfrm>
        </p:spPr>
        <p:txBody>
          <a:bodyPr>
            <a:normAutofit fontScale="70000" lnSpcReduction="20000"/>
          </a:bodyPr>
          <a:lstStyle/>
          <a:p>
            <a:pPr marL="0" lvl="0" indent="0">
              <a:buNone/>
            </a:pPr>
            <a:r>
              <a:rPr lang="en-US" b="1" dirty="0">
                <a:solidFill>
                  <a:srgbClr val="0070C0"/>
                </a:solidFill>
              </a:rPr>
              <a:t>The Electoral Commission Act, 1996 (Act No. 51 of 1996) </a:t>
            </a:r>
            <a:endParaRPr lang="en-ZA" dirty="0">
              <a:solidFill>
                <a:srgbClr val="0070C0"/>
              </a:solidFill>
            </a:endParaRPr>
          </a:p>
          <a:p>
            <a:pPr lvl="0"/>
            <a:r>
              <a:rPr lang="en-US" dirty="0"/>
              <a:t>This Act, </a:t>
            </a:r>
            <a:r>
              <a:rPr lang="en-US" i="1" dirty="0"/>
              <a:t>inter alia</a:t>
            </a:r>
            <a:r>
              <a:rPr lang="en-US" dirty="0"/>
              <a:t>, contains sections providing for certain functions which the Commission needs to carry out in relation to parties and party candidates (</a:t>
            </a:r>
            <a:r>
              <a:rPr lang="en-US" dirty="0" err="1"/>
              <a:t>ie</a:t>
            </a:r>
            <a:r>
              <a:rPr lang="en-US" dirty="0"/>
              <a:t>. maintaining liaison and cooperation with parties, to name one example).</a:t>
            </a:r>
            <a:endParaRPr lang="en-ZA" dirty="0"/>
          </a:p>
          <a:p>
            <a:pPr lvl="0"/>
            <a:r>
              <a:rPr lang="en-US" dirty="0"/>
              <a:t>The Act would need to be scrutinized to make it applicable to Independent Candidates as well, where required.  </a:t>
            </a:r>
            <a:endParaRPr lang="en-ZA" dirty="0"/>
          </a:p>
          <a:p>
            <a:endParaRPr lang="en-ZA" dirty="0"/>
          </a:p>
          <a:p>
            <a:pPr marL="0" lvl="0" indent="0">
              <a:buNone/>
            </a:pPr>
            <a:r>
              <a:rPr lang="en-US" b="1" dirty="0">
                <a:solidFill>
                  <a:srgbClr val="0070C0"/>
                </a:solidFill>
              </a:rPr>
              <a:t>The Electronic Communications Act, 2005 (Act No. 36 of 2005)</a:t>
            </a:r>
            <a:endParaRPr lang="en-ZA" dirty="0">
              <a:solidFill>
                <a:srgbClr val="0070C0"/>
              </a:solidFill>
            </a:endParaRPr>
          </a:p>
          <a:p>
            <a:pPr lvl="0"/>
            <a:r>
              <a:rPr lang="en-ZA" dirty="0"/>
              <a:t>This Act contains sections which, </a:t>
            </a:r>
            <a:r>
              <a:rPr lang="en-ZA" i="1" dirty="0"/>
              <a:t>inter alia</a:t>
            </a:r>
            <a:r>
              <a:rPr lang="en-ZA" dirty="0"/>
              <a:t>, deal with prohibitions on granting broadcasting service licences to party-political entities; broadcasting of party election broadcasts on public broadcasting services; and political advertising on broadcasting services intended to advance the interest of political parties.</a:t>
            </a:r>
          </a:p>
          <a:p>
            <a:pPr lvl="0"/>
            <a:r>
              <a:rPr lang="en-ZA" dirty="0"/>
              <a:t>The Act should be amended to allow for Independent Candidates to be allowed to make such broadcasts</a:t>
            </a:r>
            <a:r>
              <a:rPr lang="en-ZA" dirty="0" smtClean="0"/>
              <a:t>.</a:t>
            </a:r>
            <a:endParaRPr lang="en-US" b="1" dirty="0" smtClean="0"/>
          </a:p>
          <a:p>
            <a:endParaRPr lang="en-US" b="1" dirty="0"/>
          </a:p>
          <a:p>
            <a:endParaRPr lang="en-US" b="1" dirty="0" smtClean="0"/>
          </a:p>
          <a:p>
            <a:pPr marL="0" indent="0" algn="just">
              <a:buNone/>
            </a:pPr>
            <a:endParaRPr lang="en-ZA" sz="2000" dirty="0"/>
          </a:p>
        </p:txBody>
      </p:sp>
      <p:sp>
        <p:nvSpPr>
          <p:cNvPr id="5" name="Title 1"/>
          <p:cNvSpPr>
            <a:spLocks noGrp="1"/>
          </p:cNvSpPr>
          <p:nvPr>
            <p:ph type="title"/>
          </p:nvPr>
        </p:nvSpPr>
        <p:spPr>
          <a:xfrm>
            <a:off x="285750" y="365128"/>
            <a:ext cx="9534525" cy="1092612"/>
          </a:xfrm>
        </p:spPr>
        <p:txBody>
          <a:bodyPr>
            <a:normAutofit fontScale="90000"/>
          </a:bodyPr>
          <a:lstStyle/>
          <a:p>
            <a:r>
              <a:rPr lang="en-US" b="1" dirty="0" smtClean="0">
                <a:latin typeface="+mn-lt"/>
              </a:rPr>
              <a:t>OTHER LEGISLATION REQUIRING AMENDMENTS BEFORE THE NEXT ELECTION</a:t>
            </a:r>
            <a:endParaRPr lang="en-ZA" b="1" dirty="0">
              <a:latin typeface="+mn-lt"/>
            </a:endParaRPr>
          </a:p>
        </p:txBody>
      </p:sp>
      <p:sp>
        <p:nvSpPr>
          <p:cNvPr id="2" name="Slide Number Placeholder 1"/>
          <p:cNvSpPr>
            <a:spLocks noGrp="1"/>
          </p:cNvSpPr>
          <p:nvPr>
            <p:ph type="sldNum" sz="quarter" idx="12"/>
          </p:nvPr>
        </p:nvSpPr>
        <p:spPr/>
        <p:txBody>
          <a:bodyPr/>
          <a:lstStyle/>
          <a:p>
            <a:fld id="{1AC8F1FB-476B-7644-955A-C390EBE43D8E}" type="slidenum">
              <a:rPr lang="en-US" smtClean="0"/>
              <a:t>23</a:t>
            </a:fld>
            <a:endParaRPr lang="en-US"/>
          </a:p>
        </p:txBody>
      </p:sp>
    </p:spTree>
    <p:extLst>
      <p:ext uri="{BB962C8B-B14F-4D97-AF65-F5344CB8AC3E}">
        <p14:creationId xmlns:p14="http://schemas.microsoft.com/office/powerpoint/2010/main" val="2408172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6" y="365127"/>
            <a:ext cx="9753600" cy="1325563"/>
          </a:xfrm>
        </p:spPr>
        <p:txBody>
          <a:bodyPr/>
          <a:lstStyle/>
          <a:p>
            <a:r>
              <a:rPr lang="en-US" b="1" dirty="0" smtClean="0">
                <a:latin typeface="+mn-lt"/>
              </a:rPr>
              <a:t>OTHER LEGISLATION REQUIRING AMENDMENTS continued…</a:t>
            </a:r>
            <a:endParaRPr lang="en-ZA" b="1" dirty="0">
              <a:latin typeface="+mn-lt"/>
            </a:endParaRPr>
          </a:p>
        </p:txBody>
      </p:sp>
      <p:sp>
        <p:nvSpPr>
          <p:cNvPr id="3" name="Content Placeholder 2"/>
          <p:cNvSpPr>
            <a:spLocks noGrp="1"/>
          </p:cNvSpPr>
          <p:nvPr>
            <p:ph idx="1"/>
          </p:nvPr>
        </p:nvSpPr>
        <p:spPr>
          <a:xfrm>
            <a:off x="681038" y="1690690"/>
            <a:ext cx="8543925" cy="4486273"/>
          </a:xfrm>
        </p:spPr>
        <p:txBody>
          <a:bodyPr>
            <a:normAutofit fontScale="47500" lnSpcReduction="20000"/>
          </a:bodyPr>
          <a:lstStyle/>
          <a:p>
            <a:endParaRPr lang="en-US" sz="3600" b="1" dirty="0"/>
          </a:p>
          <a:p>
            <a:pPr marL="0" lvl="0" indent="0">
              <a:buNone/>
            </a:pPr>
            <a:r>
              <a:rPr lang="en-US" sz="3600" b="1" dirty="0" smtClean="0">
                <a:solidFill>
                  <a:srgbClr val="0070C0"/>
                </a:solidFill>
              </a:rPr>
              <a:t>The </a:t>
            </a:r>
            <a:r>
              <a:rPr lang="en-US" sz="3600" b="1" dirty="0">
                <a:solidFill>
                  <a:srgbClr val="0070C0"/>
                </a:solidFill>
              </a:rPr>
              <a:t>Political Party Funding Act, 2018 (Act No.6 of 2018)</a:t>
            </a:r>
            <a:endParaRPr lang="en-ZA" sz="3600" dirty="0">
              <a:solidFill>
                <a:srgbClr val="0070C0"/>
              </a:solidFill>
            </a:endParaRPr>
          </a:p>
          <a:p>
            <a:pPr lvl="0"/>
            <a:r>
              <a:rPr lang="en-ZA" sz="3600" dirty="0"/>
              <a:t>This Act was drafted to give effect to section 236 of the Constitution, which provides that: “To enhance multi-party democracy, national legislation must provide for the funding of political parties participating in national and provincial legislatures on an equitable and proportional basis.”  </a:t>
            </a:r>
          </a:p>
          <a:p>
            <a:pPr lvl="0"/>
            <a:r>
              <a:rPr lang="en-ZA" sz="3600" dirty="0"/>
              <a:t>In order to ensure that provision is also made for independent candidates to receive funding, this Act should be amended accordingly.</a:t>
            </a:r>
          </a:p>
          <a:p>
            <a:pPr marL="0" indent="0">
              <a:buNone/>
            </a:pPr>
            <a:r>
              <a:rPr lang="en-US" sz="3600" b="1" dirty="0">
                <a:solidFill>
                  <a:srgbClr val="0070C0"/>
                </a:solidFill>
              </a:rPr>
              <a:t> </a:t>
            </a:r>
            <a:endParaRPr lang="en-ZA" sz="3600" dirty="0">
              <a:solidFill>
                <a:srgbClr val="0070C0"/>
              </a:solidFill>
            </a:endParaRPr>
          </a:p>
          <a:p>
            <a:pPr marL="0" lvl="0" indent="0">
              <a:buNone/>
            </a:pPr>
            <a:r>
              <a:rPr lang="en-US" sz="3600" b="1" dirty="0">
                <a:solidFill>
                  <a:srgbClr val="0070C0"/>
                </a:solidFill>
              </a:rPr>
              <a:t>The Financial Management of Parliament and Provincial Legislatures Act, 2009 (Act No. 10 of 2009)</a:t>
            </a:r>
            <a:endParaRPr lang="en-ZA" sz="3600" dirty="0">
              <a:solidFill>
                <a:srgbClr val="0070C0"/>
              </a:solidFill>
            </a:endParaRPr>
          </a:p>
          <a:p>
            <a:pPr lvl="0"/>
            <a:r>
              <a:rPr lang="en-ZA" sz="3600" dirty="0"/>
              <a:t>This Act contains provisions requiring the Speaker to consult with political parties represented in the National Assembly; provisions that each party represented in the National Assembly must be provided with financial and administrative assistance; and so forth.  </a:t>
            </a:r>
          </a:p>
          <a:p>
            <a:pPr lvl="0"/>
            <a:r>
              <a:rPr lang="en-ZA" sz="3600" dirty="0"/>
              <a:t>The Act should be amended to allow for Independent candidates to also be consulted and be provided with financial and administrative assistance.</a:t>
            </a:r>
          </a:p>
          <a:p>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24</a:t>
            </a:fld>
            <a:endParaRPr lang="en-US"/>
          </a:p>
        </p:txBody>
      </p:sp>
    </p:spTree>
    <p:extLst>
      <p:ext uri="{BB962C8B-B14F-4D97-AF65-F5344CB8AC3E}">
        <p14:creationId xmlns:p14="http://schemas.microsoft.com/office/powerpoint/2010/main" val="1549598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27839"/>
            <a:ext cx="8543925" cy="1325563"/>
          </a:xfrm>
        </p:spPr>
        <p:txBody>
          <a:bodyPr/>
          <a:lstStyle/>
          <a:p>
            <a:r>
              <a:rPr lang="en-US" b="1" dirty="0" smtClean="0">
                <a:latin typeface="+mn-lt"/>
              </a:rPr>
              <a:t>WAY FORWARD</a:t>
            </a:r>
            <a:endParaRPr lang="en-ZA" b="1" dirty="0">
              <a:latin typeface="+mn-lt"/>
            </a:endParaRPr>
          </a:p>
        </p:txBody>
      </p:sp>
      <p:sp>
        <p:nvSpPr>
          <p:cNvPr id="3" name="Content Placeholder 2"/>
          <p:cNvSpPr>
            <a:spLocks noGrp="1"/>
          </p:cNvSpPr>
          <p:nvPr>
            <p:ph idx="1"/>
          </p:nvPr>
        </p:nvSpPr>
        <p:spPr>
          <a:xfrm>
            <a:off x="0" y="891541"/>
            <a:ext cx="9477375" cy="5080634"/>
          </a:xfrm>
        </p:spPr>
        <p:txBody>
          <a:bodyPr>
            <a:normAutofit fontScale="85000" lnSpcReduction="20000"/>
          </a:bodyPr>
          <a:lstStyle/>
          <a:p>
            <a:r>
              <a:rPr lang="en-ZA" dirty="0" smtClean="0"/>
              <a:t>The Constitution gives the power to determine an electoral system to Parliament;</a:t>
            </a:r>
          </a:p>
          <a:p>
            <a:r>
              <a:rPr lang="en-ZA" dirty="0" smtClean="0"/>
              <a:t>Parliament has a constitutional obligation to engage in meaningful public participation;</a:t>
            </a:r>
          </a:p>
          <a:p>
            <a:r>
              <a:rPr lang="en-ZA" i="1" dirty="0" smtClean="0"/>
              <a:t>Doctors for Life</a:t>
            </a:r>
            <a:r>
              <a:rPr lang="en-ZA" dirty="0" smtClean="0"/>
              <a:t> judgment sets minimum standards that must be fulfilled in public participation;</a:t>
            </a:r>
          </a:p>
          <a:p>
            <a:r>
              <a:rPr lang="en-ZA" dirty="0" smtClean="0"/>
              <a:t>Parliament must therefore be able to demonstrate that it considered all submissions in order to justify that its choices are rational, and therefore it is submitted t</a:t>
            </a:r>
            <a:r>
              <a:rPr lang="en-US" dirty="0" smtClean="0"/>
              <a:t>hat we require further input from the DHA on the following matters in order to give effect thereto: </a:t>
            </a:r>
          </a:p>
          <a:p>
            <a:pPr lvl="1"/>
            <a:r>
              <a:rPr lang="en-US" dirty="0" smtClean="0"/>
              <a:t>Whether DHA is in alignment with our argument regarding Voluntary Associations and ICs contesting compensatory seats;</a:t>
            </a:r>
          </a:p>
          <a:p>
            <a:pPr lvl="1"/>
            <a:r>
              <a:rPr lang="en-US" dirty="0" smtClean="0"/>
              <a:t>A justification or explanation as to the rationality behind the requirement that an IC must be a resident of the constituency he is contesting;</a:t>
            </a:r>
          </a:p>
          <a:p>
            <a:pPr lvl="1"/>
            <a:r>
              <a:rPr lang="en-US" dirty="0" smtClean="0"/>
              <a:t>DHA to provide alternatives to the vacancy predicament and consider ways to address the vacancy issue; and</a:t>
            </a:r>
          </a:p>
          <a:p>
            <a:pPr lvl="1"/>
            <a:r>
              <a:rPr lang="en-US" dirty="0" smtClean="0"/>
              <a:t>DHA to provide a reason as to why the provisions relating to party liaison committees and agents were not amended to be made applicable to ICs. </a:t>
            </a:r>
            <a:endParaRPr lang="en-ZA" dirty="0">
              <a:solidFill>
                <a:srgbClr val="0070C0"/>
              </a:solidFill>
            </a:endParaRPr>
          </a:p>
        </p:txBody>
      </p:sp>
      <p:sp>
        <p:nvSpPr>
          <p:cNvPr id="4" name="Slide Number Placeholder 3"/>
          <p:cNvSpPr>
            <a:spLocks noGrp="1"/>
          </p:cNvSpPr>
          <p:nvPr>
            <p:ph type="sldNum" sz="quarter" idx="12"/>
          </p:nvPr>
        </p:nvSpPr>
        <p:spPr/>
        <p:txBody>
          <a:bodyPr/>
          <a:lstStyle/>
          <a:p>
            <a:fld id="{1AC8F1FB-476B-7644-955A-C390EBE43D8E}" type="slidenum">
              <a:rPr lang="en-US" smtClean="0"/>
              <a:t>25</a:t>
            </a:fld>
            <a:endParaRPr lang="en-US"/>
          </a:p>
        </p:txBody>
      </p:sp>
    </p:spTree>
    <p:extLst>
      <p:ext uri="{BB962C8B-B14F-4D97-AF65-F5344CB8AC3E}">
        <p14:creationId xmlns:p14="http://schemas.microsoft.com/office/powerpoint/2010/main" val="3077709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2227615-1541-B142-A6AA-785AC59DDD21}"/>
              </a:ext>
            </a:extLst>
          </p:cNvPr>
          <p:cNvSpPr>
            <a:spLocks noGrp="1"/>
          </p:cNvSpPr>
          <p:nvPr>
            <p:ph type="title"/>
          </p:nvPr>
        </p:nvSpPr>
        <p:spPr>
          <a:xfrm>
            <a:off x="265802" y="-904429"/>
            <a:ext cx="9640198" cy="886500"/>
          </a:xfrm>
        </p:spPr>
        <p:txBody>
          <a:bodyPr>
            <a:normAutofit/>
          </a:bodyPr>
          <a:lstStyle/>
          <a:p>
            <a:endParaRPr lang="en-ZA" sz="3200" dirty="0">
              <a:solidFill>
                <a:schemeClr val="accent4">
                  <a:lumMod val="50000"/>
                </a:schemeClr>
              </a:solidFill>
            </a:endParaRPr>
          </a:p>
        </p:txBody>
      </p:sp>
      <p:sp>
        <p:nvSpPr>
          <p:cNvPr id="7" name="Title 1">
            <a:extLst>
              <a:ext uri="{FF2B5EF4-FFF2-40B4-BE49-F238E27FC236}">
                <a16:creationId xmlns:a16="http://schemas.microsoft.com/office/drawing/2014/main" id="{49031A8F-22F3-FC4C-8A9B-3FEE94479301}"/>
              </a:ext>
            </a:extLst>
          </p:cNvPr>
          <p:cNvSpPr txBox="1">
            <a:spLocks/>
          </p:cNvSpPr>
          <p:nvPr/>
        </p:nvSpPr>
        <p:spPr>
          <a:xfrm>
            <a:off x="319194" y="560073"/>
            <a:ext cx="9066077" cy="8865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ZA" sz="2000" dirty="0">
              <a:solidFill>
                <a:schemeClr val="accent4">
                  <a:lumMod val="50000"/>
                </a:schemeClr>
              </a:solidFill>
            </a:endParaRPr>
          </a:p>
        </p:txBody>
      </p:sp>
      <p:sp>
        <p:nvSpPr>
          <p:cNvPr id="2" name="Rectangle 1">
            <a:extLst>
              <a:ext uri="{FF2B5EF4-FFF2-40B4-BE49-F238E27FC236}">
                <a16:creationId xmlns:a16="http://schemas.microsoft.com/office/drawing/2014/main" id="{A0CC29B7-3ED0-964E-82BA-2F6D9E1EEC3E}"/>
              </a:ext>
            </a:extLst>
          </p:cNvPr>
          <p:cNvSpPr/>
          <p:nvPr/>
        </p:nvSpPr>
        <p:spPr>
          <a:xfrm>
            <a:off x="2557854" y="2118855"/>
            <a:ext cx="5056093" cy="1107996"/>
          </a:xfrm>
          <a:prstGeom prst="rect">
            <a:avLst/>
          </a:prstGeom>
        </p:spPr>
        <p:txBody>
          <a:bodyPr wrap="square">
            <a:spAutoFit/>
          </a:bodyPr>
          <a:lstStyle/>
          <a:p>
            <a:r>
              <a:rPr lang="en-US" sz="6600" b="1" dirty="0">
                <a:latin typeface="Arial" panose="020B0604020202020204" pitchFamily="34" charset="0"/>
                <a:cs typeface="Arial" panose="020B0604020202020204" pitchFamily="34" charset="0"/>
              </a:rPr>
              <a:t>THE END </a:t>
            </a:r>
            <a:endParaRPr lang="en-US" sz="6600" dirty="0"/>
          </a:p>
        </p:txBody>
      </p:sp>
      <p:sp>
        <p:nvSpPr>
          <p:cNvPr id="3" name="Slide Number Placeholder 2"/>
          <p:cNvSpPr>
            <a:spLocks noGrp="1"/>
          </p:cNvSpPr>
          <p:nvPr>
            <p:ph type="sldNum" sz="quarter" idx="12"/>
          </p:nvPr>
        </p:nvSpPr>
        <p:spPr/>
        <p:txBody>
          <a:bodyPr/>
          <a:lstStyle/>
          <a:p>
            <a:fld id="{1AC8F1FB-476B-7644-955A-C390EBE43D8E}" type="slidenum">
              <a:rPr lang="en-US" smtClean="0"/>
              <a:t>26</a:t>
            </a:fld>
            <a:endParaRPr lang="en-US"/>
          </a:p>
        </p:txBody>
      </p:sp>
    </p:spTree>
    <p:extLst>
      <p:ext uri="{BB962C8B-B14F-4D97-AF65-F5344CB8AC3E}">
        <p14:creationId xmlns:p14="http://schemas.microsoft.com/office/powerpoint/2010/main" val="1171549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24" y="9426"/>
            <a:ext cx="8291709" cy="1417314"/>
          </a:xfrm>
        </p:spPr>
        <p:txBody>
          <a:bodyPr/>
          <a:lstStyle/>
          <a:p>
            <a:r>
              <a:rPr lang="en-US" b="1" dirty="0" smtClean="0">
                <a:latin typeface="+mn-lt"/>
              </a:rPr>
              <a:t>BACKGROUND</a:t>
            </a:r>
            <a:r>
              <a:rPr lang="en-US" b="1" dirty="0" smtClean="0"/>
              <a:t>	</a:t>
            </a:r>
            <a:endParaRPr lang="en-ZA" b="1" dirty="0"/>
          </a:p>
        </p:txBody>
      </p:sp>
      <p:sp>
        <p:nvSpPr>
          <p:cNvPr id="3" name="Content Placeholder 2"/>
          <p:cNvSpPr>
            <a:spLocks noGrp="1"/>
          </p:cNvSpPr>
          <p:nvPr>
            <p:ph idx="1"/>
          </p:nvPr>
        </p:nvSpPr>
        <p:spPr>
          <a:xfrm>
            <a:off x="471340" y="1000125"/>
            <a:ext cx="8857319" cy="5223972"/>
          </a:xfrm>
        </p:spPr>
        <p:txBody>
          <a:bodyPr>
            <a:normAutofit fontScale="92500" lnSpcReduction="10000"/>
          </a:bodyPr>
          <a:lstStyle/>
          <a:p>
            <a:pPr algn="just"/>
            <a:r>
              <a:rPr lang="en-US" sz="2600" dirty="0"/>
              <a:t>The Constitutional Court </a:t>
            </a:r>
            <a:r>
              <a:rPr lang="en-US" sz="2600" dirty="0" smtClean="0"/>
              <a:t>(“CC”) </a:t>
            </a:r>
            <a:r>
              <a:rPr lang="en-US" sz="2600" dirty="0"/>
              <a:t>in the New Nation Movement </a:t>
            </a:r>
            <a:r>
              <a:rPr lang="en-US" sz="2600" dirty="0" smtClean="0"/>
              <a:t>Judgment came </a:t>
            </a:r>
            <a:r>
              <a:rPr lang="en-US" sz="2600" dirty="0"/>
              <a:t>to the technical/legal conclusion that the freedom of association enshrined in section 18 includes the negative right not to associate. </a:t>
            </a:r>
          </a:p>
          <a:p>
            <a:pPr algn="just"/>
            <a:r>
              <a:rPr lang="en-US" sz="2600" dirty="0"/>
              <a:t>This was the basis of its decision that the political rights in section 19 m</a:t>
            </a:r>
            <a:r>
              <a:rPr lang="en-US" sz="2600" dirty="0" smtClean="0"/>
              <a:t>ay </a:t>
            </a:r>
            <a:r>
              <a:rPr lang="en-US" sz="2600" dirty="0"/>
              <a:t>therefore be exercised through either political parties (for those who choose to associate) or </a:t>
            </a:r>
            <a:r>
              <a:rPr lang="en-US" sz="2600" dirty="0" smtClean="0"/>
              <a:t>Independent Candidates (“ICs”) </a:t>
            </a:r>
            <a:r>
              <a:rPr lang="en-US" sz="2600" dirty="0"/>
              <a:t>(for those who choose not to associate). </a:t>
            </a:r>
          </a:p>
          <a:p>
            <a:pPr algn="just"/>
            <a:r>
              <a:rPr lang="en-US" sz="2600" dirty="0"/>
              <a:t>This was fundamentally the case that the applicants made in their court papers and in arguments that they have chosen not to associate and therefore should not be compelled by the Electoral Act to do so. </a:t>
            </a:r>
          </a:p>
          <a:p>
            <a:pPr algn="just"/>
            <a:r>
              <a:rPr lang="en-US" sz="2600" dirty="0"/>
              <a:t>The CC essentially agreed that the right enshrined in section 19(3)(b) may not be lawfully </a:t>
            </a:r>
            <a:r>
              <a:rPr lang="en-US" sz="2600" dirty="0" smtClean="0"/>
              <a:t>proscribed </a:t>
            </a:r>
            <a:r>
              <a:rPr lang="en-US" sz="2600" dirty="0"/>
              <a:t>by the Electoral Act as it vests in “Every adult citizen”.</a:t>
            </a:r>
          </a:p>
          <a:p>
            <a:endParaRPr lang="en-ZA" sz="2600" b="1" i="1" dirty="0"/>
          </a:p>
        </p:txBody>
      </p:sp>
      <p:sp>
        <p:nvSpPr>
          <p:cNvPr id="4" name="Slide Number Placeholder 3"/>
          <p:cNvSpPr>
            <a:spLocks noGrp="1"/>
          </p:cNvSpPr>
          <p:nvPr>
            <p:ph type="sldNum" sz="quarter" idx="12"/>
          </p:nvPr>
        </p:nvSpPr>
        <p:spPr/>
        <p:txBody>
          <a:bodyPr/>
          <a:lstStyle/>
          <a:p>
            <a:fld id="{1AC8F1FB-476B-7644-955A-C390EBE43D8E}" type="slidenum">
              <a:rPr lang="en-US" smtClean="0"/>
              <a:t>3</a:t>
            </a:fld>
            <a:endParaRPr lang="en-US"/>
          </a:p>
        </p:txBody>
      </p:sp>
    </p:spTree>
    <p:extLst>
      <p:ext uri="{BB962C8B-B14F-4D97-AF65-F5344CB8AC3E}">
        <p14:creationId xmlns:p14="http://schemas.microsoft.com/office/powerpoint/2010/main" val="1783488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prstClr val="black"/>
                </a:solidFill>
                <a:latin typeface="Calibri" panose="020F0502020204030204"/>
              </a:rPr>
              <a:t>BACKGROUND continued…</a:t>
            </a:r>
            <a:endParaRPr lang="en-US" dirty="0"/>
          </a:p>
        </p:txBody>
      </p:sp>
      <p:sp>
        <p:nvSpPr>
          <p:cNvPr id="3" name="Content Placeholder 2"/>
          <p:cNvSpPr>
            <a:spLocks noGrp="1"/>
          </p:cNvSpPr>
          <p:nvPr>
            <p:ph idx="1"/>
          </p:nvPr>
        </p:nvSpPr>
        <p:spPr>
          <a:xfrm>
            <a:off x="681038" y="1514475"/>
            <a:ext cx="8543925" cy="4662488"/>
          </a:xfrm>
        </p:spPr>
        <p:txBody>
          <a:bodyPr>
            <a:normAutofit/>
          </a:bodyPr>
          <a:lstStyle/>
          <a:p>
            <a:pPr algn="just"/>
            <a:r>
              <a:rPr lang="en-US" sz="2400" dirty="0" smtClean="0"/>
              <a:t>There are practical differences in how ICs and parties may be accommodated in an electoral system;</a:t>
            </a:r>
          </a:p>
          <a:p>
            <a:pPr algn="just"/>
            <a:r>
              <a:rPr lang="en-US" sz="2400" dirty="0" smtClean="0"/>
              <a:t>These differences seem to be the major points of contention in most submissions received;</a:t>
            </a:r>
          </a:p>
          <a:p>
            <a:pPr algn="just"/>
            <a:r>
              <a:rPr lang="en-US" sz="2400" dirty="0" smtClean="0"/>
              <a:t>Issues raised straddle both policy and law and consequently it is not always possible to separate;</a:t>
            </a:r>
          </a:p>
          <a:p>
            <a:pPr algn="just"/>
            <a:r>
              <a:rPr lang="en-US" sz="2400" dirty="0" smtClean="0"/>
              <a:t>We have deliberately focused on legal/constitutional issues as the DHA has dealt with most policy issues; </a:t>
            </a:r>
            <a:endParaRPr lang="en-US" sz="2400" dirty="0"/>
          </a:p>
        </p:txBody>
      </p:sp>
      <p:sp>
        <p:nvSpPr>
          <p:cNvPr id="4" name="Slide Number Placeholder 3"/>
          <p:cNvSpPr>
            <a:spLocks noGrp="1"/>
          </p:cNvSpPr>
          <p:nvPr>
            <p:ph type="sldNum" sz="quarter" idx="12"/>
          </p:nvPr>
        </p:nvSpPr>
        <p:spPr/>
        <p:txBody>
          <a:bodyPr/>
          <a:lstStyle/>
          <a:p>
            <a:fld id="{1AC8F1FB-476B-7644-955A-C390EBE43D8E}" type="slidenum">
              <a:rPr lang="en-US" smtClean="0"/>
              <a:t>4</a:t>
            </a:fld>
            <a:endParaRPr lang="en-US"/>
          </a:p>
        </p:txBody>
      </p:sp>
    </p:spTree>
    <p:extLst>
      <p:ext uri="{BB962C8B-B14F-4D97-AF65-F5344CB8AC3E}">
        <p14:creationId xmlns:p14="http://schemas.microsoft.com/office/powerpoint/2010/main" val="46159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27002"/>
            <a:ext cx="8662989" cy="1325563"/>
          </a:xfrm>
        </p:spPr>
        <p:txBody>
          <a:bodyPr>
            <a:normAutofit/>
          </a:bodyPr>
          <a:lstStyle/>
          <a:p>
            <a:r>
              <a:rPr lang="en-US" b="1" dirty="0" smtClean="0">
                <a:latin typeface="+mn-lt"/>
              </a:rPr>
              <a:t>VOLUNTARY ASSOCIATIONS &amp; INDEPENDENT CANDIDATES</a:t>
            </a:r>
            <a:endParaRPr lang="en-ZA" dirty="0">
              <a:latin typeface="+mn-lt"/>
            </a:endParaRPr>
          </a:p>
        </p:txBody>
      </p:sp>
      <p:sp>
        <p:nvSpPr>
          <p:cNvPr id="3" name="Content Placeholder 2"/>
          <p:cNvSpPr>
            <a:spLocks noGrp="1"/>
          </p:cNvSpPr>
          <p:nvPr>
            <p:ph idx="1"/>
          </p:nvPr>
        </p:nvSpPr>
        <p:spPr>
          <a:xfrm>
            <a:off x="681038" y="1619250"/>
            <a:ext cx="8543925" cy="4557713"/>
          </a:xfrm>
        </p:spPr>
        <p:txBody>
          <a:bodyPr>
            <a:normAutofit fontScale="92500" lnSpcReduction="20000"/>
          </a:bodyPr>
          <a:lstStyle/>
          <a:p>
            <a:r>
              <a:rPr lang="en-US" b="1" u="sng" dirty="0" smtClean="0"/>
              <a:t>SUBMISSION:</a:t>
            </a:r>
          </a:p>
          <a:p>
            <a:pPr lvl="1"/>
            <a:r>
              <a:rPr lang="en-US" dirty="0" smtClean="0"/>
              <a:t>ICs formed Voluntary Associations in the local government elections through section 15A of the Electoral Commission Act and obtained PR seats. </a:t>
            </a:r>
            <a:r>
              <a:rPr lang="en-US" dirty="0" smtClean="0">
                <a:solidFill>
                  <a:srgbClr val="0070C0"/>
                </a:solidFill>
              </a:rPr>
              <a:t>(One South Africa Movement)</a:t>
            </a:r>
          </a:p>
          <a:p>
            <a:pPr lvl="1"/>
            <a:r>
              <a:rPr lang="en-US" dirty="0" smtClean="0"/>
              <a:t>The </a:t>
            </a:r>
            <a:r>
              <a:rPr lang="en-US" dirty="0"/>
              <a:t>Bill infringes on the Rights of ICs as it prevents them from forming Voluntary Associations. </a:t>
            </a:r>
            <a:r>
              <a:rPr lang="en-US" dirty="0">
                <a:solidFill>
                  <a:srgbClr val="0070C0"/>
                </a:solidFill>
              </a:rPr>
              <a:t>(One South </a:t>
            </a:r>
            <a:r>
              <a:rPr lang="en-US" dirty="0" smtClean="0">
                <a:solidFill>
                  <a:srgbClr val="0070C0"/>
                </a:solidFill>
              </a:rPr>
              <a:t>Africa Movement, </a:t>
            </a:r>
            <a:r>
              <a:rPr lang="en-US" dirty="0">
                <a:solidFill>
                  <a:srgbClr val="0070C0"/>
                </a:solidFill>
              </a:rPr>
              <a:t>National Elders Council of SA, New Nation Movement and Citizens Parliament</a:t>
            </a:r>
            <a:r>
              <a:rPr lang="en-US" dirty="0" smtClean="0">
                <a:solidFill>
                  <a:srgbClr val="0070C0"/>
                </a:solidFill>
              </a:rPr>
              <a:t>)</a:t>
            </a:r>
          </a:p>
          <a:p>
            <a:pPr lvl="1"/>
            <a:r>
              <a:rPr lang="en-US" dirty="0" smtClean="0"/>
              <a:t>Definition of IC should be extended to include movements and organisations</a:t>
            </a:r>
            <a:r>
              <a:rPr lang="en-US" dirty="0"/>
              <a:t> </a:t>
            </a:r>
            <a:r>
              <a:rPr lang="en-US" dirty="0" smtClean="0">
                <a:solidFill>
                  <a:srgbClr val="0070C0"/>
                </a:solidFill>
              </a:rPr>
              <a:t>(Independent Candidate Association)</a:t>
            </a:r>
            <a:endParaRPr lang="en-US" dirty="0">
              <a:solidFill>
                <a:srgbClr val="0070C0"/>
              </a:solidFill>
            </a:endParaRPr>
          </a:p>
          <a:p>
            <a:pPr lvl="1"/>
            <a:endParaRPr lang="en-US" dirty="0" smtClean="0"/>
          </a:p>
          <a:p>
            <a:r>
              <a:rPr lang="en-US" b="1" u="sng" dirty="0" smtClean="0"/>
              <a:t>LEGAL QUESTION:</a:t>
            </a:r>
          </a:p>
          <a:p>
            <a:pPr lvl="1"/>
            <a:r>
              <a:rPr lang="en-US" dirty="0" smtClean="0"/>
              <a:t>Does the Bill prevent ICs from forming Voluntary Associations, and does this prevention constitute an infringement on ICs s18 Constitutional Right to Freedom of Association? </a:t>
            </a:r>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5</a:t>
            </a:fld>
            <a:endParaRPr lang="en-US"/>
          </a:p>
        </p:txBody>
      </p:sp>
    </p:spTree>
    <p:extLst>
      <p:ext uri="{BB962C8B-B14F-4D97-AF65-F5344CB8AC3E}">
        <p14:creationId xmlns:p14="http://schemas.microsoft.com/office/powerpoint/2010/main" val="414898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66676"/>
            <a:ext cx="9430603" cy="6334124"/>
          </a:xfrm>
        </p:spPr>
        <p:txBody>
          <a:bodyPr>
            <a:normAutofit fontScale="77500" lnSpcReduction="20000"/>
          </a:bodyPr>
          <a:lstStyle/>
          <a:p>
            <a:r>
              <a:rPr lang="en-US" sz="3000" b="1" u="sng" dirty="0" smtClean="0">
                <a:solidFill>
                  <a:srgbClr val="0070C0"/>
                </a:solidFill>
              </a:rPr>
              <a:t>R</a:t>
            </a:r>
            <a:r>
              <a:rPr lang="en-US" sz="2600" b="1" u="sng" dirty="0" smtClean="0">
                <a:solidFill>
                  <a:srgbClr val="0070C0"/>
                </a:solidFill>
              </a:rPr>
              <a:t>ESPONSE</a:t>
            </a:r>
          </a:p>
          <a:p>
            <a:r>
              <a:rPr lang="en-US" sz="2300" dirty="0" smtClean="0">
                <a:solidFill>
                  <a:srgbClr val="0070C0"/>
                </a:solidFill>
              </a:rPr>
              <a:t>S15A of the Electoral Commission Act has been repealed by the Electoral Laws Amendment Act 4 of 2021</a:t>
            </a:r>
          </a:p>
          <a:p>
            <a:r>
              <a:rPr lang="en-US" sz="2300" dirty="0" smtClean="0">
                <a:solidFill>
                  <a:srgbClr val="0070C0"/>
                </a:solidFill>
              </a:rPr>
              <a:t>Previously the Electoral Commission Act provided for two different types of registrations:</a:t>
            </a:r>
          </a:p>
          <a:p>
            <a:pPr lvl="1"/>
            <a:r>
              <a:rPr lang="en-US" sz="2300" dirty="0" smtClean="0">
                <a:solidFill>
                  <a:srgbClr val="0070C0"/>
                </a:solidFill>
              </a:rPr>
              <a:t>Parties to register Provincially and Nationally</a:t>
            </a:r>
          </a:p>
          <a:p>
            <a:pPr lvl="1"/>
            <a:r>
              <a:rPr lang="en-US" sz="2300" dirty="0" smtClean="0">
                <a:solidFill>
                  <a:srgbClr val="0070C0"/>
                </a:solidFill>
              </a:rPr>
              <a:t>Parties to register for Municipal Elections (s15A) – which at local government level had been interpreted by civic organizations as permitting the registration of voluntary associations. </a:t>
            </a:r>
          </a:p>
          <a:p>
            <a:r>
              <a:rPr lang="en-US" sz="2300" dirty="0" smtClean="0">
                <a:solidFill>
                  <a:srgbClr val="0070C0"/>
                </a:solidFill>
              </a:rPr>
              <a:t>There is no provisions within the current reading of the Electoral Commission Act (post amendment) that reflects the provisions of the previous section 15A. </a:t>
            </a:r>
            <a:r>
              <a:rPr lang="en-US" sz="2300" b="1" dirty="0" smtClean="0">
                <a:solidFill>
                  <a:srgbClr val="0070C0"/>
                </a:solidFill>
              </a:rPr>
              <a:t>ONLY ONE FORM OF REGISTRATION – S 15 </a:t>
            </a:r>
            <a:r>
              <a:rPr lang="en-US" sz="2300" dirty="0" smtClean="0">
                <a:solidFill>
                  <a:srgbClr val="0070C0"/>
                </a:solidFill>
              </a:rPr>
              <a:t>(which includes the registration of parties for the Republic, province or municipality)</a:t>
            </a:r>
          </a:p>
          <a:p>
            <a:r>
              <a:rPr lang="en-US" sz="2300" dirty="0" smtClean="0">
                <a:solidFill>
                  <a:srgbClr val="0070C0"/>
                </a:solidFill>
              </a:rPr>
              <a:t>The definition of “party” in the Electoral Commission Act is wide &amp; includes organisations or movements of a political nature (Voluntary Associations).</a:t>
            </a:r>
          </a:p>
          <a:p>
            <a:r>
              <a:rPr lang="en-US" sz="2300" dirty="0" smtClean="0">
                <a:solidFill>
                  <a:srgbClr val="0070C0"/>
                </a:solidFill>
              </a:rPr>
              <a:t>These Voluntary Associations are not precluded from the requirements imposed on political parties, as section 15A is now repealed.</a:t>
            </a:r>
          </a:p>
          <a:p>
            <a:r>
              <a:rPr lang="en-US" sz="2300" dirty="0" smtClean="0">
                <a:solidFill>
                  <a:srgbClr val="0070C0"/>
                </a:solidFill>
              </a:rPr>
              <a:t>Regardless of the s15A being repealed, s18 of the Constitution provides for Freedom of Association.</a:t>
            </a:r>
          </a:p>
          <a:p>
            <a:r>
              <a:rPr lang="en-US" sz="2300" dirty="0" smtClean="0">
                <a:solidFill>
                  <a:srgbClr val="0070C0"/>
                </a:solidFill>
              </a:rPr>
              <a:t>Therefore an IC can choose to stand as an IC or choose to form an association, and even though the Bill does not expressly provide for a voluntary association, it does not prevent a person from forming a voluntary association and registering as a “party”.</a:t>
            </a:r>
            <a:endParaRPr lang="en-US" sz="2300" dirty="0">
              <a:solidFill>
                <a:srgbClr val="0070C0"/>
              </a:solidFill>
            </a:endParaRPr>
          </a:p>
          <a:p>
            <a:r>
              <a:rPr lang="en-US" sz="2300" dirty="0" smtClean="0">
                <a:solidFill>
                  <a:srgbClr val="0070C0"/>
                </a:solidFill>
              </a:rPr>
              <a:t>The Bill therefore </a:t>
            </a:r>
            <a:r>
              <a:rPr lang="en-US" sz="2300" b="1" dirty="0" smtClean="0">
                <a:solidFill>
                  <a:srgbClr val="0070C0"/>
                </a:solidFill>
              </a:rPr>
              <a:t>DOES NOT undermine the right to freedom of association.</a:t>
            </a:r>
          </a:p>
          <a:p>
            <a:r>
              <a:rPr lang="en-US" sz="2300" b="1" dirty="0" smtClean="0">
                <a:solidFill>
                  <a:srgbClr val="0070C0"/>
                </a:solidFill>
              </a:rPr>
              <a:t>We propose that the DHA confirm this understanding.</a:t>
            </a:r>
          </a:p>
          <a:p>
            <a:endParaRPr lang="en-US" b="1" dirty="0" smtClean="0">
              <a:solidFill>
                <a:srgbClr val="0070C0"/>
              </a:solidFill>
            </a:endParaRPr>
          </a:p>
          <a:p>
            <a:endParaRPr lang="en-US" dirty="0" smtClean="0">
              <a:solidFill>
                <a:srgbClr val="0070C0"/>
              </a:solidFill>
            </a:endParaRPr>
          </a:p>
          <a:p>
            <a:endParaRPr lang="en-ZA" dirty="0">
              <a:solidFill>
                <a:srgbClr val="0070C0"/>
              </a:solidFill>
            </a:endParaRPr>
          </a:p>
        </p:txBody>
      </p:sp>
      <p:sp>
        <p:nvSpPr>
          <p:cNvPr id="2" name="Slide Number Placeholder 1"/>
          <p:cNvSpPr>
            <a:spLocks noGrp="1"/>
          </p:cNvSpPr>
          <p:nvPr>
            <p:ph type="sldNum" sz="quarter" idx="12"/>
          </p:nvPr>
        </p:nvSpPr>
        <p:spPr/>
        <p:txBody>
          <a:bodyPr/>
          <a:lstStyle/>
          <a:p>
            <a:fld id="{1AC8F1FB-476B-7644-955A-C390EBE43D8E}" type="slidenum">
              <a:rPr lang="en-US" smtClean="0"/>
              <a:t>6</a:t>
            </a:fld>
            <a:endParaRPr lang="en-US"/>
          </a:p>
        </p:txBody>
      </p:sp>
    </p:spTree>
    <p:extLst>
      <p:ext uri="{BB962C8B-B14F-4D97-AF65-F5344CB8AC3E}">
        <p14:creationId xmlns:p14="http://schemas.microsoft.com/office/powerpoint/2010/main" val="3679580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1" y="39213"/>
            <a:ext cx="9359093" cy="1325563"/>
          </a:xfrm>
        </p:spPr>
        <p:txBody>
          <a:bodyPr>
            <a:normAutofit/>
          </a:bodyPr>
          <a:lstStyle/>
          <a:p>
            <a:r>
              <a:rPr lang="en-US" sz="4000" b="1" dirty="0" smtClean="0">
                <a:latin typeface="+mn-lt"/>
              </a:rPr>
              <a:t>EXTRA REQUIREMENTS FOR INDEPENDENT CANDIDATES </a:t>
            </a:r>
            <a:endParaRPr lang="en-ZA" sz="4000" b="1" dirty="0">
              <a:latin typeface="+mn-lt"/>
            </a:endParaRPr>
          </a:p>
        </p:txBody>
      </p:sp>
      <p:sp>
        <p:nvSpPr>
          <p:cNvPr id="3" name="Content Placeholder 2"/>
          <p:cNvSpPr>
            <a:spLocks noGrp="1"/>
          </p:cNvSpPr>
          <p:nvPr>
            <p:ph idx="1"/>
          </p:nvPr>
        </p:nvSpPr>
        <p:spPr>
          <a:xfrm>
            <a:off x="177421" y="1214650"/>
            <a:ext cx="9294125" cy="5071850"/>
          </a:xfrm>
        </p:spPr>
        <p:txBody>
          <a:bodyPr>
            <a:normAutofit fontScale="85000" lnSpcReduction="20000"/>
          </a:bodyPr>
          <a:lstStyle/>
          <a:p>
            <a:r>
              <a:rPr lang="en-US" b="1" u="sng" dirty="0"/>
              <a:t>SUBMISSION:</a:t>
            </a:r>
          </a:p>
          <a:p>
            <a:pPr lvl="1"/>
            <a:r>
              <a:rPr lang="en-US" sz="2600" dirty="0" smtClean="0"/>
              <a:t>The Bill creates unfair advantages towards Political Parties as:</a:t>
            </a:r>
          </a:p>
          <a:p>
            <a:pPr lvl="2"/>
            <a:r>
              <a:rPr lang="en-US" dirty="0" smtClean="0"/>
              <a:t>IC require support of a prescribed amount of voters within region, must not have been part of a party 3 months prior to elections &amp; pay a deposit – IC lack financial and organisation support enjoyed by Political Parties</a:t>
            </a:r>
            <a:r>
              <a:rPr lang="en-US" dirty="0" smtClean="0">
                <a:solidFill>
                  <a:srgbClr val="0070C0"/>
                </a:solidFill>
              </a:rPr>
              <a:t> (UNISA, FW de Klerk Foundation, One SA Movement, Mandela Bay Community Movement, Dear SA, </a:t>
            </a:r>
            <a:r>
              <a:rPr lang="en-US" dirty="0" err="1" smtClean="0">
                <a:solidFill>
                  <a:srgbClr val="0070C0"/>
                </a:solidFill>
              </a:rPr>
              <a:t>Zolani</a:t>
            </a:r>
            <a:r>
              <a:rPr lang="en-US" dirty="0" smtClean="0">
                <a:solidFill>
                  <a:srgbClr val="0070C0"/>
                </a:solidFill>
              </a:rPr>
              <a:t> </a:t>
            </a:r>
            <a:r>
              <a:rPr lang="en-US" dirty="0" err="1" smtClean="0">
                <a:solidFill>
                  <a:srgbClr val="0070C0"/>
                </a:solidFill>
              </a:rPr>
              <a:t>Zonyane</a:t>
            </a:r>
            <a:r>
              <a:rPr lang="en-US" dirty="0" smtClean="0">
                <a:solidFill>
                  <a:srgbClr val="0070C0"/>
                </a:solidFill>
              </a:rPr>
              <a:t>, </a:t>
            </a:r>
            <a:r>
              <a:rPr lang="en-US" dirty="0" err="1" smtClean="0">
                <a:solidFill>
                  <a:srgbClr val="0070C0"/>
                </a:solidFill>
              </a:rPr>
              <a:t>Abatsha</a:t>
            </a:r>
            <a:r>
              <a:rPr lang="en-US" dirty="0" smtClean="0">
                <a:solidFill>
                  <a:srgbClr val="0070C0"/>
                </a:solidFill>
              </a:rPr>
              <a:t> Force of Change</a:t>
            </a:r>
          </a:p>
          <a:p>
            <a:pPr lvl="1"/>
            <a:r>
              <a:rPr lang="en-US" sz="2600" dirty="0" smtClean="0"/>
              <a:t>Bill unjustly limits the ICs right to contest elections as:</a:t>
            </a:r>
          </a:p>
          <a:p>
            <a:pPr lvl="2"/>
            <a:r>
              <a:rPr lang="en-US" dirty="0" smtClean="0"/>
              <a:t>ICs can only contest within their region of residence, ICs cannot contest the 200 compensatory seats, Bill reflects that PR is only for Political Parties </a:t>
            </a:r>
            <a:r>
              <a:rPr lang="en-US" dirty="0" smtClean="0">
                <a:solidFill>
                  <a:srgbClr val="0070C0"/>
                </a:solidFill>
              </a:rPr>
              <a:t>(Helen </a:t>
            </a:r>
            <a:r>
              <a:rPr lang="en-US" dirty="0" err="1" smtClean="0">
                <a:solidFill>
                  <a:srgbClr val="0070C0"/>
                </a:solidFill>
              </a:rPr>
              <a:t>Suzman</a:t>
            </a:r>
            <a:r>
              <a:rPr lang="en-US" dirty="0" smtClean="0">
                <a:solidFill>
                  <a:srgbClr val="0070C0"/>
                </a:solidFill>
              </a:rPr>
              <a:t> Foundation, Raising Righteous Rulers: Devoted Citizens)</a:t>
            </a:r>
          </a:p>
          <a:p>
            <a:pPr lvl="1"/>
            <a:r>
              <a:rPr lang="en-US" sz="2600" dirty="0" smtClean="0"/>
              <a:t>Bill reflects that PR is only for Political Parties:</a:t>
            </a:r>
          </a:p>
          <a:p>
            <a:pPr lvl="2"/>
            <a:r>
              <a:rPr lang="en-US" sz="2200" dirty="0" smtClean="0"/>
              <a:t>Does not reflect the requirement of general proportionality as ICs do not contest 200 compensatory seats </a:t>
            </a:r>
            <a:r>
              <a:rPr lang="en-US" sz="2200" dirty="0" smtClean="0">
                <a:solidFill>
                  <a:srgbClr val="0070C0"/>
                </a:solidFill>
              </a:rPr>
              <a:t>(SA Institute of Race Relations, </a:t>
            </a:r>
            <a:r>
              <a:rPr lang="en-US" sz="2200" dirty="0" err="1" smtClean="0">
                <a:solidFill>
                  <a:srgbClr val="0070C0"/>
                </a:solidFill>
              </a:rPr>
              <a:t>Abatsha</a:t>
            </a:r>
            <a:r>
              <a:rPr lang="en-US" sz="2200" dirty="0" smtClean="0">
                <a:solidFill>
                  <a:srgbClr val="0070C0"/>
                </a:solidFill>
              </a:rPr>
              <a:t> Force of Change) </a:t>
            </a:r>
            <a:endParaRPr lang="en-US" sz="2200" dirty="0">
              <a:solidFill>
                <a:srgbClr val="0070C0"/>
              </a:solidFill>
            </a:endParaRPr>
          </a:p>
          <a:p>
            <a:pPr lvl="1"/>
            <a:endParaRPr lang="en-US" dirty="0"/>
          </a:p>
          <a:p>
            <a:r>
              <a:rPr lang="en-US" b="1" u="sng" dirty="0"/>
              <a:t>LEGAL QUESTION:</a:t>
            </a:r>
          </a:p>
          <a:p>
            <a:pPr lvl="1"/>
            <a:r>
              <a:rPr lang="en-US" sz="2800" dirty="0"/>
              <a:t>Does the Bill </a:t>
            </a:r>
            <a:r>
              <a:rPr lang="en-US" sz="2800" dirty="0" smtClean="0"/>
              <a:t>create more stringent requirements on ICs and therefore unfairly discriminates ICs &amp; infringes upon their section 19 (3)(b) right to stand public office?</a:t>
            </a:r>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7</a:t>
            </a:fld>
            <a:endParaRPr lang="en-US"/>
          </a:p>
        </p:txBody>
      </p:sp>
    </p:spTree>
    <p:extLst>
      <p:ext uri="{BB962C8B-B14F-4D97-AF65-F5344CB8AC3E}">
        <p14:creationId xmlns:p14="http://schemas.microsoft.com/office/powerpoint/2010/main" val="3593270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485775"/>
            <a:ext cx="9039225" cy="5691189"/>
          </a:xfrm>
        </p:spPr>
        <p:txBody>
          <a:bodyPr>
            <a:normAutofit/>
          </a:bodyPr>
          <a:lstStyle/>
          <a:p>
            <a:pPr lvl="1"/>
            <a:r>
              <a:rPr lang="en-US" b="1" u="sng" dirty="0" smtClean="0">
                <a:solidFill>
                  <a:srgbClr val="0070C0"/>
                </a:solidFill>
              </a:rPr>
              <a:t>RESPONSE:</a:t>
            </a:r>
          </a:p>
          <a:p>
            <a:pPr lvl="1"/>
            <a:r>
              <a:rPr lang="en-US" dirty="0" smtClean="0">
                <a:solidFill>
                  <a:srgbClr val="0070C0"/>
                </a:solidFill>
              </a:rPr>
              <a:t>It is argued that the Bill does not unfairly discriminate ICs:</a:t>
            </a:r>
          </a:p>
          <a:p>
            <a:pPr lvl="2"/>
            <a:r>
              <a:rPr lang="en-US" dirty="0" smtClean="0">
                <a:solidFill>
                  <a:srgbClr val="0070C0"/>
                </a:solidFill>
              </a:rPr>
              <a:t>The right to equality is not being infringed, as ICs and Political Parties will always have unequal footing due to the political nature of these institutions (ICs = one seat, political parties = more than one)</a:t>
            </a:r>
          </a:p>
          <a:p>
            <a:pPr lvl="2"/>
            <a:r>
              <a:rPr lang="en-US" i="1" dirty="0" smtClean="0">
                <a:solidFill>
                  <a:srgbClr val="0070C0"/>
                </a:solidFill>
              </a:rPr>
              <a:t>Harksen v Lane - </a:t>
            </a:r>
            <a:r>
              <a:rPr lang="en-US" dirty="0" smtClean="0">
                <a:solidFill>
                  <a:srgbClr val="0070C0"/>
                </a:solidFill>
              </a:rPr>
              <a:t>does the provision differentiate between people or categories of people? If so does the differentiation bear a rational connection to a legitimate government purpose?</a:t>
            </a:r>
          </a:p>
          <a:p>
            <a:pPr lvl="2"/>
            <a:r>
              <a:rPr lang="en-US" dirty="0" smtClean="0">
                <a:solidFill>
                  <a:srgbClr val="0070C0"/>
                </a:solidFill>
              </a:rPr>
              <a:t>What is the legitimate government purpose for the requirements?</a:t>
            </a:r>
          </a:p>
          <a:p>
            <a:pPr lvl="3"/>
            <a:r>
              <a:rPr lang="en-US" sz="2000" b="1" dirty="0" smtClean="0">
                <a:solidFill>
                  <a:srgbClr val="0070C0"/>
                </a:solidFill>
              </a:rPr>
              <a:t>Deposit Requirement  </a:t>
            </a:r>
            <a:r>
              <a:rPr lang="en-US" sz="2000" dirty="0" smtClean="0">
                <a:solidFill>
                  <a:srgbClr val="0070C0"/>
                </a:solidFill>
              </a:rPr>
              <a:t>- </a:t>
            </a:r>
            <a:r>
              <a:rPr lang="en-US" sz="2000" i="1" dirty="0" smtClean="0">
                <a:solidFill>
                  <a:srgbClr val="0070C0"/>
                </a:solidFill>
              </a:rPr>
              <a:t>EFF v Electoral Commission </a:t>
            </a:r>
            <a:r>
              <a:rPr lang="en-US" sz="2000" dirty="0" smtClean="0">
                <a:solidFill>
                  <a:srgbClr val="0070C0"/>
                </a:solidFill>
              </a:rPr>
              <a:t>confirmed the legitimacy of financial deposits as a requirement to participate in elections</a:t>
            </a:r>
          </a:p>
          <a:p>
            <a:pPr lvl="3"/>
            <a:r>
              <a:rPr lang="en-US" sz="2000" b="1" dirty="0" smtClean="0">
                <a:solidFill>
                  <a:srgbClr val="0070C0"/>
                </a:solidFill>
              </a:rPr>
              <a:t>Not belong to a </a:t>
            </a:r>
            <a:r>
              <a:rPr lang="en-US" sz="2000" b="1" dirty="0">
                <a:solidFill>
                  <a:srgbClr val="0070C0"/>
                </a:solidFill>
              </a:rPr>
              <a:t>Party </a:t>
            </a:r>
            <a:r>
              <a:rPr lang="en-US" sz="2000" b="1" dirty="0" smtClean="0">
                <a:solidFill>
                  <a:srgbClr val="0070C0"/>
                </a:solidFill>
              </a:rPr>
              <a:t>for 3 months prior </a:t>
            </a:r>
            <a:r>
              <a:rPr lang="en-US" sz="2000" b="1" dirty="0">
                <a:solidFill>
                  <a:srgbClr val="0070C0"/>
                </a:solidFill>
              </a:rPr>
              <a:t>requirement  </a:t>
            </a:r>
            <a:r>
              <a:rPr lang="en-US" sz="2000" dirty="0">
                <a:solidFill>
                  <a:srgbClr val="0070C0"/>
                </a:solidFill>
              </a:rPr>
              <a:t>- </a:t>
            </a:r>
            <a:r>
              <a:rPr lang="en-US" sz="2000" dirty="0" smtClean="0">
                <a:solidFill>
                  <a:srgbClr val="0070C0"/>
                </a:solidFill>
              </a:rPr>
              <a:t>“cooling off” period prevents Parties from fielding candidates as ICs</a:t>
            </a:r>
          </a:p>
          <a:p>
            <a:pPr lvl="3"/>
            <a:r>
              <a:rPr lang="en-US" sz="2000" b="1" dirty="0" smtClean="0">
                <a:solidFill>
                  <a:srgbClr val="0070C0"/>
                </a:solidFill>
              </a:rPr>
              <a:t>Prescribed amount of voter supporter requirement </a:t>
            </a:r>
            <a:r>
              <a:rPr lang="en-US" sz="2000" dirty="0" smtClean="0">
                <a:solidFill>
                  <a:srgbClr val="0070C0"/>
                </a:solidFill>
              </a:rPr>
              <a:t>– to determine seriousness of candidate</a:t>
            </a:r>
          </a:p>
          <a:p>
            <a:endParaRPr lang="en-ZA" dirty="0"/>
          </a:p>
        </p:txBody>
      </p:sp>
      <p:sp>
        <p:nvSpPr>
          <p:cNvPr id="2" name="Slide Number Placeholder 1"/>
          <p:cNvSpPr>
            <a:spLocks noGrp="1"/>
          </p:cNvSpPr>
          <p:nvPr>
            <p:ph type="sldNum" sz="quarter" idx="12"/>
          </p:nvPr>
        </p:nvSpPr>
        <p:spPr/>
        <p:txBody>
          <a:bodyPr/>
          <a:lstStyle/>
          <a:p>
            <a:fld id="{1AC8F1FB-476B-7644-955A-C390EBE43D8E}" type="slidenum">
              <a:rPr lang="en-US" smtClean="0"/>
              <a:t>8</a:t>
            </a:fld>
            <a:endParaRPr lang="en-US"/>
          </a:p>
        </p:txBody>
      </p:sp>
    </p:spTree>
    <p:extLst>
      <p:ext uri="{BB962C8B-B14F-4D97-AF65-F5344CB8AC3E}">
        <p14:creationId xmlns:p14="http://schemas.microsoft.com/office/powerpoint/2010/main" val="208531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38" y="304800"/>
            <a:ext cx="8543925" cy="5872163"/>
          </a:xfrm>
        </p:spPr>
        <p:txBody>
          <a:bodyPr>
            <a:normAutofit/>
          </a:bodyPr>
          <a:lstStyle/>
          <a:p>
            <a:pPr lvl="1"/>
            <a:r>
              <a:rPr lang="en-US" sz="2000" dirty="0">
                <a:solidFill>
                  <a:srgbClr val="0070C0"/>
                </a:solidFill>
              </a:rPr>
              <a:t>It is </a:t>
            </a:r>
            <a:r>
              <a:rPr lang="en-US" sz="2000" dirty="0" smtClean="0">
                <a:solidFill>
                  <a:srgbClr val="0070C0"/>
                </a:solidFill>
              </a:rPr>
              <a:t>further argued </a:t>
            </a:r>
            <a:r>
              <a:rPr lang="en-US" sz="2000" dirty="0">
                <a:solidFill>
                  <a:srgbClr val="0070C0"/>
                </a:solidFill>
              </a:rPr>
              <a:t>that </a:t>
            </a:r>
            <a:r>
              <a:rPr lang="en-US" sz="2000" b="1" dirty="0">
                <a:solidFill>
                  <a:srgbClr val="0070C0"/>
                </a:solidFill>
              </a:rPr>
              <a:t>Bill does not infringe upon the ICs right to stand to public office:</a:t>
            </a:r>
          </a:p>
          <a:p>
            <a:pPr lvl="2"/>
            <a:r>
              <a:rPr lang="en-US" dirty="0">
                <a:solidFill>
                  <a:srgbClr val="0070C0"/>
                </a:solidFill>
              </a:rPr>
              <a:t>The requirements may discourage ICs from contesting, but does not limit their right:.</a:t>
            </a:r>
          </a:p>
          <a:p>
            <a:pPr lvl="2"/>
            <a:r>
              <a:rPr lang="en-US" dirty="0">
                <a:solidFill>
                  <a:srgbClr val="0070C0"/>
                </a:solidFill>
              </a:rPr>
              <a:t>Is it the purpose of the Bill to encourage ICs or is the purpose of the Bill to create an electoral system that is generally based on proportional representation, which accommodates ICs?</a:t>
            </a:r>
          </a:p>
          <a:p>
            <a:pPr lvl="1"/>
            <a:r>
              <a:rPr lang="en-US" sz="2000" dirty="0">
                <a:solidFill>
                  <a:srgbClr val="0070C0"/>
                </a:solidFill>
              </a:rPr>
              <a:t>The Bill does reflect Proportional Representation, the constitutional requirement is </a:t>
            </a:r>
            <a:r>
              <a:rPr lang="en-US" sz="2000" u="sng" dirty="0">
                <a:solidFill>
                  <a:srgbClr val="0070C0"/>
                </a:solidFill>
              </a:rPr>
              <a:t>general </a:t>
            </a:r>
            <a:r>
              <a:rPr lang="en-US" sz="2000" dirty="0">
                <a:solidFill>
                  <a:srgbClr val="0070C0"/>
                </a:solidFill>
              </a:rPr>
              <a:t>proportional representation. Although proportional representation is a requirement that is not exclusively for political parties, it is practically difficult to provide for proportional representation with independents as they can only hold 1 seat, even though they may receive more votes than a political party. </a:t>
            </a:r>
          </a:p>
          <a:p>
            <a:pPr marL="0" lvl="3" indent="0">
              <a:spcBef>
                <a:spcPts val="1000"/>
              </a:spcBef>
              <a:buNone/>
            </a:pPr>
            <a:r>
              <a:rPr lang="en-US" sz="2000" b="1" dirty="0" smtClean="0">
                <a:solidFill>
                  <a:srgbClr val="0070C0"/>
                </a:solidFill>
              </a:rPr>
              <a:t>HOWEVER</a:t>
            </a:r>
            <a:r>
              <a:rPr lang="en-US" sz="2000" b="1" dirty="0">
                <a:solidFill>
                  <a:srgbClr val="0070C0"/>
                </a:solidFill>
              </a:rPr>
              <a:t>, </a:t>
            </a:r>
            <a:r>
              <a:rPr lang="en-US" sz="2000" b="1" dirty="0" smtClean="0">
                <a:solidFill>
                  <a:srgbClr val="0070C0"/>
                </a:solidFill>
              </a:rPr>
              <a:t>the requirement of being an ordinary resident in a region or province has been criticized as being unjustifiable – the DHA needs to respond to this as there seems to be no similar requirement for Ward Councilors in the Local Government Elections. </a:t>
            </a:r>
            <a:endParaRPr lang="en-US" sz="2000" dirty="0">
              <a:solidFill>
                <a:srgbClr val="0070C0"/>
              </a:solidFill>
            </a:endParaRPr>
          </a:p>
          <a:p>
            <a:endParaRPr lang="en-ZA" dirty="0"/>
          </a:p>
        </p:txBody>
      </p:sp>
      <p:sp>
        <p:nvSpPr>
          <p:cNvPr id="4" name="Slide Number Placeholder 3"/>
          <p:cNvSpPr>
            <a:spLocks noGrp="1"/>
          </p:cNvSpPr>
          <p:nvPr>
            <p:ph type="sldNum" sz="quarter" idx="12"/>
          </p:nvPr>
        </p:nvSpPr>
        <p:spPr/>
        <p:txBody>
          <a:bodyPr/>
          <a:lstStyle/>
          <a:p>
            <a:fld id="{1AC8F1FB-476B-7644-955A-C390EBE43D8E}" type="slidenum">
              <a:rPr lang="en-US" smtClean="0"/>
              <a:t>9</a:t>
            </a:fld>
            <a:endParaRPr lang="en-US"/>
          </a:p>
        </p:txBody>
      </p:sp>
    </p:spTree>
    <p:extLst>
      <p:ext uri="{BB962C8B-B14F-4D97-AF65-F5344CB8AC3E}">
        <p14:creationId xmlns:p14="http://schemas.microsoft.com/office/powerpoint/2010/main" val="1506364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24209</TotalTime>
  <Words>3618</Words>
  <Application>Microsoft Office PowerPoint</Application>
  <PresentationFormat>A4 Paper (210x297 mm)</PresentationFormat>
  <Paragraphs>220</Paragraphs>
  <Slides>26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INTRODUCTION </vt:lpstr>
      <vt:lpstr>BACKGROUND </vt:lpstr>
      <vt:lpstr>BACKGROUND continued…</vt:lpstr>
      <vt:lpstr>VOLUNTARY ASSOCIATIONS &amp; INDEPENDENT CANDIDATES</vt:lpstr>
      <vt:lpstr>PowerPoint Presentation</vt:lpstr>
      <vt:lpstr>EXTRA REQUIREMENTS FOR INDEPENDENT CANDIDATES </vt:lpstr>
      <vt:lpstr>PowerPoint Presentation</vt:lpstr>
      <vt:lpstr>PowerPoint Presentation</vt:lpstr>
      <vt:lpstr>WASTED VOTES </vt:lpstr>
      <vt:lpstr>PowerPoint Presentation</vt:lpstr>
      <vt:lpstr>VACANCIES </vt:lpstr>
      <vt:lpstr>VACANCIES</vt:lpstr>
      <vt:lpstr>RECALL OF MEMBERS/ REPRESENTATIVES</vt:lpstr>
      <vt:lpstr>PowerPoint Presentation</vt:lpstr>
      <vt:lpstr>SCHEDULE 3 OF THE ACT: EQUITABLE REPRESENTATION IN ALLOCATION OF SEATS TO THE PROVINCIAL LEGISLATURE</vt:lpstr>
      <vt:lpstr>PowerPoint Presentation</vt:lpstr>
      <vt:lpstr>ACCOMODATING INDEPENDENT CANDIDATES IN THE NCOP</vt:lpstr>
      <vt:lpstr>PowerPoint Presentation</vt:lpstr>
      <vt:lpstr>ASSESSING POTENTIAL CANDIDATES FOR PREVIOUS SEXUAL CONVICTIONS</vt:lpstr>
      <vt:lpstr>PowerPoint Presentation</vt:lpstr>
      <vt:lpstr>OTHER SECTIONS IN ELECTORAL ACT WHICH MIGHT RQUIRE AMENDMENT TO FULLY ACCOMMODATE INDEPENDENT CANDIDATES</vt:lpstr>
      <vt:lpstr>OTHER LEGISLATION REQUIRING AMENDMENTS BEFORE THE NEXT ELECTION</vt:lpstr>
      <vt:lpstr>OTHER LEGISLATION REQUIRING AMENDMENTS continued…</vt:lpstr>
      <vt:lpstr>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Siviwe Njikela</cp:lastModifiedBy>
  <cp:revision>265</cp:revision>
  <dcterms:created xsi:type="dcterms:W3CDTF">2020-02-25T16:48:47Z</dcterms:created>
  <dcterms:modified xsi:type="dcterms:W3CDTF">2022-05-05T09:04:56Z</dcterms:modified>
</cp:coreProperties>
</file>