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 id="2147483733" r:id="rId5"/>
  </p:sldMasterIdLst>
  <p:notesMasterIdLst>
    <p:notesMasterId r:id="rId27"/>
  </p:notesMasterIdLst>
  <p:handoutMasterIdLst>
    <p:handoutMasterId r:id="rId28"/>
  </p:handoutMasterIdLst>
  <p:sldIdLst>
    <p:sldId id="256" r:id="rId6"/>
    <p:sldId id="578" r:id="rId7"/>
    <p:sldId id="550" r:id="rId8"/>
    <p:sldId id="557" r:id="rId9"/>
    <p:sldId id="585" r:id="rId10"/>
    <p:sldId id="588" r:id="rId11"/>
    <p:sldId id="606" r:id="rId12"/>
    <p:sldId id="524" r:id="rId13"/>
    <p:sldId id="609" r:id="rId14"/>
    <p:sldId id="608" r:id="rId15"/>
    <p:sldId id="554" r:id="rId16"/>
    <p:sldId id="552" r:id="rId17"/>
    <p:sldId id="553" r:id="rId18"/>
    <p:sldId id="590" r:id="rId19"/>
    <p:sldId id="604" r:id="rId20"/>
    <p:sldId id="564" r:id="rId21"/>
    <p:sldId id="561" r:id="rId22"/>
    <p:sldId id="603" r:id="rId23"/>
    <p:sldId id="442" r:id="rId24"/>
    <p:sldId id="610" r:id="rId25"/>
    <p:sldId id="611"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thokoziso Rikhotso" initials="SR" lastIdx="1" clrIdx="0">
    <p:extLst>
      <p:ext uri="{19B8F6BF-5375-455C-9EA6-DF929625EA0E}">
        <p15:presenceInfo xmlns:p15="http://schemas.microsoft.com/office/powerpoint/2012/main" userId="Sithokoziso Rikhotso" providerId="None"/>
      </p:ext>
    </p:extLst>
  </p:cmAuthor>
  <p:cmAuthor id="2" name="Nto Rikhotso" initials="NR" lastIdx="4" clrIdx="1">
    <p:extLst>
      <p:ext uri="{19B8F6BF-5375-455C-9EA6-DF929625EA0E}">
        <p15:presenceInfo xmlns:p15="http://schemas.microsoft.com/office/powerpoint/2012/main" userId="S-1-5-21-2859864586-2270660840-2576915702-28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CCCCC"/>
    <a:srgbClr val="3C8A9E"/>
    <a:srgbClr val="3F6797"/>
    <a:srgbClr val="F2F2F2"/>
    <a:srgbClr val="B5DFF0"/>
    <a:srgbClr val="173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3735" autoAdjust="0"/>
  </p:normalViewPr>
  <p:slideViewPr>
    <p:cSldViewPr snapToGrid="0" snapToObjects="1" showGuides="1">
      <p:cViewPr varScale="1">
        <p:scale>
          <a:sx n="64" d="100"/>
          <a:sy n="64" d="100"/>
        </p:scale>
        <p:origin x="1416" y="60"/>
      </p:cViewPr>
      <p:guideLst>
        <p:guide orient="horz" pos="2161"/>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9" d="100"/>
          <a:sy n="59" d="100"/>
        </p:scale>
        <p:origin x="323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9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9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r>
              <a:rPr lang="en-US" sz="1600">
                <a:solidFill>
                  <a:schemeClr val="tx1"/>
                </a:solidFill>
                <a:latin typeface="Arial" panose="020B0604020202020204" pitchFamily="34" charset="0"/>
                <a:cs typeface="Arial" panose="020B0604020202020204" pitchFamily="34" charset="0"/>
              </a:rPr>
              <a:t>Revenue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6"/>
          <c:tx>
            <c:strRef>
              <c:f>Sheet1!$A$3</c:f>
              <c:strCache>
                <c:ptCount val="1"/>
                <c:pt idx="0">
                  <c:v>Revenue </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5"/>
                </a:solidFill>
                <a:prstDash val="sysDash"/>
              </a:ln>
              <a:effectLst/>
            </c:spPr>
            <c:trendlineType val="linear"/>
            <c:dispRSqr val="0"/>
            <c:dispEq val="0"/>
          </c:trendline>
          <c:cat>
            <c:strRef>
              <c:f>Sheet1!$B$1:$F$1</c:f>
              <c:strCache>
                <c:ptCount val="5"/>
                <c:pt idx="0">
                  <c:v>2021/22</c:v>
                </c:pt>
                <c:pt idx="1">
                  <c:v>2022/23</c:v>
                </c:pt>
                <c:pt idx="2">
                  <c:v>2023/24</c:v>
                </c:pt>
                <c:pt idx="3">
                  <c:v>2024/25</c:v>
                </c:pt>
                <c:pt idx="4">
                  <c:v>2025/26</c:v>
                </c:pt>
              </c:strCache>
            </c:strRef>
          </c:cat>
          <c:val>
            <c:numRef>
              <c:f>Sheet1!$B$3:$F$3</c:f>
              <c:numCache>
                <c:formatCode>#,##0</c:formatCode>
                <c:ptCount val="5"/>
                <c:pt idx="0">
                  <c:v>2213</c:v>
                </c:pt>
                <c:pt idx="1">
                  <c:v>2413</c:v>
                </c:pt>
                <c:pt idx="2">
                  <c:v>2519</c:v>
                </c:pt>
                <c:pt idx="3">
                  <c:v>2640</c:v>
                </c:pt>
                <c:pt idx="4">
                  <c:v>2749</c:v>
                </c:pt>
              </c:numCache>
            </c:numRef>
          </c:val>
          <c:extLst>
            <c:ext xmlns:c16="http://schemas.microsoft.com/office/drawing/2014/chart" uri="{C3380CC4-5D6E-409C-BE32-E72D297353CC}">
              <c16:uniqueId val="{00000000-080F-4215-96BF-6BD7E84E01ED}"/>
            </c:ext>
          </c:extLst>
        </c:ser>
        <c:dLbls>
          <c:dLblPos val="outEnd"/>
          <c:showLegendKey val="0"/>
          <c:showVal val="1"/>
          <c:showCatName val="0"/>
          <c:showSerName val="0"/>
          <c:showPercent val="0"/>
          <c:showBubbleSize val="0"/>
        </c:dLbls>
        <c:gapWidth val="444"/>
        <c:overlap val="-90"/>
        <c:axId val="417548447"/>
        <c:axId val="417543871"/>
        <c:extLst>
          <c:ext xmlns:c15="http://schemas.microsoft.com/office/drawing/2012/chart" uri="{02D57815-91ED-43cb-92C2-25804820EDAC}">
            <c15:filteredBarSeries>
              <c15:ser>
                <c:idx val="5"/>
                <c:order val="0"/>
                <c:tx>
                  <c:strRef>
                    <c:extLst>
                      <c:ext uri="{02D57815-91ED-43cb-92C2-25804820EDAC}">
                        <c15:formulaRef>
                          <c15:sqref>Sheet1!$A$2</c15:sqref>
                        </c15:formulaRef>
                      </c:ext>
                    </c:extLst>
                    <c:strCache>
                      <c:ptCount val="1"/>
                      <c:pt idx="0">
                        <c:v>(R’ m)</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c:ext uri="{02D57815-91ED-43cb-92C2-25804820EDAC}">
                        <c15:formulaRef>
                          <c15:sqref>Sheet1!$B$2:$F$2</c15:sqref>
                        </c15:formulaRef>
                      </c:ext>
                    </c:extLst>
                    <c:numCache>
                      <c:formatCode>General</c:formatCode>
                      <c:ptCount val="5"/>
                    </c:numCache>
                  </c:numRef>
                </c:val>
                <c:extLst>
                  <c:ext xmlns:c16="http://schemas.microsoft.com/office/drawing/2014/chart" uri="{C3380CC4-5D6E-409C-BE32-E72D297353CC}">
                    <c16:uniqueId val="{00000001-080F-4215-96BF-6BD7E84E01ED}"/>
                  </c:ext>
                </c:extLst>
              </c15:ser>
            </c15:filteredBarSeries>
            <c15:filteredBarSeries>
              <c15:ser>
                <c:idx val="6"/>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Revenue </c:v>
                      </c:pt>
                    </c:strCache>
                  </c:strRef>
                </c:tx>
                <c:spPr>
                  <a:solidFill>
                    <a:schemeClr val="accent6">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Sheet1!$B$3:$F$3</c15:sqref>
                        </c15:formulaRef>
                      </c:ext>
                    </c:extLst>
                    <c:numCache>
                      <c:formatCode>#,##0</c:formatCode>
                      <c:ptCount val="5"/>
                      <c:pt idx="0">
                        <c:v>2213</c:v>
                      </c:pt>
                      <c:pt idx="1">
                        <c:v>2413</c:v>
                      </c:pt>
                      <c:pt idx="2">
                        <c:v>2519</c:v>
                      </c:pt>
                      <c:pt idx="3">
                        <c:v>2640</c:v>
                      </c:pt>
                      <c:pt idx="4">
                        <c:v>2749</c:v>
                      </c:pt>
                    </c:numCache>
                  </c:numRef>
                </c:val>
                <c:extLst xmlns:c15="http://schemas.microsoft.com/office/drawing/2012/chart">
                  <c:ext xmlns:c16="http://schemas.microsoft.com/office/drawing/2014/chart" uri="{C3380CC4-5D6E-409C-BE32-E72D297353CC}">
                    <c16:uniqueId val="{00000002-080F-4215-96BF-6BD7E84E01ED}"/>
                  </c:ext>
                </c:extLst>
              </c15:ser>
            </c15:filteredBarSeries>
            <c15:filteredBarSeries>
              <c15:ser>
                <c:idx val="7"/>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Expenses </c:v>
                      </c:pt>
                    </c:strCache>
                  </c:strRef>
                </c:tx>
                <c:spPr>
                  <a:solidFill>
                    <a:schemeClr val="accent5">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Sheet1!$B$4:$F$4</c15:sqref>
                        </c15:formulaRef>
                      </c:ext>
                    </c:extLst>
                    <c:numCache>
                      <c:formatCode>#,##0</c:formatCode>
                      <c:ptCount val="5"/>
                      <c:pt idx="0">
                        <c:v>2361</c:v>
                      </c:pt>
                      <c:pt idx="1">
                        <c:v>2427</c:v>
                      </c:pt>
                      <c:pt idx="2">
                        <c:v>2422</c:v>
                      </c:pt>
                      <c:pt idx="3">
                        <c:v>2518</c:v>
                      </c:pt>
                      <c:pt idx="4">
                        <c:v>2576</c:v>
                      </c:pt>
                    </c:numCache>
                  </c:numRef>
                </c:val>
                <c:extLst xmlns:c15="http://schemas.microsoft.com/office/drawing/2012/chart">
                  <c:ext xmlns:c16="http://schemas.microsoft.com/office/drawing/2014/chart" uri="{C3380CC4-5D6E-409C-BE32-E72D297353CC}">
                    <c16:uniqueId val="{00000003-080F-4215-96BF-6BD7E84E01ED}"/>
                  </c:ext>
                </c:extLst>
              </c15:ser>
            </c15:filteredBarSeries>
            <c15:filteredBarSeries>
              <c15:ser>
                <c:idx val="8"/>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Taxation</c:v>
                      </c:pt>
                    </c:strCache>
                  </c:strRef>
                </c:tx>
                <c:spPr>
                  <a:solidFill>
                    <a:schemeClr val="accent4">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Sheet1!$B$5:$F$5</c15:sqref>
                        </c15:formulaRef>
                      </c:ext>
                    </c:extLst>
                    <c:numCache>
                      <c:formatCode>General</c:formatCode>
                      <c:ptCount val="5"/>
                      <c:pt idx="0">
                        <c:v>-8</c:v>
                      </c:pt>
                      <c:pt idx="1">
                        <c:v>-9</c:v>
                      </c:pt>
                      <c:pt idx="2">
                        <c:v>-10</c:v>
                      </c:pt>
                      <c:pt idx="3">
                        <c:v>-15</c:v>
                      </c:pt>
                      <c:pt idx="4">
                        <c:v>-18</c:v>
                      </c:pt>
                    </c:numCache>
                  </c:numRef>
                </c:val>
                <c:extLst xmlns:c15="http://schemas.microsoft.com/office/drawing/2012/chart">
                  <c:ext xmlns:c16="http://schemas.microsoft.com/office/drawing/2014/chart" uri="{C3380CC4-5D6E-409C-BE32-E72D297353CC}">
                    <c16:uniqueId val="{00000004-080F-4215-96BF-6BD7E84E01ED}"/>
                  </c:ext>
                </c:extLst>
              </c15:ser>
            </c15:filteredBarSeries>
            <c15:filteredBarSeries>
              <c15:ser>
                <c:idx val="9"/>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Profit / Loss </c:v>
                      </c:pt>
                    </c:strCache>
                  </c:strRef>
                </c:tx>
                <c:spPr>
                  <a:solidFill>
                    <a:schemeClr val="accent6">
                      <a:lumMod val="8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-156</c:v>
                      </c:pt>
                      <c:pt idx="1">
                        <c:v>-23</c:v>
                      </c:pt>
                      <c:pt idx="2">
                        <c:v>87</c:v>
                      </c:pt>
                      <c:pt idx="3">
                        <c:v>107</c:v>
                      </c:pt>
                      <c:pt idx="4">
                        <c:v>155</c:v>
                      </c:pt>
                    </c:numCache>
                  </c:numRef>
                </c:val>
                <c:extLst xmlns:c15="http://schemas.microsoft.com/office/drawing/2012/chart">
                  <c:ext xmlns:c16="http://schemas.microsoft.com/office/drawing/2014/chart" uri="{C3380CC4-5D6E-409C-BE32-E72D297353CC}">
                    <c16:uniqueId val="{00000005-080F-4215-96BF-6BD7E84E01ED}"/>
                  </c:ext>
                </c:extLst>
              </c15:ser>
            </c15:filteredBarSeries>
            <c15:filteredBarSeries>
              <c15:ser>
                <c:idx val="0"/>
                <c:order val="5"/>
                <c:tx>
                  <c:strRef>
                    <c:extLst xmlns:c15="http://schemas.microsoft.com/office/drawing/2012/chart">
                      <c:ext xmlns:c15="http://schemas.microsoft.com/office/drawing/2012/chart" uri="{02D57815-91ED-43cb-92C2-25804820EDAC}">
                        <c15:formulaRef>
                          <c15:sqref>Sheet1!$A$2</c15:sqref>
                        </c15:formulaRef>
                      </c:ext>
                    </c:extLst>
                    <c:strCache>
                      <c:ptCount val="1"/>
                      <c:pt idx="0">
                        <c:v>(R’ m)</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Sheet1!$B$2:$F$2</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6-080F-4215-96BF-6BD7E84E01ED}"/>
                  </c:ext>
                </c:extLst>
              </c15:ser>
            </c15:filteredBarSeries>
            <c15:filteredBarSeries>
              <c15:ser>
                <c:idx val="2"/>
                <c:order val="7"/>
                <c:tx>
                  <c:strRef>
                    <c:extLst xmlns:c15="http://schemas.microsoft.com/office/drawing/2012/chart">
                      <c:ext xmlns:c15="http://schemas.microsoft.com/office/drawing/2012/chart" uri="{02D57815-91ED-43cb-92C2-25804820EDAC}">
                        <c15:formulaRef>
                          <c15:sqref>Sheet1!$A$4</c15:sqref>
                        </c15:formulaRef>
                      </c:ext>
                    </c:extLst>
                    <c:strCache>
                      <c:ptCount val="1"/>
                      <c:pt idx="0">
                        <c:v>Expenses </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Sheet1!$B$4:$F$4</c15:sqref>
                        </c15:formulaRef>
                      </c:ext>
                    </c:extLst>
                    <c:numCache>
                      <c:formatCode>#,##0</c:formatCode>
                      <c:ptCount val="5"/>
                      <c:pt idx="0">
                        <c:v>2361</c:v>
                      </c:pt>
                      <c:pt idx="1">
                        <c:v>2427</c:v>
                      </c:pt>
                      <c:pt idx="2">
                        <c:v>2422</c:v>
                      </c:pt>
                      <c:pt idx="3">
                        <c:v>2518</c:v>
                      </c:pt>
                      <c:pt idx="4">
                        <c:v>2576</c:v>
                      </c:pt>
                    </c:numCache>
                  </c:numRef>
                </c:val>
                <c:extLst xmlns:c15="http://schemas.microsoft.com/office/drawing/2012/chart">
                  <c:ext xmlns:c16="http://schemas.microsoft.com/office/drawing/2014/chart" uri="{C3380CC4-5D6E-409C-BE32-E72D297353CC}">
                    <c16:uniqueId val="{00000007-080F-4215-96BF-6BD7E84E01ED}"/>
                  </c:ext>
                </c:extLst>
              </c15:ser>
            </c15:filteredBarSeries>
            <c15:filteredBarSeries>
              <c15:ser>
                <c:idx val="3"/>
                <c:order val="8"/>
                <c:tx>
                  <c:strRef>
                    <c:extLst xmlns:c15="http://schemas.microsoft.com/office/drawing/2012/chart">
                      <c:ext xmlns:c15="http://schemas.microsoft.com/office/drawing/2012/chart" uri="{02D57815-91ED-43cb-92C2-25804820EDAC}">
                        <c15:formulaRef>
                          <c15:sqref>Sheet1!$A$5</c15:sqref>
                        </c15:formulaRef>
                      </c:ext>
                    </c:extLst>
                    <c:strCache>
                      <c:ptCount val="1"/>
                      <c:pt idx="0">
                        <c:v>Taxation</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Sheet1!$B$5:$F$5</c15:sqref>
                        </c15:formulaRef>
                      </c:ext>
                    </c:extLst>
                    <c:numCache>
                      <c:formatCode>General</c:formatCode>
                      <c:ptCount val="5"/>
                      <c:pt idx="0">
                        <c:v>-8</c:v>
                      </c:pt>
                      <c:pt idx="1">
                        <c:v>-9</c:v>
                      </c:pt>
                      <c:pt idx="2">
                        <c:v>-10</c:v>
                      </c:pt>
                      <c:pt idx="3">
                        <c:v>-15</c:v>
                      </c:pt>
                      <c:pt idx="4">
                        <c:v>-18</c:v>
                      </c:pt>
                    </c:numCache>
                  </c:numRef>
                </c:val>
                <c:extLst xmlns:c15="http://schemas.microsoft.com/office/drawing/2012/chart">
                  <c:ext xmlns:c16="http://schemas.microsoft.com/office/drawing/2014/chart" uri="{C3380CC4-5D6E-409C-BE32-E72D297353CC}">
                    <c16:uniqueId val="{00000008-080F-4215-96BF-6BD7E84E01ED}"/>
                  </c:ext>
                </c:extLst>
              </c15:ser>
            </c15:filteredBarSeries>
            <c15:filteredBarSeries>
              <c15:ser>
                <c:idx val="4"/>
                <c:order val="9"/>
                <c:tx>
                  <c:strRef>
                    <c:extLst xmlns:c15="http://schemas.microsoft.com/office/drawing/2012/chart">
                      <c:ext xmlns:c15="http://schemas.microsoft.com/office/drawing/2012/chart" uri="{02D57815-91ED-43cb-92C2-25804820EDAC}">
                        <c15:formulaRef>
                          <c15:sqref>Sheet1!$A$6</c15:sqref>
                        </c15:formulaRef>
                      </c:ext>
                    </c:extLst>
                    <c:strCache>
                      <c:ptCount val="1"/>
                      <c:pt idx="0">
                        <c:v>Net Profit / Loss </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-156</c:v>
                      </c:pt>
                      <c:pt idx="1">
                        <c:v>-23</c:v>
                      </c:pt>
                      <c:pt idx="2">
                        <c:v>87</c:v>
                      </c:pt>
                      <c:pt idx="3">
                        <c:v>107</c:v>
                      </c:pt>
                      <c:pt idx="4">
                        <c:v>155</c:v>
                      </c:pt>
                    </c:numCache>
                  </c:numRef>
                </c:val>
                <c:extLst xmlns:c15="http://schemas.microsoft.com/office/drawing/2012/chart">
                  <c:ext xmlns:c16="http://schemas.microsoft.com/office/drawing/2014/chart" uri="{C3380CC4-5D6E-409C-BE32-E72D297353CC}">
                    <c16:uniqueId val="{00000009-080F-4215-96BF-6BD7E84E01ED}"/>
                  </c:ext>
                </c:extLst>
              </c15:ser>
            </c15:filteredBarSeries>
          </c:ext>
        </c:extLst>
      </c:barChart>
      <c:catAx>
        <c:axId val="4175484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7543871"/>
        <c:crosses val="autoZero"/>
        <c:auto val="1"/>
        <c:lblAlgn val="ctr"/>
        <c:lblOffset val="100"/>
        <c:noMultiLvlLbl val="0"/>
      </c:catAx>
      <c:valAx>
        <c:axId val="417543871"/>
        <c:scaling>
          <c:orientation val="minMax"/>
        </c:scaling>
        <c:delete val="1"/>
        <c:axPos val="l"/>
        <c:numFmt formatCode="#,##0" sourceLinked="1"/>
        <c:majorTickMark val="none"/>
        <c:minorTickMark val="none"/>
        <c:tickLblPos val="nextTo"/>
        <c:crossAx val="417548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r>
              <a:rPr lang="en-US" sz="1600">
                <a:solidFill>
                  <a:schemeClr val="tx1"/>
                </a:solidFill>
                <a:latin typeface="Arial" panose="020B0604020202020204" pitchFamily="34" charset="0"/>
                <a:cs typeface="Arial" panose="020B0604020202020204" pitchFamily="34" charset="0"/>
              </a:rPr>
              <a:t>Expenses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2"/>
          <c:order val="7"/>
          <c:tx>
            <c:strRef>
              <c:f>Sheet1!$A$4</c:f>
              <c:strCache>
                <c:ptCount val="1"/>
                <c:pt idx="0">
                  <c:v>Expenses </c:v>
                </c:pt>
              </c:strCache>
              <c:extLst xmlns:c15="http://schemas.microsoft.com/office/drawing/2012/chart"/>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Sheet1!$B$1:$F$1</c:f>
              <c:strCache>
                <c:ptCount val="5"/>
                <c:pt idx="0">
                  <c:v>2021/22</c:v>
                </c:pt>
                <c:pt idx="1">
                  <c:v>2022/23</c:v>
                </c:pt>
                <c:pt idx="2">
                  <c:v>2023/24</c:v>
                </c:pt>
                <c:pt idx="3">
                  <c:v>2024/25</c:v>
                </c:pt>
                <c:pt idx="4">
                  <c:v>2025/26</c:v>
                </c:pt>
              </c:strCache>
              <c:extLst xmlns:c15="http://schemas.microsoft.com/office/drawing/2012/chart"/>
            </c:strRef>
          </c:cat>
          <c:val>
            <c:numRef>
              <c:f>Sheet1!$B$4:$F$4</c:f>
              <c:numCache>
                <c:formatCode>#,##0</c:formatCode>
                <c:ptCount val="5"/>
                <c:pt idx="0">
                  <c:v>2361</c:v>
                </c:pt>
                <c:pt idx="1">
                  <c:v>2427</c:v>
                </c:pt>
                <c:pt idx="2">
                  <c:v>2422</c:v>
                </c:pt>
                <c:pt idx="3">
                  <c:v>2518</c:v>
                </c:pt>
                <c:pt idx="4">
                  <c:v>2576</c:v>
                </c:pt>
              </c:numCache>
              <c:extLst xmlns:c15="http://schemas.microsoft.com/office/drawing/2012/chart"/>
            </c:numRef>
          </c:val>
          <c:extLst>
            <c:ext xmlns:c16="http://schemas.microsoft.com/office/drawing/2014/chart" uri="{C3380CC4-5D6E-409C-BE32-E72D297353CC}">
              <c16:uniqueId val="{00000000-B12C-4B5A-B96A-6EE461E3ECED}"/>
            </c:ext>
          </c:extLst>
        </c:ser>
        <c:dLbls>
          <c:dLblPos val="outEnd"/>
          <c:showLegendKey val="0"/>
          <c:showVal val="1"/>
          <c:showCatName val="0"/>
          <c:showSerName val="0"/>
          <c:showPercent val="0"/>
          <c:showBubbleSize val="0"/>
        </c:dLbls>
        <c:gapWidth val="444"/>
        <c:overlap val="-90"/>
        <c:axId val="417548447"/>
        <c:axId val="417543871"/>
        <c:extLst>
          <c:ext xmlns:c15="http://schemas.microsoft.com/office/drawing/2012/chart" uri="{02D57815-91ED-43cb-92C2-25804820EDAC}">
            <c15:filteredBarSeries>
              <c15:ser>
                <c:idx val="5"/>
                <c:order val="0"/>
                <c:tx>
                  <c:strRef>
                    <c:extLst>
                      <c:ext uri="{02D57815-91ED-43cb-92C2-25804820EDAC}">
                        <c15:formulaRef>
                          <c15:sqref>Sheet1!$A$2</c15:sqref>
                        </c15:formulaRef>
                      </c:ext>
                    </c:extLst>
                    <c:strCache>
                      <c:ptCount val="1"/>
                      <c:pt idx="0">
                        <c:v>(R’ m)</c:v>
                      </c:pt>
                    </c:strCache>
                  </c:strRef>
                </c:tx>
                <c:spPr>
                  <a:solidFill>
                    <a:schemeClr val="accent4">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c:ext uri="{02D57815-91ED-43cb-92C2-25804820EDAC}">
                        <c15:formulaRef>
                          <c15:sqref>Sheet1!$B$2:$F$2</c15:sqref>
                        </c15:formulaRef>
                      </c:ext>
                    </c:extLst>
                    <c:numCache>
                      <c:formatCode>General</c:formatCode>
                      <c:ptCount val="5"/>
                    </c:numCache>
                  </c:numRef>
                </c:val>
                <c:extLst>
                  <c:ext xmlns:c16="http://schemas.microsoft.com/office/drawing/2014/chart" uri="{C3380CC4-5D6E-409C-BE32-E72D297353CC}">
                    <c16:uniqueId val="{00000001-B12C-4B5A-B96A-6EE461E3ECED}"/>
                  </c:ext>
                </c:extLst>
              </c15:ser>
            </c15:filteredBarSeries>
            <c15:filteredBarSeries>
              <c15:ser>
                <c:idx val="6"/>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Revenue </c:v>
                      </c:pt>
                    </c:strCache>
                  </c:strRef>
                </c:tx>
                <c:spPr>
                  <a:solidFill>
                    <a:schemeClr val="accent6">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Sheet1!$B$3:$F$3</c15:sqref>
                        </c15:formulaRef>
                      </c:ext>
                    </c:extLst>
                    <c:numCache>
                      <c:formatCode>#,##0</c:formatCode>
                      <c:ptCount val="5"/>
                      <c:pt idx="0">
                        <c:v>2213</c:v>
                      </c:pt>
                      <c:pt idx="1">
                        <c:v>2413</c:v>
                      </c:pt>
                      <c:pt idx="2">
                        <c:v>2519</c:v>
                      </c:pt>
                      <c:pt idx="3">
                        <c:v>2640</c:v>
                      </c:pt>
                      <c:pt idx="4">
                        <c:v>2749</c:v>
                      </c:pt>
                    </c:numCache>
                  </c:numRef>
                </c:val>
                <c:extLst xmlns:c15="http://schemas.microsoft.com/office/drawing/2012/chart">
                  <c:ext xmlns:c16="http://schemas.microsoft.com/office/drawing/2014/chart" uri="{C3380CC4-5D6E-409C-BE32-E72D297353CC}">
                    <c16:uniqueId val="{00000002-B12C-4B5A-B96A-6EE461E3ECED}"/>
                  </c:ext>
                </c:extLst>
              </c15:ser>
            </c15:filteredBarSeries>
            <c15:filteredBarSeries>
              <c15:ser>
                <c:idx val="7"/>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Expenses </c:v>
                      </c:pt>
                    </c:strCache>
                  </c:strRef>
                </c:tx>
                <c:spPr>
                  <a:solidFill>
                    <a:schemeClr val="accent5">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Sheet1!$B$4:$F$4</c15:sqref>
                        </c15:formulaRef>
                      </c:ext>
                    </c:extLst>
                    <c:numCache>
                      <c:formatCode>#,##0</c:formatCode>
                      <c:ptCount val="5"/>
                      <c:pt idx="0">
                        <c:v>2361</c:v>
                      </c:pt>
                      <c:pt idx="1">
                        <c:v>2427</c:v>
                      </c:pt>
                      <c:pt idx="2">
                        <c:v>2422</c:v>
                      </c:pt>
                      <c:pt idx="3">
                        <c:v>2518</c:v>
                      </c:pt>
                      <c:pt idx="4">
                        <c:v>2576</c:v>
                      </c:pt>
                    </c:numCache>
                  </c:numRef>
                </c:val>
                <c:extLst xmlns:c15="http://schemas.microsoft.com/office/drawing/2012/chart">
                  <c:ext xmlns:c16="http://schemas.microsoft.com/office/drawing/2014/chart" uri="{C3380CC4-5D6E-409C-BE32-E72D297353CC}">
                    <c16:uniqueId val="{00000003-B12C-4B5A-B96A-6EE461E3ECED}"/>
                  </c:ext>
                </c:extLst>
              </c15:ser>
            </c15:filteredBarSeries>
            <c15:filteredBarSeries>
              <c15:ser>
                <c:idx val="8"/>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Taxation</c:v>
                      </c:pt>
                    </c:strCache>
                  </c:strRef>
                </c:tx>
                <c:spPr>
                  <a:solidFill>
                    <a:schemeClr val="accent4">
                      <a:lumMod val="80000"/>
                      <a:lumOff val="2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Sheet1!$B$5:$F$5</c15:sqref>
                        </c15:formulaRef>
                      </c:ext>
                    </c:extLst>
                    <c:numCache>
                      <c:formatCode>General</c:formatCode>
                      <c:ptCount val="5"/>
                      <c:pt idx="0">
                        <c:v>-8</c:v>
                      </c:pt>
                      <c:pt idx="1">
                        <c:v>-9</c:v>
                      </c:pt>
                      <c:pt idx="2">
                        <c:v>-10</c:v>
                      </c:pt>
                      <c:pt idx="3">
                        <c:v>-15</c:v>
                      </c:pt>
                      <c:pt idx="4">
                        <c:v>-18</c:v>
                      </c:pt>
                    </c:numCache>
                  </c:numRef>
                </c:val>
                <c:extLst xmlns:c15="http://schemas.microsoft.com/office/drawing/2012/chart">
                  <c:ext xmlns:c16="http://schemas.microsoft.com/office/drawing/2014/chart" uri="{C3380CC4-5D6E-409C-BE32-E72D297353CC}">
                    <c16:uniqueId val="{00000004-B12C-4B5A-B96A-6EE461E3ECED}"/>
                  </c:ext>
                </c:extLst>
              </c15:ser>
            </c15:filteredBarSeries>
            <c15:filteredBarSeries>
              <c15:ser>
                <c:idx val="9"/>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Profit / Loss </c:v>
                      </c:pt>
                    </c:strCache>
                  </c:strRef>
                </c:tx>
                <c:spPr>
                  <a:solidFill>
                    <a:schemeClr val="accent6">
                      <a:lumMod val="8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-156</c:v>
                      </c:pt>
                      <c:pt idx="1">
                        <c:v>-23</c:v>
                      </c:pt>
                      <c:pt idx="2">
                        <c:v>87</c:v>
                      </c:pt>
                      <c:pt idx="3">
                        <c:v>107</c:v>
                      </c:pt>
                      <c:pt idx="4">
                        <c:v>155</c:v>
                      </c:pt>
                    </c:numCache>
                  </c:numRef>
                </c:val>
                <c:extLst xmlns:c15="http://schemas.microsoft.com/office/drawing/2012/chart">
                  <c:ext xmlns:c16="http://schemas.microsoft.com/office/drawing/2014/chart" uri="{C3380CC4-5D6E-409C-BE32-E72D297353CC}">
                    <c16:uniqueId val="{00000005-B12C-4B5A-B96A-6EE461E3ECED}"/>
                  </c:ext>
                </c:extLst>
              </c15:ser>
            </c15:filteredBarSeries>
            <c15:filteredBarSeries>
              <c15:ser>
                <c:idx val="0"/>
                <c:order val="5"/>
                <c:tx>
                  <c:strRef>
                    <c:extLst xmlns:c15="http://schemas.microsoft.com/office/drawing/2012/chart">
                      <c:ext xmlns:c15="http://schemas.microsoft.com/office/drawing/2012/chart" uri="{02D57815-91ED-43cb-92C2-25804820EDAC}">
                        <c15:formulaRef>
                          <c15:sqref>Sheet1!$A$2</c15:sqref>
                        </c15:formulaRef>
                      </c:ext>
                    </c:extLst>
                    <c:strCache>
                      <c:ptCount val="1"/>
                      <c:pt idx="0">
                        <c:v>(R’ m)</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Sheet1!$B$2:$F$2</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6-B12C-4B5A-B96A-6EE461E3ECED}"/>
                  </c:ext>
                </c:extLst>
              </c15:ser>
            </c15:filteredBarSeries>
            <c15:filteredBarSeries>
              <c15:ser>
                <c:idx val="1"/>
                <c:order val="6"/>
                <c:tx>
                  <c:strRef>
                    <c:extLst xmlns:c15="http://schemas.microsoft.com/office/drawing/2012/chart">
                      <c:ext xmlns:c15="http://schemas.microsoft.com/office/drawing/2012/chart" uri="{02D57815-91ED-43cb-92C2-25804820EDAC}">
                        <c15:formulaRef>
                          <c15:sqref>Sheet1!$A$3</c15:sqref>
                        </c15:formulaRef>
                      </c:ext>
                    </c:extLst>
                    <c:strCache>
                      <c:ptCount val="1"/>
                      <c:pt idx="0">
                        <c:v>Revenue </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Sheet1!$B$3:$F$3</c15:sqref>
                        </c15:formulaRef>
                      </c:ext>
                    </c:extLst>
                    <c:numCache>
                      <c:formatCode>#,##0</c:formatCode>
                      <c:ptCount val="5"/>
                      <c:pt idx="0">
                        <c:v>2213</c:v>
                      </c:pt>
                      <c:pt idx="1">
                        <c:v>2413</c:v>
                      </c:pt>
                      <c:pt idx="2">
                        <c:v>2519</c:v>
                      </c:pt>
                      <c:pt idx="3">
                        <c:v>2640</c:v>
                      </c:pt>
                      <c:pt idx="4">
                        <c:v>2749</c:v>
                      </c:pt>
                    </c:numCache>
                  </c:numRef>
                </c:val>
                <c:extLst xmlns:c15="http://schemas.microsoft.com/office/drawing/2012/chart">
                  <c:ext xmlns:c16="http://schemas.microsoft.com/office/drawing/2014/chart" uri="{C3380CC4-5D6E-409C-BE32-E72D297353CC}">
                    <c16:uniqueId val="{00000007-B12C-4B5A-B96A-6EE461E3ECED}"/>
                  </c:ext>
                </c:extLst>
              </c15:ser>
            </c15:filteredBarSeries>
            <c15:filteredBarSeries>
              <c15:ser>
                <c:idx val="3"/>
                <c:order val="8"/>
                <c:tx>
                  <c:strRef>
                    <c:extLst xmlns:c15="http://schemas.microsoft.com/office/drawing/2012/chart">
                      <c:ext xmlns:c15="http://schemas.microsoft.com/office/drawing/2012/chart" uri="{02D57815-91ED-43cb-92C2-25804820EDAC}">
                        <c15:formulaRef>
                          <c15:sqref>Sheet1!$A$5</c15:sqref>
                        </c15:formulaRef>
                      </c:ext>
                    </c:extLst>
                    <c:strCache>
                      <c:ptCount val="1"/>
                      <c:pt idx="0">
                        <c:v>Taxation</c:v>
                      </c:pt>
                    </c:strCache>
                  </c:strRef>
                </c:tx>
                <c:spPr>
                  <a:solidFill>
                    <a:schemeClr val="accent6">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Sheet1!$B$5:$F$5</c15:sqref>
                        </c15:formulaRef>
                      </c:ext>
                    </c:extLst>
                    <c:numCache>
                      <c:formatCode>General</c:formatCode>
                      <c:ptCount val="5"/>
                      <c:pt idx="0">
                        <c:v>-8</c:v>
                      </c:pt>
                      <c:pt idx="1">
                        <c:v>-9</c:v>
                      </c:pt>
                      <c:pt idx="2">
                        <c:v>-10</c:v>
                      </c:pt>
                      <c:pt idx="3">
                        <c:v>-15</c:v>
                      </c:pt>
                      <c:pt idx="4">
                        <c:v>-18</c:v>
                      </c:pt>
                    </c:numCache>
                  </c:numRef>
                </c:val>
                <c:extLst xmlns:c15="http://schemas.microsoft.com/office/drawing/2012/chart">
                  <c:ext xmlns:c16="http://schemas.microsoft.com/office/drawing/2014/chart" uri="{C3380CC4-5D6E-409C-BE32-E72D297353CC}">
                    <c16:uniqueId val="{00000008-B12C-4B5A-B96A-6EE461E3ECED}"/>
                  </c:ext>
                </c:extLst>
              </c15:ser>
            </c15:filteredBarSeries>
            <c15:filteredBarSeries>
              <c15:ser>
                <c:idx val="4"/>
                <c:order val="9"/>
                <c:tx>
                  <c:strRef>
                    <c:extLst xmlns:c15="http://schemas.microsoft.com/office/drawing/2012/chart">
                      <c:ext xmlns:c15="http://schemas.microsoft.com/office/drawing/2012/chart" uri="{02D57815-91ED-43cb-92C2-25804820EDAC}">
                        <c15:formulaRef>
                          <c15:sqref>Sheet1!$A$6</c15:sqref>
                        </c15:formulaRef>
                      </c:ext>
                    </c:extLst>
                    <c:strCache>
                      <c:ptCount val="1"/>
                      <c:pt idx="0">
                        <c:v>Net Profit / Loss </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-156</c:v>
                      </c:pt>
                      <c:pt idx="1">
                        <c:v>-23</c:v>
                      </c:pt>
                      <c:pt idx="2">
                        <c:v>87</c:v>
                      </c:pt>
                      <c:pt idx="3">
                        <c:v>107</c:v>
                      </c:pt>
                      <c:pt idx="4">
                        <c:v>155</c:v>
                      </c:pt>
                    </c:numCache>
                  </c:numRef>
                </c:val>
                <c:extLst xmlns:c15="http://schemas.microsoft.com/office/drawing/2012/chart">
                  <c:ext xmlns:c16="http://schemas.microsoft.com/office/drawing/2014/chart" uri="{C3380CC4-5D6E-409C-BE32-E72D297353CC}">
                    <c16:uniqueId val="{00000009-B12C-4B5A-B96A-6EE461E3ECED}"/>
                  </c:ext>
                </c:extLst>
              </c15:ser>
            </c15:filteredBarSeries>
          </c:ext>
        </c:extLst>
      </c:barChart>
      <c:catAx>
        <c:axId val="4175484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417543871"/>
        <c:crosses val="autoZero"/>
        <c:auto val="1"/>
        <c:lblAlgn val="ctr"/>
        <c:lblOffset val="100"/>
        <c:noMultiLvlLbl val="0"/>
      </c:catAx>
      <c:valAx>
        <c:axId val="417543871"/>
        <c:scaling>
          <c:orientation val="minMax"/>
        </c:scaling>
        <c:delete val="1"/>
        <c:axPos val="l"/>
        <c:numFmt formatCode="#,##0" sourceLinked="1"/>
        <c:majorTickMark val="none"/>
        <c:minorTickMark val="none"/>
        <c:tickLblPos val="nextTo"/>
        <c:crossAx val="417548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r>
              <a:rPr lang="en-ZA" sz="1600">
                <a:solidFill>
                  <a:sysClr val="windowText" lastClr="000000"/>
                </a:solidFill>
                <a:latin typeface="Arial" panose="020B0604020202020204" pitchFamily="34" charset="0"/>
                <a:cs typeface="Arial" panose="020B0604020202020204" pitchFamily="34" charset="0"/>
              </a:rPr>
              <a:t>NEt Profit/(Loss)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4"/>
          <c:order val="4"/>
          <c:tx>
            <c:strRef>
              <c:f>Sheet2!$A$6</c:f>
              <c:strCache>
                <c:ptCount val="1"/>
                <c:pt idx="0">
                  <c:v>Net Profit /(Loss) CP FY2022/23 - FY2025/26</c:v>
                </c:pt>
              </c:strCache>
            </c:strRef>
          </c:tx>
          <c:spPr>
            <a:solidFill>
              <a:schemeClr val="accent2"/>
            </a:solidFill>
            <a:ln>
              <a:noFill/>
            </a:ln>
            <a:effectLst/>
          </c:spPr>
          <c:invertIfNegative val="0"/>
          <c:dLbls>
            <c:dLbl>
              <c:idx val="1"/>
              <c:layout>
                <c:manualLayout>
                  <c:x val="-4.4499728446539006E-3"/>
                  <c:y val="-5.63432561300094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1C-487F-B509-04EED2D6A548}"/>
                </c:ext>
              </c:extLst>
            </c:dLbl>
            <c:spPr>
              <a:noFill/>
              <a:ln>
                <a:noFill/>
              </a:ln>
              <a:effectLst/>
            </c:spPr>
            <c:txPr>
              <a:bodyPr rot="-5400000" spcFirstLastPara="1" vertOverflow="clip" horzOverflow="clip"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Sheet2!$B$1:$F$1</c:f>
              <c:strCache>
                <c:ptCount val="5"/>
                <c:pt idx="0">
                  <c:v>2021/22</c:v>
                </c:pt>
                <c:pt idx="1">
                  <c:v>2022/23</c:v>
                </c:pt>
                <c:pt idx="2">
                  <c:v>2023/24</c:v>
                </c:pt>
                <c:pt idx="3">
                  <c:v>2024/25</c:v>
                </c:pt>
                <c:pt idx="4">
                  <c:v>2025/26</c:v>
                </c:pt>
              </c:strCache>
            </c:strRef>
          </c:cat>
          <c:val>
            <c:numRef>
              <c:f>Sheet2!$B$6:$F$6</c:f>
              <c:numCache>
                <c:formatCode>General</c:formatCode>
                <c:ptCount val="5"/>
                <c:pt idx="0">
                  <c:v>-156</c:v>
                </c:pt>
                <c:pt idx="1">
                  <c:v>-23</c:v>
                </c:pt>
                <c:pt idx="2">
                  <c:v>87</c:v>
                </c:pt>
                <c:pt idx="3">
                  <c:v>107</c:v>
                </c:pt>
                <c:pt idx="4">
                  <c:v>155</c:v>
                </c:pt>
              </c:numCache>
            </c:numRef>
          </c:val>
          <c:extLst>
            <c:ext xmlns:c16="http://schemas.microsoft.com/office/drawing/2014/chart" uri="{C3380CC4-5D6E-409C-BE32-E72D297353CC}">
              <c16:uniqueId val="{00000000-A11C-487F-B509-04EED2D6A548}"/>
            </c:ext>
          </c:extLst>
        </c:ser>
        <c:ser>
          <c:idx val="5"/>
          <c:order val="5"/>
          <c:tx>
            <c:strRef>
              <c:f>Sheet2!$A$7</c:f>
              <c:strCache>
                <c:ptCount val="1"/>
                <c:pt idx="0">
                  <c:v>Net Profit/(Loss) CP FY2021/22 – FY2023/24</c:v>
                </c:pt>
              </c:strCache>
            </c:strRef>
          </c:tx>
          <c:spPr>
            <a:solidFill>
              <a:schemeClr val="accent6"/>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A11C-487F-B509-04EED2D6A548}"/>
                </c:ext>
              </c:extLst>
            </c:dLbl>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Sheet2!$B$1:$F$1</c:f>
              <c:strCache>
                <c:ptCount val="5"/>
                <c:pt idx="0">
                  <c:v>2021/22</c:v>
                </c:pt>
                <c:pt idx="1">
                  <c:v>2022/23</c:v>
                </c:pt>
                <c:pt idx="2">
                  <c:v>2023/24</c:v>
                </c:pt>
                <c:pt idx="3">
                  <c:v>2024/25</c:v>
                </c:pt>
                <c:pt idx="4">
                  <c:v>2025/26</c:v>
                </c:pt>
              </c:strCache>
            </c:strRef>
          </c:cat>
          <c:val>
            <c:numRef>
              <c:f>Sheet2!$B$7:$F$7</c:f>
              <c:numCache>
                <c:formatCode>General</c:formatCode>
                <c:ptCount val="5"/>
                <c:pt idx="0">
                  <c:v>-194</c:v>
                </c:pt>
                <c:pt idx="1">
                  <c:v>-149</c:v>
                </c:pt>
                <c:pt idx="2">
                  <c:v>-101</c:v>
                </c:pt>
                <c:pt idx="3">
                  <c:v>-68</c:v>
                </c:pt>
                <c:pt idx="4">
                  <c:v>0</c:v>
                </c:pt>
              </c:numCache>
            </c:numRef>
          </c:val>
          <c:extLst>
            <c:ext xmlns:c16="http://schemas.microsoft.com/office/drawing/2014/chart" uri="{C3380CC4-5D6E-409C-BE32-E72D297353CC}">
              <c16:uniqueId val="{00000001-A11C-487F-B509-04EED2D6A548}"/>
            </c:ext>
          </c:extLst>
        </c:ser>
        <c:dLbls>
          <c:dLblPos val="outEnd"/>
          <c:showLegendKey val="0"/>
          <c:showVal val="1"/>
          <c:showCatName val="0"/>
          <c:showSerName val="0"/>
          <c:showPercent val="0"/>
          <c:showBubbleSize val="0"/>
        </c:dLbls>
        <c:gapWidth val="444"/>
        <c:overlap val="-90"/>
        <c:axId val="917439519"/>
        <c:axId val="917129503"/>
        <c:extLst>
          <c:ext xmlns:c15="http://schemas.microsoft.com/office/drawing/2012/chart" uri="{02D57815-91ED-43cb-92C2-25804820EDAC}">
            <c15:filteredBarSeries>
              <c15:ser>
                <c:idx val="0"/>
                <c:order val="0"/>
                <c:tx>
                  <c:strRef>
                    <c:extLst>
                      <c:ext uri="{02D57815-91ED-43cb-92C2-25804820EDAC}">
                        <c15:formulaRef>
                          <c15:sqref>Sheet2!$A$2</c15:sqref>
                        </c15:formulaRef>
                      </c:ext>
                    </c:extLst>
                    <c:strCache>
                      <c:ptCount val="1"/>
                      <c:pt idx="0">
                        <c:v>(R’ m)</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Sheet2!$B$1:$F$1</c15:sqref>
                        </c15:formulaRef>
                      </c:ext>
                    </c:extLst>
                    <c:strCache>
                      <c:ptCount val="5"/>
                      <c:pt idx="0">
                        <c:v>2021/22</c:v>
                      </c:pt>
                      <c:pt idx="1">
                        <c:v>2022/23</c:v>
                      </c:pt>
                      <c:pt idx="2">
                        <c:v>2023/24</c:v>
                      </c:pt>
                      <c:pt idx="3">
                        <c:v>2024/25</c:v>
                      </c:pt>
                      <c:pt idx="4">
                        <c:v>2025/26</c:v>
                      </c:pt>
                    </c:strCache>
                  </c:strRef>
                </c:cat>
                <c:val>
                  <c:numRef>
                    <c:extLst>
                      <c:ext uri="{02D57815-91ED-43cb-92C2-25804820EDAC}">
                        <c15:formulaRef>
                          <c15:sqref>Sheet2!$B$2:$F$2</c15:sqref>
                        </c15:formulaRef>
                      </c:ext>
                    </c:extLst>
                    <c:numCache>
                      <c:formatCode>General</c:formatCode>
                      <c:ptCount val="5"/>
                    </c:numCache>
                  </c:numRef>
                </c:val>
                <c:extLst>
                  <c:ext xmlns:c16="http://schemas.microsoft.com/office/drawing/2014/chart" uri="{C3380CC4-5D6E-409C-BE32-E72D297353CC}">
                    <c16:uniqueId val="{00000002-A11C-487F-B509-04EED2D6A54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Sheet2!$A$3</c15:sqref>
                        </c15:formulaRef>
                      </c:ext>
                    </c:extLst>
                    <c:strCache>
                      <c:ptCount val="1"/>
                      <c:pt idx="0">
                        <c:v>Revenue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Sheet2!$B$1:$F$1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Sheet2!$B$3:$F$3</c15:sqref>
                        </c15:formulaRef>
                      </c:ext>
                    </c:extLst>
                    <c:numCache>
                      <c:formatCode>#,##0</c:formatCode>
                      <c:ptCount val="5"/>
                      <c:pt idx="0">
                        <c:v>2213</c:v>
                      </c:pt>
                      <c:pt idx="1">
                        <c:v>2413</c:v>
                      </c:pt>
                      <c:pt idx="2">
                        <c:v>2519</c:v>
                      </c:pt>
                      <c:pt idx="3">
                        <c:v>2640</c:v>
                      </c:pt>
                      <c:pt idx="4">
                        <c:v>2749</c:v>
                      </c:pt>
                    </c:numCache>
                  </c:numRef>
                </c:val>
                <c:extLst xmlns:c15="http://schemas.microsoft.com/office/drawing/2012/chart">
                  <c:ext xmlns:c16="http://schemas.microsoft.com/office/drawing/2014/chart" uri="{C3380CC4-5D6E-409C-BE32-E72D297353CC}">
                    <c16:uniqueId val="{00000003-A11C-487F-B509-04EED2D6A54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Sheet2!$A$4</c15:sqref>
                        </c15:formulaRef>
                      </c:ext>
                    </c:extLst>
                    <c:strCache>
                      <c:ptCount val="1"/>
                      <c:pt idx="0">
                        <c:v>Expenses </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Sheet2!$B$1:$F$1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Sheet2!$B$4:$F$4</c15:sqref>
                        </c15:formulaRef>
                      </c:ext>
                    </c:extLst>
                    <c:numCache>
                      <c:formatCode>#,##0</c:formatCode>
                      <c:ptCount val="5"/>
                      <c:pt idx="0">
                        <c:v>2361</c:v>
                      </c:pt>
                      <c:pt idx="1">
                        <c:v>2427</c:v>
                      </c:pt>
                      <c:pt idx="2">
                        <c:v>2422</c:v>
                      </c:pt>
                      <c:pt idx="3">
                        <c:v>2518</c:v>
                      </c:pt>
                      <c:pt idx="4">
                        <c:v>2576</c:v>
                      </c:pt>
                    </c:numCache>
                  </c:numRef>
                </c:val>
                <c:extLst xmlns:c15="http://schemas.microsoft.com/office/drawing/2012/chart">
                  <c:ext xmlns:c16="http://schemas.microsoft.com/office/drawing/2014/chart" uri="{C3380CC4-5D6E-409C-BE32-E72D297353CC}">
                    <c16:uniqueId val="{00000004-A11C-487F-B509-04EED2D6A54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Sheet2!$A$5</c15:sqref>
                        </c15:formulaRef>
                      </c:ext>
                    </c:extLst>
                    <c:strCache>
                      <c:ptCount val="1"/>
                      <c:pt idx="0">
                        <c:v>Taxation</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Sheet2!$B$1:$F$1</c15:sqref>
                        </c15:formulaRef>
                      </c:ext>
                    </c:extLst>
                    <c:strCache>
                      <c:ptCount val="5"/>
                      <c:pt idx="0">
                        <c:v>2021/22</c:v>
                      </c:pt>
                      <c:pt idx="1">
                        <c:v>2022/23</c:v>
                      </c:pt>
                      <c:pt idx="2">
                        <c:v>2023/24</c:v>
                      </c:pt>
                      <c:pt idx="3">
                        <c:v>2024/25</c:v>
                      </c:pt>
                      <c:pt idx="4">
                        <c:v>2025/26</c:v>
                      </c:pt>
                    </c:strCache>
                  </c:strRef>
                </c:cat>
                <c:val>
                  <c:numRef>
                    <c:extLst xmlns:c15="http://schemas.microsoft.com/office/drawing/2012/chart">
                      <c:ext xmlns:c15="http://schemas.microsoft.com/office/drawing/2012/chart" uri="{02D57815-91ED-43cb-92C2-25804820EDAC}">
                        <c15:formulaRef>
                          <c15:sqref>Sheet2!$B$5:$F$5</c15:sqref>
                        </c15:formulaRef>
                      </c:ext>
                    </c:extLst>
                    <c:numCache>
                      <c:formatCode>General</c:formatCode>
                      <c:ptCount val="5"/>
                      <c:pt idx="0">
                        <c:v>-8</c:v>
                      </c:pt>
                      <c:pt idx="1">
                        <c:v>-9</c:v>
                      </c:pt>
                      <c:pt idx="2">
                        <c:v>-10</c:v>
                      </c:pt>
                      <c:pt idx="3">
                        <c:v>-15</c:v>
                      </c:pt>
                      <c:pt idx="4">
                        <c:v>-18</c:v>
                      </c:pt>
                    </c:numCache>
                  </c:numRef>
                </c:val>
                <c:extLst xmlns:c15="http://schemas.microsoft.com/office/drawing/2012/chart">
                  <c:ext xmlns:c16="http://schemas.microsoft.com/office/drawing/2014/chart" uri="{C3380CC4-5D6E-409C-BE32-E72D297353CC}">
                    <c16:uniqueId val="{00000005-A11C-487F-B509-04EED2D6A548}"/>
                  </c:ext>
                </c:extLst>
              </c15:ser>
            </c15:filteredBarSeries>
          </c:ext>
        </c:extLst>
      </c:barChart>
      <c:catAx>
        <c:axId val="9174395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en-US"/>
          </a:p>
        </c:txPr>
        <c:crossAx val="917129503"/>
        <c:crosses val="autoZero"/>
        <c:auto val="1"/>
        <c:lblAlgn val="ctr"/>
        <c:lblOffset val="100"/>
        <c:noMultiLvlLbl val="0"/>
      </c:catAx>
      <c:valAx>
        <c:axId val="917129503"/>
        <c:scaling>
          <c:orientation val="minMax"/>
        </c:scaling>
        <c:delete val="1"/>
        <c:axPos val="l"/>
        <c:numFmt formatCode="General" sourceLinked="1"/>
        <c:majorTickMark val="none"/>
        <c:minorTickMark val="none"/>
        <c:tickLblPos val="nextTo"/>
        <c:crossAx val="917439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4-23T18:48:37.529" idx="4">
    <p:pos x="3776" y="99"/>
    <p:text>Please make a slide with all SFAs, KPAs and KPIs followed by a slide that details the financial SFA and the rest merged as you have done currently</p:text>
    <p:extLst>
      <p:ext uri="{C676402C-5697-4E1C-873F-D02D1690AC5C}">
        <p15:threadingInfo xmlns:p15="http://schemas.microsoft.com/office/powerpoint/2012/main" timeZoneBias="-12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89241-8B92-41C7-8883-7BDF904B0DD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82CDC629-3666-43AF-8147-64886F7CDCA5}" type="pres">
      <dgm:prSet presAssocID="{30289241-8B92-41C7-8883-7BDF904B0DD1}" presName="Name0" presStyleCnt="0">
        <dgm:presLayoutVars>
          <dgm:chMax val="7"/>
          <dgm:dir/>
          <dgm:animLvl val="lvl"/>
          <dgm:resizeHandles val="exact"/>
        </dgm:presLayoutVars>
      </dgm:prSet>
      <dgm:spPr/>
    </dgm:pt>
  </dgm:ptLst>
  <dgm:cxnLst>
    <dgm:cxn modelId="{51D38605-2792-4777-B86D-0DBADD748163}" type="presOf" srcId="{30289241-8B92-41C7-8883-7BDF904B0DD1}" destId="{82CDC629-3666-43AF-8147-64886F7CDCA5}" srcOrd="0"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8E768E-F0A8-4A47-9CF5-87FBD7DB768B}"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en-US"/>
        </a:p>
      </dgm:t>
    </dgm:pt>
    <dgm:pt modelId="{13A713F8-2A46-4F25-A9DA-040638ECAD62}">
      <dgm:prSet custT="1"/>
      <dgm:spPr/>
      <dgm:t>
        <a:bodyPr/>
        <a:lstStyle/>
        <a:p>
          <a:pPr rtl="0"/>
          <a:r>
            <a:rPr lang="en-US" sz="1600" dirty="0">
              <a:latin typeface="Arial" panose="020B0604020202020204" pitchFamily="34" charset="0"/>
              <a:cs typeface="Arial" panose="020B0604020202020204" pitchFamily="34" charset="0"/>
            </a:rPr>
            <a:t>United Nations Sustainable Development Goals</a:t>
          </a:r>
        </a:p>
      </dgm:t>
    </dgm:pt>
    <dgm:pt modelId="{FE74543B-65F6-4C7B-AAB2-72978AD08720}" type="parTrans" cxnId="{3E5FA45D-1452-42B0-9F8F-19826461CC17}">
      <dgm:prSet/>
      <dgm:spPr/>
      <dgm:t>
        <a:bodyPr/>
        <a:lstStyle/>
        <a:p>
          <a:endParaRPr lang="en-US" sz="1600">
            <a:latin typeface="Arial" panose="020B0604020202020204" pitchFamily="34" charset="0"/>
            <a:cs typeface="Arial" panose="020B0604020202020204" pitchFamily="34" charset="0"/>
          </a:endParaRPr>
        </a:p>
      </dgm:t>
    </dgm:pt>
    <dgm:pt modelId="{1A1F124D-3A3F-43ED-B610-05C4469D6451}" type="sibTrans" cxnId="{3E5FA45D-1452-42B0-9F8F-19826461CC17}">
      <dgm:prSet/>
      <dgm:spPr/>
      <dgm:t>
        <a:bodyPr/>
        <a:lstStyle/>
        <a:p>
          <a:endParaRPr lang="en-US" sz="1600">
            <a:latin typeface="Arial" panose="020B0604020202020204" pitchFamily="34" charset="0"/>
            <a:cs typeface="Arial" panose="020B0604020202020204" pitchFamily="34" charset="0"/>
          </a:endParaRPr>
        </a:p>
      </dgm:t>
    </dgm:pt>
    <dgm:pt modelId="{A4C6F2A8-5372-41D7-B83A-288F225CC56E}">
      <dgm:prSet custT="1"/>
      <dgm:spPr/>
      <dgm:t>
        <a:bodyPr/>
        <a:lstStyle/>
        <a:p>
          <a:pPr rtl="0"/>
          <a:r>
            <a:rPr lang="en-US" sz="1600" dirty="0">
              <a:latin typeface="Arial" panose="020B0604020202020204" pitchFamily="34" charset="0"/>
              <a:cs typeface="Arial" panose="020B0604020202020204" pitchFamily="34" charset="0"/>
            </a:rPr>
            <a:t>IRP 2019</a:t>
          </a:r>
        </a:p>
      </dgm:t>
    </dgm:pt>
    <dgm:pt modelId="{4AF23262-192E-4BFA-8270-20D0D4CC38E4}" type="parTrans" cxnId="{BB6065D9-AEBD-43B3-96D4-5159D4C7492A}">
      <dgm:prSet/>
      <dgm:spPr/>
      <dgm:t>
        <a:bodyPr/>
        <a:lstStyle/>
        <a:p>
          <a:endParaRPr lang="en-US" sz="1600">
            <a:latin typeface="Arial" panose="020B0604020202020204" pitchFamily="34" charset="0"/>
            <a:cs typeface="Arial" panose="020B0604020202020204" pitchFamily="34" charset="0"/>
          </a:endParaRPr>
        </a:p>
      </dgm:t>
    </dgm:pt>
    <dgm:pt modelId="{210EDEB1-EF06-487C-856C-E970D5A59735}" type="sibTrans" cxnId="{BB6065D9-AEBD-43B3-96D4-5159D4C7492A}">
      <dgm:prSet/>
      <dgm:spPr/>
      <dgm:t>
        <a:bodyPr/>
        <a:lstStyle/>
        <a:p>
          <a:endParaRPr lang="en-US" sz="1600">
            <a:latin typeface="Arial" panose="020B0604020202020204" pitchFamily="34" charset="0"/>
            <a:cs typeface="Arial" panose="020B0604020202020204" pitchFamily="34" charset="0"/>
          </a:endParaRPr>
        </a:p>
      </dgm:t>
    </dgm:pt>
    <dgm:pt modelId="{0DDF3BB3-C8AF-48A0-8710-FB2B47F1BC4B}">
      <dgm:prSet custT="1"/>
      <dgm:spPr/>
      <dgm:t>
        <a:bodyPr/>
        <a:lstStyle/>
        <a:p>
          <a:pPr rtl="0"/>
          <a:r>
            <a:rPr lang="en-US" sz="1600">
              <a:latin typeface="Arial" panose="020B0604020202020204" pitchFamily="34" charset="0"/>
              <a:cs typeface="Arial" panose="020B0604020202020204" pitchFamily="34" charset="0"/>
            </a:rPr>
            <a:t>DMRE Strategic Plan</a:t>
          </a:r>
        </a:p>
      </dgm:t>
    </dgm:pt>
    <dgm:pt modelId="{4612DFAB-1C8B-4B20-9CFD-E72B391783D7}" type="parTrans" cxnId="{E5188DF0-322F-45A7-9EED-611F5F39DBC3}">
      <dgm:prSet/>
      <dgm:spPr/>
      <dgm:t>
        <a:bodyPr/>
        <a:lstStyle/>
        <a:p>
          <a:endParaRPr lang="en-US" sz="1600">
            <a:latin typeface="Arial" panose="020B0604020202020204" pitchFamily="34" charset="0"/>
            <a:cs typeface="Arial" panose="020B0604020202020204" pitchFamily="34" charset="0"/>
          </a:endParaRPr>
        </a:p>
      </dgm:t>
    </dgm:pt>
    <dgm:pt modelId="{9087C511-C74C-4911-A515-42C0482B5624}" type="sibTrans" cxnId="{E5188DF0-322F-45A7-9EED-611F5F39DBC3}">
      <dgm:prSet/>
      <dgm:spPr/>
      <dgm:t>
        <a:bodyPr/>
        <a:lstStyle/>
        <a:p>
          <a:endParaRPr lang="en-US" sz="1600">
            <a:latin typeface="Arial" panose="020B0604020202020204" pitchFamily="34" charset="0"/>
            <a:cs typeface="Arial" panose="020B0604020202020204" pitchFamily="34" charset="0"/>
          </a:endParaRPr>
        </a:p>
      </dgm:t>
    </dgm:pt>
    <dgm:pt modelId="{912D26D6-5CA6-46A4-AB3E-3CFCD238C933}">
      <dgm:prSet custT="1"/>
      <dgm:spPr/>
      <dgm:t>
        <a:bodyPr/>
        <a:lstStyle/>
        <a:p>
          <a:pPr rtl="0"/>
          <a:r>
            <a:rPr lang="en-US" sz="1600">
              <a:latin typeface="Arial" panose="020B0604020202020204" pitchFamily="34" charset="0"/>
              <a:cs typeface="Arial" panose="020B0604020202020204" pitchFamily="34" charset="0"/>
            </a:rPr>
            <a:t>ERRP</a:t>
          </a:r>
        </a:p>
      </dgm:t>
    </dgm:pt>
    <dgm:pt modelId="{93313CA9-5561-40C4-BBB6-279172BE957F}" type="parTrans" cxnId="{E28B5FB2-51B3-483A-A326-7E60501DE142}">
      <dgm:prSet/>
      <dgm:spPr/>
      <dgm:t>
        <a:bodyPr/>
        <a:lstStyle/>
        <a:p>
          <a:endParaRPr lang="en-US" sz="1600">
            <a:latin typeface="Arial" panose="020B0604020202020204" pitchFamily="34" charset="0"/>
            <a:cs typeface="Arial" panose="020B0604020202020204" pitchFamily="34" charset="0"/>
          </a:endParaRPr>
        </a:p>
      </dgm:t>
    </dgm:pt>
    <dgm:pt modelId="{6AB8D76E-4446-406D-A487-18347E575B0E}" type="sibTrans" cxnId="{E28B5FB2-51B3-483A-A326-7E60501DE142}">
      <dgm:prSet/>
      <dgm:spPr/>
      <dgm:t>
        <a:bodyPr/>
        <a:lstStyle/>
        <a:p>
          <a:endParaRPr lang="en-US" sz="1600">
            <a:latin typeface="Arial" panose="020B0604020202020204" pitchFamily="34" charset="0"/>
            <a:cs typeface="Arial" panose="020B0604020202020204" pitchFamily="34" charset="0"/>
          </a:endParaRPr>
        </a:p>
      </dgm:t>
    </dgm:pt>
    <dgm:pt modelId="{A1B4D340-428C-47E1-BA99-C32C8AD45982}">
      <dgm:prSet custT="1"/>
      <dgm:spPr/>
      <dgm:t>
        <a:bodyPr/>
        <a:lstStyle/>
        <a:p>
          <a:pPr rtl="0"/>
          <a:r>
            <a:rPr lang="en-US" sz="1600" dirty="0">
              <a:latin typeface="Arial" panose="020B0604020202020204" pitchFamily="34" charset="0"/>
              <a:cs typeface="Arial" panose="020B0604020202020204" pitchFamily="34" charset="0"/>
            </a:rPr>
            <a:t>NIP 2050</a:t>
          </a:r>
        </a:p>
      </dgm:t>
    </dgm:pt>
    <dgm:pt modelId="{518D467B-E48C-4B8D-9E0E-5C4EBD2F9ADA}" type="parTrans" cxnId="{8F7F29F9-A7AB-4651-9238-C436D2BDD769}">
      <dgm:prSet/>
      <dgm:spPr/>
      <dgm:t>
        <a:bodyPr/>
        <a:lstStyle/>
        <a:p>
          <a:endParaRPr lang="en-US" sz="1600">
            <a:latin typeface="Arial" panose="020B0604020202020204" pitchFamily="34" charset="0"/>
            <a:cs typeface="Arial" panose="020B0604020202020204" pitchFamily="34" charset="0"/>
          </a:endParaRPr>
        </a:p>
      </dgm:t>
    </dgm:pt>
    <dgm:pt modelId="{EED5E1BC-98E2-4116-BE86-A1F584B771FA}" type="sibTrans" cxnId="{8F7F29F9-A7AB-4651-9238-C436D2BDD769}">
      <dgm:prSet/>
      <dgm:spPr/>
      <dgm:t>
        <a:bodyPr/>
        <a:lstStyle/>
        <a:p>
          <a:endParaRPr lang="en-US" sz="1600">
            <a:latin typeface="Arial" panose="020B0604020202020204" pitchFamily="34" charset="0"/>
            <a:cs typeface="Arial" panose="020B0604020202020204" pitchFamily="34" charset="0"/>
          </a:endParaRPr>
        </a:p>
      </dgm:t>
    </dgm:pt>
    <dgm:pt modelId="{CB71DA0C-C462-4796-8F4C-FCF7544D90C6}">
      <dgm:prSet custT="1"/>
      <dgm:spPr/>
      <dgm:t>
        <a:bodyPr/>
        <a:lstStyle/>
        <a:p>
          <a:pPr rtl="0"/>
          <a:r>
            <a:rPr lang="en-US" sz="1600" dirty="0">
              <a:latin typeface="Arial" panose="020B0604020202020204" pitchFamily="34" charset="0"/>
              <a:cs typeface="Arial" panose="020B0604020202020204" pitchFamily="34" charset="0"/>
            </a:rPr>
            <a:t>Nuclear Energy Policy of 2008</a:t>
          </a:r>
        </a:p>
      </dgm:t>
    </dgm:pt>
    <dgm:pt modelId="{D371FA1F-F464-47CC-9837-513214956ED2}" type="parTrans" cxnId="{104A1142-2FF8-4199-929E-EC18F277A0E9}">
      <dgm:prSet/>
      <dgm:spPr/>
      <dgm:t>
        <a:bodyPr/>
        <a:lstStyle/>
        <a:p>
          <a:endParaRPr lang="en-US"/>
        </a:p>
      </dgm:t>
    </dgm:pt>
    <dgm:pt modelId="{C37641C6-24E7-4AD9-97A8-D84738F41092}" type="sibTrans" cxnId="{104A1142-2FF8-4199-929E-EC18F277A0E9}">
      <dgm:prSet/>
      <dgm:spPr/>
      <dgm:t>
        <a:bodyPr/>
        <a:lstStyle/>
        <a:p>
          <a:endParaRPr lang="en-US"/>
        </a:p>
      </dgm:t>
    </dgm:pt>
    <dgm:pt modelId="{CFB50B1A-D307-4649-87AE-57AFD1A28F9A}">
      <dgm:prSet custT="1"/>
      <dgm:spPr/>
      <dgm:t>
        <a:bodyPr/>
        <a:lstStyle/>
        <a:p>
          <a:pPr rtl="0"/>
          <a:r>
            <a:rPr lang="en-US" sz="1600" dirty="0">
              <a:latin typeface="Arial" panose="020B0604020202020204" pitchFamily="34" charset="0"/>
              <a:cs typeface="Arial" panose="020B0604020202020204" pitchFamily="34" charset="0"/>
            </a:rPr>
            <a:t>Nuclear Energy Act of 1999</a:t>
          </a:r>
        </a:p>
      </dgm:t>
    </dgm:pt>
    <dgm:pt modelId="{758D997F-EB07-4461-8BB1-8D2F1041C14D}" type="parTrans" cxnId="{79583ED7-B30C-497E-8A8B-E1C2C9151C56}">
      <dgm:prSet/>
      <dgm:spPr/>
      <dgm:t>
        <a:bodyPr/>
        <a:lstStyle/>
        <a:p>
          <a:endParaRPr lang="en-US"/>
        </a:p>
      </dgm:t>
    </dgm:pt>
    <dgm:pt modelId="{BC33C841-3C52-4E1E-9B61-70E59FDE4FC9}" type="sibTrans" cxnId="{79583ED7-B30C-497E-8A8B-E1C2C9151C56}">
      <dgm:prSet/>
      <dgm:spPr/>
      <dgm:t>
        <a:bodyPr/>
        <a:lstStyle/>
        <a:p>
          <a:endParaRPr lang="en-US"/>
        </a:p>
      </dgm:t>
    </dgm:pt>
    <dgm:pt modelId="{8EE2C7B0-5886-40A5-9D8C-590969C01994}" type="pres">
      <dgm:prSet presAssocID="{048E768E-F0A8-4A47-9CF5-87FBD7DB768B}" presName="Name0" presStyleCnt="0">
        <dgm:presLayoutVars>
          <dgm:chMax val="7"/>
          <dgm:chPref val="7"/>
          <dgm:dir/>
        </dgm:presLayoutVars>
      </dgm:prSet>
      <dgm:spPr/>
    </dgm:pt>
    <dgm:pt modelId="{12CC6A26-D559-4404-AC2D-E0ACD0CA119A}" type="pres">
      <dgm:prSet presAssocID="{048E768E-F0A8-4A47-9CF5-87FBD7DB768B}" presName="Name1" presStyleCnt="0"/>
      <dgm:spPr/>
    </dgm:pt>
    <dgm:pt modelId="{441E6D9F-8E83-480A-B98D-76F15889AE95}" type="pres">
      <dgm:prSet presAssocID="{048E768E-F0A8-4A47-9CF5-87FBD7DB768B}" presName="cycle" presStyleCnt="0"/>
      <dgm:spPr/>
    </dgm:pt>
    <dgm:pt modelId="{5502A8FD-540E-46AD-9851-A1DEB4969945}" type="pres">
      <dgm:prSet presAssocID="{048E768E-F0A8-4A47-9CF5-87FBD7DB768B}" presName="srcNode" presStyleLbl="node1" presStyleIdx="0" presStyleCnt="7"/>
      <dgm:spPr/>
    </dgm:pt>
    <dgm:pt modelId="{AC02F6B8-2795-4A69-86C2-AF66549046E5}" type="pres">
      <dgm:prSet presAssocID="{048E768E-F0A8-4A47-9CF5-87FBD7DB768B}" presName="conn" presStyleLbl="parChTrans1D2" presStyleIdx="0" presStyleCnt="1"/>
      <dgm:spPr/>
    </dgm:pt>
    <dgm:pt modelId="{DBE31A77-A380-4BCE-BA63-9DD54F208104}" type="pres">
      <dgm:prSet presAssocID="{048E768E-F0A8-4A47-9CF5-87FBD7DB768B}" presName="extraNode" presStyleLbl="node1" presStyleIdx="0" presStyleCnt="7"/>
      <dgm:spPr/>
    </dgm:pt>
    <dgm:pt modelId="{6D063F2B-A68A-4BD0-8733-61348D0F8108}" type="pres">
      <dgm:prSet presAssocID="{048E768E-F0A8-4A47-9CF5-87FBD7DB768B}" presName="dstNode" presStyleLbl="node1" presStyleIdx="0" presStyleCnt="7"/>
      <dgm:spPr/>
    </dgm:pt>
    <dgm:pt modelId="{A2D17469-CE6D-4FD7-8237-B2D5C6E2D514}" type="pres">
      <dgm:prSet presAssocID="{CFB50B1A-D307-4649-87AE-57AFD1A28F9A}" presName="text_1" presStyleLbl="node1" presStyleIdx="0" presStyleCnt="7">
        <dgm:presLayoutVars>
          <dgm:bulletEnabled val="1"/>
        </dgm:presLayoutVars>
      </dgm:prSet>
      <dgm:spPr/>
    </dgm:pt>
    <dgm:pt modelId="{16B1369A-C65A-49A7-A044-6E2C64303694}" type="pres">
      <dgm:prSet presAssocID="{CFB50B1A-D307-4649-87AE-57AFD1A28F9A}" presName="accent_1" presStyleCnt="0"/>
      <dgm:spPr/>
    </dgm:pt>
    <dgm:pt modelId="{9160FFE0-C0B5-4F8A-B3D3-9558911E6C12}" type="pres">
      <dgm:prSet presAssocID="{CFB50B1A-D307-4649-87AE-57AFD1A28F9A}" presName="accentRepeatNode" presStyleLbl="solidFgAcc1" presStyleIdx="0" presStyleCnt="7"/>
      <dgm:spPr>
        <a:blipFill rotWithShape="0">
          <a:blip xmlns:r="http://schemas.openxmlformats.org/officeDocument/2006/relationships" r:embed="rId1"/>
          <a:stretch>
            <a:fillRect/>
          </a:stretch>
        </a:blipFill>
      </dgm:spPr>
    </dgm:pt>
    <dgm:pt modelId="{1FFDCC68-665C-4DC6-A655-AE1C43B00FB1}" type="pres">
      <dgm:prSet presAssocID="{CB71DA0C-C462-4796-8F4C-FCF7544D90C6}" presName="text_2" presStyleLbl="node1" presStyleIdx="1" presStyleCnt="7">
        <dgm:presLayoutVars>
          <dgm:bulletEnabled val="1"/>
        </dgm:presLayoutVars>
      </dgm:prSet>
      <dgm:spPr/>
    </dgm:pt>
    <dgm:pt modelId="{07A2C268-E983-4D9D-ADAA-53AC33142D76}" type="pres">
      <dgm:prSet presAssocID="{CB71DA0C-C462-4796-8F4C-FCF7544D90C6}" presName="accent_2" presStyleCnt="0"/>
      <dgm:spPr/>
    </dgm:pt>
    <dgm:pt modelId="{EF02A63D-6C77-48D3-92C6-28942D9B4020}" type="pres">
      <dgm:prSet presAssocID="{CB71DA0C-C462-4796-8F4C-FCF7544D90C6}" presName="accentRepeatNode" presStyleLbl="solidFgAcc1" presStyleIdx="1" presStyleCnt="7"/>
      <dgm:spPr>
        <a:blipFill rotWithShape="0">
          <a:blip xmlns:r="http://schemas.openxmlformats.org/officeDocument/2006/relationships" r:embed="rId1"/>
          <a:stretch>
            <a:fillRect/>
          </a:stretch>
        </a:blipFill>
      </dgm:spPr>
    </dgm:pt>
    <dgm:pt modelId="{5A223C3E-A638-4F81-998E-81C1FDFA8495}" type="pres">
      <dgm:prSet presAssocID="{13A713F8-2A46-4F25-A9DA-040638ECAD62}" presName="text_3" presStyleLbl="node1" presStyleIdx="2" presStyleCnt="7">
        <dgm:presLayoutVars>
          <dgm:bulletEnabled val="1"/>
        </dgm:presLayoutVars>
      </dgm:prSet>
      <dgm:spPr/>
    </dgm:pt>
    <dgm:pt modelId="{5DB69659-E901-4E9E-B7FC-4FBB6A217982}" type="pres">
      <dgm:prSet presAssocID="{13A713F8-2A46-4F25-A9DA-040638ECAD62}" presName="accent_3" presStyleCnt="0"/>
      <dgm:spPr/>
    </dgm:pt>
    <dgm:pt modelId="{5C91EC07-8B7D-4237-9366-D104356C3CCB}" type="pres">
      <dgm:prSet presAssocID="{13A713F8-2A46-4F25-A9DA-040638ECAD62}" presName="accentRepeatNode" presStyleLbl="solidFgAcc1" presStyleIdx="2" presStyleCnt="7"/>
      <dgm:spPr>
        <a:blipFill rotWithShape="0">
          <a:blip xmlns:r="http://schemas.openxmlformats.org/officeDocument/2006/relationships" r:embed="rId1"/>
          <a:stretch>
            <a:fillRect/>
          </a:stretch>
        </a:blipFill>
      </dgm:spPr>
    </dgm:pt>
    <dgm:pt modelId="{5382D9DA-D440-49DA-9492-F7DDE9E94AE4}" type="pres">
      <dgm:prSet presAssocID="{A4C6F2A8-5372-41D7-B83A-288F225CC56E}" presName="text_4" presStyleLbl="node1" presStyleIdx="3" presStyleCnt="7">
        <dgm:presLayoutVars>
          <dgm:bulletEnabled val="1"/>
        </dgm:presLayoutVars>
      </dgm:prSet>
      <dgm:spPr/>
    </dgm:pt>
    <dgm:pt modelId="{66E7DD13-4CB4-4DCC-8CC4-869C2F97AACF}" type="pres">
      <dgm:prSet presAssocID="{A4C6F2A8-5372-41D7-B83A-288F225CC56E}" presName="accent_4" presStyleCnt="0"/>
      <dgm:spPr/>
    </dgm:pt>
    <dgm:pt modelId="{CB3BE0D7-FF20-45BF-875C-0A7A4A970157}" type="pres">
      <dgm:prSet presAssocID="{A4C6F2A8-5372-41D7-B83A-288F225CC56E}" presName="accentRepeatNode" presStyleLbl="solidFgAcc1" presStyleIdx="3" presStyleCnt="7"/>
      <dgm:spPr>
        <a:blipFill rotWithShape="0">
          <a:blip xmlns:r="http://schemas.openxmlformats.org/officeDocument/2006/relationships" r:embed="rId1"/>
          <a:stretch>
            <a:fillRect/>
          </a:stretch>
        </a:blipFill>
      </dgm:spPr>
    </dgm:pt>
    <dgm:pt modelId="{F64792CE-4D87-432A-8EE9-66EE53470492}" type="pres">
      <dgm:prSet presAssocID="{0DDF3BB3-C8AF-48A0-8710-FB2B47F1BC4B}" presName="text_5" presStyleLbl="node1" presStyleIdx="4" presStyleCnt="7">
        <dgm:presLayoutVars>
          <dgm:bulletEnabled val="1"/>
        </dgm:presLayoutVars>
      </dgm:prSet>
      <dgm:spPr/>
    </dgm:pt>
    <dgm:pt modelId="{0FBA28A5-608A-472F-8003-D23CA1DBE4E7}" type="pres">
      <dgm:prSet presAssocID="{0DDF3BB3-C8AF-48A0-8710-FB2B47F1BC4B}" presName="accent_5" presStyleCnt="0"/>
      <dgm:spPr/>
    </dgm:pt>
    <dgm:pt modelId="{5BBC3AF0-2CF4-4DA5-89CE-9CC262267202}" type="pres">
      <dgm:prSet presAssocID="{0DDF3BB3-C8AF-48A0-8710-FB2B47F1BC4B}" presName="accentRepeatNode" presStyleLbl="solidFgAcc1" presStyleIdx="4" presStyleCnt="7"/>
      <dgm:spPr>
        <a:blipFill rotWithShape="0">
          <a:blip xmlns:r="http://schemas.openxmlformats.org/officeDocument/2006/relationships" r:embed="rId1"/>
          <a:stretch>
            <a:fillRect/>
          </a:stretch>
        </a:blipFill>
      </dgm:spPr>
    </dgm:pt>
    <dgm:pt modelId="{08F523EF-5111-43EB-AB81-28C24166EDB9}" type="pres">
      <dgm:prSet presAssocID="{912D26D6-5CA6-46A4-AB3E-3CFCD238C933}" presName="text_6" presStyleLbl="node1" presStyleIdx="5" presStyleCnt="7">
        <dgm:presLayoutVars>
          <dgm:bulletEnabled val="1"/>
        </dgm:presLayoutVars>
      </dgm:prSet>
      <dgm:spPr/>
    </dgm:pt>
    <dgm:pt modelId="{0271D4EE-DEA3-4C07-B457-A4DE4D85BD89}" type="pres">
      <dgm:prSet presAssocID="{912D26D6-5CA6-46A4-AB3E-3CFCD238C933}" presName="accent_6" presStyleCnt="0"/>
      <dgm:spPr/>
    </dgm:pt>
    <dgm:pt modelId="{7B4171F3-FBFB-4FFA-A004-FF388445D090}" type="pres">
      <dgm:prSet presAssocID="{912D26D6-5CA6-46A4-AB3E-3CFCD238C933}" presName="accentRepeatNode" presStyleLbl="solidFgAcc1" presStyleIdx="5" presStyleCnt="7"/>
      <dgm:spPr>
        <a:blipFill rotWithShape="0">
          <a:blip xmlns:r="http://schemas.openxmlformats.org/officeDocument/2006/relationships" r:embed="rId1"/>
          <a:stretch>
            <a:fillRect/>
          </a:stretch>
        </a:blipFill>
      </dgm:spPr>
    </dgm:pt>
    <dgm:pt modelId="{27D95A47-5EF7-4DE8-BB00-002AF5A0D518}" type="pres">
      <dgm:prSet presAssocID="{A1B4D340-428C-47E1-BA99-C32C8AD45982}" presName="text_7" presStyleLbl="node1" presStyleIdx="6" presStyleCnt="7">
        <dgm:presLayoutVars>
          <dgm:bulletEnabled val="1"/>
        </dgm:presLayoutVars>
      </dgm:prSet>
      <dgm:spPr/>
    </dgm:pt>
    <dgm:pt modelId="{2CADF36A-38CC-4D4A-B9BF-667C62396104}" type="pres">
      <dgm:prSet presAssocID="{A1B4D340-428C-47E1-BA99-C32C8AD45982}" presName="accent_7" presStyleCnt="0"/>
      <dgm:spPr/>
    </dgm:pt>
    <dgm:pt modelId="{5395BC78-0AFB-4937-BF44-E2230FB55E53}" type="pres">
      <dgm:prSet presAssocID="{A1B4D340-428C-47E1-BA99-C32C8AD45982}" presName="accentRepeatNode" presStyleLbl="solidFgAcc1" presStyleIdx="6" presStyleCnt="7"/>
      <dgm:spPr>
        <a:blipFill rotWithShape="0">
          <a:blip xmlns:r="http://schemas.openxmlformats.org/officeDocument/2006/relationships" r:embed="rId1"/>
          <a:stretch>
            <a:fillRect/>
          </a:stretch>
        </a:blipFill>
      </dgm:spPr>
    </dgm:pt>
  </dgm:ptLst>
  <dgm:cxnLst>
    <dgm:cxn modelId="{F8DF0D14-6E44-436F-951D-B3138C89642B}" type="presOf" srcId="{CB71DA0C-C462-4796-8F4C-FCF7544D90C6}" destId="{1FFDCC68-665C-4DC6-A655-AE1C43B00FB1}" srcOrd="0" destOrd="0" presId="urn:microsoft.com/office/officeart/2008/layout/VerticalCurvedList"/>
    <dgm:cxn modelId="{873A7214-1F70-4373-BC12-6511B29C5969}" type="presOf" srcId="{CFB50B1A-D307-4649-87AE-57AFD1A28F9A}" destId="{A2D17469-CE6D-4FD7-8237-B2D5C6E2D514}" srcOrd="0" destOrd="0" presId="urn:microsoft.com/office/officeart/2008/layout/VerticalCurvedList"/>
    <dgm:cxn modelId="{8D4F481B-C78B-40B8-A09C-BE996E103095}" type="presOf" srcId="{13A713F8-2A46-4F25-A9DA-040638ECAD62}" destId="{5A223C3E-A638-4F81-998E-81C1FDFA8495}" srcOrd="0" destOrd="0" presId="urn:microsoft.com/office/officeart/2008/layout/VerticalCurvedList"/>
    <dgm:cxn modelId="{3E5FA45D-1452-42B0-9F8F-19826461CC17}" srcId="{048E768E-F0A8-4A47-9CF5-87FBD7DB768B}" destId="{13A713F8-2A46-4F25-A9DA-040638ECAD62}" srcOrd="2" destOrd="0" parTransId="{FE74543B-65F6-4C7B-AAB2-72978AD08720}" sibTransId="{1A1F124D-3A3F-43ED-B610-05C4469D6451}"/>
    <dgm:cxn modelId="{104A1142-2FF8-4199-929E-EC18F277A0E9}" srcId="{048E768E-F0A8-4A47-9CF5-87FBD7DB768B}" destId="{CB71DA0C-C462-4796-8F4C-FCF7544D90C6}" srcOrd="1" destOrd="0" parTransId="{D371FA1F-F464-47CC-9837-513214956ED2}" sibTransId="{C37641C6-24E7-4AD9-97A8-D84738F41092}"/>
    <dgm:cxn modelId="{E28B5FB2-51B3-483A-A326-7E60501DE142}" srcId="{048E768E-F0A8-4A47-9CF5-87FBD7DB768B}" destId="{912D26D6-5CA6-46A4-AB3E-3CFCD238C933}" srcOrd="5" destOrd="0" parTransId="{93313CA9-5561-40C4-BBB6-279172BE957F}" sibTransId="{6AB8D76E-4446-406D-A487-18347E575B0E}"/>
    <dgm:cxn modelId="{FDC80CB6-0A1C-445B-AE27-4D2B77F271D4}" type="presOf" srcId="{0DDF3BB3-C8AF-48A0-8710-FB2B47F1BC4B}" destId="{F64792CE-4D87-432A-8EE9-66EE53470492}" srcOrd="0" destOrd="0" presId="urn:microsoft.com/office/officeart/2008/layout/VerticalCurvedList"/>
    <dgm:cxn modelId="{4CA87FC4-9894-419A-9A49-02EF65CFC0D9}" type="presOf" srcId="{048E768E-F0A8-4A47-9CF5-87FBD7DB768B}" destId="{8EE2C7B0-5886-40A5-9D8C-590969C01994}" srcOrd="0" destOrd="0" presId="urn:microsoft.com/office/officeart/2008/layout/VerticalCurvedList"/>
    <dgm:cxn modelId="{D81DE7C5-AEA5-4CE8-9DFF-08B26221348E}" type="presOf" srcId="{BC33C841-3C52-4E1E-9B61-70E59FDE4FC9}" destId="{AC02F6B8-2795-4A69-86C2-AF66549046E5}" srcOrd="0" destOrd="0" presId="urn:microsoft.com/office/officeart/2008/layout/VerticalCurvedList"/>
    <dgm:cxn modelId="{79583ED7-B30C-497E-8A8B-E1C2C9151C56}" srcId="{048E768E-F0A8-4A47-9CF5-87FBD7DB768B}" destId="{CFB50B1A-D307-4649-87AE-57AFD1A28F9A}" srcOrd="0" destOrd="0" parTransId="{758D997F-EB07-4461-8BB1-8D2F1041C14D}" sibTransId="{BC33C841-3C52-4E1E-9B61-70E59FDE4FC9}"/>
    <dgm:cxn modelId="{BB6065D9-AEBD-43B3-96D4-5159D4C7492A}" srcId="{048E768E-F0A8-4A47-9CF5-87FBD7DB768B}" destId="{A4C6F2A8-5372-41D7-B83A-288F225CC56E}" srcOrd="3" destOrd="0" parTransId="{4AF23262-192E-4BFA-8270-20D0D4CC38E4}" sibTransId="{210EDEB1-EF06-487C-856C-E970D5A59735}"/>
    <dgm:cxn modelId="{C5DCC7DB-737B-40E4-92AA-21E141AE86CE}" type="presOf" srcId="{912D26D6-5CA6-46A4-AB3E-3CFCD238C933}" destId="{08F523EF-5111-43EB-AB81-28C24166EDB9}" srcOrd="0" destOrd="0" presId="urn:microsoft.com/office/officeart/2008/layout/VerticalCurvedList"/>
    <dgm:cxn modelId="{7B252BDF-679A-4F33-B1E8-5939E910E3E6}" type="presOf" srcId="{A4C6F2A8-5372-41D7-B83A-288F225CC56E}" destId="{5382D9DA-D440-49DA-9492-F7DDE9E94AE4}" srcOrd="0" destOrd="0" presId="urn:microsoft.com/office/officeart/2008/layout/VerticalCurvedList"/>
    <dgm:cxn modelId="{E5188DF0-322F-45A7-9EED-611F5F39DBC3}" srcId="{048E768E-F0A8-4A47-9CF5-87FBD7DB768B}" destId="{0DDF3BB3-C8AF-48A0-8710-FB2B47F1BC4B}" srcOrd="4" destOrd="0" parTransId="{4612DFAB-1C8B-4B20-9CFD-E72B391783D7}" sibTransId="{9087C511-C74C-4911-A515-42C0482B5624}"/>
    <dgm:cxn modelId="{A03EC0F8-68B6-4457-A610-893012125034}" type="presOf" srcId="{A1B4D340-428C-47E1-BA99-C32C8AD45982}" destId="{27D95A47-5EF7-4DE8-BB00-002AF5A0D518}" srcOrd="0" destOrd="0" presId="urn:microsoft.com/office/officeart/2008/layout/VerticalCurvedList"/>
    <dgm:cxn modelId="{8F7F29F9-A7AB-4651-9238-C436D2BDD769}" srcId="{048E768E-F0A8-4A47-9CF5-87FBD7DB768B}" destId="{A1B4D340-428C-47E1-BA99-C32C8AD45982}" srcOrd="6" destOrd="0" parTransId="{518D467B-E48C-4B8D-9E0E-5C4EBD2F9ADA}" sibTransId="{EED5E1BC-98E2-4116-BE86-A1F584B771FA}"/>
    <dgm:cxn modelId="{37D7D967-F0A3-4028-BCE8-FCD3BD6A130C}" type="presParOf" srcId="{8EE2C7B0-5886-40A5-9D8C-590969C01994}" destId="{12CC6A26-D559-4404-AC2D-E0ACD0CA119A}" srcOrd="0" destOrd="0" presId="urn:microsoft.com/office/officeart/2008/layout/VerticalCurvedList"/>
    <dgm:cxn modelId="{D32E443E-2C30-46E8-8F2E-E6B66F318D3B}" type="presParOf" srcId="{12CC6A26-D559-4404-AC2D-E0ACD0CA119A}" destId="{441E6D9F-8E83-480A-B98D-76F15889AE95}" srcOrd="0" destOrd="0" presId="urn:microsoft.com/office/officeart/2008/layout/VerticalCurvedList"/>
    <dgm:cxn modelId="{C2A745A0-3285-408D-8E26-B1BDF532465C}" type="presParOf" srcId="{441E6D9F-8E83-480A-B98D-76F15889AE95}" destId="{5502A8FD-540E-46AD-9851-A1DEB4969945}" srcOrd="0" destOrd="0" presId="urn:microsoft.com/office/officeart/2008/layout/VerticalCurvedList"/>
    <dgm:cxn modelId="{D1C8B618-08DE-4375-ADC1-98BED0E80E0D}" type="presParOf" srcId="{441E6D9F-8E83-480A-B98D-76F15889AE95}" destId="{AC02F6B8-2795-4A69-86C2-AF66549046E5}" srcOrd="1" destOrd="0" presId="urn:microsoft.com/office/officeart/2008/layout/VerticalCurvedList"/>
    <dgm:cxn modelId="{4E39A6AD-7E47-49CD-8642-8C04D831F5F7}" type="presParOf" srcId="{441E6D9F-8E83-480A-B98D-76F15889AE95}" destId="{DBE31A77-A380-4BCE-BA63-9DD54F208104}" srcOrd="2" destOrd="0" presId="urn:microsoft.com/office/officeart/2008/layout/VerticalCurvedList"/>
    <dgm:cxn modelId="{B335DD4D-A371-4B76-925E-41DE61C69033}" type="presParOf" srcId="{441E6D9F-8E83-480A-B98D-76F15889AE95}" destId="{6D063F2B-A68A-4BD0-8733-61348D0F8108}" srcOrd="3" destOrd="0" presId="urn:microsoft.com/office/officeart/2008/layout/VerticalCurvedList"/>
    <dgm:cxn modelId="{0009D9D2-CF04-4139-A592-0B68306C4625}" type="presParOf" srcId="{12CC6A26-D559-4404-AC2D-E0ACD0CA119A}" destId="{A2D17469-CE6D-4FD7-8237-B2D5C6E2D514}" srcOrd="1" destOrd="0" presId="urn:microsoft.com/office/officeart/2008/layout/VerticalCurvedList"/>
    <dgm:cxn modelId="{B0CF6D36-D630-4E10-9E48-3AEEF22E3DA7}" type="presParOf" srcId="{12CC6A26-D559-4404-AC2D-E0ACD0CA119A}" destId="{16B1369A-C65A-49A7-A044-6E2C64303694}" srcOrd="2" destOrd="0" presId="urn:microsoft.com/office/officeart/2008/layout/VerticalCurvedList"/>
    <dgm:cxn modelId="{63B25114-CA94-4855-B44F-9BA5E0D1BA06}" type="presParOf" srcId="{16B1369A-C65A-49A7-A044-6E2C64303694}" destId="{9160FFE0-C0B5-4F8A-B3D3-9558911E6C12}" srcOrd="0" destOrd="0" presId="urn:microsoft.com/office/officeart/2008/layout/VerticalCurvedList"/>
    <dgm:cxn modelId="{1CE70190-D066-401E-98D8-693DAFA7B7CA}" type="presParOf" srcId="{12CC6A26-D559-4404-AC2D-E0ACD0CA119A}" destId="{1FFDCC68-665C-4DC6-A655-AE1C43B00FB1}" srcOrd="3" destOrd="0" presId="urn:microsoft.com/office/officeart/2008/layout/VerticalCurvedList"/>
    <dgm:cxn modelId="{177E4A61-3131-429F-B27B-CD4230A763AA}" type="presParOf" srcId="{12CC6A26-D559-4404-AC2D-E0ACD0CA119A}" destId="{07A2C268-E983-4D9D-ADAA-53AC33142D76}" srcOrd="4" destOrd="0" presId="urn:microsoft.com/office/officeart/2008/layout/VerticalCurvedList"/>
    <dgm:cxn modelId="{DE32D16B-A2BB-45B9-A3B5-2DD388086DC6}" type="presParOf" srcId="{07A2C268-E983-4D9D-ADAA-53AC33142D76}" destId="{EF02A63D-6C77-48D3-92C6-28942D9B4020}" srcOrd="0" destOrd="0" presId="urn:microsoft.com/office/officeart/2008/layout/VerticalCurvedList"/>
    <dgm:cxn modelId="{0A05E48F-D1B6-4413-A6DA-3DDDB7771615}" type="presParOf" srcId="{12CC6A26-D559-4404-AC2D-E0ACD0CA119A}" destId="{5A223C3E-A638-4F81-998E-81C1FDFA8495}" srcOrd="5" destOrd="0" presId="urn:microsoft.com/office/officeart/2008/layout/VerticalCurvedList"/>
    <dgm:cxn modelId="{7440DB2C-AE32-40E7-A23A-0597DAE6D6E4}" type="presParOf" srcId="{12CC6A26-D559-4404-AC2D-E0ACD0CA119A}" destId="{5DB69659-E901-4E9E-B7FC-4FBB6A217982}" srcOrd="6" destOrd="0" presId="urn:microsoft.com/office/officeart/2008/layout/VerticalCurvedList"/>
    <dgm:cxn modelId="{C3879034-847B-4BED-B543-17D18AA42E83}" type="presParOf" srcId="{5DB69659-E901-4E9E-B7FC-4FBB6A217982}" destId="{5C91EC07-8B7D-4237-9366-D104356C3CCB}" srcOrd="0" destOrd="0" presId="urn:microsoft.com/office/officeart/2008/layout/VerticalCurvedList"/>
    <dgm:cxn modelId="{BF25D887-289B-4844-85AC-2B4CA2DE1294}" type="presParOf" srcId="{12CC6A26-D559-4404-AC2D-E0ACD0CA119A}" destId="{5382D9DA-D440-49DA-9492-F7DDE9E94AE4}" srcOrd="7" destOrd="0" presId="urn:microsoft.com/office/officeart/2008/layout/VerticalCurvedList"/>
    <dgm:cxn modelId="{851C73CF-DA51-4DEE-ACB1-FC2B4BDC2904}" type="presParOf" srcId="{12CC6A26-D559-4404-AC2D-E0ACD0CA119A}" destId="{66E7DD13-4CB4-4DCC-8CC4-869C2F97AACF}" srcOrd="8" destOrd="0" presId="urn:microsoft.com/office/officeart/2008/layout/VerticalCurvedList"/>
    <dgm:cxn modelId="{422589B9-EE24-470C-818A-CDD9C70D1B7E}" type="presParOf" srcId="{66E7DD13-4CB4-4DCC-8CC4-869C2F97AACF}" destId="{CB3BE0D7-FF20-45BF-875C-0A7A4A970157}" srcOrd="0" destOrd="0" presId="urn:microsoft.com/office/officeart/2008/layout/VerticalCurvedList"/>
    <dgm:cxn modelId="{3760BD9C-8E84-42A4-B037-C2B20379591D}" type="presParOf" srcId="{12CC6A26-D559-4404-AC2D-E0ACD0CA119A}" destId="{F64792CE-4D87-432A-8EE9-66EE53470492}" srcOrd="9" destOrd="0" presId="urn:microsoft.com/office/officeart/2008/layout/VerticalCurvedList"/>
    <dgm:cxn modelId="{89023534-005C-4829-81C9-5557B7FCC553}" type="presParOf" srcId="{12CC6A26-D559-4404-AC2D-E0ACD0CA119A}" destId="{0FBA28A5-608A-472F-8003-D23CA1DBE4E7}" srcOrd="10" destOrd="0" presId="urn:microsoft.com/office/officeart/2008/layout/VerticalCurvedList"/>
    <dgm:cxn modelId="{58BA4683-5284-4FED-8AC3-A06EC97EA761}" type="presParOf" srcId="{0FBA28A5-608A-472F-8003-D23CA1DBE4E7}" destId="{5BBC3AF0-2CF4-4DA5-89CE-9CC262267202}" srcOrd="0" destOrd="0" presId="urn:microsoft.com/office/officeart/2008/layout/VerticalCurvedList"/>
    <dgm:cxn modelId="{DC3DC053-FBB6-4669-A589-2F66FD298672}" type="presParOf" srcId="{12CC6A26-D559-4404-AC2D-E0ACD0CA119A}" destId="{08F523EF-5111-43EB-AB81-28C24166EDB9}" srcOrd="11" destOrd="0" presId="urn:microsoft.com/office/officeart/2008/layout/VerticalCurvedList"/>
    <dgm:cxn modelId="{13FEEA48-54C8-48E3-BE8C-63C0159706E9}" type="presParOf" srcId="{12CC6A26-D559-4404-AC2D-E0ACD0CA119A}" destId="{0271D4EE-DEA3-4C07-B457-A4DE4D85BD89}" srcOrd="12" destOrd="0" presId="urn:microsoft.com/office/officeart/2008/layout/VerticalCurvedList"/>
    <dgm:cxn modelId="{C0D0E765-1587-4709-80E1-B6A3037612DF}" type="presParOf" srcId="{0271D4EE-DEA3-4C07-B457-A4DE4D85BD89}" destId="{7B4171F3-FBFB-4FFA-A004-FF388445D090}" srcOrd="0" destOrd="0" presId="urn:microsoft.com/office/officeart/2008/layout/VerticalCurvedList"/>
    <dgm:cxn modelId="{59075CF4-B7E0-4B34-8281-815E62C60433}" type="presParOf" srcId="{12CC6A26-D559-4404-AC2D-E0ACD0CA119A}" destId="{27D95A47-5EF7-4DE8-BB00-002AF5A0D518}" srcOrd="13" destOrd="0" presId="urn:microsoft.com/office/officeart/2008/layout/VerticalCurvedList"/>
    <dgm:cxn modelId="{4B4C5B7D-29A3-43B0-9767-C1EDA4852F4F}" type="presParOf" srcId="{12CC6A26-D559-4404-AC2D-E0ACD0CA119A}" destId="{2CADF36A-38CC-4D4A-B9BF-667C62396104}" srcOrd="14" destOrd="0" presId="urn:microsoft.com/office/officeart/2008/layout/VerticalCurvedList"/>
    <dgm:cxn modelId="{0C2260AC-CB7F-497F-B930-A7E44626A35E}" type="presParOf" srcId="{2CADF36A-38CC-4D4A-B9BF-667C62396104}" destId="{5395BC78-0AFB-4937-BF44-E2230FB55E5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2F6B8-2795-4A69-86C2-AF66549046E5}">
      <dsp:nvSpPr>
        <dsp:cNvPr id="0" name=""/>
        <dsp:cNvSpPr/>
      </dsp:nvSpPr>
      <dsp:spPr>
        <a:xfrm>
          <a:off x="-5698694" y="-872805"/>
          <a:ext cx="6788664" cy="6788664"/>
        </a:xfrm>
        <a:prstGeom prst="blockArc">
          <a:avLst>
            <a:gd name="adj1" fmla="val 18900000"/>
            <a:gd name="adj2" fmla="val 2700000"/>
            <a:gd name="adj3" fmla="val 318"/>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D17469-CE6D-4FD7-8237-B2D5C6E2D514}">
      <dsp:nvSpPr>
        <dsp:cNvPr id="0" name=""/>
        <dsp:cNvSpPr/>
      </dsp:nvSpPr>
      <dsp:spPr>
        <a:xfrm>
          <a:off x="353770" y="229257"/>
          <a:ext cx="7874774" cy="4583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786"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Nuclear Energy Act of 1999</a:t>
          </a:r>
        </a:p>
      </dsp:txBody>
      <dsp:txXfrm>
        <a:off x="353770" y="229257"/>
        <a:ext cx="7874774" cy="458312"/>
      </dsp:txXfrm>
    </dsp:sp>
    <dsp:sp modelId="{9160FFE0-C0B5-4F8A-B3D3-9558911E6C12}">
      <dsp:nvSpPr>
        <dsp:cNvPr id="0" name=""/>
        <dsp:cNvSpPr/>
      </dsp:nvSpPr>
      <dsp:spPr>
        <a:xfrm>
          <a:off x="67324" y="171968"/>
          <a:ext cx="572890" cy="57289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FFDCC68-665C-4DC6-A655-AE1C43B00FB1}">
      <dsp:nvSpPr>
        <dsp:cNvPr id="0" name=""/>
        <dsp:cNvSpPr/>
      </dsp:nvSpPr>
      <dsp:spPr>
        <a:xfrm>
          <a:off x="768813" y="917129"/>
          <a:ext cx="7459731" cy="4583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786"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Nuclear Energy Policy of 2008</a:t>
          </a:r>
        </a:p>
      </dsp:txBody>
      <dsp:txXfrm>
        <a:off x="768813" y="917129"/>
        <a:ext cx="7459731" cy="458312"/>
      </dsp:txXfrm>
    </dsp:sp>
    <dsp:sp modelId="{EF02A63D-6C77-48D3-92C6-28942D9B4020}">
      <dsp:nvSpPr>
        <dsp:cNvPr id="0" name=""/>
        <dsp:cNvSpPr/>
      </dsp:nvSpPr>
      <dsp:spPr>
        <a:xfrm>
          <a:off x="482368" y="859840"/>
          <a:ext cx="572890" cy="57289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A223C3E-A638-4F81-998E-81C1FDFA8495}">
      <dsp:nvSpPr>
        <dsp:cNvPr id="0" name=""/>
        <dsp:cNvSpPr/>
      </dsp:nvSpPr>
      <dsp:spPr>
        <a:xfrm>
          <a:off x="996255" y="1604498"/>
          <a:ext cx="7232289" cy="4583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786"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United Nations Sustainable Development Goals</a:t>
          </a:r>
        </a:p>
      </dsp:txBody>
      <dsp:txXfrm>
        <a:off x="996255" y="1604498"/>
        <a:ext cx="7232289" cy="458312"/>
      </dsp:txXfrm>
    </dsp:sp>
    <dsp:sp modelId="{5C91EC07-8B7D-4237-9366-D104356C3CCB}">
      <dsp:nvSpPr>
        <dsp:cNvPr id="0" name=""/>
        <dsp:cNvSpPr/>
      </dsp:nvSpPr>
      <dsp:spPr>
        <a:xfrm>
          <a:off x="709809" y="1547208"/>
          <a:ext cx="572890" cy="57289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382D9DA-D440-49DA-9492-F7DDE9E94AE4}">
      <dsp:nvSpPr>
        <dsp:cNvPr id="0" name=""/>
        <dsp:cNvSpPr/>
      </dsp:nvSpPr>
      <dsp:spPr>
        <a:xfrm>
          <a:off x="1068875" y="2292370"/>
          <a:ext cx="7159669" cy="4583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786"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IRP 2019</a:t>
          </a:r>
        </a:p>
      </dsp:txBody>
      <dsp:txXfrm>
        <a:off x="1068875" y="2292370"/>
        <a:ext cx="7159669" cy="458312"/>
      </dsp:txXfrm>
    </dsp:sp>
    <dsp:sp modelId="{CB3BE0D7-FF20-45BF-875C-0A7A4A970157}">
      <dsp:nvSpPr>
        <dsp:cNvPr id="0" name=""/>
        <dsp:cNvSpPr/>
      </dsp:nvSpPr>
      <dsp:spPr>
        <a:xfrm>
          <a:off x="782429" y="2235081"/>
          <a:ext cx="572890" cy="57289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64792CE-4D87-432A-8EE9-66EE53470492}">
      <dsp:nvSpPr>
        <dsp:cNvPr id="0" name=""/>
        <dsp:cNvSpPr/>
      </dsp:nvSpPr>
      <dsp:spPr>
        <a:xfrm>
          <a:off x="996255" y="2980243"/>
          <a:ext cx="7232289" cy="4583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786"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DMRE Strategic Plan</a:t>
          </a:r>
        </a:p>
      </dsp:txBody>
      <dsp:txXfrm>
        <a:off x="996255" y="2980243"/>
        <a:ext cx="7232289" cy="458312"/>
      </dsp:txXfrm>
    </dsp:sp>
    <dsp:sp modelId="{5BBC3AF0-2CF4-4DA5-89CE-9CC262267202}">
      <dsp:nvSpPr>
        <dsp:cNvPr id="0" name=""/>
        <dsp:cNvSpPr/>
      </dsp:nvSpPr>
      <dsp:spPr>
        <a:xfrm>
          <a:off x="709809" y="2922954"/>
          <a:ext cx="572890" cy="57289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8F523EF-5111-43EB-AB81-28C24166EDB9}">
      <dsp:nvSpPr>
        <dsp:cNvPr id="0" name=""/>
        <dsp:cNvSpPr/>
      </dsp:nvSpPr>
      <dsp:spPr>
        <a:xfrm>
          <a:off x="768813" y="3667611"/>
          <a:ext cx="7459731" cy="4583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786"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ERRP</a:t>
          </a:r>
        </a:p>
      </dsp:txBody>
      <dsp:txXfrm>
        <a:off x="768813" y="3667611"/>
        <a:ext cx="7459731" cy="458312"/>
      </dsp:txXfrm>
    </dsp:sp>
    <dsp:sp modelId="{7B4171F3-FBFB-4FFA-A004-FF388445D090}">
      <dsp:nvSpPr>
        <dsp:cNvPr id="0" name=""/>
        <dsp:cNvSpPr/>
      </dsp:nvSpPr>
      <dsp:spPr>
        <a:xfrm>
          <a:off x="482368" y="3610322"/>
          <a:ext cx="572890" cy="57289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7D95A47-5EF7-4DE8-BB00-002AF5A0D518}">
      <dsp:nvSpPr>
        <dsp:cNvPr id="0" name=""/>
        <dsp:cNvSpPr/>
      </dsp:nvSpPr>
      <dsp:spPr>
        <a:xfrm>
          <a:off x="353770" y="4355484"/>
          <a:ext cx="7874774" cy="4583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3786"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NIP 2050</a:t>
          </a:r>
        </a:p>
      </dsp:txBody>
      <dsp:txXfrm>
        <a:off x="353770" y="4355484"/>
        <a:ext cx="7874774" cy="458312"/>
      </dsp:txXfrm>
    </dsp:sp>
    <dsp:sp modelId="{5395BC78-0AFB-4937-BF44-E2230FB55E53}">
      <dsp:nvSpPr>
        <dsp:cNvPr id="0" name=""/>
        <dsp:cNvSpPr/>
      </dsp:nvSpPr>
      <dsp:spPr>
        <a:xfrm>
          <a:off x="67324" y="4298194"/>
          <a:ext cx="572890" cy="572890"/>
        </a:xfrm>
        <a:prstGeom prst="ellipse">
          <a:avLst/>
        </a:prstGeom>
        <a:blipFill rotWithShape="0">
          <a:blip xmlns:r="http://schemas.openxmlformats.org/officeDocument/2006/relationships" r:embed="rId1"/>
          <a:stretch>
            <a:fillRect/>
          </a:stretch>
        </a:blip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0F03806-EF8E-4E0F-91B5-1A6D316A54A5}" type="datetimeFigureOut">
              <a:rPr lang="en-ZA" smtClean="0"/>
              <a:t>2022/04/28</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393D7EF-9222-498C-AAF1-39184F2D8C76}" type="slidenum">
              <a:rPr lang="en-ZA" smtClean="0"/>
              <a:t>‹#›</a:t>
            </a:fld>
            <a:endParaRPr lang="en-ZA"/>
          </a:p>
        </p:txBody>
      </p:sp>
    </p:spTree>
    <p:extLst>
      <p:ext uri="{BB962C8B-B14F-4D97-AF65-F5344CB8AC3E}">
        <p14:creationId xmlns:p14="http://schemas.microsoft.com/office/powerpoint/2010/main" val="316851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6B389F1-86A7-4F49-ADDE-CF67441DA415}" type="datetimeFigureOut">
              <a:rPr lang="en-ZA" smtClean="0"/>
              <a:t>2022/04/28</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19E733-B36C-413A-A23C-CBBCC76E2F54}" type="slidenum">
              <a:rPr lang="en-ZA" smtClean="0"/>
              <a:t>‹#›</a:t>
            </a:fld>
            <a:endParaRPr lang="en-ZA"/>
          </a:p>
        </p:txBody>
      </p:sp>
    </p:spTree>
    <p:extLst>
      <p:ext uri="{BB962C8B-B14F-4D97-AF65-F5344CB8AC3E}">
        <p14:creationId xmlns:p14="http://schemas.microsoft.com/office/powerpoint/2010/main" val="38171181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B19E733-B36C-413A-A23C-CBBCC76E2F54}" type="slidenum">
              <a:rPr lang="en-ZA" smtClean="0"/>
              <a:t>1</a:t>
            </a:fld>
            <a:endParaRPr lang="en-ZA"/>
          </a:p>
        </p:txBody>
      </p:sp>
    </p:spTree>
    <p:extLst>
      <p:ext uri="{BB962C8B-B14F-4D97-AF65-F5344CB8AC3E}">
        <p14:creationId xmlns:p14="http://schemas.microsoft.com/office/powerpoint/2010/main" val="264324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B19E733-B36C-413A-A23C-CBBCC76E2F54}" type="slidenum">
              <a:rPr lang="en-ZA" smtClean="0"/>
              <a:t>3</a:t>
            </a:fld>
            <a:endParaRPr lang="en-ZA"/>
          </a:p>
        </p:txBody>
      </p:sp>
    </p:spTree>
    <p:extLst>
      <p:ext uri="{BB962C8B-B14F-4D97-AF65-F5344CB8AC3E}">
        <p14:creationId xmlns:p14="http://schemas.microsoft.com/office/powerpoint/2010/main" val="188295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C05F96C-36F6-40C6-881D-C9246E5CB6A3}" type="slidenum">
              <a:rPr lang="en-ZA" smtClean="0"/>
              <a:t>4</a:t>
            </a:fld>
            <a:endParaRPr lang="en-ZA" dirty="0"/>
          </a:p>
        </p:txBody>
      </p:sp>
    </p:spTree>
    <p:extLst>
      <p:ext uri="{BB962C8B-B14F-4D97-AF65-F5344CB8AC3E}">
        <p14:creationId xmlns:p14="http://schemas.microsoft.com/office/powerpoint/2010/main" val="123405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CBD8886E-5164-4FFC-9733-F2D0F0CC6E74}" type="slidenum">
              <a:rPr lang="en-ZA" smtClean="0"/>
              <a:t>19</a:t>
            </a:fld>
            <a:endParaRPr lang="en-ZA"/>
          </a:p>
        </p:txBody>
      </p:sp>
    </p:spTree>
    <p:extLst>
      <p:ext uri="{BB962C8B-B14F-4D97-AF65-F5344CB8AC3E}">
        <p14:creationId xmlns:p14="http://schemas.microsoft.com/office/powerpoint/2010/main" val="247030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09064DE-34C1-4D3D-BCE6-B1409B1454A2}"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99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B1CD4-9903-4882-9235-3FC0849E07C3}"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374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20703-B1EA-4E8C-B787-D06367C87261}"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15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54C7D95-9CB4-43A8-8DC9-AD455BD65CD8}" type="datetime1">
              <a:rPr lang="en-US" smtClean="0">
                <a:solidFill>
                  <a:prstClr val="black">
                    <a:tint val="75000"/>
                  </a:prstClr>
                </a:solidFill>
              </a:rPr>
              <a:t>4/28/2022</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latin typeface="Arial" panose="020B0604020202020204" pitchFamily="34" charset="0"/>
                <a:cs typeface="Arial" panose="020B0604020202020204" pitchFamily="34" charset="0"/>
              </a:defRPr>
            </a:lvl1p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80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1400" y="1382475"/>
            <a:ext cx="8376199" cy="5166108"/>
          </a:xfrm>
        </p:spPr>
        <p:txBody>
          <a:bodyPr/>
          <a:lstStyle>
            <a:lvl1pPr marL="457200" indent="-457200" algn="l" defTabSz="457200" rtl="0" eaLnBrk="1" latinLnBrk="0" hangingPunct="1">
              <a:lnSpc>
                <a:spcPct val="150000"/>
              </a:lnSpc>
              <a:buSzPct val="120000"/>
              <a:buFont typeface="Arial" panose="020B0604020202020204" pitchFamily="34" charset="0"/>
              <a:buChar char="■"/>
              <a:defRPr lang="en-US" sz="2800" b="1" kern="1200" dirty="0" smtClean="0">
                <a:solidFill>
                  <a:schemeClr val="tx1"/>
                </a:solidFill>
                <a:latin typeface="Arial"/>
                <a:ea typeface="+mn-ea"/>
                <a:cs typeface="Arial"/>
              </a:defRPr>
            </a:lvl1pPr>
            <a:lvl2pPr marL="742950" indent="-285750">
              <a:buFont typeface="Arial" panose="020B0604020202020204" pitchFamily="34" charset="0"/>
              <a:buChar char="►"/>
              <a:defRPr lang="en-US" sz="2400" kern="1200" dirty="0" smtClean="0">
                <a:solidFill>
                  <a:schemeClr val="tx1"/>
                </a:solidFill>
                <a:latin typeface="Arial"/>
                <a:ea typeface="+mn-ea"/>
                <a:cs typeface="Arial"/>
              </a:defRPr>
            </a:lvl2pPr>
            <a:lvl3pPr marL="1143000" indent="-228600">
              <a:buFont typeface="Arial" panose="020B0604020202020204" pitchFamily="34" charset="0"/>
              <a:buChar char="●"/>
              <a:defRPr lang="en-US" sz="2000" kern="1200" baseline="0" dirty="0" smtClean="0">
                <a:solidFill>
                  <a:schemeClr val="tx1"/>
                </a:solidFill>
                <a:latin typeface="Arial"/>
                <a:ea typeface="+mn-ea"/>
                <a:cs typeface="Arial"/>
              </a:defRPr>
            </a:lvl3pPr>
          </a:lstStyle>
          <a:p>
            <a:pPr lvl="0"/>
            <a:r>
              <a:rPr lang="en-US" dirty="0"/>
              <a:t>Click to add text</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0687F08A-CB24-4FAD-8AAD-712A78A50B9F}" type="datetime1">
              <a:rPr lang="en-US" smtClean="0">
                <a:solidFill>
                  <a:prstClr val="black">
                    <a:tint val="75000"/>
                  </a:prstClr>
                </a:solidFill>
              </a:rPr>
              <a:t>4/28/2022</a:t>
            </a:fld>
            <a:endParaRPr lang="en-US" dirty="0">
              <a:solidFill>
                <a:prstClr val="black">
                  <a:tint val="75000"/>
                </a:prstClr>
              </a:solidFill>
            </a:endParaRPr>
          </a:p>
        </p:txBody>
      </p:sp>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6" name="Slide Number Placeholder 5"/>
          <p:cNvSpPr>
            <a:spLocks noGrp="1"/>
          </p:cNvSpPr>
          <p:nvPr>
            <p:ph type="sldNum" sz="quarter" idx="12"/>
          </p:nvPr>
        </p:nvSpPr>
        <p:spPr>
          <a:xfrm>
            <a:off x="8072482" y="6173787"/>
            <a:ext cx="657497" cy="365125"/>
          </a:xfrm>
          <a:noFill/>
        </p:spPr>
        <p:txBody>
          <a:bodyPr/>
          <a:lstStyle>
            <a:lvl1pPr>
              <a:defRPr/>
            </a:lvl1pPr>
          </a:lstStyle>
          <a:p>
            <a:fld id="{566C2427-2C57-4C51-BCD6-E3E46358B0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982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F75399-8D3D-459B-98ED-0EFE166EEFFA}"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6077526" y="6188364"/>
            <a:ext cx="2854037" cy="400110"/>
          </a:xfrm>
          <a:prstGeom prst="rect">
            <a:avLst/>
          </a:prstGeom>
          <a:noFill/>
        </p:spPr>
        <p:txBody>
          <a:bodyPr wrap="square" rtlCol="0">
            <a:spAutoFit/>
          </a:bodyPr>
          <a:lstStyle/>
          <a:p>
            <a:pPr algn="ctr"/>
            <a:r>
              <a:rPr lang="en-ZA" sz="2000" dirty="0">
                <a:solidFill>
                  <a:srgbClr val="22A8B8"/>
                </a:solidFill>
                <a:latin typeface="Arial"/>
                <a:cs typeface="Arial"/>
              </a:rPr>
              <a:t>www.necsa.co.za</a:t>
            </a:r>
          </a:p>
        </p:txBody>
      </p:sp>
    </p:spTree>
    <p:extLst>
      <p:ext uri="{BB962C8B-B14F-4D97-AF65-F5344CB8AC3E}">
        <p14:creationId xmlns:p14="http://schemas.microsoft.com/office/powerpoint/2010/main" val="294072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ABDE7B-74F3-4925-AE6D-29AEB19AA6DE}" type="datetime1">
              <a:rPr lang="en-US" smtClean="0">
                <a:solidFill>
                  <a:prstClr val="black">
                    <a:tint val="75000"/>
                  </a:prstClr>
                </a:solidFill>
              </a:rPr>
              <a:t>4/28/2022</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64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AB4D7C-9557-4657-9EE8-5CB04F55490C}" type="datetime1">
              <a:rPr lang="en-US" smtClean="0">
                <a:solidFill>
                  <a:prstClr val="black">
                    <a:tint val="75000"/>
                  </a:prstClr>
                </a:solidFill>
              </a:rPr>
              <a:t>4/28/2022</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090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4B2ACE-67C2-4D2E-90FA-DB144BB9D2D4}" type="datetime1">
              <a:rPr lang="en-US" smtClean="0">
                <a:solidFill>
                  <a:prstClr val="black">
                    <a:tint val="75000"/>
                  </a:prstClr>
                </a:solidFill>
              </a:rPr>
              <a:t>4/28/2022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3032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43893-3F2E-4AFE-B397-A9199130FA9A}" type="datetime1">
              <a:rPr lang="en-US" smtClean="0">
                <a:solidFill>
                  <a:prstClr val="black">
                    <a:tint val="75000"/>
                  </a:prstClr>
                </a:solidFill>
              </a:rPr>
              <a:t>4/28/2022</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
        <p:nvSpPr>
          <p:cNvPr id="5" name="TextBox 4"/>
          <p:cNvSpPr txBox="1"/>
          <p:nvPr userDrawn="1"/>
        </p:nvSpPr>
        <p:spPr>
          <a:xfrm>
            <a:off x="6077526" y="6188364"/>
            <a:ext cx="2854037" cy="400110"/>
          </a:xfrm>
          <a:prstGeom prst="rect">
            <a:avLst/>
          </a:prstGeom>
          <a:noFill/>
        </p:spPr>
        <p:txBody>
          <a:bodyPr wrap="square" rtlCol="0">
            <a:spAutoFit/>
          </a:bodyPr>
          <a:lstStyle/>
          <a:p>
            <a:pPr algn="ctr"/>
            <a:r>
              <a:rPr lang="en-ZA" sz="2000" dirty="0">
                <a:solidFill>
                  <a:srgbClr val="22A8B8"/>
                </a:solidFill>
                <a:latin typeface="Arial"/>
                <a:cs typeface="Arial"/>
              </a:rPr>
              <a:t>www.necsa.co.za</a:t>
            </a:r>
          </a:p>
        </p:txBody>
      </p:sp>
    </p:spTree>
    <p:extLst>
      <p:ext uri="{BB962C8B-B14F-4D97-AF65-F5344CB8AC3E}">
        <p14:creationId xmlns:p14="http://schemas.microsoft.com/office/powerpoint/2010/main" val="262130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59058-B624-417A-8796-CD59F77B7BE9}" type="datetime1">
              <a:rPr lang="en-US" smtClean="0">
                <a:solidFill>
                  <a:prstClr val="black">
                    <a:tint val="75000"/>
                  </a:prstClr>
                </a:solidFill>
              </a:rPr>
              <a:t>4/28/2022</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089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1400" y="1382475"/>
            <a:ext cx="8376199" cy="5166108"/>
          </a:xfrm>
        </p:spPr>
        <p:txBody>
          <a:bodyPr/>
          <a:lstStyle>
            <a:lvl1pPr marL="457200" indent="-457200" algn="l" defTabSz="457200" rtl="0" eaLnBrk="1" latinLnBrk="0" hangingPunct="1">
              <a:lnSpc>
                <a:spcPct val="150000"/>
              </a:lnSpc>
              <a:buSzPct val="120000"/>
              <a:buFont typeface="Arial" panose="020B0604020202020204" pitchFamily="34" charset="0"/>
              <a:buChar char="■"/>
              <a:defRPr lang="en-US" sz="2800" b="1" kern="1200" dirty="0" smtClean="0">
                <a:solidFill>
                  <a:schemeClr val="tx1"/>
                </a:solidFill>
                <a:latin typeface="Arial"/>
                <a:ea typeface="+mn-ea"/>
                <a:cs typeface="Arial"/>
              </a:defRPr>
            </a:lvl1pPr>
            <a:lvl2pPr marL="742950" indent="-285750">
              <a:buFont typeface="Arial" panose="020B0604020202020204" pitchFamily="34" charset="0"/>
              <a:buChar char="►"/>
              <a:defRPr lang="en-US" sz="2400" kern="1200" dirty="0" smtClean="0">
                <a:solidFill>
                  <a:schemeClr val="tx1"/>
                </a:solidFill>
                <a:latin typeface="Arial"/>
                <a:ea typeface="+mn-ea"/>
                <a:cs typeface="Arial"/>
              </a:defRPr>
            </a:lvl2pPr>
            <a:lvl3pPr marL="1143000" indent="-228600">
              <a:buFont typeface="Arial" panose="020B0604020202020204" pitchFamily="34" charset="0"/>
              <a:buChar char="●"/>
              <a:defRPr lang="en-US" sz="2000" kern="1200" baseline="0" dirty="0" smtClean="0">
                <a:solidFill>
                  <a:schemeClr val="tx1"/>
                </a:solidFill>
                <a:latin typeface="Arial"/>
                <a:ea typeface="+mn-ea"/>
                <a:cs typeface="Arial"/>
              </a:defRPr>
            </a:lvl3pPr>
          </a:lstStyle>
          <a:p>
            <a:pPr lvl="0"/>
            <a:r>
              <a:rPr lang="en-US" dirty="0"/>
              <a:t>Click to add text</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4AC7832D-E7F9-48B1-8769-AD4534FB6E28}"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6" name="Slide Number Placeholder 5"/>
          <p:cNvSpPr>
            <a:spLocks noGrp="1"/>
          </p:cNvSpPr>
          <p:nvPr>
            <p:ph type="sldNum" sz="quarter" idx="12"/>
          </p:nvPr>
        </p:nvSpPr>
        <p:spPr>
          <a:xfrm>
            <a:off x="8072482" y="6173787"/>
            <a:ext cx="657497" cy="365125"/>
          </a:xfrm>
          <a:noFill/>
        </p:spPr>
        <p:txBody>
          <a:bodyPr/>
          <a:lstStyle>
            <a:lvl1pPr>
              <a:defRPr/>
            </a:lvl1pPr>
          </a:lstStyle>
          <a:p>
            <a:fld id="{566C2427-2C57-4C51-BCD6-E3E46358B0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3345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883AF-81FE-4D28-8373-1C62D7E9FA0F}" type="datetime1">
              <a:rPr lang="en-US" smtClean="0">
                <a:solidFill>
                  <a:prstClr val="black">
                    <a:tint val="75000"/>
                  </a:prstClr>
                </a:solidFill>
              </a:rPr>
              <a:t>4/28/2022</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8901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F8A299-7525-4713-8F39-A408A8FA275D}"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099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CA7F3-F422-4303-B38B-D2EEB8760E54}"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443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05287" y="1865080"/>
            <a:ext cx="4481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28A3E-D846-45A6-9D18-570C0470C4FC}" type="datetime1">
              <a:rPr lang="en-US" smtClean="0"/>
              <a:t>4/28/2022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5606F0F-C923-9C4F-9129-EDBF4B3F081A}" type="slidenum">
              <a:rPr lang="en-US" smtClean="0"/>
              <a:t>‹#›</a:t>
            </a:fld>
            <a:endParaRPr lang="en-US"/>
          </a:p>
        </p:txBody>
      </p:sp>
      <p:sp>
        <p:nvSpPr>
          <p:cNvPr id="7" name="TextBox 6"/>
          <p:cNvSpPr txBox="1"/>
          <p:nvPr userDrawn="1"/>
        </p:nvSpPr>
        <p:spPr>
          <a:xfrm>
            <a:off x="6077526" y="6188364"/>
            <a:ext cx="2854037" cy="400110"/>
          </a:xfrm>
          <a:prstGeom prst="rect">
            <a:avLst/>
          </a:prstGeom>
          <a:noFill/>
        </p:spPr>
        <p:txBody>
          <a:bodyPr wrap="square" rtlCol="0">
            <a:spAutoFit/>
          </a:bodyPr>
          <a:lstStyle/>
          <a:p>
            <a:pPr algn="ctr"/>
            <a:r>
              <a:rPr lang="en-ZA" sz="2000" dirty="0">
                <a:solidFill>
                  <a:srgbClr val="22A8B8"/>
                </a:solidFill>
                <a:latin typeface="Arial"/>
                <a:cs typeface="Arial"/>
              </a:rPr>
              <a:t>www.necsa.co.za</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123176"/>
            <a:ext cx="4013201" cy="5734824"/>
          </a:xfrm>
          <a:prstGeom prst="rect">
            <a:avLst/>
          </a:prstGeom>
        </p:spPr>
      </p:pic>
    </p:spTree>
    <p:extLst>
      <p:ext uri="{BB962C8B-B14F-4D97-AF65-F5344CB8AC3E}">
        <p14:creationId xmlns:p14="http://schemas.microsoft.com/office/powerpoint/2010/main" val="179573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4DF07B9-6E34-4C2D-AADE-87FC8B44A256}"/>
              </a:ext>
            </a:extLst>
          </p:cNvPr>
          <p:cNvGraphicFramePr>
            <a:graphicFrameLocks noChangeAspect="1"/>
          </p:cNvGraphicFramePr>
          <p:nvPr userDrawn="1">
            <p:custDataLst>
              <p:tags r:id="rId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50"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84DF07B9-6E34-4C2D-AADE-87FC8B44A256}"/>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6440891F-18E6-4FBF-871A-319B8D0C358E}"/>
              </a:ext>
            </a:extLst>
          </p:cNvPr>
          <p:cNvSpPr>
            <a:spLocks noGrp="1"/>
          </p:cNvSpPr>
          <p:nvPr>
            <p:ph type="sldNum" sz="quarter" idx="12"/>
          </p:nvPr>
        </p:nvSpPr>
        <p:spPr>
          <a:xfrm>
            <a:off x="8354292" y="6356354"/>
            <a:ext cx="332509" cy="365125"/>
          </a:xfrm>
          <a:prstGeom prst="rect">
            <a:avLst/>
          </a:prstGeom>
        </p:spPr>
        <p:txBody>
          <a:bodyPr/>
          <a:lstStyle/>
          <a:p>
            <a:fld id="{55606F0F-C923-9C4F-9129-EDBF4B3F08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E360B-579F-41B0-90E5-781A2DCB8D35}"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6077526" y="6188364"/>
            <a:ext cx="2854037" cy="400110"/>
          </a:xfrm>
          <a:prstGeom prst="rect">
            <a:avLst/>
          </a:prstGeom>
          <a:noFill/>
        </p:spPr>
        <p:txBody>
          <a:bodyPr wrap="square" rtlCol="0">
            <a:spAutoFit/>
          </a:bodyPr>
          <a:lstStyle/>
          <a:p>
            <a:pPr algn="ctr"/>
            <a:r>
              <a:rPr lang="en-ZA" sz="2000" dirty="0">
                <a:solidFill>
                  <a:srgbClr val="22A8B8"/>
                </a:solidFill>
                <a:latin typeface="Arial"/>
                <a:cs typeface="Arial"/>
              </a:rPr>
              <a:t>www.necsa.co.za</a:t>
            </a:r>
          </a:p>
        </p:txBody>
      </p:sp>
    </p:spTree>
    <p:extLst>
      <p:ext uri="{BB962C8B-B14F-4D97-AF65-F5344CB8AC3E}">
        <p14:creationId xmlns:p14="http://schemas.microsoft.com/office/powerpoint/2010/main" val="350674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FEE96D-C0E5-43D9-8AAD-048F128824A6}" type="datetime1">
              <a:rPr lang="en-US" smtClean="0">
                <a:solidFill>
                  <a:prstClr val="black">
                    <a:tint val="75000"/>
                  </a:prstClr>
                </a:solidFill>
              </a:rPr>
              <a:t>4/28/2022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035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DFE75-8D7B-4103-AABA-9CAE92D2D94B}" type="datetime1">
              <a:rPr lang="en-US" smtClean="0">
                <a:solidFill>
                  <a:prstClr val="black">
                    <a:tint val="75000"/>
                  </a:prstClr>
                </a:solidFill>
              </a:rPr>
              <a:t>4/28/2022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808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35FA50-AE04-4B94-9618-F75A81F11C27}" type="datetime1">
              <a:rPr lang="en-US" smtClean="0">
                <a:solidFill>
                  <a:prstClr val="black">
                    <a:tint val="75000"/>
                  </a:prstClr>
                </a:solidFill>
              </a:rPr>
              <a:t>4/28/2022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901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FA96E-FD10-4348-B446-9D75D20F1C57}" type="datetime1">
              <a:rPr lang="en-US" smtClean="0">
                <a:solidFill>
                  <a:prstClr val="black">
                    <a:tint val="75000"/>
                  </a:prstClr>
                </a:solidFill>
              </a:rPr>
              <a:t>4/28/2022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
        <p:nvSpPr>
          <p:cNvPr id="5" name="TextBox 4"/>
          <p:cNvSpPr txBox="1"/>
          <p:nvPr userDrawn="1"/>
        </p:nvSpPr>
        <p:spPr>
          <a:xfrm>
            <a:off x="6077526" y="6188364"/>
            <a:ext cx="2854037" cy="400110"/>
          </a:xfrm>
          <a:prstGeom prst="rect">
            <a:avLst/>
          </a:prstGeom>
          <a:noFill/>
        </p:spPr>
        <p:txBody>
          <a:bodyPr wrap="square" rtlCol="0">
            <a:spAutoFit/>
          </a:bodyPr>
          <a:lstStyle/>
          <a:p>
            <a:pPr algn="ctr"/>
            <a:r>
              <a:rPr lang="en-ZA" sz="2000" dirty="0">
                <a:solidFill>
                  <a:srgbClr val="22A8B8"/>
                </a:solidFill>
                <a:latin typeface="Arial"/>
                <a:cs typeface="Arial"/>
              </a:rPr>
              <a:t>www.necsa.co.za</a:t>
            </a:r>
          </a:p>
        </p:txBody>
      </p:sp>
    </p:spTree>
    <p:extLst>
      <p:ext uri="{BB962C8B-B14F-4D97-AF65-F5344CB8AC3E}">
        <p14:creationId xmlns:p14="http://schemas.microsoft.com/office/powerpoint/2010/main" val="348730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00A7F0-DB63-4ADF-BAC4-97531E270053}" type="datetime1">
              <a:rPr lang="en-US" smtClean="0">
                <a:solidFill>
                  <a:prstClr val="black">
                    <a:tint val="75000"/>
                  </a:prstClr>
                </a:solidFill>
              </a:rPr>
              <a:t>4/28/2022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735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5DDE4-DAC5-4B49-A5B6-E6527BACB3C4}" type="datetime1">
              <a:rPr lang="en-US" smtClean="0">
                <a:solidFill>
                  <a:prstClr val="black">
                    <a:tint val="75000"/>
                  </a:prstClr>
                </a:solidFill>
              </a:rPr>
              <a:t>4/28/2022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785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0735E-9BB3-4462-968C-0F6910A45FA6}" type="datetime1">
              <a:rPr lang="en-US" smtClean="0">
                <a:solidFill>
                  <a:prstClr val="black">
                    <a:tint val="75000"/>
                  </a:prstClr>
                </a:solidFill>
              </a:rPr>
              <a:t>4/28/2022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8615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C6ADA-6AA1-4469-AAE5-02C1ED3CA1FB}" type="datetime1">
              <a:rPr lang="en-US" smtClean="0">
                <a:solidFill>
                  <a:prstClr val="black">
                    <a:tint val="75000"/>
                  </a:prstClr>
                </a:solidFill>
              </a:rPr>
              <a:t>4/28/2022</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Arial" panose="020B0604020202020204" pitchFamily="34" charset="0"/>
                <a:cs typeface="Arial" panose="020B0604020202020204" pitchFamily="34" charset="0"/>
              </a:defRPr>
            </a:lvl1pPr>
          </a:lstStyle>
          <a:p>
            <a:fld id="{55606F0F-C923-9C4F-9129-EDBF4B3F08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2968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6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D7D65007-C446-5C43-9E6E-511DB4897DF5}"/>
              </a:ext>
            </a:extLst>
          </p:cNvPr>
          <p:cNvSpPr txBox="1">
            <a:spLocks/>
          </p:cNvSpPr>
          <p:nvPr/>
        </p:nvSpPr>
        <p:spPr>
          <a:xfrm>
            <a:off x="316270" y="1305208"/>
            <a:ext cx="7861287" cy="1653565"/>
          </a:xfrm>
          <a:prstGeom prst="rect">
            <a:avLst/>
          </a:prstGeom>
          <a:effectLst>
            <a:outerShdw blurRad="50800" dist="38100" algn="l" rotWithShape="0">
              <a:prstClr val="black">
                <a:alpha val="62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NECSA GROUP CORPORATE PLAN </a:t>
            </a:r>
          </a:p>
          <a:p>
            <a:r>
              <a:rPr lang="en-Z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2022/23 - 2024/25</a:t>
            </a:r>
            <a:endParaRPr lang="en-GB"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C29225BD-25D6-984D-B529-EF06FD159163}"/>
              </a:ext>
            </a:extLst>
          </p:cNvPr>
          <p:cNvSpPr txBox="1">
            <a:spLocks/>
          </p:cNvSpPr>
          <p:nvPr/>
        </p:nvSpPr>
        <p:spPr>
          <a:xfrm>
            <a:off x="226776" y="3881654"/>
            <a:ext cx="6675971" cy="910656"/>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PORTFOLIO COMMITTEE ON MINERAL RESOURCES AND ENERGY</a:t>
            </a:r>
          </a:p>
          <a:p>
            <a:pPr algn="l">
              <a:spcBef>
                <a:spcPts val="0"/>
              </a:spcBef>
            </a:pPr>
            <a:endPar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spcBef>
                <a:spcPts val="0"/>
              </a:spcBef>
            </a:pPr>
            <a:endPar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spcBef>
                <a:spcPts val="0"/>
              </a:spcBef>
            </a:pPr>
            <a:endParaRPr lang="en-GB"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226776" y="6085918"/>
            <a:ext cx="2607013" cy="369332"/>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May 2022</a:t>
            </a:r>
            <a:endParaRPr lang="en-US"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1D0DD84A-6503-4F2F-B136-6C9F54A61606}"/>
              </a:ext>
            </a:extLst>
          </p:cNvPr>
          <p:cNvSpPr txBox="1">
            <a:spLocks/>
          </p:cNvSpPr>
          <p:nvPr/>
        </p:nvSpPr>
        <p:spPr>
          <a:xfrm>
            <a:off x="226776" y="5097464"/>
            <a:ext cx="7335084" cy="910656"/>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800" b="1" dirty="0">
                <a:solidFill>
                  <a:srgbClr val="FFC000"/>
                </a:solidFill>
                <a:latin typeface="Arial" panose="020B0604020202020204" pitchFamily="34" charset="0"/>
                <a:cs typeface="Arial" panose="020B0604020202020204" pitchFamily="34" charset="0"/>
              </a:rPr>
              <a:t>David Nicholls</a:t>
            </a:r>
          </a:p>
          <a:p>
            <a:pPr algn="l">
              <a:spcBef>
                <a:spcPts val="0"/>
              </a:spcBef>
            </a:pPr>
            <a:r>
              <a:rPr lang="en-GB" sz="1800" b="1" dirty="0">
                <a:solidFill>
                  <a:srgbClr val="FFC000"/>
                </a:solidFill>
                <a:latin typeface="Arial" panose="020B0604020202020204" pitchFamily="34" charset="0"/>
                <a:cs typeface="Arial" panose="020B0604020202020204" pitchFamily="34" charset="0"/>
              </a:rPr>
              <a:t>Necsa Chairman</a:t>
            </a:r>
            <a:endParaRPr lang="en-GB" sz="2000" b="1" dirty="0">
              <a:solidFill>
                <a:srgbClr val="FFC000"/>
              </a:solidFill>
              <a:latin typeface="Arial" panose="020B0604020202020204" pitchFamily="34" charset="0"/>
              <a:cs typeface="Arial" panose="020B0604020202020204" pitchFamily="34" charset="0"/>
            </a:endParaRPr>
          </a:p>
          <a:p>
            <a:pPr algn="l">
              <a:spcBef>
                <a:spcPts val="0"/>
              </a:spcBef>
            </a:pPr>
            <a:endParaRPr lang="en-GB" sz="20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8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50941" y="1177870"/>
            <a:ext cx="6641747" cy="300082"/>
          </a:xfrm>
          <a:prstGeom prst="rect">
            <a:avLst/>
          </a:prstGeom>
        </p:spPr>
        <p:txBody>
          <a:bodyPr wrap="square">
            <a:spAutoFit/>
          </a:bodyPr>
          <a:lstStyle/>
          <a:p>
            <a:pPr lvl="0">
              <a:defRPr/>
            </a:pPr>
            <a:r>
              <a:rPr lang="en-US" sz="1350" b="1" dirty="0">
                <a:solidFill>
                  <a:srgbClr val="002060"/>
                </a:solidFill>
                <a:latin typeface="Arial" panose="020B0604020202020204" pitchFamily="34" charset="0"/>
                <a:cs typeface="Arial" panose="020B0604020202020204" pitchFamily="34" charset="0"/>
              </a:rPr>
              <a:t>The strategic pillars have well defined key performance areas and indicators</a:t>
            </a:r>
            <a:endParaRPr lang="en-GB" sz="1350" b="1" dirty="0">
              <a:solidFill>
                <a:srgbClr val="002060"/>
              </a:solidFill>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12"/>
          </p:nvPr>
        </p:nvSpPr>
        <p:spPr/>
        <p:txBody>
          <a:bodyPr/>
          <a:lstStyle/>
          <a:p>
            <a:pPr defTabSz="685800">
              <a:defRPr/>
            </a:pPr>
            <a:fld id="{55606F0F-C923-9C4F-9129-EDBF4B3F081A}" type="slidenum">
              <a:rPr lang="en-US" sz="675" b="0">
                <a:solidFill>
                  <a:prstClr val="black">
                    <a:tint val="75000"/>
                  </a:prstClr>
                </a:solidFill>
                <a:latin typeface="Calibri"/>
                <a:cs typeface="+mn-cs"/>
              </a:rPr>
              <a:pPr defTabSz="685800">
                <a:defRPr/>
              </a:pPr>
              <a:t>10</a:t>
            </a:fld>
            <a:endParaRPr lang="en-US" sz="675" b="0" dirty="0">
              <a:solidFill>
                <a:prstClr val="black">
                  <a:tint val="75000"/>
                </a:prstClr>
              </a:solidFill>
              <a:latin typeface="Calibri"/>
              <a:cs typeface="+mn-cs"/>
            </a:endParaRPr>
          </a:p>
        </p:txBody>
      </p:sp>
      <p:grpSp>
        <p:nvGrpSpPr>
          <p:cNvPr id="10" name="Group 9"/>
          <p:cNvGrpSpPr/>
          <p:nvPr/>
        </p:nvGrpSpPr>
        <p:grpSpPr>
          <a:xfrm>
            <a:off x="204281" y="2120630"/>
            <a:ext cx="8677072" cy="4235720"/>
            <a:chOff x="-4082409" y="1927567"/>
            <a:chExt cx="10863918" cy="4723868"/>
          </a:xfrm>
        </p:grpSpPr>
        <p:grpSp>
          <p:nvGrpSpPr>
            <p:cNvPr id="11" name="Group 10"/>
            <p:cNvGrpSpPr/>
            <p:nvPr/>
          </p:nvGrpSpPr>
          <p:grpSpPr>
            <a:xfrm>
              <a:off x="-4082409" y="1927567"/>
              <a:ext cx="10863918" cy="4723868"/>
              <a:chOff x="223308" y="1943251"/>
              <a:chExt cx="10992302" cy="4818496"/>
            </a:xfrm>
          </p:grpSpPr>
          <p:sp>
            <p:nvSpPr>
              <p:cNvPr id="15" name="Freeform 14"/>
              <p:cNvSpPr>
                <a:spLocks/>
              </p:cNvSpPr>
              <p:nvPr/>
            </p:nvSpPr>
            <p:spPr bwMode="auto">
              <a:xfrm>
                <a:off x="4646933" y="4658763"/>
                <a:ext cx="1635086" cy="2102984"/>
              </a:xfrm>
              <a:custGeom>
                <a:avLst/>
                <a:gdLst>
                  <a:gd name="T0" fmla="*/ 0 w 922"/>
                  <a:gd name="T1" fmla="*/ 1044 h 1374"/>
                  <a:gd name="T2" fmla="*/ 0 w 922"/>
                  <a:gd name="T3" fmla="*/ 0 h 1374"/>
                  <a:gd name="T4" fmla="*/ 922 w 922"/>
                  <a:gd name="T5" fmla="*/ 0 h 1374"/>
                  <a:gd name="T6" fmla="*/ 922 w 922"/>
                  <a:gd name="T7" fmla="*/ 1044 h 1374"/>
                  <a:gd name="T8" fmla="*/ 452 w 922"/>
                  <a:gd name="T9" fmla="*/ 1374 h 1374"/>
                  <a:gd name="T10" fmla="*/ 0 w 922"/>
                  <a:gd name="T11" fmla="*/ 1044 h 1374"/>
                </a:gdLst>
                <a:ahLst/>
                <a:cxnLst>
                  <a:cxn ang="0">
                    <a:pos x="T0" y="T1"/>
                  </a:cxn>
                  <a:cxn ang="0">
                    <a:pos x="T2" y="T3"/>
                  </a:cxn>
                  <a:cxn ang="0">
                    <a:pos x="T4" y="T5"/>
                  </a:cxn>
                  <a:cxn ang="0">
                    <a:pos x="T6" y="T7"/>
                  </a:cxn>
                  <a:cxn ang="0">
                    <a:pos x="T8" y="T9"/>
                  </a:cxn>
                  <a:cxn ang="0">
                    <a:pos x="T10" y="T11"/>
                  </a:cxn>
                </a:cxnLst>
                <a:rect l="0" t="0" r="r" b="b"/>
                <a:pathLst>
                  <a:path w="922" h="1374">
                    <a:moveTo>
                      <a:pt x="0" y="1044"/>
                    </a:moveTo>
                    <a:lnTo>
                      <a:pt x="0" y="0"/>
                    </a:lnTo>
                    <a:lnTo>
                      <a:pt x="922" y="0"/>
                    </a:lnTo>
                    <a:lnTo>
                      <a:pt x="922" y="1044"/>
                    </a:lnTo>
                    <a:lnTo>
                      <a:pt x="452" y="1374"/>
                    </a:lnTo>
                    <a:lnTo>
                      <a:pt x="0" y="1044"/>
                    </a:lnTo>
                    <a:close/>
                  </a:path>
                </a:pathLst>
              </a:custGeom>
              <a:gradFill>
                <a:gsLst>
                  <a:gs pos="45000">
                    <a:schemeClr val="accent1"/>
                  </a:gs>
                  <a:gs pos="0">
                    <a:schemeClr val="accent1"/>
                  </a:gs>
                  <a:gs pos="100000">
                    <a:schemeClr val="accent1">
                      <a:lumMod val="75000"/>
                    </a:schemeClr>
                  </a:gs>
                </a:gsLst>
                <a:lin ang="16200000" scaled="1"/>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ctr" anchorCtr="1" compatLnSpc="1">
                <a:prstTxWarp prst="textNoShape">
                  <a:avLst/>
                </a:prstTxWarp>
              </a:bodyPr>
              <a:lstStyle/>
              <a:p>
                <a:pPr marL="135731" indent="-135731" defTabSz="685800" eaLnBrk="0" hangingPunct="0">
                  <a:tabLst>
                    <a:tab pos="67866" algn="l"/>
                  </a:tabLst>
                  <a:defRPr/>
                </a:pPr>
                <a:r>
                  <a:rPr lang="en-US" sz="900" b="1" dirty="0">
                    <a:solidFill>
                      <a:prstClr val="white"/>
                    </a:solidFill>
                    <a:latin typeface="Arial" panose="020B0604020202020204" pitchFamily="34" charset="0"/>
                    <a:cs typeface="Arial" panose="020B0604020202020204" pitchFamily="34" charset="0"/>
                  </a:rPr>
                  <a:t>3. Profitable Commercial Enterprises</a:t>
                </a:r>
                <a:endParaRPr lang="en-ZA" sz="900" dirty="0">
                  <a:solidFill>
                    <a:prstClr val="white"/>
                  </a:solidFill>
                  <a:latin typeface="Arial" panose="020B0604020202020204" pitchFamily="34" charset="0"/>
                  <a:cs typeface="Arial" panose="020B0604020202020204" pitchFamily="34" charset="0"/>
                </a:endParaRPr>
              </a:p>
            </p:txBody>
          </p:sp>
          <p:sp>
            <p:nvSpPr>
              <p:cNvPr id="16" name="Freeform 15"/>
              <p:cNvSpPr>
                <a:spLocks/>
              </p:cNvSpPr>
              <p:nvPr/>
            </p:nvSpPr>
            <p:spPr bwMode="auto">
              <a:xfrm>
                <a:off x="4646934" y="4658764"/>
                <a:ext cx="860105" cy="557123"/>
              </a:xfrm>
              <a:custGeom>
                <a:avLst/>
                <a:gdLst>
                  <a:gd name="T0" fmla="*/ 276 w 485"/>
                  <a:gd name="T1" fmla="*/ 364 h 364"/>
                  <a:gd name="T2" fmla="*/ 0 w 485"/>
                  <a:gd name="T3" fmla="*/ 0 h 364"/>
                  <a:gd name="T4" fmla="*/ 485 w 485"/>
                  <a:gd name="T5" fmla="*/ 0 h 364"/>
                  <a:gd name="T6" fmla="*/ 276 w 485"/>
                  <a:gd name="T7" fmla="*/ 364 h 364"/>
                </a:gdLst>
                <a:ahLst/>
                <a:cxnLst>
                  <a:cxn ang="0">
                    <a:pos x="T0" y="T1"/>
                  </a:cxn>
                  <a:cxn ang="0">
                    <a:pos x="T2" y="T3"/>
                  </a:cxn>
                  <a:cxn ang="0">
                    <a:pos x="T4" y="T5"/>
                  </a:cxn>
                  <a:cxn ang="0">
                    <a:pos x="T6" y="T7"/>
                  </a:cxn>
                </a:cxnLst>
                <a:rect l="0" t="0" r="r" b="b"/>
                <a:pathLst>
                  <a:path w="485" h="364">
                    <a:moveTo>
                      <a:pt x="276" y="364"/>
                    </a:moveTo>
                    <a:lnTo>
                      <a:pt x="0" y="0"/>
                    </a:lnTo>
                    <a:lnTo>
                      <a:pt x="485" y="0"/>
                    </a:lnTo>
                    <a:lnTo>
                      <a:pt x="276" y="364"/>
                    </a:lnTo>
                    <a:close/>
                  </a:path>
                </a:pathLst>
              </a:custGeom>
              <a:solidFill>
                <a:schemeClr val="accent1">
                  <a:lumMod val="50000"/>
                </a:schemeClr>
              </a:solidFill>
              <a:ln w="9525">
                <a:noFill/>
                <a:round/>
                <a:headEnd/>
                <a:tailEnd/>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17" name="Freeform 16"/>
              <p:cNvSpPr>
                <a:spLocks/>
              </p:cNvSpPr>
              <p:nvPr/>
            </p:nvSpPr>
            <p:spPr bwMode="auto">
              <a:xfrm>
                <a:off x="2430091" y="4658763"/>
                <a:ext cx="1640407" cy="2102984"/>
              </a:xfrm>
              <a:custGeom>
                <a:avLst/>
                <a:gdLst>
                  <a:gd name="T0" fmla="*/ 0 w 925"/>
                  <a:gd name="T1" fmla="*/ 1044 h 1374"/>
                  <a:gd name="T2" fmla="*/ 0 w 925"/>
                  <a:gd name="T3" fmla="*/ 0 h 1374"/>
                  <a:gd name="T4" fmla="*/ 925 w 925"/>
                  <a:gd name="T5" fmla="*/ 0 h 1374"/>
                  <a:gd name="T6" fmla="*/ 925 w 925"/>
                  <a:gd name="T7" fmla="*/ 1044 h 1374"/>
                  <a:gd name="T8" fmla="*/ 453 w 925"/>
                  <a:gd name="T9" fmla="*/ 1374 h 1374"/>
                  <a:gd name="T10" fmla="*/ 0 w 925"/>
                  <a:gd name="T11" fmla="*/ 1044 h 1374"/>
                </a:gdLst>
                <a:ahLst/>
                <a:cxnLst>
                  <a:cxn ang="0">
                    <a:pos x="T0" y="T1"/>
                  </a:cxn>
                  <a:cxn ang="0">
                    <a:pos x="T2" y="T3"/>
                  </a:cxn>
                  <a:cxn ang="0">
                    <a:pos x="T4" y="T5"/>
                  </a:cxn>
                  <a:cxn ang="0">
                    <a:pos x="T6" y="T7"/>
                  </a:cxn>
                  <a:cxn ang="0">
                    <a:pos x="T8" y="T9"/>
                  </a:cxn>
                  <a:cxn ang="0">
                    <a:pos x="T10" y="T11"/>
                  </a:cxn>
                </a:cxnLst>
                <a:rect l="0" t="0" r="r" b="b"/>
                <a:pathLst>
                  <a:path w="925" h="1374">
                    <a:moveTo>
                      <a:pt x="0" y="1044"/>
                    </a:moveTo>
                    <a:lnTo>
                      <a:pt x="0" y="0"/>
                    </a:lnTo>
                    <a:lnTo>
                      <a:pt x="925" y="0"/>
                    </a:lnTo>
                    <a:lnTo>
                      <a:pt x="925" y="1044"/>
                    </a:lnTo>
                    <a:lnTo>
                      <a:pt x="453" y="1374"/>
                    </a:lnTo>
                    <a:lnTo>
                      <a:pt x="0" y="1044"/>
                    </a:lnTo>
                    <a:close/>
                  </a:path>
                </a:pathLst>
              </a:custGeom>
              <a:solidFill>
                <a:schemeClr val="accent4"/>
              </a:solidFill>
              <a:ln>
                <a:headEnd/>
                <a:tailEnd/>
              </a:ln>
            </p:spPr>
            <p:style>
              <a:lnRef idx="0">
                <a:schemeClr val="accent1"/>
              </a:lnRef>
              <a:fillRef idx="3">
                <a:schemeClr val="accent1"/>
              </a:fillRef>
              <a:effectRef idx="3">
                <a:schemeClr val="accent1"/>
              </a:effectRef>
              <a:fontRef idx="minor">
                <a:schemeClr val="lt1"/>
              </a:fontRef>
            </p:style>
            <p:txBody>
              <a:bodyPr vert="horz" wrap="square" lIns="0" tIns="0" rIns="0" bIns="0" numCol="1" anchor="ctr" anchorCtr="1" compatLnSpc="1">
                <a:prstTxWarp prst="textNoShape">
                  <a:avLst/>
                </a:prstTxWarp>
              </a:bodyPr>
              <a:lstStyle/>
              <a:p>
                <a:pPr marL="67866" indent="-67866" algn="ctr" defTabSz="914240">
                  <a:defRPr/>
                </a:pPr>
                <a:r>
                  <a:rPr lang="en-US" sz="900" b="1" dirty="0">
                    <a:solidFill>
                      <a:prstClr val="white"/>
                    </a:solidFill>
                    <a:latin typeface="Arial" panose="020B0604020202020204" pitchFamily="34" charset="0"/>
                    <a:cs typeface="Arial" panose="020B0604020202020204" pitchFamily="34" charset="0"/>
                  </a:rPr>
                  <a:t>2. Research &amp;</a:t>
                </a:r>
              </a:p>
              <a:p>
                <a:pPr marL="407194" indent="-407194" algn="ctr" defTabSz="914240">
                  <a:defRPr/>
                </a:pPr>
                <a:r>
                  <a:rPr lang="en-US" sz="900" b="1" dirty="0">
                    <a:solidFill>
                      <a:prstClr val="white"/>
                    </a:solidFill>
                    <a:latin typeface="Arial" panose="020B0604020202020204" pitchFamily="34" charset="0"/>
                    <a:cs typeface="Arial" panose="020B0604020202020204" pitchFamily="34" charset="0"/>
                  </a:rPr>
                  <a:t>   Innovation</a:t>
                </a:r>
              </a:p>
            </p:txBody>
          </p:sp>
          <p:sp>
            <p:nvSpPr>
              <p:cNvPr id="18" name="Freeform 17"/>
              <p:cNvSpPr>
                <a:spLocks/>
              </p:cNvSpPr>
              <p:nvPr/>
            </p:nvSpPr>
            <p:spPr bwMode="auto">
              <a:xfrm>
                <a:off x="2430090" y="4658764"/>
                <a:ext cx="863652" cy="557123"/>
              </a:xfrm>
              <a:custGeom>
                <a:avLst/>
                <a:gdLst>
                  <a:gd name="T0" fmla="*/ 279 w 487"/>
                  <a:gd name="T1" fmla="*/ 364 h 364"/>
                  <a:gd name="T2" fmla="*/ 0 w 487"/>
                  <a:gd name="T3" fmla="*/ 0 h 364"/>
                  <a:gd name="T4" fmla="*/ 487 w 487"/>
                  <a:gd name="T5" fmla="*/ 0 h 364"/>
                  <a:gd name="T6" fmla="*/ 279 w 487"/>
                  <a:gd name="T7" fmla="*/ 364 h 364"/>
                </a:gdLst>
                <a:ahLst/>
                <a:cxnLst>
                  <a:cxn ang="0">
                    <a:pos x="T0" y="T1"/>
                  </a:cxn>
                  <a:cxn ang="0">
                    <a:pos x="T2" y="T3"/>
                  </a:cxn>
                  <a:cxn ang="0">
                    <a:pos x="T4" y="T5"/>
                  </a:cxn>
                  <a:cxn ang="0">
                    <a:pos x="T6" y="T7"/>
                  </a:cxn>
                </a:cxnLst>
                <a:rect l="0" t="0" r="r" b="b"/>
                <a:pathLst>
                  <a:path w="487" h="364">
                    <a:moveTo>
                      <a:pt x="279" y="364"/>
                    </a:moveTo>
                    <a:lnTo>
                      <a:pt x="0" y="0"/>
                    </a:lnTo>
                    <a:lnTo>
                      <a:pt x="487" y="0"/>
                    </a:lnTo>
                    <a:lnTo>
                      <a:pt x="279" y="364"/>
                    </a:lnTo>
                    <a:close/>
                  </a:path>
                </a:pathLst>
              </a:custGeom>
              <a:solidFill>
                <a:schemeClr val="accent4">
                  <a:lumMod val="50000"/>
                </a:schemeClr>
              </a:solidFill>
              <a:ln w="9525">
                <a:noFill/>
                <a:round/>
                <a:headEnd/>
                <a:tailEnd/>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19" name="Freeform 18"/>
              <p:cNvSpPr>
                <a:spLocks/>
              </p:cNvSpPr>
              <p:nvPr/>
            </p:nvSpPr>
            <p:spPr bwMode="auto">
              <a:xfrm>
                <a:off x="223308" y="4658763"/>
                <a:ext cx="1638633" cy="2102984"/>
              </a:xfrm>
              <a:custGeom>
                <a:avLst/>
                <a:gdLst>
                  <a:gd name="T0" fmla="*/ 0 w 924"/>
                  <a:gd name="T1" fmla="*/ 1044 h 1374"/>
                  <a:gd name="T2" fmla="*/ 0 w 924"/>
                  <a:gd name="T3" fmla="*/ 0 h 1374"/>
                  <a:gd name="T4" fmla="*/ 924 w 924"/>
                  <a:gd name="T5" fmla="*/ 0 h 1374"/>
                  <a:gd name="T6" fmla="*/ 924 w 924"/>
                  <a:gd name="T7" fmla="*/ 1044 h 1374"/>
                  <a:gd name="T8" fmla="*/ 452 w 924"/>
                  <a:gd name="T9" fmla="*/ 1374 h 1374"/>
                  <a:gd name="T10" fmla="*/ 0 w 924"/>
                  <a:gd name="T11" fmla="*/ 1044 h 1374"/>
                </a:gdLst>
                <a:ahLst/>
                <a:cxnLst>
                  <a:cxn ang="0">
                    <a:pos x="T0" y="T1"/>
                  </a:cxn>
                  <a:cxn ang="0">
                    <a:pos x="T2" y="T3"/>
                  </a:cxn>
                  <a:cxn ang="0">
                    <a:pos x="T4" y="T5"/>
                  </a:cxn>
                  <a:cxn ang="0">
                    <a:pos x="T6" y="T7"/>
                  </a:cxn>
                  <a:cxn ang="0">
                    <a:pos x="T8" y="T9"/>
                  </a:cxn>
                  <a:cxn ang="0">
                    <a:pos x="T10" y="T11"/>
                  </a:cxn>
                </a:cxnLst>
                <a:rect l="0" t="0" r="r" b="b"/>
                <a:pathLst>
                  <a:path w="924" h="1374">
                    <a:moveTo>
                      <a:pt x="0" y="1044"/>
                    </a:moveTo>
                    <a:lnTo>
                      <a:pt x="0" y="0"/>
                    </a:lnTo>
                    <a:lnTo>
                      <a:pt x="924" y="0"/>
                    </a:lnTo>
                    <a:lnTo>
                      <a:pt x="924" y="1044"/>
                    </a:lnTo>
                    <a:lnTo>
                      <a:pt x="452" y="1374"/>
                    </a:lnTo>
                    <a:lnTo>
                      <a:pt x="0" y="1044"/>
                    </a:lnTo>
                    <a:close/>
                  </a:path>
                </a:pathLst>
              </a:custGeom>
              <a:solidFill>
                <a:schemeClr val="accent3"/>
              </a:solidFill>
              <a:ln>
                <a:solidFill>
                  <a:schemeClr val="accent3"/>
                </a:solidFill>
                <a:headEnd/>
                <a:tailEnd/>
              </a:ln>
            </p:spPr>
            <p:style>
              <a:lnRef idx="1">
                <a:schemeClr val="accent5"/>
              </a:lnRef>
              <a:fillRef idx="3">
                <a:schemeClr val="accent5"/>
              </a:fillRef>
              <a:effectRef idx="2">
                <a:schemeClr val="accent5"/>
              </a:effectRef>
              <a:fontRef idx="minor">
                <a:schemeClr val="lt1"/>
              </a:fontRef>
            </p:style>
            <p:txBody>
              <a:bodyPr vert="horz" wrap="square" lIns="0" tIns="0" rIns="0" bIns="0" numCol="1" anchor="ctr" anchorCtr="1" compatLnSpc="1">
                <a:prstTxWarp prst="textNoShape">
                  <a:avLst/>
                </a:prstTxWarp>
              </a:bodyPr>
              <a:lstStyle/>
              <a:p>
                <a:pPr marL="135731" indent="-135731" defTabSz="685800" eaLnBrk="0" hangingPunct="0">
                  <a:defRPr/>
                </a:pPr>
                <a:r>
                  <a:rPr lang="en-US" sz="900" b="1" dirty="0">
                    <a:solidFill>
                      <a:prstClr val="white"/>
                    </a:solidFill>
                    <a:latin typeface="Arial" panose="020B0604020202020204" pitchFamily="34" charset="0"/>
                    <a:cs typeface="Arial" panose="020B0604020202020204" pitchFamily="34" charset="0"/>
                  </a:rPr>
                  <a:t>1. Financial recovery &amp; sustainability </a:t>
                </a:r>
                <a:endParaRPr lang="en-ZA" sz="900" dirty="0">
                  <a:solidFill>
                    <a:prstClr val="white"/>
                  </a:solidFill>
                  <a:latin typeface="Arial" panose="020B0604020202020204" pitchFamily="34" charset="0"/>
                  <a:cs typeface="Arial" panose="020B0604020202020204" pitchFamily="34" charset="0"/>
                </a:endParaRPr>
              </a:p>
            </p:txBody>
          </p:sp>
          <p:sp>
            <p:nvSpPr>
              <p:cNvPr id="20" name="Freeform 19"/>
              <p:cNvSpPr>
                <a:spLocks/>
              </p:cNvSpPr>
              <p:nvPr/>
            </p:nvSpPr>
            <p:spPr bwMode="auto">
              <a:xfrm>
                <a:off x="223308" y="4658764"/>
                <a:ext cx="860105" cy="557123"/>
              </a:xfrm>
              <a:custGeom>
                <a:avLst/>
                <a:gdLst>
                  <a:gd name="T0" fmla="*/ 276 w 485"/>
                  <a:gd name="T1" fmla="*/ 364 h 364"/>
                  <a:gd name="T2" fmla="*/ 0 w 485"/>
                  <a:gd name="T3" fmla="*/ 0 h 364"/>
                  <a:gd name="T4" fmla="*/ 485 w 485"/>
                  <a:gd name="T5" fmla="*/ 0 h 364"/>
                  <a:gd name="T6" fmla="*/ 276 w 485"/>
                  <a:gd name="T7" fmla="*/ 364 h 364"/>
                </a:gdLst>
                <a:ahLst/>
                <a:cxnLst>
                  <a:cxn ang="0">
                    <a:pos x="T0" y="T1"/>
                  </a:cxn>
                  <a:cxn ang="0">
                    <a:pos x="T2" y="T3"/>
                  </a:cxn>
                  <a:cxn ang="0">
                    <a:pos x="T4" y="T5"/>
                  </a:cxn>
                  <a:cxn ang="0">
                    <a:pos x="T6" y="T7"/>
                  </a:cxn>
                </a:cxnLst>
                <a:rect l="0" t="0" r="r" b="b"/>
                <a:pathLst>
                  <a:path w="485" h="364">
                    <a:moveTo>
                      <a:pt x="276" y="364"/>
                    </a:moveTo>
                    <a:lnTo>
                      <a:pt x="0" y="0"/>
                    </a:lnTo>
                    <a:lnTo>
                      <a:pt x="485" y="0"/>
                    </a:lnTo>
                    <a:lnTo>
                      <a:pt x="276" y="364"/>
                    </a:lnTo>
                    <a:close/>
                  </a:path>
                </a:pathLst>
              </a:custGeom>
              <a:solidFill>
                <a:schemeClr val="accent3">
                  <a:lumMod val="50000"/>
                </a:schemeClr>
              </a:solidFill>
              <a:ln>
                <a:solidFill>
                  <a:schemeClr val="accent3">
                    <a:lumMod val="50000"/>
                  </a:schemeClr>
                </a:solidFill>
                <a:headEnd/>
                <a:tailEnd/>
              </a:ln>
              <a:effectLst>
                <a:outerShdw blurRad="50800" dist="38100" dir="8100000" algn="tr"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21" name="Freeform 20"/>
              <p:cNvSpPr>
                <a:spLocks/>
              </p:cNvSpPr>
              <p:nvPr/>
            </p:nvSpPr>
            <p:spPr bwMode="auto">
              <a:xfrm>
                <a:off x="6867958" y="4658763"/>
                <a:ext cx="1659435" cy="2102984"/>
              </a:xfrm>
              <a:custGeom>
                <a:avLst/>
                <a:gdLst>
                  <a:gd name="T0" fmla="*/ 0 w 925"/>
                  <a:gd name="T1" fmla="*/ 1044 h 1374"/>
                  <a:gd name="T2" fmla="*/ 0 w 925"/>
                  <a:gd name="T3" fmla="*/ 0 h 1374"/>
                  <a:gd name="T4" fmla="*/ 925 w 925"/>
                  <a:gd name="T5" fmla="*/ 0 h 1374"/>
                  <a:gd name="T6" fmla="*/ 925 w 925"/>
                  <a:gd name="T7" fmla="*/ 1044 h 1374"/>
                  <a:gd name="T8" fmla="*/ 453 w 925"/>
                  <a:gd name="T9" fmla="*/ 1374 h 1374"/>
                  <a:gd name="T10" fmla="*/ 0 w 925"/>
                  <a:gd name="T11" fmla="*/ 1044 h 1374"/>
                </a:gdLst>
                <a:ahLst/>
                <a:cxnLst>
                  <a:cxn ang="0">
                    <a:pos x="T0" y="T1"/>
                  </a:cxn>
                  <a:cxn ang="0">
                    <a:pos x="T2" y="T3"/>
                  </a:cxn>
                  <a:cxn ang="0">
                    <a:pos x="T4" y="T5"/>
                  </a:cxn>
                  <a:cxn ang="0">
                    <a:pos x="T6" y="T7"/>
                  </a:cxn>
                  <a:cxn ang="0">
                    <a:pos x="T8" y="T9"/>
                  </a:cxn>
                  <a:cxn ang="0">
                    <a:pos x="T10" y="T11"/>
                  </a:cxn>
                </a:cxnLst>
                <a:rect l="0" t="0" r="r" b="b"/>
                <a:pathLst>
                  <a:path w="925" h="1374">
                    <a:moveTo>
                      <a:pt x="0" y="1044"/>
                    </a:moveTo>
                    <a:lnTo>
                      <a:pt x="0" y="0"/>
                    </a:lnTo>
                    <a:lnTo>
                      <a:pt x="925" y="0"/>
                    </a:lnTo>
                    <a:lnTo>
                      <a:pt x="925" y="1044"/>
                    </a:lnTo>
                    <a:lnTo>
                      <a:pt x="453" y="1374"/>
                    </a:lnTo>
                    <a:lnTo>
                      <a:pt x="0" y="1044"/>
                    </a:lnTo>
                    <a:close/>
                  </a:path>
                </a:pathLst>
              </a:custGeom>
              <a:solidFill>
                <a:schemeClr val="bg1">
                  <a:lumMod val="6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ctr" anchorCtr="1" compatLnSpc="1">
                <a:prstTxWarp prst="textNoShape">
                  <a:avLst/>
                </a:prstTxWarp>
              </a:bodyPr>
              <a:lstStyle/>
              <a:p>
                <a:pPr marL="203597" indent="-135731" defTabSz="685800" eaLnBrk="0" hangingPunct="0">
                  <a:defRPr/>
                </a:pPr>
                <a:r>
                  <a:rPr lang="en-US" sz="900" b="1" dirty="0">
                    <a:solidFill>
                      <a:prstClr val="white"/>
                    </a:solidFill>
                    <a:latin typeface="Arial" panose="020B0604020202020204" pitchFamily="34" charset="0"/>
                    <a:cs typeface="Arial" panose="020B0604020202020204" pitchFamily="34" charset="0"/>
                  </a:rPr>
                  <a:t>4. Business Continuity and Efficiency</a:t>
                </a:r>
                <a:endParaRPr lang="en-ZA" sz="900" dirty="0">
                  <a:solidFill>
                    <a:prstClr val="white"/>
                  </a:solidFill>
                  <a:latin typeface="Arial" panose="020B0604020202020204" pitchFamily="34" charset="0"/>
                  <a:cs typeface="Arial" panose="020B0604020202020204" pitchFamily="34" charset="0"/>
                </a:endParaRPr>
              </a:p>
            </p:txBody>
          </p:sp>
          <p:sp>
            <p:nvSpPr>
              <p:cNvPr id="22" name="Freeform 21"/>
              <p:cNvSpPr>
                <a:spLocks/>
              </p:cNvSpPr>
              <p:nvPr/>
            </p:nvSpPr>
            <p:spPr bwMode="auto">
              <a:xfrm>
                <a:off x="6867957" y="4658764"/>
                <a:ext cx="863652" cy="557123"/>
              </a:xfrm>
              <a:custGeom>
                <a:avLst/>
                <a:gdLst>
                  <a:gd name="T0" fmla="*/ 277 w 487"/>
                  <a:gd name="T1" fmla="*/ 364 h 364"/>
                  <a:gd name="T2" fmla="*/ 0 w 487"/>
                  <a:gd name="T3" fmla="*/ 0 h 364"/>
                  <a:gd name="T4" fmla="*/ 487 w 487"/>
                  <a:gd name="T5" fmla="*/ 0 h 364"/>
                  <a:gd name="T6" fmla="*/ 277 w 487"/>
                  <a:gd name="T7" fmla="*/ 364 h 364"/>
                </a:gdLst>
                <a:ahLst/>
                <a:cxnLst>
                  <a:cxn ang="0">
                    <a:pos x="T0" y="T1"/>
                  </a:cxn>
                  <a:cxn ang="0">
                    <a:pos x="T2" y="T3"/>
                  </a:cxn>
                  <a:cxn ang="0">
                    <a:pos x="T4" y="T5"/>
                  </a:cxn>
                  <a:cxn ang="0">
                    <a:pos x="T6" y="T7"/>
                  </a:cxn>
                </a:cxnLst>
                <a:rect l="0" t="0" r="r" b="b"/>
                <a:pathLst>
                  <a:path w="487" h="364">
                    <a:moveTo>
                      <a:pt x="277" y="364"/>
                    </a:moveTo>
                    <a:lnTo>
                      <a:pt x="0" y="0"/>
                    </a:lnTo>
                    <a:lnTo>
                      <a:pt x="487" y="0"/>
                    </a:lnTo>
                    <a:lnTo>
                      <a:pt x="277" y="364"/>
                    </a:lnTo>
                    <a:close/>
                  </a:path>
                </a:pathLst>
              </a:custGeom>
              <a:solidFill>
                <a:schemeClr val="tx1">
                  <a:lumMod val="65000"/>
                  <a:lumOff val="35000"/>
                </a:schemeClr>
              </a:solidFill>
              <a:ln w="9525">
                <a:noFill/>
                <a:round/>
                <a:headEnd/>
                <a:tailEnd/>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23" name="Rectangle 22"/>
              <p:cNvSpPr>
                <a:spLocks noChangeArrowheads="1"/>
              </p:cNvSpPr>
              <p:nvPr/>
            </p:nvSpPr>
            <p:spPr bwMode="auto">
              <a:xfrm>
                <a:off x="7359192" y="1955801"/>
                <a:ext cx="1638633" cy="3260085"/>
              </a:xfrm>
              <a:prstGeom prst="rect">
                <a:avLst/>
              </a:prstGeom>
              <a:solidFill>
                <a:schemeClr val="bg1">
                  <a:lumMod val="6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822960" rIns="68580" bIns="34290" numCol="1" anchor="t" anchorCtr="0" compatLnSpc="1">
                <a:prstTxWarp prst="textNoShape">
                  <a:avLst/>
                </a:prstTxWarp>
              </a:bodyPr>
              <a:lstStyle/>
              <a:p>
                <a:pPr algn="ctr" defTabSz="914240">
                  <a:defRPr/>
                </a:pPr>
                <a:endParaRPr lang="en-US" sz="1350" dirty="0">
                  <a:solidFill>
                    <a:prstClr val="white"/>
                  </a:solidFill>
                  <a:latin typeface="Arial" panose="020B0604020202020204" pitchFamily="34" charset="0"/>
                  <a:cs typeface="Arial" panose="020B0604020202020204" pitchFamily="34" charset="0"/>
                </a:endParaRPr>
              </a:p>
              <a:p>
                <a:pPr algn="ctr" defTabSz="914240">
                  <a:defRPr/>
                </a:pPr>
                <a:r>
                  <a:rPr lang="en-US" sz="1350" dirty="0">
                    <a:solidFill>
                      <a:prstClr val="white"/>
                    </a:solidFill>
                    <a:latin typeface="Arial" panose="020B0604020202020204" pitchFamily="34" charset="0"/>
                    <a:cs typeface="Arial" panose="020B0604020202020204" pitchFamily="34" charset="0"/>
                  </a:rPr>
                  <a:t>KPA’s</a:t>
                </a:r>
              </a:p>
            </p:txBody>
          </p:sp>
          <p:sp>
            <p:nvSpPr>
              <p:cNvPr id="24" name="Rectangle 14"/>
              <p:cNvSpPr>
                <a:spLocks noChangeArrowheads="1"/>
              </p:cNvSpPr>
              <p:nvPr/>
            </p:nvSpPr>
            <p:spPr bwMode="auto">
              <a:xfrm>
                <a:off x="5136396" y="1955801"/>
                <a:ext cx="1640407" cy="3260085"/>
              </a:xfrm>
              <a:prstGeom prst="rect">
                <a:avLst/>
              </a:prstGeom>
              <a:gradFill>
                <a:gsLst>
                  <a:gs pos="45000">
                    <a:schemeClr val="accent1"/>
                  </a:gs>
                  <a:gs pos="0">
                    <a:schemeClr val="accent1"/>
                  </a:gs>
                  <a:gs pos="100000">
                    <a:schemeClr val="accent1">
                      <a:lumMod val="75000"/>
                    </a:schemeClr>
                  </a:gs>
                </a:gsLst>
                <a:lin ang="162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822960" rIns="68580" bIns="34290" numCol="1" anchor="t" anchorCtr="0" compatLnSpc="1">
                <a:prstTxWarp prst="textNoShape">
                  <a:avLst/>
                </a:prstTxWarp>
              </a:bodyPr>
              <a:lstStyle/>
              <a:p>
                <a:pPr algn="ctr" defTabSz="914240">
                  <a:defRPr/>
                </a:pPr>
                <a:endParaRPr lang="en-US" sz="1350" dirty="0">
                  <a:solidFill>
                    <a:prstClr val="white"/>
                  </a:solidFill>
                  <a:latin typeface="Arial" panose="020B0604020202020204" pitchFamily="34" charset="0"/>
                  <a:cs typeface="Arial" panose="020B0604020202020204" pitchFamily="34" charset="0"/>
                </a:endParaRPr>
              </a:p>
              <a:p>
                <a:pPr algn="ctr" defTabSz="914240">
                  <a:defRPr/>
                </a:pPr>
                <a:r>
                  <a:rPr lang="en-US" sz="1350" dirty="0">
                    <a:solidFill>
                      <a:prstClr val="white"/>
                    </a:solidFill>
                    <a:latin typeface="Arial" panose="020B0604020202020204" pitchFamily="34" charset="0"/>
                    <a:cs typeface="Arial" panose="020B0604020202020204" pitchFamily="34" charset="0"/>
                  </a:rPr>
                  <a:t>KPA’s</a:t>
                </a:r>
              </a:p>
            </p:txBody>
          </p:sp>
          <p:sp>
            <p:nvSpPr>
              <p:cNvPr id="25" name="Rectangle 15"/>
              <p:cNvSpPr>
                <a:spLocks noChangeArrowheads="1"/>
              </p:cNvSpPr>
              <p:nvPr/>
            </p:nvSpPr>
            <p:spPr bwMode="auto">
              <a:xfrm>
                <a:off x="2924873" y="1955801"/>
                <a:ext cx="1638633" cy="3260085"/>
              </a:xfrm>
              <a:prstGeom prst="rect">
                <a:avLst/>
              </a:prstGeom>
              <a:solidFill>
                <a:schemeClr val="accent4"/>
              </a:solidFill>
              <a:ln>
                <a:headEnd/>
                <a:tailEnd/>
              </a:ln>
            </p:spPr>
            <p:style>
              <a:lnRef idx="0">
                <a:schemeClr val="accent1"/>
              </a:lnRef>
              <a:fillRef idx="3">
                <a:schemeClr val="accent1"/>
              </a:fillRef>
              <a:effectRef idx="3">
                <a:schemeClr val="accent1"/>
              </a:effectRef>
              <a:fontRef idx="minor">
                <a:schemeClr val="lt1"/>
              </a:fontRef>
            </p:style>
            <p:txBody>
              <a:bodyPr vert="horz" wrap="square" lIns="68580" tIns="822960" rIns="68580" bIns="34290" numCol="1" anchor="t" anchorCtr="0" compatLnSpc="1">
                <a:prstTxWarp prst="textNoShape">
                  <a:avLst/>
                </a:prstTxWarp>
              </a:bodyPr>
              <a:lstStyle/>
              <a:p>
                <a:pPr algn="ctr" defTabSz="914240">
                  <a:defRPr/>
                </a:pPr>
                <a:endParaRPr lang="en-US" sz="1350" dirty="0">
                  <a:solidFill>
                    <a:prstClr val="white"/>
                  </a:solidFill>
                  <a:latin typeface="Arial" panose="020B0604020202020204" pitchFamily="34" charset="0"/>
                  <a:cs typeface="Arial" panose="020B0604020202020204" pitchFamily="34" charset="0"/>
                </a:endParaRPr>
              </a:p>
              <a:p>
                <a:pPr algn="ctr" defTabSz="914240">
                  <a:defRPr/>
                </a:pPr>
                <a:r>
                  <a:rPr lang="en-US" sz="1350" dirty="0">
                    <a:solidFill>
                      <a:prstClr val="white"/>
                    </a:solidFill>
                    <a:latin typeface="Arial" panose="020B0604020202020204" pitchFamily="34" charset="0"/>
                    <a:cs typeface="Arial" panose="020B0604020202020204" pitchFamily="34" charset="0"/>
                  </a:rPr>
                  <a:t>KPA’s</a:t>
                </a:r>
              </a:p>
            </p:txBody>
          </p:sp>
          <p:sp>
            <p:nvSpPr>
              <p:cNvPr id="26" name="Rectangle 16"/>
              <p:cNvSpPr>
                <a:spLocks noChangeArrowheads="1"/>
              </p:cNvSpPr>
              <p:nvPr/>
            </p:nvSpPr>
            <p:spPr bwMode="auto">
              <a:xfrm>
                <a:off x="712770" y="1955801"/>
                <a:ext cx="1640407" cy="3260085"/>
              </a:xfrm>
              <a:prstGeom prst="rect">
                <a:avLst/>
              </a:prstGeom>
              <a:solidFill>
                <a:schemeClr val="accent3"/>
              </a:solidFill>
              <a:ln>
                <a:solidFill>
                  <a:schemeClr val="accent3"/>
                </a:solidFill>
                <a:headEnd/>
                <a:tailEnd/>
              </a:ln>
            </p:spPr>
            <p:style>
              <a:lnRef idx="1">
                <a:schemeClr val="accent5"/>
              </a:lnRef>
              <a:fillRef idx="3">
                <a:schemeClr val="accent5"/>
              </a:fillRef>
              <a:effectRef idx="2">
                <a:schemeClr val="accent5"/>
              </a:effectRef>
              <a:fontRef idx="minor">
                <a:schemeClr val="lt1"/>
              </a:fontRef>
            </p:style>
            <p:txBody>
              <a:bodyPr vert="horz" wrap="square" lIns="68580" tIns="822960" rIns="68580" bIns="34290" numCol="1" anchor="t" anchorCtr="0" compatLnSpc="1">
                <a:prstTxWarp prst="textNoShape">
                  <a:avLst/>
                </a:prstTxWarp>
              </a:bodyPr>
              <a:lstStyle/>
              <a:p>
                <a:pPr algn="ctr" defTabSz="914240">
                  <a:defRPr/>
                </a:pPr>
                <a:endParaRPr lang="en-US" sz="1350" dirty="0">
                  <a:solidFill>
                    <a:prstClr val="white"/>
                  </a:solidFill>
                  <a:latin typeface="Arial" panose="020B0604020202020204" pitchFamily="34" charset="0"/>
                  <a:cs typeface="Arial" panose="020B0604020202020204" pitchFamily="34" charset="0"/>
                </a:endParaRPr>
              </a:p>
              <a:p>
                <a:pPr algn="ctr" defTabSz="914240">
                  <a:defRPr/>
                </a:pPr>
                <a:r>
                  <a:rPr lang="en-US" sz="1350" dirty="0">
                    <a:solidFill>
                      <a:prstClr val="white"/>
                    </a:solidFill>
                    <a:latin typeface="Arial" panose="020B0604020202020204" pitchFamily="34" charset="0"/>
                    <a:cs typeface="Arial" panose="020B0604020202020204" pitchFamily="34" charset="0"/>
                  </a:rPr>
                  <a:t>KPA’s</a:t>
                </a:r>
              </a:p>
            </p:txBody>
          </p:sp>
          <p:sp>
            <p:nvSpPr>
              <p:cNvPr id="29" name="TextBox 28"/>
              <p:cNvSpPr txBox="1"/>
              <p:nvPr/>
            </p:nvSpPr>
            <p:spPr>
              <a:xfrm>
                <a:off x="783771" y="3433500"/>
                <a:ext cx="1558712" cy="467414"/>
              </a:xfrm>
              <a:prstGeom prst="rect">
                <a:avLst/>
              </a:prstGeom>
              <a:noFill/>
            </p:spPr>
            <p:txBody>
              <a:bodyPr wrap="square" rtlCol="0">
                <a:spAutoFit/>
              </a:bodyPr>
              <a:lstStyle/>
              <a:p>
                <a:pPr marL="135731" lvl="1" indent="-135731" defTabSz="685800" eaLnBrk="0" hangingPunct="0">
                  <a:lnSpc>
                    <a:spcPct val="115000"/>
                  </a:lnSpc>
                  <a:buFont typeface="Courier New" panose="02070309020205020404" pitchFamily="49" charset="0"/>
                  <a:buChar char="o"/>
                  <a:defRPr/>
                </a:pPr>
                <a:r>
                  <a:rPr lang="en-ZA" sz="900" dirty="0">
                    <a:solidFill>
                      <a:prstClr val="white"/>
                    </a:solidFill>
                    <a:latin typeface="Arial" panose="020B0604020202020204" pitchFamily="34" charset="0"/>
                    <a:ea typeface="Calibri" panose="020F0502020204030204" pitchFamily="34" charset="0"/>
                    <a:cs typeface="Arial" panose="020B0604020202020204" pitchFamily="34" charset="0"/>
                  </a:rPr>
                  <a:t>Financial Growth</a:t>
                </a:r>
                <a:endParaRPr lang="en-ZA" sz="9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marL="135731" lvl="1" indent="-135731" defTabSz="685800" eaLnBrk="0" hangingPunct="0">
                  <a:lnSpc>
                    <a:spcPct val="115000"/>
                  </a:lnSpc>
                  <a:buFont typeface="Courier New" panose="02070309020205020404" pitchFamily="49" charset="0"/>
                  <a:buChar char="o"/>
                  <a:defRPr/>
                </a:pPr>
                <a:r>
                  <a:rPr lang="en-ZA" sz="900" dirty="0">
                    <a:solidFill>
                      <a:prstClr val="white"/>
                    </a:solidFill>
                    <a:latin typeface="Arial" panose="020B0604020202020204" pitchFamily="34" charset="0"/>
                    <a:ea typeface="Calibri" panose="020F0502020204030204" pitchFamily="34" charset="0"/>
                    <a:cs typeface="Arial" panose="020B0604020202020204" pitchFamily="34" charset="0"/>
                  </a:rPr>
                  <a:t>Audit outcome </a:t>
                </a:r>
                <a:endParaRPr lang="en-ZA" sz="9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0" name="Group 29"/>
              <p:cNvGrpSpPr/>
              <p:nvPr/>
            </p:nvGrpSpPr>
            <p:grpSpPr>
              <a:xfrm>
                <a:off x="5540335" y="2253664"/>
                <a:ext cx="772236" cy="634610"/>
                <a:chOff x="6964363" y="1689101"/>
                <a:chExt cx="481013" cy="395288"/>
              </a:xfrm>
              <a:solidFill>
                <a:schemeClr val="bg1"/>
              </a:solidFill>
            </p:grpSpPr>
            <p:sp>
              <p:nvSpPr>
                <p:cNvPr id="62" name="Freeform 6"/>
                <p:cNvSpPr>
                  <a:spLocks/>
                </p:cNvSpPr>
                <p:nvPr/>
              </p:nvSpPr>
              <p:spPr bwMode="auto">
                <a:xfrm>
                  <a:off x="6964363" y="1717676"/>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63" name="Freeform 7"/>
                <p:cNvSpPr>
                  <a:spLocks noEditPoints="1"/>
                </p:cNvSpPr>
                <p:nvPr/>
              </p:nvSpPr>
              <p:spPr bwMode="auto">
                <a:xfrm>
                  <a:off x="7296151" y="1689101"/>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grpSp>
          <p:grpSp>
            <p:nvGrpSpPr>
              <p:cNvPr id="31" name="Group 30"/>
              <p:cNvGrpSpPr/>
              <p:nvPr/>
            </p:nvGrpSpPr>
            <p:grpSpPr>
              <a:xfrm>
                <a:off x="3333362" y="2153781"/>
                <a:ext cx="761367" cy="729103"/>
                <a:chOff x="6656388" y="1300163"/>
                <a:chExt cx="347662" cy="332929"/>
              </a:xfrm>
              <a:solidFill>
                <a:schemeClr val="bg1"/>
              </a:solidFill>
            </p:grpSpPr>
            <p:sp>
              <p:nvSpPr>
                <p:cNvPr id="49" name="Freeform 27"/>
                <p:cNvSpPr>
                  <a:spLocks noEditPoints="1"/>
                </p:cNvSpPr>
                <p:nvPr/>
              </p:nvSpPr>
              <p:spPr bwMode="auto">
                <a:xfrm>
                  <a:off x="6713538" y="1357313"/>
                  <a:ext cx="233362" cy="275779"/>
                </a:xfrm>
                <a:custGeom>
                  <a:avLst/>
                  <a:gdLst>
                    <a:gd name="T0" fmla="*/ 762 w 2060"/>
                    <a:gd name="T1" fmla="*/ 305 h 2844"/>
                    <a:gd name="T2" fmla="*/ 486 w 2060"/>
                    <a:gd name="T3" fmla="*/ 474 h 2844"/>
                    <a:gd name="T4" fmla="*/ 309 w 2060"/>
                    <a:gd name="T5" fmla="*/ 735 h 2844"/>
                    <a:gd name="T6" fmla="*/ 263 w 2060"/>
                    <a:gd name="T7" fmla="*/ 1051 h 2844"/>
                    <a:gd name="T8" fmla="*/ 318 w 2060"/>
                    <a:gd name="T9" fmla="*/ 1304 h 2844"/>
                    <a:gd name="T10" fmla="*/ 420 w 2060"/>
                    <a:gd name="T11" fmla="*/ 1495 h 2844"/>
                    <a:gd name="T12" fmla="*/ 538 w 2060"/>
                    <a:gd name="T13" fmla="*/ 1673 h 2844"/>
                    <a:gd name="T14" fmla="*/ 612 w 2060"/>
                    <a:gd name="T15" fmla="*/ 1872 h 2844"/>
                    <a:gd name="T16" fmla="*/ 656 w 2060"/>
                    <a:gd name="T17" fmla="*/ 2010 h 2844"/>
                    <a:gd name="T18" fmla="*/ 1366 w 2060"/>
                    <a:gd name="T19" fmla="*/ 2043 h 2844"/>
                    <a:gd name="T20" fmla="*/ 1443 w 2060"/>
                    <a:gd name="T21" fmla="*/ 1943 h 2844"/>
                    <a:gd name="T22" fmla="*/ 1482 w 2060"/>
                    <a:gd name="T23" fmla="*/ 1749 h 2844"/>
                    <a:gd name="T24" fmla="*/ 1594 w 2060"/>
                    <a:gd name="T25" fmla="*/ 1563 h 2844"/>
                    <a:gd name="T26" fmla="*/ 1703 w 2060"/>
                    <a:gd name="T27" fmla="*/ 1386 h 2844"/>
                    <a:gd name="T28" fmla="*/ 1783 w 2060"/>
                    <a:gd name="T29" fmla="*/ 1161 h 2844"/>
                    <a:gd name="T30" fmla="*/ 1787 w 2060"/>
                    <a:gd name="T31" fmla="*/ 858 h 2844"/>
                    <a:gd name="T32" fmla="*/ 1659 w 2060"/>
                    <a:gd name="T33" fmla="*/ 569 h 2844"/>
                    <a:gd name="T34" fmla="*/ 1418 w 2060"/>
                    <a:gd name="T35" fmla="*/ 359 h 2844"/>
                    <a:gd name="T36" fmla="*/ 1100 w 2060"/>
                    <a:gd name="T37" fmla="*/ 262 h 2844"/>
                    <a:gd name="T38" fmla="*/ 1277 w 2060"/>
                    <a:gd name="T39" fmla="*/ 30 h 2844"/>
                    <a:gd name="T40" fmla="*/ 1637 w 2060"/>
                    <a:gd name="T41" fmla="*/ 192 h 2844"/>
                    <a:gd name="T42" fmla="*/ 1905 w 2060"/>
                    <a:gd name="T43" fmla="*/ 468 h 2844"/>
                    <a:gd name="T44" fmla="*/ 2046 w 2060"/>
                    <a:gd name="T45" fmla="*/ 829 h 2844"/>
                    <a:gd name="T46" fmla="*/ 2044 w 2060"/>
                    <a:gd name="T47" fmla="*/ 1185 h 2844"/>
                    <a:gd name="T48" fmla="*/ 1964 w 2060"/>
                    <a:gd name="T49" fmla="*/ 1447 h 2844"/>
                    <a:gd name="T50" fmla="*/ 1853 w 2060"/>
                    <a:gd name="T51" fmla="*/ 1643 h 2844"/>
                    <a:gd name="T52" fmla="*/ 1740 w 2060"/>
                    <a:gd name="T53" fmla="*/ 1813 h 2844"/>
                    <a:gd name="T54" fmla="*/ 1702 w 2060"/>
                    <a:gd name="T55" fmla="*/ 1965 h 2844"/>
                    <a:gd name="T56" fmla="*/ 1596 w 2060"/>
                    <a:gd name="T57" fmla="*/ 2184 h 2844"/>
                    <a:gd name="T58" fmla="*/ 1510 w 2060"/>
                    <a:gd name="T59" fmla="*/ 2331 h 2844"/>
                    <a:gd name="T60" fmla="*/ 1502 w 2060"/>
                    <a:gd name="T61" fmla="*/ 2468 h 2844"/>
                    <a:gd name="T62" fmla="*/ 1499 w 2060"/>
                    <a:gd name="T63" fmla="*/ 2532 h 2844"/>
                    <a:gd name="T64" fmla="*/ 1468 w 2060"/>
                    <a:gd name="T65" fmla="*/ 2616 h 2844"/>
                    <a:gd name="T66" fmla="*/ 1361 w 2060"/>
                    <a:gd name="T67" fmla="*/ 2709 h 2844"/>
                    <a:gd name="T68" fmla="*/ 1202 w 2060"/>
                    <a:gd name="T69" fmla="*/ 2823 h 2844"/>
                    <a:gd name="T70" fmla="*/ 904 w 2060"/>
                    <a:gd name="T71" fmla="*/ 2842 h 2844"/>
                    <a:gd name="T72" fmla="*/ 773 w 2060"/>
                    <a:gd name="T73" fmla="*/ 2741 h 2844"/>
                    <a:gd name="T74" fmla="*/ 616 w 2060"/>
                    <a:gd name="T75" fmla="*/ 2648 h 2844"/>
                    <a:gd name="T76" fmla="*/ 564 w 2060"/>
                    <a:gd name="T77" fmla="*/ 2549 h 2844"/>
                    <a:gd name="T78" fmla="*/ 560 w 2060"/>
                    <a:gd name="T79" fmla="*/ 2505 h 2844"/>
                    <a:gd name="T80" fmla="*/ 553 w 2060"/>
                    <a:gd name="T81" fmla="*/ 2388 h 2844"/>
                    <a:gd name="T82" fmla="*/ 546 w 2060"/>
                    <a:gd name="T83" fmla="*/ 2257 h 2844"/>
                    <a:gd name="T84" fmla="*/ 382 w 2060"/>
                    <a:gd name="T85" fmla="*/ 2057 h 2844"/>
                    <a:gd name="T86" fmla="*/ 345 w 2060"/>
                    <a:gd name="T87" fmla="*/ 1868 h 2844"/>
                    <a:gd name="T88" fmla="*/ 251 w 2060"/>
                    <a:gd name="T89" fmla="*/ 1709 h 2844"/>
                    <a:gd name="T90" fmla="*/ 139 w 2060"/>
                    <a:gd name="T91" fmla="*/ 1532 h 2844"/>
                    <a:gd name="T92" fmla="*/ 41 w 2060"/>
                    <a:gd name="T93" fmla="*/ 1299 h 2844"/>
                    <a:gd name="T94" fmla="*/ 0 w 2060"/>
                    <a:gd name="T95" fmla="*/ 989 h 2844"/>
                    <a:gd name="T96" fmla="*/ 81 w 2060"/>
                    <a:gd name="T97" fmla="*/ 605 h 2844"/>
                    <a:gd name="T98" fmla="*/ 302 w 2060"/>
                    <a:gd name="T99" fmla="*/ 291 h 2844"/>
                    <a:gd name="T100" fmla="*/ 630 w 2060"/>
                    <a:gd name="T101" fmla="*/ 79 h 2844"/>
                    <a:gd name="T102" fmla="*/ 1030 w 2060"/>
                    <a:gd name="T103"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0" h="2844">
                      <a:moveTo>
                        <a:pt x="1030" y="259"/>
                      </a:moveTo>
                      <a:lnTo>
                        <a:pt x="960" y="262"/>
                      </a:lnTo>
                      <a:lnTo>
                        <a:pt x="891" y="271"/>
                      </a:lnTo>
                      <a:lnTo>
                        <a:pt x="826" y="286"/>
                      </a:lnTo>
                      <a:lnTo>
                        <a:pt x="762" y="305"/>
                      </a:lnTo>
                      <a:lnTo>
                        <a:pt x="700" y="330"/>
                      </a:lnTo>
                      <a:lnTo>
                        <a:pt x="641" y="360"/>
                      </a:lnTo>
                      <a:lnTo>
                        <a:pt x="586" y="393"/>
                      </a:lnTo>
                      <a:lnTo>
                        <a:pt x="535" y="431"/>
                      </a:lnTo>
                      <a:lnTo>
                        <a:pt x="486" y="474"/>
                      </a:lnTo>
                      <a:lnTo>
                        <a:pt x="441" y="519"/>
                      </a:lnTo>
                      <a:lnTo>
                        <a:pt x="402" y="569"/>
                      </a:lnTo>
                      <a:lnTo>
                        <a:pt x="366" y="622"/>
                      </a:lnTo>
                      <a:lnTo>
                        <a:pt x="335" y="677"/>
                      </a:lnTo>
                      <a:lnTo>
                        <a:pt x="309" y="735"/>
                      </a:lnTo>
                      <a:lnTo>
                        <a:pt x="288" y="796"/>
                      </a:lnTo>
                      <a:lnTo>
                        <a:pt x="273" y="858"/>
                      </a:lnTo>
                      <a:lnTo>
                        <a:pt x="264" y="923"/>
                      </a:lnTo>
                      <a:lnTo>
                        <a:pt x="261" y="989"/>
                      </a:lnTo>
                      <a:lnTo>
                        <a:pt x="263" y="1051"/>
                      </a:lnTo>
                      <a:lnTo>
                        <a:pt x="268" y="1108"/>
                      </a:lnTo>
                      <a:lnTo>
                        <a:pt x="277" y="1161"/>
                      </a:lnTo>
                      <a:lnTo>
                        <a:pt x="288" y="1212"/>
                      </a:lnTo>
                      <a:lnTo>
                        <a:pt x="302" y="1260"/>
                      </a:lnTo>
                      <a:lnTo>
                        <a:pt x="318" y="1304"/>
                      </a:lnTo>
                      <a:lnTo>
                        <a:pt x="336" y="1346"/>
                      </a:lnTo>
                      <a:lnTo>
                        <a:pt x="356" y="1386"/>
                      </a:lnTo>
                      <a:lnTo>
                        <a:pt x="377" y="1424"/>
                      </a:lnTo>
                      <a:lnTo>
                        <a:pt x="399" y="1460"/>
                      </a:lnTo>
                      <a:lnTo>
                        <a:pt x="420" y="1495"/>
                      </a:lnTo>
                      <a:lnTo>
                        <a:pt x="444" y="1529"/>
                      </a:lnTo>
                      <a:lnTo>
                        <a:pt x="465" y="1562"/>
                      </a:lnTo>
                      <a:lnTo>
                        <a:pt x="490" y="1599"/>
                      </a:lnTo>
                      <a:lnTo>
                        <a:pt x="515" y="1636"/>
                      </a:lnTo>
                      <a:lnTo>
                        <a:pt x="538" y="1673"/>
                      </a:lnTo>
                      <a:lnTo>
                        <a:pt x="560" y="1710"/>
                      </a:lnTo>
                      <a:lnTo>
                        <a:pt x="578" y="1749"/>
                      </a:lnTo>
                      <a:lnTo>
                        <a:pt x="593" y="1788"/>
                      </a:lnTo>
                      <a:lnTo>
                        <a:pt x="604" y="1829"/>
                      </a:lnTo>
                      <a:lnTo>
                        <a:pt x="612" y="1872"/>
                      </a:lnTo>
                      <a:lnTo>
                        <a:pt x="614" y="1918"/>
                      </a:lnTo>
                      <a:lnTo>
                        <a:pt x="617" y="1943"/>
                      </a:lnTo>
                      <a:lnTo>
                        <a:pt x="627" y="1967"/>
                      </a:lnTo>
                      <a:lnTo>
                        <a:pt x="639" y="1990"/>
                      </a:lnTo>
                      <a:lnTo>
                        <a:pt x="656" y="2010"/>
                      </a:lnTo>
                      <a:lnTo>
                        <a:pt x="674" y="2028"/>
                      </a:lnTo>
                      <a:lnTo>
                        <a:pt x="694" y="2043"/>
                      </a:lnTo>
                      <a:lnTo>
                        <a:pt x="712" y="2057"/>
                      </a:lnTo>
                      <a:lnTo>
                        <a:pt x="1348" y="2057"/>
                      </a:lnTo>
                      <a:lnTo>
                        <a:pt x="1366" y="2043"/>
                      </a:lnTo>
                      <a:lnTo>
                        <a:pt x="1385" y="2028"/>
                      </a:lnTo>
                      <a:lnTo>
                        <a:pt x="1404" y="2010"/>
                      </a:lnTo>
                      <a:lnTo>
                        <a:pt x="1420" y="1990"/>
                      </a:lnTo>
                      <a:lnTo>
                        <a:pt x="1433" y="1967"/>
                      </a:lnTo>
                      <a:lnTo>
                        <a:pt x="1443" y="1943"/>
                      </a:lnTo>
                      <a:lnTo>
                        <a:pt x="1446" y="1918"/>
                      </a:lnTo>
                      <a:lnTo>
                        <a:pt x="1448" y="1872"/>
                      </a:lnTo>
                      <a:lnTo>
                        <a:pt x="1455" y="1829"/>
                      </a:lnTo>
                      <a:lnTo>
                        <a:pt x="1467" y="1788"/>
                      </a:lnTo>
                      <a:lnTo>
                        <a:pt x="1482" y="1749"/>
                      </a:lnTo>
                      <a:lnTo>
                        <a:pt x="1500" y="1711"/>
                      </a:lnTo>
                      <a:lnTo>
                        <a:pt x="1521" y="1673"/>
                      </a:lnTo>
                      <a:lnTo>
                        <a:pt x="1544" y="1636"/>
                      </a:lnTo>
                      <a:lnTo>
                        <a:pt x="1568" y="1600"/>
                      </a:lnTo>
                      <a:lnTo>
                        <a:pt x="1594" y="1563"/>
                      </a:lnTo>
                      <a:lnTo>
                        <a:pt x="1616" y="1530"/>
                      </a:lnTo>
                      <a:lnTo>
                        <a:pt x="1638" y="1496"/>
                      </a:lnTo>
                      <a:lnTo>
                        <a:pt x="1661" y="1461"/>
                      </a:lnTo>
                      <a:lnTo>
                        <a:pt x="1683" y="1424"/>
                      </a:lnTo>
                      <a:lnTo>
                        <a:pt x="1703" y="1386"/>
                      </a:lnTo>
                      <a:lnTo>
                        <a:pt x="1723" y="1346"/>
                      </a:lnTo>
                      <a:lnTo>
                        <a:pt x="1741" y="1304"/>
                      </a:lnTo>
                      <a:lnTo>
                        <a:pt x="1757" y="1260"/>
                      </a:lnTo>
                      <a:lnTo>
                        <a:pt x="1771" y="1212"/>
                      </a:lnTo>
                      <a:lnTo>
                        <a:pt x="1783" y="1161"/>
                      </a:lnTo>
                      <a:lnTo>
                        <a:pt x="1791" y="1108"/>
                      </a:lnTo>
                      <a:lnTo>
                        <a:pt x="1797" y="1051"/>
                      </a:lnTo>
                      <a:lnTo>
                        <a:pt x="1799" y="989"/>
                      </a:lnTo>
                      <a:lnTo>
                        <a:pt x="1796" y="923"/>
                      </a:lnTo>
                      <a:lnTo>
                        <a:pt x="1787" y="858"/>
                      </a:lnTo>
                      <a:lnTo>
                        <a:pt x="1771" y="795"/>
                      </a:lnTo>
                      <a:lnTo>
                        <a:pt x="1751" y="735"/>
                      </a:lnTo>
                      <a:lnTo>
                        <a:pt x="1726" y="677"/>
                      </a:lnTo>
                      <a:lnTo>
                        <a:pt x="1694" y="621"/>
                      </a:lnTo>
                      <a:lnTo>
                        <a:pt x="1659" y="569"/>
                      </a:lnTo>
                      <a:lnTo>
                        <a:pt x="1618" y="519"/>
                      </a:lnTo>
                      <a:lnTo>
                        <a:pt x="1573" y="474"/>
                      </a:lnTo>
                      <a:lnTo>
                        <a:pt x="1526" y="431"/>
                      </a:lnTo>
                      <a:lnTo>
                        <a:pt x="1473" y="392"/>
                      </a:lnTo>
                      <a:lnTo>
                        <a:pt x="1418" y="359"/>
                      </a:lnTo>
                      <a:lnTo>
                        <a:pt x="1360" y="330"/>
                      </a:lnTo>
                      <a:lnTo>
                        <a:pt x="1298" y="305"/>
                      </a:lnTo>
                      <a:lnTo>
                        <a:pt x="1234" y="286"/>
                      </a:lnTo>
                      <a:lnTo>
                        <a:pt x="1168" y="271"/>
                      </a:lnTo>
                      <a:lnTo>
                        <a:pt x="1100" y="262"/>
                      </a:lnTo>
                      <a:lnTo>
                        <a:pt x="1030" y="259"/>
                      </a:lnTo>
                      <a:close/>
                      <a:moveTo>
                        <a:pt x="1030" y="0"/>
                      </a:moveTo>
                      <a:lnTo>
                        <a:pt x="1114" y="4"/>
                      </a:lnTo>
                      <a:lnTo>
                        <a:pt x="1197" y="14"/>
                      </a:lnTo>
                      <a:lnTo>
                        <a:pt x="1277" y="30"/>
                      </a:lnTo>
                      <a:lnTo>
                        <a:pt x="1355" y="51"/>
                      </a:lnTo>
                      <a:lnTo>
                        <a:pt x="1430" y="79"/>
                      </a:lnTo>
                      <a:lnTo>
                        <a:pt x="1502" y="111"/>
                      </a:lnTo>
                      <a:lnTo>
                        <a:pt x="1571" y="149"/>
                      </a:lnTo>
                      <a:lnTo>
                        <a:pt x="1637" y="192"/>
                      </a:lnTo>
                      <a:lnTo>
                        <a:pt x="1699" y="239"/>
                      </a:lnTo>
                      <a:lnTo>
                        <a:pt x="1757" y="291"/>
                      </a:lnTo>
                      <a:lnTo>
                        <a:pt x="1811" y="346"/>
                      </a:lnTo>
                      <a:lnTo>
                        <a:pt x="1861" y="406"/>
                      </a:lnTo>
                      <a:lnTo>
                        <a:pt x="1905" y="468"/>
                      </a:lnTo>
                      <a:lnTo>
                        <a:pt x="1945" y="535"/>
                      </a:lnTo>
                      <a:lnTo>
                        <a:pt x="1979" y="605"/>
                      </a:lnTo>
                      <a:lnTo>
                        <a:pt x="2006" y="678"/>
                      </a:lnTo>
                      <a:lnTo>
                        <a:pt x="2030" y="752"/>
                      </a:lnTo>
                      <a:lnTo>
                        <a:pt x="2046" y="829"/>
                      </a:lnTo>
                      <a:lnTo>
                        <a:pt x="2056" y="908"/>
                      </a:lnTo>
                      <a:lnTo>
                        <a:pt x="2060" y="989"/>
                      </a:lnTo>
                      <a:lnTo>
                        <a:pt x="2057" y="1058"/>
                      </a:lnTo>
                      <a:lnTo>
                        <a:pt x="2052" y="1123"/>
                      </a:lnTo>
                      <a:lnTo>
                        <a:pt x="2044" y="1185"/>
                      </a:lnTo>
                      <a:lnTo>
                        <a:pt x="2032" y="1244"/>
                      </a:lnTo>
                      <a:lnTo>
                        <a:pt x="2018" y="1299"/>
                      </a:lnTo>
                      <a:lnTo>
                        <a:pt x="2002" y="1351"/>
                      </a:lnTo>
                      <a:lnTo>
                        <a:pt x="1983" y="1400"/>
                      </a:lnTo>
                      <a:lnTo>
                        <a:pt x="1964" y="1447"/>
                      </a:lnTo>
                      <a:lnTo>
                        <a:pt x="1943" y="1490"/>
                      </a:lnTo>
                      <a:lnTo>
                        <a:pt x="1921" y="1531"/>
                      </a:lnTo>
                      <a:lnTo>
                        <a:pt x="1898" y="1571"/>
                      </a:lnTo>
                      <a:lnTo>
                        <a:pt x="1876" y="1608"/>
                      </a:lnTo>
                      <a:lnTo>
                        <a:pt x="1853" y="1643"/>
                      </a:lnTo>
                      <a:lnTo>
                        <a:pt x="1831" y="1676"/>
                      </a:lnTo>
                      <a:lnTo>
                        <a:pt x="1809" y="1708"/>
                      </a:lnTo>
                      <a:lnTo>
                        <a:pt x="1783" y="1747"/>
                      </a:lnTo>
                      <a:lnTo>
                        <a:pt x="1760" y="1782"/>
                      </a:lnTo>
                      <a:lnTo>
                        <a:pt x="1740" y="1813"/>
                      </a:lnTo>
                      <a:lnTo>
                        <a:pt x="1726" y="1842"/>
                      </a:lnTo>
                      <a:lnTo>
                        <a:pt x="1715" y="1868"/>
                      </a:lnTo>
                      <a:lnTo>
                        <a:pt x="1707" y="1893"/>
                      </a:lnTo>
                      <a:lnTo>
                        <a:pt x="1705" y="1918"/>
                      </a:lnTo>
                      <a:lnTo>
                        <a:pt x="1702" y="1965"/>
                      </a:lnTo>
                      <a:lnTo>
                        <a:pt x="1693" y="2012"/>
                      </a:lnTo>
                      <a:lnTo>
                        <a:pt x="1678" y="2057"/>
                      </a:lnTo>
                      <a:lnTo>
                        <a:pt x="1655" y="2102"/>
                      </a:lnTo>
                      <a:lnTo>
                        <a:pt x="1629" y="2144"/>
                      </a:lnTo>
                      <a:lnTo>
                        <a:pt x="1596" y="2184"/>
                      </a:lnTo>
                      <a:lnTo>
                        <a:pt x="1557" y="2222"/>
                      </a:lnTo>
                      <a:lnTo>
                        <a:pt x="1514" y="2257"/>
                      </a:lnTo>
                      <a:lnTo>
                        <a:pt x="1513" y="2278"/>
                      </a:lnTo>
                      <a:lnTo>
                        <a:pt x="1512" y="2303"/>
                      </a:lnTo>
                      <a:lnTo>
                        <a:pt x="1510" y="2331"/>
                      </a:lnTo>
                      <a:lnTo>
                        <a:pt x="1509" y="2359"/>
                      </a:lnTo>
                      <a:lnTo>
                        <a:pt x="1506" y="2388"/>
                      </a:lnTo>
                      <a:lnTo>
                        <a:pt x="1505" y="2416"/>
                      </a:lnTo>
                      <a:lnTo>
                        <a:pt x="1503" y="2444"/>
                      </a:lnTo>
                      <a:lnTo>
                        <a:pt x="1502" y="2468"/>
                      </a:lnTo>
                      <a:lnTo>
                        <a:pt x="1501" y="2488"/>
                      </a:lnTo>
                      <a:lnTo>
                        <a:pt x="1500" y="2505"/>
                      </a:lnTo>
                      <a:lnTo>
                        <a:pt x="1500" y="2516"/>
                      </a:lnTo>
                      <a:lnTo>
                        <a:pt x="1499" y="2519"/>
                      </a:lnTo>
                      <a:lnTo>
                        <a:pt x="1499" y="2532"/>
                      </a:lnTo>
                      <a:lnTo>
                        <a:pt x="1497" y="2546"/>
                      </a:lnTo>
                      <a:lnTo>
                        <a:pt x="1493" y="2562"/>
                      </a:lnTo>
                      <a:lnTo>
                        <a:pt x="1487" y="2579"/>
                      </a:lnTo>
                      <a:lnTo>
                        <a:pt x="1479" y="2598"/>
                      </a:lnTo>
                      <a:lnTo>
                        <a:pt x="1468" y="2616"/>
                      </a:lnTo>
                      <a:lnTo>
                        <a:pt x="1454" y="2635"/>
                      </a:lnTo>
                      <a:lnTo>
                        <a:pt x="1437" y="2655"/>
                      </a:lnTo>
                      <a:lnTo>
                        <a:pt x="1416" y="2673"/>
                      </a:lnTo>
                      <a:lnTo>
                        <a:pt x="1390" y="2692"/>
                      </a:lnTo>
                      <a:lnTo>
                        <a:pt x="1361" y="2709"/>
                      </a:lnTo>
                      <a:lnTo>
                        <a:pt x="1327" y="2726"/>
                      </a:lnTo>
                      <a:lnTo>
                        <a:pt x="1286" y="2741"/>
                      </a:lnTo>
                      <a:lnTo>
                        <a:pt x="1263" y="2770"/>
                      </a:lnTo>
                      <a:lnTo>
                        <a:pt x="1234" y="2798"/>
                      </a:lnTo>
                      <a:lnTo>
                        <a:pt x="1202" y="2823"/>
                      </a:lnTo>
                      <a:lnTo>
                        <a:pt x="1180" y="2835"/>
                      </a:lnTo>
                      <a:lnTo>
                        <a:pt x="1155" y="2842"/>
                      </a:lnTo>
                      <a:lnTo>
                        <a:pt x="1130" y="2844"/>
                      </a:lnTo>
                      <a:lnTo>
                        <a:pt x="930" y="2844"/>
                      </a:lnTo>
                      <a:lnTo>
                        <a:pt x="904" y="2842"/>
                      </a:lnTo>
                      <a:lnTo>
                        <a:pt x="880" y="2835"/>
                      </a:lnTo>
                      <a:lnTo>
                        <a:pt x="857" y="2823"/>
                      </a:lnTo>
                      <a:lnTo>
                        <a:pt x="826" y="2798"/>
                      </a:lnTo>
                      <a:lnTo>
                        <a:pt x="797" y="2770"/>
                      </a:lnTo>
                      <a:lnTo>
                        <a:pt x="773" y="2741"/>
                      </a:lnTo>
                      <a:lnTo>
                        <a:pt x="731" y="2724"/>
                      </a:lnTo>
                      <a:lnTo>
                        <a:pt x="695" y="2707"/>
                      </a:lnTo>
                      <a:lnTo>
                        <a:pt x="663" y="2688"/>
                      </a:lnTo>
                      <a:lnTo>
                        <a:pt x="637" y="2668"/>
                      </a:lnTo>
                      <a:lnTo>
                        <a:pt x="616" y="2648"/>
                      </a:lnTo>
                      <a:lnTo>
                        <a:pt x="599" y="2627"/>
                      </a:lnTo>
                      <a:lnTo>
                        <a:pt x="586" y="2607"/>
                      </a:lnTo>
                      <a:lnTo>
                        <a:pt x="576" y="2586"/>
                      </a:lnTo>
                      <a:lnTo>
                        <a:pt x="569" y="2567"/>
                      </a:lnTo>
                      <a:lnTo>
                        <a:pt x="564" y="2549"/>
                      </a:lnTo>
                      <a:lnTo>
                        <a:pt x="562" y="2534"/>
                      </a:lnTo>
                      <a:lnTo>
                        <a:pt x="561" y="2519"/>
                      </a:lnTo>
                      <a:lnTo>
                        <a:pt x="561" y="2519"/>
                      </a:lnTo>
                      <a:lnTo>
                        <a:pt x="561" y="2516"/>
                      </a:lnTo>
                      <a:lnTo>
                        <a:pt x="560" y="2505"/>
                      </a:lnTo>
                      <a:lnTo>
                        <a:pt x="559" y="2488"/>
                      </a:lnTo>
                      <a:lnTo>
                        <a:pt x="557" y="2468"/>
                      </a:lnTo>
                      <a:lnTo>
                        <a:pt x="556" y="2444"/>
                      </a:lnTo>
                      <a:lnTo>
                        <a:pt x="554" y="2416"/>
                      </a:lnTo>
                      <a:lnTo>
                        <a:pt x="553" y="2388"/>
                      </a:lnTo>
                      <a:lnTo>
                        <a:pt x="551" y="2359"/>
                      </a:lnTo>
                      <a:lnTo>
                        <a:pt x="550" y="2331"/>
                      </a:lnTo>
                      <a:lnTo>
                        <a:pt x="548" y="2303"/>
                      </a:lnTo>
                      <a:lnTo>
                        <a:pt x="547" y="2278"/>
                      </a:lnTo>
                      <a:lnTo>
                        <a:pt x="546" y="2257"/>
                      </a:lnTo>
                      <a:lnTo>
                        <a:pt x="502" y="2222"/>
                      </a:lnTo>
                      <a:lnTo>
                        <a:pt x="464" y="2184"/>
                      </a:lnTo>
                      <a:lnTo>
                        <a:pt x="431" y="2144"/>
                      </a:lnTo>
                      <a:lnTo>
                        <a:pt x="404" y="2102"/>
                      </a:lnTo>
                      <a:lnTo>
                        <a:pt x="382" y="2057"/>
                      </a:lnTo>
                      <a:lnTo>
                        <a:pt x="367" y="2012"/>
                      </a:lnTo>
                      <a:lnTo>
                        <a:pt x="357" y="1965"/>
                      </a:lnTo>
                      <a:lnTo>
                        <a:pt x="354" y="1918"/>
                      </a:lnTo>
                      <a:lnTo>
                        <a:pt x="352" y="1893"/>
                      </a:lnTo>
                      <a:lnTo>
                        <a:pt x="345" y="1868"/>
                      </a:lnTo>
                      <a:lnTo>
                        <a:pt x="334" y="1842"/>
                      </a:lnTo>
                      <a:lnTo>
                        <a:pt x="319" y="1813"/>
                      </a:lnTo>
                      <a:lnTo>
                        <a:pt x="300" y="1782"/>
                      </a:lnTo>
                      <a:lnTo>
                        <a:pt x="278" y="1747"/>
                      </a:lnTo>
                      <a:lnTo>
                        <a:pt x="251" y="1709"/>
                      </a:lnTo>
                      <a:lnTo>
                        <a:pt x="230" y="1677"/>
                      </a:lnTo>
                      <a:lnTo>
                        <a:pt x="207" y="1643"/>
                      </a:lnTo>
                      <a:lnTo>
                        <a:pt x="184" y="1608"/>
                      </a:lnTo>
                      <a:lnTo>
                        <a:pt x="162" y="1571"/>
                      </a:lnTo>
                      <a:lnTo>
                        <a:pt x="139" y="1532"/>
                      </a:lnTo>
                      <a:lnTo>
                        <a:pt x="117" y="1490"/>
                      </a:lnTo>
                      <a:lnTo>
                        <a:pt x="96" y="1447"/>
                      </a:lnTo>
                      <a:lnTo>
                        <a:pt x="77" y="1400"/>
                      </a:lnTo>
                      <a:lnTo>
                        <a:pt x="57" y="1351"/>
                      </a:lnTo>
                      <a:lnTo>
                        <a:pt x="41" y="1299"/>
                      </a:lnTo>
                      <a:lnTo>
                        <a:pt x="28" y="1244"/>
                      </a:lnTo>
                      <a:lnTo>
                        <a:pt x="16" y="1185"/>
                      </a:lnTo>
                      <a:lnTo>
                        <a:pt x="7" y="1123"/>
                      </a:lnTo>
                      <a:lnTo>
                        <a:pt x="2" y="1058"/>
                      </a:lnTo>
                      <a:lnTo>
                        <a:pt x="0" y="989"/>
                      </a:lnTo>
                      <a:lnTo>
                        <a:pt x="3" y="908"/>
                      </a:lnTo>
                      <a:lnTo>
                        <a:pt x="14" y="829"/>
                      </a:lnTo>
                      <a:lnTo>
                        <a:pt x="30" y="752"/>
                      </a:lnTo>
                      <a:lnTo>
                        <a:pt x="53" y="678"/>
                      </a:lnTo>
                      <a:lnTo>
                        <a:pt x="81" y="605"/>
                      </a:lnTo>
                      <a:lnTo>
                        <a:pt x="115" y="535"/>
                      </a:lnTo>
                      <a:lnTo>
                        <a:pt x="154" y="468"/>
                      </a:lnTo>
                      <a:lnTo>
                        <a:pt x="199" y="406"/>
                      </a:lnTo>
                      <a:lnTo>
                        <a:pt x="249" y="346"/>
                      </a:lnTo>
                      <a:lnTo>
                        <a:pt x="302" y="291"/>
                      </a:lnTo>
                      <a:lnTo>
                        <a:pt x="361" y="239"/>
                      </a:lnTo>
                      <a:lnTo>
                        <a:pt x="422" y="192"/>
                      </a:lnTo>
                      <a:lnTo>
                        <a:pt x="488" y="149"/>
                      </a:lnTo>
                      <a:lnTo>
                        <a:pt x="557" y="111"/>
                      </a:lnTo>
                      <a:lnTo>
                        <a:pt x="630" y="79"/>
                      </a:lnTo>
                      <a:lnTo>
                        <a:pt x="705" y="51"/>
                      </a:lnTo>
                      <a:lnTo>
                        <a:pt x="783" y="30"/>
                      </a:lnTo>
                      <a:lnTo>
                        <a:pt x="863" y="14"/>
                      </a:lnTo>
                      <a:lnTo>
                        <a:pt x="946" y="4"/>
                      </a:lnTo>
                      <a:lnTo>
                        <a:pt x="103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0" name="Freeform 28"/>
                <p:cNvSpPr>
                  <a:spLocks/>
                </p:cNvSpPr>
                <p:nvPr/>
              </p:nvSpPr>
              <p:spPr bwMode="auto">
                <a:xfrm>
                  <a:off x="6823075" y="1300163"/>
                  <a:ext cx="14287" cy="36513"/>
                </a:xfrm>
                <a:custGeom>
                  <a:avLst/>
                  <a:gdLst>
                    <a:gd name="T0" fmla="*/ 65 w 130"/>
                    <a:gd name="T1" fmla="*/ 0 h 322"/>
                    <a:gd name="T2" fmla="*/ 65 w 130"/>
                    <a:gd name="T3" fmla="*/ 0 h 322"/>
                    <a:gd name="T4" fmla="*/ 82 w 130"/>
                    <a:gd name="T5" fmla="*/ 2 h 322"/>
                    <a:gd name="T6" fmla="*/ 98 w 130"/>
                    <a:gd name="T7" fmla="*/ 8 h 322"/>
                    <a:gd name="T8" fmla="*/ 111 w 130"/>
                    <a:gd name="T9" fmla="*/ 19 h 322"/>
                    <a:gd name="T10" fmla="*/ 121 w 130"/>
                    <a:gd name="T11" fmla="*/ 32 h 322"/>
                    <a:gd name="T12" fmla="*/ 128 w 130"/>
                    <a:gd name="T13" fmla="*/ 47 h 322"/>
                    <a:gd name="T14" fmla="*/ 130 w 130"/>
                    <a:gd name="T15" fmla="*/ 64 h 322"/>
                    <a:gd name="T16" fmla="*/ 130 w 130"/>
                    <a:gd name="T17" fmla="*/ 258 h 322"/>
                    <a:gd name="T18" fmla="*/ 128 w 130"/>
                    <a:gd name="T19" fmla="*/ 276 h 322"/>
                    <a:gd name="T20" fmla="*/ 121 w 130"/>
                    <a:gd name="T21" fmla="*/ 290 h 322"/>
                    <a:gd name="T22" fmla="*/ 111 w 130"/>
                    <a:gd name="T23" fmla="*/ 304 h 322"/>
                    <a:gd name="T24" fmla="*/ 98 w 130"/>
                    <a:gd name="T25" fmla="*/ 314 h 322"/>
                    <a:gd name="T26" fmla="*/ 82 w 130"/>
                    <a:gd name="T27" fmla="*/ 320 h 322"/>
                    <a:gd name="T28" fmla="*/ 65 w 130"/>
                    <a:gd name="T29" fmla="*/ 322 h 322"/>
                    <a:gd name="T30" fmla="*/ 48 w 130"/>
                    <a:gd name="T31" fmla="*/ 320 h 322"/>
                    <a:gd name="T32" fmla="*/ 32 w 130"/>
                    <a:gd name="T33" fmla="*/ 314 h 322"/>
                    <a:gd name="T34" fmla="*/ 19 w 130"/>
                    <a:gd name="T35" fmla="*/ 304 h 322"/>
                    <a:gd name="T36" fmla="*/ 8 w 130"/>
                    <a:gd name="T37" fmla="*/ 290 h 322"/>
                    <a:gd name="T38" fmla="*/ 2 w 130"/>
                    <a:gd name="T39" fmla="*/ 276 h 322"/>
                    <a:gd name="T40" fmla="*/ 0 w 130"/>
                    <a:gd name="T41" fmla="*/ 258 h 322"/>
                    <a:gd name="T42" fmla="*/ 0 w 130"/>
                    <a:gd name="T43" fmla="*/ 64 h 322"/>
                    <a:gd name="T44" fmla="*/ 2 w 130"/>
                    <a:gd name="T45" fmla="*/ 47 h 322"/>
                    <a:gd name="T46" fmla="*/ 8 w 130"/>
                    <a:gd name="T47" fmla="*/ 32 h 322"/>
                    <a:gd name="T48" fmla="*/ 19 w 130"/>
                    <a:gd name="T49" fmla="*/ 19 h 322"/>
                    <a:gd name="T50" fmla="*/ 32 w 130"/>
                    <a:gd name="T51" fmla="*/ 8 h 322"/>
                    <a:gd name="T52" fmla="*/ 48 w 130"/>
                    <a:gd name="T53" fmla="*/ 2 h 322"/>
                    <a:gd name="T54" fmla="*/ 65 w 130"/>
                    <a:gd name="T5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0" h="322">
                      <a:moveTo>
                        <a:pt x="65" y="0"/>
                      </a:moveTo>
                      <a:lnTo>
                        <a:pt x="65" y="0"/>
                      </a:lnTo>
                      <a:lnTo>
                        <a:pt x="82" y="2"/>
                      </a:lnTo>
                      <a:lnTo>
                        <a:pt x="98" y="8"/>
                      </a:lnTo>
                      <a:lnTo>
                        <a:pt x="111" y="19"/>
                      </a:lnTo>
                      <a:lnTo>
                        <a:pt x="121" y="32"/>
                      </a:lnTo>
                      <a:lnTo>
                        <a:pt x="128" y="47"/>
                      </a:lnTo>
                      <a:lnTo>
                        <a:pt x="130" y="64"/>
                      </a:lnTo>
                      <a:lnTo>
                        <a:pt x="130" y="258"/>
                      </a:lnTo>
                      <a:lnTo>
                        <a:pt x="128" y="276"/>
                      </a:lnTo>
                      <a:lnTo>
                        <a:pt x="121" y="290"/>
                      </a:lnTo>
                      <a:lnTo>
                        <a:pt x="111" y="304"/>
                      </a:lnTo>
                      <a:lnTo>
                        <a:pt x="98" y="314"/>
                      </a:lnTo>
                      <a:lnTo>
                        <a:pt x="82" y="320"/>
                      </a:lnTo>
                      <a:lnTo>
                        <a:pt x="65" y="322"/>
                      </a:lnTo>
                      <a:lnTo>
                        <a:pt x="48" y="320"/>
                      </a:lnTo>
                      <a:lnTo>
                        <a:pt x="32" y="314"/>
                      </a:lnTo>
                      <a:lnTo>
                        <a:pt x="19" y="304"/>
                      </a:lnTo>
                      <a:lnTo>
                        <a:pt x="8" y="290"/>
                      </a:lnTo>
                      <a:lnTo>
                        <a:pt x="2" y="276"/>
                      </a:lnTo>
                      <a:lnTo>
                        <a:pt x="0" y="258"/>
                      </a:lnTo>
                      <a:lnTo>
                        <a:pt x="0" y="64"/>
                      </a:lnTo>
                      <a:lnTo>
                        <a:pt x="2" y="47"/>
                      </a:lnTo>
                      <a:lnTo>
                        <a:pt x="8" y="32"/>
                      </a:lnTo>
                      <a:lnTo>
                        <a:pt x="19" y="19"/>
                      </a:lnTo>
                      <a:lnTo>
                        <a:pt x="32" y="8"/>
                      </a:lnTo>
                      <a:lnTo>
                        <a:pt x="48" y="2"/>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1" name="Freeform 29"/>
                <p:cNvSpPr>
                  <a:spLocks/>
                </p:cNvSpPr>
                <p:nvPr/>
              </p:nvSpPr>
              <p:spPr bwMode="auto">
                <a:xfrm>
                  <a:off x="6738938" y="1320800"/>
                  <a:ext cx="26987" cy="34925"/>
                </a:xfrm>
                <a:custGeom>
                  <a:avLst/>
                  <a:gdLst>
                    <a:gd name="T0" fmla="*/ 65 w 228"/>
                    <a:gd name="T1" fmla="*/ 0 h 298"/>
                    <a:gd name="T2" fmla="*/ 82 w 228"/>
                    <a:gd name="T3" fmla="*/ 2 h 298"/>
                    <a:gd name="T4" fmla="*/ 97 w 228"/>
                    <a:gd name="T5" fmla="*/ 9 h 298"/>
                    <a:gd name="T6" fmla="*/ 111 w 228"/>
                    <a:gd name="T7" fmla="*/ 19 h 298"/>
                    <a:gd name="T8" fmla="*/ 121 w 228"/>
                    <a:gd name="T9" fmla="*/ 33 h 298"/>
                    <a:gd name="T10" fmla="*/ 219 w 228"/>
                    <a:gd name="T11" fmla="*/ 201 h 298"/>
                    <a:gd name="T12" fmla="*/ 225 w 228"/>
                    <a:gd name="T13" fmla="*/ 217 h 298"/>
                    <a:gd name="T14" fmla="*/ 228 w 228"/>
                    <a:gd name="T15" fmla="*/ 234 h 298"/>
                    <a:gd name="T16" fmla="*/ 225 w 228"/>
                    <a:gd name="T17" fmla="*/ 250 h 298"/>
                    <a:gd name="T18" fmla="*/ 219 w 228"/>
                    <a:gd name="T19" fmla="*/ 265 h 298"/>
                    <a:gd name="T20" fmla="*/ 209 w 228"/>
                    <a:gd name="T21" fmla="*/ 279 h 298"/>
                    <a:gd name="T22" fmla="*/ 196 w 228"/>
                    <a:gd name="T23" fmla="*/ 290 h 298"/>
                    <a:gd name="T24" fmla="*/ 180 w 228"/>
                    <a:gd name="T25" fmla="*/ 296 h 298"/>
                    <a:gd name="T26" fmla="*/ 163 w 228"/>
                    <a:gd name="T27" fmla="*/ 298 h 298"/>
                    <a:gd name="T28" fmla="*/ 146 w 228"/>
                    <a:gd name="T29" fmla="*/ 296 h 298"/>
                    <a:gd name="T30" fmla="*/ 131 w 228"/>
                    <a:gd name="T31" fmla="*/ 290 h 298"/>
                    <a:gd name="T32" fmla="*/ 117 w 228"/>
                    <a:gd name="T33" fmla="*/ 279 h 298"/>
                    <a:gd name="T34" fmla="*/ 106 w 228"/>
                    <a:gd name="T35" fmla="*/ 265 h 298"/>
                    <a:gd name="T36" fmla="*/ 8 w 228"/>
                    <a:gd name="T37" fmla="*/ 97 h 298"/>
                    <a:gd name="T38" fmla="*/ 2 w 228"/>
                    <a:gd name="T39" fmla="*/ 82 h 298"/>
                    <a:gd name="T40" fmla="*/ 0 w 228"/>
                    <a:gd name="T41" fmla="*/ 65 h 298"/>
                    <a:gd name="T42" fmla="*/ 2 w 228"/>
                    <a:gd name="T43" fmla="*/ 49 h 298"/>
                    <a:gd name="T44" fmla="*/ 8 w 228"/>
                    <a:gd name="T45" fmla="*/ 33 h 298"/>
                    <a:gd name="T46" fmla="*/ 19 w 228"/>
                    <a:gd name="T47" fmla="*/ 20 h 298"/>
                    <a:gd name="T48" fmla="*/ 32 w 228"/>
                    <a:gd name="T49" fmla="*/ 10 h 298"/>
                    <a:gd name="T50" fmla="*/ 49 w 228"/>
                    <a:gd name="T51" fmla="*/ 2 h 298"/>
                    <a:gd name="T52" fmla="*/ 65 w 228"/>
                    <a:gd name="T5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8">
                      <a:moveTo>
                        <a:pt x="65" y="0"/>
                      </a:moveTo>
                      <a:lnTo>
                        <a:pt x="82" y="2"/>
                      </a:lnTo>
                      <a:lnTo>
                        <a:pt x="97" y="9"/>
                      </a:lnTo>
                      <a:lnTo>
                        <a:pt x="111" y="19"/>
                      </a:lnTo>
                      <a:lnTo>
                        <a:pt x="121" y="33"/>
                      </a:lnTo>
                      <a:lnTo>
                        <a:pt x="219" y="201"/>
                      </a:lnTo>
                      <a:lnTo>
                        <a:pt x="225" y="217"/>
                      </a:lnTo>
                      <a:lnTo>
                        <a:pt x="228" y="234"/>
                      </a:lnTo>
                      <a:lnTo>
                        <a:pt x="225" y="250"/>
                      </a:lnTo>
                      <a:lnTo>
                        <a:pt x="219" y="265"/>
                      </a:lnTo>
                      <a:lnTo>
                        <a:pt x="209" y="279"/>
                      </a:lnTo>
                      <a:lnTo>
                        <a:pt x="196" y="290"/>
                      </a:lnTo>
                      <a:lnTo>
                        <a:pt x="180" y="296"/>
                      </a:lnTo>
                      <a:lnTo>
                        <a:pt x="163" y="298"/>
                      </a:lnTo>
                      <a:lnTo>
                        <a:pt x="146" y="296"/>
                      </a:lnTo>
                      <a:lnTo>
                        <a:pt x="131" y="290"/>
                      </a:lnTo>
                      <a:lnTo>
                        <a:pt x="117" y="279"/>
                      </a:lnTo>
                      <a:lnTo>
                        <a:pt x="106" y="265"/>
                      </a:lnTo>
                      <a:lnTo>
                        <a:pt x="8" y="97"/>
                      </a:lnTo>
                      <a:lnTo>
                        <a:pt x="2" y="82"/>
                      </a:lnTo>
                      <a:lnTo>
                        <a:pt x="0" y="65"/>
                      </a:lnTo>
                      <a:lnTo>
                        <a:pt x="2" y="49"/>
                      </a:lnTo>
                      <a:lnTo>
                        <a:pt x="8" y="33"/>
                      </a:lnTo>
                      <a:lnTo>
                        <a:pt x="19" y="20"/>
                      </a:lnTo>
                      <a:lnTo>
                        <a:pt x="32" y="10"/>
                      </a:lnTo>
                      <a:lnTo>
                        <a:pt x="49" y="2"/>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2" name="Freeform 30"/>
                <p:cNvSpPr>
                  <a:spLocks/>
                </p:cNvSpPr>
                <p:nvPr/>
              </p:nvSpPr>
              <p:spPr bwMode="auto">
                <a:xfrm>
                  <a:off x="6678613" y="1382713"/>
                  <a:ext cx="33337" cy="25400"/>
                </a:xfrm>
                <a:custGeom>
                  <a:avLst/>
                  <a:gdLst>
                    <a:gd name="T0" fmla="*/ 65 w 299"/>
                    <a:gd name="T1" fmla="*/ 0 h 226"/>
                    <a:gd name="T2" fmla="*/ 81 w 299"/>
                    <a:gd name="T3" fmla="*/ 2 h 226"/>
                    <a:gd name="T4" fmla="*/ 98 w 299"/>
                    <a:gd name="T5" fmla="*/ 8 h 226"/>
                    <a:gd name="T6" fmla="*/ 267 w 299"/>
                    <a:gd name="T7" fmla="*/ 104 h 226"/>
                    <a:gd name="T8" fmla="*/ 281 w 299"/>
                    <a:gd name="T9" fmla="*/ 116 h 226"/>
                    <a:gd name="T10" fmla="*/ 290 w 299"/>
                    <a:gd name="T11" fmla="*/ 129 h 226"/>
                    <a:gd name="T12" fmla="*/ 297 w 299"/>
                    <a:gd name="T13" fmla="*/ 144 h 226"/>
                    <a:gd name="T14" fmla="*/ 299 w 299"/>
                    <a:gd name="T15" fmla="*/ 160 h 226"/>
                    <a:gd name="T16" fmla="*/ 297 w 299"/>
                    <a:gd name="T17" fmla="*/ 177 h 226"/>
                    <a:gd name="T18" fmla="*/ 290 w 299"/>
                    <a:gd name="T19" fmla="*/ 193 h 226"/>
                    <a:gd name="T20" fmla="*/ 280 w 299"/>
                    <a:gd name="T21" fmla="*/ 207 h 226"/>
                    <a:gd name="T22" fmla="*/ 266 w 299"/>
                    <a:gd name="T23" fmla="*/ 217 h 226"/>
                    <a:gd name="T24" fmla="*/ 250 w 299"/>
                    <a:gd name="T25" fmla="*/ 224 h 226"/>
                    <a:gd name="T26" fmla="*/ 234 w 299"/>
                    <a:gd name="T27" fmla="*/ 226 h 226"/>
                    <a:gd name="T28" fmla="*/ 217 w 299"/>
                    <a:gd name="T29" fmla="*/ 224 h 226"/>
                    <a:gd name="T30" fmla="*/ 201 w 299"/>
                    <a:gd name="T31" fmla="*/ 216 h 226"/>
                    <a:gd name="T32" fmla="*/ 32 w 299"/>
                    <a:gd name="T33" fmla="*/ 120 h 226"/>
                    <a:gd name="T34" fmla="*/ 18 w 299"/>
                    <a:gd name="T35" fmla="*/ 110 h 226"/>
                    <a:gd name="T36" fmla="*/ 8 w 299"/>
                    <a:gd name="T37" fmla="*/ 96 h 226"/>
                    <a:gd name="T38" fmla="*/ 2 w 299"/>
                    <a:gd name="T39" fmla="*/ 81 h 226"/>
                    <a:gd name="T40" fmla="*/ 0 w 299"/>
                    <a:gd name="T41" fmla="*/ 64 h 226"/>
                    <a:gd name="T42" fmla="*/ 2 w 299"/>
                    <a:gd name="T43" fmla="*/ 47 h 226"/>
                    <a:gd name="T44" fmla="*/ 8 w 299"/>
                    <a:gd name="T45" fmla="*/ 31 h 226"/>
                    <a:gd name="T46" fmla="*/ 19 w 299"/>
                    <a:gd name="T47" fmla="*/ 18 h 226"/>
                    <a:gd name="T48" fmla="*/ 33 w 299"/>
                    <a:gd name="T49" fmla="*/ 8 h 226"/>
                    <a:gd name="T50" fmla="*/ 48 w 299"/>
                    <a:gd name="T51" fmla="*/ 2 h 226"/>
                    <a:gd name="T52" fmla="*/ 65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65" y="0"/>
                      </a:moveTo>
                      <a:lnTo>
                        <a:pt x="81" y="2"/>
                      </a:lnTo>
                      <a:lnTo>
                        <a:pt x="98" y="8"/>
                      </a:lnTo>
                      <a:lnTo>
                        <a:pt x="267" y="104"/>
                      </a:lnTo>
                      <a:lnTo>
                        <a:pt x="281" y="116"/>
                      </a:lnTo>
                      <a:lnTo>
                        <a:pt x="290" y="129"/>
                      </a:lnTo>
                      <a:lnTo>
                        <a:pt x="297" y="144"/>
                      </a:lnTo>
                      <a:lnTo>
                        <a:pt x="299" y="160"/>
                      </a:lnTo>
                      <a:lnTo>
                        <a:pt x="297" y="177"/>
                      </a:lnTo>
                      <a:lnTo>
                        <a:pt x="290" y="193"/>
                      </a:lnTo>
                      <a:lnTo>
                        <a:pt x="280" y="207"/>
                      </a:lnTo>
                      <a:lnTo>
                        <a:pt x="266" y="217"/>
                      </a:lnTo>
                      <a:lnTo>
                        <a:pt x="250" y="224"/>
                      </a:lnTo>
                      <a:lnTo>
                        <a:pt x="234" y="226"/>
                      </a:lnTo>
                      <a:lnTo>
                        <a:pt x="217" y="224"/>
                      </a:lnTo>
                      <a:lnTo>
                        <a:pt x="201" y="216"/>
                      </a:lnTo>
                      <a:lnTo>
                        <a:pt x="32" y="120"/>
                      </a:lnTo>
                      <a:lnTo>
                        <a:pt x="18" y="110"/>
                      </a:lnTo>
                      <a:lnTo>
                        <a:pt x="8" y="96"/>
                      </a:lnTo>
                      <a:lnTo>
                        <a:pt x="2" y="81"/>
                      </a:lnTo>
                      <a:lnTo>
                        <a:pt x="0" y="64"/>
                      </a:lnTo>
                      <a:lnTo>
                        <a:pt x="2" y="47"/>
                      </a:lnTo>
                      <a:lnTo>
                        <a:pt x="8" y="31"/>
                      </a:lnTo>
                      <a:lnTo>
                        <a:pt x="19" y="18"/>
                      </a:lnTo>
                      <a:lnTo>
                        <a:pt x="33" y="8"/>
                      </a:lnTo>
                      <a:lnTo>
                        <a:pt x="48" y="2"/>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3" name="Freeform 31"/>
                <p:cNvSpPr>
                  <a:spLocks/>
                </p:cNvSpPr>
                <p:nvPr/>
              </p:nvSpPr>
              <p:spPr bwMode="auto">
                <a:xfrm>
                  <a:off x="6656388" y="1463675"/>
                  <a:ext cx="36512" cy="15875"/>
                </a:xfrm>
                <a:custGeom>
                  <a:avLst/>
                  <a:gdLst>
                    <a:gd name="T0" fmla="*/ 65 w 325"/>
                    <a:gd name="T1" fmla="*/ 0 h 129"/>
                    <a:gd name="T2" fmla="*/ 261 w 325"/>
                    <a:gd name="T3" fmla="*/ 0 h 129"/>
                    <a:gd name="T4" fmla="*/ 278 w 325"/>
                    <a:gd name="T5" fmla="*/ 3 h 129"/>
                    <a:gd name="T6" fmla="*/ 294 w 325"/>
                    <a:gd name="T7" fmla="*/ 9 h 129"/>
                    <a:gd name="T8" fmla="*/ 306 w 325"/>
                    <a:gd name="T9" fmla="*/ 19 h 129"/>
                    <a:gd name="T10" fmla="*/ 317 w 325"/>
                    <a:gd name="T11" fmla="*/ 32 h 129"/>
                    <a:gd name="T12" fmla="*/ 323 w 325"/>
                    <a:gd name="T13" fmla="*/ 47 h 129"/>
                    <a:gd name="T14" fmla="*/ 325 w 325"/>
                    <a:gd name="T15" fmla="*/ 65 h 129"/>
                    <a:gd name="T16" fmla="*/ 323 w 325"/>
                    <a:gd name="T17" fmla="*/ 82 h 129"/>
                    <a:gd name="T18" fmla="*/ 317 w 325"/>
                    <a:gd name="T19" fmla="*/ 97 h 129"/>
                    <a:gd name="T20" fmla="*/ 306 w 325"/>
                    <a:gd name="T21" fmla="*/ 110 h 129"/>
                    <a:gd name="T22" fmla="*/ 294 w 325"/>
                    <a:gd name="T23" fmla="*/ 120 h 129"/>
                    <a:gd name="T24" fmla="*/ 278 w 325"/>
                    <a:gd name="T25" fmla="*/ 127 h 129"/>
                    <a:gd name="T26" fmla="*/ 261 w 325"/>
                    <a:gd name="T27" fmla="*/ 129 h 129"/>
                    <a:gd name="T28" fmla="*/ 65 w 325"/>
                    <a:gd name="T29" fmla="*/ 129 h 129"/>
                    <a:gd name="T30" fmla="*/ 48 w 325"/>
                    <a:gd name="T31" fmla="*/ 127 h 129"/>
                    <a:gd name="T32" fmla="*/ 33 w 325"/>
                    <a:gd name="T33" fmla="*/ 120 h 129"/>
                    <a:gd name="T34" fmla="*/ 19 w 325"/>
                    <a:gd name="T35" fmla="*/ 110 h 129"/>
                    <a:gd name="T36" fmla="*/ 10 w 325"/>
                    <a:gd name="T37" fmla="*/ 97 h 129"/>
                    <a:gd name="T38" fmla="*/ 2 w 325"/>
                    <a:gd name="T39" fmla="*/ 82 h 129"/>
                    <a:gd name="T40" fmla="*/ 0 w 325"/>
                    <a:gd name="T41" fmla="*/ 65 h 129"/>
                    <a:gd name="T42" fmla="*/ 2 w 325"/>
                    <a:gd name="T43" fmla="*/ 47 h 129"/>
                    <a:gd name="T44" fmla="*/ 10 w 325"/>
                    <a:gd name="T45" fmla="*/ 32 h 129"/>
                    <a:gd name="T46" fmla="*/ 19 w 325"/>
                    <a:gd name="T47" fmla="*/ 19 h 129"/>
                    <a:gd name="T48" fmla="*/ 33 w 325"/>
                    <a:gd name="T49" fmla="*/ 9 h 129"/>
                    <a:gd name="T50" fmla="*/ 48 w 325"/>
                    <a:gd name="T51" fmla="*/ 3 h 129"/>
                    <a:gd name="T52" fmla="*/ 65 w 325"/>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129">
                      <a:moveTo>
                        <a:pt x="65" y="0"/>
                      </a:moveTo>
                      <a:lnTo>
                        <a:pt x="261" y="0"/>
                      </a:lnTo>
                      <a:lnTo>
                        <a:pt x="278" y="3"/>
                      </a:lnTo>
                      <a:lnTo>
                        <a:pt x="294" y="9"/>
                      </a:lnTo>
                      <a:lnTo>
                        <a:pt x="306" y="19"/>
                      </a:lnTo>
                      <a:lnTo>
                        <a:pt x="317" y="32"/>
                      </a:lnTo>
                      <a:lnTo>
                        <a:pt x="323" y="47"/>
                      </a:lnTo>
                      <a:lnTo>
                        <a:pt x="325" y="65"/>
                      </a:lnTo>
                      <a:lnTo>
                        <a:pt x="323" y="82"/>
                      </a:lnTo>
                      <a:lnTo>
                        <a:pt x="317" y="97"/>
                      </a:lnTo>
                      <a:lnTo>
                        <a:pt x="306" y="110"/>
                      </a:lnTo>
                      <a:lnTo>
                        <a:pt x="294" y="120"/>
                      </a:lnTo>
                      <a:lnTo>
                        <a:pt x="278" y="127"/>
                      </a:lnTo>
                      <a:lnTo>
                        <a:pt x="261" y="129"/>
                      </a:lnTo>
                      <a:lnTo>
                        <a:pt x="65" y="129"/>
                      </a:lnTo>
                      <a:lnTo>
                        <a:pt x="48" y="127"/>
                      </a:lnTo>
                      <a:lnTo>
                        <a:pt x="33" y="120"/>
                      </a:lnTo>
                      <a:lnTo>
                        <a:pt x="19" y="110"/>
                      </a:lnTo>
                      <a:lnTo>
                        <a:pt x="10" y="97"/>
                      </a:lnTo>
                      <a:lnTo>
                        <a:pt x="2" y="82"/>
                      </a:lnTo>
                      <a:lnTo>
                        <a:pt x="0" y="65"/>
                      </a:lnTo>
                      <a:lnTo>
                        <a:pt x="2" y="47"/>
                      </a:lnTo>
                      <a:lnTo>
                        <a:pt x="10" y="32"/>
                      </a:lnTo>
                      <a:lnTo>
                        <a:pt x="19" y="19"/>
                      </a:lnTo>
                      <a:lnTo>
                        <a:pt x="33" y="9"/>
                      </a:lnTo>
                      <a:lnTo>
                        <a:pt x="48" y="3"/>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4" name="Freeform 32"/>
                <p:cNvSpPr>
                  <a:spLocks/>
                </p:cNvSpPr>
                <p:nvPr/>
              </p:nvSpPr>
              <p:spPr bwMode="auto">
                <a:xfrm>
                  <a:off x="6678613" y="1536700"/>
                  <a:ext cx="33337" cy="25400"/>
                </a:xfrm>
                <a:custGeom>
                  <a:avLst/>
                  <a:gdLst>
                    <a:gd name="T0" fmla="*/ 234 w 299"/>
                    <a:gd name="T1" fmla="*/ 0 h 227"/>
                    <a:gd name="T2" fmla="*/ 251 w 299"/>
                    <a:gd name="T3" fmla="*/ 3 h 227"/>
                    <a:gd name="T4" fmla="*/ 266 w 299"/>
                    <a:gd name="T5" fmla="*/ 9 h 227"/>
                    <a:gd name="T6" fmla="*/ 280 w 299"/>
                    <a:gd name="T7" fmla="*/ 19 h 227"/>
                    <a:gd name="T8" fmla="*/ 290 w 299"/>
                    <a:gd name="T9" fmla="*/ 33 h 227"/>
                    <a:gd name="T10" fmla="*/ 297 w 299"/>
                    <a:gd name="T11" fmla="*/ 49 h 227"/>
                    <a:gd name="T12" fmla="*/ 299 w 299"/>
                    <a:gd name="T13" fmla="*/ 66 h 227"/>
                    <a:gd name="T14" fmla="*/ 297 w 299"/>
                    <a:gd name="T15" fmla="*/ 82 h 227"/>
                    <a:gd name="T16" fmla="*/ 290 w 299"/>
                    <a:gd name="T17" fmla="*/ 97 h 227"/>
                    <a:gd name="T18" fmla="*/ 280 w 299"/>
                    <a:gd name="T19" fmla="*/ 111 h 227"/>
                    <a:gd name="T20" fmla="*/ 267 w 299"/>
                    <a:gd name="T21" fmla="*/ 122 h 227"/>
                    <a:gd name="T22" fmla="*/ 98 w 299"/>
                    <a:gd name="T23" fmla="*/ 218 h 227"/>
                    <a:gd name="T24" fmla="*/ 82 w 299"/>
                    <a:gd name="T25" fmla="*/ 224 h 227"/>
                    <a:gd name="T26" fmla="*/ 65 w 299"/>
                    <a:gd name="T27" fmla="*/ 227 h 227"/>
                    <a:gd name="T28" fmla="*/ 48 w 299"/>
                    <a:gd name="T29" fmla="*/ 224 h 227"/>
                    <a:gd name="T30" fmla="*/ 33 w 299"/>
                    <a:gd name="T31" fmla="*/ 219 h 227"/>
                    <a:gd name="T32" fmla="*/ 19 w 299"/>
                    <a:gd name="T33" fmla="*/ 208 h 227"/>
                    <a:gd name="T34" fmla="*/ 8 w 299"/>
                    <a:gd name="T35" fmla="*/ 195 h 227"/>
                    <a:gd name="T36" fmla="*/ 2 w 299"/>
                    <a:gd name="T37" fmla="*/ 179 h 227"/>
                    <a:gd name="T38" fmla="*/ 0 w 299"/>
                    <a:gd name="T39" fmla="*/ 162 h 227"/>
                    <a:gd name="T40" fmla="*/ 2 w 299"/>
                    <a:gd name="T41" fmla="*/ 146 h 227"/>
                    <a:gd name="T42" fmla="*/ 8 w 299"/>
                    <a:gd name="T43" fmla="*/ 130 h 227"/>
                    <a:gd name="T44" fmla="*/ 18 w 299"/>
                    <a:gd name="T45" fmla="*/ 117 h 227"/>
                    <a:gd name="T46" fmla="*/ 32 w 299"/>
                    <a:gd name="T47" fmla="*/ 107 h 227"/>
                    <a:gd name="T48" fmla="*/ 201 w 299"/>
                    <a:gd name="T49" fmla="*/ 10 h 227"/>
                    <a:gd name="T50" fmla="*/ 218 w 299"/>
                    <a:gd name="T51" fmla="*/ 2 h 227"/>
                    <a:gd name="T52" fmla="*/ 234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234" y="0"/>
                      </a:moveTo>
                      <a:lnTo>
                        <a:pt x="251" y="3"/>
                      </a:lnTo>
                      <a:lnTo>
                        <a:pt x="266" y="9"/>
                      </a:lnTo>
                      <a:lnTo>
                        <a:pt x="280" y="19"/>
                      </a:lnTo>
                      <a:lnTo>
                        <a:pt x="290" y="33"/>
                      </a:lnTo>
                      <a:lnTo>
                        <a:pt x="297" y="49"/>
                      </a:lnTo>
                      <a:lnTo>
                        <a:pt x="299" y="66"/>
                      </a:lnTo>
                      <a:lnTo>
                        <a:pt x="297" y="82"/>
                      </a:lnTo>
                      <a:lnTo>
                        <a:pt x="290" y="97"/>
                      </a:lnTo>
                      <a:lnTo>
                        <a:pt x="280" y="111"/>
                      </a:lnTo>
                      <a:lnTo>
                        <a:pt x="267" y="122"/>
                      </a:lnTo>
                      <a:lnTo>
                        <a:pt x="98" y="218"/>
                      </a:lnTo>
                      <a:lnTo>
                        <a:pt x="82" y="224"/>
                      </a:lnTo>
                      <a:lnTo>
                        <a:pt x="65" y="227"/>
                      </a:lnTo>
                      <a:lnTo>
                        <a:pt x="48" y="224"/>
                      </a:lnTo>
                      <a:lnTo>
                        <a:pt x="33" y="219"/>
                      </a:lnTo>
                      <a:lnTo>
                        <a:pt x="19" y="208"/>
                      </a:lnTo>
                      <a:lnTo>
                        <a:pt x="8" y="195"/>
                      </a:lnTo>
                      <a:lnTo>
                        <a:pt x="2" y="179"/>
                      </a:lnTo>
                      <a:lnTo>
                        <a:pt x="0" y="162"/>
                      </a:lnTo>
                      <a:lnTo>
                        <a:pt x="2" y="146"/>
                      </a:lnTo>
                      <a:lnTo>
                        <a:pt x="8" y="130"/>
                      </a:lnTo>
                      <a:lnTo>
                        <a:pt x="18" y="117"/>
                      </a:lnTo>
                      <a:lnTo>
                        <a:pt x="32" y="107"/>
                      </a:lnTo>
                      <a:lnTo>
                        <a:pt x="201" y="10"/>
                      </a:lnTo>
                      <a:lnTo>
                        <a:pt x="218" y="2"/>
                      </a:lnTo>
                      <a:lnTo>
                        <a:pt x="23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6" name="Freeform 33"/>
                <p:cNvSpPr>
                  <a:spLocks/>
                </p:cNvSpPr>
                <p:nvPr/>
              </p:nvSpPr>
              <p:spPr bwMode="auto">
                <a:xfrm>
                  <a:off x="6946900" y="1536700"/>
                  <a:ext cx="34925" cy="25400"/>
                </a:xfrm>
                <a:custGeom>
                  <a:avLst/>
                  <a:gdLst>
                    <a:gd name="T0" fmla="*/ 65 w 299"/>
                    <a:gd name="T1" fmla="*/ 0 h 227"/>
                    <a:gd name="T2" fmla="*/ 82 w 299"/>
                    <a:gd name="T3" fmla="*/ 2 h 227"/>
                    <a:gd name="T4" fmla="*/ 98 w 299"/>
                    <a:gd name="T5" fmla="*/ 10 h 227"/>
                    <a:gd name="T6" fmla="*/ 267 w 299"/>
                    <a:gd name="T7" fmla="*/ 107 h 227"/>
                    <a:gd name="T8" fmla="*/ 281 w 299"/>
                    <a:gd name="T9" fmla="*/ 117 h 227"/>
                    <a:gd name="T10" fmla="*/ 290 w 299"/>
                    <a:gd name="T11" fmla="*/ 130 h 227"/>
                    <a:gd name="T12" fmla="*/ 297 w 299"/>
                    <a:gd name="T13" fmla="*/ 146 h 227"/>
                    <a:gd name="T14" fmla="*/ 299 w 299"/>
                    <a:gd name="T15" fmla="*/ 162 h 227"/>
                    <a:gd name="T16" fmla="*/ 297 w 299"/>
                    <a:gd name="T17" fmla="*/ 179 h 227"/>
                    <a:gd name="T18" fmla="*/ 290 w 299"/>
                    <a:gd name="T19" fmla="*/ 195 h 227"/>
                    <a:gd name="T20" fmla="*/ 280 w 299"/>
                    <a:gd name="T21" fmla="*/ 208 h 227"/>
                    <a:gd name="T22" fmla="*/ 266 w 299"/>
                    <a:gd name="T23" fmla="*/ 219 h 227"/>
                    <a:gd name="T24" fmla="*/ 251 w 299"/>
                    <a:gd name="T25" fmla="*/ 224 h 227"/>
                    <a:gd name="T26" fmla="*/ 234 w 299"/>
                    <a:gd name="T27" fmla="*/ 227 h 227"/>
                    <a:gd name="T28" fmla="*/ 217 w 299"/>
                    <a:gd name="T29" fmla="*/ 224 h 227"/>
                    <a:gd name="T30" fmla="*/ 201 w 299"/>
                    <a:gd name="T31" fmla="*/ 218 h 227"/>
                    <a:gd name="T32" fmla="*/ 32 w 299"/>
                    <a:gd name="T33" fmla="*/ 122 h 227"/>
                    <a:gd name="T34" fmla="*/ 19 w 299"/>
                    <a:gd name="T35" fmla="*/ 111 h 227"/>
                    <a:gd name="T36" fmla="*/ 8 w 299"/>
                    <a:gd name="T37" fmla="*/ 97 h 227"/>
                    <a:gd name="T38" fmla="*/ 2 w 299"/>
                    <a:gd name="T39" fmla="*/ 82 h 227"/>
                    <a:gd name="T40" fmla="*/ 0 w 299"/>
                    <a:gd name="T41" fmla="*/ 66 h 227"/>
                    <a:gd name="T42" fmla="*/ 2 w 299"/>
                    <a:gd name="T43" fmla="*/ 49 h 227"/>
                    <a:gd name="T44" fmla="*/ 8 w 299"/>
                    <a:gd name="T45" fmla="*/ 33 h 227"/>
                    <a:gd name="T46" fmla="*/ 19 w 299"/>
                    <a:gd name="T47" fmla="*/ 19 h 227"/>
                    <a:gd name="T48" fmla="*/ 33 w 299"/>
                    <a:gd name="T49" fmla="*/ 9 h 227"/>
                    <a:gd name="T50" fmla="*/ 48 w 299"/>
                    <a:gd name="T51" fmla="*/ 3 h 227"/>
                    <a:gd name="T52" fmla="*/ 65 w 299"/>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7">
                      <a:moveTo>
                        <a:pt x="65" y="0"/>
                      </a:moveTo>
                      <a:lnTo>
                        <a:pt x="82" y="2"/>
                      </a:lnTo>
                      <a:lnTo>
                        <a:pt x="98" y="10"/>
                      </a:lnTo>
                      <a:lnTo>
                        <a:pt x="267" y="107"/>
                      </a:lnTo>
                      <a:lnTo>
                        <a:pt x="281" y="117"/>
                      </a:lnTo>
                      <a:lnTo>
                        <a:pt x="290" y="130"/>
                      </a:lnTo>
                      <a:lnTo>
                        <a:pt x="297" y="146"/>
                      </a:lnTo>
                      <a:lnTo>
                        <a:pt x="299" y="162"/>
                      </a:lnTo>
                      <a:lnTo>
                        <a:pt x="297" y="179"/>
                      </a:lnTo>
                      <a:lnTo>
                        <a:pt x="290" y="195"/>
                      </a:lnTo>
                      <a:lnTo>
                        <a:pt x="280" y="208"/>
                      </a:lnTo>
                      <a:lnTo>
                        <a:pt x="266" y="219"/>
                      </a:lnTo>
                      <a:lnTo>
                        <a:pt x="251" y="224"/>
                      </a:lnTo>
                      <a:lnTo>
                        <a:pt x="234" y="227"/>
                      </a:lnTo>
                      <a:lnTo>
                        <a:pt x="217" y="224"/>
                      </a:lnTo>
                      <a:lnTo>
                        <a:pt x="201" y="218"/>
                      </a:lnTo>
                      <a:lnTo>
                        <a:pt x="32" y="122"/>
                      </a:lnTo>
                      <a:lnTo>
                        <a:pt x="19" y="111"/>
                      </a:lnTo>
                      <a:lnTo>
                        <a:pt x="8" y="97"/>
                      </a:lnTo>
                      <a:lnTo>
                        <a:pt x="2" y="82"/>
                      </a:lnTo>
                      <a:lnTo>
                        <a:pt x="0" y="66"/>
                      </a:lnTo>
                      <a:lnTo>
                        <a:pt x="2" y="49"/>
                      </a:lnTo>
                      <a:lnTo>
                        <a:pt x="8" y="33"/>
                      </a:lnTo>
                      <a:lnTo>
                        <a:pt x="19" y="19"/>
                      </a:lnTo>
                      <a:lnTo>
                        <a:pt x="33" y="9"/>
                      </a:lnTo>
                      <a:lnTo>
                        <a:pt x="48" y="3"/>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7" name="Freeform 34"/>
                <p:cNvSpPr>
                  <a:spLocks/>
                </p:cNvSpPr>
                <p:nvPr/>
              </p:nvSpPr>
              <p:spPr bwMode="auto">
                <a:xfrm>
                  <a:off x="6965950" y="1463675"/>
                  <a:ext cx="38100" cy="15875"/>
                </a:xfrm>
                <a:custGeom>
                  <a:avLst/>
                  <a:gdLst>
                    <a:gd name="T0" fmla="*/ 65 w 326"/>
                    <a:gd name="T1" fmla="*/ 0 h 129"/>
                    <a:gd name="T2" fmla="*/ 261 w 326"/>
                    <a:gd name="T3" fmla="*/ 0 h 129"/>
                    <a:gd name="T4" fmla="*/ 278 w 326"/>
                    <a:gd name="T5" fmla="*/ 3 h 129"/>
                    <a:gd name="T6" fmla="*/ 294 w 326"/>
                    <a:gd name="T7" fmla="*/ 9 h 129"/>
                    <a:gd name="T8" fmla="*/ 306 w 326"/>
                    <a:gd name="T9" fmla="*/ 19 h 129"/>
                    <a:gd name="T10" fmla="*/ 316 w 326"/>
                    <a:gd name="T11" fmla="*/ 32 h 129"/>
                    <a:gd name="T12" fmla="*/ 324 w 326"/>
                    <a:gd name="T13" fmla="*/ 47 h 129"/>
                    <a:gd name="T14" fmla="*/ 326 w 326"/>
                    <a:gd name="T15" fmla="*/ 65 h 129"/>
                    <a:gd name="T16" fmla="*/ 324 w 326"/>
                    <a:gd name="T17" fmla="*/ 82 h 129"/>
                    <a:gd name="T18" fmla="*/ 316 w 326"/>
                    <a:gd name="T19" fmla="*/ 97 h 129"/>
                    <a:gd name="T20" fmla="*/ 306 w 326"/>
                    <a:gd name="T21" fmla="*/ 110 h 129"/>
                    <a:gd name="T22" fmla="*/ 294 w 326"/>
                    <a:gd name="T23" fmla="*/ 120 h 129"/>
                    <a:gd name="T24" fmla="*/ 278 w 326"/>
                    <a:gd name="T25" fmla="*/ 127 h 129"/>
                    <a:gd name="T26" fmla="*/ 261 w 326"/>
                    <a:gd name="T27" fmla="*/ 129 h 129"/>
                    <a:gd name="T28" fmla="*/ 65 w 326"/>
                    <a:gd name="T29" fmla="*/ 129 h 129"/>
                    <a:gd name="T30" fmla="*/ 48 w 326"/>
                    <a:gd name="T31" fmla="*/ 127 h 129"/>
                    <a:gd name="T32" fmla="*/ 32 w 326"/>
                    <a:gd name="T33" fmla="*/ 120 h 129"/>
                    <a:gd name="T34" fmla="*/ 19 w 326"/>
                    <a:gd name="T35" fmla="*/ 110 h 129"/>
                    <a:gd name="T36" fmla="*/ 9 w 326"/>
                    <a:gd name="T37" fmla="*/ 97 h 129"/>
                    <a:gd name="T38" fmla="*/ 2 w 326"/>
                    <a:gd name="T39" fmla="*/ 82 h 129"/>
                    <a:gd name="T40" fmla="*/ 0 w 326"/>
                    <a:gd name="T41" fmla="*/ 65 h 129"/>
                    <a:gd name="T42" fmla="*/ 2 w 326"/>
                    <a:gd name="T43" fmla="*/ 47 h 129"/>
                    <a:gd name="T44" fmla="*/ 9 w 326"/>
                    <a:gd name="T45" fmla="*/ 32 h 129"/>
                    <a:gd name="T46" fmla="*/ 19 w 326"/>
                    <a:gd name="T47" fmla="*/ 19 h 129"/>
                    <a:gd name="T48" fmla="*/ 32 w 326"/>
                    <a:gd name="T49" fmla="*/ 9 h 129"/>
                    <a:gd name="T50" fmla="*/ 48 w 326"/>
                    <a:gd name="T51" fmla="*/ 3 h 129"/>
                    <a:gd name="T52" fmla="*/ 65 w 326"/>
                    <a:gd name="T5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6" h="129">
                      <a:moveTo>
                        <a:pt x="65" y="0"/>
                      </a:moveTo>
                      <a:lnTo>
                        <a:pt x="261" y="0"/>
                      </a:lnTo>
                      <a:lnTo>
                        <a:pt x="278" y="3"/>
                      </a:lnTo>
                      <a:lnTo>
                        <a:pt x="294" y="9"/>
                      </a:lnTo>
                      <a:lnTo>
                        <a:pt x="306" y="19"/>
                      </a:lnTo>
                      <a:lnTo>
                        <a:pt x="316" y="32"/>
                      </a:lnTo>
                      <a:lnTo>
                        <a:pt x="324" y="47"/>
                      </a:lnTo>
                      <a:lnTo>
                        <a:pt x="326" y="65"/>
                      </a:lnTo>
                      <a:lnTo>
                        <a:pt x="324" y="82"/>
                      </a:lnTo>
                      <a:lnTo>
                        <a:pt x="316" y="97"/>
                      </a:lnTo>
                      <a:lnTo>
                        <a:pt x="306" y="110"/>
                      </a:lnTo>
                      <a:lnTo>
                        <a:pt x="294" y="120"/>
                      </a:lnTo>
                      <a:lnTo>
                        <a:pt x="278" y="127"/>
                      </a:lnTo>
                      <a:lnTo>
                        <a:pt x="261" y="129"/>
                      </a:lnTo>
                      <a:lnTo>
                        <a:pt x="65" y="129"/>
                      </a:lnTo>
                      <a:lnTo>
                        <a:pt x="48" y="127"/>
                      </a:lnTo>
                      <a:lnTo>
                        <a:pt x="32" y="120"/>
                      </a:lnTo>
                      <a:lnTo>
                        <a:pt x="19" y="110"/>
                      </a:lnTo>
                      <a:lnTo>
                        <a:pt x="9" y="97"/>
                      </a:lnTo>
                      <a:lnTo>
                        <a:pt x="2" y="82"/>
                      </a:lnTo>
                      <a:lnTo>
                        <a:pt x="0" y="65"/>
                      </a:lnTo>
                      <a:lnTo>
                        <a:pt x="2" y="47"/>
                      </a:lnTo>
                      <a:lnTo>
                        <a:pt x="9" y="32"/>
                      </a:lnTo>
                      <a:lnTo>
                        <a:pt x="19" y="19"/>
                      </a:lnTo>
                      <a:lnTo>
                        <a:pt x="32" y="9"/>
                      </a:lnTo>
                      <a:lnTo>
                        <a:pt x="48" y="3"/>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8" name="Freeform 35"/>
                <p:cNvSpPr>
                  <a:spLocks/>
                </p:cNvSpPr>
                <p:nvPr/>
              </p:nvSpPr>
              <p:spPr bwMode="auto">
                <a:xfrm>
                  <a:off x="6946900" y="1382713"/>
                  <a:ext cx="34925" cy="25400"/>
                </a:xfrm>
                <a:custGeom>
                  <a:avLst/>
                  <a:gdLst>
                    <a:gd name="T0" fmla="*/ 234 w 299"/>
                    <a:gd name="T1" fmla="*/ 0 h 226"/>
                    <a:gd name="T2" fmla="*/ 251 w 299"/>
                    <a:gd name="T3" fmla="*/ 2 h 226"/>
                    <a:gd name="T4" fmla="*/ 266 w 299"/>
                    <a:gd name="T5" fmla="*/ 8 h 226"/>
                    <a:gd name="T6" fmla="*/ 280 w 299"/>
                    <a:gd name="T7" fmla="*/ 18 h 226"/>
                    <a:gd name="T8" fmla="*/ 290 w 299"/>
                    <a:gd name="T9" fmla="*/ 31 h 226"/>
                    <a:gd name="T10" fmla="*/ 297 w 299"/>
                    <a:gd name="T11" fmla="*/ 47 h 226"/>
                    <a:gd name="T12" fmla="*/ 299 w 299"/>
                    <a:gd name="T13" fmla="*/ 64 h 226"/>
                    <a:gd name="T14" fmla="*/ 297 w 299"/>
                    <a:gd name="T15" fmla="*/ 81 h 226"/>
                    <a:gd name="T16" fmla="*/ 290 w 299"/>
                    <a:gd name="T17" fmla="*/ 96 h 226"/>
                    <a:gd name="T18" fmla="*/ 281 w 299"/>
                    <a:gd name="T19" fmla="*/ 110 h 226"/>
                    <a:gd name="T20" fmla="*/ 267 w 299"/>
                    <a:gd name="T21" fmla="*/ 120 h 226"/>
                    <a:gd name="T22" fmla="*/ 98 w 299"/>
                    <a:gd name="T23" fmla="*/ 216 h 226"/>
                    <a:gd name="T24" fmla="*/ 82 w 299"/>
                    <a:gd name="T25" fmla="*/ 224 h 226"/>
                    <a:gd name="T26" fmla="*/ 65 w 299"/>
                    <a:gd name="T27" fmla="*/ 226 h 226"/>
                    <a:gd name="T28" fmla="*/ 49 w 299"/>
                    <a:gd name="T29" fmla="*/ 224 h 226"/>
                    <a:gd name="T30" fmla="*/ 33 w 299"/>
                    <a:gd name="T31" fmla="*/ 217 h 226"/>
                    <a:gd name="T32" fmla="*/ 19 w 299"/>
                    <a:gd name="T33" fmla="*/ 207 h 226"/>
                    <a:gd name="T34" fmla="*/ 8 w 299"/>
                    <a:gd name="T35" fmla="*/ 193 h 226"/>
                    <a:gd name="T36" fmla="*/ 2 w 299"/>
                    <a:gd name="T37" fmla="*/ 177 h 226"/>
                    <a:gd name="T38" fmla="*/ 0 w 299"/>
                    <a:gd name="T39" fmla="*/ 160 h 226"/>
                    <a:gd name="T40" fmla="*/ 2 w 299"/>
                    <a:gd name="T41" fmla="*/ 144 h 226"/>
                    <a:gd name="T42" fmla="*/ 8 w 299"/>
                    <a:gd name="T43" fmla="*/ 129 h 226"/>
                    <a:gd name="T44" fmla="*/ 19 w 299"/>
                    <a:gd name="T45" fmla="*/ 116 h 226"/>
                    <a:gd name="T46" fmla="*/ 32 w 299"/>
                    <a:gd name="T47" fmla="*/ 104 h 226"/>
                    <a:gd name="T48" fmla="*/ 201 w 299"/>
                    <a:gd name="T49" fmla="*/ 8 h 226"/>
                    <a:gd name="T50" fmla="*/ 218 w 299"/>
                    <a:gd name="T51" fmla="*/ 2 h 226"/>
                    <a:gd name="T52" fmla="*/ 234 w 299"/>
                    <a:gd name="T5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9" h="226">
                      <a:moveTo>
                        <a:pt x="234" y="0"/>
                      </a:moveTo>
                      <a:lnTo>
                        <a:pt x="251" y="2"/>
                      </a:lnTo>
                      <a:lnTo>
                        <a:pt x="266" y="8"/>
                      </a:lnTo>
                      <a:lnTo>
                        <a:pt x="280" y="18"/>
                      </a:lnTo>
                      <a:lnTo>
                        <a:pt x="290" y="31"/>
                      </a:lnTo>
                      <a:lnTo>
                        <a:pt x="297" y="47"/>
                      </a:lnTo>
                      <a:lnTo>
                        <a:pt x="299" y="64"/>
                      </a:lnTo>
                      <a:lnTo>
                        <a:pt x="297" y="81"/>
                      </a:lnTo>
                      <a:lnTo>
                        <a:pt x="290" y="96"/>
                      </a:lnTo>
                      <a:lnTo>
                        <a:pt x="281" y="110"/>
                      </a:lnTo>
                      <a:lnTo>
                        <a:pt x="267" y="120"/>
                      </a:lnTo>
                      <a:lnTo>
                        <a:pt x="98" y="216"/>
                      </a:lnTo>
                      <a:lnTo>
                        <a:pt x="82" y="224"/>
                      </a:lnTo>
                      <a:lnTo>
                        <a:pt x="65" y="226"/>
                      </a:lnTo>
                      <a:lnTo>
                        <a:pt x="49" y="224"/>
                      </a:lnTo>
                      <a:lnTo>
                        <a:pt x="33" y="217"/>
                      </a:lnTo>
                      <a:lnTo>
                        <a:pt x="19" y="207"/>
                      </a:lnTo>
                      <a:lnTo>
                        <a:pt x="8" y="193"/>
                      </a:lnTo>
                      <a:lnTo>
                        <a:pt x="2" y="177"/>
                      </a:lnTo>
                      <a:lnTo>
                        <a:pt x="0" y="160"/>
                      </a:lnTo>
                      <a:lnTo>
                        <a:pt x="2" y="144"/>
                      </a:lnTo>
                      <a:lnTo>
                        <a:pt x="8" y="129"/>
                      </a:lnTo>
                      <a:lnTo>
                        <a:pt x="19" y="116"/>
                      </a:lnTo>
                      <a:lnTo>
                        <a:pt x="32" y="104"/>
                      </a:lnTo>
                      <a:lnTo>
                        <a:pt x="201" y="8"/>
                      </a:lnTo>
                      <a:lnTo>
                        <a:pt x="218" y="2"/>
                      </a:lnTo>
                      <a:lnTo>
                        <a:pt x="23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59" name="Freeform 36"/>
                <p:cNvSpPr>
                  <a:spLocks/>
                </p:cNvSpPr>
                <p:nvPr/>
              </p:nvSpPr>
              <p:spPr bwMode="auto">
                <a:xfrm>
                  <a:off x="6894513" y="1320800"/>
                  <a:ext cx="25400" cy="34925"/>
                </a:xfrm>
                <a:custGeom>
                  <a:avLst/>
                  <a:gdLst>
                    <a:gd name="T0" fmla="*/ 162 w 228"/>
                    <a:gd name="T1" fmla="*/ 0 h 297"/>
                    <a:gd name="T2" fmla="*/ 179 w 228"/>
                    <a:gd name="T3" fmla="*/ 2 h 297"/>
                    <a:gd name="T4" fmla="*/ 195 w 228"/>
                    <a:gd name="T5" fmla="*/ 10 h 297"/>
                    <a:gd name="T6" fmla="*/ 209 w 228"/>
                    <a:gd name="T7" fmla="*/ 20 h 297"/>
                    <a:gd name="T8" fmla="*/ 219 w 228"/>
                    <a:gd name="T9" fmla="*/ 33 h 297"/>
                    <a:gd name="T10" fmla="*/ 226 w 228"/>
                    <a:gd name="T11" fmla="*/ 49 h 297"/>
                    <a:gd name="T12" fmla="*/ 228 w 228"/>
                    <a:gd name="T13" fmla="*/ 65 h 297"/>
                    <a:gd name="T14" fmla="*/ 226 w 228"/>
                    <a:gd name="T15" fmla="*/ 82 h 297"/>
                    <a:gd name="T16" fmla="*/ 219 w 228"/>
                    <a:gd name="T17" fmla="*/ 97 h 297"/>
                    <a:gd name="T18" fmla="*/ 121 w 228"/>
                    <a:gd name="T19" fmla="*/ 265 h 297"/>
                    <a:gd name="T20" fmla="*/ 111 w 228"/>
                    <a:gd name="T21" fmla="*/ 279 h 297"/>
                    <a:gd name="T22" fmla="*/ 97 w 228"/>
                    <a:gd name="T23" fmla="*/ 290 h 297"/>
                    <a:gd name="T24" fmla="*/ 82 w 228"/>
                    <a:gd name="T25" fmla="*/ 295 h 297"/>
                    <a:gd name="T26" fmla="*/ 65 w 228"/>
                    <a:gd name="T27" fmla="*/ 297 h 297"/>
                    <a:gd name="T28" fmla="*/ 49 w 228"/>
                    <a:gd name="T29" fmla="*/ 295 h 297"/>
                    <a:gd name="T30" fmla="*/ 33 w 228"/>
                    <a:gd name="T31" fmla="*/ 289 h 297"/>
                    <a:gd name="T32" fmla="*/ 18 w 228"/>
                    <a:gd name="T33" fmla="*/ 278 h 297"/>
                    <a:gd name="T34" fmla="*/ 9 w 228"/>
                    <a:gd name="T35" fmla="*/ 265 h 297"/>
                    <a:gd name="T36" fmla="*/ 2 w 228"/>
                    <a:gd name="T37" fmla="*/ 250 h 297"/>
                    <a:gd name="T38" fmla="*/ 0 w 228"/>
                    <a:gd name="T39" fmla="*/ 234 h 297"/>
                    <a:gd name="T40" fmla="*/ 2 w 228"/>
                    <a:gd name="T41" fmla="*/ 217 h 297"/>
                    <a:gd name="T42" fmla="*/ 9 w 228"/>
                    <a:gd name="T43" fmla="*/ 201 h 297"/>
                    <a:gd name="T44" fmla="*/ 106 w 228"/>
                    <a:gd name="T45" fmla="*/ 33 h 297"/>
                    <a:gd name="T46" fmla="*/ 117 w 228"/>
                    <a:gd name="T47" fmla="*/ 19 h 297"/>
                    <a:gd name="T48" fmla="*/ 131 w 228"/>
                    <a:gd name="T49" fmla="*/ 9 h 297"/>
                    <a:gd name="T50" fmla="*/ 146 w 228"/>
                    <a:gd name="T51" fmla="*/ 2 h 297"/>
                    <a:gd name="T52" fmla="*/ 162 w 228"/>
                    <a:gd name="T5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97">
                      <a:moveTo>
                        <a:pt x="162" y="0"/>
                      </a:moveTo>
                      <a:lnTo>
                        <a:pt x="179" y="2"/>
                      </a:lnTo>
                      <a:lnTo>
                        <a:pt x="195" y="10"/>
                      </a:lnTo>
                      <a:lnTo>
                        <a:pt x="209" y="20"/>
                      </a:lnTo>
                      <a:lnTo>
                        <a:pt x="219" y="33"/>
                      </a:lnTo>
                      <a:lnTo>
                        <a:pt x="226" y="49"/>
                      </a:lnTo>
                      <a:lnTo>
                        <a:pt x="228" y="65"/>
                      </a:lnTo>
                      <a:lnTo>
                        <a:pt x="226" y="82"/>
                      </a:lnTo>
                      <a:lnTo>
                        <a:pt x="219" y="97"/>
                      </a:lnTo>
                      <a:lnTo>
                        <a:pt x="121" y="265"/>
                      </a:lnTo>
                      <a:lnTo>
                        <a:pt x="111" y="279"/>
                      </a:lnTo>
                      <a:lnTo>
                        <a:pt x="97" y="290"/>
                      </a:lnTo>
                      <a:lnTo>
                        <a:pt x="82" y="295"/>
                      </a:lnTo>
                      <a:lnTo>
                        <a:pt x="65" y="297"/>
                      </a:lnTo>
                      <a:lnTo>
                        <a:pt x="49" y="295"/>
                      </a:lnTo>
                      <a:lnTo>
                        <a:pt x="33" y="289"/>
                      </a:lnTo>
                      <a:lnTo>
                        <a:pt x="18" y="278"/>
                      </a:lnTo>
                      <a:lnTo>
                        <a:pt x="9" y="265"/>
                      </a:lnTo>
                      <a:lnTo>
                        <a:pt x="2" y="250"/>
                      </a:lnTo>
                      <a:lnTo>
                        <a:pt x="0" y="234"/>
                      </a:lnTo>
                      <a:lnTo>
                        <a:pt x="2" y="217"/>
                      </a:lnTo>
                      <a:lnTo>
                        <a:pt x="9" y="201"/>
                      </a:lnTo>
                      <a:lnTo>
                        <a:pt x="106" y="33"/>
                      </a:lnTo>
                      <a:lnTo>
                        <a:pt x="117" y="19"/>
                      </a:lnTo>
                      <a:lnTo>
                        <a:pt x="131" y="9"/>
                      </a:lnTo>
                      <a:lnTo>
                        <a:pt x="146" y="2"/>
                      </a:lnTo>
                      <a:lnTo>
                        <a:pt x="16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60" name="Freeform 37"/>
                <p:cNvSpPr>
                  <a:spLocks/>
                </p:cNvSpPr>
                <p:nvPr/>
              </p:nvSpPr>
              <p:spPr bwMode="auto">
                <a:xfrm>
                  <a:off x="6811963" y="1409700"/>
                  <a:ext cx="34925" cy="114300"/>
                </a:xfrm>
                <a:custGeom>
                  <a:avLst/>
                  <a:gdLst>
                    <a:gd name="T0" fmla="*/ 157 w 313"/>
                    <a:gd name="T1" fmla="*/ 0 h 1007"/>
                    <a:gd name="T2" fmla="*/ 189 w 313"/>
                    <a:gd name="T3" fmla="*/ 2 h 1007"/>
                    <a:gd name="T4" fmla="*/ 216 w 313"/>
                    <a:gd name="T5" fmla="*/ 7 h 1007"/>
                    <a:gd name="T6" fmla="*/ 242 w 313"/>
                    <a:gd name="T7" fmla="*/ 17 h 1007"/>
                    <a:gd name="T8" fmla="*/ 263 w 313"/>
                    <a:gd name="T9" fmla="*/ 31 h 1007"/>
                    <a:gd name="T10" fmla="*/ 281 w 313"/>
                    <a:gd name="T11" fmla="*/ 48 h 1007"/>
                    <a:gd name="T12" fmla="*/ 295 w 313"/>
                    <a:gd name="T13" fmla="*/ 68 h 1007"/>
                    <a:gd name="T14" fmla="*/ 306 w 313"/>
                    <a:gd name="T15" fmla="*/ 92 h 1007"/>
                    <a:gd name="T16" fmla="*/ 311 w 313"/>
                    <a:gd name="T17" fmla="*/ 120 h 1007"/>
                    <a:gd name="T18" fmla="*/ 313 w 313"/>
                    <a:gd name="T19" fmla="*/ 152 h 1007"/>
                    <a:gd name="T20" fmla="*/ 313 w 313"/>
                    <a:gd name="T21" fmla="*/ 380 h 1007"/>
                    <a:gd name="T22" fmla="*/ 312 w 313"/>
                    <a:gd name="T23" fmla="*/ 411 h 1007"/>
                    <a:gd name="T24" fmla="*/ 309 w 313"/>
                    <a:gd name="T25" fmla="*/ 442 h 1007"/>
                    <a:gd name="T26" fmla="*/ 306 w 313"/>
                    <a:gd name="T27" fmla="*/ 473 h 1007"/>
                    <a:gd name="T28" fmla="*/ 244 w 313"/>
                    <a:gd name="T29" fmla="*/ 934 h 1007"/>
                    <a:gd name="T30" fmla="*/ 240 w 313"/>
                    <a:gd name="T31" fmla="*/ 956 h 1007"/>
                    <a:gd name="T32" fmla="*/ 232 w 313"/>
                    <a:gd name="T33" fmla="*/ 974 h 1007"/>
                    <a:gd name="T34" fmla="*/ 223 w 313"/>
                    <a:gd name="T35" fmla="*/ 987 h 1007"/>
                    <a:gd name="T36" fmla="*/ 210 w 313"/>
                    <a:gd name="T37" fmla="*/ 996 h 1007"/>
                    <a:gd name="T38" fmla="*/ 195 w 313"/>
                    <a:gd name="T39" fmla="*/ 1002 h 1007"/>
                    <a:gd name="T40" fmla="*/ 177 w 313"/>
                    <a:gd name="T41" fmla="*/ 1006 h 1007"/>
                    <a:gd name="T42" fmla="*/ 157 w 313"/>
                    <a:gd name="T43" fmla="*/ 1007 h 1007"/>
                    <a:gd name="T44" fmla="*/ 137 w 313"/>
                    <a:gd name="T45" fmla="*/ 1006 h 1007"/>
                    <a:gd name="T46" fmla="*/ 118 w 313"/>
                    <a:gd name="T47" fmla="*/ 1002 h 1007"/>
                    <a:gd name="T48" fmla="*/ 104 w 313"/>
                    <a:gd name="T49" fmla="*/ 996 h 1007"/>
                    <a:gd name="T50" fmla="*/ 91 w 313"/>
                    <a:gd name="T51" fmla="*/ 987 h 1007"/>
                    <a:gd name="T52" fmla="*/ 81 w 313"/>
                    <a:gd name="T53" fmla="*/ 974 h 1007"/>
                    <a:gd name="T54" fmla="*/ 74 w 313"/>
                    <a:gd name="T55" fmla="*/ 956 h 1007"/>
                    <a:gd name="T56" fmla="*/ 70 w 313"/>
                    <a:gd name="T57" fmla="*/ 934 h 1007"/>
                    <a:gd name="T58" fmla="*/ 8 w 313"/>
                    <a:gd name="T59" fmla="*/ 473 h 1007"/>
                    <a:gd name="T60" fmla="*/ 5 w 313"/>
                    <a:gd name="T61" fmla="*/ 442 h 1007"/>
                    <a:gd name="T62" fmla="*/ 1 w 313"/>
                    <a:gd name="T63" fmla="*/ 411 h 1007"/>
                    <a:gd name="T64" fmla="*/ 0 w 313"/>
                    <a:gd name="T65" fmla="*/ 380 h 1007"/>
                    <a:gd name="T66" fmla="*/ 0 w 313"/>
                    <a:gd name="T67" fmla="*/ 152 h 1007"/>
                    <a:gd name="T68" fmla="*/ 3 w 313"/>
                    <a:gd name="T69" fmla="*/ 120 h 1007"/>
                    <a:gd name="T70" fmla="*/ 8 w 313"/>
                    <a:gd name="T71" fmla="*/ 92 h 1007"/>
                    <a:gd name="T72" fmla="*/ 18 w 313"/>
                    <a:gd name="T73" fmla="*/ 68 h 1007"/>
                    <a:gd name="T74" fmla="*/ 32 w 313"/>
                    <a:gd name="T75" fmla="*/ 48 h 1007"/>
                    <a:gd name="T76" fmla="*/ 50 w 313"/>
                    <a:gd name="T77" fmla="*/ 31 h 1007"/>
                    <a:gd name="T78" fmla="*/ 72 w 313"/>
                    <a:gd name="T79" fmla="*/ 17 h 1007"/>
                    <a:gd name="T80" fmla="*/ 97 w 313"/>
                    <a:gd name="T81" fmla="*/ 7 h 1007"/>
                    <a:gd name="T82" fmla="*/ 125 w 313"/>
                    <a:gd name="T83" fmla="*/ 2 h 1007"/>
                    <a:gd name="T84" fmla="*/ 157 w 313"/>
                    <a:gd name="T85"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1007">
                      <a:moveTo>
                        <a:pt x="157" y="0"/>
                      </a:moveTo>
                      <a:lnTo>
                        <a:pt x="189" y="2"/>
                      </a:lnTo>
                      <a:lnTo>
                        <a:pt x="216" y="7"/>
                      </a:lnTo>
                      <a:lnTo>
                        <a:pt x="242" y="17"/>
                      </a:lnTo>
                      <a:lnTo>
                        <a:pt x="263" y="31"/>
                      </a:lnTo>
                      <a:lnTo>
                        <a:pt x="281" y="48"/>
                      </a:lnTo>
                      <a:lnTo>
                        <a:pt x="295" y="68"/>
                      </a:lnTo>
                      <a:lnTo>
                        <a:pt x="306" y="92"/>
                      </a:lnTo>
                      <a:lnTo>
                        <a:pt x="311" y="120"/>
                      </a:lnTo>
                      <a:lnTo>
                        <a:pt x="313" y="152"/>
                      </a:lnTo>
                      <a:lnTo>
                        <a:pt x="313" y="380"/>
                      </a:lnTo>
                      <a:lnTo>
                        <a:pt x="312" y="411"/>
                      </a:lnTo>
                      <a:lnTo>
                        <a:pt x="309" y="442"/>
                      </a:lnTo>
                      <a:lnTo>
                        <a:pt x="306" y="473"/>
                      </a:lnTo>
                      <a:lnTo>
                        <a:pt x="244" y="934"/>
                      </a:lnTo>
                      <a:lnTo>
                        <a:pt x="240" y="956"/>
                      </a:lnTo>
                      <a:lnTo>
                        <a:pt x="232" y="974"/>
                      </a:lnTo>
                      <a:lnTo>
                        <a:pt x="223" y="987"/>
                      </a:lnTo>
                      <a:lnTo>
                        <a:pt x="210" y="996"/>
                      </a:lnTo>
                      <a:lnTo>
                        <a:pt x="195" y="1002"/>
                      </a:lnTo>
                      <a:lnTo>
                        <a:pt x="177" y="1006"/>
                      </a:lnTo>
                      <a:lnTo>
                        <a:pt x="157" y="1007"/>
                      </a:lnTo>
                      <a:lnTo>
                        <a:pt x="137" y="1006"/>
                      </a:lnTo>
                      <a:lnTo>
                        <a:pt x="118" y="1002"/>
                      </a:lnTo>
                      <a:lnTo>
                        <a:pt x="104" y="996"/>
                      </a:lnTo>
                      <a:lnTo>
                        <a:pt x="91" y="987"/>
                      </a:lnTo>
                      <a:lnTo>
                        <a:pt x="81" y="974"/>
                      </a:lnTo>
                      <a:lnTo>
                        <a:pt x="74" y="956"/>
                      </a:lnTo>
                      <a:lnTo>
                        <a:pt x="70" y="934"/>
                      </a:lnTo>
                      <a:lnTo>
                        <a:pt x="8" y="473"/>
                      </a:lnTo>
                      <a:lnTo>
                        <a:pt x="5" y="442"/>
                      </a:lnTo>
                      <a:lnTo>
                        <a:pt x="1" y="411"/>
                      </a:lnTo>
                      <a:lnTo>
                        <a:pt x="0" y="380"/>
                      </a:lnTo>
                      <a:lnTo>
                        <a:pt x="0" y="152"/>
                      </a:lnTo>
                      <a:lnTo>
                        <a:pt x="3" y="120"/>
                      </a:lnTo>
                      <a:lnTo>
                        <a:pt x="8" y="92"/>
                      </a:lnTo>
                      <a:lnTo>
                        <a:pt x="18" y="68"/>
                      </a:lnTo>
                      <a:lnTo>
                        <a:pt x="32" y="48"/>
                      </a:lnTo>
                      <a:lnTo>
                        <a:pt x="50" y="31"/>
                      </a:lnTo>
                      <a:lnTo>
                        <a:pt x="72" y="17"/>
                      </a:lnTo>
                      <a:lnTo>
                        <a:pt x="97" y="7"/>
                      </a:lnTo>
                      <a:lnTo>
                        <a:pt x="125" y="2"/>
                      </a:lnTo>
                      <a:lnTo>
                        <a:pt x="15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61" name="Freeform 38"/>
                <p:cNvSpPr>
                  <a:spLocks/>
                </p:cNvSpPr>
                <p:nvPr/>
              </p:nvSpPr>
              <p:spPr bwMode="auto">
                <a:xfrm>
                  <a:off x="6811963" y="1538288"/>
                  <a:ext cx="36512" cy="36513"/>
                </a:xfrm>
                <a:custGeom>
                  <a:avLst/>
                  <a:gdLst>
                    <a:gd name="T0" fmla="*/ 163 w 326"/>
                    <a:gd name="T1" fmla="*/ 0 h 323"/>
                    <a:gd name="T2" fmla="*/ 196 w 326"/>
                    <a:gd name="T3" fmla="*/ 4 h 323"/>
                    <a:gd name="T4" fmla="*/ 226 w 326"/>
                    <a:gd name="T5" fmla="*/ 13 h 323"/>
                    <a:gd name="T6" fmla="*/ 253 w 326"/>
                    <a:gd name="T7" fmla="*/ 28 h 323"/>
                    <a:gd name="T8" fmla="*/ 278 w 326"/>
                    <a:gd name="T9" fmla="*/ 47 h 323"/>
                    <a:gd name="T10" fmla="*/ 298 w 326"/>
                    <a:gd name="T11" fmla="*/ 71 h 323"/>
                    <a:gd name="T12" fmla="*/ 313 w 326"/>
                    <a:gd name="T13" fmla="*/ 99 h 323"/>
                    <a:gd name="T14" fmla="*/ 322 w 326"/>
                    <a:gd name="T15" fmla="*/ 129 h 323"/>
                    <a:gd name="T16" fmla="*/ 326 w 326"/>
                    <a:gd name="T17" fmla="*/ 161 h 323"/>
                    <a:gd name="T18" fmla="*/ 322 w 326"/>
                    <a:gd name="T19" fmla="*/ 194 h 323"/>
                    <a:gd name="T20" fmla="*/ 313 w 326"/>
                    <a:gd name="T21" fmla="*/ 225 h 323"/>
                    <a:gd name="T22" fmla="*/ 298 w 326"/>
                    <a:gd name="T23" fmla="*/ 252 h 323"/>
                    <a:gd name="T24" fmla="*/ 278 w 326"/>
                    <a:gd name="T25" fmla="*/ 275 h 323"/>
                    <a:gd name="T26" fmla="*/ 253 w 326"/>
                    <a:gd name="T27" fmla="*/ 295 h 323"/>
                    <a:gd name="T28" fmla="*/ 226 w 326"/>
                    <a:gd name="T29" fmla="*/ 310 h 323"/>
                    <a:gd name="T30" fmla="*/ 196 w 326"/>
                    <a:gd name="T31" fmla="*/ 320 h 323"/>
                    <a:gd name="T32" fmla="*/ 163 w 326"/>
                    <a:gd name="T33" fmla="*/ 323 h 323"/>
                    <a:gd name="T34" fmla="*/ 130 w 326"/>
                    <a:gd name="T35" fmla="*/ 320 h 323"/>
                    <a:gd name="T36" fmla="*/ 100 w 326"/>
                    <a:gd name="T37" fmla="*/ 310 h 323"/>
                    <a:gd name="T38" fmla="*/ 72 w 326"/>
                    <a:gd name="T39" fmla="*/ 295 h 323"/>
                    <a:gd name="T40" fmla="*/ 48 w 326"/>
                    <a:gd name="T41" fmla="*/ 275 h 323"/>
                    <a:gd name="T42" fmla="*/ 28 w 326"/>
                    <a:gd name="T43" fmla="*/ 252 h 323"/>
                    <a:gd name="T44" fmla="*/ 13 w 326"/>
                    <a:gd name="T45" fmla="*/ 225 h 323"/>
                    <a:gd name="T46" fmla="*/ 3 w 326"/>
                    <a:gd name="T47" fmla="*/ 194 h 323"/>
                    <a:gd name="T48" fmla="*/ 0 w 326"/>
                    <a:gd name="T49" fmla="*/ 161 h 323"/>
                    <a:gd name="T50" fmla="*/ 3 w 326"/>
                    <a:gd name="T51" fmla="*/ 129 h 323"/>
                    <a:gd name="T52" fmla="*/ 13 w 326"/>
                    <a:gd name="T53" fmla="*/ 99 h 323"/>
                    <a:gd name="T54" fmla="*/ 28 w 326"/>
                    <a:gd name="T55" fmla="*/ 71 h 323"/>
                    <a:gd name="T56" fmla="*/ 48 w 326"/>
                    <a:gd name="T57" fmla="*/ 47 h 323"/>
                    <a:gd name="T58" fmla="*/ 72 w 326"/>
                    <a:gd name="T59" fmla="*/ 28 h 323"/>
                    <a:gd name="T60" fmla="*/ 100 w 326"/>
                    <a:gd name="T61" fmla="*/ 13 h 323"/>
                    <a:gd name="T62" fmla="*/ 130 w 326"/>
                    <a:gd name="T63" fmla="*/ 4 h 323"/>
                    <a:gd name="T64" fmla="*/ 163 w 326"/>
                    <a:gd name="T6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6" h="323">
                      <a:moveTo>
                        <a:pt x="163" y="0"/>
                      </a:moveTo>
                      <a:lnTo>
                        <a:pt x="196" y="4"/>
                      </a:lnTo>
                      <a:lnTo>
                        <a:pt x="226" y="13"/>
                      </a:lnTo>
                      <a:lnTo>
                        <a:pt x="253" y="28"/>
                      </a:lnTo>
                      <a:lnTo>
                        <a:pt x="278" y="47"/>
                      </a:lnTo>
                      <a:lnTo>
                        <a:pt x="298" y="71"/>
                      </a:lnTo>
                      <a:lnTo>
                        <a:pt x="313" y="99"/>
                      </a:lnTo>
                      <a:lnTo>
                        <a:pt x="322" y="129"/>
                      </a:lnTo>
                      <a:lnTo>
                        <a:pt x="326" y="161"/>
                      </a:lnTo>
                      <a:lnTo>
                        <a:pt x="322" y="194"/>
                      </a:lnTo>
                      <a:lnTo>
                        <a:pt x="313" y="225"/>
                      </a:lnTo>
                      <a:lnTo>
                        <a:pt x="298" y="252"/>
                      </a:lnTo>
                      <a:lnTo>
                        <a:pt x="278" y="275"/>
                      </a:lnTo>
                      <a:lnTo>
                        <a:pt x="253" y="295"/>
                      </a:lnTo>
                      <a:lnTo>
                        <a:pt x="226" y="310"/>
                      </a:lnTo>
                      <a:lnTo>
                        <a:pt x="196" y="320"/>
                      </a:lnTo>
                      <a:lnTo>
                        <a:pt x="163" y="323"/>
                      </a:lnTo>
                      <a:lnTo>
                        <a:pt x="130" y="320"/>
                      </a:lnTo>
                      <a:lnTo>
                        <a:pt x="100" y="310"/>
                      </a:lnTo>
                      <a:lnTo>
                        <a:pt x="72" y="295"/>
                      </a:lnTo>
                      <a:lnTo>
                        <a:pt x="48" y="275"/>
                      </a:lnTo>
                      <a:lnTo>
                        <a:pt x="28" y="252"/>
                      </a:lnTo>
                      <a:lnTo>
                        <a:pt x="13" y="225"/>
                      </a:lnTo>
                      <a:lnTo>
                        <a:pt x="3" y="194"/>
                      </a:lnTo>
                      <a:lnTo>
                        <a:pt x="0" y="161"/>
                      </a:lnTo>
                      <a:lnTo>
                        <a:pt x="3" y="129"/>
                      </a:lnTo>
                      <a:lnTo>
                        <a:pt x="13" y="99"/>
                      </a:lnTo>
                      <a:lnTo>
                        <a:pt x="28" y="71"/>
                      </a:lnTo>
                      <a:lnTo>
                        <a:pt x="48" y="47"/>
                      </a:lnTo>
                      <a:lnTo>
                        <a:pt x="72" y="28"/>
                      </a:lnTo>
                      <a:lnTo>
                        <a:pt x="100" y="13"/>
                      </a:lnTo>
                      <a:lnTo>
                        <a:pt x="130" y="4"/>
                      </a:lnTo>
                      <a:lnTo>
                        <a:pt x="16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grpSp>
          <p:sp>
            <p:nvSpPr>
              <p:cNvPr id="32" name="Freeform 43"/>
              <p:cNvSpPr>
                <a:spLocks noEditPoints="1"/>
              </p:cNvSpPr>
              <p:nvPr/>
            </p:nvSpPr>
            <p:spPr bwMode="auto">
              <a:xfrm>
                <a:off x="1192829" y="2163383"/>
                <a:ext cx="680290" cy="724891"/>
              </a:xfrm>
              <a:custGeom>
                <a:avLst/>
                <a:gdLst>
                  <a:gd name="T0" fmla="*/ 1063 w 2784"/>
                  <a:gd name="T1" fmla="*/ 1489 h 3336"/>
                  <a:gd name="T2" fmla="*/ 1410 w 2784"/>
                  <a:gd name="T3" fmla="*/ 1742 h 3336"/>
                  <a:gd name="T4" fmla="*/ 1721 w 2784"/>
                  <a:gd name="T5" fmla="*/ 1488 h 3336"/>
                  <a:gd name="T6" fmla="*/ 1558 w 2784"/>
                  <a:gd name="T7" fmla="*/ 1038 h 3336"/>
                  <a:gd name="T8" fmla="*/ 2377 w 2784"/>
                  <a:gd name="T9" fmla="*/ 901 h 3336"/>
                  <a:gd name="T10" fmla="*/ 1879 w 2784"/>
                  <a:gd name="T11" fmla="*/ 1012 h 3336"/>
                  <a:gd name="T12" fmla="*/ 1879 w 2784"/>
                  <a:gd name="T13" fmla="*/ 1771 h 3336"/>
                  <a:gd name="T14" fmla="*/ 2378 w 2784"/>
                  <a:gd name="T15" fmla="*/ 1882 h 3336"/>
                  <a:gd name="T16" fmla="*/ 2554 w 2784"/>
                  <a:gd name="T17" fmla="*/ 1548 h 3336"/>
                  <a:gd name="T18" fmla="*/ 2524 w 2784"/>
                  <a:gd name="T19" fmla="*/ 1085 h 3336"/>
                  <a:gd name="T20" fmla="*/ 1740 w 2784"/>
                  <a:gd name="T21" fmla="*/ 376 h 3336"/>
                  <a:gd name="T22" fmla="*/ 1858 w 2784"/>
                  <a:gd name="T23" fmla="*/ 838 h 3336"/>
                  <a:gd name="T24" fmla="*/ 2296 w 2784"/>
                  <a:gd name="T25" fmla="*/ 743 h 3336"/>
                  <a:gd name="T26" fmla="*/ 2093 w 2784"/>
                  <a:gd name="T27" fmla="*/ 453 h 3336"/>
                  <a:gd name="T28" fmla="*/ 1685 w 2784"/>
                  <a:gd name="T29" fmla="*/ 257 h 3336"/>
                  <a:gd name="T30" fmla="*/ 727 w 2784"/>
                  <a:gd name="T31" fmla="*/ 428 h 3336"/>
                  <a:gd name="T32" fmla="*/ 496 w 2784"/>
                  <a:gd name="T33" fmla="*/ 733 h 3336"/>
                  <a:gd name="T34" fmla="*/ 927 w 2784"/>
                  <a:gd name="T35" fmla="*/ 833 h 3336"/>
                  <a:gd name="T36" fmla="*/ 1045 w 2784"/>
                  <a:gd name="T37" fmla="*/ 376 h 3336"/>
                  <a:gd name="T38" fmla="*/ 1311 w 2784"/>
                  <a:gd name="T39" fmla="*/ 258 h 3336"/>
                  <a:gd name="T40" fmla="*/ 1186 w 2784"/>
                  <a:gd name="T41" fmla="*/ 501 h 3336"/>
                  <a:gd name="T42" fmla="*/ 1215 w 2784"/>
                  <a:gd name="T43" fmla="*/ 860 h 3336"/>
                  <a:gd name="T44" fmla="*/ 1654 w 2784"/>
                  <a:gd name="T45" fmla="*/ 699 h 3336"/>
                  <a:gd name="T46" fmla="*/ 1538 w 2784"/>
                  <a:gd name="T47" fmla="*/ 356 h 3336"/>
                  <a:gd name="T48" fmla="*/ 1392 w 2784"/>
                  <a:gd name="T49" fmla="*/ 219 h 3336"/>
                  <a:gd name="T50" fmla="*/ 1850 w 2784"/>
                  <a:gd name="T51" fmla="*/ 77 h 3336"/>
                  <a:gd name="T52" fmla="*/ 2312 w 2784"/>
                  <a:gd name="T53" fmla="*/ 347 h 3336"/>
                  <a:gd name="T54" fmla="*/ 2637 w 2784"/>
                  <a:gd name="T55" fmla="*/ 768 h 3336"/>
                  <a:gd name="T56" fmla="*/ 2781 w 2784"/>
                  <a:gd name="T57" fmla="*/ 1297 h 3336"/>
                  <a:gd name="T58" fmla="*/ 2713 w 2784"/>
                  <a:gd name="T59" fmla="*/ 1831 h 3336"/>
                  <a:gd name="T60" fmla="*/ 2461 w 2784"/>
                  <a:gd name="T61" fmla="*/ 2276 h 3336"/>
                  <a:gd name="T62" fmla="*/ 2195 w 2784"/>
                  <a:gd name="T63" fmla="*/ 2245 h 3336"/>
                  <a:gd name="T64" fmla="*/ 2165 w 2784"/>
                  <a:gd name="T65" fmla="*/ 2002 h 3336"/>
                  <a:gd name="T66" fmla="*/ 1826 w 2784"/>
                  <a:gd name="T67" fmla="*/ 2116 h 3336"/>
                  <a:gd name="T68" fmla="*/ 1595 w 2784"/>
                  <a:gd name="T69" fmla="*/ 1923 h 3336"/>
                  <a:gd name="T70" fmla="*/ 1060 w 2784"/>
                  <a:gd name="T71" fmla="*/ 2193 h 3336"/>
                  <a:gd name="T72" fmla="*/ 1011 w 2784"/>
                  <a:gd name="T73" fmla="*/ 2186 h 3336"/>
                  <a:gd name="T74" fmla="*/ 927 w 2784"/>
                  <a:gd name="T75" fmla="*/ 1950 h 3336"/>
                  <a:gd name="T76" fmla="*/ 617 w 2784"/>
                  <a:gd name="T77" fmla="*/ 1946 h 3336"/>
                  <a:gd name="T78" fmla="*/ 623 w 2784"/>
                  <a:gd name="T79" fmla="*/ 1829 h 3336"/>
                  <a:gd name="T80" fmla="*/ 887 w 2784"/>
                  <a:gd name="T81" fmla="*/ 1392 h 3336"/>
                  <a:gd name="T82" fmla="*/ 639 w 2784"/>
                  <a:gd name="T83" fmla="*/ 958 h 3336"/>
                  <a:gd name="T84" fmla="*/ 287 w 2784"/>
                  <a:gd name="T85" fmla="*/ 1000 h 3336"/>
                  <a:gd name="T86" fmla="*/ 223 w 2784"/>
                  <a:gd name="T87" fmla="*/ 1380 h 3336"/>
                  <a:gd name="T88" fmla="*/ 301 w 2784"/>
                  <a:gd name="T89" fmla="*/ 1726 h 3336"/>
                  <a:gd name="T90" fmla="*/ 491 w 2784"/>
                  <a:gd name="T91" fmla="*/ 2029 h 3336"/>
                  <a:gd name="T92" fmla="*/ 791 w 2784"/>
                  <a:gd name="T93" fmla="*/ 2243 h 3336"/>
                  <a:gd name="T94" fmla="*/ 1196 w 2784"/>
                  <a:gd name="T95" fmla="*/ 2325 h 3336"/>
                  <a:gd name="T96" fmla="*/ 1007 w 2784"/>
                  <a:gd name="T97" fmla="*/ 2925 h 3336"/>
                  <a:gd name="T98" fmla="*/ 536 w 2784"/>
                  <a:gd name="T99" fmla="*/ 2645 h 3336"/>
                  <a:gd name="T100" fmla="*/ 211 w 2784"/>
                  <a:gd name="T101" fmla="*/ 2250 h 3336"/>
                  <a:gd name="T102" fmla="*/ 34 w 2784"/>
                  <a:gd name="T103" fmla="*/ 1761 h 3336"/>
                  <a:gd name="T104" fmla="*/ 10 w 2784"/>
                  <a:gd name="T105" fmla="*/ 1226 h 3336"/>
                  <a:gd name="T106" fmla="*/ 168 w 2784"/>
                  <a:gd name="T107" fmla="*/ 730 h 3336"/>
                  <a:gd name="T108" fmla="*/ 494 w 2784"/>
                  <a:gd name="T109" fmla="*/ 329 h 3336"/>
                  <a:gd name="T110" fmla="*/ 948 w 2784"/>
                  <a:gd name="T111" fmla="*/ 73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4" h="3336">
                    <a:moveTo>
                      <a:pt x="1079" y="1027"/>
                    </a:moveTo>
                    <a:lnTo>
                      <a:pt x="1072" y="1112"/>
                    </a:lnTo>
                    <a:lnTo>
                      <a:pt x="1067" y="1201"/>
                    </a:lnTo>
                    <a:lnTo>
                      <a:pt x="1063" y="1294"/>
                    </a:lnTo>
                    <a:lnTo>
                      <a:pt x="1062" y="1392"/>
                    </a:lnTo>
                    <a:lnTo>
                      <a:pt x="1063" y="1489"/>
                    </a:lnTo>
                    <a:lnTo>
                      <a:pt x="1067" y="1582"/>
                    </a:lnTo>
                    <a:lnTo>
                      <a:pt x="1072" y="1671"/>
                    </a:lnTo>
                    <a:lnTo>
                      <a:pt x="1079" y="1756"/>
                    </a:lnTo>
                    <a:lnTo>
                      <a:pt x="1187" y="1749"/>
                    </a:lnTo>
                    <a:lnTo>
                      <a:pt x="1297" y="1744"/>
                    </a:lnTo>
                    <a:lnTo>
                      <a:pt x="1410" y="1742"/>
                    </a:lnTo>
                    <a:lnTo>
                      <a:pt x="1511" y="1744"/>
                    </a:lnTo>
                    <a:lnTo>
                      <a:pt x="1609" y="1747"/>
                    </a:lnTo>
                    <a:lnTo>
                      <a:pt x="1705" y="1754"/>
                    </a:lnTo>
                    <a:lnTo>
                      <a:pt x="1713" y="1669"/>
                    </a:lnTo>
                    <a:lnTo>
                      <a:pt x="1718" y="1581"/>
                    </a:lnTo>
                    <a:lnTo>
                      <a:pt x="1721" y="1488"/>
                    </a:lnTo>
                    <a:lnTo>
                      <a:pt x="1722" y="1392"/>
                    </a:lnTo>
                    <a:lnTo>
                      <a:pt x="1721" y="1295"/>
                    </a:lnTo>
                    <a:lnTo>
                      <a:pt x="1718" y="1203"/>
                    </a:lnTo>
                    <a:lnTo>
                      <a:pt x="1713" y="1114"/>
                    </a:lnTo>
                    <a:lnTo>
                      <a:pt x="1705" y="1029"/>
                    </a:lnTo>
                    <a:lnTo>
                      <a:pt x="1558" y="1038"/>
                    </a:lnTo>
                    <a:lnTo>
                      <a:pt x="1410" y="1041"/>
                    </a:lnTo>
                    <a:lnTo>
                      <a:pt x="1297" y="1039"/>
                    </a:lnTo>
                    <a:lnTo>
                      <a:pt x="1187" y="1035"/>
                    </a:lnTo>
                    <a:lnTo>
                      <a:pt x="1079" y="1027"/>
                    </a:lnTo>
                    <a:close/>
                    <a:moveTo>
                      <a:pt x="2444" y="874"/>
                    </a:moveTo>
                    <a:lnTo>
                      <a:pt x="2377" y="901"/>
                    </a:lnTo>
                    <a:lnTo>
                      <a:pt x="2306" y="924"/>
                    </a:lnTo>
                    <a:lnTo>
                      <a:pt x="2229" y="946"/>
                    </a:lnTo>
                    <a:lnTo>
                      <a:pt x="2148" y="965"/>
                    </a:lnTo>
                    <a:lnTo>
                      <a:pt x="2062" y="984"/>
                    </a:lnTo>
                    <a:lnTo>
                      <a:pt x="1973" y="999"/>
                    </a:lnTo>
                    <a:lnTo>
                      <a:pt x="1879" y="1012"/>
                    </a:lnTo>
                    <a:lnTo>
                      <a:pt x="1890" y="1137"/>
                    </a:lnTo>
                    <a:lnTo>
                      <a:pt x="1896" y="1264"/>
                    </a:lnTo>
                    <a:lnTo>
                      <a:pt x="1898" y="1392"/>
                    </a:lnTo>
                    <a:lnTo>
                      <a:pt x="1896" y="1519"/>
                    </a:lnTo>
                    <a:lnTo>
                      <a:pt x="1890" y="1647"/>
                    </a:lnTo>
                    <a:lnTo>
                      <a:pt x="1879" y="1771"/>
                    </a:lnTo>
                    <a:lnTo>
                      <a:pt x="1973" y="1784"/>
                    </a:lnTo>
                    <a:lnTo>
                      <a:pt x="2062" y="1799"/>
                    </a:lnTo>
                    <a:lnTo>
                      <a:pt x="2148" y="1818"/>
                    </a:lnTo>
                    <a:lnTo>
                      <a:pt x="2230" y="1837"/>
                    </a:lnTo>
                    <a:lnTo>
                      <a:pt x="2307" y="1859"/>
                    </a:lnTo>
                    <a:lnTo>
                      <a:pt x="2378" y="1882"/>
                    </a:lnTo>
                    <a:lnTo>
                      <a:pt x="2445" y="1909"/>
                    </a:lnTo>
                    <a:lnTo>
                      <a:pt x="2476" y="1840"/>
                    </a:lnTo>
                    <a:lnTo>
                      <a:pt x="2502" y="1770"/>
                    </a:lnTo>
                    <a:lnTo>
                      <a:pt x="2524" y="1698"/>
                    </a:lnTo>
                    <a:lnTo>
                      <a:pt x="2541" y="1624"/>
                    </a:lnTo>
                    <a:lnTo>
                      <a:pt x="2554" y="1548"/>
                    </a:lnTo>
                    <a:lnTo>
                      <a:pt x="2563" y="1471"/>
                    </a:lnTo>
                    <a:lnTo>
                      <a:pt x="2565" y="1392"/>
                    </a:lnTo>
                    <a:lnTo>
                      <a:pt x="2563" y="1313"/>
                    </a:lnTo>
                    <a:lnTo>
                      <a:pt x="2554" y="1235"/>
                    </a:lnTo>
                    <a:lnTo>
                      <a:pt x="2541" y="1160"/>
                    </a:lnTo>
                    <a:lnTo>
                      <a:pt x="2524" y="1085"/>
                    </a:lnTo>
                    <a:lnTo>
                      <a:pt x="2502" y="1013"/>
                    </a:lnTo>
                    <a:lnTo>
                      <a:pt x="2476" y="942"/>
                    </a:lnTo>
                    <a:lnTo>
                      <a:pt x="2444" y="874"/>
                    </a:lnTo>
                    <a:close/>
                    <a:moveTo>
                      <a:pt x="1685" y="257"/>
                    </a:moveTo>
                    <a:lnTo>
                      <a:pt x="1714" y="313"/>
                    </a:lnTo>
                    <a:lnTo>
                      <a:pt x="1740" y="376"/>
                    </a:lnTo>
                    <a:lnTo>
                      <a:pt x="1766" y="444"/>
                    </a:lnTo>
                    <a:lnTo>
                      <a:pt x="1788" y="516"/>
                    </a:lnTo>
                    <a:lnTo>
                      <a:pt x="1809" y="591"/>
                    </a:lnTo>
                    <a:lnTo>
                      <a:pt x="1827" y="670"/>
                    </a:lnTo>
                    <a:lnTo>
                      <a:pt x="1844" y="752"/>
                    </a:lnTo>
                    <a:lnTo>
                      <a:pt x="1858" y="838"/>
                    </a:lnTo>
                    <a:lnTo>
                      <a:pt x="1940" y="826"/>
                    </a:lnTo>
                    <a:lnTo>
                      <a:pt x="2018" y="813"/>
                    </a:lnTo>
                    <a:lnTo>
                      <a:pt x="2093" y="799"/>
                    </a:lnTo>
                    <a:lnTo>
                      <a:pt x="2165" y="781"/>
                    </a:lnTo>
                    <a:lnTo>
                      <a:pt x="2232" y="763"/>
                    </a:lnTo>
                    <a:lnTo>
                      <a:pt x="2296" y="743"/>
                    </a:lnTo>
                    <a:lnTo>
                      <a:pt x="2354" y="722"/>
                    </a:lnTo>
                    <a:lnTo>
                      <a:pt x="2309" y="662"/>
                    </a:lnTo>
                    <a:lnTo>
                      <a:pt x="2260" y="605"/>
                    </a:lnTo>
                    <a:lnTo>
                      <a:pt x="2208" y="551"/>
                    </a:lnTo>
                    <a:lnTo>
                      <a:pt x="2152" y="499"/>
                    </a:lnTo>
                    <a:lnTo>
                      <a:pt x="2093" y="453"/>
                    </a:lnTo>
                    <a:lnTo>
                      <a:pt x="2032" y="409"/>
                    </a:lnTo>
                    <a:lnTo>
                      <a:pt x="1968" y="370"/>
                    </a:lnTo>
                    <a:lnTo>
                      <a:pt x="1900" y="336"/>
                    </a:lnTo>
                    <a:lnTo>
                      <a:pt x="1831" y="304"/>
                    </a:lnTo>
                    <a:lnTo>
                      <a:pt x="1760" y="278"/>
                    </a:lnTo>
                    <a:lnTo>
                      <a:pt x="1685" y="257"/>
                    </a:lnTo>
                    <a:close/>
                    <a:moveTo>
                      <a:pt x="1100" y="257"/>
                    </a:moveTo>
                    <a:lnTo>
                      <a:pt x="1020" y="280"/>
                    </a:lnTo>
                    <a:lnTo>
                      <a:pt x="942" y="309"/>
                    </a:lnTo>
                    <a:lnTo>
                      <a:pt x="868" y="344"/>
                    </a:lnTo>
                    <a:lnTo>
                      <a:pt x="796" y="383"/>
                    </a:lnTo>
                    <a:lnTo>
                      <a:pt x="727" y="428"/>
                    </a:lnTo>
                    <a:lnTo>
                      <a:pt x="662" y="476"/>
                    </a:lnTo>
                    <a:lnTo>
                      <a:pt x="600" y="529"/>
                    </a:lnTo>
                    <a:lnTo>
                      <a:pt x="542" y="585"/>
                    </a:lnTo>
                    <a:lnTo>
                      <a:pt x="488" y="647"/>
                    </a:lnTo>
                    <a:lnTo>
                      <a:pt x="439" y="711"/>
                    </a:lnTo>
                    <a:lnTo>
                      <a:pt x="496" y="733"/>
                    </a:lnTo>
                    <a:lnTo>
                      <a:pt x="557" y="754"/>
                    </a:lnTo>
                    <a:lnTo>
                      <a:pt x="624" y="773"/>
                    </a:lnTo>
                    <a:lnTo>
                      <a:pt x="695" y="791"/>
                    </a:lnTo>
                    <a:lnTo>
                      <a:pt x="769" y="807"/>
                    </a:lnTo>
                    <a:lnTo>
                      <a:pt x="846" y="821"/>
                    </a:lnTo>
                    <a:lnTo>
                      <a:pt x="927" y="833"/>
                    </a:lnTo>
                    <a:lnTo>
                      <a:pt x="941" y="749"/>
                    </a:lnTo>
                    <a:lnTo>
                      <a:pt x="958" y="667"/>
                    </a:lnTo>
                    <a:lnTo>
                      <a:pt x="977" y="588"/>
                    </a:lnTo>
                    <a:lnTo>
                      <a:pt x="997" y="514"/>
                    </a:lnTo>
                    <a:lnTo>
                      <a:pt x="1019" y="443"/>
                    </a:lnTo>
                    <a:lnTo>
                      <a:pt x="1045" y="376"/>
                    </a:lnTo>
                    <a:lnTo>
                      <a:pt x="1071" y="313"/>
                    </a:lnTo>
                    <a:lnTo>
                      <a:pt x="1100" y="257"/>
                    </a:lnTo>
                    <a:close/>
                    <a:moveTo>
                      <a:pt x="1392" y="219"/>
                    </a:moveTo>
                    <a:lnTo>
                      <a:pt x="1350" y="220"/>
                    </a:lnTo>
                    <a:lnTo>
                      <a:pt x="1331" y="237"/>
                    </a:lnTo>
                    <a:lnTo>
                      <a:pt x="1311" y="258"/>
                    </a:lnTo>
                    <a:lnTo>
                      <a:pt x="1289" y="284"/>
                    </a:lnTo>
                    <a:lnTo>
                      <a:pt x="1268" y="316"/>
                    </a:lnTo>
                    <a:lnTo>
                      <a:pt x="1248" y="355"/>
                    </a:lnTo>
                    <a:lnTo>
                      <a:pt x="1227" y="398"/>
                    </a:lnTo>
                    <a:lnTo>
                      <a:pt x="1205" y="447"/>
                    </a:lnTo>
                    <a:lnTo>
                      <a:pt x="1186" y="501"/>
                    </a:lnTo>
                    <a:lnTo>
                      <a:pt x="1167" y="561"/>
                    </a:lnTo>
                    <a:lnTo>
                      <a:pt x="1149" y="626"/>
                    </a:lnTo>
                    <a:lnTo>
                      <a:pt x="1132" y="696"/>
                    </a:lnTo>
                    <a:lnTo>
                      <a:pt x="1115" y="771"/>
                    </a:lnTo>
                    <a:lnTo>
                      <a:pt x="1101" y="852"/>
                    </a:lnTo>
                    <a:lnTo>
                      <a:pt x="1215" y="860"/>
                    </a:lnTo>
                    <a:lnTo>
                      <a:pt x="1330" y="864"/>
                    </a:lnTo>
                    <a:lnTo>
                      <a:pt x="1448" y="865"/>
                    </a:lnTo>
                    <a:lnTo>
                      <a:pt x="1566" y="862"/>
                    </a:lnTo>
                    <a:lnTo>
                      <a:pt x="1684" y="855"/>
                    </a:lnTo>
                    <a:lnTo>
                      <a:pt x="1670" y="774"/>
                    </a:lnTo>
                    <a:lnTo>
                      <a:pt x="1654" y="699"/>
                    </a:lnTo>
                    <a:lnTo>
                      <a:pt x="1637" y="628"/>
                    </a:lnTo>
                    <a:lnTo>
                      <a:pt x="1619" y="562"/>
                    </a:lnTo>
                    <a:lnTo>
                      <a:pt x="1600" y="502"/>
                    </a:lnTo>
                    <a:lnTo>
                      <a:pt x="1580" y="448"/>
                    </a:lnTo>
                    <a:lnTo>
                      <a:pt x="1558" y="399"/>
                    </a:lnTo>
                    <a:lnTo>
                      <a:pt x="1538" y="356"/>
                    </a:lnTo>
                    <a:lnTo>
                      <a:pt x="1517" y="317"/>
                    </a:lnTo>
                    <a:lnTo>
                      <a:pt x="1496" y="285"/>
                    </a:lnTo>
                    <a:lnTo>
                      <a:pt x="1474" y="258"/>
                    </a:lnTo>
                    <a:lnTo>
                      <a:pt x="1454" y="237"/>
                    </a:lnTo>
                    <a:lnTo>
                      <a:pt x="1435" y="220"/>
                    </a:lnTo>
                    <a:lnTo>
                      <a:pt x="1392" y="219"/>
                    </a:lnTo>
                    <a:close/>
                    <a:moveTo>
                      <a:pt x="1392" y="0"/>
                    </a:moveTo>
                    <a:lnTo>
                      <a:pt x="1488" y="3"/>
                    </a:lnTo>
                    <a:lnTo>
                      <a:pt x="1582" y="13"/>
                    </a:lnTo>
                    <a:lnTo>
                      <a:pt x="1673" y="28"/>
                    </a:lnTo>
                    <a:lnTo>
                      <a:pt x="1763" y="50"/>
                    </a:lnTo>
                    <a:lnTo>
                      <a:pt x="1850" y="77"/>
                    </a:lnTo>
                    <a:lnTo>
                      <a:pt x="1934" y="109"/>
                    </a:lnTo>
                    <a:lnTo>
                      <a:pt x="2015" y="148"/>
                    </a:lnTo>
                    <a:lnTo>
                      <a:pt x="2094" y="190"/>
                    </a:lnTo>
                    <a:lnTo>
                      <a:pt x="2170" y="238"/>
                    </a:lnTo>
                    <a:lnTo>
                      <a:pt x="2243" y="290"/>
                    </a:lnTo>
                    <a:lnTo>
                      <a:pt x="2312" y="347"/>
                    </a:lnTo>
                    <a:lnTo>
                      <a:pt x="2376" y="408"/>
                    </a:lnTo>
                    <a:lnTo>
                      <a:pt x="2437" y="473"/>
                    </a:lnTo>
                    <a:lnTo>
                      <a:pt x="2494" y="542"/>
                    </a:lnTo>
                    <a:lnTo>
                      <a:pt x="2546" y="614"/>
                    </a:lnTo>
                    <a:lnTo>
                      <a:pt x="2594" y="689"/>
                    </a:lnTo>
                    <a:lnTo>
                      <a:pt x="2637" y="768"/>
                    </a:lnTo>
                    <a:lnTo>
                      <a:pt x="2675" y="850"/>
                    </a:lnTo>
                    <a:lnTo>
                      <a:pt x="2707" y="935"/>
                    </a:lnTo>
                    <a:lnTo>
                      <a:pt x="2734" y="1022"/>
                    </a:lnTo>
                    <a:lnTo>
                      <a:pt x="2756" y="1112"/>
                    </a:lnTo>
                    <a:lnTo>
                      <a:pt x="2772" y="1203"/>
                    </a:lnTo>
                    <a:lnTo>
                      <a:pt x="2781" y="1297"/>
                    </a:lnTo>
                    <a:lnTo>
                      <a:pt x="2784" y="1392"/>
                    </a:lnTo>
                    <a:lnTo>
                      <a:pt x="2781" y="1484"/>
                    </a:lnTo>
                    <a:lnTo>
                      <a:pt x="2773" y="1574"/>
                    </a:lnTo>
                    <a:lnTo>
                      <a:pt x="2759" y="1662"/>
                    </a:lnTo>
                    <a:lnTo>
                      <a:pt x="2738" y="1747"/>
                    </a:lnTo>
                    <a:lnTo>
                      <a:pt x="2713" y="1831"/>
                    </a:lnTo>
                    <a:lnTo>
                      <a:pt x="2683" y="1912"/>
                    </a:lnTo>
                    <a:lnTo>
                      <a:pt x="2647" y="1990"/>
                    </a:lnTo>
                    <a:lnTo>
                      <a:pt x="2608" y="2066"/>
                    </a:lnTo>
                    <a:lnTo>
                      <a:pt x="2564" y="2139"/>
                    </a:lnTo>
                    <a:lnTo>
                      <a:pt x="2514" y="2209"/>
                    </a:lnTo>
                    <a:lnTo>
                      <a:pt x="2461" y="2276"/>
                    </a:lnTo>
                    <a:lnTo>
                      <a:pt x="2404" y="2339"/>
                    </a:lnTo>
                    <a:lnTo>
                      <a:pt x="2343" y="2399"/>
                    </a:lnTo>
                    <a:lnTo>
                      <a:pt x="2277" y="2455"/>
                    </a:lnTo>
                    <a:lnTo>
                      <a:pt x="2070" y="2348"/>
                    </a:lnTo>
                    <a:lnTo>
                      <a:pt x="2135" y="2299"/>
                    </a:lnTo>
                    <a:lnTo>
                      <a:pt x="2195" y="2245"/>
                    </a:lnTo>
                    <a:lnTo>
                      <a:pt x="2252" y="2188"/>
                    </a:lnTo>
                    <a:lnTo>
                      <a:pt x="2306" y="2126"/>
                    </a:lnTo>
                    <a:lnTo>
                      <a:pt x="2354" y="2061"/>
                    </a:lnTo>
                    <a:lnTo>
                      <a:pt x="2296" y="2040"/>
                    </a:lnTo>
                    <a:lnTo>
                      <a:pt x="2233" y="2020"/>
                    </a:lnTo>
                    <a:lnTo>
                      <a:pt x="2165" y="2002"/>
                    </a:lnTo>
                    <a:lnTo>
                      <a:pt x="2094" y="1985"/>
                    </a:lnTo>
                    <a:lnTo>
                      <a:pt x="2018" y="1970"/>
                    </a:lnTo>
                    <a:lnTo>
                      <a:pt x="1940" y="1957"/>
                    </a:lnTo>
                    <a:lnTo>
                      <a:pt x="1858" y="1946"/>
                    </a:lnTo>
                    <a:lnTo>
                      <a:pt x="1844" y="2032"/>
                    </a:lnTo>
                    <a:lnTo>
                      <a:pt x="1826" y="2116"/>
                    </a:lnTo>
                    <a:lnTo>
                      <a:pt x="1808" y="2197"/>
                    </a:lnTo>
                    <a:lnTo>
                      <a:pt x="1649" y="2106"/>
                    </a:lnTo>
                    <a:lnTo>
                      <a:pt x="1661" y="2049"/>
                    </a:lnTo>
                    <a:lnTo>
                      <a:pt x="1674" y="1990"/>
                    </a:lnTo>
                    <a:lnTo>
                      <a:pt x="1684" y="1928"/>
                    </a:lnTo>
                    <a:lnTo>
                      <a:pt x="1595" y="1923"/>
                    </a:lnTo>
                    <a:lnTo>
                      <a:pt x="1503" y="1919"/>
                    </a:lnTo>
                    <a:lnTo>
                      <a:pt x="1410" y="1918"/>
                    </a:lnTo>
                    <a:lnTo>
                      <a:pt x="1327" y="1919"/>
                    </a:lnTo>
                    <a:lnTo>
                      <a:pt x="1065" y="1768"/>
                    </a:lnTo>
                    <a:lnTo>
                      <a:pt x="1065" y="2193"/>
                    </a:lnTo>
                    <a:lnTo>
                      <a:pt x="1060" y="2193"/>
                    </a:lnTo>
                    <a:lnTo>
                      <a:pt x="1055" y="2192"/>
                    </a:lnTo>
                    <a:lnTo>
                      <a:pt x="1050" y="2192"/>
                    </a:lnTo>
                    <a:lnTo>
                      <a:pt x="1048" y="2192"/>
                    </a:lnTo>
                    <a:lnTo>
                      <a:pt x="1043" y="2192"/>
                    </a:lnTo>
                    <a:lnTo>
                      <a:pt x="1028" y="2190"/>
                    </a:lnTo>
                    <a:lnTo>
                      <a:pt x="1011" y="2186"/>
                    </a:lnTo>
                    <a:lnTo>
                      <a:pt x="992" y="2181"/>
                    </a:lnTo>
                    <a:lnTo>
                      <a:pt x="972" y="2174"/>
                    </a:lnTo>
                    <a:lnTo>
                      <a:pt x="971" y="2174"/>
                    </a:lnTo>
                    <a:lnTo>
                      <a:pt x="955" y="2102"/>
                    </a:lnTo>
                    <a:lnTo>
                      <a:pt x="940" y="2027"/>
                    </a:lnTo>
                    <a:lnTo>
                      <a:pt x="927" y="1950"/>
                    </a:lnTo>
                    <a:lnTo>
                      <a:pt x="837" y="1963"/>
                    </a:lnTo>
                    <a:lnTo>
                      <a:pt x="752" y="1979"/>
                    </a:lnTo>
                    <a:lnTo>
                      <a:pt x="671" y="1998"/>
                    </a:lnTo>
                    <a:lnTo>
                      <a:pt x="644" y="1974"/>
                    </a:lnTo>
                    <a:lnTo>
                      <a:pt x="621" y="1950"/>
                    </a:lnTo>
                    <a:lnTo>
                      <a:pt x="617" y="1946"/>
                    </a:lnTo>
                    <a:lnTo>
                      <a:pt x="613" y="1942"/>
                    </a:lnTo>
                    <a:lnTo>
                      <a:pt x="594" y="1922"/>
                    </a:lnTo>
                    <a:lnTo>
                      <a:pt x="575" y="1899"/>
                    </a:lnTo>
                    <a:lnTo>
                      <a:pt x="556" y="1875"/>
                    </a:lnTo>
                    <a:lnTo>
                      <a:pt x="538" y="1852"/>
                    </a:lnTo>
                    <a:lnTo>
                      <a:pt x="623" y="1829"/>
                    </a:lnTo>
                    <a:lnTo>
                      <a:pt x="713" y="1809"/>
                    </a:lnTo>
                    <a:lnTo>
                      <a:pt x="807" y="1790"/>
                    </a:lnTo>
                    <a:lnTo>
                      <a:pt x="906" y="1776"/>
                    </a:lnTo>
                    <a:lnTo>
                      <a:pt x="895" y="1649"/>
                    </a:lnTo>
                    <a:lnTo>
                      <a:pt x="889" y="1521"/>
                    </a:lnTo>
                    <a:lnTo>
                      <a:pt x="887" y="1392"/>
                    </a:lnTo>
                    <a:lnTo>
                      <a:pt x="889" y="1263"/>
                    </a:lnTo>
                    <a:lnTo>
                      <a:pt x="895" y="1134"/>
                    </a:lnTo>
                    <a:lnTo>
                      <a:pt x="906" y="1008"/>
                    </a:lnTo>
                    <a:lnTo>
                      <a:pt x="813" y="994"/>
                    </a:lnTo>
                    <a:lnTo>
                      <a:pt x="724" y="978"/>
                    </a:lnTo>
                    <a:lnTo>
                      <a:pt x="639" y="958"/>
                    </a:lnTo>
                    <a:lnTo>
                      <a:pt x="558" y="937"/>
                    </a:lnTo>
                    <a:lnTo>
                      <a:pt x="482" y="915"/>
                    </a:lnTo>
                    <a:lnTo>
                      <a:pt x="412" y="890"/>
                    </a:lnTo>
                    <a:lnTo>
                      <a:pt x="347" y="863"/>
                    </a:lnTo>
                    <a:lnTo>
                      <a:pt x="314" y="930"/>
                    </a:lnTo>
                    <a:lnTo>
                      <a:pt x="287" y="1000"/>
                    </a:lnTo>
                    <a:lnTo>
                      <a:pt x="264" y="1072"/>
                    </a:lnTo>
                    <a:lnTo>
                      <a:pt x="246" y="1146"/>
                    </a:lnTo>
                    <a:lnTo>
                      <a:pt x="235" y="1203"/>
                    </a:lnTo>
                    <a:lnTo>
                      <a:pt x="228" y="1262"/>
                    </a:lnTo>
                    <a:lnTo>
                      <a:pt x="222" y="1321"/>
                    </a:lnTo>
                    <a:lnTo>
                      <a:pt x="223" y="1380"/>
                    </a:lnTo>
                    <a:lnTo>
                      <a:pt x="229" y="1439"/>
                    </a:lnTo>
                    <a:lnTo>
                      <a:pt x="237" y="1497"/>
                    </a:lnTo>
                    <a:lnTo>
                      <a:pt x="248" y="1556"/>
                    </a:lnTo>
                    <a:lnTo>
                      <a:pt x="263" y="1613"/>
                    </a:lnTo>
                    <a:lnTo>
                      <a:pt x="280" y="1670"/>
                    </a:lnTo>
                    <a:lnTo>
                      <a:pt x="301" y="1726"/>
                    </a:lnTo>
                    <a:lnTo>
                      <a:pt x="325" y="1781"/>
                    </a:lnTo>
                    <a:lnTo>
                      <a:pt x="352" y="1834"/>
                    </a:lnTo>
                    <a:lnTo>
                      <a:pt x="382" y="1885"/>
                    </a:lnTo>
                    <a:lnTo>
                      <a:pt x="416" y="1936"/>
                    </a:lnTo>
                    <a:lnTo>
                      <a:pt x="452" y="1983"/>
                    </a:lnTo>
                    <a:lnTo>
                      <a:pt x="491" y="2029"/>
                    </a:lnTo>
                    <a:lnTo>
                      <a:pt x="534" y="2072"/>
                    </a:lnTo>
                    <a:lnTo>
                      <a:pt x="578" y="2113"/>
                    </a:lnTo>
                    <a:lnTo>
                      <a:pt x="627" y="2150"/>
                    </a:lnTo>
                    <a:lnTo>
                      <a:pt x="679" y="2185"/>
                    </a:lnTo>
                    <a:lnTo>
                      <a:pt x="733" y="2216"/>
                    </a:lnTo>
                    <a:lnTo>
                      <a:pt x="791" y="2243"/>
                    </a:lnTo>
                    <a:lnTo>
                      <a:pt x="851" y="2267"/>
                    </a:lnTo>
                    <a:lnTo>
                      <a:pt x="914" y="2288"/>
                    </a:lnTo>
                    <a:lnTo>
                      <a:pt x="981" y="2304"/>
                    </a:lnTo>
                    <a:lnTo>
                      <a:pt x="1050" y="2315"/>
                    </a:lnTo>
                    <a:lnTo>
                      <a:pt x="1121" y="2322"/>
                    </a:lnTo>
                    <a:lnTo>
                      <a:pt x="1196" y="2325"/>
                    </a:lnTo>
                    <a:lnTo>
                      <a:pt x="1196" y="1996"/>
                    </a:lnTo>
                    <a:lnTo>
                      <a:pt x="2357" y="2666"/>
                    </a:lnTo>
                    <a:lnTo>
                      <a:pt x="1196" y="3336"/>
                    </a:lnTo>
                    <a:lnTo>
                      <a:pt x="1196" y="2988"/>
                    </a:lnTo>
                    <a:lnTo>
                      <a:pt x="1100" y="2958"/>
                    </a:lnTo>
                    <a:lnTo>
                      <a:pt x="1007" y="2925"/>
                    </a:lnTo>
                    <a:lnTo>
                      <a:pt x="919" y="2886"/>
                    </a:lnTo>
                    <a:lnTo>
                      <a:pt x="834" y="2845"/>
                    </a:lnTo>
                    <a:lnTo>
                      <a:pt x="753" y="2800"/>
                    </a:lnTo>
                    <a:lnTo>
                      <a:pt x="678" y="2752"/>
                    </a:lnTo>
                    <a:lnTo>
                      <a:pt x="605" y="2699"/>
                    </a:lnTo>
                    <a:lnTo>
                      <a:pt x="536" y="2645"/>
                    </a:lnTo>
                    <a:lnTo>
                      <a:pt x="472" y="2586"/>
                    </a:lnTo>
                    <a:lnTo>
                      <a:pt x="412" y="2524"/>
                    </a:lnTo>
                    <a:lnTo>
                      <a:pt x="355" y="2461"/>
                    </a:lnTo>
                    <a:lnTo>
                      <a:pt x="303" y="2393"/>
                    </a:lnTo>
                    <a:lnTo>
                      <a:pt x="255" y="2323"/>
                    </a:lnTo>
                    <a:lnTo>
                      <a:pt x="211" y="2250"/>
                    </a:lnTo>
                    <a:lnTo>
                      <a:pt x="171" y="2174"/>
                    </a:lnTo>
                    <a:lnTo>
                      <a:pt x="135" y="2097"/>
                    </a:lnTo>
                    <a:lnTo>
                      <a:pt x="104" y="2016"/>
                    </a:lnTo>
                    <a:lnTo>
                      <a:pt x="77" y="1933"/>
                    </a:lnTo>
                    <a:lnTo>
                      <a:pt x="54" y="1848"/>
                    </a:lnTo>
                    <a:lnTo>
                      <a:pt x="34" y="1761"/>
                    </a:lnTo>
                    <a:lnTo>
                      <a:pt x="19" y="1672"/>
                    </a:lnTo>
                    <a:lnTo>
                      <a:pt x="9" y="1580"/>
                    </a:lnTo>
                    <a:lnTo>
                      <a:pt x="2" y="1487"/>
                    </a:lnTo>
                    <a:lnTo>
                      <a:pt x="0" y="1392"/>
                    </a:lnTo>
                    <a:lnTo>
                      <a:pt x="3" y="1308"/>
                    </a:lnTo>
                    <a:lnTo>
                      <a:pt x="10" y="1226"/>
                    </a:lnTo>
                    <a:lnTo>
                      <a:pt x="22" y="1146"/>
                    </a:lnTo>
                    <a:lnTo>
                      <a:pt x="40" y="1058"/>
                    </a:lnTo>
                    <a:lnTo>
                      <a:pt x="65" y="972"/>
                    </a:lnTo>
                    <a:lnTo>
                      <a:pt x="94" y="890"/>
                    </a:lnTo>
                    <a:lnTo>
                      <a:pt x="128" y="809"/>
                    </a:lnTo>
                    <a:lnTo>
                      <a:pt x="168" y="730"/>
                    </a:lnTo>
                    <a:lnTo>
                      <a:pt x="211" y="655"/>
                    </a:lnTo>
                    <a:lnTo>
                      <a:pt x="260" y="583"/>
                    </a:lnTo>
                    <a:lnTo>
                      <a:pt x="312" y="514"/>
                    </a:lnTo>
                    <a:lnTo>
                      <a:pt x="369" y="449"/>
                    </a:lnTo>
                    <a:lnTo>
                      <a:pt x="430" y="387"/>
                    </a:lnTo>
                    <a:lnTo>
                      <a:pt x="494" y="329"/>
                    </a:lnTo>
                    <a:lnTo>
                      <a:pt x="562" y="275"/>
                    </a:lnTo>
                    <a:lnTo>
                      <a:pt x="634" y="225"/>
                    </a:lnTo>
                    <a:lnTo>
                      <a:pt x="708" y="180"/>
                    </a:lnTo>
                    <a:lnTo>
                      <a:pt x="785" y="140"/>
                    </a:lnTo>
                    <a:lnTo>
                      <a:pt x="866" y="103"/>
                    </a:lnTo>
                    <a:lnTo>
                      <a:pt x="948" y="73"/>
                    </a:lnTo>
                    <a:lnTo>
                      <a:pt x="1032" y="48"/>
                    </a:lnTo>
                    <a:lnTo>
                      <a:pt x="1120" y="26"/>
                    </a:lnTo>
                    <a:lnTo>
                      <a:pt x="1209" y="12"/>
                    </a:lnTo>
                    <a:lnTo>
                      <a:pt x="1300" y="3"/>
                    </a:lnTo>
                    <a:lnTo>
                      <a:pt x="139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grpSp>
            <p:nvGrpSpPr>
              <p:cNvPr id="33" name="Group 32"/>
              <p:cNvGrpSpPr/>
              <p:nvPr/>
            </p:nvGrpSpPr>
            <p:grpSpPr>
              <a:xfrm>
                <a:off x="7776560" y="2219973"/>
                <a:ext cx="803897" cy="701995"/>
                <a:chOff x="9005888" y="1238250"/>
                <a:chExt cx="1465263" cy="1279526"/>
              </a:xfrm>
              <a:solidFill>
                <a:schemeClr val="bg1"/>
              </a:solidFill>
            </p:grpSpPr>
            <p:sp>
              <p:nvSpPr>
                <p:cNvPr id="45" name="Freeform 53"/>
                <p:cNvSpPr>
                  <a:spLocks/>
                </p:cNvSpPr>
                <p:nvPr/>
              </p:nvSpPr>
              <p:spPr bwMode="auto">
                <a:xfrm>
                  <a:off x="9983788" y="1420813"/>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46"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47" name="Freeform 55"/>
                <p:cNvSpPr>
                  <a:spLocks/>
                </p:cNvSpPr>
                <p:nvPr/>
              </p:nvSpPr>
              <p:spPr bwMode="auto">
                <a:xfrm>
                  <a:off x="9409113" y="2049463"/>
                  <a:ext cx="1062038" cy="468313"/>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48" name="Freeform 56"/>
                <p:cNvSpPr>
                  <a:spLocks noEditPoints="1"/>
                </p:cNvSpPr>
                <p:nvPr/>
              </p:nvSpPr>
              <p:spPr bwMode="auto">
                <a:xfrm>
                  <a:off x="9005888" y="2062163"/>
                  <a:ext cx="336550" cy="433388"/>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grpSp>
          <p:sp>
            <p:nvSpPr>
              <p:cNvPr id="34" name="TextBox 33"/>
              <p:cNvSpPr txBox="1"/>
              <p:nvPr/>
            </p:nvSpPr>
            <p:spPr>
              <a:xfrm>
                <a:off x="2953296" y="3413765"/>
                <a:ext cx="1600710" cy="1050367"/>
              </a:xfrm>
              <a:prstGeom prst="rect">
                <a:avLst/>
              </a:prstGeom>
              <a:noFill/>
            </p:spPr>
            <p:txBody>
              <a:bodyPr wrap="square" rtlCol="0">
                <a:spAutoFit/>
              </a:bodyPr>
              <a:lstStyle/>
              <a:p>
                <a:pPr marL="128588" indent="-128588" defTabSz="914240">
                  <a:buFont typeface="Courier New" panose="02070309020205020404" pitchFamily="49" charset="0"/>
                  <a:buChar char="o"/>
                  <a:defRPr/>
                </a:pPr>
                <a:r>
                  <a:rPr lang="en-US" sz="900" dirty="0">
                    <a:solidFill>
                      <a:prstClr val="white"/>
                    </a:solidFill>
                    <a:latin typeface="Arial" panose="020B0604020202020204" pitchFamily="34" charset="0"/>
                    <a:cs typeface="Arial" panose="020B0604020202020204" pitchFamily="34" charset="0"/>
                  </a:rPr>
                  <a:t>Increased Revenue</a:t>
                </a:r>
              </a:p>
              <a:p>
                <a:pPr marL="128588" indent="-128588" defTabSz="914240">
                  <a:buFont typeface="Courier New" panose="02070309020205020404" pitchFamily="49" charset="0"/>
                  <a:buChar char="o"/>
                  <a:defRPr/>
                </a:pPr>
                <a:r>
                  <a:rPr lang="en-US" sz="900" kern="0" dirty="0">
                    <a:solidFill>
                      <a:prstClr val="white"/>
                    </a:solidFill>
                    <a:latin typeface="Arial" panose="020B0604020202020204" pitchFamily="34" charset="0"/>
                    <a:cs typeface="Arial" panose="020B0604020202020204" pitchFamily="34" charset="0"/>
                  </a:rPr>
                  <a:t>Research Publications</a:t>
                </a:r>
              </a:p>
              <a:p>
                <a:pPr marL="128588" indent="-128588" defTabSz="914240">
                  <a:buFont typeface="Courier New" panose="02070309020205020404" pitchFamily="49" charset="0"/>
                  <a:buChar char="o"/>
                  <a:defRPr/>
                </a:pPr>
                <a:r>
                  <a:rPr lang="en-US" sz="900" kern="0" dirty="0">
                    <a:solidFill>
                      <a:prstClr val="white"/>
                    </a:solidFill>
                    <a:latin typeface="Arial" panose="020B0604020202020204" pitchFamily="34" charset="0"/>
                    <a:cs typeface="Arial" panose="020B0604020202020204" pitchFamily="34" charset="0"/>
                  </a:rPr>
                  <a:t>Innovation Disclosures</a:t>
                </a:r>
                <a:endParaRPr lang="en-US" sz="1050" dirty="0">
                  <a:solidFill>
                    <a:prstClr val="white"/>
                  </a:solidFill>
                  <a:latin typeface="Arial" panose="020B0604020202020204" pitchFamily="34" charset="0"/>
                  <a:cs typeface="Arial" panose="020B0604020202020204" pitchFamily="34" charset="0"/>
                </a:endParaRPr>
              </a:p>
            </p:txBody>
          </p:sp>
          <p:sp>
            <p:nvSpPr>
              <p:cNvPr id="35" name="TextBox 34"/>
              <p:cNvSpPr txBox="1"/>
              <p:nvPr/>
            </p:nvSpPr>
            <p:spPr>
              <a:xfrm>
                <a:off x="7396061" y="3386465"/>
                <a:ext cx="1572338" cy="1735731"/>
              </a:xfrm>
              <a:prstGeom prst="rect">
                <a:avLst/>
              </a:prstGeom>
              <a:noFill/>
            </p:spPr>
            <p:txBody>
              <a:bodyPr wrap="square" rtlCol="0">
                <a:spAutoFit/>
              </a:bodyPr>
              <a:lstStyle/>
              <a:p>
                <a:pPr marL="135731" lvl="1" indent="-135731"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ea typeface="Times New Roman" panose="02020603050405020304" pitchFamily="18" charset="0"/>
                    <a:cs typeface="Arial" panose="020B0604020202020204" pitchFamily="34" charset="0"/>
                  </a:rPr>
                  <a:t>Operational Safety</a:t>
                </a:r>
              </a:p>
              <a:p>
                <a:pPr marL="135731" lvl="1" indent="-135731"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cs typeface="Arial" panose="020B0604020202020204" pitchFamily="34" charset="0"/>
                  </a:rPr>
                  <a:t>Operational Compliance</a:t>
                </a:r>
              </a:p>
              <a:p>
                <a:pPr marL="135731" lvl="1" indent="-135731"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cs typeface="Arial" panose="020B0604020202020204" pitchFamily="34" charset="0"/>
                  </a:rPr>
                  <a:t>SAFARI Availability</a:t>
                </a:r>
              </a:p>
              <a:p>
                <a:pPr marL="135731" lvl="1" indent="-135731"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cs typeface="Arial" panose="020B0604020202020204" pitchFamily="34" charset="0"/>
                  </a:rPr>
                  <a:t>MPR</a:t>
                </a:r>
              </a:p>
              <a:p>
                <a:pPr marL="135731" lvl="1" indent="-135731"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cs typeface="Arial" panose="020B0604020202020204" pitchFamily="34" charset="0"/>
                  </a:rPr>
                  <a:t>D&amp;D Programme Execution</a:t>
                </a:r>
              </a:p>
            </p:txBody>
          </p:sp>
          <p:sp>
            <p:nvSpPr>
              <p:cNvPr id="36" name="Freeform 35"/>
              <p:cNvSpPr>
                <a:spLocks/>
              </p:cNvSpPr>
              <p:nvPr/>
            </p:nvSpPr>
            <p:spPr bwMode="auto">
              <a:xfrm>
                <a:off x="9076176" y="4658763"/>
                <a:ext cx="1640407" cy="2102984"/>
              </a:xfrm>
              <a:custGeom>
                <a:avLst/>
                <a:gdLst>
                  <a:gd name="T0" fmla="*/ 0 w 925"/>
                  <a:gd name="T1" fmla="*/ 1044 h 1374"/>
                  <a:gd name="T2" fmla="*/ 0 w 925"/>
                  <a:gd name="T3" fmla="*/ 0 h 1374"/>
                  <a:gd name="T4" fmla="*/ 925 w 925"/>
                  <a:gd name="T5" fmla="*/ 0 h 1374"/>
                  <a:gd name="T6" fmla="*/ 925 w 925"/>
                  <a:gd name="T7" fmla="*/ 1044 h 1374"/>
                  <a:gd name="T8" fmla="*/ 453 w 925"/>
                  <a:gd name="T9" fmla="*/ 1374 h 1374"/>
                  <a:gd name="T10" fmla="*/ 0 w 925"/>
                  <a:gd name="T11" fmla="*/ 1044 h 1374"/>
                </a:gdLst>
                <a:ahLst/>
                <a:cxnLst>
                  <a:cxn ang="0">
                    <a:pos x="T0" y="T1"/>
                  </a:cxn>
                  <a:cxn ang="0">
                    <a:pos x="T2" y="T3"/>
                  </a:cxn>
                  <a:cxn ang="0">
                    <a:pos x="T4" y="T5"/>
                  </a:cxn>
                  <a:cxn ang="0">
                    <a:pos x="T6" y="T7"/>
                  </a:cxn>
                  <a:cxn ang="0">
                    <a:pos x="T8" y="T9"/>
                  </a:cxn>
                  <a:cxn ang="0">
                    <a:pos x="T10" y="T11"/>
                  </a:cxn>
                </a:cxnLst>
                <a:rect l="0" t="0" r="r" b="b"/>
                <a:pathLst>
                  <a:path w="925" h="1374">
                    <a:moveTo>
                      <a:pt x="0" y="1044"/>
                    </a:moveTo>
                    <a:lnTo>
                      <a:pt x="0" y="0"/>
                    </a:lnTo>
                    <a:lnTo>
                      <a:pt x="925" y="0"/>
                    </a:lnTo>
                    <a:lnTo>
                      <a:pt x="925" y="1044"/>
                    </a:lnTo>
                    <a:lnTo>
                      <a:pt x="453" y="1374"/>
                    </a:lnTo>
                    <a:lnTo>
                      <a:pt x="0" y="1044"/>
                    </a:lnTo>
                    <a:close/>
                  </a:path>
                </a:pathLst>
              </a:custGeom>
              <a:solidFill>
                <a:schemeClr val="tx2">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ctr" anchorCtr="1" compatLnSpc="1">
                <a:prstTxWarp prst="textNoShape">
                  <a:avLst/>
                </a:prstTxWarp>
              </a:bodyPr>
              <a:lstStyle/>
              <a:p>
                <a:pPr marL="135731" indent="-135731" defTabSz="685800" eaLnBrk="0" hangingPunct="0">
                  <a:defRPr/>
                </a:pPr>
                <a:r>
                  <a:rPr lang="en-US" sz="900" b="1" dirty="0">
                    <a:solidFill>
                      <a:prstClr val="white"/>
                    </a:solidFill>
                    <a:latin typeface="Arial" panose="020B0604020202020204" pitchFamily="34" charset="0"/>
                    <a:cs typeface="Arial" panose="020B0604020202020204" pitchFamily="34" charset="0"/>
                  </a:rPr>
                  <a:t>5. Talent Excellence and High Performance Culture</a:t>
                </a:r>
                <a:endParaRPr lang="en-ZA" sz="900" dirty="0">
                  <a:solidFill>
                    <a:prstClr val="white"/>
                  </a:solidFill>
                  <a:latin typeface="Arial" panose="020B0604020202020204" pitchFamily="34" charset="0"/>
                  <a:cs typeface="Arial" panose="020B0604020202020204" pitchFamily="34" charset="0"/>
                </a:endParaRPr>
              </a:p>
            </p:txBody>
          </p:sp>
          <p:sp>
            <p:nvSpPr>
              <p:cNvPr id="37" name="Freeform 36"/>
              <p:cNvSpPr>
                <a:spLocks/>
              </p:cNvSpPr>
              <p:nvPr/>
            </p:nvSpPr>
            <p:spPr bwMode="auto">
              <a:xfrm>
                <a:off x="9089677" y="4646213"/>
                <a:ext cx="863652" cy="557123"/>
              </a:xfrm>
              <a:custGeom>
                <a:avLst/>
                <a:gdLst>
                  <a:gd name="T0" fmla="*/ 277 w 487"/>
                  <a:gd name="T1" fmla="*/ 364 h 364"/>
                  <a:gd name="T2" fmla="*/ 0 w 487"/>
                  <a:gd name="T3" fmla="*/ 0 h 364"/>
                  <a:gd name="T4" fmla="*/ 487 w 487"/>
                  <a:gd name="T5" fmla="*/ 0 h 364"/>
                  <a:gd name="T6" fmla="*/ 277 w 487"/>
                  <a:gd name="T7" fmla="*/ 364 h 364"/>
                </a:gdLst>
                <a:ahLst/>
                <a:cxnLst>
                  <a:cxn ang="0">
                    <a:pos x="T0" y="T1"/>
                  </a:cxn>
                  <a:cxn ang="0">
                    <a:pos x="T2" y="T3"/>
                  </a:cxn>
                  <a:cxn ang="0">
                    <a:pos x="T4" y="T5"/>
                  </a:cxn>
                  <a:cxn ang="0">
                    <a:pos x="T6" y="T7"/>
                  </a:cxn>
                </a:cxnLst>
                <a:rect l="0" t="0" r="r" b="b"/>
                <a:pathLst>
                  <a:path w="487" h="364">
                    <a:moveTo>
                      <a:pt x="277" y="364"/>
                    </a:moveTo>
                    <a:lnTo>
                      <a:pt x="0" y="0"/>
                    </a:lnTo>
                    <a:lnTo>
                      <a:pt x="487" y="0"/>
                    </a:lnTo>
                    <a:lnTo>
                      <a:pt x="277" y="364"/>
                    </a:lnTo>
                    <a:close/>
                  </a:path>
                </a:pathLst>
              </a:custGeom>
              <a:solidFill>
                <a:schemeClr val="tx2">
                  <a:lumMod val="50000"/>
                </a:schemeClr>
              </a:solidFill>
              <a:ln w="9525">
                <a:noFill/>
                <a:round/>
                <a:headEnd/>
                <a:tailEnd/>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38" name="Rectangle 37"/>
              <p:cNvSpPr>
                <a:spLocks noChangeArrowheads="1"/>
              </p:cNvSpPr>
              <p:nvPr/>
            </p:nvSpPr>
            <p:spPr bwMode="auto">
              <a:xfrm>
                <a:off x="9576977" y="1943251"/>
                <a:ext cx="1638633" cy="3260085"/>
              </a:xfrm>
              <a:prstGeom prst="rect">
                <a:avLst/>
              </a:prstGeom>
              <a:solidFill>
                <a:schemeClr val="tx2">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822960" rIns="68580" bIns="34290" numCol="1" anchor="t" anchorCtr="0" compatLnSpc="1">
                <a:prstTxWarp prst="textNoShape">
                  <a:avLst/>
                </a:prstTxWarp>
              </a:bodyPr>
              <a:lstStyle/>
              <a:p>
                <a:pPr algn="ctr" defTabSz="914240">
                  <a:defRPr/>
                </a:pPr>
                <a:endParaRPr lang="en-US" sz="1350" dirty="0">
                  <a:solidFill>
                    <a:prstClr val="white"/>
                  </a:solidFill>
                  <a:latin typeface="Arial" panose="020B0604020202020204" pitchFamily="34" charset="0"/>
                  <a:cs typeface="Arial" panose="020B0604020202020204" pitchFamily="34" charset="0"/>
                </a:endParaRPr>
              </a:p>
              <a:p>
                <a:pPr algn="ctr" defTabSz="914240">
                  <a:defRPr/>
                </a:pPr>
                <a:r>
                  <a:rPr lang="en-US" sz="1350" dirty="0">
                    <a:solidFill>
                      <a:prstClr val="white"/>
                    </a:solidFill>
                    <a:latin typeface="Arial" panose="020B0604020202020204" pitchFamily="34" charset="0"/>
                    <a:cs typeface="Arial" panose="020B0604020202020204" pitchFamily="34" charset="0"/>
                  </a:rPr>
                  <a:t>KPA’s</a:t>
                </a:r>
              </a:p>
            </p:txBody>
          </p:sp>
          <p:grpSp>
            <p:nvGrpSpPr>
              <p:cNvPr id="39" name="Group 38"/>
              <p:cNvGrpSpPr/>
              <p:nvPr/>
            </p:nvGrpSpPr>
            <p:grpSpPr>
              <a:xfrm>
                <a:off x="9998280" y="2207423"/>
                <a:ext cx="803897" cy="701995"/>
                <a:chOff x="9005888" y="1238250"/>
                <a:chExt cx="1465263" cy="1279526"/>
              </a:xfrm>
              <a:solidFill>
                <a:schemeClr val="bg1"/>
              </a:solidFill>
            </p:grpSpPr>
            <p:sp>
              <p:nvSpPr>
                <p:cNvPr id="41" name="Freeform 53"/>
                <p:cNvSpPr>
                  <a:spLocks/>
                </p:cNvSpPr>
                <p:nvPr/>
              </p:nvSpPr>
              <p:spPr bwMode="auto">
                <a:xfrm>
                  <a:off x="9983788" y="1420813"/>
                  <a:ext cx="201613" cy="411163"/>
                </a:xfrm>
                <a:custGeom>
                  <a:avLst/>
                  <a:gdLst>
                    <a:gd name="T0" fmla="*/ 291 w 506"/>
                    <a:gd name="T1" fmla="*/ 3 h 1034"/>
                    <a:gd name="T2" fmla="*/ 316 w 506"/>
                    <a:gd name="T3" fmla="*/ 40 h 1034"/>
                    <a:gd name="T4" fmla="*/ 318 w 506"/>
                    <a:gd name="T5" fmla="*/ 118 h 1034"/>
                    <a:gd name="T6" fmla="*/ 321 w 506"/>
                    <a:gd name="T7" fmla="*/ 122 h 1034"/>
                    <a:gd name="T8" fmla="*/ 335 w 506"/>
                    <a:gd name="T9" fmla="*/ 124 h 1034"/>
                    <a:gd name="T10" fmla="*/ 383 w 506"/>
                    <a:gd name="T11" fmla="*/ 134 h 1034"/>
                    <a:gd name="T12" fmla="*/ 440 w 506"/>
                    <a:gd name="T13" fmla="*/ 150 h 1034"/>
                    <a:gd name="T14" fmla="*/ 473 w 506"/>
                    <a:gd name="T15" fmla="*/ 172 h 1034"/>
                    <a:gd name="T16" fmla="*/ 454 w 506"/>
                    <a:gd name="T17" fmla="*/ 248 h 1034"/>
                    <a:gd name="T18" fmla="*/ 429 w 506"/>
                    <a:gd name="T19" fmla="*/ 272 h 1034"/>
                    <a:gd name="T20" fmla="*/ 399 w 506"/>
                    <a:gd name="T21" fmla="*/ 268 h 1034"/>
                    <a:gd name="T22" fmla="*/ 376 w 506"/>
                    <a:gd name="T23" fmla="*/ 258 h 1034"/>
                    <a:gd name="T24" fmla="*/ 320 w 506"/>
                    <a:gd name="T25" fmla="*/ 244 h 1034"/>
                    <a:gd name="T26" fmla="*/ 243 w 506"/>
                    <a:gd name="T27" fmla="*/ 240 h 1034"/>
                    <a:gd name="T28" fmla="*/ 188 w 506"/>
                    <a:gd name="T29" fmla="*/ 261 h 1034"/>
                    <a:gd name="T30" fmla="*/ 162 w 506"/>
                    <a:gd name="T31" fmla="*/ 296 h 1034"/>
                    <a:gd name="T32" fmla="*/ 159 w 506"/>
                    <a:gd name="T33" fmla="*/ 338 h 1034"/>
                    <a:gd name="T34" fmla="*/ 180 w 506"/>
                    <a:gd name="T35" fmla="*/ 378 h 1034"/>
                    <a:gd name="T36" fmla="*/ 237 w 506"/>
                    <a:gd name="T37" fmla="*/ 415 h 1034"/>
                    <a:gd name="T38" fmla="*/ 345 w 506"/>
                    <a:gd name="T39" fmla="*/ 462 h 1034"/>
                    <a:gd name="T40" fmla="*/ 446 w 506"/>
                    <a:gd name="T41" fmla="*/ 529 h 1034"/>
                    <a:gd name="T42" fmla="*/ 497 w 506"/>
                    <a:gd name="T43" fmla="*/ 614 h 1034"/>
                    <a:gd name="T44" fmla="*/ 504 w 506"/>
                    <a:gd name="T45" fmla="*/ 718 h 1034"/>
                    <a:gd name="T46" fmla="*/ 466 w 506"/>
                    <a:gd name="T47" fmla="*/ 811 h 1034"/>
                    <a:gd name="T48" fmla="*/ 388 w 506"/>
                    <a:gd name="T49" fmla="*/ 878 h 1034"/>
                    <a:gd name="T50" fmla="*/ 315 w 506"/>
                    <a:gd name="T51" fmla="*/ 904 h 1034"/>
                    <a:gd name="T52" fmla="*/ 310 w 506"/>
                    <a:gd name="T53" fmla="*/ 907 h 1034"/>
                    <a:gd name="T54" fmla="*/ 309 w 506"/>
                    <a:gd name="T55" fmla="*/ 994 h 1034"/>
                    <a:gd name="T56" fmla="*/ 283 w 506"/>
                    <a:gd name="T57" fmla="*/ 1032 h 1034"/>
                    <a:gd name="T58" fmla="*/ 214 w 506"/>
                    <a:gd name="T59" fmla="*/ 1032 h 1034"/>
                    <a:gd name="T60" fmla="*/ 188 w 506"/>
                    <a:gd name="T61" fmla="*/ 994 h 1034"/>
                    <a:gd name="T62" fmla="*/ 187 w 506"/>
                    <a:gd name="T63" fmla="*/ 911 h 1034"/>
                    <a:gd name="T64" fmla="*/ 181 w 506"/>
                    <a:gd name="T65" fmla="*/ 908 h 1034"/>
                    <a:gd name="T66" fmla="*/ 165 w 506"/>
                    <a:gd name="T67" fmla="*/ 906 h 1034"/>
                    <a:gd name="T68" fmla="*/ 106 w 506"/>
                    <a:gd name="T69" fmla="*/ 893 h 1034"/>
                    <a:gd name="T70" fmla="*/ 38 w 506"/>
                    <a:gd name="T71" fmla="*/ 872 h 1034"/>
                    <a:gd name="T72" fmla="*/ 2 w 506"/>
                    <a:gd name="T73" fmla="*/ 846 h 1034"/>
                    <a:gd name="T74" fmla="*/ 21 w 506"/>
                    <a:gd name="T75" fmla="*/ 769 h 1034"/>
                    <a:gd name="T76" fmla="*/ 46 w 506"/>
                    <a:gd name="T77" fmla="*/ 746 h 1034"/>
                    <a:gd name="T78" fmla="*/ 69 w 506"/>
                    <a:gd name="T79" fmla="*/ 746 h 1034"/>
                    <a:gd name="T80" fmla="*/ 85 w 506"/>
                    <a:gd name="T81" fmla="*/ 753 h 1034"/>
                    <a:gd name="T82" fmla="*/ 128 w 506"/>
                    <a:gd name="T83" fmla="*/ 768 h 1034"/>
                    <a:gd name="T84" fmla="*/ 187 w 506"/>
                    <a:gd name="T85" fmla="*/ 785 h 1034"/>
                    <a:gd name="T86" fmla="*/ 259 w 506"/>
                    <a:gd name="T87" fmla="*/ 787 h 1034"/>
                    <a:gd name="T88" fmla="*/ 329 w 506"/>
                    <a:gd name="T89" fmla="*/ 754 h 1034"/>
                    <a:gd name="T90" fmla="*/ 356 w 506"/>
                    <a:gd name="T91" fmla="*/ 691 h 1034"/>
                    <a:gd name="T92" fmla="*/ 334 w 506"/>
                    <a:gd name="T93" fmla="*/ 631 h 1034"/>
                    <a:gd name="T94" fmla="*/ 263 w 506"/>
                    <a:gd name="T95" fmla="*/ 581 h 1034"/>
                    <a:gd name="T96" fmla="*/ 167 w 506"/>
                    <a:gd name="T97" fmla="*/ 540 h 1034"/>
                    <a:gd name="T98" fmla="*/ 86 w 506"/>
                    <a:gd name="T99" fmla="*/ 493 h 1034"/>
                    <a:gd name="T100" fmla="*/ 29 w 506"/>
                    <a:gd name="T101" fmla="*/ 427 h 1034"/>
                    <a:gd name="T102" fmla="*/ 8 w 506"/>
                    <a:gd name="T103" fmla="*/ 338 h 1034"/>
                    <a:gd name="T104" fmla="*/ 30 w 506"/>
                    <a:gd name="T105" fmla="*/ 244 h 1034"/>
                    <a:gd name="T106" fmla="*/ 92 w 506"/>
                    <a:gd name="T107" fmla="*/ 171 h 1034"/>
                    <a:gd name="T108" fmla="*/ 188 w 506"/>
                    <a:gd name="T109" fmla="*/ 127 h 1034"/>
                    <a:gd name="T110" fmla="*/ 194 w 506"/>
                    <a:gd name="T111" fmla="*/ 125 h 1034"/>
                    <a:gd name="T112" fmla="*/ 197 w 506"/>
                    <a:gd name="T113" fmla="*/ 118 h 1034"/>
                    <a:gd name="T114" fmla="*/ 209 w 506"/>
                    <a:gd name="T115" fmla="*/ 1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6" h="1034">
                      <a:moveTo>
                        <a:pt x="239" y="0"/>
                      </a:moveTo>
                      <a:lnTo>
                        <a:pt x="274" y="0"/>
                      </a:lnTo>
                      <a:lnTo>
                        <a:pt x="291" y="3"/>
                      </a:lnTo>
                      <a:lnTo>
                        <a:pt x="305" y="11"/>
                      </a:lnTo>
                      <a:lnTo>
                        <a:pt x="314" y="24"/>
                      </a:lnTo>
                      <a:lnTo>
                        <a:pt x="316" y="40"/>
                      </a:lnTo>
                      <a:lnTo>
                        <a:pt x="317" y="114"/>
                      </a:lnTo>
                      <a:lnTo>
                        <a:pt x="317" y="117"/>
                      </a:lnTo>
                      <a:lnTo>
                        <a:pt x="318" y="118"/>
                      </a:lnTo>
                      <a:lnTo>
                        <a:pt x="319" y="119"/>
                      </a:lnTo>
                      <a:lnTo>
                        <a:pt x="320" y="121"/>
                      </a:lnTo>
                      <a:lnTo>
                        <a:pt x="321" y="122"/>
                      </a:lnTo>
                      <a:lnTo>
                        <a:pt x="323" y="122"/>
                      </a:lnTo>
                      <a:lnTo>
                        <a:pt x="326" y="122"/>
                      </a:lnTo>
                      <a:lnTo>
                        <a:pt x="335" y="124"/>
                      </a:lnTo>
                      <a:lnTo>
                        <a:pt x="348" y="126"/>
                      </a:lnTo>
                      <a:lnTo>
                        <a:pt x="364" y="129"/>
                      </a:lnTo>
                      <a:lnTo>
                        <a:pt x="383" y="134"/>
                      </a:lnTo>
                      <a:lnTo>
                        <a:pt x="402" y="138"/>
                      </a:lnTo>
                      <a:lnTo>
                        <a:pt x="422" y="144"/>
                      </a:lnTo>
                      <a:lnTo>
                        <a:pt x="440" y="150"/>
                      </a:lnTo>
                      <a:lnTo>
                        <a:pt x="457" y="156"/>
                      </a:lnTo>
                      <a:lnTo>
                        <a:pt x="466" y="162"/>
                      </a:lnTo>
                      <a:lnTo>
                        <a:pt x="473" y="172"/>
                      </a:lnTo>
                      <a:lnTo>
                        <a:pt x="476" y="183"/>
                      </a:lnTo>
                      <a:lnTo>
                        <a:pt x="474" y="197"/>
                      </a:lnTo>
                      <a:lnTo>
                        <a:pt x="454" y="248"/>
                      </a:lnTo>
                      <a:lnTo>
                        <a:pt x="448" y="258"/>
                      </a:lnTo>
                      <a:lnTo>
                        <a:pt x="439" y="266"/>
                      </a:lnTo>
                      <a:lnTo>
                        <a:pt x="429" y="272"/>
                      </a:lnTo>
                      <a:lnTo>
                        <a:pt x="418" y="273"/>
                      </a:lnTo>
                      <a:lnTo>
                        <a:pt x="408" y="272"/>
                      </a:lnTo>
                      <a:lnTo>
                        <a:pt x="399" y="268"/>
                      </a:lnTo>
                      <a:lnTo>
                        <a:pt x="396" y="267"/>
                      </a:lnTo>
                      <a:lnTo>
                        <a:pt x="389" y="264"/>
                      </a:lnTo>
                      <a:lnTo>
                        <a:pt x="376" y="258"/>
                      </a:lnTo>
                      <a:lnTo>
                        <a:pt x="361" y="254"/>
                      </a:lnTo>
                      <a:lnTo>
                        <a:pt x="342" y="248"/>
                      </a:lnTo>
                      <a:lnTo>
                        <a:pt x="320" y="244"/>
                      </a:lnTo>
                      <a:lnTo>
                        <a:pt x="296" y="240"/>
                      </a:lnTo>
                      <a:lnTo>
                        <a:pt x="269" y="239"/>
                      </a:lnTo>
                      <a:lnTo>
                        <a:pt x="243" y="240"/>
                      </a:lnTo>
                      <a:lnTo>
                        <a:pt x="222" y="245"/>
                      </a:lnTo>
                      <a:lnTo>
                        <a:pt x="204" y="253"/>
                      </a:lnTo>
                      <a:lnTo>
                        <a:pt x="188" y="261"/>
                      </a:lnTo>
                      <a:lnTo>
                        <a:pt x="177" y="272"/>
                      </a:lnTo>
                      <a:lnTo>
                        <a:pt x="168" y="284"/>
                      </a:lnTo>
                      <a:lnTo>
                        <a:pt x="162" y="296"/>
                      </a:lnTo>
                      <a:lnTo>
                        <a:pt x="158" y="310"/>
                      </a:lnTo>
                      <a:lnTo>
                        <a:pt x="157" y="323"/>
                      </a:lnTo>
                      <a:lnTo>
                        <a:pt x="159" y="338"/>
                      </a:lnTo>
                      <a:lnTo>
                        <a:pt x="162" y="352"/>
                      </a:lnTo>
                      <a:lnTo>
                        <a:pt x="169" y="365"/>
                      </a:lnTo>
                      <a:lnTo>
                        <a:pt x="180" y="378"/>
                      </a:lnTo>
                      <a:lnTo>
                        <a:pt x="195" y="390"/>
                      </a:lnTo>
                      <a:lnTo>
                        <a:pt x="214" y="402"/>
                      </a:lnTo>
                      <a:lnTo>
                        <a:pt x="237" y="415"/>
                      </a:lnTo>
                      <a:lnTo>
                        <a:pt x="265" y="428"/>
                      </a:lnTo>
                      <a:lnTo>
                        <a:pt x="300" y="442"/>
                      </a:lnTo>
                      <a:lnTo>
                        <a:pt x="345" y="462"/>
                      </a:lnTo>
                      <a:lnTo>
                        <a:pt x="384" y="483"/>
                      </a:lnTo>
                      <a:lnTo>
                        <a:pt x="418" y="505"/>
                      </a:lnTo>
                      <a:lnTo>
                        <a:pt x="446" y="529"/>
                      </a:lnTo>
                      <a:lnTo>
                        <a:pt x="468" y="556"/>
                      </a:lnTo>
                      <a:lnTo>
                        <a:pt x="485" y="584"/>
                      </a:lnTo>
                      <a:lnTo>
                        <a:pt x="497" y="614"/>
                      </a:lnTo>
                      <a:lnTo>
                        <a:pt x="504" y="646"/>
                      </a:lnTo>
                      <a:lnTo>
                        <a:pt x="506" y="682"/>
                      </a:lnTo>
                      <a:lnTo>
                        <a:pt x="504" y="718"/>
                      </a:lnTo>
                      <a:lnTo>
                        <a:pt x="496" y="751"/>
                      </a:lnTo>
                      <a:lnTo>
                        <a:pt x="484" y="782"/>
                      </a:lnTo>
                      <a:lnTo>
                        <a:pt x="466" y="811"/>
                      </a:lnTo>
                      <a:lnTo>
                        <a:pt x="444" y="836"/>
                      </a:lnTo>
                      <a:lnTo>
                        <a:pt x="418" y="859"/>
                      </a:lnTo>
                      <a:lnTo>
                        <a:pt x="388" y="878"/>
                      </a:lnTo>
                      <a:lnTo>
                        <a:pt x="353" y="892"/>
                      </a:lnTo>
                      <a:lnTo>
                        <a:pt x="316" y="904"/>
                      </a:lnTo>
                      <a:lnTo>
                        <a:pt x="315" y="904"/>
                      </a:lnTo>
                      <a:lnTo>
                        <a:pt x="314" y="905"/>
                      </a:lnTo>
                      <a:lnTo>
                        <a:pt x="311" y="906"/>
                      </a:lnTo>
                      <a:lnTo>
                        <a:pt x="310" y="907"/>
                      </a:lnTo>
                      <a:lnTo>
                        <a:pt x="309" y="909"/>
                      </a:lnTo>
                      <a:lnTo>
                        <a:pt x="309" y="912"/>
                      </a:lnTo>
                      <a:lnTo>
                        <a:pt x="309" y="994"/>
                      </a:lnTo>
                      <a:lnTo>
                        <a:pt x="306" y="1010"/>
                      </a:lnTo>
                      <a:lnTo>
                        <a:pt x="297" y="1023"/>
                      </a:lnTo>
                      <a:lnTo>
                        <a:pt x="283" y="1032"/>
                      </a:lnTo>
                      <a:lnTo>
                        <a:pt x="268" y="1034"/>
                      </a:lnTo>
                      <a:lnTo>
                        <a:pt x="230" y="1034"/>
                      </a:lnTo>
                      <a:lnTo>
                        <a:pt x="214" y="1032"/>
                      </a:lnTo>
                      <a:lnTo>
                        <a:pt x="200" y="1023"/>
                      </a:lnTo>
                      <a:lnTo>
                        <a:pt x="192" y="1010"/>
                      </a:lnTo>
                      <a:lnTo>
                        <a:pt x="188" y="994"/>
                      </a:lnTo>
                      <a:lnTo>
                        <a:pt x="188" y="917"/>
                      </a:lnTo>
                      <a:lnTo>
                        <a:pt x="188" y="914"/>
                      </a:lnTo>
                      <a:lnTo>
                        <a:pt x="187" y="911"/>
                      </a:lnTo>
                      <a:lnTo>
                        <a:pt x="185" y="910"/>
                      </a:lnTo>
                      <a:lnTo>
                        <a:pt x="184" y="909"/>
                      </a:lnTo>
                      <a:lnTo>
                        <a:pt x="181" y="908"/>
                      </a:lnTo>
                      <a:lnTo>
                        <a:pt x="180" y="908"/>
                      </a:lnTo>
                      <a:lnTo>
                        <a:pt x="176" y="908"/>
                      </a:lnTo>
                      <a:lnTo>
                        <a:pt x="165" y="906"/>
                      </a:lnTo>
                      <a:lnTo>
                        <a:pt x="149" y="902"/>
                      </a:lnTo>
                      <a:lnTo>
                        <a:pt x="129" y="898"/>
                      </a:lnTo>
                      <a:lnTo>
                        <a:pt x="106" y="893"/>
                      </a:lnTo>
                      <a:lnTo>
                        <a:pt x="84" y="887"/>
                      </a:lnTo>
                      <a:lnTo>
                        <a:pt x="60" y="880"/>
                      </a:lnTo>
                      <a:lnTo>
                        <a:pt x="38" y="872"/>
                      </a:lnTo>
                      <a:lnTo>
                        <a:pt x="19" y="863"/>
                      </a:lnTo>
                      <a:lnTo>
                        <a:pt x="10" y="857"/>
                      </a:lnTo>
                      <a:lnTo>
                        <a:pt x="2" y="846"/>
                      </a:lnTo>
                      <a:lnTo>
                        <a:pt x="0" y="835"/>
                      </a:lnTo>
                      <a:lnTo>
                        <a:pt x="2" y="822"/>
                      </a:lnTo>
                      <a:lnTo>
                        <a:pt x="21" y="769"/>
                      </a:lnTo>
                      <a:lnTo>
                        <a:pt x="27" y="759"/>
                      </a:lnTo>
                      <a:lnTo>
                        <a:pt x="36" y="751"/>
                      </a:lnTo>
                      <a:lnTo>
                        <a:pt x="46" y="746"/>
                      </a:lnTo>
                      <a:lnTo>
                        <a:pt x="58" y="744"/>
                      </a:lnTo>
                      <a:lnTo>
                        <a:pt x="64" y="745"/>
                      </a:lnTo>
                      <a:lnTo>
                        <a:pt x="69" y="746"/>
                      </a:lnTo>
                      <a:lnTo>
                        <a:pt x="75" y="748"/>
                      </a:lnTo>
                      <a:lnTo>
                        <a:pt x="78" y="749"/>
                      </a:lnTo>
                      <a:lnTo>
                        <a:pt x="85" y="753"/>
                      </a:lnTo>
                      <a:lnTo>
                        <a:pt x="96" y="757"/>
                      </a:lnTo>
                      <a:lnTo>
                        <a:pt x="111" y="763"/>
                      </a:lnTo>
                      <a:lnTo>
                        <a:pt x="128" y="768"/>
                      </a:lnTo>
                      <a:lnTo>
                        <a:pt x="147" y="775"/>
                      </a:lnTo>
                      <a:lnTo>
                        <a:pt x="167" y="780"/>
                      </a:lnTo>
                      <a:lnTo>
                        <a:pt x="187" y="785"/>
                      </a:lnTo>
                      <a:lnTo>
                        <a:pt x="208" y="788"/>
                      </a:lnTo>
                      <a:lnTo>
                        <a:pt x="227" y="789"/>
                      </a:lnTo>
                      <a:lnTo>
                        <a:pt x="259" y="787"/>
                      </a:lnTo>
                      <a:lnTo>
                        <a:pt x="287" y="779"/>
                      </a:lnTo>
                      <a:lnTo>
                        <a:pt x="310" y="768"/>
                      </a:lnTo>
                      <a:lnTo>
                        <a:pt x="329" y="754"/>
                      </a:lnTo>
                      <a:lnTo>
                        <a:pt x="344" y="736"/>
                      </a:lnTo>
                      <a:lnTo>
                        <a:pt x="353" y="714"/>
                      </a:lnTo>
                      <a:lnTo>
                        <a:pt x="356" y="691"/>
                      </a:lnTo>
                      <a:lnTo>
                        <a:pt x="354" y="669"/>
                      </a:lnTo>
                      <a:lnTo>
                        <a:pt x="346" y="650"/>
                      </a:lnTo>
                      <a:lnTo>
                        <a:pt x="334" y="631"/>
                      </a:lnTo>
                      <a:lnTo>
                        <a:pt x="317" y="614"/>
                      </a:lnTo>
                      <a:lnTo>
                        <a:pt x="293" y="597"/>
                      </a:lnTo>
                      <a:lnTo>
                        <a:pt x="263" y="581"/>
                      </a:lnTo>
                      <a:lnTo>
                        <a:pt x="227" y="566"/>
                      </a:lnTo>
                      <a:lnTo>
                        <a:pt x="197" y="553"/>
                      </a:lnTo>
                      <a:lnTo>
                        <a:pt x="167" y="540"/>
                      </a:lnTo>
                      <a:lnTo>
                        <a:pt x="138" y="525"/>
                      </a:lnTo>
                      <a:lnTo>
                        <a:pt x="111" y="510"/>
                      </a:lnTo>
                      <a:lnTo>
                        <a:pt x="86" y="493"/>
                      </a:lnTo>
                      <a:lnTo>
                        <a:pt x="64" y="473"/>
                      </a:lnTo>
                      <a:lnTo>
                        <a:pt x="45" y="452"/>
                      </a:lnTo>
                      <a:lnTo>
                        <a:pt x="29" y="427"/>
                      </a:lnTo>
                      <a:lnTo>
                        <a:pt x="18" y="400"/>
                      </a:lnTo>
                      <a:lnTo>
                        <a:pt x="10" y="370"/>
                      </a:lnTo>
                      <a:lnTo>
                        <a:pt x="8" y="338"/>
                      </a:lnTo>
                      <a:lnTo>
                        <a:pt x="10" y="304"/>
                      </a:lnTo>
                      <a:lnTo>
                        <a:pt x="18" y="273"/>
                      </a:lnTo>
                      <a:lnTo>
                        <a:pt x="30" y="244"/>
                      </a:lnTo>
                      <a:lnTo>
                        <a:pt x="47" y="217"/>
                      </a:lnTo>
                      <a:lnTo>
                        <a:pt x="67" y="192"/>
                      </a:lnTo>
                      <a:lnTo>
                        <a:pt x="92" y="171"/>
                      </a:lnTo>
                      <a:lnTo>
                        <a:pt x="121" y="153"/>
                      </a:lnTo>
                      <a:lnTo>
                        <a:pt x="152" y="138"/>
                      </a:lnTo>
                      <a:lnTo>
                        <a:pt x="188" y="127"/>
                      </a:lnTo>
                      <a:lnTo>
                        <a:pt x="189" y="127"/>
                      </a:lnTo>
                      <a:lnTo>
                        <a:pt x="192" y="126"/>
                      </a:lnTo>
                      <a:lnTo>
                        <a:pt x="194" y="125"/>
                      </a:lnTo>
                      <a:lnTo>
                        <a:pt x="195" y="123"/>
                      </a:lnTo>
                      <a:lnTo>
                        <a:pt x="197" y="121"/>
                      </a:lnTo>
                      <a:lnTo>
                        <a:pt x="197" y="118"/>
                      </a:lnTo>
                      <a:lnTo>
                        <a:pt x="197" y="40"/>
                      </a:lnTo>
                      <a:lnTo>
                        <a:pt x="200" y="24"/>
                      </a:lnTo>
                      <a:lnTo>
                        <a:pt x="209" y="11"/>
                      </a:lnTo>
                      <a:lnTo>
                        <a:pt x="223" y="3"/>
                      </a:lnTo>
                      <a:lnTo>
                        <a:pt x="23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42" name="Freeform 54"/>
                <p:cNvSpPr>
                  <a:spLocks noEditPoints="1"/>
                </p:cNvSpPr>
                <p:nvPr/>
              </p:nvSpPr>
              <p:spPr bwMode="auto">
                <a:xfrm>
                  <a:off x="9696451" y="1238250"/>
                  <a:ext cx="774700" cy="774700"/>
                </a:xfrm>
                <a:custGeom>
                  <a:avLst/>
                  <a:gdLst>
                    <a:gd name="T0" fmla="*/ 835 w 1954"/>
                    <a:gd name="T1" fmla="*/ 241 h 1952"/>
                    <a:gd name="T2" fmla="*/ 639 w 1954"/>
                    <a:gd name="T3" fmla="*/ 308 h 1952"/>
                    <a:gd name="T4" fmla="*/ 471 w 1954"/>
                    <a:gd name="T5" fmla="*/ 423 h 1952"/>
                    <a:gd name="T6" fmla="*/ 341 w 1954"/>
                    <a:gd name="T7" fmla="*/ 578 h 1952"/>
                    <a:gd name="T8" fmla="*/ 257 w 1954"/>
                    <a:gd name="T9" fmla="*/ 765 h 1952"/>
                    <a:gd name="T10" fmla="*/ 227 w 1954"/>
                    <a:gd name="T11" fmla="*/ 977 h 1952"/>
                    <a:gd name="T12" fmla="*/ 257 w 1954"/>
                    <a:gd name="T13" fmla="*/ 1187 h 1952"/>
                    <a:gd name="T14" fmla="*/ 341 w 1954"/>
                    <a:gd name="T15" fmla="*/ 1374 h 1952"/>
                    <a:gd name="T16" fmla="*/ 471 w 1954"/>
                    <a:gd name="T17" fmla="*/ 1529 h 1952"/>
                    <a:gd name="T18" fmla="*/ 639 w 1954"/>
                    <a:gd name="T19" fmla="*/ 1646 h 1952"/>
                    <a:gd name="T20" fmla="*/ 835 w 1954"/>
                    <a:gd name="T21" fmla="*/ 1712 h 1952"/>
                    <a:gd name="T22" fmla="*/ 1050 w 1954"/>
                    <a:gd name="T23" fmla="*/ 1722 h 1952"/>
                    <a:gd name="T24" fmla="*/ 1254 w 1954"/>
                    <a:gd name="T25" fmla="*/ 1673 h 1952"/>
                    <a:gd name="T26" fmla="*/ 1431 w 1954"/>
                    <a:gd name="T27" fmla="*/ 1573 h 1952"/>
                    <a:gd name="T28" fmla="*/ 1574 w 1954"/>
                    <a:gd name="T29" fmla="*/ 1430 h 1952"/>
                    <a:gd name="T30" fmla="*/ 1675 w 1954"/>
                    <a:gd name="T31" fmla="*/ 1252 h 1952"/>
                    <a:gd name="T32" fmla="*/ 1724 w 1954"/>
                    <a:gd name="T33" fmla="*/ 1048 h 1952"/>
                    <a:gd name="T34" fmla="*/ 1714 w 1954"/>
                    <a:gd name="T35" fmla="*/ 833 h 1952"/>
                    <a:gd name="T36" fmla="*/ 1647 w 1954"/>
                    <a:gd name="T37" fmla="*/ 638 h 1952"/>
                    <a:gd name="T38" fmla="*/ 1532 w 1954"/>
                    <a:gd name="T39" fmla="*/ 471 h 1952"/>
                    <a:gd name="T40" fmla="*/ 1376 w 1954"/>
                    <a:gd name="T41" fmla="*/ 341 h 1952"/>
                    <a:gd name="T42" fmla="*/ 1188 w 1954"/>
                    <a:gd name="T43" fmla="*/ 256 h 1952"/>
                    <a:gd name="T44" fmla="*/ 977 w 1954"/>
                    <a:gd name="T45" fmla="*/ 227 h 1952"/>
                    <a:gd name="T46" fmla="*/ 1135 w 1954"/>
                    <a:gd name="T47" fmla="*/ 14 h 1952"/>
                    <a:gd name="T48" fmla="*/ 1357 w 1954"/>
                    <a:gd name="T49" fmla="*/ 77 h 1952"/>
                    <a:gd name="T50" fmla="*/ 1554 w 1954"/>
                    <a:gd name="T51" fmla="*/ 189 h 1952"/>
                    <a:gd name="T52" fmla="*/ 1719 w 1954"/>
                    <a:gd name="T53" fmla="*/ 341 h 1952"/>
                    <a:gd name="T54" fmla="*/ 1845 w 1954"/>
                    <a:gd name="T55" fmla="*/ 528 h 1952"/>
                    <a:gd name="T56" fmla="*/ 1926 w 1954"/>
                    <a:gd name="T57" fmla="*/ 742 h 1952"/>
                    <a:gd name="T58" fmla="*/ 1954 w 1954"/>
                    <a:gd name="T59" fmla="*/ 977 h 1952"/>
                    <a:gd name="T60" fmla="*/ 1926 w 1954"/>
                    <a:gd name="T61" fmla="*/ 1210 h 1952"/>
                    <a:gd name="T62" fmla="*/ 1845 w 1954"/>
                    <a:gd name="T63" fmla="*/ 1424 h 1952"/>
                    <a:gd name="T64" fmla="*/ 1719 w 1954"/>
                    <a:gd name="T65" fmla="*/ 1611 h 1952"/>
                    <a:gd name="T66" fmla="*/ 1554 w 1954"/>
                    <a:gd name="T67" fmla="*/ 1763 h 1952"/>
                    <a:gd name="T68" fmla="*/ 1357 w 1954"/>
                    <a:gd name="T69" fmla="*/ 1875 h 1952"/>
                    <a:gd name="T70" fmla="*/ 1135 w 1954"/>
                    <a:gd name="T71" fmla="*/ 1939 h 1952"/>
                    <a:gd name="T72" fmla="*/ 896 w 1954"/>
                    <a:gd name="T73" fmla="*/ 1949 h 1952"/>
                    <a:gd name="T74" fmla="*/ 668 w 1954"/>
                    <a:gd name="T75" fmla="*/ 1902 h 1952"/>
                    <a:gd name="T76" fmla="*/ 463 w 1954"/>
                    <a:gd name="T77" fmla="*/ 1805 h 1952"/>
                    <a:gd name="T78" fmla="*/ 286 w 1954"/>
                    <a:gd name="T79" fmla="*/ 1666 h 1952"/>
                    <a:gd name="T80" fmla="*/ 147 w 1954"/>
                    <a:gd name="T81" fmla="*/ 1490 h 1952"/>
                    <a:gd name="T82" fmla="*/ 50 w 1954"/>
                    <a:gd name="T83" fmla="*/ 1284 h 1952"/>
                    <a:gd name="T84" fmla="*/ 4 w 1954"/>
                    <a:gd name="T85" fmla="*/ 1056 h 1952"/>
                    <a:gd name="T86" fmla="*/ 13 w 1954"/>
                    <a:gd name="T87" fmla="*/ 818 h 1952"/>
                    <a:gd name="T88" fmla="*/ 77 w 1954"/>
                    <a:gd name="T89" fmla="*/ 596 h 1952"/>
                    <a:gd name="T90" fmla="*/ 189 w 1954"/>
                    <a:gd name="T91" fmla="*/ 399 h 1952"/>
                    <a:gd name="T92" fmla="*/ 341 w 1954"/>
                    <a:gd name="T93" fmla="*/ 235 h 1952"/>
                    <a:gd name="T94" fmla="*/ 528 w 1954"/>
                    <a:gd name="T95" fmla="*/ 110 h 1952"/>
                    <a:gd name="T96" fmla="*/ 742 w 1954"/>
                    <a:gd name="T97" fmla="*/ 29 h 1952"/>
                    <a:gd name="T98" fmla="*/ 977 w 1954"/>
                    <a:gd name="T99"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4" h="1952">
                      <a:moveTo>
                        <a:pt x="977" y="227"/>
                      </a:moveTo>
                      <a:lnTo>
                        <a:pt x="904" y="231"/>
                      </a:lnTo>
                      <a:lnTo>
                        <a:pt x="835" y="241"/>
                      </a:lnTo>
                      <a:lnTo>
                        <a:pt x="767" y="256"/>
                      </a:lnTo>
                      <a:lnTo>
                        <a:pt x="700" y="279"/>
                      </a:lnTo>
                      <a:lnTo>
                        <a:pt x="639" y="308"/>
                      </a:lnTo>
                      <a:lnTo>
                        <a:pt x="578" y="341"/>
                      </a:lnTo>
                      <a:lnTo>
                        <a:pt x="524" y="379"/>
                      </a:lnTo>
                      <a:lnTo>
                        <a:pt x="471" y="423"/>
                      </a:lnTo>
                      <a:lnTo>
                        <a:pt x="423" y="471"/>
                      </a:lnTo>
                      <a:lnTo>
                        <a:pt x="380" y="522"/>
                      </a:lnTo>
                      <a:lnTo>
                        <a:pt x="341" y="578"/>
                      </a:lnTo>
                      <a:lnTo>
                        <a:pt x="307" y="638"/>
                      </a:lnTo>
                      <a:lnTo>
                        <a:pt x="279" y="700"/>
                      </a:lnTo>
                      <a:lnTo>
                        <a:pt x="257" y="765"/>
                      </a:lnTo>
                      <a:lnTo>
                        <a:pt x="240" y="833"/>
                      </a:lnTo>
                      <a:lnTo>
                        <a:pt x="230" y="904"/>
                      </a:lnTo>
                      <a:lnTo>
                        <a:pt x="227" y="977"/>
                      </a:lnTo>
                      <a:lnTo>
                        <a:pt x="230" y="1048"/>
                      </a:lnTo>
                      <a:lnTo>
                        <a:pt x="240" y="1119"/>
                      </a:lnTo>
                      <a:lnTo>
                        <a:pt x="257" y="1187"/>
                      </a:lnTo>
                      <a:lnTo>
                        <a:pt x="279" y="1252"/>
                      </a:lnTo>
                      <a:lnTo>
                        <a:pt x="307" y="1314"/>
                      </a:lnTo>
                      <a:lnTo>
                        <a:pt x="341" y="1374"/>
                      </a:lnTo>
                      <a:lnTo>
                        <a:pt x="380" y="1430"/>
                      </a:lnTo>
                      <a:lnTo>
                        <a:pt x="423" y="1481"/>
                      </a:lnTo>
                      <a:lnTo>
                        <a:pt x="471" y="1529"/>
                      </a:lnTo>
                      <a:lnTo>
                        <a:pt x="524" y="1573"/>
                      </a:lnTo>
                      <a:lnTo>
                        <a:pt x="578" y="1612"/>
                      </a:lnTo>
                      <a:lnTo>
                        <a:pt x="639" y="1646"/>
                      </a:lnTo>
                      <a:lnTo>
                        <a:pt x="700" y="1673"/>
                      </a:lnTo>
                      <a:lnTo>
                        <a:pt x="767" y="1696"/>
                      </a:lnTo>
                      <a:lnTo>
                        <a:pt x="835" y="1712"/>
                      </a:lnTo>
                      <a:lnTo>
                        <a:pt x="904" y="1722"/>
                      </a:lnTo>
                      <a:lnTo>
                        <a:pt x="977" y="1726"/>
                      </a:lnTo>
                      <a:lnTo>
                        <a:pt x="1050" y="1722"/>
                      </a:lnTo>
                      <a:lnTo>
                        <a:pt x="1119" y="1712"/>
                      </a:lnTo>
                      <a:lnTo>
                        <a:pt x="1188" y="1696"/>
                      </a:lnTo>
                      <a:lnTo>
                        <a:pt x="1254" y="1673"/>
                      </a:lnTo>
                      <a:lnTo>
                        <a:pt x="1315" y="1646"/>
                      </a:lnTo>
                      <a:lnTo>
                        <a:pt x="1376" y="1612"/>
                      </a:lnTo>
                      <a:lnTo>
                        <a:pt x="1431" y="1573"/>
                      </a:lnTo>
                      <a:lnTo>
                        <a:pt x="1483" y="1529"/>
                      </a:lnTo>
                      <a:lnTo>
                        <a:pt x="1532" y="1481"/>
                      </a:lnTo>
                      <a:lnTo>
                        <a:pt x="1574" y="1430"/>
                      </a:lnTo>
                      <a:lnTo>
                        <a:pt x="1613" y="1374"/>
                      </a:lnTo>
                      <a:lnTo>
                        <a:pt x="1647" y="1314"/>
                      </a:lnTo>
                      <a:lnTo>
                        <a:pt x="1675" y="1252"/>
                      </a:lnTo>
                      <a:lnTo>
                        <a:pt x="1697" y="1187"/>
                      </a:lnTo>
                      <a:lnTo>
                        <a:pt x="1714" y="1119"/>
                      </a:lnTo>
                      <a:lnTo>
                        <a:pt x="1724" y="1048"/>
                      </a:lnTo>
                      <a:lnTo>
                        <a:pt x="1728" y="977"/>
                      </a:lnTo>
                      <a:lnTo>
                        <a:pt x="1724" y="904"/>
                      </a:lnTo>
                      <a:lnTo>
                        <a:pt x="1714" y="833"/>
                      </a:lnTo>
                      <a:lnTo>
                        <a:pt x="1697" y="765"/>
                      </a:lnTo>
                      <a:lnTo>
                        <a:pt x="1675" y="700"/>
                      </a:lnTo>
                      <a:lnTo>
                        <a:pt x="1647" y="638"/>
                      </a:lnTo>
                      <a:lnTo>
                        <a:pt x="1613" y="578"/>
                      </a:lnTo>
                      <a:lnTo>
                        <a:pt x="1574" y="522"/>
                      </a:lnTo>
                      <a:lnTo>
                        <a:pt x="1532" y="471"/>
                      </a:lnTo>
                      <a:lnTo>
                        <a:pt x="1483" y="423"/>
                      </a:lnTo>
                      <a:lnTo>
                        <a:pt x="1431" y="379"/>
                      </a:lnTo>
                      <a:lnTo>
                        <a:pt x="1376" y="341"/>
                      </a:lnTo>
                      <a:lnTo>
                        <a:pt x="1315" y="308"/>
                      </a:lnTo>
                      <a:lnTo>
                        <a:pt x="1254" y="279"/>
                      </a:lnTo>
                      <a:lnTo>
                        <a:pt x="1188" y="256"/>
                      </a:lnTo>
                      <a:lnTo>
                        <a:pt x="1119" y="241"/>
                      </a:lnTo>
                      <a:lnTo>
                        <a:pt x="1050" y="231"/>
                      </a:lnTo>
                      <a:lnTo>
                        <a:pt x="977" y="227"/>
                      </a:lnTo>
                      <a:close/>
                      <a:moveTo>
                        <a:pt x="977" y="0"/>
                      </a:moveTo>
                      <a:lnTo>
                        <a:pt x="1058" y="3"/>
                      </a:lnTo>
                      <a:lnTo>
                        <a:pt x="1135" y="14"/>
                      </a:lnTo>
                      <a:lnTo>
                        <a:pt x="1212" y="29"/>
                      </a:lnTo>
                      <a:lnTo>
                        <a:pt x="1286" y="50"/>
                      </a:lnTo>
                      <a:lnTo>
                        <a:pt x="1357" y="77"/>
                      </a:lnTo>
                      <a:lnTo>
                        <a:pt x="1426" y="110"/>
                      </a:lnTo>
                      <a:lnTo>
                        <a:pt x="1491" y="147"/>
                      </a:lnTo>
                      <a:lnTo>
                        <a:pt x="1554" y="189"/>
                      </a:lnTo>
                      <a:lnTo>
                        <a:pt x="1613" y="235"/>
                      </a:lnTo>
                      <a:lnTo>
                        <a:pt x="1668" y="286"/>
                      </a:lnTo>
                      <a:lnTo>
                        <a:pt x="1719" y="341"/>
                      </a:lnTo>
                      <a:lnTo>
                        <a:pt x="1766" y="399"/>
                      </a:lnTo>
                      <a:lnTo>
                        <a:pt x="1807" y="462"/>
                      </a:lnTo>
                      <a:lnTo>
                        <a:pt x="1845" y="528"/>
                      </a:lnTo>
                      <a:lnTo>
                        <a:pt x="1878" y="596"/>
                      </a:lnTo>
                      <a:lnTo>
                        <a:pt x="1904" y="668"/>
                      </a:lnTo>
                      <a:lnTo>
                        <a:pt x="1926" y="742"/>
                      </a:lnTo>
                      <a:lnTo>
                        <a:pt x="1941" y="818"/>
                      </a:lnTo>
                      <a:lnTo>
                        <a:pt x="1950" y="896"/>
                      </a:lnTo>
                      <a:lnTo>
                        <a:pt x="1954" y="977"/>
                      </a:lnTo>
                      <a:lnTo>
                        <a:pt x="1950" y="1056"/>
                      </a:lnTo>
                      <a:lnTo>
                        <a:pt x="1941" y="1134"/>
                      </a:lnTo>
                      <a:lnTo>
                        <a:pt x="1926" y="1210"/>
                      </a:lnTo>
                      <a:lnTo>
                        <a:pt x="1904" y="1284"/>
                      </a:lnTo>
                      <a:lnTo>
                        <a:pt x="1878" y="1356"/>
                      </a:lnTo>
                      <a:lnTo>
                        <a:pt x="1845" y="1424"/>
                      </a:lnTo>
                      <a:lnTo>
                        <a:pt x="1807" y="1490"/>
                      </a:lnTo>
                      <a:lnTo>
                        <a:pt x="1766" y="1553"/>
                      </a:lnTo>
                      <a:lnTo>
                        <a:pt x="1719" y="1611"/>
                      </a:lnTo>
                      <a:lnTo>
                        <a:pt x="1668" y="1666"/>
                      </a:lnTo>
                      <a:lnTo>
                        <a:pt x="1613" y="1717"/>
                      </a:lnTo>
                      <a:lnTo>
                        <a:pt x="1554" y="1763"/>
                      </a:lnTo>
                      <a:lnTo>
                        <a:pt x="1491" y="1805"/>
                      </a:lnTo>
                      <a:lnTo>
                        <a:pt x="1426" y="1842"/>
                      </a:lnTo>
                      <a:lnTo>
                        <a:pt x="1357" y="1875"/>
                      </a:lnTo>
                      <a:lnTo>
                        <a:pt x="1286" y="1902"/>
                      </a:lnTo>
                      <a:lnTo>
                        <a:pt x="1212" y="1923"/>
                      </a:lnTo>
                      <a:lnTo>
                        <a:pt x="1135" y="1939"/>
                      </a:lnTo>
                      <a:lnTo>
                        <a:pt x="1058" y="1949"/>
                      </a:lnTo>
                      <a:lnTo>
                        <a:pt x="977" y="1952"/>
                      </a:lnTo>
                      <a:lnTo>
                        <a:pt x="896" y="1949"/>
                      </a:lnTo>
                      <a:lnTo>
                        <a:pt x="819" y="1939"/>
                      </a:lnTo>
                      <a:lnTo>
                        <a:pt x="742" y="1923"/>
                      </a:lnTo>
                      <a:lnTo>
                        <a:pt x="668" y="1902"/>
                      </a:lnTo>
                      <a:lnTo>
                        <a:pt x="597" y="1875"/>
                      </a:lnTo>
                      <a:lnTo>
                        <a:pt x="528" y="1842"/>
                      </a:lnTo>
                      <a:lnTo>
                        <a:pt x="463" y="1805"/>
                      </a:lnTo>
                      <a:lnTo>
                        <a:pt x="400" y="1763"/>
                      </a:lnTo>
                      <a:lnTo>
                        <a:pt x="341" y="1717"/>
                      </a:lnTo>
                      <a:lnTo>
                        <a:pt x="286" y="1666"/>
                      </a:lnTo>
                      <a:lnTo>
                        <a:pt x="236" y="1611"/>
                      </a:lnTo>
                      <a:lnTo>
                        <a:pt x="189" y="1553"/>
                      </a:lnTo>
                      <a:lnTo>
                        <a:pt x="147" y="1490"/>
                      </a:lnTo>
                      <a:lnTo>
                        <a:pt x="109" y="1424"/>
                      </a:lnTo>
                      <a:lnTo>
                        <a:pt x="77" y="1356"/>
                      </a:lnTo>
                      <a:lnTo>
                        <a:pt x="50" y="1284"/>
                      </a:lnTo>
                      <a:lnTo>
                        <a:pt x="28" y="1210"/>
                      </a:lnTo>
                      <a:lnTo>
                        <a:pt x="13" y="1134"/>
                      </a:lnTo>
                      <a:lnTo>
                        <a:pt x="4" y="1056"/>
                      </a:lnTo>
                      <a:lnTo>
                        <a:pt x="0" y="977"/>
                      </a:lnTo>
                      <a:lnTo>
                        <a:pt x="4" y="896"/>
                      </a:lnTo>
                      <a:lnTo>
                        <a:pt x="13" y="818"/>
                      </a:lnTo>
                      <a:lnTo>
                        <a:pt x="28" y="742"/>
                      </a:lnTo>
                      <a:lnTo>
                        <a:pt x="50" y="668"/>
                      </a:lnTo>
                      <a:lnTo>
                        <a:pt x="77" y="596"/>
                      </a:lnTo>
                      <a:lnTo>
                        <a:pt x="109" y="528"/>
                      </a:lnTo>
                      <a:lnTo>
                        <a:pt x="147" y="462"/>
                      </a:lnTo>
                      <a:lnTo>
                        <a:pt x="189" y="399"/>
                      </a:lnTo>
                      <a:lnTo>
                        <a:pt x="236" y="341"/>
                      </a:lnTo>
                      <a:lnTo>
                        <a:pt x="286" y="286"/>
                      </a:lnTo>
                      <a:lnTo>
                        <a:pt x="341" y="235"/>
                      </a:lnTo>
                      <a:lnTo>
                        <a:pt x="400" y="189"/>
                      </a:lnTo>
                      <a:lnTo>
                        <a:pt x="463" y="147"/>
                      </a:lnTo>
                      <a:lnTo>
                        <a:pt x="528" y="110"/>
                      </a:lnTo>
                      <a:lnTo>
                        <a:pt x="597" y="77"/>
                      </a:lnTo>
                      <a:lnTo>
                        <a:pt x="668" y="50"/>
                      </a:lnTo>
                      <a:lnTo>
                        <a:pt x="742" y="29"/>
                      </a:lnTo>
                      <a:lnTo>
                        <a:pt x="819" y="14"/>
                      </a:lnTo>
                      <a:lnTo>
                        <a:pt x="896" y="3"/>
                      </a:lnTo>
                      <a:lnTo>
                        <a:pt x="97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43" name="Freeform 55"/>
                <p:cNvSpPr>
                  <a:spLocks/>
                </p:cNvSpPr>
                <p:nvPr/>
              </p:nvSpPr>
              <p:spPr bwMode="auto">
                <a:xfrm>
                  <a:off x="9409113" y="2049463"/>
                  <a:ext cx="1062038" cy="468313"/>
                </a:xfrm>
                <a:custGeom>
                  <a:avLst/>
                  <a:gdLst>
                    <a:gd name="T0" fmla="*/ 846 w 2677"/>
                    <a:gd name="T1" fmla="*/ 14 h 1177"/>
                    <a:gd name="T2" fmla="*/ 1051 w 2677"/>
                    <a:gd name="T3" fmla="*/ 60 h 1177"/>
                    <a:gd name="T4" fmla="*/ 1272 w 2677"/>
                    <a:gd name="T5" fmla="*/ 122 h 1177"/>
                    <a:gd name="T6" fmla="*/ 1477 w 2677"/>
                    <a:gd name="T7" fmla="*/ 187 h 1177"/>
                    <a:gd name="T8" fmla="*/ 1635 w 2677"/>
                    <a:gd name="T9" fmla="*/ 237 h 1177"/>
                    <a:gd name="T10" fmla="*/ 1722 w 2677"/>
                    <a:gd name="T11" fmla="*/ 263 h 1177"/>
                    <a:gd name="T12" fmla="*/ 1776 w 2677"/>
                    <a:gd name="T13" fmla="*/ 316 h 1177"/>
                    <a:gd name="T14" fmla="*/ 1783 w 2677"/>
                    <a:gd name="T15" fmla="*/ 395 h 1177"/>
                    <a:gd name="T16" fmla="*/ 1730 w 2677"/>
                    <a:gd name="T17" fmla="*/ 473 h 1177"/>
                    <a:gd name="T18" fmla="*/ 1606 w 2677"/>
                    <a:gd name="T19" fmla="*/ 521 h 1177"/>
                    <a:gd name="T20" fmla="*/ 1442 w 2677"/>
                    <a:gd name="T21" fmla="*/ 530 h 1177"/>
                    <a:gd name="T22" fmla="*/ 1273 w 2677"/>
                    <a:gd name="T23" fmla="*/ 513 h 1177"/>
                    <a:gd name="T24" fmla="*/ 1122 w 2677"/>
                    <a:gd name="T25" fmla="*/ 488 h 1177"/>
                    <a:gd name="T26" fmla="*/ 1013 w 2677"/>
                    <a:gd name="T27" fmla="*/ 469 h 1177"/>
                    <a:gd name="T28" fmla="*/ 972 w 2677"/>
                    <a:gd name="T29" fmla="*/ 475 h 1177"/>
                    <a:gd name="T30" fmla="*/ 1029 w 2677"/>
                    <a:gd name="T31" fmla="*/ 543 h 1177"/>
                    <a:gd name="T32" fmla="*/ 1173 w 2677"/>
                    <a:gd name="T33" fmla="*/ 601 h 1177"/>
                    <a:gd name="T34" fmla="*/ 1366 w 2677"/>
                    <a:gd name="T35" fmla="*/ 639 h 1177"/>
                    <a:gd name="T36" fmla="*/ 1568 w 2677"/>
                    <a:gd name="T37" fmla="*/ 653 h 1177"/>
                    <a:gd name="T38" fmla="*/ 1809 w 2677"/>
                    <a:gd name="T39" fmla="*/ 625 h 1177"/>
                    <a:gd name="T40" fmla="*/ 2218 w 2677"/>
                    <a:gd name="T41" fmla="*/ 502 h 1177"/>
                    <a:gd name="T42" fmla="*/ 2511 w 2677"/>
                    <a:gd name="T43" fmla="*/ 366 h 1177"/>
                    <a:gd name="T44" fmla="*/ 2616 w 2677"/>
                    <a:gd name="T45" fmla="*/ 375 h 1177"/>
                    <a:gd name="T46" fmla="*/ 2673 w 2677"/>
                    <a:gd name="T47" fmla="*/ 457 h 1177"/>
                    <a:gd name="T48" fmla="*/ 2647 w 2677"/>
                    <a:gd name="T49" fmla="*/ 583 h 1177"/>
                    <a:gd name="T50" fmla="*/ 2550 w 2677"/>
                    <a:gd name="T51" fmla="*/ 687 h 1177"/>
                    <a:gd name="T52" fmla="*/ 2416 w 2677"/>
                    <a:gd name="T53" fmla="*/ 779 h 1177"/>
                    <a:gd name="T54" fmla="*/ 2234 w 2677"/>
                    <a:gd name="T55" fmla="*/ 892 h 1177"/>
                    <a:gd name="T56" fmla="*/ 2033 w 2677"/>
                    <a:gd name="T57" fmla="*/ 1005 h 1177"/>
                    <a:gd name="T58" fmla="*/ 1840 w 2677"/>
                    <a:gd name="T59" fmla="*/ 1102 h 1177"/>
                    <a:gd name="T60" fmla="*/ 1684 w 2677"/>
                    <a:gd name="T61" fmla="*/ 1164 h 1177"/>
                    <a:gd name="T62" fmla="*/ 1576 w 2677"/>
                    <a:gd name="T63" fmla="*/ 1177 h 1177"/>
                    <a:gd name="T64" fmla="*/ 1395 w 2677"/>
                    <a:gd name="T65" fmla="*/ 1161 h 1177"/>
                    <a:gd name="T66" fmla="*/ 1159 w 2677"/>
                    <a:gd name="T67" fmla="*/ 1130 h 1177"/>
                    <a:gd name="T68" fmla="*/ 898 w 2677"/>
                    <a:gd name="T69" fmla="*/ 1089 h 1177"/>
                    <a:gd name="T70" fmla="*/ 647 w 2677"/>
                    <a:gd name="T71" fmla="*/ 1047 h 1177"/>
                    <a:gd name="T72" fmla="*/ 440 w 2677"/>
                    <a:gd name="T73" fmla="*/ 1009 h 1177"/>
                    <a:gd name="T74" fmla="*/ 309 w 2677"/>
                    <a:gd name="T75" fmla="*/ 984 h 1177"/>
                    <a:gd name="T76" fmla="*/ 200 w 2677"/>
                    <a:gd name="T77" fmla="*/ 988 h 1177"/>
                    <a:gd name="T78" fmla="*/ 87 w 2677"/>
                    <a:gd name="T79" fmla="*/ 1052 h 1177"/>
                    <a:gd name="T80" fmla="*/ 28 w 2677"/>
                    <a:gd name="T81" fmla="*/ 1089 h 1177"/>
                    <a:gd name="T82" fmla="*/ 5 w 2677"/>
                    <a:gd name="T83" fmla="*/ 1069 h 1177"/>
                    <a:gd name="T84" fmla="*/ 0 w 2677"/>
                    <a:gd name="T85" fmla="*/ 1048 h 1177"/>
                    <a:gd name="T86" fmla="*/ 18 w 2677"/>
                    <a:gd name="T87" fmla="*/ 776 h 1177"/>
                    <a:gd name="T88" fmla="*/ 38 w 2677"/>
                    <a:gd name="T89" fmla="*/ 461 h 1177"/>
                    <a:gd name="T90" fmla="*/ 56 w 2677"/>
                    <a:gd name="T91" fmla="*/ 179 h 1177"/>
                    <a:gd name="T92" fmla="*/ 75 w 2677"/>
                    <a:gd name="T93" fmla="*/ 86 h 1177"/>
                    <a:gd name="T94" fmla="*/ 127 w 2677"/>
                    <a:gd name="T95" fmla="*/ 70 h 1177"/>
                    <a:gd name="T96" fmla="*/ 269 w 2677"/>
                    <a:gd name="T97" fmla="*/ 48 h 1177"/>
                    <a:gd name="T98" fmla="*/ 468 w 2677"/>
                    <a:gd name="T99" fmla="*/ 20 h 1177"/>
                    <a:gd name="T100" fmla="*/ 653 w 2677"/>
                    <a:gd name="T101" fmla="*/ 2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7" h="1177">
                      <a:moveTo>
                        <a:pt x="722" y="0"/>
                      </a:moveTo>
                      <a:lnTo>
                        <a:pt x="760" y="2"/>
                      </a:lnTo>
                      <a:lnTo>
                        <a:pt x="802" y="8"/>
                      </a:lnTo>
                      <a:lnTo>
                        <a:pt x="846" y="14"/>
                      </a:lnTo>
                      <a:lnTo>
                        <a:pt x="895" y="23"/>
                      </a:lnTo>
                      <a:lnTo>
                        <a:pt x="945" y="35"/>
                      </a:lnTo>
                      <a:lnTo>
                        <a:pt x="998" y="47"/>
                      </a:lnTo>
                      <a:lnTo>
                        <a:pt x="1051" y="60"/>
                      </a:lnTo>
                      <a:lnTo>
                        <a:pt x="1106" y="75"/>
                      </a:lnTo>
                      <a:lnTo>
                        <a:pt x="1162" y="90"/>
                      </a:lnTo>
                      <a:lnTo>
                        <a:pt x="1217" y="106"/>
                      </a:lnTo>
                      <a:lnTo>
                        <a:pt x="1272" y="122"/>
                      </a:lnTo>
                      <a:lnTo>
                        <a:pt x="1326" y="139"/>
                      </a:lnTo>
                      <a:lnTo>
                        <a:pt x="1378" y="155"/>
                      </a:lnTo>
                      <a:lnTo>
                        <a:pt x="1429" y="171"/>
                      </a:lnTo>
                      <a:lnTo>
                        <a:pt x="1477" y="187"/>
                      </a:lnTo>
                      <a:lnTo>
                        <a:pt x="1522" y="201"/>
                      </a:lnTo>
                      <a:lnTo>
                        <a:pt x="1563" y="215"/>
                      </a:lnTo>
                      <a:lnTo>
                        <a:pt x="1601" y="226"/>
                      </a:lnTo>
                      <a:lnTo>
                        <a:pt x="1635" y="237"/>
                      </a:lnTo>
                      <a:lnTo>
                        <a:pt x="1663" y="245"/>
                      </a:lnTo>
                      <a:lnTo>
                        <a:pt x="1686" y="252"/>
                      </a:lnTo>
                      <a:lnTo>
                        <a:pt x="1704" y="256"/>
                      </a:lnTo>
                      <a:lnTo>
                        <a:pt x="1722" y="263"/>
                      </a:lnTo>
                      <a:lnTo>
                        <a:pt x="1739" y="273"/>
                      </a:lnTo>
                      <a:lnTo>
                        <a:pt x="1754" y="285"/>
                      </a:lnTo>
                      <a:lnTo>
                        <a:pt x="1766" y="300"/>
                      </a:lnTo>
                      <a:lnTo>
                        <a:pt x="1776" y="316"/>
                      </a:lnTo>
                      <a:lnTo>
                        <a:pt x="1782" y="334"/>
                      </a:lnTo>
                      <a:lnTo>
                        <a:pt x="1786" y="354"/>
                      </a:lnTo>
                      <a:lnTo>
                        <a:pt x="1786" y="375"/>
                      </a:lnTo>
                      <a:lnTo>
                        <a:pt x="1783" y="395"/>
                      </a:lnTo>
                      <a:lnTo>
                        <a:pt x="1775" y="416"/>
                      </a:lnTo>
                      <a:lnTo>
                        <a:pt x="1765" y="436"/>
                      </a:lnTo>
                      <a:lnTo>
                        <a:pt x="1749" y="455"/>
                      </a:lnTo>
                      <a:lnTo>
                        <a:pt x="1730" y="473"/>
                      </a:lnTo>
                      <a:lnTo>
                        <a:pt x="1705" y="489"/>
                      </a:lnTo>
                      <a:lnTo>
                        <a:pt x="1676" y="502"/>
                      </a:lnTo>
                      <a:lnTo>
                        <a:pt x="1643" y="513"/>
                      </a:lnTo>
                      <a:lnTo>
                        <a:pt x="1606" y="521"/>
                      </a:lnTo>
                      <a:lnTo>
                        <a:pt x="1567" y="527"/>
                      </a:lnTo>
                      <a:lnTo>
                        <a:pt x="1526" y="530"/>
                      </a:lnTo>
                      <a:lnTo>
                        <a:pt x="1485" y="531"/>
                      </a:lnTo>
                      <a:lnTo>
                        <a:pt x="1442" y="530"/>
                      </a:lnTo>
                      <a:lnTo>
                        <a:pt x="1400" y="528"/>
                      </a:lnTo>
                      <a:lnTo>
                        <a:pt x="1356" y="524"/>
                      </a:lnTo>
                      <a:lnTo>
                        <a:pt x="1315" y="519"/>
                      </a:lnTo>
                      <a:lnTo>
                        <a:pt x="1273" y="513"/>
                      </a:lnTo>
                      <a:lnTo>
                        <a:pt x="1232" y="507"/>
                      </a:lnTo>
                      <a:lnTo>
                        <a:pt x="1194" y="500"/>
                      </a:lnTo>
                      <a:lnTo>
                        <a:pt x="1157" y="493"/>
                      </a:lnTo>
                      <a:lnTo>
                        <a:pt x="1122" y="488"/>
                      </a:lnTo>
                      <a:lnTo>
                        <a:pt x="1089" y="481"/>
                      </a:lnTo>
                      <a:lnTo>
                        <a:pt x="1060" y="476"/>
                      </a:lnTo>
                      <a:lnTo>
                        <a:pt x="1035" y="472"/>
                      </a:lnTo>
                      <a:lnTo>
                        <a:pt x="1013" y="469"/>
                      </a:lnTo>
                      <a:lnTo>
                        <a:pt x="995" y="467"/>
                      </a:lnTo>
                      <a:lnTo>
                        <a:pt x="983" y="467"/>
                      </a:lnTo>
                      <a:lnTo>
                        <a:pt x="974" y="471"/>
                      </a:lnTo>
                      <a:lnTo>
                        <a:pt x="972" y="475"/>
                      </a:lnTo>
                      <a:lnTo>
                        <a:pt x="975" y="493"/>
                      </a:lnTo>
                      <a:lnTo>
                        <a:pt x="986" y="510"/>
                      </a:lnTo>
                      <a:lnTo>
                        <a:pt x="1004" y="527"/>
                      </a:lnTo>
                      <a:lnTo>
                        <a:pt x="1029" y="543"/>
                      </a:lnTo>
                      <a:lnTo>
                        <a:pt x="1058" y="559"/>
                      </a:lnTo>
                      <a:lnTo>
                        <a:pt x="1093" y="574"/>
                      </a:lnTo>
                      <a:lnTo>
                        <a:pt x="1131" y="587"/>
                      </a:lnTo>
                      <a:lnTo>
                        <a:pt x="1173" y="601"/>
                      </a:lnTo>
                      <a:lnTo>
                        <a:pt x="1218" y="612"/>
                      </a:lnTo>
                      <a:lnTo>
                        <a:pt x="1266" y="622"/>
                      </a:lnTo>
                      <a:lnTo>
                        <a:pt x="1316" y="631"/>
                      </a:lnTo>
                      <a:lnTo>
                        <a:pt x="1366" y="639"/>
                      </a:lnTo>
                      <a:lnTo>
                        <a:pt x="1418" y="645"/>
                      </a:lnTo>
                      <a:lnTo>
                        <a:pt x="1468" y="650"/>
                      </a:lnTo>
                      <a:lnTo>
                        <a:pt x="1518" y="652"/>
                      </a:lnTo>
                      <a:lnTo>
                        <a:pt x="1568" y="653"/>
                      </a:lnTo>
                      <a:lnTo>
                        <a:pt x="1616" y="652"/>
                      </a:lnTo>
                      <a:lnTo>
                        <a:pt x="1661" y="650"/>
                      </a:lnTo>
                      <a:lnTo>
                        <a:pt x="1702" y="644"/>
                      </a:lnTo>
                      <a:lnTo>
                        <a:pt x="1809" y="625"/>
                      </a:lnTo>
                      <a:lnTo>
                        <a:pt x="1915" y="601"/>
                      </a:lnTo>
                      <a:lnTo>
                        <a:pt x="2019" y="571"/>
                      </a:lnTo>
                      <a:lnTo>
                        <a:pt x="2120" y="538"/>
                      </a:lnTo>
                      <a:lnTo>
                        <a:pt x="2218" y="502"/>
                      </a:lnTo>
                      <a:lnTo>
                        <a:pt x="2311" y="463"/>
                      </a:lnTo>
                      <a:lnTo>
                        <a:pt x="2399" y="422"/>
                      </a:lnTo>
                      <a:lnTo>
                        <a:pt x="2481" y="379"/>
                      </a:lnTo>
                      <a:lnTo>
                        <a:pt x="2511" y="366"/>
                      </a:lnTo>
                      <a:lnTo>
                        <a:pt x="2540" y="360"/>
                      </a:lnTo>
                      <a:lnTo>
                        <a:pt x="2567" y="359"/>
                      </a:lnTo>
                      <a:lnTo>
                        <a:pt x="2593" y="365"/>
                      </a:lnTo>
                      <a:lnTo>
                        <a:pt x="2616" y="375"/>
                      </a:lnTo>
                      <a:lnTo>
                        <a:pt x="2636" y="389"/>
                      </a:lnTo>
                      <a:lnTo>
                        <a:pt x="2653" y="408"/>
                      </a:lnTo>
                      <a:lnTo>
                        <a:pt x="2665" y="432"/>
                      </a:lnTo>
                      <a:lnTo>
                        <a:pt x="2673" y="457"/>
                      </a:lnTo>
                      <a:lnTo>
                        <a:pt x="2677" y="485"/>
                      </a:lnTo>
                      <a:lnTo>
                        <a:pt x="2673" y="517"/>
                      </a:lnTo>
                      <a:lnTo>
                        <a:pt x="2663" y="549"/>
                      </a:lnTo>
                      <a:lnTo>
                        <a:pt x="2647" y="583"/>
                      </a:lnTo>
                      <a:lnTo>
                        <a:pt x="2623" y="617"/>
                      </a:lnTo>
                      <a:lnTo>
                        <a:pt x="2591" y="652"/>
                      </a:lnTo>
                      <a:lnTo>
                        <a:pt x="2573" y="668"/>
                      </a:lnTo>
                      <a:lnTo>
                        <a:pt x="2550" y="687"/>
                      </a:lnTo>
                      <a:lnTo>
                        <a:pt x="2523" y="707"/>
                      </a:lnTo>
                      <a:lnTo>
                        <a:pt x="2491" y="729"/>
                      </a:lnTo>
                      <a:lnTo>
                        <a:pt x="2455" y="754"/>
                      </a:lnTo>
                      <a:lnTo>
                        <a:pt x="2416" y="779"/>
                      </a:lnTo>
                      <a:lnTo>
                        <a:pt x="2374" y="807"/>
                      </a:lnTo>
                      <a:lnTo>
                        <a:pt x="2329" y="834"/>
                      </a:lnTo>
                      <a:lnTo>
                        <a:pt x="2282" y="863"/>
                      </a:lnTo>
                      <a:lnTo>
                        <a:pt x="2234" y="892"/>
                      </a:lnTo>
                      <a:lnTo>
                        <a:pt x="2185" y="922"/>
                      </a:lnTo>
                      <a:lnTo>
                        <a:pt x="2134" y="950"/>
                      </a:lnTo>
                      <a:lnTo>
                        <a:pt x="2083" y="977"/>
                      </a:lnTo>
                      <a:lnTo>
                        <a:pt x="2033" y="1005"/>
                      </a:lnTo>
                      <a:lnTo>
                        <a:pt x="1982" y="1032"/>
                      </a:lnTo>
                      <a:lnTo>
                        <a:pt x="1934" y="1057"/>
                      </a:lnTo>
                      <a:lnTo>
                        <a:pt x="1886" y="1080"/>
                      </a:lnTo>
                      <a:lnTo>
                        <a:pt x="1840" y="1102"/>
                      </a:lnTo>
                      <a:lnTo>
                        <a:pt x="1796" y="1122"/>
                      </a:lnTo>
                      <a:lnTo>
                        <a:pt x="1756" y="1139"/>
                      </a:lnTo>
                      <a:lnTo>
                        <a:pt x="1718" y="1153"/>
                      </a:lnTo>
                      <a:lnTo>
                        <a:pt x="1684" y="1164"/>
                      </a:lnTo>
                      <a:lnTo>
                        <a:pt x="1654" y="1172"/>
                      </a:lnTo>
                      <a:lnTo>
                        <a:pt x="1634" y="1175"/>
                      </a:lnTo>
                      <a:lnTo>
                        <a:pt x="1608" y="1177"/>
                      </a:lnTo>
                      <a:lnTo>
                        <a:pt x="1576" y="1177"/>
                      </a:lnTo>
                      <a:lnTo>
                        <a:pt x="1537" y="1174"/>
                      </a:lnTo>
                      <a:lnTo>
                        <a:pt x="1495" y="1171"/>
                      </a:lnTo>
                      <a:lnTo>
                        <a:pt x="1447" y="1167"/>
                      </a:lnTo>
                      <a:lnTo>
                        <a:pt x="1395" y="1161"/>
                      </a:lnTo>
                      <a:lnTo>
                        <a:pt x="1340" y="1154"/>
                      </a:lnTo>
                      <a:lnTo>
                        <a:pt x="1282" y="1147"/>
                      </a:lnTo>
                      <a:lnTo>
                        <a:pt x="1222" y="1139"/>
                      </a:lnTo>
                      <a:lnTo>
                        <a:pt x="1159" y="1130"/>
                      </a:lnTo>
                      <a:lnTo>
                        <a:pt x="1094" y="1121"/>
                      </a:lnTo>
                      <a:lnTo>
                        <a:pt x="1029" y="1111"/>
                      </a:lnTo>
                      <a:lnTo>
                        <a:pt x="964" y="1101"/>
                      </a:lnTo>
                      <a:lnTo>
                        <a:pt x="898" y="1089"/>
                      </a:lnTo>
                      <a:lnTo>
                        <a:pt x="833" y="1079"/>
                      </a:lnTo>
                      <a:lnTo>
                        <a:pt x="769" y="1068"/>
                      </a:lnTo>
                      <a:lnTo>
                        <a:pt x="708" y="1057"/>
                      </a:lnTo>
                      <a:lnTo>
                        <a:pt x="647" y="1047"/>
                      </a:lnTo>
                      <a:lnTo>
                        <a:pt x="590" y="1037"/>
                      </a:lnTo>
                      <a:lnTo>
                        <a:pt x="536" y="1027"/>
                      </a:lnTo>
                      <a:lnTo>
                        <a:pt x="486" y="1018"/>
                      </a:lnTo>
                      <a:lnTo>
                        <a:pt x="440" y="1009"/>
                      </a:lnTo>
                      <a:lnTo>
                        <a:pt x="398" y="1001"/>
                      </a:lnTo>
                      <a:lnTo>
                        <a:pt x="363" y="994"/>
                      </a:lnTo>
                      <a:lnTo>
                        <a:pt x="332" y="989"/>
                      </a:lnTo>
                      <a:lnTo>
                        <a:pt x="309" y="984"/>
                      </a:lnTo>
                      <a:lnTo>
                        <a:pt x="292" y="980"/>
                      </a:lnTo>
                      <a:lnTo>
                        <a:pt x="262" y="976"/>
                      </a:lnTo>
                      <a:lnTo>
                        <a:pt x="230" y="980"/>
                      </a:lnTo>
                      <a:lnTo>
                        <a:pt x="200" y="988"/>
                      </a:lnTo>
                      <a:lnTo>
                        <a:pt x="171" y="1000"/>
                      </a:lnTo>
                      <a:lnTo>
                        <a:pt x="142" y="1016"/>
                      </a:lnTo>
                      <a:lnTo>
                        <a:pt x="114" y="1033"/>
                      </a:lnTo>
                      <a:lnTo>
                        <a:pt x="87" y="1052"/>
                      </a:lnTo>
                      <a:lnTo>
                        <a:pt x="64" y="1073"/>
                      </a:lnTo>
                      <a:lnTo>
                        <a:pt x="49" y="1083"/>
                      </a:lnTo>
                      <a:lnTo>
                        <a:pt x="37" y="1088"/>
                      </a:lnTo>
                      <a:lnTo>
                        <a:pt x="28" y="1089"/>
                      </a:lnTo>
                      <a:lnTo>
                        <a:pt x="20" y="1087"/>
                      </a:lnTo>
                      <a:lnTo>
                        <a:pt x="13" y="1083"/>
                      </a:lnTo>
                      <a:lnTo>
                        <a:pt x="9" y="1077"/>
                      </a:lnTo>
                      <a:lnTo>
                        <a:pt x="5" y="1069"/>
                      </a:lnTo>
                      <a:lnTo>
                        <a:pt x="2" y="1062"/>
                      </a:lnTo>
                      <a:lnTo>
                        <a:pt x="1" y="1056"/>
                      </a:lnTo>
                      <a:lnTo>
                        <a:pt x="1" y="1050"/>
                      </a:lnTo>
                      <a:lnTo>
                        <a:pt x="0" y="1048"/>
                      </a:lnTo>
                      <a:lnTo>
                        <a:pt x="4" y="989"/>
                      </a:lnTo>
                      <a:lnTo>
                        <a:pt x="9" y="923"/>
                      </a:lnTo>
                      <a:lnTo>
                        <a:pt x="13" y="852"/>
                      </a:lnTo>
                      <a:lnTo>
                        <a:pt x="18" y="776"/>
                      </a:lnTo>
                      <a:lnTo>
                        <a:pt x="23" y="699"/>
                      </a:lnTo>
                      <a:lnTo>
                        <a:pt x="28" y="620"/>
                      </a:lnTo>
                      <a:lnTo>
                        <a:pt x="33" y="539"/>
                      </a:lnTo>
                      <a:lnTo>
                        <a:pt x="38" y="461"/>
                      </a:lnTo>
                      <a:lnTo>
                        <a:pt x="43" y="384"/>
                      </a:lnTo>
                      <a:lnTo>
                        <a:pt x="48" y="311"/>
                      </a:lnTo>
                      <a:lnTo>
                        <a:pt x="52" y="241"/>
                      </a:lnTo>
                      <a:lnTo>
                        <a:pt x="56" y="179"/>
                      </a:lnTo>
                      <a:lnTo>
                        <a:pt x="60" y="123"/>
                      </a:lnTo>
                      <a:lnTo>
                        <a:pt x="62" y="107"/>
                      </a:lnTo>
                      <a:lnTo>
                        <a:pt x="67" y="95"/>
                      </a:lnTo>
                      <a:lnTo>
                        <a:pt x="75" y="86"/>
                      </a:lnTo>
                      <a:lnTo>
                        <a:pt x="85" y="80"/>
                      </a:lnTo>
                      <a:lnTo>
                        <a:pt x="97" y="76"/>
                      </a:lnTo>
                      <a:lnTo>
                        <a:pt x="111" y="73"/>
                      </a:lnTo>
                      <a:lnTo>
                        <a:pt x="127" y="70"/>
                      </a:lnTo>
                      <a:lnTo>
                        <a:pt x="145" y="67"/>
                      </a:lnTo>
                      <a:lnTo>
                        <a:pt x="182" y="61"/>
                      </a:lnTo>
                      <a:lnTo>
                        <a:pt x="224" y="55"/>
                      </a:lnTo>
                      <a:lnTo>
                        <a:pt x="269" y="48"/>
                      </a:lnTo>
                      <a:lnTo>
                        <a:pt x="317" y="40"/>
                      </a:lnTo>
                      <a:lnTo>
                        <a:pt x="366" y="33"/>
                      </a:lnTo>
                      <a:lnTo>
                        <a:pt x="417" y="27"/>
                      </a:lnTo>
                      <a:lnTo>
                        <a:pt x="468" y="20"/>
                      </a:lnTo>
                      <a:lnTo>
                        <a:pt x="518" y="14"/>
                      </a:lnTo>
                      <a:lnTo>
                        <a:pt x="566" y="9"/>
                      </a:lnTo>
                      <a:lnTo>
                        <a:pt x="611" y="4"/>
                      </a:lnTo>
                      <a:lnTo>
                        <a:pt x="653" y="2"/>
                      </a:lnTo>
                      <a:lnTo>
                        <a:pt x="691" y="0"/>
                      </a:lnTo>
                      <a:lnTo>
                        <a:pt x="72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sp>
              <p:nvSpPr>
                <p:cNvPr id="44" name="Freeform 56"/>
                <p:cNvSpPr>
                  <a:spLocks noEditPoints="1"/>
                </p:cNvSpPr>
                <p:nvPr/>
              </p:nvSpPr>
              <p:spPr bwMode="auto">
                <a:xfrm>
                  <a:off x="9005888" y="2062163"/>
                  <a:ext cx="336550" cy="433388"/>
                </a:xfrm>
                <a:custGeom>
                  <a:avLst/>
                  <a:gdLst>
                    <a:gd name="T0" fmla="*/ 440 w 849"/>
                    <a:gd name="T1" fmla="*/ 654 h 1093"/>
                    <a:gd name="T2" fmla="*/ 408 w 849"/>
                    <a:gd name="T3" fmla="*/ 658 h 1093"/>
                    <a:gd name="T4" fmla="*/ 379 w 849"/>
                    <a:gd name="T5" fmla="*/ 667 h 1093"/>
                    <a:gd name="T6" fmla="*/ 352 w 849"/>
                    <a:gd name="T7" fmla="*/ 681 h 1093"/>
                    <a:gd name="T8" fmla="*/ 328 w 849"/>
                    <a:gd name="T9" fmla="*/ 700 h 1093"/>
                    <a:gd name="T10" fmla="*/ 309 w 849"/>
                    <a:gd name="T11" fmla="*/ 724 h 1093"/>
                    <a:gd name="T12" fmla="*/ 295 w 849"/>
                    <a:gd name="T13" fmla="*/ 749 h 1093"/>
                    <a:gd name="T14" fmla="*/ 286 w 849"/>
                    <a:gd name="T15" fmla="*/ 780 h 1093"/>
                    <a:gd name="T16" fmla="*/ 282 w 849"/>
                    <a:gd name="T17" fmla="*/ 811 h 1093"/>
                    <a:gd name="T18" fmla="*/ 286 w 849"/>
                    <a:gd name="T19" fmla="*/ 842 h 1093"/>
                    <a:gd name="T20" fmla="*/ 295 w 849"/>
                    <a:gd name="T21" fmla="*/ 873 h 1093"/>
                    <a:gd name="T22" fmla="*/ 309 w 849"/>
                    <a:gd name="T23" fmla="*/ 899 h 1093"/>
                    <a:gd name="T24" fmla="*/ 328 w 849"/>
                    <a:gd name="T25" fmla="*/ 923 h 1093"/>
                    <a:gd name="T26" fmla="*/ 352 w 849"/>
                    <a:gd name="T27" fmla="*/ 942 h 1093"/>
                    <a:gd name="T28" fmla="*/ 379 w 849"/>
                    <a:gd name="T29" fmla="*/ 956 h 1093"/>
                    <a:gd name="T30" fmla="*/ 408 w 849"/>
                    <a:gd name="T31" fmla="*/ 965 h 1093"/>
                    <a:gd name="T32" fmla="*/ 440 w 849"/>
                    <a:gd name="T33" fmla="*/ 969 h 1093"/>
                    <a:gd name="T34" fmla="*/ 472 w 849"/>
                    <a:gd name="T35" fmla="*/ 965 h 1093"/>
                    <a:gd name="T36" fmla="*/ 501 w 849"/>
                    <a:gd name="T37" fmla="*/ 956 h 1093"/>
                    <a:gd name="T38" fmla="*/ 528 w 849"/>
                    <a:gd name="T39" fmla="*/ 942 h 1093"/>
                    <a:gd name="T40" fmla="*/ 551 w 849"/>
                    <a:gd name="T41" fmla="*/ 923 h 1093"/>
                    <a:gd name="T42" fmla="*/ 570 w 849"/>
                    <a:gd name="T43" fmla="*/ 899 h 1093"/>
                    <a:gd name="T44" fmla="*/ 585 w 849"/>
                    <a:gd name="T45" fmla="*/ 873 h 1093"/>
                    <a:gd name="T46" fmla="*/ 594 w 849"/>
                    <a:gd name="T47" fmla="*/ 842 h 1093"/>
                    <a:gd name="T48" fmla="*/ 597 w 849"/>
                    <a:gd name="T49" fmla="*/ 811 h 1093"/>
                    <a:gd name="T50" fmla="*/ 594 w 849"/>
                    <a:gd name="T51" fmla="*/ 780 h 1093"/>
                    <a:gd name="T52" fmla="*/ 585 w 849"/>
                    <a:gd name="T53" fmla="*/ 749 h 1093"/>
                    <a:gd name="T54" fmla="*/ 570 w 849"/>
                    <a:gd name="T55" fmla="*/ 724 h 1093"/>
                    <a:gd name="T56" fmla="*/ 551 w 849"/>
                    <a:gd name="T57" fmla="*/ 700 h 1093"/>
                    <a:gd name="T58" fmla="*/ 528 w 849"/>
                    <a:gd name="T59" fmla="*/ 681 h 1093"/>
                    <a:gd name="T60" fmla="*/ 501 w 849"/>
                    <a:gd name="T61" fmla="*/ 667 h 1093"/>
                    <a:gd name="T62" fmla="*/ 472 w 849"/>
                    <a:gd name="T63" fmla="*/ 658 h 1093"/>
                    <a:gd name="T64" fmla="*/ 440 w 849"/>
                    <a:gd name="T65" fmla="*/ 654 h 1093"/>
                    <a:gd name="T66" fmla="*/ 206 w 849"/>
                    <a:gd name="T67" fmla="*/ 0 h 1093"/>
                    <a:gd name="T68" fmla="*/ 775 w 849"/>
                    <a:gd name="T69" fmla="*/ 28 h 1093"/>
                    <a:gd name="T70" fmla="*/ 796 w 849"/>
                    <a:gd name="T71" fmla="*/ 32 h 1093"/>
                    <a:gd name="T72" fmla="*/ 814 w 849"/>
                    <a:gd name="T73" fmla="*/ 41 h 1093"/>
                    <a:gd name="T74" fmla="*/ 830 w 849"/>
                    <a:gd name="T75" fmla="*/ 55 h 1093"/>
                    <a:gd name="T76" fmla="*/ 841 w 849"/>
                    <a:gd name="T77" fmla="*/ 72 h 1093"/>
                    <a:gd name="T78" fmla="*/ 848 w 849"/>
                    <a:gd name="T79" fmla="*/ 91 h 1093"/>
                    <a:gd name="T80" fmla="*/ 849 w 849"/>
                    <a:gd name="T81" fmla="*/ 112 h 1093"/>
                    <a:gd name="T82" fmla="*/ 780 w 849"/>
                    <a:gd name="T83" fmla="*/ 1016 h 1093"/>
                    <a:gd name="T84" fmla="*/ 775 w 849"/>
                    <a:gd name="T85" fmla="*/ 1037 h 1093"/>
                    <a:gd name="T86" fmla="*/ 765 w 849"/>
                    <a:gd name="T87" fmla="*/ 1056 h 1093"/>
                    <a:gd name="T88" fmla="*/ 752 w 849"/>
                    <a:gd name="T89" fmla="*/ 1072 h 1093"/>
                    <a:gd name="T90" fmla="*/ 735 w 849"/>
                    <a:gd name="T91" fmla="*/ 1083 h 1093"/>
                    <a:gd name="T92" fmla="*/ 715 w 849"/>
                    <a:gd name="T93" fmla="*/ 1091 h 1093"/>
                    <a:gd name="T94" fmla="*/ 693 w 849"/>
                    <a:gd name="T95" fmla="*/ 1093 h 1093"/>
                    <a:gd name="T96" fmla="*/ 63 w 849"/>
                    <a:gd name="T97" fmla="*/ 1093 h 1093"/>
                    <a:gd name="T98" fmla="*/ 43 w 849"/>
                    <a:gd name="T99" fmla="*/ 1090 h 1093"/>
                    <a:gd name="T100" fmla="*/ 25 w 849"/>
                    <a:gd name="T101" fmla="*/ 1081 h 1093"/>
                    <a:gd name="T102" fmla="*/ 12 w 849"/>
                    <a:gd name="T103" fmla="*/ 1068 h 1093"/>
                    <a:gd name="T104" fmla="*/ 3 w 849"/>
                    <a:gd name="T105" fmla="*/ 1051 h 1093"/>
                    <a:gd name="T106" fmla="*/ 0 w 849"/>
                    <a:gd name="T107" fmla="*/ 1032 h 1093"/>
                    <a:gd name="T108" fmla="*/ 2 w 849"/>
                    <a:gd name="T109" fmla="*/ 1012 h 1093"/>
                    <a:gd name="T110" fmla="*/ 106 w 849"/>
                    <a:gd name="T111" fmla="*/ 74 h 1093"/>
                    <a:gd name="T112" fmla="*/ 114 w 849"/>
                    <a:gd name="T113" fmla="*/ 54 h 1093"/>
                    <a:gd name="T114" fmla="*/ 127 w 849"/>
                    <a:gd name="T115" fmla="*/ 36 h 1093"/>
                    <a:gd name="T116" fmla="*/ 143 w 849"/>
                    <a:gd name="T117" fmla="*/ 20 h 1093"/>
                    <a:gd name="T118" fmla="*/ 162 w 849"/>
                    <a:gd name="T119" fmla="*/ 9 h 1093"/>
                    <a:gd name="T120" fmla="*/ 184 w 849"/>
                    <a:gd name="T121" fmla="*/ 2 h 1093"/>
                    <a:gd name="T122" fmla="*/ 206 w 849"/>
                    <a:gd name="T123"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1093">
                      <a:moveTo>
                        <a:pt x="440" y="654"/>
                      </a:moveTo>
                      <a:lnTo>
                        <a:pt x="408" y="658"/>
                      </a:lnTo>
                      <a:lnTo>
                        <a:pt x="379" y="667"/>
                      </a:lnTo>
                      <a:lnTo>
                        <a:pt x="352" y="681"/>
                      </a:lnTo>
                      <a:lnTo>
                        <a:pt x="328" y="700"/>
                      </a:lnTo>
                      <a:lnTo>
                        <a:pt x="309" y="724"/>
                      </a:lnTo>
                      <a:lnTo>
                        <a:pt x="295" y="749"/>
                      </a:lnTo>
                      <a:lnTo>
                        <a:pt x="286" y="780"/>
                      </a:lnTo>
                      <a:lnTo>
                        <a:pt x="282" y="811"/>
                      </a:lnTo>
                      <a:lnTo>
                        <a:pt x="286" y="842"/>
                      </a:lnTo>
                      <a:lnTo>
                        <a:pt x="295" y="873"/>
                      </a:lnTo>
                      <a:lnTo>
                        <a:pt x="309" y="899"/>
                      </a:lnTo>
                      <a:lnTo>
                        <a:pt x="328" y="923"/>
                      </a:lnTo>
                      <a:lnTo>
                        <a:pt x="352" y="942"/>
                      </a:lnTo>
                      <a:lnTo>
                        <a:pt x="379" y="956"/>
                      </a:lnTo>
                      <a:lnTo>
                        <a:pt x="408" y="965"/>
                      </a:lnTo>
                      <a:lnTo>
                        <a:pt x="440" y="969"/>
                      </a:lnTo>
                      <a:lnTo>
                        <a:pt x="472" y="965"/>
                      </a:lnTo>
                      <a:lnTo>
                        <a:pt x="501" y="956"/>
                      </a:lnTo>
                      <a:lnTo>
                        <a:pt x="528" y="942"/>
                      </a:lnTo>
                      <a:lnTo>
                        <a:pt x="551" y="923"/>
                      </a:lnTo>
                      <a:lnTo>
                        <a:pt x="570" y="899"/>
                      </a:lnTo>
                      <a:lnTo>
                        <a:pt x="585" y="873"/>
                      </a:lnTo>
                      <a:lnTo>
                        <a:pt x="594" y="842"/>
                      </a:lnTo>
                      <a:lnTo>
                        <a:pt x="597" y="811"/>
                      </a:lnTo>
                      <a:lnTo>
                        <a:pt x="594" y="780"/>
                      </a:lnTo>
                      <a:lnTo>
                        <a:pt x="585" y="749"/>
                      </a:lnTo>
                      <a:lnTo>
                        <a:pt x="570" y="724"/>
                      </a:lnTo>
                      <a:lnTo>
                        <a:pt x="551" y="700"/>
                      </a:lnTo>
                      <a:lnTo>
                        <a:pt x="528" y="681"/>
                      </a:lnTo>
                      <a:lnTo>
                        <a:pt x="501" y="667"/>
                      </a:lnTo>
                      <a:lnTo>
                        <a:pt x="472" y="658"/>
                      </a:lnTo>
                      <a:lnTo>
                        <a:pt x="440" y="654"/>
                      </a:lnTo>
                      <a:close/>
                      <a:moveTo>
                        <a:pt x="206" y="0"/>
                      </a:moveTo>
                      <a:lnTo>
                        <a:pt x="775" y="28"/>
                      </a:lnTo>
                      <a:lnTo>
                        <a:pt x="796" y="32"/>
                      </a:lnTo>
                      <a:lnTo>
                        <a:pt x="814" y="41"/>
                      </a:lnTo>
                      <a:lnTo>
                        <a:pt x="830" y="55"/>
                      </a:lnTo>
                      <a:lnTo>
                        <a:pt x="841" y="72"/>
                      </a:lnTo>
                      <a:lnTo>
                        <a:pt x="848" y="91"/>
                      </a:lnTo>
                      <a:lnTo>
                        <a:pt x="849" y="112"/>
                      </a:lnTo>
                      <a:lnTo>
                        <a:pt x="780" y="1016"/>
                      </a:lnTo>
                      <a:lnTo>
                        <a:pt x="775" y="1037"/>
                      </a:lnTo>
                      <a:lnTo>
                        <a:pt x="765" y="1056"/>
                      </a:lnTo>
                      <a:lnTo>
                        <a:pt x="752" y="1072"/>
                      </a:lnTo>
                      <a:lnTo>
                        <a:pt x="735" y="1083"/>
                      </a:lnTo>
                      <a:lnTo>
                        <a:pt x="715" y="1091"/>
                      </a:lnTo>
                      <a:lnTo>
                        <a:pt x="693" y="1093"/>
                      </a:lnTo>
                      <a:lnTo>
                        <a:pt x="63" y="1093"/>
                      </a:lnTo>
                      <a:lnTo>
                        <a:pt x="43" y="1090"/>
                      </a:lnTo>
                      <a:lnTo>
                        <a:pt x="25" y="1081"/>
                      </a:lnTo>
                      <a:lnTo>
                        <a:pt x="12" y="1068"/>
                      </a:lnTo>
                      <a:lnTo>
                        <a:pt x="3" y="1051"/>
                      </a:lnTo>
                      <a:lnTo>
                        <a:pt x="0" y="1032"/>
                      </a:lnTo>
                      <a:lnTo>
                        <a:pt x="2" y="1012"/>
                      </a:lnTo>
                      <a:lnTo>
                        <a:pt x="106" y="74"/>
                      </a:lnTo>
                      <a:lnTo>
                        <a:pt x="114" y="54"/>
                      </a:lnTo>
                      <a:lnTo>
                        <a:pt x="127" y="36"/>
                      </a:lnTo>
                      <a:lnTo>
                        <a:pt x="143" y="20"/>
                      </a:lnTo>
                      <a:lnTo>
                        <a:pt x="162" y="9"/>
                      </a:lnTo>
                      <a:lnTo>
                        <a:pt x="184" y="2"/>
                      </a:lnTo>
                      <a:lnTo>
                        <a:pt x="20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914240">
                    <a:defRPr/>
                  </a:pPr>
                  <a:endParaRPr lang="en-US">
                    <a:solidFill>
                      <a:srgbClr val="000000"/>
                    </a:solidFill>
                    <a:latin typeface="Arial" panose="020B0604020202020204" pitchFamily="34" charset="0"/>
                    <a:cs typeface="Arial" panose="020B0604020202020204" pitchFamily="34" charset="0"/>
                  </a:endParaRPr>
                </a:p>
              </p:txBody>
            </p:sp>
          </p:grpSp>
          <p:sp>
            <p:nvSpPr>
              <p:cNvPr id="40" name="TextBox 39"/>
              <p:cNvSpPr txBox="1"/>
              <p:nvPr/>
            </p:nvSpPr>
            <p:spPr>
              <a:xfrm>
                <a:off x="9576978" y="3341019"/>
                <a:ext cx="1638632" cy="1010978"/>
              </a:xfrm>
              <a:prstGeom prst="rect">
                <a:avLst/>
              </a:prstGeom>
              <a:noFill/>
            </p:spPr>
            <p:txBody>
              <a:bodyPr wrap="square" rtlCol="0">
                <a:spAutoFit/>
              </a:bodyPr>
              <a:lstStyle/>
              <a:p>
                <a:pPr marL="135731" lvl="1" indent="-135731" algn="just"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ea typeface="Times New Roman" panose="02020603050405020304" pitchFamily="18" charset="0"/>
                    <a:cs typeface="Arial" panose="020B0604020202020204" pitchFamily="34" charset="0"/>
                  </a:rPr>
                  <a:t>Performance management.</a:t>
                </a:r>
              </a:p>
              <a:p>
                <a:pPr marL="135731" lvl="1" indent="-135731" algn="just"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ea typeface="Times New Roman" panose="02020603050405020304" pitchFamily="18" charset="0"/>
                    <a:cs typeface="Arial" panose="020B0604020202020204" pitchFamily="34" charset="0"/>
                  </a:rPr>
                  <a:t>Talent management.</a:t>
                </a:r>
              </a:p>
              <a:p>
                <a:pPr marL="135731" lvl="1" indent="-135731" algn="just" defTabSz="685800" eaLnBrk="0" hangingPunct="0">
                  <a:lnSpc>
                    <a:spcPct val="115000"/>
                  </a:lnSpc>
                  <a:buFont typeface="Courier New" panose="02070309020205020404" pitchFamily="49" charset="0"/>
                  <a:buChar char="o"/>
                  <a:defRPr/>
                </a:pPr>
                <a:r>
                  <a:rPr lang="en-US" sz="900" dirty="0">
                    <a:solidFill>
                      <a:prstClr val="white"/>
                    </a:solidFill>
                    <a:latin typeface="Arial" panose="020B0604020202020204" pitchFamily="34" charset="0"/>
                    <a:ea typeface="Times New Roman" panose="02020603050405020304" pitchFamily="18" charset="0"/>
                    <a:cs typeface="Arial" panose="020B0604020202020204" pitchFamily="34" charset="0"/>
                  </a:rPr>
                  <a:t>Transformation.</a:t>
                </a:r>
                <a:endParaRPr lang="en-US" sz="900" dirty="0">
                  <a:solidFill>
                    <a:prstClr val="white"/>
                  </a:solidFill>
                  <a:latin typeface="Arial" panose="020B0604020202020204" pitchFamily="34" charset="0"/>
                  <a:cs typeface="Arial" panose="020B0604020202020204" pitchFamily="34" charset="0"/>
                </a:endParaRPr>
              </a:p>
            </p:txBody>
          </p:sp>
        </p:grpSp>
        <p:sp>
          <p:nvSpPr>
            <p:cNvPr id="14" name="TextBox 13"/>
            <p:cNvSpPr txBox="1"/>
            <p:nvPr/>
          </p:nvSpPr>
          <p:spPr>
            <a:xfrm>
              <a:off x="770097" y="3381552"/>
              <a:ext cx="1410200" cy="411896"/>
            </a:xfrm>
            <a:prstGeom prst="rect">
              <a:avLst/>
            </a:prstGeom>
            <a:noFill/>
          </p:spPr>
          <p:txBody>
            <a:bodyPr wrap="square" rtlCol="0">
              <a:spAutoFit/>
            </a:bodyPr>
            <a:lstStyle/>
            <a:p>
              <a:pPr marL="128588" indent="-128588" defTabSz="914240">
                <a:buFont typeface="Courier New" panose="02070309020205020404" pitchFamily="49" charset="0"/>
                <a:buChar char="o"/>
                <a:defRPr/>
              </a:pPr>
              <a:r>
                <a:rPr lang="en-US" sz="900" dirty="0">
                  <a:solidFill>
                    <a:prstClr val="white"/>
                  </a:solidFill>
                  <a:latin typeface="Arial" panose="020B0604020202020204" pitchFamily="34" charset="0"/>
                  <a:cs typeface="Arial" panose="020B0604020202020204" pitchFamily="34" charset="0"/>
                </a:rPr>
                <a:t>NTP NPAT</a:t>
              </a:r>
              <a:endParaRPr lang="en-US" sz="900" kern="0" dirty="0">
                <a:solidFill>
                  <a:prstClr val="white"/>
                </a:solidFill>
                <a:latin typeface="Arial" panose="020B0604020202020204" pitchFamily="34" charset="0"/>
                <a:cs typeface="Arial" panose="020B0604020202020204" pitchFamily="34" charset="0"/>
              </a:endParaRPr>
            </a:p>
            <a:p>
              <a:pPr marL="128588" indent="-128588" defTabSz="914240">
                <a:buFont typeface="Courier New" panose="02070309020205020404" pitchFamily="49" charset="0"/>
                <a:buChar char="o"/>
                <a:defRPr/>
              </a:pPr>
              <a:r>
                <a:rPr lang="en-US" sz="900" kern="0" dirty="0">
                  <a:solidFill>
                    <a:prstClr val="white"/>
                  </a:solidFill>
                  <a:latin typeface="Arial" panose="020B0604020202020204" pitchFamily="34" charset="0"/>
                  <a:cs typeface="Arial" panose="020B0604020202020204" pitchFamily="34" charset="0"/>
                </a:rPr>
                <a:t>Pelchem NPAT</a:t>
              </a:r>
              <a:endParaRPr lang="en-US" sz="1050" dirty="0">
                <a:solidFill>
                  <a:prstClr val="white"/>
                </a:solidFill>
                <a:latin typeface="Arial" panose="020B0604020202020204" pitchFamily="34" charset="0"/>
                <a:cs typeface="Arial" panose="020B0604020202020204" pitchFamily="34" charset="0"/>
              </a:endParaRPr>
            </a:p>
          </p:txBody>
        </p:sp>
      </p:grpSp>
      <p:sp>
        <p:nvSpPr>
          <p:cNvPr id="64" name="Title 2"/>
          <p:cNvSpPr txBox="1">
            <a:spLocks/>
          </p:cNvSpPr>
          <p:nvPr/>
        </p:nvSpPr>
        <p:spPr>
          <a:xfrm>
            <a:off x="0" y="29490"/>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panose="020B0604020202020204" pitchFamily="34" charset="0"/>
                <a:cs typeface="Arial" panose="020B0604020202020204" pitchFamily="34" charset="0"/>
              </a:rPr>
              <a:t>STRATEGIC FOCUS AREAS </a:t>
            </a:r>
          </a:p>
          <a:p>
            <a:pPr algn="l"/>
            <a:r>
              <a:rPr lang="en-US" sz="3200" b="1" dirty="0">
                <a:solidFill>
                  <a:schemeClr val="bg1"/>
                </a:solidFill>
                <a:latin typeface="Arial" panose="020B0604020202020204" pitchFamily="34" charset="0"/>
                <a:cs typeface="Arial" panose="020B0604020202020204" pitchFamily="34" charset="0"/>
              </a:rPr>
              <a:t>AND KPA’S</a:t>
            </a:r>
          </a:p>
        </p:txBody>
      </p:sp>
    </p:spTree>
    <p:extLst>
      <p:ext uri="{BB962C8B-B14F-4D97-AF65-F5344CB8AC3E}">
        <p14:creationId xmlns:p14="http://schemas.microsoft.com/office/powerpoint/2010/main" val="365117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526" y="246407"/>
            <a:ext cx="6490599" cy="1077218"/>
          </a:xfrm>
          <a:prstGeom prst="rect">
            <a:avLst/>
          </a:prstGeom>
        </p:spPr>
        <p:txBody>
          <a:bodyPr wrap="square">
            <a:spAutoFit/>
          </a:bodyPr>
          <a:lstStyle/>
          <a:p>
            <a:pPr lvl="0">
              <a:defRPr/>
            </a:pPr>
            <a:r>
              <a:rPr lang="en-US" sz="2400" b="1" dirty="0">
                <a:solidFill>
                  <a:prstClr val="white"/>
                </a:solidFill>
                <a:effectLst>
                  <a:outerShdw blurRad="38100" dist="38100" dir="2700000" algn="tl">
                    <a:srgbClr val="000000">
                      <a:alpha val="43137"/>
                    </a:srgbClr>
                  </a:outerShdw>
                </a:effectLst>
                <a:latin typeface="Arial"/>
                <a:cs typeface="Arial"/>
              </a:rPr>
              <a:t>PERFORMANCE</a:t>
            </a:r>
            <a:r>
              <a:rPr lang="en-US" sz="1400" b="1" dirty="0">
                <a:solidFill>
                  <a:prstClr val="white"/>
                </a:solidFill>
                <a:effectLst>
                  <a:outerShdw blurRad="38100" dist="38100" dir="2700000" algn="tl">
                    <a:srgbClr val="000000">
                      <a:alpha val="43137"/>
                    </a:srgbClr>
                  </a:outerShdw>
                </a:effectLst>
                <a:latin typeface="Arial"/>
                <a:cs typeface="Arial"/>
              </a:rPr>
              <a:t> </a:t>
            </a:r>
            <a:r>
              <a:rPr lang="en-US" sz="2400" b="1" dirty="0">
                <a:solidFill>
                  <a:prstClr val="white"/>
                </a:solidFill>
                <a:effectLst>
                  <a:outerShdw blurRad="38100" dist="38100" dir="2700000" algn="tl">
                    <a:srgbClr val="000000">
                      <a:alpha val="43137"/>
                    </a:srgbClr>
                  </a:outerShdw>
                </a:effectLst>
                <a:latin typeface="Arial"/>
                <a:cs typeface="Arial"/>
              </a:rPr>
              <a:t>AREAS AND RELATED ANNUAL  TARGETS (1 of 3)</a:t>
            </a:r>
          </a:p>
          <a:p>
            <a:pPr lvl="0">
              <a:defRPr/>
            </a:pPr>
            <a:endParaRPr kumimoji="0" lang="en-ZA" sz="1400" b="1" i="0" u="none" strike="noStrike" kern="1200" cap="none" spc="0" normalizeH="0" baseline="0" noProof="0" dirty="0">
              <a:ln>
                <a:noFill/>
              </a:ln>
              <a:solidFill>
                <a:prstClr val="white"/>
              </a:solidFill>
              <a:effectLst/>
              <a:uLnTx/>
              <a:uFillTx/>
              <a:latin typeface="Arial"/>
              <a:cs typeface="Arial"/>
            </a:endParaRPr>
          </a:p>
        </p:txBody>
      </p:sp>
      <p:graphicFrame>
        <p:nvGraphicFramePr>
          <p:cNvPr id="32" name="Table 31">
            <a:extLst>
              <a:ext uri="{FF2B5EF4-FFF2-40B4-BE49-F238E27FC236}">
                <a16:creationId xmlns:a16="http://schemas.microsoft.com/office/drawing/2014/main" id="{C930510C-19CC-47D3-A95A-A68ED1728AA0}"/>
              </a:ext>
            </a:extLst>
          </p:cNvPr>
          <p:cNvGraphicFramePr>
            <a:graphicFrameLocks noGrp="1"/>
          </p:cNvGraphicFramePr>
          <p:nvPr>
            <p:extLst>
              <p:ext uri="{D42A27DB-BD31-4B8C-83A1-F6EECF244321}">
                <p14:modId xmlns:p14="http://schemas.microsoft.com/office/powerpoint/2010/main" val="2961614010"/>
              </p:ext>
            </p:extLst>
          </p:nvPr>
        </p:nvGraphicFramePr>
        <p:xfrm>
          <a:off x="272374" y="1189940"/>
          <a:ext cx="8511703" cy="5312954"/>
        </p:xfrm>
        <a:graphic>
          <a:graphicData uri="http://schemas.openxmlformats.org/drawingml/2006/table">
            <a:tbl>
              <a:tblPr firstRow="1" firstCol="1" bandRow="1">
                <a:tableStyleId>{5C22544A-7EE6-4342-B048-85BDC9FD1C3A}</a:tableStyleId>
              </a:tblPr>
              <a:tblGrid>
                <a:gridCol w="165203">
                  <a:extLst>
                    <a:ext uri="{9D8B030D-6E8A-4147-A177-3AD203B41FA5}">
                      <a16:colId xmlns:a16="http://schemas.microsoft.com/office/drawing/2014/main" val="4033191077"/>
                    </a:ext>
                  </a:extLst>
                </a:gridCol>
                <a:gridCol w="1337444">
                  <a:extLst>
                    <a:ext uri="{9D8B030D-6E8A-4147-A177-3AD203B41FA5}">
                      <a16:colId xmlns:a16="http://schemas.microsoft.com/office/drawing/2014/main" val="1218941959"/>
                    </a:ext>
                  </a:extLst>
                </a:gridCol>
                <a:gridCol w="1684056">
                  <a:extLst>
                    <a:ext uri="{9D8B030D-6E8A-4147-A177-3AD203B41FA5}">
                      <a16:colId xmlns:a16="http://schemas.microsoft.com/office/drawing/2014/main" val="395790739"/>
                    </a:ext>
                  </a:extLst>
                </a:gridCol>
                <a:gridCol w="1749399">
                  <a:extLst>
                    <a:ext uri="{9D8B030D-6E8A-4147-A177-3AD203B41FA5}">
                      <a16:colId xmlns:a16="http://schemas.microsoft.com/office/drawing/2014/main" val="1029393441"/>
                    </a:ext>
                  </a:extLst>
                </a:gridCol>
                <a:gridCol w="1245913">
                  <a:extLst>
                    <a:ext uri="{9D8B030D-6E8A-4147-A177-3AD203B41FA5}">
                      <a16:colId xmlns:a16="http://schemas.microsoft.com/office/drawing/2014/main" val="3722452958"/>
                    </a:ext>
                  </a:extLst>
                </a:gridCol>
                <a:gridCol w="1177644">
                  <a:extLst>
                    <a:ext uri="{9D8B030D-6E8A-4147-A177-3AD203B41FA5}">
                      <a16:colId xmlns:a16="http://schemas.microsoft.com/office/drawing/2014/main" val="705122565"/>
                    </a:ext>
                  </a:extLst>
                </a:gridCol>
                <a:gridCol w="1152044">
                  <a:extLst>
                    <a:ext uri="{9D8B030D-6E8A-4147-A177-3AD203B41FA5}">
                      <a16:colId xmlns:a16="http://schemas.microsoft.com/office/drawing/2014/main" val="1289249484"/>
                    </a:ext>
                  </a:extLst>
                </a:gridCol>
              </a:tblGrid>
              <a:tr h="480437">
                <a:tc>
                  <a:txBody>
                    <a:bodyPr/>
                    <a:lstStyle/>
                    <a:p>
                      <a:pPr marL="8890" marR="73025" indent="-8890" algn="ctr" defTabSz="457200" rtl="0" eaLnBrk="1" latinLnBrk="0" hangingPunct="1">
                        <a:lnSpc>
                          <a:spcPct val="115000"/>
                        </a:lnSpc>
                      </a:pP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rPr>
                        <a:t>Strategic Focus Areas</a:t>
                      </a:r>
                    </a:p>
                  </a:txBody>
                  <a:tcPr marL="68580" marR="68580"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KPA</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8890" marR="73025" indent="-8890" algn="ctr" defTabSz="457200" rtl="0" eaLnBrk="1" latinLnBrk="0" hangingPunct="1">
                        <a:lnSpc>
                          <a:spcPct val="115000"/>
                        </a:lnSpc>
                      </a:pPr>
                      <a:r>
                        <a:rPr lang="en-ZA" sz="1200" b="1" kern="1200">
                          <a:solidFill>
                            <a:schemeClr val="lt1"/>
                          </a:solidFill>
                          <a:effectLst/>
                          <a:latin typeface="Arial" panose="020B0604020202020204" pitchFamily="34" charset="0"/>
                          <a:cs typeface="Arial" panose="020B0604020202020204" pitchFamily="34" charset="0"/>
                        </a:rPr>
                        <a:t>KPI</a:t>
                      </a:r>
                      <a:endParaRPr lang="en-ZA" sz="1200" b="1" kern="120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2023FY Target</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2024FY Target</a:t>
                      </a:r>
                    </a:p>
                  </a:txBody>
                  <a:tcPr marL="68580" marR="68580"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2025FY Target</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98742195"/>
                  </a:ext>
                </a:extLst>
              </a:tr>
              <a:tr h="767531">
                <a:tc rowSpan="2">
                  <a:txBody>
                    <a:bodyPr/>
                    <a:lstStyle/>
                    <a:p>
                      <a:pPr algn="ctr" eaLnBrk="0" hangingPunct="0">
                        <a:lnSpc>
                          <a:spcPct val="115000"/>
                        </a:lnSpc>
                      </a:pP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solidFill>
                  </a:tcPr>
                </a:tc>
                <a:tc rowSpan="2">
                  <a:txBody>
                    <a:bodyPr/>
                    <a:lstStyle/>
                    <a:p>
                      <a:pPr algn="ctr" eaLnBrk="0" hangingPunct="0">
                        <a:lnSpc>
                          <a:spcPct val="115000"/>
                        </a:lnSpc>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Financial Recovery And Sustainability </a:t>
                      </a:r>
                    </a:p>
                  </a:txBody>
                  <a:tcPr marL="68580" marR="68580" marT="0" marB="0" anchor="ctr">
                    <a:solidFill>
                      <a:schemeClr val="bg1">
                        <a:lumMod val="85000"/>
                      </a:schemeClr>
                    </a:solidFill>
                  </a:tcPr>
                </a:tc>
                <a:tc>
                  <a:txBody>
                    <a:bodyPr/>
                    <a:lstStyle/>
                    <a:p>
                      <a:pPr algn="l" eaLnBrk="0" hangingPunct="0">
                        <a:lnSpc>
                          <a:spcPct val="115000"/>
                        </a:lnSpc>
                      </a:pPr>
                      <a:r>
                        <a:rPr lang="en-US" sz="1100" b="1" dirty="0">
                          <a:effectLst/>
                          <a:latin typeface="Arial" panose="020B0604020202020204" pitchFamily="34" charset="0"/>
                          <a:ea typeface="Times New Roman" panose="02020603050405020304" pitchFamily="18" charset="0"/>
                          <a:cs typeface="Arial" panose="020B0604020202020204" pitchFamily="34" charset="0"/>
                        </a:rPr>
                        <a:t>Financial Performance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Necsa Group Net Profit After Tax </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(R’m)</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 </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(23.1)</a:t>
                      </a:r>
                    </a:p>
                  </a:txBody>
                  <a:tcPr marL="68580" marR="68580" marT="0" marB="0" anchor="ctr">
                    <a:solidFill>
                      <a:schemeClr val="accent3">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86.8</a:t>
                      </a:r>
                    </a:p>
                  </a:txBody>
                  <a:tcPr marL="68580" marR="68580" marT="0" marB="0" anchor="ctr">
                    <a:solidFill>
                      <a:schemeClr val="accent3">
                        <a:lumMod val="40000"/>
                        <a:lumOff val="60000"/>
                      </a:schemeClr>
                    </a:solidFill>
                  </a:tcPr>
                </a:tc>
                <a:tc>
                  <a:txBody>
                    <a:bodyPr/>
                    <a:lstStyle/>
                    <a:p>
                      <a:pPr algn="l" eaLnBrk="0" hangingPunct="0">
                        <a:lnSpc>
                          <a:spcPct val="115000"/>
                        </a:lnSpc>
                      </a:pPr>
                      <a:r>
                        <a:rPr lang="en-ZA" sz="1100" b="0" dirty="0">
                          <a:effectLst/>
                          <a:latin typeface="Arial" panose="020B0604020202020204" pitchFamily="34" charset="0"/>
                          <a:ea typeface="Times New Roman" panose="02020603050405020304" pitchFamily="18" charset="0"/>
                          <a:cs typeface="Arial" panose="020B0604020202020204" pitchFamily="34" charset="0"/>
                        </a:rPr>
                        <a:t>106.9</a:t>
                      </a:r>
                    </a:p>
                  </a:txBody>
                  <a:tcPr marL="68580" marR="68580" marT="0" marB="0" anchor="ctr">
                    <a:solidFill>
                      <a:schemeClr val="accent3">
                        <a:lumMod val="40000"/>
                        <a:lumOff val="60000"/>
                      </a:schemeClr>
                    </a:solidFill>
                  </a:tcPr>
                </a:tc>
                <a:extLst>
                  <a:ext uri="{0D108BD9-81ED-4DB2-BD59-A6C34878D82A}">
                    <a16:rowId xmlns:a16="http://schemas.microsoft.com/office/drawing/2014/main" val="2446869290"/>
                  </a:ext>
                </a:extLst>
              </a:tr>
              <a:tr h="639921">
                <a:tc vMerge="1">
                  <a:txBody>
                    <a:bodyPr/>
                    <a:lstStyle/>
                    <a:p>
                      <a:endParaRPr lang="en-ZA"/>
                    </a:p>
                  </a:txBody>
                  <a:tcPr/>
                </a:tc>
                <a:tc vMerge="1">
                  <a:txBody>
                    <a:bodyPr/>
                    <a:lstStyle/>
                    <a:p>
                      <a:pPr algn="l" eaLnBrk="0" hangingPunct="0">
                        <a:lnSpc>
                          <a:spcPct val="115000"/>
                        </a:lnSpc>
                      </a:pPr>
                      <a:endParaRPr lang="en-ZA"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eaLnBrk="0" hangingPunct="0">
                        <a:lnSpc>
                          <a:spcPct val="115000"/>
                        </a:lnSpc>
                      </a:pPr>
                      <a:r>
                        <a:rPr lang="en-US" sz="1100" b="1" dirty="0">
                          <a:effectLst/>
                          <a:latin typeface="Arial" panose="020B0604020202020204" pitchFamily="34" charset="0"/>
                          <a:ea typeface="Times New Roman" panose="02020603050405020304" pitchFamily="18" charset="0"/>
                          <a:cs typeface="Arial" panose="020B0604020202020204" pitchFamily="34" charset="0"/>
                        </a:rPr>
                        <a:t>Audit Outcome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Audit Opinion</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Unqualified audit opinion for 2022/23 audit</a:t>
                      </a:r>
                    </a:p>
                  </a:txBody>
                  <a:tcPr marL="68580" marR="68580" marT="0" marB="0" anchor="ctr">
                    <a:solidFill>
                      <a:schemeClr val="accent3">
                        <a:lumMod val="20000"/>
                        <a:lumOff val="8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Unqualified audit opinion</a:t>
                      </a:r>
                    </a:p>
                  </a:txBody>
                  <a:tcPr marL="68580" marR="68580" marT="0" marB="0" anchor="ctr">
                    <a:solidFill>
                      <a:schemeClr val="accent3">
                        <a:lumMod val="20000"/>
                        <a:lumOff val="8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Unqualified audit opinion</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2886832702"/>
                  </a:ext>
                </a:extLst>
              </a:tr>
              <a:tr h="736735">
                <a:tc rowSpan="3">
                  <a:txBody>
                    <a:bodyPr/>
                    <a:lstStyle/>
                    <a:p>
                      <a:pPr algn="ctr" eaLnBrk="0" hangingPunct="0">
                        <a:lnSpc>
                          <a:spcPct val="115000"/>
                        </a:lnSpc>
                      </a:pP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solidFill>
                  </a:tcPr>
                </a:tc>
                <a:tc rowSpan="3">
                  <a:txBody>
                    <a:bodyPr/>
                    <a:lstStyle/>
                    <a:p>
                      <a:pPr algn="ctr" eaLnBrk="0" hangingPunct="0">
                        <a:lnSpc>
                          <a:spcPct val="115000"/>
                        </a:lnSpc>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 And Innovation </a:t>
                      </a:r>
                    </a:p>
                    <a:p>
                      <a:pPr algn="ctr" eaLnBrk="0" hangingPunct="0">
                        <a:lnSpc>
                          <a:spcPct val="115000"/>
                        </a:lnSpc>
                      </a:pPr>
                      <a:endPar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D9D9D9"/>
                    </a:solidFill>
                  </a:tcPr>
                </a:tc>
                <a:tc>
                  <a:txBody>
                    <a:bodyPr/>
                    <a:lstStyle/>
                    <a:p>
                      <a:pPr algn="l" eaLnBrk="0" hangingPunct="0">
                        <a:lnSpc>
                          <a:spcPct val="115000"/>
                        </a:lnSpc>
                      </a:pPr>
                      <a:r>
                        <a:rPr lang="en-US" sz="1100" b="1" dirty="0">
                          <a:effectLst/>
                          <a:latin typeface="Arial" panose="020B0604020202020204" pitchFamily="34" charset="0"/>
                          <a:ea typeface="Times New Roman" panose="02020603050405020304" pitchFamily="18" charset="0"/>
                          <a:cs typeface="Arial" panose="020B0604020202020204" pitchFamily="34" charset="0"/>
                        </a:rPr>
                        <a:t>Increased Revenue  </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Contract R&amp;D income generation </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(R’m)</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solidFill>
                      <a:schemeClr val="accent4">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nchor="ctr">
                    <a:solidFill>
                      <a:schemeClr val="accent4">
                        <a:lumMod val="40000"/>
                        <a:lumOff val="60000"/>
                      </a:schemeClr>
                    </a:solidFill>
                  </a:tcPr>
                </a:tc>
                <a:tc>
                  <a:txBody>
                    <a:bodyPr/>
                    <a:lstStyle/>
                    <a:p>
                      <a:pPr algn="l" eaLnBrk="0" hangingPunct="0">
                        <a:lnSpc>
                          <a:spcPct val="115000"/>
                        </a:lnSpc>
                      </a:pPr>
                      <a:r>
                        <a:rPr lang="en-US"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06951648"/>
                  </a:ext>
                </a:extLst>
              </a:tr>
              <a:tr h="548561">
                <a:tc vMerge="1">
                  <a:txBody>
                    <a:bodyPr/>
                    <a:lstStyle/>
                    <a:p>
                      <a:endParaRPr lang="en-ZA"/>
                    </a:p>
                  </a:txBody>
                  <a:tcPr/>
                </a:tc>
                <a:tc vMerge="1">
                  <a:txBody>
                    <a:bodyPr/>
                    <a:lstStyle/>
                    <a:p>
                      <a:pPr algn="ctr" eaLnBrk="0" hangingPunct="0">
                        <a:lnSpc>
                          <a:spcPct val="115000"/>
                        </a:lnSpc>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tc>
                <a:tc>
                  <a:txBody>
                    <a:bodyPr/>
                    <a:lstStyle/>
                    <a:p>
                      <a:pPr algn="l" eaLnBrk="0" hangingPunct="0">
                        <a:lnSpc>
                          <a:spcPct val="115000"/>
                        </a:lnSpc>
                      </a:pPr>
                      <a:r>
                        <a:rPr lang="en-US" sz="1100" b="1" dirty="0">
                          <a:effectLst/>
                          <a:latin typeface="Arial" panose="020B0604020202020204" pitchFamily="34" charset="0"/>
                          <a:ea typeface="Times New Roman" panose="02020603050405020304" pitchFamily="18" charset="0"/>
                          <a:cs typeface="Arial" panose="020B0604020202020204" pitchFamily="34" charset="0"/>
                        </a:rPr>
                        <a:t>Research Publications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Number of peer-reviewed publications</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solidFill>
                      <a:schemeClr val="accent4">
                        <a:lumMod val="20000"/>
                        <a:lumOff val="8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a:t>
                      </a:r>
                    </a:p>
                  </a:txBody>
                  <a:tcPr marL="68580" marR="68580" marT="0" marB="0" anchor="ctr">
                    <a:solidFill>
                      <a:schemeClr val="accent4">
                        <a:lumMod val="20000"/>
                        <a:lumOff val="8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 20</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4163609927"/>
                  </a:ext>
                </a:extLst>
              </a:tr>
              <a:tr h="678469">
                <a:tc vMerge="1">
                  <a:txBody>
                    <a:bodyPr/>
                    <a:lstStyle/>
                    <a:p>
                      <a:endParaRPr lang="en-ZA"/>
                    </a:p>
                  </a:txBody>
                  <a:tcPr/>
                </a:tc>
                <a:tc vMerge="1">
                  <a:txBody>
                    <a:bodyPr/>
                    <a:lstStyle/>
                    <a:p>
                      <a:pPr algn="ctr" eaLnBrk="0" hangingPunct="0">
                        <a:lnSpc>
                          <a:spcPct val="115000"/>
                        </a:lnSpc>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tc>
                <a:tc>
                  <a:txBody>
                    <a:bodyPr/>
                    <a:lstStyle/>
                    <a:p>
                      <a:pPr algn="l" eaLnBrk="0" hangingPunct="0">
                        <a:lnSpc>
                          <a:spcPct val="115000"/>
                        </a:lnSpc>
                      </a:pPr>
                      <a:r>
                        <a:rPr lang="en-US" sz="1100" b="1" dirty="0">
                          <a:effectLst/>
                          <a:latin typeface="Arial" panose="020B0604020202020204" pitchFamily="34" charset="0"/>
                          <a:ea typeface="Times New Roman" panose="02020603050405020304" pitchFamily="18" charset="0"/>
                          <a:cs typeface="Arial" panose="020B0604020202020204" pitchFamily="34" charset="0"/>
                        </a:rPr>
                        <a:t>Innovation Disclosures</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Number of innovation disclosures</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solidFill>
                      <a:schemeClr val="accent4">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p>
                  </a:txBody>
                  <a:tcPr marL="68580" marR="68580" marT="0" marB="0" anchor="ctr">
                    <a:solidFill>
                      <a:schemeClr val="accent4">
                        <a:lumMod val="40000"/>
                        <a:lumOff val="6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 6</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3254425988"/>
                  </a:ext>
                </a:extLst>
              </a:tr>
              <a:tr h="767531">
                <a:tc rowSpan="2">
                  <a:txBody>
                    <a:bodyPr/>
                    <a:lstStyle/>
                    <a:p>
                      <a:pPr algn="ctr" eaLnBrk="0" hangingPunct="0">
                        <a:lnSpc>
                          <a:spcPct val="115000"/>
                        </a:lnSpc>
                      </a:pPr>
                      <a:endPar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solidFill>
                  </a:tcPr>
                </a:tc>
                <a:tc rowSpan="2">
                  <a:txBody>
                    <a:bodyPr/>
                    <a:lstStyle/>
                    <a:p>
                      <a:pPr algn="ctr" eaLnBrk="0" hangingPunct="0">
                        <a:lnSpc>
                          <a:spcPct val="115000"/>
                        </a:lnSpc>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Profitable Commercial Enterprises</a:t>
                      </a:r>
                    </a:p>
                  </a:txBody>
                  <a:tcPr marL="68580" marR="68580" marT="0" marB="0" anchor="ctr">
                    <a:solidFill>
                      <a:schemeClr val="bg1">
                        <a:lumMod val="85000"/>
                      </a:schemeClr>
                    </a:solidFill>
                  </a:tcPr>
                </a:tc>
                <a:tc>
                  <a:txBody>
                    <a:bodyPr/>
                    <a:lstStyle/>
                    <a:p>
                      <a:pPr marL="0" algn="l" defTabSz="457200" rtl="0" eaLnBrk="0" latinLnBrk="0" hangingPunct="0">
                        <a:lnSpc>
                          <a:spcPct val="115000"/>
                        </a:lnSpc>
                      </a:pPr>
                      <a:r>
                        <a:rPr lang="en-US"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NTP Group Net Profit After Tax </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457200" rtl="0" eaLnBrk="0" latinLnBrk="0" hangingPunct="0">
                        <a:lnSpc>
                          <a:spcPct val="115000"/>
                        </a:lnSpc>
                      </a:pPr>
                      <a:r>
                        <a:rPr lang="en-US"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(R’m)</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457200" rtl="0" eaLnBrk="0" latinLnBrk="0" hangingPunct="0">
                        <a:lnSpc>
                          <a:spcPct val="115000"/>
                        </a:lnSpc>
                      </a:pP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To improve financial performance </a:t>
                      </a:r>
                    </a:p>
                    <a:p>
                      <a:pPr marL="0" algn="l" defTabSz="457200" rtl="0" eaLnBrk="0" latinLnBrk="0" hangingPunct="0">
                        <a:lnSpc>
                          <a:spcPct val="115000"/>
                        </a:lnSpc>
                      </a:pPr>
                      <a:endPar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19.7</a:t>
                      </a:r>
                    </a:p>
                  </a:txBody>
                  <a:tcPr marL="68580" marR="68580" marT="0" marB="0" anchor="ctr">
                    <a:solidFill>
                      <a:schemeClr val="accent5">
                        <a:lumMod val="40000"/>
                        <a:lumOff val="6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23.7</a:t>
                      </a:r>
                    </a:p>
                  </a:txBody>
                  <a:tcPr marL="68580" marR="68580" marT="0" marB="0" anchor="ctr">
                    <a:solidFill>
                      <a:schemeClr val="accent5">
                        <a:lumMod val="40000"/>
                        <a:lumOff val="60000"/>
                      </a:schemeClr>
                    </a:solidFill>
                  </a:tcPr>
                </a:tc>
                <a:tc>
                  <a:txBody>
                    <a:bodyPr/>
                    <a:lstStyle/>
                    <a:p>
                      <a:pPr algn="l" eaLnBrk="0" hangingPunct="0">
                        <a:lnSpc>
                          <a:spcPct val="115000"/>
                        </a:lnSpc>
                      </a:pPr>
                      <a:r>
                        <a:rPr lang="en-US" sz="1100" b="0" dirty="0">
                          <a:effectLst/>
                          <a:latin typeface="Arial" panose="020B0604020202020204" pitchFamily="34" charset="0"/>
                          <a:ea typeface="Times New Roman" panose="02020603050405020304" pitchFamily="18" charset="0"/>
                          <a:cs typeface="Arial" panose="020B0604020202020204" pitchFamily="34" charset="0"/>
                        </a:rPr>
                        <a:t>35.2</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3116662589"/>
                  </a:ext>
                </a:extLst>
              </a:tr>
              <a:tr h="686543">
                <a:tc vMerge="1">
                  <a:txBody>
                    <a:bodyPr/>
                    <a:lstStyle/>
                    <a:p>
                      <a:endParaRPr lang="en-ZA"/>
                    </a:p>
                  </a:txBody>
                  <a:tcPr/>
                </a:tc>
                <a:tc vMerge="1">
                  <a:txBody>
                    <a:bodyPr/>
                    <a:lstStyle/>
                    <a:p>
                      <a:pPr algn="ctr" eaLnBrk="0" hangingPunct="0">
                        <a:lnSpc>
                          <a:spcPct val="115000"/>
                        </a:lnSpc>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tc>
                <a:tc>
                  <a:txBody>
                    <a:bodyPr/>
                    <a:lstStyle/>
                    <a:p>
                      <a:pPr marL="0" algn="l" defTabSz="457200" rtl="0" eaLnBrk="0" latinLnBrk="0" hangingPunct="0">
                        <a:lnSpc>
                          <a:spcPct val="115000"/>
                        </a:lnSpc>
                      </a:pPr>
                      <a:r>
                        <a:rPr lang="en-US" sz="1100" b="1" kern="1200" dirty="0">
                          <a:solidFill>
                            <a:schemeClr val="dk1"/>
                          </a:solidFill>
                          <a:effectLst/>
                          <a:latin typeface="Arial" panose="020B0604020202020204" pitchFamily="34" charset="0"/>
                          <a:cs typeface="Arial" panose="020B0604020202020204" pitchFamily="34" charset="0"/>
                        </a:rPr>
                        <a:t>Pelchem Net Profit After Tax </a:t>
                      </a:r>
                    </a:p>
                    <a:p>
                      <a:pPr marL="0" algn="l" defTabSz="457200" rtl="0" eaLnBrk="0" latinLnBrk="0" hangingPunct="0">
                        <a:lnSpc>
                          <a:spcPct val="115000"/>
                        </a:lnSpc>
                      </a:pPr>
                      <a:r>
                        <a:rPr lang="en-US" sz="1100" b="1" kern="1200" dirty="0">
                          <a:solidFill>
                            <a:schemeClr val="dk1"/>
                          </a:solidFill>
                          <a:effectLst/>
                          <a:latin typeface="Arial" panose="020B0604020202020204" pitchFamily="34" charset="0"/>
                          <a:cs typeface="Arial" panose="020B0604020202020204" pitchFamily="34" charset="0"/>
                        </a:rPr>
                        <a:t>(R’m)</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l" eaLnBrk="0" hangingPunct="0">
                        <a:lnSpc>
                          <a:spcPct val="115000"/>
                        </a:lnSpc>
                      </a:pPr>
                      <a:r>
                        <a:rPr lang="en-ZA" sz="1100" b="0" dirty="0">
                          <a:effectLst/>
                          <a:latin typeface="Arial" panose="020B0604020202020204" pitchFamily="34" charset="0"/>
                          <a:ea typeface="Times New Roman" panose="02020603050405020304" pitchFamily="18" charset="0"/>
                          <a:cs typeface="Arial" panose="020B0604020202020204" pitchFamily="34" charset="0"/>
                        </a:rPr>
                        <a:t>To improve financial performance </a:t>
                      </a:r>
                    </a:p>
                    <a:p>
                      <a:pPr algn="l" eaLnBrk="0" hangingPunct="0">
                        <a:lnSpc>
                          <a:spcPct val="115000"/>
                        </a:lnSpc>
                      </a:pP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19.7</a:t>
                      </a:r>
                    </a:p>
                  </a:txBody>
                  <a:tcPr marL="68580" marR="68580" marT="0" marB="0" anchor="ctr">
                    <a:solidFill>
                      <a:schemeClr val="accent5">
                        <a:lumMod val="20000"/>
                        <a:lumOff val="80000"/>
                      </a:schemeClr>
                    </a:solidFill>
                  </a:tcPr>
                </a:tc>
                <a:tc>
                  <a:txBody>
                    <a:bodyPr/>
                    <a:lstStyle/>
                    <a:p>
                      <a:pPr algn="l">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61.0</a:t>
                      </a:r>
                    </a:p>
                  </a:txBody>
                  <a:tcPr marL="68580" marR="68580" marT="0" marB="0" anchor="ctr">
                    <a:solidFill>
                      <a:schemeClr val="accent5">
                        <a:lumMod val="20000"/>
                        <a:lumOff val="80000"/>
                      </a:schemeClr>
                    </a:solidFill>
                  </a:tcPr>
                </a:tc>
                <a:tc>
                  <a:txBody>
                    <a:bodyPr/>
                    <a:lstStyle/>
                    <a:p>
                      <a:pPr algn="l" eaLnBrk="0" hangingPunct="0">
                        <a:lnSpc>
                          <a:spcPct val="115000"/>
                        </a:lnSpc>
                      </a:pPr>
                      <a:r>
                        <a:rPr lang="en-ZA"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65.2</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3309758696"/>
                  </a:ext>
                </a:extLst>
              </a:tr>
            </a:tbl>
          </a:graphicData>
        </a:graphic>
      </p:graphicFrame>
      <p:sp>
        <p:nvSpPr>
          <p:cNvPr id="2" name="Slide Number Placeholder 1"/>
          <p:cNvSpPr>
            <a:spLocks noGrp="1"/>
          </p:cNvSpPr>
          <p:nvPr>
            <p:ph type="sldNum" sz="quarter" idx="12"/>
          </p:nvPr>
        </p:nvSpPr>
        <p:spPr/>
        <p:txBody>
          <a:bodyPr/>
          <a:lstStyle/>
          <a:p>
            <a:fld id="{566C2427-2C57-4C51-BCD6-E3E46358B060}"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428184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725" y="276483"/>
            <a:ext cx="6490599" cy="830997"/>
          </a:xfrm>
          <a:prstGeom prst="rect">
            <a:avLst/>
          </a:prstGeom>
        </p:spPr>
        <p:txBody>
          <a:bodyPr wrap="square">
            <a:spAutoFit/>
          </a:bodyPr>
          <a:lstStyle/>
          <a:p>
            <a:pPr lvl="0">
              <a:defRPr/>
            </a:pPr>
            <a:r>
              <a:rPr lang="en-US" sz="2400" b="1" dirty="0">
                <a:solidFill>
                  <a:prstClr val="white"/>
                </a:solidFill>
                <a:effectLst>
                  <a:outerShdw blurRad="38100" dist="38100" dir="2700000" algn="tl">
                    <a:srgbClr val="000000">
                      <a:alpha val="43137"/>
                    </a:srgbClr>
                  </a:outerShdw>
                </a:effectLst>
                <a:latin typeface="Arial"/>
                <a:cs typeface="Arial"/>
              </a:rPr>
              <a:t>PERFORMANCE</a:t>
            </a:r>
            <a:r>
              <a:rPr lang="en-US" sz="1400" b="1" dirty="0">
                <a:solidFill>
                  <a:prstClr val="white"/>
                </a:solidFill>
                <a:effectLst>
                  <a:outerShdw blurRad="38100" dist="38100" dir="2700000" algn="tl">
                    <a:srgbClr val="000000">
                      <a:alpha val="43137"/>
                    </a:srgbClr>
                  </a:outerShdw>
                </a:effectLst>
                <a:latin typeface="Arial"/>
                <a:cs typeface="Arial"/>
              </a:rPr>
              <a:t> </a:t>
            </a:r>
            <a:r>
              <a:rPr lang="en-US" sz="2400" b="1" dirty="0">
                <a:solidFill>
                  <a:prstClr val="white"/>
                </a:solidFill>
                <a:effectLst>
                  <a:outerShdw blurRad="38100" dist="38100" dir="2700000" algn="tl">
                    <a:srgbClr val="000000">
                      <a:alpha val="43137"/>
                    </a:srgbClr>
                  </a:outerShdw>
                </a:effectLst>
                <a:latin typeface="Arial"/>
                <a:cs typeface="Arial"/>
              </a:rPr>
              <a:t>AREAS AND RELATED ANNUAL  TARGETS  (2 OF 3)</a:t>
            </a:r>
          </a:p>
        </p:txBody>
      </p:sp>
      <p:graphicFrame>
        <p:nvGraphicFramePr>
          <p:cNvPr id="6" name="Table 5">
            <a:extLst>
              <a:ext uri="{FF2B5EF4-FFF2-40B4-BE49-F238E27FC236}">
                <a16:creationId xmlns:a16="http://schemas.microsoft.com/office/drawing/2014/main" id="{88B1DED2-86CE-4E1D-90B5-9EA69BFD51D1}"/>
              </a:ext>
            </a:extLst>
          </p:cNvPr>
          <p:cNvGraphicFramePr>
            <a:graphicFrameLocks noGrp="1"/>
          </p:cNvGraphicFramePr>
          <p:nvPr>
            <p:extLst>
              <p:ext uri="{D42A27DB-BD31-4B8C-83A1-F6EECF244321}">
                <p14:modId xmlns:p14="http://schemas.microsoft.com/office/powerpoint/2010/main" val="4088970457"/>
              </p:ext>
            </p:extLst>
          </p:nvPr>
        </p:nvGraphicFramePr>
        <p:xfrm>
          <a:off x="247219" y="1200500"/>
          <a:ext cx="8492247" cy="5318059"/>
        </p:xfrm>
        <a:graphic>
          <a:graphicData uri="http://schemas.openxmlformats.org/drawingml/2006/table">
            <a:tbl>
              <a:tblPr firstRow="1" firstCol="1" bandRow="1">
                <a:tableStyleId>{5C22544A-7EE6-4342-B048-85BDC9FD1C3A}</a:tableStyleId>
              </a:tblPr>
              <a:tblGrid>
                <a:gridCol w="204480">
                  <a:extLst>
                    <a:ext uri="{9D8B030D-6E8A-4147-A177-3AD203B41FA5}">
                      <a16:colId xmlns:a16="http://schemas.microsoft.com/office/drawing/2014/main" val="2674636626"/>
                    </a:ext>
                  </a:extLst>
                </a:gridCol>
                <a:gridCol w="1283852">
                  <a:extLst>
                    <a:ext uri="{9D8B030D-6E8A-4147-A177-3AD203B41FA5}">
                      <a16:colId xmlns:a16="http://schemas.microsoft.com/office/drawing/2014/main" val="2574392359"/>
                    </a:ext>
                  </a:extLst>
                </a:gridCol>
                <a:gridCol w="1682885">
                  <a:extLst>
                    <a:ext uri="{9D8B030D-6E8A-4147-A177-3AD203B41FA5}">
                      <a16:colId xmlns:a16="http://schemas.microsoft.com/office/drawing/2014/main" val="381446734"/>
                    </a:ext>
                  </a:extLst>
                </a:gridCol>
                <a:gridCol w="1770435">
                  <a:extLst>
                    <a:ext uri="{9D8B030D-6E8A-4147-A177-3AD203B41FA5}">
                      <a16:colId xmlns:a16="http://schemas.microsoft.com/office/drawing/2014/main" val="4282602455"/>
                    </a:ext>
                  </a:extLst>
                </a:gridCol>
                <a:gridCol w="1235412">
                  <a:extLst>
                    <a:ext uri="{9D8B030D-6E8A-4147-A177-3AD203B41FA5}">
                      <a16:colId xmlns:a16="http://schemas.microsoft.com/office/drawing/2014/main" val="608149449"/>
                    </a:ext>
                  </a:extLst>
                </a:gridCol>
                <a:gridCol w="1177047">
                  <a:extLst>
                    <a:ext uri="{9D8B030D-6E8A-4147-A177-3AD203B41FA5}">
                      <a16:colId xmlns:a16="http://schemas.microsoft.com/office/drawing/2014/main" val="860544198"/>
                    </a:ext>
                  </a:extLst>
                </a:gridCol>
                <a:gridCol w="1138136">
                  <a:extLst>
                    <a:ext uri="{9D8B030D-6E8A-4147-A177-3AD203B41FA5}">
                      <a16:colId xmlns:a16="http://schemas.microsoft.com/office/drawing/2014/main" val="4237198701"/>
                    </a:ext>
                  </a:extLst>
                </a:gridCol>
              </a:tblGrid>
              <a:tr h="554601">
                <a:tc>
                  <a:txBody>
                    <a:bodyPr/>
                    <a:lstStyle/>
                    <a:p>
                      <a:pPr marL="8890" marR="73025" indent="-8890" algn="ctr" defTabSz="457200" rtl="0" eaLnBrk="1" latinLnBrk="0" hangingPunct="1">
                        <a:lnSpc>
                          <a:spcPct val="115000"/>
                        </a:lnSpc>
                      </a:pPr>
                      <a:endParaRPr lang="en-ZA" sz="16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34642" marR="34642" marT="0" marB="0" anchor="ctr">
                    <a:noFill/>
                  </a:tcP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rPr>
                        <a:t>Strategic Focus Areas</a:t>
                      </a:r>
                    </a:p>
                  </a:txBody>
                  <a:tcPr marL="34642" marR="34642"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KPA</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34642" marR="34642"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KPI</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34642" marR="34642"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2023FY Target</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34642" marR="34642"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2024FY Target</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34642" marR="34642"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2025FY Target</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34642" marR="34642" marT="0" marB="0" anchor="ctr"/>
                </a:tc>
                <a:extLst>
                  <a:ext uri="{0D108BD9-81ED-4DB2-BD59-A6C34878D82A}">
                    <a16:rowId xmlns:a16="http://schemas.microsoft.com/office/drawing/2014/main" val="1853473826"/>
                  </a:ext>
                </a:extLst>
              </a:tr>
              <a:tr h="521171">
                <a:tc rowSpan="7">
                  <a:txBody>
                    <a:bodyPr/>
                    <a:lstStyle/>
                    <a:p>
                      <a:pPr marL="0" algn="ctr" defTabSz="457200" rtl="0" eaLnBrk="0" latinLnBrk="0" hangingPunct="0">
                        <a:lnSpc>
                          <a:spcPct val="115000"/>
                        </a:lnSpc>
                      </a:pPr>
                      <a:endParaRPr lang="en-ZA" sz="11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tx1">
                        <a:lumMod val="65000"/>
                        <a:lumOff val="35000"/>
                      </a:schemeClr>
                    </a:solidFill>
                  </a:tcPr>
                </a:tc>
                <a:tc rowSpan="7">
                  <a:txBody>
                    <a:bodyPr/>
                    <a:lstStyle/>
                    <a:p>
                      <a:pPr marL="0" algn="ctr" defTabSz="457200" rtl="0" eaLnBrk="0" latinLnBrk="0" hangingPunct="0">
                        <a:lnSpc>
                          <a:spcPct val="115000"/>
                        </a:lnSpc>
                      </a:pPr>
                      <a:r>
                        <a:rPr lang="en-ZA" sz="11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 Continuity And Efficiency </a:t>
                      </a:r>
                    </a:p>
                  </a:txBody>
                  <a:tcPr marL="68580" marR="68580" marT="0" marB="0" anchor="ctr">
                    <a:solidFill>
                      <a:srgbClr val="D9D9D9"/>
                    </a:solidFill>
                  </a:tcPr>
                </a:tc>
                <a:tc>
                  <a:txBody>
                    <a:bodyPr/>
                    <a:lstStyle/>
                    <a:p>
                      <a:pPr marL="0" algn="l" defTabSz="457200" rtl="0" eaLnBrk="0" latinLnBrk="0" hangingPunct="0">
                        <a:lnSpc>
                          <a:spcPct val="115000"/>
                        </a:lnSpc>
                      </a:pPr>
                      <a:r>
                        <a:rPr lang="en-US"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Operational Safety  </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Disabling Injury Incidence Rate (DIIR)</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&lt;1.8</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&lt;1.8</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&lt;1.8</a:t>
                      </a:r>
                    </a:p>
                  </a:txBody>
                  <a:tcPr marL="68580" marR="68580" marT="0" marB="0">
                    <a:solidFill>
                      <a:schemeClr val="bg1">
                        <a:lumMod val="75000"/>
                      </a:schemeClr>
                    </a:solidFill>
                  </a:tcPr>
                </a:tc>
                <a:extLst>
                  <a:ext uri="{0D108BD9-81ED-4DB2-BD59-A6C34878D82A}">
                    <a16:rowId xmlns:a16="http://schemas.microsoft.com/office/drawing/2014/main" val="2270915190"/>
                  </a:ext>
                </a:extLst>
              </a:tr>
              <a:tr h="488106">
                <a:tc vMerge="1">
                  <a:txBody>
                    <a:bodyPr/>
                    <a:lstStyle/>
                    <a:p>
                      <a:endParaRPr lang="en-ZA"/>
                    </a:p>
                  </a:txBody>
                  <a:tcPr/>
                </a:tc>
                <a:tc vMerge="1">
                  <a:txBody>
                    <a:bodyPr/>
                    <a:lstStyle/>
                    <a:p>
                      <a:pPr eaLnBrk="0" hangingPunct="0">
                        <a:lnSpc>
                          <a:spcPct val="115000"/>
                        </a:lnSpc>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0" latinLnBrk="0" hangingPunct="0">
                        <a:lnSpc>
                          <a:spcPct val="115000"/>
                        </a:lnSpc>
                      </a:pPr>
                      <a:r>
                        <a:rPr lang="en-US"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Operational Compliance</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Public dose impact limit (mSv per annum)</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&lt;0.25</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&lt;0.25</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&lt;0.25</a:t>
                      </a:r>
                    </a:p>
                  </a:txBody>
                  <a:tcPr marL="68580" marR="68580" marT="0" marB="0">
                    <a:solidFill>
                      <a:schemeClr val="bg1">
                        <a:lumMod val="95000"/>
                      </a:schemeClr>
                    </a:solidFill>
                  </a:tcPr>
                </a:tc>
                <a:extLst>
                  <a:ext uri="{0D108BD9-81ED-4DB2-BD59-A6C34878D82A}">
                    <a16:rowId xmlns:a16="http://schemas.microsoft.com/office/drawing/2014/main" val="1634639211"/>
                  </a:ext>
                </a:extLst>
              </a:tr>
              <a:tr h="457984">
                <a:tc vMerge="1">
                  <a:txBody>
                    <a:bodyPr/>
                    <a:lstStyle/>
                    <a:p>
                      <a:endParaRPr lang="en-ZA"/>
                    </a:p>
                  </a:txBody>
                  <a:tcPr/>
                </a:tc>
                <a:tc vMerge="1">
                  <a:txBody>
                    <a:bodyPr/>
                    <a:lstStyle/>
                    <a:p>
                      <a:pPr eaLnBrk="0" hangingPunct="0">
                        <a:lnSpc>
                          <a:spcPct val="115000"/>
                        </a:lnSpc>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0" latinLnBrk="0" hangingPunct="0">
                        <a:lnSpc>
                          <a:spcPct val="115000"/>
                        </a:lnSpc>
                      </a:pPr>
                      <a:r>
                        <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SAFARI-1 Operational Availability</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Number of days available per year</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287</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287</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287</a:t>
                      </a:r>
                    </a:p>
                  </a:txBody>
                  <a:tcPr marL="68580" marR="68580" marT="0" marB="0">
                    <a:solidFill>
                      <a:schemeClr val="bg1">
                        <a:lumMod val="75000"/>
                      </a:schemeClr>
                    </a:solidFill>
                  </a:tcPr>
                </a:tc>
                <a:extLst>
                  <a:ext uri="{0D108BD9-81ED-4DB2-BD59-A6C34878D82A}">
                    <a16:rowId xmlns:a16="http://schemas.microsoft.com/office/drawing/2014/main" val="682345146"/>
                  </a:ext>
                </a:extLst>
              </a:tr>
              <a:tr h="864226">
                <a:tc vMerge="1">
                  <a:txBody>
                    <a:bodyPr/>
                    <a:lstStyle/>
                    <a:p>
                      <a:endParaRPr lang="en-ZA"/>
                    </a:p>
                  </a:txBody>
                  <a:tcPr/>
                </a:tc>
                <a:tc vMerge="1">
                  <a:txBody>
                    <a:bodyPr/>
                    <a:lstStyle/>
                    <a:p>
                      <a:pPr marL="0" lvl="0" indent="0" algn="l" eaLnBrk="0" hangingPunct="0">
                        <a:lnSpc>
                          <a:spcPct val="115000"/>
                        </a:lnSpc>
                        <a:buFont typeface="+mj-lt"/>
                        <a:buNone/>
                      </a:pPr>
                      <a:endParaRPr lang="en-ZA"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34642" marR="34642" marT="0" marB="0"/>
                </a:tc>
                <a:tc rowSpan="3">
                  <a:txBody>
                    <a:bodyPr/>
                    <a:lstStyle/>
                    <a:p>
                      <a:pPr marL="0" lvl="0" indent="0" algn="l" defTabSz="457200" rtl="0" eaLnBrk="0" latinLnBrk="0" hangingPunct="0">
                        <a:lnSpc>
                          <a:spcPct val="115000"/>
                        </a:lnSpc>
                        <a:buFont typeface="+mj-lt"/>
                        <a:buNone/>
                      </a:pPr>
                      <a:r>
                        <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Multi-Purpose Research Reactor Development</a:t>
                      </a:r>
                    </a:p>
                  </a:txBody>
                  <a:tcPr marL="34642" marR="34642" marT="0" marB="0">
                    <a:solidFill>
                      <a:schemeClr val="bg1">
                        <a:lumMod val="95000"/>
                      </a:schemeClr>
                    </a:solidFill>
                  </a:tcPr>
                </a:tc>
                <a:tc rowSpan="3">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Replacement of SAFARI-1 Reactor</a:t>
                      </a:r>
                    </a:p>
                  </a:txBody>
                  <a:tcPr marL="34642" marR="34642"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FIDPM Feasibility study completed</a:t>
                      </a:r>
                    </a:p>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R40m available from MTEF</a:t>
                      </a:r>
                    </a:p>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Financial close reached (financing and main contracts)</a:t>
                      </a:r>
                    </a:p>
                  </a:txBody>
                  <a:tcPr marL="68580" marR="68580" marT="0" marB="0">
                    <a:solidFill>
                      <a:schemeClr val="bg1">
                        <a:lumMod val="95000"/>
                      </a:schemeClr>
                    </a:solidFill>
                  </a:tcPr>
                </a:tc>
                <a:extLst>
                  <a:ext uri="{0D108BD9-81ED-4DB2-BD59-A6C34878D82A}">
                    <a16:rowId xmlns:a16="http://schemas.microsoft.com/office/drawing/2014/main" val="55921852"/>
                  </a:ext>
                </a:extLst>
              </a:tr>
              <a:tr h="56553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EIA application submitted</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EIA positive record of decision</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bg1">
                        <a:lumMod val="95000"/>
                      </a:schemeClr>
                    </a:solidFill>
                  </a:tcPr>
                </a:tc>
                <a:extLst>
                  <a:ext uri="{0D108BD9-81ED-4DB2-BD59-A6C34878D82A}">
                    <a16:rowId xmlns:a16="http://schemas.microsoft.com/office/drawing/2014/main" val="2358669513"/>
                  </a:ext>
                </a:extLst>
              </a:tr>
              <a:tr h="95355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Overarching Licensing strategy approved by NNR</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Construction application submitted to NNR</a:t>
                      </a:r>
                    </a:p>
                  </a:txBody>
                  <a:tcPr marL="68580" marR="68580" marT="0" marB="0">
                    <a:solidFill>
                      <a:schemeClr val="bg1">
                        <a:lumMod val="95000"/>
                      </a:schemeClr>
                    </a:solidFill>
                  </a:tcPr>
                </a:tc>
                <a:tc>
                  <a:txBody>
                    <a:bodyPr/>
                    <a:lstStyle/>
                    <a:p>
                      <a:pPr marL="0" algn="l" defTabSz="457200" rtl="0" eaLnBrk="0" latinLnBrk="0" hangingPunct="0">
                        <a:lnSpc>
                          <a:spcPct val="115000"/>
                        </a:lnSpc>
                      </a:pPr>
                      <a:r>
                        <a:rPr lang="en-US"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Basic design approved by NNR</a:t>
                      </a:r>
                      <a:endPar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391499972"/>
                  </a:ext>
                </a:extLst>
              </a:tr>
              <a:tr h="889683">
                <a:tc vMerge="1">
                  <a:txBody>
                    <a:bodyPr/>
                    <a:lstStyle/>
                    <a:p>
                      <a:endParaRPr lang="en-ZA"/>
                    </a:p>
                  </a:txBody>
                  <a:tcPr/>
                </a:tc>
                <a:tc vMerge="1">
                  <a:txBody>
                    <a:bodyPr/>
                    <a:lstStyle/>
                    <a:p>
                      <a:pPr marL="0" lvl="0" indent="0" algn="l" defTabSz="457200" rtl="0" eaLnBrk="0" latinLnBrk="0" hangingPunct="0">
                        <a:lnSpc>
                          <a:spcPct val="115000"/>
                        </a:lnSpc>
                        <a:buFont typeface="+mj-lt"/>
                        <a:buNone/>
                      </a:pPr>
                      <a:endParaRPr lang="en-ZA" sz="1050" b="1" kern="1200" dirty="0">
                        <a:solidFill>
                          <a:schemeClr val="lt1"/>
                        </a:solidFill>
                        <a:effectLst/>
                        <a:latin typeface="+mn-lt"/>
                        <a:ea typeface="+mn-ea"/>
                        <a:cs typeface="+mn-cs"/>
                      </a:endParaRPr>
                    </a:p>
                  </a:txBody>
                  <a:tcPr marL="68580" marR="68580" marT="0" marB="0"/>
                </a:tc>
                <a:tc>
                  <a:txBody>
                    <a:bodyPr/>
                    <a:lstStyle/>
                    <a:p>
                      <a:pPr marL="0" lvl="0" indent="0" algn="l" defTabSz="457200" rtl="0" eaLnBrk="0" latinLnBrk="0" hangingPunct="0">
                        <a:lnSpc>
                          <a:spcPct val="115000"/>
                        </a:lnSpc>
                        <a:buFont typeface="+mj-lt"/>
                        <a:buNone/>
                      </a:pPr>
                      <a:r>
                        <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D&amp;D Programme Execution (Stage 1)</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US"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Execution of Annual Plan of Action as approved by </a:t>
                      </a:r>
                      <a:r>
                        <a:rPr lang="en-US" sz="1100" b="0" kern="1200" dirty="0" err="1">
                          <a:solidFill>
                            <a:schemeClr val="dk1"/>
                          </a:solidFill>
                          <a:effectLst/>
                          <a:latin typeface="Arial" panose="020B0604020202020204" pitchFamily="34" charset="0"/>
                          <a:ea typeface="Times New Roman" panose="02020603050405020304" pitchFamily="18" charset="0"/>
                          <a:cs typeface="Arial" panose="020B0604020202020204" pitchFamily="34" charset="0"/>
                        </a:rPr>
                        <a:t>Necsa</a:t>
                      </a:r>
                      <a:r>
                        <a:rPr lang="en-US"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board and submitted to DMRE</a:t>
                      </a:r>
                      <a:endPar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90%</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90%</a:t>
                      </a:r>
                    </a:p>
                  </a:txBody>
                  <a:tcPr marL="68580" marR="68580" marT="0" marB="0">
                    <a:solidFill>
                      <a:schemeClr val="bg1">
                        <a:lumMod val="75000"/>
                      </a:schemeClr>
                    </a:solidFill>
                  </a:tcPr>
                </a:tc>
                <a:tc>
                  <a:txBody>
                    <a:bodyPr/>
                    <a:lstStyle/>
                    <a:p>
                      <a:pPr marL="0" algn="l" defTabSz="457200" rtl="0" eaLnBrk="0" latinLnBrk="0" hangingPunct="0">
                        <a:lnSpc>
                          <a:spcPct val="115000"/>
                        </a:lnSpc>
                      </a:pPr>
                      <a:r>
                        <a:rPr lang="en-US"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90%</a:t>
                      </a:r>
                      <a:endPar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444948780"/>
                  </a:ext>
                </a:extLst>
              </a:tr>
            </a:tbl>
          </a:graphicData>
        </a:graphic>
      </p:graphicFrame>
      <p:sp>
        <p:nvSpPr>
          <p:cNvPr id="9" name="Slide Number Placeholder 3"/>
          <p:cNvSpPr txBox="1">
            <a:spLocks/>
          </p:cNvSpPr>
          <p:nvPr/>
        </p:nvSpPr>
        <p:spPr>
          <a:xfrm>
            <a:off x="8072482" y="6173787"/>
            <a:ext cx="657497" cy="365125"/>
          </a:xfrm>
          <a:prstGeom prst="rect">
            <a:avLst/>
          </a:prstGeom>
          <a:noFill/>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6C2427-2C57-4C51-BCD6-E3E46358B060}" type="slidenum">
              <a:rPr lang="en-US" sz="1400" smtClean="0">
                <a:solidFill>
                  <a:prstClr val="black">
                    <a:tint val="75000"/>
                  </a:prstClr>
                </a:solidFill>
              </a:rPr>
              <a:pPr/>
              <a:t>12</a:t>
            </a:fld>
            <a:endParaRPr lang="en-US" sz="1400" dirty="0">
              <a:solidFill>
                <a:prstClr val="black">
                  <a:tint val="75000"/>
                </a:prstClr>
              </a:solidFill>
            </a:endParaRPr>
          </a:p>
        </p:txBody>
      </p:sp>
    </p:spTree>
    <p:extLst>
      <p:ext uri="{BB962C8B-B14F-4D97-AF65-F5344CB8AC3E}">
        <p14:creationId xmlns:p14="http://schemas.microsoft.com/office/powerpoint/2010/main" val="192677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490" y="243192"/>
            <a:ext cx="6490599" cy="830997"/>
          </a:xfrm>
          <a:prstGeom prst="rect">
            <a:avLst/>
          </a:prstGeom>
        </p:spPr>
        <p:txBody>
          <a:bodyPr wrap="square">
            <a:spAutoFit/>
          </a:bodyPr>
          <a:lstStyle/>
          <a:p>
            <a:pPr lvl="0">
              <a:defRPr/>
            </a:pPr>
            <a:r>
              <a:rPr lang="en-US" sz="2400" b="1" dirty="0">
                <a:solidFill>
                  <a:prstClr val="white"/>
                </a:solidFill>
                <a:effectLst>
                  <a:outerShdw blurRad="38100" dist="38100" dir="2700000" algn="tl">
                    <a:srgbClr val="000000">
                      <a:alpha val="43137"/>
                    </a:srgbClr>
                  </a:outerShdw>
                </a:effectLst>
                <a:latin typeface="Arial"/>
                <a:cs typeface="Arial"/>
              </a:rPr>
              <a:t>PERFORMANCE</a:t>
            </a:r>
            <a:r>
              <a:rPr lang="en-US" sz="1400" b="1" dirty="0">
                <a:solidFill>
                  <a:prstClr val="white"/>
                </a:solidFill>
                <a:effectLst>
                  <a:outerShdw blurRad="38100" dist="38100" dir="2700000" algn="tl">
                    <a:srgbClr val="000000">
                      <a:alpha val="43137"/>
                    </a:srgbClr>
                  </a:outerShdw>
                </a:effectLst>
                <a:latin typeface="Arial"/>
                <a:cs typeface="Arial"/>
              </a:rPr>
              <a:t> </a:t>
            </a:r>
            <a:r>
              <a:rPr lang="en-US" sz="2400" b="1" dirty="0">
                <a:solidFill>
                  <a:prstClr val="white"/>
                </a:solidFill>
                <a:effectLst>
                  <a:outerShdw blurRad="38100" dist="38100" dir="2700000" algn="tl">
                    <a:srgbClr val="000000">
                      <a:alpha val="43137"/>
                    </a:srgbClr>
                  </a:outerShdw>
                </a:effectLst>
                <a:latin typeface="Arial"/>
                <a:cs typeface="Arial"/>
              </a:rPr>
              <a:t>AREAS AND RELATED ANNUAL  TARGETS  (3 OF 3)</a:t>
            </a:r>
          </a:p>
        </p:txBody>
      </p:sp>
      <p:sp>
        <p:nvSpPr>
          <p:cNvPr id="31" name="Slide Number Placeholder 17"/>
          <p:cNvSpPr txBox="1">
            <a:spLocks/>
          </p:cNvSpPr>
          <p:nvPr/>
        </p:nvSpPr>
        <p:spPr>
          <a:xfrm>
            <a:off x="7972359" y="5135274"/>
            <a:ext cx="657497" cy="365125"/>
          </a:xfrm>
          <a:prstGeom prst="rect">
            <a:avLst/>
          </a:prstGeom>
          <a:noFill/>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66C2427-2C57-4C51-BCD6-E3E46358B060}" type="slidenum">
              <a:rPr kumimoji="0" lang="en-US" sz="1400" b="1" i="0" u="none" strike="noStrike" kern="1200" cap="none" spc="0" normalizeH="0" baseline="0" noProof="0" smtClean="0">
                <a:ln>
                  <a:noFill/>
                </a:ln>
                <a:solidFill>
                  <a:srgbClr val="354759"/>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354759"/>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683A9BE5-EF5A-43BC-A90F-ACE11E38039C}"/>
              </a:ext>
            </a:extLst>
          </p:cNvPr>
          <p:cNvGraphicFramePr>
            <a:graphicFrameLocks noGrp="1"/>
          </p:cNvGraphicFramePr>
          <p:nvPr>
            <p:extLst>
              <p:ext uri="{D42A27DB-BD31-4B8C-83A1-F6EECF244321}">
                <p14:modId xmlns:p14="http://schemas.microsoft.com/office/powerpoint/2010/main" val="74640486"/>
              </p:ext>
            </p:extLst>
          </p:nvPr>
        </p:nvGraphicFramePr>
        <p:xfrm>
          <a:off x="334768" y="1599683"/>
          <a:ext cx="8478519" cy="4172403"/>
        </p:xfrm>
        <a:graphic>
          <a:graphicData uri="http://schemas.openxmlformats.org/drawingml/2006/table">
            <a:tbl>
              <a:tblPr firstRow="1" firstCol="1" bandRow="1">
                <a:tableStyleId>{5C22544A-7EE6-4342-B048-85BDC9FD1C3A}</a:tableStyleId>
              </a:tblPr>
              <a:tblGrid>
                <a:gridCol w="180798">
                  <a:extLst>
                    <a:ext uri="{9D8B030D-6E8A-4147-A177-3AD203B41FA5}">
                      <a16:colId xmlns:a16="http://schemas.microsoft.com/office/drawing/2014/main" val="1057320959"/>
                    </a:ext>
                  </a:extLst>
                </a:gridCol>
                <a:gridCol w="1274323">
                  <a:extLst>
                    <a:ext uri="{9D8B030D-6E8A-4147-A177-3AD203B41FA5}">
                      <a16:colId xmlns:a16="http://schemas.microsoft.com/office/drawing/2014/main" val="1447708977"/>
                    </a:ext>
                  </a:extLst>
                </a:gridCol>
                <a:gridCol w="1702341">
                  <a:extLst>
                    <a:ext uri="{9D8B030D-6E8A-4147-A177-3AD203B41FA5}">
                      <a16:colId xmlns:a16="http://schemas.microsoft.com/office/drawing/2014/main" val="2818439068"/>
                    </a:ext>
                  </a:extLst>
                </a:gridCol>
                <a:gridCol w="1789889">
                  <a:extLst>
                    <a:ext uri="{9D8B030D-6E8A-4147-A177-3AD203B41FA5}">
                      <a16:colId xmlns:a16="http://schemas.microsoft.com/office/drawing/2014/main" val="1423894679"/>
                    </a:ext>
                  </a:extLst>
                </a:gridCol>
                <a:gridCol w="1215958">
                  <a:extLst>
                    <a:ext uri="{9D8B030D-6E8A-4147-A177-3AD203B41FA5}">
                      <a16:colId xmlns:a16="http://schemas.microsoft.com/office/drawing/2014/main" val="2059830019"/>
                    </a:ext>
                  </a:extLst>
                </a:gridCol>
                <a:gridCol w="1196502">
                  <a:extLst>
                    <a:ext uri="{9D8B030D-6E8A-4147-A177-3AD203B41FA5}">
                      <a16:colId xmlns:a16="http://schemas.microsoft.com/office/drawing/2014/main" val="2166475264"/>
                    </a:ext>
                  </a:extLst>
                </a:gridCol>
                <a:gridCol w="1118708">
                  <a:extLst>
                    <a:ext uri="{9D8B030D-6E8A-4147-A177-3AD203B41FA5}">
                      <a16:colId xmlns:a16="http://schemas.microsoft.com/office/drawing/2014/main" val="2719100677"/>
                    </a:ext>
                  </a:extLst>
                </a:gridCol>
              </a:tblGrid>
              <a:tr h="513001">
                <a:tc>
                  <a:txBody>
                    <a:bodyPr/>
                    <a:lstStyle/>
                    <a:p>
                      <a:pPr marL="8890" marR="73025" indent="-8890" algn="ctr" defTabSz="457200" rtl="0" eaLnBrk="1" latinLnBrk="0" hangingPunct="1">
                        <a:lnSpc>
                          <a:spcPct val="115000"/>
                        </a:lnSpc>
                      </a:pPr>
                      <a:endParaRPr lang="en-ZA" sz="16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4663" marR="64663"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rPr>
                        <a:t>Strategic Focus Areas</a:t>
                      </a:r>
                    </a:p>
                  </a:txBody>
                  <a:tcPr marL="64663" marR="64663"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KPA</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4663" marR="64663"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KPI</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4663" marR="64663"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2023FY Target</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4663" marR="64663"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2024FY Target</a:t>
                      </a:r>
                    </a:p>
                  </a:txBody>
                  <a:tcPr marL="64663" marR="64663" marT="0" marB="0" anchor="ctr"/>
                </a:tc>
                <a:tc>
                  <a:txBody>
                    <a:bodyPr/>
                    <a:lstStyle/>
                    <a:p>
                      <a:pPr marL="8890" marR="73025" indent="-8890" algn="ctr" defTabSz="457200" rtl="0" eaLnBrk="1" latinLnBrk="0" hangingPunct="1">
                        <a:lnSpc>
                          <a:spcPct val="115000"/>
                        </a:lnSpc>
                      </a:pPr>
                      <a:r>
                        <a:rPr lang="en-ZA" sz="1200" b="1" kern="1200" dirty="0">
                          <a:solidFill>
                            <a:schemeClr val="lt1"/>
                          </a:solidFill>
                          <a:effectLst/>
                          <a:latin typeface="Arial" panose="020B0604020202020204" pitchFamily="34" charset="0"/>
                          <a:cs typeface="Arial" panose="020B0604020202020204" pitchFamily="34" charset="0"/>
                        </a:rPr>
                        <a:t>2025FY Target</a:t>
                      </a:r>
                      <a:endParaRPr lang="en-ZA" sz="1200" b="1" kern="120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64663" marR="64663" marT="0" marB="0" anchor="ctr"/>
                </a:tc>
                <a:extLst>
                  <a:ext uri="{0D108BD9-81ED-4DB2-BD59-A6C34878D82A}">
                    <a16:rowId xmlns:a16="http://schemas.microsoft.com/office/drawing/2014/main" val="2830322867"/>
                  </a:ext>
                </a:extLst>
              </a:tr>
              <a:tr h="1153184">
                <a:tc rowSpan="3">
                  <a:txBody>
                    <a:bodyPr/>
                    <a:lstStyle/>
                    <a:p>
                      <a:pPr algn="ctr" eaLnBrk="0" hangingPunct="0">
                        <a:lnSpc>
                          <a:spcPct val="115000"/>
                        </a:lnSpc>
                      </a:pP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tx2">
                        <a:lumMod val="75000"/>
                      </a:schemeClr>
                    </a:solidFill>
                  </a:tcPr>
                </a:tc>
                <a:tc rowSpan="3">
                  <a:txBody>
                    <a:bodyPr/>
                    <a:lstStyle/>
                    <a:p>
                      <a:pPr algn="ctr" eaLnBrk="0" hangingPunct="0">
                        <a:lnSpc>
                          <a:spcPct val="115000"/>
                        </a:lnSpc>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Talent Excellence And </a:t>
                      </a:r>
                    </a:p>
                    <a:p>
                      <a:pPr algn="ctr" eaLnBrk="0" hangingPunct="0">
                        <a:lnSpc>
                          <a:spcPct val="115000"/>
                        </a:lnSpc>
                      </a:pPr>
                      <a:r>
                        <a:rPr lang="en-US"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High Performance Culture</a:t>
                      </a:r>
                    </a:p>
                    <a:p>
                      <a:pPr algn="ctr" eaLnBrk="0" hangingPunct="0">
                        <a:lnSpc>
                          <a:spcPct val="115000"/>
                        </a:lnSpc>
                      </a:pPr>
                      <a:endParaRPr lang="en-ZA" sz="1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rgbClr val="D9D9D9"/>
                    </a:solidFill>
                  </a:tcPr>
                </a:tc>
                <a:tc>
                  <a:txBody>
                    <a:bodyPr/>
                    <a:lstStyle/>
                    <a:p>
                      <a:pPr marL="0" algn="l" defTabSz="457200" rtl="0" eaLnBrk="0" latinLnBrk="0" hangingPunct="0">
                        <a:lnSpc>
                          <a:spcPct val="115000"/>
                        </a:lnSpc>
                      </a:pPr>
                      <a:r>
                        <a:rPr lang="en-US"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Performance Management </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457200" rtl="0" eaLnBrk="0" latinLnBrk="0" hangingPunct="0">
                        <a:lnSpc>
                          <a:spcPct val="115000"/>
                        </a:lnSpc>
                      </a:pPr>
                      <a:r>
                        <a:rPr lang="en-US"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Staff productivity </a:t>
                      </a: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percentage (Group HR Basic Salary cost as percentage of Group Revenue)</a:t>
                      </a: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48%</a:t>
                      </a: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46%</a:t>
                      </a:r>
                    </a:p>
                  </a:txBody>
                  <a:tcPr marL="68580" marR="68580" marT="0" marB="0"/>
                </a:tc>
                <a:tc>
                  <a:txBody>
                    <a:bodyPr/>
                    <a:lstStyle/>
                    <a:p>
                      <a:pPr marL="0" algn="l" defTabSz="457200" rtl="0" eaLnBrk="0" latinLnBrk="0" hangingPunct="0">
                        <a:lnSpc>
                          <a:spcPct val="115000"/>
                        </a:lnSpc>
                      </a:pPr>
                      <a:r>
                        <a:rPr lang="en-US"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44%</a:t>
                      </a:r>
                      <a:endPar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51648037"/>
                  </a:ext>
                </a:extLst>
              </a:tr>
              <a:tr h="1614792">
                <a:tc vMerge="1">
                  <a:txBody>
                    <a:bodyPr/>
                    <a:lstStyle/>
                    <a:p>
                      <a:endParaRPr lang="en-ZA"/>
                    </a:p>
                  </a:txBody>
                  <a:tcPr/>
                </a:tc>
                <a:tc vMerge="1">
                  <a:txBody>
                    <a:bodyPr/>
                    <a:lstStyle/>
                    <a:p>
                      <a:pPr eaLnBrk="0" hangingPunct="0">
                        <a:lnSpc>
                          <a:spcPct val="115000"/>
                        </a:lnSpc>
                      </a:pP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0" latinLnBrk="0" hangingPunct="0">
                        <a:lnSpc>
                          <a:spcPct val="115000"/>
                        </a:lnSpc>
                      </a:pPr>
                      <a:r>
                        <a:rPr lang="en-US"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Talent Management and Culture</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457200" rtl="0" eaLnBrk="0" latinLnBrk="0" hangingPunct="0">
                        <a:lnSpc>
                          <a:spcPct val="115000"/>
                        </a:lnSpc>
                      </a:pPr>
                      <a:r>
                        <a:rPr lang="en-ZA" sz="1100" b="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rPr>
                        <a:t>Improvement of performance culture and maintaining core skills</a:t>
                      </a:r>
                    </a:p>
                    <a:p>
                      <a:pPr marL="0" algn="l" defTabSz="457200" rtl="0" eaLnBrk="0" latinLnBrk="0" hangingPunct="0">
                        <a:lnSpc>
                          <a:spcPct val="115000"/>
                        </a:lnSpc>
                      </a:pPr>
                      <a:r>
                        <a:rPr lang="en-US" sz="1100" b="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b="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100 % EXCO enrolled and completed Necsa Leadership development programme</a:t>
                      </a:r>
                    </a:p>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95 % Senior Managers enrolled and completed Necsa Leadership development programme</a:t>
                      </a:r>
                    </a:p>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0" algn="l" defTabSz="457200" rtl="0" eaLnBrk="0" latinLnBrk="0" hangingPunct="0">
                        <a:lnSpc>
                          <a:spcPct val="115000"/>
                        </a:lnSpc>
                      </a:pPr>
                      <a:r>
                        <a:rPr lang="en-ZA" sz="1100" b="0" kern="1200">
                          <a:solidFill>
                            <a:schemeClr val="dk1"/>
                          </a:solidFill>
                          <a:effectLst/>
                          <a:latin typeface="Arial" panose="020B0604020202020204" pitchFamily="34" charset="0"/>
                          <a:ea typeface="Times New Roman" panose="02020603050405020304" pitchFamily="18" charset="0"/>
                          <a:cs typeface="Arial" panose="020B0604020202020204" pitchFamily="34" charset="0"/>
                        </a:rPr>
                        <a:t>95 % Supervisory Level enrolled and completed Necsa Leadership development programme</a:t>
                      </a:r>
                    </a:p>
                  </a:txBody>
                  <a:tcPr marL="68580" marR="68580" marT="0" marB="0"/>
                </a:tc>
                <a:extLst>
                  <a:ext uri="{0D108BD9-81ED-4DB2-BD59-A6C34878D82A}">
                    <a16:rowId xmlns:a16="http://schemas.microsoft.com/office/drawing/2014/main" val="1430429689"/>
                  </a:ext>
                </a:extLst>
              </a:tr>
              <a:tr h="732679">
                <a:tc vMerge="1">
                  <a:txBody>
                    <a:bodyPr/>
                    <a:lstStyle/>
                    <a:p>
                      <a:endParaRPr lang="en-ZA"/>
                    </a:p>
                  </a:txBody>
                  <a:tcPr/>
                </a:tc>
                <a:tc vMerge="1">
                  <a:txBody>
                    <a:bodyPr/>
                    <a:lstStyle/>
                    <a:p>
                      <a:pPr eaLnBrk="0" hangingPunct="0">
                        <a:lnSpc>
                          <a:spcPct val="115000"/>
                        </a:lnSpc>
                      </a:pPr>
                      <a:endParaRPr lang="en-ZA"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0" latinLnBrk="0" hangingPunct="0">
                        <a:lnSpc>
                          <a:spcPct val="115000"/>
                        </a:lnSpc>
                      </a:pPr>
                      <a:r>
                        <a:rPr lang="en-US"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Transformation</a:t>
                      </a:r>
                      <a:endParaRPr lang="en-ZA" sz="11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Percentage of Black Professionals in Middle Management and Higher</a:t>
                      </a:r>
                    </a:p>
                    <a:p>
                      <a:pPr marL="0" algn="l" defTabSz="457200" rtl="0" eaLnBrk="0" latinLnBrk="0" hangingPunct="0">
                        <a:lnSpc>
                          <a:spcPct val="115000"/>
                        </a:lnSpc>
                      </a:pPr>
                      <a:r>
                        <a:rPr lang="en-US"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67%</a:t>
                      </a: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70%</a:t>
                      </a:r>
                    </a:p>
                  </a:txBody>
                  <a:tcPr marL="68580" marR="68580" marT="0" marB="0"/>
                </a:tc>
                <a:tc>
                  <a:txBody>
                    <a:bodyPr/>
                    <a:lstStyle/>
                    <a:p>
                      <a:pPr marL="0" algn="l" defTabSz="457200" rtl="0" eaLnBrk="0" latinLnBrk="0" hangingPunct="0">
                        <a:lnSpc>
                          <a:spcPct val="115000"/>
                        </a:lnSpc>
                      </a:pPr>
                      <a:r>
                        <a:rPr lang="en-ZA" sz="11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75%</a:t>
                      </a:r>
                    </a:p>
                  </a:txBody>
                  <a:tcPr marL="68580" marR="68580" marT="0" marB="0"/>
                </a:tc>
                <a:extLst>
                  <a:ext uri="{0D108BD9-81ED-4DB2-BD59-A6C34878D82A}">
                    <a16:rowId xmlns:a16="http://schemas.microsoft.com/office/drawing/2014/main" val="1154897723"/>
                  </a:ext>
                </a:extLst>
              </a:tr>
            </a:tbl>
          </a:graphicData>
        </a:graphic>
      </p:graphicFrame>
      <p:sp>
        <p:nvSpPr>
          <p:cNvPr id="2" name="Slide Number Placeholder 1"/>
          <p:cNvSpPr>
            <a:spLocks noGrp="1"/>
          </p:cNvSpPr>
          <p:nvPr>
            <p:ph type="sldNum" sz="quarter" idx="12"/>
          </p:nvPr>
        </p:nvSpPr>
        <p:spPr/>
        <p:txBody>
          <a:bodyPr/>
          <a:lstStyle/>
          <a:p>
            <a:fld id="{566C2427-2C57-4C51-BCD6-E3E46358B060}"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99848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4449" y="1112088"/>
            <a:ext cx="643270" cy="556538"/>
          </a:xfrm>
          <a:prstGeom prst="rect">
            <a:avLst/>
          </a:prstGeom>
        </p:spPr>
      </p:pic>
      <p:sp>
        <p:nvSpPr>
          <p:cNvPr id="7" name="Slide Number Placeholder 2"/>
          <p:cNvSpPr>
            <a:spLocks noGrp="1"/>
          </p:cNvSpPr>
          <p:nvPr>
            <p:ph type="sldNum" sz="quarter" idx="12"/>
          </p:nvPr>
        </p:nvSpPr>
        <p:spPr>
          <a:solidFill>
            <a:schemeClr val="bg1"/>
          </a:solidFill>
        </p:spPr>
        <p:txBody>
          <a:bodyPr/>
          <a:lstStyle/>
          <a:p>
            <a:pPr defTabSz="685800">
              <a:defRPr/>
            </a:pPr>
            <a:fld id="{55606F0F-C923-9C4F-9129-EDBF4B3F081A}" type="slidenum">
              <a:rPr lang="en-US" sz="825">
                <a:solidFill>
                  <a:prstClr val="black">
                    <a:tint val="75000"/>
                  </a:prstClr>
                </a:solidFill>
                <a:latin typeface="Calibri"/>
                <a:cs typeface="+mn-cs"/>
              </a:rPr>
              <a:pPr defTabSz="685800">
                <a:defRPr/>
              </a:pPr>
              <a:t>14</a:t>
            </a:fld>
            <a:endParaRPr lang="en-US" sz="825" dirty="0">
              <a:solidFill>
                <a:prstClr val="black">
                  <a:tint val="75000"/>
                </a:prstClr>
              </a:solidFill>
              <a:latin typeface="Calibri"/>
              <a:cs typeface="+mn-cs"/>
            </a:endParaRPr>
          </a:p>
        </p:txBody>
      </p:sp>
      <p:graphicFrame>
        <p:nvGraphicFramePr>
          <p:cNvPr id="58" name="Chart 57"/>
          <p:cNvGraphicFramePr>
            <a:graphicFrameLocks/>
          </p:cNvGraphicFramePr>
          <p:nvPr>
            <p:extLst>
              <p:ext uri="{D42A27DB-BD31-4B8C-83A1-F6EECF244321}">
                <p14:modId xmlns:p14="http://schemas.microsoft.com/office/powerpoint/2010/main" val="2678270158"/>
              </p:ext>
            </p:extLst>
          </p:nvPr>
        </p:nvGraphicFramePr>
        <p:xfrm>
          <a:off x="486384" y="1225685"/>
          <a:ext cx="3943886" cy="2493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Chart 58"/>
          <p:cNvGraphicFramePr>
            <a:graphicFrameLocks/>
          </p:cNvGraphicFramePr>
          <p:nvPr>
            <p:extLst>
              <p:ext uri="{D42A27DB-BD31-4B8C-83A1-F6EECF244321}">
                <p14:modId xmlns:p14="http://schemas.microsoft.com/office/powerpoint/2010/main" val="2010351211"/>
              </p:ext>
            </p:extLst>
          </p:nvPr>
        </p:nvGraphicFramePr>
        <p:xfrm>
          <a:off x="4735371" y="1225685"/>
          <a:ext cx="3863880" cy="2471863"/>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stretch>
            <a:fillRect/>
          </a:stretch>
        </p:blipFill>
        <p:spPr>
          <a:xfrm>
            <a:off x="5393781" y="1207115"/>
            <a:ext cx="619744" cy="461511"/>
          </a:xfrm>
          <a:prstGeom prst="rect">
            <a:avLst/>
          </a:prstGeom>
        </p:spPr>
      </p:pic>
      <p:pic>
        <p:nvPicPr>
          <p:cNvPr id="6" name="Picture 5"/>
          <p:cNvPicPr>
            <a:picLocks noChangeAspect="1"/>
          </p:cNvPicPr>
          <p:nvPr/>
        </p:nvPicPr>
        <p:blipFill>
          <a:blip r:embed="rId6"/>
          <a:stretch>
            <a:fillRect/>
          </a:stretch>
        </p:blipFill>
        <p:spPr>
          <a:xfrm>
            <a:off x="1064449" y="3687426"/>
            <a:ext cx="710389" cy="737116"/>
          </a:xfrm>
          <a:prstGeom prst="rect">
            <a:avLst/>
          </a:prstGeom>
        </p:spPr>
      </p:pic>
      <p:grpSp>
        <p:nvGrpSpPr>
          <p:cNvPr id="9" name="Group 8"/>
          <p:cNvGrpSpPr/>
          <p:nvPr/>
        </p:nvGrpSpPr>
        <p:grpSpPr>
          <a:xfrm>
            <a:off x="5302045" y="4055985"/>
            <a:ext cx="3222449" cy="1761156"/>
            <a:chOff x="8043078" y="5214838"/>
            <a:chExt cx="3092778" cy="2175049"/>
          </a:xfrm>
          <a:solidFill>
            <a:schemeClr val="bg1">
              <a:lumMod val="75000"/>
            </a:schemeClr>
          </a:solidFill>
        </p:grpSpPr>
        <p:sp>
          <p:nvSpPr>
            <p:cNvPr id="76" name="Rounded Rectangle 75"/>
            <p:cNvSpPr/>
            <p:nvPr/>
          </p:nvSpPr>
          <p:spPr>
            <a:xfrm>
              <a:off x="8043078" y="5214838"/>
              <a:ext cx="3092778" cy="2175049"/>
            </a:xfrm>
            <a:prstGeom prst="roundRect">
              <a:avLst/>
            </a:prstGeom>
            <a:solidFill>
              <a:schemeClr val="bg1"/>
            </a:solidFill>
            <a:ln>
              <a:solidFill>
                <a:schemeClr val="tx2">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ZA" sz="1500">
                <a:solidFill>
                  <a:prstClr val="white"/>
                </a:solidFill>
                <a:latin typeface="Calibri" panose="020F0502020204030204"/>
              </a:endParaRPr>
            </a:p>
          </p:txBody>
        </p:sp>
        <p:sp>
          <p:nvSpPr>
            <p:cNvPr id="72" name="TextBox 71"/>
            <p:cNvSpPr txBox="1"/>
            <p:nvPr/>
          </p:nvSpPr>
          <p:spPr>
            <a:xfrm>
              <a:off x="8161695" y="5502682"/>
              <a:ext cx="2877858" cy="1461888"/>
            </a:xfrm>
            <a:prstGeom prst="rect">
              <a:avLst/>
            </a:prstGeom>
            <a:solidFill>
              <a:schemeClr val="bg1"/>
            </a:solidFill>
          </p:spPr>
          <p:txBody>
            <a:bodyPr wrap="square" rtlCol="0">
              <a:spAutoFit/>
            </a:bodyPr>
            <a:lstStyle/>
            <a:p>
              <a:pPr defTabSz="685800">
                <a:defRPr/>
              </a:pPr>
              <a:r>
                <a:rPr lang="en-US" sz="1050" b="1" dirty="0">
                  <a:solidFill>
                    <a:prstClr val="black"/>
                  </a:solidFill>
                  <a:latin typeface="Arial" panose="020B0604020202020204" pitchFamily="34" charset="0"/>
                  <a:cs typeface="Arial" panose="020B0604020202020204" pitchFamily="34" charset="0"/>
                </a:rPr>
                <a:t>Key financial objectives are indicated with growth in profitability from FY 2022/3 to FY 2025/6</a:t>
              </a:r>
            </a:p>
            <a:p>
              <a:pPr defTabSz="685800">
                <a:defRPr/>
              </a:pPr>
              <a:endParaRPr lang="en-US" sz="1050" b="1" dirty="0">
                <a:solidFill>
                  <a:prstClr val="black"/>
                </a:solidFill>
                <a:latin typeface="Arial" panose="020B0604020202020204" pitchFamily="34" charset="0"/>
                <a:cs typeface="Arial" panose="020B0604020202020204" pitchFamily="34" charset="0"/>
              </a:endParaRPr>
            </a:p>
            <a:p>
              <a:pPr defTabSz="685800">
                <a:defRPr/>
              </a:pPr>
              <a:r>
                <a:rPr lang="en-US" sz="1050" b="1" dirty="0">
                  <a:solidFill>
                    <a:prstClr val="black"/>
                  </a:solidFill>
                  <a:latin typeface="Arial" panose="020B0604020202020204" pitchFamily="34" charset="0"/>
                  <a:cs typeface="Arial" panose="020B0604020202020204" pitchFamily="34" charset="0"/>
                </a:rPr>
                <a:t>YTD performance shows an improvement, as the losses are less than projections indicated in the Corporate plan 2021/22 – 2023/24</a:t>
              </a:r>
            </a:p>
          </p:txBody>
        </p:sp>
      </p:grpSp>
      <p:graphicFrame>
        <p:nvGraphicFramePr>
          <p:cNvPr id="16" name="Chart 15"/>
          <p:cNvGraphicFramePr>
            <a:graphicFrameLocks/>
          </p:cNvGraphicFramePr>
          <p:nvPr>
            <p:extLst>
              <p:ext uri="{D42A27DB-BD31-4B8C-83A1-F6EECF244321}">
                <p14:modId xmlns:p14="http://schemas.microsoft.com/office/powerpoint/2010/main" val="2358622224"/>
              </p:ext>
            </p:extLst>
          </p:nvPr>
        </p:nvGraphicFramePr>
        <p:xfrm>
          <a:off x="502160" y="3737591"/>
          <a:ext cx="4748224" cy="2747397"/>
        </p:xfrm>
        <a:graphic>
          <a:graphicData uri="http://schemas.openxmlformats.org/drawingml/2006/chart">
            <c:chart xmlns:c="http://schemas.openxmlformats.org/drawingml/2006/chart" xmlns:r="http://schemas.openxmlformats.org/officeDocument/2006/relationships" r:id="rId7"/>
          </a:graphicData>
        </a:graphic>
      </p:graphicFrame>
      <p:sp>
        <p:nvSpPr>
          <p:cNvPr id="15" name="Title 2"/>
          <p:cNvSpPr txBox="1">
            <a:spLocks/>
          </p:cNvSpPr>
          <p:nvPr/>
        </p:nvSpPr>
        <p:spPr>
          <a:xfrm>
            <a:off x="55661" y="471630"/>
            <a:ext cx="5647992" cy="58366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OBJECTIVES </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873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1508" y="1469715"/>
            <a:ext cx="3775904" cy="3971551"/>
            <a:chOff x="630725" y="1563522"/>
            <a:chExt cx="3440114" cy="3542955"/>
          </a:xfrm>
        </p:grpSpPr>
        <p:sp>
          <p:nvSpPr>
            <p:cNvPr id="15" name="Freeform 11"/>
            <p:cNvSpPr>
              <a:spLocks/>
            </p:cNvSpPr>
            <p:nvPr/>
          </p:nvSpPr>
          <p:spPr bwMode="auto">
            <a:xfrm flipH="1">
              <a:off x="630725" y="1563522"/>
              <a:ext cx="3440114" cy="3514899"/>
            </a:xfrm>
            <a:custGeom>
              <a:avLst/>
              <a:gdLst>
                <a:gd name="T0" fmla="*/ 2872 w 5244"/>
                <a:gd name="T1" fmla="*/ 18 h 5359"/>
                <a:gd name="T2" fmla="*/ 3312 w 5244"/>
                <a:gd name="T3" fmla="*/ 105 h 5359"/>
                <a:gd name="T4" fmla="*/ 3728 w 5244"/>
                <a:gd name="T5" fmla="*/ 265 h 5359"/>
                <a:gd name="T6" fmla="*/ 4114 w 5244"/>
                <a:gd name="T7" fmla="*/ 492 h 5359"/>
                <a:gd name="T8" fmla="*/ 4460 w 5244"/>
                <a:gd name="T9" fmla="*/ 786 h 5359"/>
                <a:gd name="T10" fmla="*/ 4754 w 5244"/>
                <a:gd name="T11" fmla="*/ 1133 h 5359"/>
                <a:gd name="T12" fmla="*/ 4981 w 5244"/>
                <a:gd name="T13" fmla="*/ 1517 h 5359"/>
                <a:gd name="T14" fmla="*/ 5141 w 5244"/>
                <a:gd name="T15" fmla="*/ 1935 h 5359"/>
                <a:gd name="T16" fmla="*/ 5228 w 5244"/>
                <a:gd name="T17" fmla="*/ 2375 h 5359"/>
                <a:gd name="T18" fmla="*/ 5241 w 5244"/>
                <a:gd name="T19" fmla="*/ 2832 h 5359"/>
                <a:gd name="T20" fmla="*/ 5178 w 5244"/>
                <a:gd name="T21" fmla="*/ 3279 h 5359"/>
                <a:gd name="T22" fmla="*/ 5042 w 5244"/>
                <a:gd name="T23" fmla="*/ 3705 h 5359"/>
                <a:gd name="T24" fmla="*/ 4837 w 5244"/>
                <a:gd name="T25" fmla="*/ 4103 h 5359"/>
                <a:gd name="T26" fmla="*/ 4566 w 5244"/>
                <a:gd name="T27" fmla="*/ 4463 h 5359"/>
                <a:gd name="T28" fmla="*/ 4234 w 5244"/>
                <a:gd name="T29" fmla="*/ 4777 h 5359"/>
                <a:gd name="T30" fmla="*/ 3861 w 5244"/>
                <a:gd name="T31" fmla="*/ 5027 h 5359"/>
                <a:gd name="T32" fmla="*/ 3453 w 5244"/>
                <a:gd name="T33" fmla="*/ 5209 h 5359"/>
                <a:gd name="T34" fmla="*/ 3020 w 5244"/>
                <a:gd name="T35" fmla="*/ 5321 h 5359"/>
                <a:gd name="T36" fmla="*/ 2568 w 5244"/>
                <a:gd name="T37" fmla="*/ 5359 h 5359"/>
                <a:gd name="T38" fmla="*/ 2868 w 5244"/>
                <a:gd name="T39" fmla="*/ 4885 h 5359"/>
                <a:gd name="T40" fmla="*/ 3297 w 5244"/>
                <a:gd name="T41" fmla="*/ 4783 h 5359"/>
                <a:gd name="T42" fmla="*/ 3690 w 5244"/>
                <a:gd name="T43" fmla="*/ 4601 h 5359"/>
                <a:gd name="T44" fmla="*/ 4037 w 5244"/>
                <a:gd name="T45" fmla="*/ 4351 h 5359"/>
                <a:gd name="T46" fmla="*/ 4329 w 5244"/>
                <a:gd name="T47" fmla="*/ 4039 h 5359"/>
                <a:gd name="T48" fmla="*/ 4557 w 5244"/>
                <a:gd name="T49" fmla="*/ 3675 h 5359"/>
                <a:gd name="T50" fmla="*/ 4713 w 5244"/>
                <a:gd name="T51" fmla="*/ 3271 h 5359"/>
                <a:gd name="T52" fmla="*/ 4787 w 5244"/>
                <a:gd name="T53" fmla="*/ 2832 h 5359"/>
                <a:gd name="T54" fmla="*/ 4773 w 5244"/>
                <a:gd name="T55" fmla="*/ 2379 h 5359"/>
                <a:gd name="T56" fmla="*/ 4669 w 5244"/>
                <a:gd name="T57" fmla="*/ 1950 h 5359"/>
                <a:gd name="T58" fmla="*/ 4488 w 5244"/>
                <a:gd name="T59" fmla="*/ 1557 h 5359"/>
                <a:gd name="T60" fmla="*/ 4237 w 5244"/>
                <a:gd name="T61" fmla="*/ 1210 h 5359"/>
                <a:gd name="T62" fmla="*/ 3926 w 5244"/>
                <a:gd name="T63" fmla="*/ 917 h 5359"/>
                <a:gd name="T64" fmla="*/ 3563 w 5244"/>
                <a:gd name="T65" fmla="*/ 689 h 5359"/>
                <a:gd name="T66" fmla="*/ 3158 w 5244"/>
                <a:gd name="T67" fmla="*/ 533 h 5359"/>
                <a:gd name="T68" fmla="*/ 2719 w 5244"/>
                <a:gd name="T69" fmla="*/ 459 h 5359"/>
                <a:gd name="T70" fmla="*/ 2274 w 5244"/>
                <a:gd name="T71" fmla="*/ 472 h 5359"/>
                <a:gd name="T72" fmla="*/ 1856 w 5244"/>
                <a:gd name="T73" fmla="*/ 569 h 5359"/>
                <a:gd name="T74" fmla="*/ 1472 w 5244"/>
                <a:gd name="T75" fmla="*/ 740 h 5359"/>
                <a:gd name="T76" fmla="*/ 1130 w 5244"/>
                <a:gd name="T77" fmla="*/ 978 h 5359"/>
                <a:gd name="T78" fmla="*/ 838 w 5244"/>
                <a:gd name="T79" fmla="*/ 1276 h 5359"/>
                <a:gd name="T80" fmla="*/ 606 w 5244"/>
                <a:gd name="T81" fmla="*/ 1624 h 5359"/>
                <a:gd name="T82" fmla="*/ 442 w 5244"/>
                <a:gd name="T83" fmla="*/ 2017 h 5359"/>
                <a:gd name="T84" fmla="*/ 97 w 5244"/>
                <a:gd name="T85" fmla="*/ 1646 h 5359"/>
                <a:gd name="T86" fmla="*/ 301 w 5244"/>
                <a:gd name="T87" fmla="*/ 1254 h 5359"/>
                <a:gd name="T88" fmla="*/ 565 w 5244"/>
                <a:gd name="T89" fmla="*/ 901 h 5359"/>
                <a:gd name="T90" fmla="*/ 890 w 5244"/>
                <a:gd name="T91" fmla="*/ 592 h 5359"/>
                <a:gd name="T92" fmla="*/ 1267 w 5244"/>
                <a:gd name="T93" fmla="*/ 337 h 5359"/>
                <a:gd name="T94" fmla="*/ 1677 w 5244"/>
                <a:gd name="T95" fmla="*/ 153 h 5359"/>
                <a:gd name="T96" fmla="*/ 2114 w 5244"/>
                <a:gd name="T97" fmla="*/ 40 h 5359"/>
                <a:gd name="T98" fmla="*/ 2568 w 5244"/>
                <a:gd name="T99" fmla="*/ 0 h 5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44" h="5359">
                  <a:moveTo>
                    <a:pt x="2568" y="0"/>
                  </a:moveTo>
                  <a:lnTo>
                    <a:pt x="2721" y="5"/>
                  </a:lnTo>
                  <a:lnTo>
                    <a:pt x="2872" y="18"/>
                  </a:lnTo>
                  <a:lnTo>
                    <a:pt x="3020" y="38"/>
                  </a:lnTo>
                  <a:lnTo>
                    <a:pt x="3167" y="68"/>
                  </a:lnTo>
                  <a:lnTo>
                    <a:pt x="3312" y="105"/>
                  </a:lnTo>
                  <a:lnTo>
                    <a:pt x="3453" y="150"/>
                  </a:lnTo>
                  <a:lnTo>
                    <a:pt x="3593" y="204"/>
                  </a:lnTo>
                  <a:lnTo>
                    <a:pt x="3728" y="265"/>
                  </a:lnTo>
                  <a:lnTo>
                    <a:pt x="3861" y="332"/>
                  </a:lnTo>
                  <a:lnTo>
                    <a:pt x="3989" y="410"/>
                  </a:lnTo>
                  <a:lnTo>
                    <a:pt x="4114" y="492"/>
                  </a:lnTo>
                  <a:lnTo>
                    <a:pt x="4234" y="582"/>
                  </a:lnTo>
                  <a:lnTo>
                    <a:pt x="4350" y="681"/>
                  </a:lnTo>
                  <a:lnTo>
                    <a:pt x="4460" y="786"/>
                  </a:lnTo>
                  <a:lnTo>
                    <a:pt x="4566" y="896"/>
                  </a:lnTo>
                  <a:lnTo>
                    <a:pt x="4662" y="1013"/>
                  </a:lnTo>
                  <a:lnTo>
                    <a:pt x="4754" y="1133"/>
                  </a:lnTo>
                  <a:lnTo>
                    <a:pt x="4837" y="1258"/>
                  </a:lnTo>
                  <a:lnTo>
                    <a:pt x="4914" y="1386"/>
                  </a:lnTo>
                  <a:lnTo>
                    <a:pt x="4981" y="1517"/>
                  </a:lnTo>
                  <a:lnTo>
                    <a:pt x="5042" y="1654"/>
                  </a:lnTo>
                  <a:lnTo>
                    <a:pt x="5096" y="1793"/>
                  </a:lnTo>
                  <a:lnTo>
                    <a:pt x="5141" y="1935"/>
                  </a:lnTo>
                  <a:lnTo>
                    <a:pt x="5178" y="2079"/>
                  </a:lnTo>
                  <a:lnTo>
                    <a:pt x="5206" y="2227"/>
                  </a:lnTo>
                  <a:lnTo>
                    <a:pt x="5228" y="2375"/>
                  </a:lnTo>
                  <a:lnTo>
                    <a:pt x="5241" y="2527"/>
                  </a:lnTo>
                  <a:lnTo>
                    <a:pt x="5244" y="2679"/>
                  </a:lnTo>
                  <a:lnTo>
                    <a:pt x="5241" y="2832"/>
                  </a:lnTo>
                  <a:lnTo>
                    <a:pt x="5228" y="2983"/>
                  </a:lnTo>
                  <a:lnTo>
                    <a:pt x="5206" y="3133"/>
                  </a:lnTo>
                  <a:lnTo>
                    <a:pt x="5178" y="3279"/>
                  </a:lnTo>
                  <a:lnTo>
                    <a:pt x="5141" y="3424"/>
                  </a:lnTo>
                  <a:lnTo>
                    <a:pt x="5096" y="3565"/>
                  </a:lnTo>
                  <a:lnTo>
                    <a:pt x="5042" y="3705"/>
                  </a:lnTo>
                  <a:lnTo>
                    <a:pt x="4981" y="3841"/>
                  </a:lnTo>
                  <a:lnTo>
                    <a:pt x="4914" y="3973"/>
                  </a:lnTo>
                  <a:lnTo>
                    <a:pt x="4837" y="4103"/>
                  </a:lnTo>
                  <a:lnTo>
                    <a:pt x="4754" y="4226"/>
                  </a:lnTo>
                  <a:lnTo>
                    <a:pt x="4662" y="4348"/>
                  </a:lnTo>
                  <a:lnTo>
                    <a:pt x="4566" y="4463"/>
                  </a:lnTo>
                  <a:lnTo>
                    <a:pt x="4460" y="4573"/>
                  </a:lnTo>
                  <a:lnTo>
                    <a:pt x="4350" y="4678"/>
                  </a:lnTo>
                  <a:lnTo>
                    <a:pt x="4234" y="4777"/>
                  </a:lnTo>
                  <a:lnTo>
                    <a:pt x="4114" y="4867"/>
                  </a:lnTo>
                  <a:lnTo>
                    <a:pt x="3989" y="4951"/>
                  </a:lnTo>
                  <a:lnTo>
                    <a:pt x="3861" y="5027"/>
                  </a:lnTo>
                  <a:lnTo>
                    <a:pt x="3728" y="5096"/>
                  </a:lnTo>
                  <a:lnTo>
                    <a:pt x="3593" y="5156"/>
                  </a:lnTo>
                  <a:lnTo>
                    <a:pt x="3453" y="5209"/>
                  </a:lnTo>
                  <a:lnTo>
                    <a:pt x="3312" y="5253"/>
                  </a:lnTo>
                  <a:lnTo>
                    <a:pt x="3167" y="5291"/>
                  </a:lnTo>
                  <a:lnTo>
                    <a:pt x="3020" y="5321"/>
                  </a:lnTo>
                  <a:lnTo>
                    <a:pt x="2872" y="5340"/>
                  </a:lnTo>
                  <a:lnTo>
                    <a:pt x="2721" y="5354"/>
                  </a:lnTo>
                  <a:lnTo>
                    <a:pt x="2568" y="5359"/>
                  </a:lnTo>
                  <a:lnTo>
                    <a:pt x="2568" y="4907"/>
                  </a:lnTo>
                  <a:lnTo>
                    <a:pt x="2719" y="4900"/>
                  </a:lnTo>
                  <a:lnTo>
                    <a:pt x="2868" y="4885"/>
                  </a:lnTo>
                  <a:lnTo>
                    <a:pt x="3015" y="4861"/>
                  </a:lnTo>
                  <a:lnTo>
                    <a:pt x="3158" y="4826"/>
                  </a:lnTo>
                  <a:lnTo>
                    <a:pt x="3297" y="4783"/>
                  </a:lnTo>
                  <a:lnTo>
                    <a:pt x="3434" y="4731"/>
                  </a:lnTo>
                  <a:lnTo>
                    <a:pt x="3563" y="4670"/>
                  </a:lnTo>
                  <a:lnTo>
                    <a:pt x="3690" y="4601"/>
                  </a:lnTo>
                  <a:lnTo>
                    <a:pt x="3811" y="4525"/>
                  </a:lnTo>
                  <a:lnTo>
                    <a:pt x="3926" y="4441"/>
                  </a:lnTo>
                  <a:lnTo>
                    <a:pt x="4037" y="4351"/>
                  </a:lnTo>
                  <a:lnTo>
                    <a:pt x="4140" y="4252"/>
                  </a:lnTo>
                  <a:lnTo>
                    <a:pt x="4237" y="4149"/>
                  </a:lnTo>
                  <a:lnTo>
                    <a:pt x="4329" y="4039"/>
                  </a:lnTo>
                  <a:lnTo>
                    <a:pt x="4413" y="3924"/>
                  </a:lnTo>
                  <a:lnTo>
                    <a:pt x="4488" y="3802"/>
                  </a:lnTo>
                  <a:lnTo>
                    <a:pt x="4557" y="3675"/>
                  </a:lnTo>
                  <a:lnTo>
                    <a:pt x="4618" y="3546"/>
                  </a:lnTo>
                  <a:lnTo>
                    <a:pt x="4669" y="3409"/>
                  </a:lnTo>
                  <a:lnTo>
                    <a:pt x="4713" y="3271"/>
                  </a:lnTo>
                  <a:lnTo>
                    <a:pt x="4748" y="3128"/>
                  </a:lnTo>
                  <a:lnTo>
                    <a:pt x="4773" y="2982"/>
                  </a:lnTo>
                  <a:lnTo>
                    <a:pt x="4787" y="2832"/>
                  </a:lnTo>
                  <a:lnTo>
                    <a:pt x="4792" y="2679"/>
                  </a:lnTo>
                  <a:lnTo>
                    <a:pt x="4787" y="2527"/>
                  </a:lnTo>
                  <a:lnTo>
                    <a:pt x="4773" y="2379"/>
                  </a:lnTo>
                  <a:lnTo>
                    <a:pt x="4748" y="2231"/>
                  </a:lnTo>
                  <a:lnTo>
                    <a:pt x="4713" y="2088"/>
                  </a:lnTo>
                  <a:lnTo>
                    <a:pt x="4669" y="1950"/>
                  </a:lnTo>
                  <a:lnTo>
                    <a:pt x="4618" y="1813"/>
                  </a:lnTo>
                  <a:lnTo>
                    <a:pt x="4557" y="1683"/>
                  </a:lnTo>
                  <a:lnTo>
                    <a:pt x="4488" y="1557"/>
                  </a:lnTo>
                  <a:lnTo>
                    <a:pt x="4413" y="1435"/>
                  </a:lnTo>
                  <a:lnTo>
                    <a:pt x="4329" y="1320"/>
                  </a:lnTo>
                  <a:lnTo>
                    <a:pt x="4237" y="1210"/>
                  </a:lnTo>
                  <a:lnTo>
                    <a:pt x="4140" y="1106"/>
                  </a:lnTo>
                  <a:lnTo>
                    <a:pt x="4037" y="1008"/>
                  </a:lnTo>
                  <a:lnTo>
                    <a:pt x="3926" y="917"/>
                  </a:lnTo>
                  <a:lnTo>
                    <a:pt x="3811" y="834"/>
                  </a:lnTo>
                  <a:lnTo>
                    <a:pt x="3690" y="758"/>
                  </a:lnTo>
                  <a:lnTo>
                    <a:pt x="3563" y="689"/>
                  </a:lnTo>
                  <a:lnTo>
                    <a:pt x="3434" y="628"/>
                  </a:lnTo>
                  <a:lnTo>
                    <a:pt x="3297" y="577"/>
                  </a:lnTo>
                  <a:lnTo>
                    <a:pt x="3158" y="533"/>
                  </a:lnTo>
                  <a:lnTo>
                    <a:pt x="3015" y="498"/>
                  </a:lnTo>
                  <a:lnTo>
                    <a:pt x="2868" y="474"/>
                  </a:lnTo>
                  <a:lnTo>
                    <a:pt x="2719" y="459"/>
                  </a:lnTo>
                  <a:lnTo>
                    <a:pt x="2568" y="454"/>
                  </a:lnTo>
                  <a:lnTo>
                    <a:pt x="2420" y="459"/>
                  </a:lnTo>
                  <a:lnTo>
                    <a:pt x="2274" y="472"/>
                  </a:lnTo>
                  <a:lnTo>
                    <a:pt x="2132" y="495"/>
                  </a:lnTo>
                  <a:lnTo>
                    <a:pt x="1993" y="528"/>
                  </a:lnTo>
                  <a:lnTo>
                    <a:pt x="1856" y="569"/>
                  </a:lnTo>
                  <a:lnTo>
                    <a:pt x="1725" y="618"/>
                  </a:lnTo>
                  <a:lnTo>
                    <a:pt x="1595" y="676"/>
                  </a:lnTo>
                  <a:lnTo>
                    <a:pt x="1472" y="740"/>
                  </a:lnTo>
                  <a:lnTo>
                    <a:pt x="1352" y="812"/>
                  </a:lnTo>
                  <a:lnTo>
                    <a:pt x="1239" y="893"/>
                  </a:lnTo>
                  <a:lnTo>
                    <a:pt x="1130" y="978"/>
                  </a:lnTo>
                  <a:lnTo>
                    <a:pt x="1027" y="1072"/>
                  </a:lnTo>
                  <a:lnTo>
                    <a:pt x="930" y="1171"/>
                  </a:lnTo>
                  <a:lnTo>
                    <a:pt x="838" y="1276"/>
                  </a:lnTo>
                  <a:lnTo>
                    <a:pt x="754" y="1386"/>
                  </a:lnTo>
                  <a:lnTo>
                    <a:pt x="677" y="1503"/>
                  </a:lnTo>
                  <a:lnTo>
                    <a:pt x="606" y="1624"/>
                  </a:lnTo>
                  <a:lnTo>
                    <a:pt x="544" y="1751"/>
                  </a:lnTo>
                  <a:lnTo>
                    <a:pt x="488" y="1882"/>
                  </a:lnTo>
                  <a:lnTo>
                    <a:pt x="442" y="2017"/>
                  </a:lnTo>
                  <a:lnTo>
                    <a:pt x="0" y="1922"/>
                  </a:lnTo>
                  <a:lnTo>
                    <a:pt x="44" y="1782"/>
                  </a:lnTo>
                  <a:lnTo>
                    <a:pt x="97" y="1646"/>
                  </a:lnTo>
                  <a:lnTo>
                    <a:pt x="158" y="1511"/>
                  </a:lnTo>
                  <a:lnTo>
                    <a:pt x="225" y="1381"/>
                  </a:lnTo>
                  <a:lnTo>
                    <a:pt x="301" y="1254"/>
                  </a:lnTo>
                  <a:lnTo>
                    <a:pt x="381" y="1133"/>
                  </a:lnTo>
                  <a:lnTo>
                    <a:pt x="470" y="1014"/>
                  </a:lnTo>
                  <a:lnTo>
                    <a:pt x="565" y="901"/>
                  </a:lnTo>
                  <a:lnTo>
                    <a:pt x="667" y="793"/>
                  </a:lnTo>
                  <a:lnTo>
                    <a:pt x="775" y="691"/>
                  </a:lnTo>
                  <a:lnTo>
                    <a:pt x="890" y="592"/>
                  </a:lnTo>
                  <a:lnTo>
                    <a:pt x="1012" y="500"/>
                  </a:lnTo>
                  <a:lnTo>
                    <a:pt x="1137" y="414"/>
                  </a:lnTo>
                  <a:lnTo>
                    <a:pt x="1267" y="337"/>
                  </a:lnTo>
                  <a:lnTo>
                    <a:pt x="1400" y="268"/>
                  </a:lnTo>
                  <a:lnTo>
                    <a:pt x="1538" y="207"/>
                  </a:lnTo>
                  <a:lnTo>
                    <a:pt x="1677" y="153"/>
                  </a:lnTo>
                  <a:lnTo>
                    <a:pt x="1820" y="107"/>
                  </a:lnTo>
                  <a:lnTo>
                    <a:pt x="1967" y="69"/>
                  </a:lnTo>
                  <a:lnTo>
                    <a:pt x="2114" y="40"/>
                  </a:lnTo>
                  <a:lnTo>
                    <a:pt x="2264" y="18"/>
                  </a:lnTo>
                  <a:lnTo>
                    <a:pt x="2415" y="5"/>
                  </a:lnTo>
                  <a:lnTo>
                    <a:pt x="2568"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6" name="Freeform 12"/>
            <p:cNvSpPr>
              <a:spLocks/>
            </p:cNvSpPr>
            <p:nvPr/>
          </p:nvSpPr>
          <p:spPr bwMode="auto">
            <a:xfrm flipH="1">
              <a:off x="1193582" y="2126379"/>
              <a:ext cx="2324897" cy="2387875"/>
            </a:xfrm>
            <a:custGeom>
              <a:avLst/>
              <a:gdLst>
                <a:gd name="T0" fmla="*/ 1860 w 3543"/>
                <a:gd name="T1" fmla="*/ 5 h 3639"/>
                <a:gd name="T2" fmla="*/ 2122 w 3543"/>
                <a:gd name="T3" fmla="*/ 44 h 3639"/>
                <a:gd name="T4" fmla="*/ 2372 w 3543"/>
                <a:gd name="T5" fmla="*/ 120 h 3639"/>
                <a:gd name="T6" fmla="*/ 2604 w 3543"/>
                <a:gd name="T7" fmla="*/ 228 h 3639"/>
                <a:gd name="T8" fmla="*/ 2817 w 3543"/>
                <a:gd name="T9" fmla="*/ 366 h 3639"/>
                <a:gd name="T10" fmla="*/ 3010 w 3543"/>
                <a:gd name="T11" fmla="*/ 534 h 3639"/>
                <a:gd name="T12" fmla="*/ 3175 w 3543"/>
                <a:gd name="T13" fmla="*/ 725 h 3639"/>
                <a:gd name="T14" fmla="*/ 3315 w 3543"/>
                <a:gd name="T15" fmla="*/ 938 h 3639"/>
                <a:gd name="T16" fmla="*/ 3424 w 3543"/>
                <a:gd name="T17" fmla="*/ 1172 h 3639"/>
                <a:gd name="T18" fmla="*/ 3499 w 3543"/>
                <a:gd name="T19" fmla="*/ 1422 h 3639"/>
                <a:gd name="T20" fmla="*/ 3539 w 3543"/>
                <a:gd name="T21" fmla="*/ 1685 h 3639"/>
                <a:gd name="T22" fmla="*/ 3539 w 3543"/>
                <a:gd name="T23" fmla="*/ 1956 h 3639"/>
                <a:gd name="T24" fmla="*/ 3499 w 3543"/>
                <a:gd name="T25" fmla="*/ 2217 h 3639"/>
                <a:gd name="T26" fmla="*/ 3424 w 3543"/>
                <a:gd name="T27" fmla="*/ 2467 h 3639"/>
                <a:gd name="T28" fmla="*/ 3315 w 3543"/>
                <a:gd name="T29" fmla="*/ 2700 h 3639"/>
                <a:gd name="T30" fmla="*/ 3175 w 3543"/>
                <a:gd name="T31" fmla="*/ 2914 h 3639"/>
                <a:gd name="T32" fmla="*/ 3010 w 3543"/>
                <a:gd name="T33" fmla="*/ 3105 h 3639"/>
                <a:gd name="T34" fmla="*/ 2817 w 3543"/>
                <a:gd name="T35" fmla="*/ 3272 h 3639"/>
                <a:gd name="T36" fmla="*/ 2604 w 3543"/>
                <a:gd name="T37" fmla="*/ 3410 h 3639"/>
                <a:gd name="T38" fmla="*/ 2372 w 3543"/>
                <a:gd name="T39" fmla="*/ 3519 h 3639"/>
                <a:gd name="T40" fmla="*/ 2122 w 3543"/>
                <a:gd name="T41" fmla="*/ 3595 h 3639"/>
                <a:gd name="T42" fmla="*/ 1860 w 3543"/>
                <a:gd name="T43" fmla="*/ 3634 h 3639"/>
                <a:gd name="T44" fmla="*/ 1725 w 3543"/>
                <a:gd name="T45" fmla="*/ 3187 h 3639"/>
                <a:gd name="T46" fmla="*/ 1956 w 3543"/>
                <a:gd name="T47" fmla="*/ 3167 h 3639"/>
                <a:gd name="T48" fmla="*/ 2177 w 3543"/>
                <a:gd name="T49" fmla="*/ 3110 h 3639"/>
                <a:gd name="T50" fmla="*/ 2382 w 3543"/>
                <a:gd name="T51" fmla="*/ 3018 h 3639"/>
                <a:gd name="T52" fmla="*/ 2566 w 3543"/>
                <a:gd name="T53" fmla="*/ 2896 h 3639"/>
                <a:gd name="T54" fmla="*/ 2729 w 3543"/>
                <a:gd name="T55" fmla="*/ 2746 h 3639"/>
                <a:gd name="T56" fmla="*/ 2865 w 3543"/>
                <a:gd name="T57" fmla="*/ 2572 h 3639"/>
                <a:gd name="T58" fmla="*/ 2972 w 3543"/>
                <a:gd name="T59" fmla="*/ 2377 h 3639"/>
                <a:gd name="T60" fmla="*/ 3047 w 3543"/>
                <a:gd name="T61" fmla="*/ 2165 h 3639"/>
                <a:gd name="T62" fmla="*/ 3085 w 3543"/>
                <a:gd name="T63" fmla="*/ 1938 h 3639"/>
                <a:gd name="T64" fmla="*/ 3085 w 3543"/>
                <a:gd name="T65" fmla="*/ 1701 h 3639"/>
                <a:gd name="T66" fmla="*/ 3047 w 3543"/>
                <a:gd name="T67" fmla="*/ 1474 h 3639"/>
                <a:gd name="T68" fmla="*/ 2972 w 3543"/>
                <a:gd name="T69" fmla="*/ 1262 h 3639"/>
                <a:gd name="T70" fmla="*/ 2865 w 3543"/>
                <a:gd name="T71" fmla="*/ 1067 h 3639"/>
                <a:gd name="T72" fmla="*/ 2729 w 3543"/>
                <a:gd name="T73" fmla="*/ 894 h 3639"/>
                <a:gd name="T74" fmla="*/ 2566 w 3543"/>
                <a:gd name="T75" fmla="*/ 743 h 3639"/>
                <a:gd name="T76" fmla="*/ 2382 w 3543"/>
                <a:gd name="T77" fmla="*/ 621 h 3639"/>
                <a:gd name="T78" fmla="*/ 2177 w 3543"/>
                <a:gd name="T79" fmla="*/ 529 h 3639"/>
                <a:gd name="T80" fmla="*/ 1956 w 3543"/>
                <a:gd name="T81" fmla="*/ 473 h 3639"/>
                <a:gd name="T82" fmla="*/ 1725 w 3543"/>
                <a:gd name="T83" fmla="*/ 454 h 3639"/>
                <a:gd name="T84" fmla="*/ 1496 w 3543"/>
                <a:gd name="T85" fmla="*/ 472 h 3639"/>
                <a:gd name="T86" fmla="*/ 1281 w 3543"/>
                <a:gd name="T87" fmla="*/ 526 h 3639"/>
                <a:gd name="T88" fmla="*/ 1079 w 3543"/>
                <a:gd name="T89" fmla="*/ 613 h 3639"/>
                <a:gd name="T90" fmla="*/ 897 w 3543"/>
                <a:gd name="T91" fmla="*/ 731 h 3639"/>
                <a:gd name="T92" fmla="*/ 734 w 3543"/>
                <a:gd name="T93" fmla="*/ 876 h 3639"/>
                <a:gd name="T94" fmla="*/ 598 w 3543"/>
                <a:gd name="T95" fmla="*/ 1045 h 3639"/>
                <a:gd name="T96" fmla="*/ 488 w 3543"/>
                <a:gd name="T97" fmla="*/ 1236 h 3639"/>
                <a:gd name="T98" fmla="*/ 0 w 3543"/>
                <a:gd name="T99" fmla="*/ 1244 h 3639"/>
                <a:gd name="T100" fmla="*/ 93 w 3543"/>
                <a:gd name="T101" fmla="*/ 1016 h 3639"/>
                <a:gd name="T102" fmla="*/ 217 w 3543"/>
                <a:gd name="T103" fmla="*/ 804 h 3639"/>
                <a:gd name="T104" fmla="*/ 368 w 3543"/>
                <a:gd name="T105" fmla="*/ 608 h 3639"/>
                <a:gd name="T106" fmla="*/ 545 w 3543"/>
                <a:gd name="T107" fmla="*/ 434 h 3639"/>
                <a:gd name="T108" fmla="*/ 754 w 3543"/>
                <a:gd name="T109" fmla="*/ 281 h 3639"/>
                <a:gd name="T110" fmla="*/ 979 w 3543"/>
                <a:gd name="T111" fmla="*/ 161 h 3639"/>
                <a:gd name="T112" fmla="*/ 1217 w 3543"/>
                <a:gd name="T113" fmla="*/ 72 h 3639"/>
                <a:gd name="T114" fmla="*/ 1467 w 3543"/>
                <a:gd name="T115" fmla="*/ 18 h 3639"/>
                <a:gd name="T116" fmla="*/ 1725 w 3543"/>
                <a:gd name="T117" fmla="*/ 0 h 3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 h="3639">
                  <a:moveTo>
                    <a:pt x="1725" y="0"/>
                  </a:moveTo>
                  <a:lnTo>
                    <a:pt x="1860" y="5"/>
                  </a:lnTo>
                  <a:lnTo>
                    <a:pt x="1993" y="20"/>
                  </a:lnTo>
                  <a:lnTo>
                    <a:pt x="2122" y="44"/>
                  </a:lnTo>
                  <a:lnTo>
                    <a:pt x="2249" y="77"/>
                  </a:lnTo>
                  <a:lnTo>
                    <a:pt x="2372" y="120"/>
                  </a:lnTo>
                  <a:lnTo>
                    <a:pt x="2490" y="169"/>
                  </a:lnTo>
                  <a:lnTo>
                    <a:pt x="2604" y="228"/>
                  </a:lnTo>
                  <a:lnTo>
                    <a:pt x="2714" y="294"/>
                  </a:lnTo>
                  <a:lnTo>
                    <a:pt x="2817" y="366"/>
                  </a:lnTo>
                  <a:lnTo>
                    <a:pt x="2918" y="447"/>
                  </a:lnTo>
                  <a:lnTo>
                    <a:pt x="3010" y="534"/>
                  </a:lnTo>
                  <a:lnTo>
                    <a:pt x="3097" y="626"/>
                  </a:lnTo>
                  <a:lnTo>
                    <a:pt x="3175" y="725"/>
                  </a:lnTo>
                  <a:lnTo>
                    <a:pt x="3249" y="830"/>
                  </a:lnTo>
                  <a:lnTo>
                    <a:pt x="3315" y="938"/>
                  </a:lnTo>
                  <a:lnTo>
                    <a:pt x="3374" y="1053"/>
                  </a:lnTo>
                  <a:lnTo>
                    <a:pt x="3424" y="1172"/>
                  </a:lnTo>
                  <a:lnTo>
                    <a:pt x="3466" y="1295"/>
                  </a:lnTo>
                  <a:lnTo>
                    <a:pt x="3499" y="1422"/>
                  </a:lnTo>
                  <a:lnTo>
                    <a:pt x="3524" y="1552"/>
                  </a:lnTo>
                  <a:lnTo>
                    <a:pt x="3539" y="1685"/>
                  </a:lnTo>
                  <a:lnTo>
                    <a:pt x="3543" y="1819"/>
                  </a:lnTo>
                  <a:lnTo>
                    <a:pt x="3539" y="1956"/>
                  </a:lnTo>
                  <a:lnTo>
                    <a:pt x="3524" y="2087"/>
                  </a:lnTo>
                  <a:lnTo>
                    <a:pt x="3499" y="2217"/>
                  </a:lnTo>
                  <a:lnTo>
                    <a:pt x="3466" y="2344"/>
                  </a:lnTo>
                  <a:lnTo>
                    <a:pt x="3424" y="2467"/>
                  </a:lnTo>
                  <a:lnTo>
                    <a:pt x="3374" y="2585"/>
                  </a:lnTo>
                  <a:lnTo>
                    <a:pt x="3315" y="2700"/>
                  </a:lnTo>
                  <a:lnTo>
                    <a:pt x="3249" y="2809"/>
                  </a:lnTo>
                  <a:lnTo>
                    <a:pt x="3175" y="2914"/>
                  </a:lnTo>
                  <a:lnTo>
                    <a:pt x="3097" y="3013"/>
                  </a:lnTo>
                  <a:lnTo>
                    <a:pt x="3010" y="3105"/>
                  </a:lnTo>
                  <a:lnTo>
                    <a:pt x="2918" y="3192"/>
                  </a:lnTo>
                  <a:lnTo>
                    <a:pt x="2817" y="3272"/>
                  </a:lnTo>
                  <a:lnTo>
                    <a:pt x="2714" y="3345"/>
                  </a:lnTo>
                  <a:lnTo>
                    <a:pt x="2604" y="3410"/>
                  </a:lnTo>
                  <a:lnTo>
                    <a:pt x="2490" y="3470"/>
                  </a:lnTo>
                  <a:lnTo>
                    <a:pt x="2372" y="3519"/>
                  </a:lnTo>
                  <a:lnTo>
                    <a:pt x="2249" y="3562"/>
                  </a:lnTo>
                  <a:lnTo>
                    <a:pt x="2122" y="3595"/>
                  </a:lnTo>
                  <a:lnTo>
                    <a:pt x="1993" y="3619"/>
                  </a:lnTo>
                  <a:lnTo>
                    <a:pt x="1860" y="3634"/>
                  </a:lnTo>
                  <a:lnTo>
                    <a:pt x="1725" y="3639"/>
                  </a:lnTo>
                  <a:lnTo>
                    <a:pt x="1725" y="3187"/>
                  </a:lnTo>
                  <a:lnTo>
                    <a:pt x="1841" y="3182"/>
                  </a:lnTo>
                  <a:lnTo>
                    <a:pt x="1956" y="3167"/>
                  </a:lnTo>
                  <a:lnTo>
                    <a:pt x="2068" y="3143"/>
                  </a:lnTo>
                  <a:lnTo>
                    <a:pt x="2177" y="3110"/>
                  </a:lnTo>
                  <a:lnTo>
                    <a:pt x="2282" y="3067"/>
                  </a:lnTo>
                  <a:lnTo>
                    <a:pt x="2382" y="3018"/>
                  </a:lnTo>
                  <a:lnTo>
                    <a:pt x="2476" y="2960"/>
                  </a:lnTo>
                  <a:lnTo>
                    <a:pt x="2566" y="2896"/>
                  </a:lnTo>
                  <a:lnTo>
                    <a:pt x="2650" y="2824"/>
                  </a:lnTo>
                  <a:lnTo>
                    <a:pt x="2729" y="2746"/>
                  </a:lnTo>
                  <a:lnTo>
                    <a:pt x="2799" y="2661"/>
                  </a:lnTo>
                  <a:lnTo>
                    <a:pt x="2865" y="2572"/>
                  </a:lnTo>
                  <a:lnTo>
                    <a:pt x="2922" y="2477"/>
                  </a:lnTo>
                  <a:lnTo>
                    <a:pt x="2972" y="2377"/>
                  </a:lnTo>
                  <a:lnTo>
                    <a:pt x="3013" y="2273"/>
                  </a:lnTo>
                  <a:lnTo>
                    <a:pt x="3047" y="2165"/>
                  </a:lnTo>
                  <a:lnTo>
                    <a:pt x="3070" y="2053"/>
                  </a:lnTo>
                  <a:lnTo>
                    <a:pt x="3085" y="1938"/>
                  </a:lnTo>
                  <a:lnTo>
                    <a:pt x="3090" y="1819"/>
                  </a:lnTo>
                  <a:lnTo>
                    <a:pt x="3085" y="1701"/>
                  </a:lnTo>
                  <a:lnTo>
                    <a:pt x="3070" y="1586"/>
                  </a:lnTo>
                  <a:lnTo>
                    <a:pt x="3047" y="1474"/>
                  </a:lnTo>
                  <a:lnTo>
                    <a:pt x="3013" y="1367"/>
                  </a:lnTo>
                  <a:lnTo>
                    <a:pt x="2972" y="1262"/>
                  </a:lnTo>
                  <a:lnTo>
                    <a:pt x="2922" y="1162"/>
                  </a:lnTo>
                  <a:lnTo>
                    <a:pt x="2865" y="1067"/>
                  </a:lnTo>
                  <a:lnTo>
                    <a:pt x="2799" y="978"/>
                  </a:lnTo>
                  <a:lnTo>
                    <a:pt x="2729" y="894"/>
                  </a:lnTo>
                  <a:lnTo>
                    <a:pt x="2650" y="815"/>
                  </a:lnTo>
                  <a:lnTo>
                    <a:pt x="2566" y="743"/>
                  </a:lnTo>
                  <a:lnTo>
                    <a:pt x="2476" y="679"/>
                  </a:lnTo>
                  <a:lnTo>
                    <a:pt x="2382" y="621"/>
                  </a:lnTo>
                  <a:lnTo>
                    <a:pt x="2282" y="572"/>
                  </a:lnTo>
                  <a:lnTo>
                    <a:pt x="2177" y="529"/>
                  </a:lnTo>
                  <a:lnTo>
                    <a:pt x="2068" y="496"/>
                  </a:lnTo>
                  <a:lnTo>
                    <a:pt x="1956" y="473"/>
                  </a:lnTo>
                  <a:lnTo>
                    <a:pt x="1841" y="458"/>
                  </a:lnTo>
                  <a:lnTo>
                    <a:pt x="1725" y="454"/>
                  </a:lnTo>
                  <a:lnTo>
                    <a:pt x="1610" y="457"/>
                  </a:lnTo>
                  <a:lnTo>
                    <a:pt x="1496" y="472"/>
                  </a:lnTo>
                  <a:lnTo>
                    <a:pt x="1386" y="495"/>
                  </a:lnTo>
                  <a:lnTo>
                    <a:pt x="1281" y="526"/>
                  </a:lnTo>
                  <a:lnTo>
                    <a:pt x="1178" y="565"/>
                  </a:lnTo>
                  <a:lnTo>
                    <a:pt x="1079" y="613"/>
                  </a:lnTo>
                  <a:lnTo>
                    <a:pt x="986" y="669"/>
                  </a:lnTo>
                  <a:lnTo>
                    <a:pt x="897" y="731"/>
                  </a:lnTo>
                  <a:lnTo>
                    <a:pt x="813" y="800"/>
                  </a:lnTo>
                  <a:lnTo>
                    <a:pt x="734" y="876"/>
                  </a:lnTo>
                  <a:lnTo>
                    <a:pt x="662" y="958"/>
                  </a:lnTo>
                  <a:lnTo>
                    <a:pt x="598" y="1045"/>
                  </a:lnTo>
                  <a:lnTo>
                    <a:pt x="539" y="1139"/>
                  </a:lnTo>
                  <a:lnTo>
                    <a:pt x="488" y="1236"/>
                  </a:lnTo>
                  <a:lnTo>
                    <a:pt x="445" y="1339"/>
                  </a:lnTo>
                  <a:lnTo>
                    <a:pt x="0" y="1244"/>
                  </a:lnTo>
                  <a:lnTo>
                    <a:pt x="43" y="1127"/>
                  </a:lnTo>
                  <a:lnTo>
                    <a:pt x="93" y="1016"/>
                  </a:lnTo>
                  <a:lnTo>
                    <a:pt x="151" y="907"/>
                  </a:lnTo>
                  <a:lnTo>
                    <a:pt x="217" y="804"/>
                  </a:lnTo>
                  <a:lnTo>
                    <a:pt x="289" y="703"/>
                  </a:lnTo>
                  <a:lnTo>
                    <a:pt x="368" y="608"/>
                  </a:lnTo>
                  <a:lnTo>
                    <a:pt x="453" y="518"/>
                  </a:lnTo>
                  <a:lnTo>
                    <a:pt x="545" y="434"/>
                  </a:lnTo>
                  <a:lnTo>
                    <a:pt x="647" y="355"/>
                  </a:lnTo>
                  <a:lnTo>
                    <a:pt x="754" y="281"/>
                  </a:lnTo>
                  <a:lnTo>
                    <a:pt x="864" y="217"/>
                  </a:lnTo>
                  <a:lnTo>
                    <a:pt x="979" y="161"/>
                  </a:lnTo>
                  <a:lnTo>
                    <a:pt x="1096" y="112"/>
                  </a:lnTo>
                  <a:lnTo>
                    <a:pt x="1217" y="72"/>
                  </a:lnTo>
                  <a:lnTo>
                    <a:pt x="1342" y="41"/>
                  </a:lnTo>
                  <a:lnTo>
                    <a:pt x="1467" y="18"/>
                  </a:lnTo>
                  <a:lnTo>
                    <a:pt x="1595" y="5"/>
                  </a:lnTo>
                  <a:lnTo>
                    <a:pt x="1725"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3"/>
            <p:cNvSpPr>
              <a:spLocks/>
            </p:cNvSpPr>
            <p:nvPr/>
          </p:nvSpPr>
          <p:spPr bwMode="auto">
            <a:xfrm flipH="1">
              <a:off x="1718389" y="2651186"/>
              <a:ext cx="1281842" cy="1339571"/>
            </a:xfrm>
            <a:custGeom>
              <a:avLst/>
              <a:gdLst>
                <a:gd name="T0" fmla="*/ 1034 w 1955"/>
                <a:gd name="T1" fmla="*/ 5 h 2041"/>
                <a:gd name="T2" fmla="*/ 1223 w 1955"/>
                <a:gd name="T3" fmla="*/ 41 h 2041"/>
                <a:gd name="T4" fmla="*/ 1397 w 1955"/>
                <a:gd name="T5" fmla="*/ 110 h 2041"/>
                <a:gd name="T6" fmla="*/ 1553 w 1955"/>
                <a:gd name="T7" fmla="*/ 208 h 2041"/>
                <a:gd name="T8" fmla="*/ 1689 w 1955"/>
                <a:gd name="T9" fmla="*/ 333 h 2041"/>
                <a:gd name="T10" fmla="*/ 1801 w 1955"/>
                <a:gd name="T11" fmla="*/ 480 h 2041"/>
                <a:gd name="T12" fmla="*/ 1885 w 1955"/>
                <a:gd name="T13" fmla="*/ 646 h 2041"/>
                <a:gd name="T14" fmla="*/ 1937 w 1955"/>
                <a:gd name="T15" fmla="*/ 826 h 2041"/>
                <a:gd name="T16" fmla="*/ 1955 w 1955"/>
                <a:gd name="T17" fmla="*/ 1020 h 2041"/>
                <a:gd name="T18" fmla="*/ 1937 w 1955"/>
                <a:gd name="T19" fmla="*/ 1214 h 2041"/>
                <a:gd name="T20" fmla="*/ 1885 w 1955"/>
                <a:gd name="T21" fmla="*/ 1395 h 2041"/>
                <a:gd name="T22" fmla="*/ 1801 w 1955"/>
                <a:gd name="T23" fmla="*/ 1561 h 2041"/>
                <a:gd name="T24" fmla="*/ 1689 w 1955"/>
                <a:gd name="T25" fmla="*/ 1707 h 2041"/>
                <a:gd name="T26" fmla="*/ 1553 w 1955"/>
                <a:gd name="T27" fmla="*/ 1832 h 2041"/>
                <a:gd name="T28" fmla="*/ 1397 w 1955"/>
                <a:gd name="T29" fmla="*/ 1931 h 2041"/>
                <a:gd name="T30" fmla="*/ 1223 w 1955"/>
                <a:gd name="T31" fmla="*/ 2000 h 2041"/>
                <a:gd name="T32" fmla="*/ 1034 w 1955"/>
                <a:gd name="T33" fmla="*/ 2036 h 2041"/>
                <a:gd name="T34" fmla="*/ 937 w 1955"/>
                <a:gd name="T35" fmla="*/ 1589 h 2041"/>
                <a:gd name="T36" fmla="*/ 1088 w 1955"/>
                <a:gd name="T37" fmla="*/ 1568 h 2041"/>
                <a:gd name="T38" fmla="*/ 1223 w 1955"/>
                <a:gd name="T39" fmla="*/ 1510 h 2041"/>
                <a:gd name="T40" fmla="*/ 1338 w 1955"/>
                <a:gd name="T41" fmla="*/ 1421 h 2041"/>
                <a:gd name="T42" fmla="*/ 1426 w 1955"/>
                <a:gd name="T43" fmla="*/ 1306 h 2041"/>
                <a:gd name="T44" fmla="*/ 1484 w 1955"/>
                <a:gd name="T45" fmla="*/ 1172 h 2041"/>
                <a:gd name="T46" fmla="*/ 1504 w 1955"/>
                <a:gd name="T47" fmla="*/ 1020 h 2041"/>
                <a:gd name="T48" fmla="*/ 1484 w 1955"/>
                <a:gd name="T49" fmla="*/ 869 h 2041"/>
                <a:gd name="T50" fmla="*/ 1426 w 1955"/>
                <a:gd name="T51" fmla="*/ 734 h 2041"/>
                <a:gd name="T52" fmla="*/ 1338 w 1955"/>
                <a:gd name="T53" fmla="*/ 619 h 2041"/>
                <a:gd name="T54" fmla="*/ 1223 w 1955"/>
                <a:gd name="T55" fmla="*/ 531 h 2041"/>
                <a:gd name="T56" fmla="*/ 1088 w 1955"/>
                <a:gd name="T57" fmla="*/ 473 h 2041"/>
                <a:gd name="T58" fmla="*/ 937 w 1955"/>
                <a:gd name="T59" fmla="*/ 453 h 2041"/>
                <a:gd name="T60" fmla="*/ 794 w 1955"/>
                <a:gd name="T61" fmla="*/ 471 h 2041"/>
                <a:gd name="T62" fmla="*/ 662 w 1955"/>
                <a:gd name="T63" fmla="*/ 524 h 2041"/>
                <a:gd name="T64" fmla="*/ 549 w 1955"/>
                <a:gd name="T65" fmla="*/ 606 h 2041"/>
                <a:gd name="T66" fmla="*/ 459 w 1955"/>
                <a:gd name="T67" fmla="*/ 713 h 2041"/>
                <a:gd name="T68" fmla="*/ 41 w 1955"/>
                <a:gd name="T69" fmla="*/ 532 h 2041"/>
                <a:gd name="T70" fmla="*/ 143 w 1955"/>
                <a:gd name="T71" fmla="*/ 381 h 2041"/>
                <a:gd name="T72" fmla="*/ 268 w 1955"/>
                <a:gd name="T73" fmla="*/ 251 h 2041"/>
                <a:gd name="T74" fmla="*/ 414 w 1955"/>
                <a:gd name="T75" fmla="*/ 144 h 2041"/>
                <a:gd name="T76" fmla="*/ 577 w 1955"/>
                <a:gd name="T77" fmla="*/ 67 h 2041"/>
                <a:gd name="T78" fmla="*/ 753 w 1955"/>
                <a:gd name="T79" fmla="*/ 18 h 2041"/>
                <a:gd name="T80" fmla="*/ 937 w 1955"/>
                <a:gd name="T81" fmla="*/ 0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5" h="2041">
                  <a:moveTo>
                    <a:pt x="937" y="0"/>
                  </a:moveTo>
                  <a:lnTo>
                    <a:pt x="1034" y="5"/>
                  </a:lnTo>
                  <a:lnTo>
                    <a:pt x="1131" y="19"/>
                  </a:lnTo>
                  <a:lnTo>
                    <a:pt x="1223" y="41"/>
                  </a:lnTo>
                  <a:lnTo>
                    <a:pt x="1311" y="72"/>
                  </a:lnTo>
                  <a:lnTo>
                    <a:pt x="1397" y="110"/>
                  </a:lnTo>
                  <a:lnTo>
                    <a:pt x="1477" y="156"/>
                  </a:lnTo>
                  <a:lnTo>
                    <a:pt x="1553" y="208"/>
                  </a:lnTo>
                  <a:lnTo>
                    <a:pt x="1624" y="268"/>
                  </a:lnTo>
                  <a:lnTo>
                    <a:pt x="1689" y="333"/>
                  </a:lnTo>
                  <a:lnTo>
                    <a:pt x="1748" y="404"/>
                  </a:lnTo>
                  <a:lnTo>
                    <a:pt x="1801" y="480"/>
                  </a:lnTo>
                  <a:lnTo>
                    <a:pt x="1847" y="560"/>
                  </a:lnTo>
                  <a:lnTo>
                    <a:pt x="1885" y="646"/>
                  </a:lnTo>
                  <a:lnTo>
                    <a:pt x="1916" y="734"/>
                  </a:lnTo>
                  <a:lnTo>
                    <a:pt x="1937" y="826"/>
                  </a:lnTo>
                  <a:lnTo>
                    <a:pt x="1952" y="922"/>
                  </a:lnTo>
                  <a:lnTo>
                    <a:pt x="1955" y="1020"/>
                  </a:lnTo>
                  <a:lnTo>
                    <a:pt x="1952" y="1119"/>
                  </a:lnTo>
                  <a:lnTo>
                    <a:pt x="1937" y="1214"/>
                  </a:lnTo>
                  <a:lnTo>
                    <a:pt x="1916" y="1306"/>
                  </a:lnTo>
                  <a:lnTo>
                    <a:pt x="1885" y="1395"/>
                  </a:lnTo>
                  <a:lnTo>
                    <a:pt x="1847" y="1481"/>
                  </a:lnTo>
                  <a:lnTo>
                    <a:pt x="1801" y="1561"/>
                  </a:lnTo>
                  <a:lnTo>
                    <a:pt x="1748" y="1637"/>
                  </a:lnTo>
                  <a:lnTo>
                    <a:pt x="1689" y="1707"/>
                  </a:lnTo>
                  <a:lnTo>
                    <a:pt x="1624" y="1773"/>
                  </a:lnTo>
                  <a:lnTo>
                    <a:pt x="1553" y="1832"/>
                  </a:lnTo>
                  <a:lnTo>
                    <a:pt x="1477" y="1885"/>
                  </a:lnTo>
                  <a:lnTo>
                    <a:pt x="1397" y="1931"/>
                  </a:lnTo>
                  <a:lnTo>
                    <a:pt x="1311" y="1969"/>
                  </a:lnTo>
                  <a:lnTo>
                    <a:pt x="1223" y="2000"/>
                  </a:lnTo>
                  <a:lnTo>
                    <a:pt x="1131" y="2023"/>
                  </a:lnTo>
                  <a:lnTo>
                    <a:pt x="1034" y="2036"/>
                  </a:lnTo>
                  <a:lnTo>
                    <a:pt x="937" y="2041"/>
                  </a:lnTo>
                  <a:lnTo>
                    <a:pt x="937" y="1589"/>
                  </a:lnTo>
                  <a:lnTo>
                    <a:pt x="1014" y="1583"/>
                  </a:lnTo>
                  <a:lnTo>
                    <a:pt x="1088" y="1568"/>
                  </a:lnTo>
                  <a:lnTo>
                    <a:pt x="1157" y="1543"/>
                  </a:lnTo>
                  <a:lnTo>
                    <a:pt x="1223" y="1510"/>
                  </a:lnTo>
                  <a:lnTo>
                    <a:pt x="1283" y="1469"/>
                  </a:lnTo>
                  <a:lnTo>
                    <a:pt x="1338" y="1421"/>
                  </a:lnTo>
                  <a:lnTo>
                    <a:pt x="1385" y="1367"/>
                  </a:lnTo>
                  <a:lnTo>
                    <a:pt x="1426" y="1306"/>
                  </a:lnTo>
                  <a:lnTo>
                    <a:pt x="1459" y="1241"/>
                  </a:lnTo>
                  <a:lnTo>
                    <a:pt x="1484" y="1172"/>
                  </a:lnTo>
                  <a:lnTo>
                    <a:pt x="1499" y="1098"/>
                  </a:lnTo>
                  <a:lnTo>
                    <a:pt x="1504" y="1020"/>
                  </a:lnTo>
                  <a:lnTo>
                    <a:pt x="1499" y="943"/>
                  </a:lnTo>
                  <a:lnTo>
                    <a:pt x="1484" y="869"/>
                  </a:lnTo>
                  <a:lnTo>
                    <a:pt x="1459" y="800"/>
                  </a:lnTo>
                  <a:lnTo>
                    <a:pt x="1426" y="734"/>
                  </a:lnTo>
                  <a:lnTo>
                    <a:pt x="1385" y="674"/>
                  </a:lnTo>
                  <a:lnTo>
                    <a:pt x="1338" y="619"/>
                  </a:lnTo>
                  <a:lnTo>
                    <a:pt x="1283" y="572"/>
                  </a:lnTo>
                  <a:lnTo>
                    <a:pt x="1223" y="531"/>
                  </a:lnTo>
                  <a:lnTo>
                    <a:pt x="1157" y="498"/>
                  </a:lnTo>
                  <a:lnTo>
                    <a:pt x="1088" y="473"/>
                  </a:lnTo>
                  <a:lnTo>
                    <a:pt x="1014" y="458"/>
                  </a:lnTo>
                  <a:lnTo>
                    <a:pt x="937" y="453"/>
                  </a:lnTo>
                  <a:lnTo>
                    <a:pt x="865" y="457"/>
                  </a:lnTo>
                  <a:lnTo>
                    <a:pt x="794" y="471"/>
                  </a:lnTo>
                  <a:lnTo>
                    <a:pt x="727" y="493"/>
                  </a:lnTo>
                  <a:lnTo>
                    <a:pt x="662" y="524"/>
                  </a:lnTo>
                  <a:lnTo>
                    <a:pt x="603" y="560"/>
                  </a:lnTo>
                  <a:lnTo>
                    <a:pt x="549" y="606"/>
                  </a:lnTo>
                  <a:lnTo>
                    <a:pt x="501" y="657"/>
                  </a:lnTo>
                  <a:lnTo>
                    <a:pt x="459" y="713"/>
                  </a:lnTo>
                  <a:lnTo>
                    <a:pt x="0" y="614"/>
                  </a:lnTo>
                  <a:lnTo>
                    <a:pt x="41" y="532"/>
                  </a:lnTo>
                  <a:lnTo>
                    <a:pt x="89" y="453"/>
                  </a:lnTo>
                  <a:lnTo>
                    <a:pt x="143" y="381"/>
                  </a:lnTo>
                  <a:lnTo>
                    <a:pt x="202" y="312"/>
                  </a:lnTo>
                  <a:lnTo>
                    <a:pt x="268" y="251"/>
                  </a:lnTo>
                  <a:lnTo>
                    <a:pt x="339" y="195"/>
                  </a:lnTo>
                  <a:lnTo>
                    <a:pt x="414" y="144"/>
                  </a:lnTo>
                  <a:lnTo>
                    <a:pt x="493" y="102"/>
                  </a:lnTo>
                  <a:lnTo>
                    <a:pt x="577" y="67"/>
                  </a:lnTo>
                  <a:lnTo>
                    <a:pt x="662" y="38"/>
                  </a:lnTo>
                  <a:lnTo>
                    <a:pt x="753" y="18"/>
                  </a:lnTo>
                  <a:lnTo>
                    <a:pt x="843" y="5"/>
                  </a:lnTo>
                  <a:lnTo>
                    <a:pt x="937"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4"/>
            <p:cNvSpPr>
              <a:spLocks/>
            </p:cNvSpPr>
            <p:nvPr/>
          </p:nvSpPr>
          <p:spPr bwMode="auto">
            <a:xfrm flipH="1">
              <a:off x="2386967" y="3668568"/>
              <a:ext cx="356870" cy="355557"/>
            </a:xfrm>
            <a:custGeom>
              <a:avLst/>
              <a:gdLst>
                <a:gd name="T0" fmla="*/ 273 w 544"/>
                <a:gd name="T1" fmla="*/ 0 h 542"/>
                <a:gd name="T2" fmla="*/ 321 w 544"/>
                <a:gd name="T3" fmla="*/ 5 h 542"/>
                <a:gd name="T4" fmla="*/ 367 w 544"/>
                <a:gd name="T5" fmla="*/ 17 h 542"/>
                <a:gd name="T6" fmla="*/ 409 w 544"/>
                <a:gd name="T7" fmla="*/ 38 h 542"/>
                <a:gd name="T8" fmla="*/ 447 w 544"/>
                <a:gd name="T9" fmla="*/ 64 h 542"/>
                <a:gd name="T10" fmla="*/ 480 w 544"/>
                <a:gd name="T11" fmla="*/ 97 h 542"/>
                <a:gd name="T12" fmla="*/ 506 w 544"/>
                <a:gd name="T13" fmla="*/ 135 h 542"/>
                <a:gd name="T14" fmla="*/ 526 w 544"/>
                <a:gd name="T15" fmla="*/ 176 h 542"/>
                <a:gd name="T16" fmla="*/ 539 w 544"/>
                <a:gd name="T17" fmla="*/ 222 h 542"/>
                <a:gd name="T18" fmla="*/ 544 w 544"/>
                <a:gd name="T19" fmla="*/ 271 h 542"/>
                <a:gd name="T20" fmla="*/ 539 w 544"/>
                <a:gd name="T21" fmla="*/ 321 h 542"/>
                <a:gd name="T22" fmla="*/ 526 w 544"/>
                <a:gd name="T23" fmla="*/ 367 h 542"/>
                <a:gd name="T24" fmla="*/ 506 w 544"/>
                <a:gd name="T25" fmla="*/ 408 h 542"/>
                <a:gd name="T26" fmla="*/ 480 w 544"/>
                <a:gd name="T27" fmla="*/ 447 h 542"/>
                <a:gd name="T28" fmla="*/ 447 w 544"/>
                <a:gd name="T29" fmla="*/ 478 h 542"/>
                <a:gd name="T30" fmla="*/ 409 w 544"/>
                <a:gd name="T31" fmla="*/ 506 h 542"/>
                <a:gd name="T32" fmla="*/ 367 w 544"/>
                <a:gd name="T33" fmla="*/ 526 h 542"/>
                <a:gd name="T34" fmla="*/ 321 w 544"/>
                <a:gd name="T35" fmla="*/ 539 h 542"/>
                <a:gd name="T36" fmla="*/ 273 w 544"/>
                <a:gd name="T37" fmla="*/ 542 h 542"/>
                <a:gd name="T38" fmla="*/ 224 w 544"/>
                <a:gd name="T39" fmla="*/ 539 h 542"/>
                <a:gd name="T40" fmla="*/ 178 w 544"/>
                <a:gd name="T41" fmla="*/ 526 h 542"/>
                <a:gd name="T42" fmla="*/ 135 w 544"/>
                <a:gd name="T43" fmla="*/ 506 h 542"/>
                <a:gd name="T44" fmla="*/ 97 w 544"/>
                <a:gd name="T45" fmla="*/ 478 h 542"/>
                <a:gd name="T46" fmla="*/ 64 w 544"/>
                <a:gd name="T47" fmla="*/ 447 h 542"/>
                <a:gd name="T48" fmla="*/ 38 w 544"/>
                <a:gd name="T49" fmla="*/ 408 h 542"/>
                <a:gd name="T50" fmla="*/ 18 w 544"/>
                <a:gd name="T51" fmla="*/ 367 h 542"/>
                <a:gd name="T52" fmla="*/ 5 w 544"/>
                <a:gd name="T53" fmla="*/ 321 h 542"/>
                <a:gd name="T54" fmla="*/ 0 w 544"/>
                <a:gd name="T55" fmla="*/ 271 h 542"/>
                <a:gd name="T56" fmla="*/ 5 w 544"/>
                <a:gd name="T57" fmla="*/ 222 h 542"/>
                <a:gd name="T58" fmla="*/ 18 w 544"/>
                <a:gd name="T59" fmla="*/ 176 h 542"/>
                <a:gd name="T60" fmla="*/ 38 w 544"/>
                <a:gd name="T61" fmla="*/ 135 h 542"/>
                <a:gd name="T62" fmla="*/ 64 w 544"/>
                <a:gd name="T63" fmla="*/ 97 h 542"/>
                <a:gd name="T64" fmla="*/ 97 w 544"/>
                <a:gd name="T65" fmla="*/ 64 h 542"/>
                <a:gd name="T66" fmla="*/ 135 w 544"/>
                <a:gd name="T67" fmla="*/ 38 h 542"/>
                <a:gd name="T68" fmla="*/ 178 w 544"/>
                <a:gd name="T69" fmla="*/ 17 h 542"/>
                <a:gd name="T70" fmla="*/ 224 w 544"/>
                <a:gd name="T71" fmla="*/ 5 h 542"/>
                <a:gd name="T72" fmla="*/ 273 w 544"/>
                <a:gd name="T7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4" h="542">
                  <a:moveTo>
                    <a:pt x="273" y="0"/>
                  </a:moveTo>
                  <a:lnTo>
                    <a:pt x="321" y="5"/>
                  </a:lnTo>
                  <a:lnTo>
                    <a:pt x="367" y="17"/>
                  </a:lnTo>
                  <a:lnTo>
                    <a:pt x="409" y="38"/>
                  </a:lnTo>
                  <a:lnTo>
                    <a:pt x="447" y="64"/>
                  </a:lnTo>
                  <a:lnTo>
                    <a:pt x="480" y="97"/>
                  </a:lnTo>
                  <a:lnTo>
                    <a:pt x="506" y="135"/>
                  </a:lnTo>
                  <a:lnTo>
                    <a:pt x="526" y="176"/>
                  </a:lnTo>
                  <a:lnTo>
                    <a:pt x="539" y="222"/>
                  </a:lnTo>
                  <a:lnTo>
                    <a:pt x="544" y="271"/>
                  </a:lnTo>
                  <a:lnTo>
                    <a:pt x="539" y="321"/>
                  </a:lnTo>
                  <a:lnTo>
                    <a:pt x="526" y="367"/>
                  </a:lnTo>
                  <a:lnTo>
                    <a:pt x="506" y="408"/>
                  </a:lnTo>
                  <a:lnTo>
                    <a:pt x="480" y="447"/>
                  </a:lnTo>
                  <a:lnTo>
                    <a:pt x="447" y="478"/>
                  </a:lnTo>
                  <a:lnTo>
                    <a:pt x="409" y="506"/>
                  </a:lnTo>
                  <a:lnTo>
                    <a:pt x="367" y="526"/>
                  </a:lnTo>
                  <a:lnTo>
                    <a:pt x="321" y="539"/>
                  </a:lnTo>
                  <a:lnTo>
                    <a:pt x="273" y="542"/>
                  </a:lnTo>
                  <a:lnTo>
                    <a:pt x="224" y="539"/>
                  </a:lnTo>
                  <a:lnTo>
                    <a:pt x="178" y="526"/>
                  </a:lnTo>
                  <a:lnTo>
                    <a:pt x="135" y="506"/>
                  </a:lnTo>
                  <a:lnTo>
                    <a:pt x="97" y="478"/>
                  </a:lnTo>
                  <a:lnTo>
                    <a:pt x="64" y="447"/>
                  </a:lnTo>
                  <a:lnTo>
                    <a:pt x="38" y="408"/>
                  </a:lnTo>
                  <a:lnTo>
                    <a:pt x="18" y="367"/>
                  </a:lnTo>
                  <a:lnTo>
                    <a:pt x="5" y="321"/>
                  </a:lnTo>
                  <a:lnTo>
                    <a:pt x="0" y="271"/>
                  </a:lnTo>
                  <a:lnTo>
                    <a:pt x="5" y="222"/>
                  </a:lnTo>
                  <a:lnTo>
                    <a:pt x="18" y="176"/>
                  </a:lnTo>
                  <a:lnTo>
                    <a:pt x="38" y="135"/>
                  </a:lnTo>
                  <a:lnTo>
                    <a:pt x="64" y="97"/>
                  </a:lnTo>
                  <a:lnTo>
                    <a:pt x="97" y="64"/>
                  </a:lnTo>
                  <a:lnTo>
                    <a:pt x="135" y="38"/>
                  </a:lnTo>
                  <a:lnTo>
                    <a:pt x="178" y="17"/>
                  </a:lnTo>
                  <a:lnTo>
                    <a:pt x="224" y="5"/>
                  </a:lnTo>
                  <a:lnTo>
                    <a:pt x="273" y="0"/>
                  </a:lnTo>
                  <a:close/>
                </a:path>
              </a:pathLst>
            </a:custGeom>
            <a:solidFill>
              <a:schemeClr val="accent5"/>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5"/>
            <p:cNvSpPr>
              <a:spLocks/>
            </p:cNvSpPr>
            <p:nvPr/>
          </p:nvSpPr>
          <p:spPr bwMode="auto">
            <a:xfrm flipH="1">
              <a:off x="2386967" y="4176334"/>
              <a:ext cx="356870" cy="355557"/>
            </a:xfrm>
            <a:custGeom>
              <a:avLst/>
              <a:gdLst>
                <a:gd name="T0" fmla="*/ 273 w 544"/>
                <a:gd name="T1" fmla="*/ 0 h 543"/>
                <a:gd name="T2" fmla="*/ 321 w 544"/>
                <a:gd name="T3" fmla="*/ 3 h 543"/>
                <a:gd name="T4" fmla="*/ 367 w 544"/>
                <a:gd name="T5" fmla="*/ 17 h 543"/>
                <a:gd name="T6" fmla="*/ 409 w 544"/>
                <a:gd name="T7" fmla="*/ 36 h 543"/>
                <a:gd name="T8" fmla="*/ 447 w 544"/>
                <a:gd name="T9" fmla="*/ 63 h 543"/>
                <a:gd name="T10" fmla="*/ 480 w 544"/>
                <a:gd name="T11" fmla="*/ 95 h 543"/>
                <a:gd name="T12" fmla="*/ 506 w 544"/>
                <a:gd name="T13" fmla="*/ 133 h 543"/>
                <a:gd name="T14" fmla="*/ 526 w 544"/>
                <a:gd name="T15" fmla="*/ 176 h 543"/>
                <a:gd name="T16" fmla="*/ 539 w 544"/>
                <a:gd name="T17" fmla="*/ 222 h 543"/>
                <a:gd name="T18" fmla="*/ 544 w 544"/>
                <a:gd name="T19" fmla="*/ 271 h 543"/>
                <a:gd name="T20" fmla="*/ 539 w 544"/>
                <a:gd name="T21" fmla="*/ 319 h 543"/>
                <a:gd name="T22" fmla="*/ 526 w 544"/>
                <a:gd name="T23" fmla="*/ 365 h 543"/>
                <a:gd name="T24" fmla="*/ 506 w 544"/>
                <a:gd name="T25" fmla="*/ 408 h 543"/>
                <a:gd name="T26" fmla="*/ 480 w 544"/>
                <a:gd name="T27" fmla="*/ 446 h 543"/>
                <a:gd name="T28" fmla="*/ 447 w 544"/>
                <a:gd name="T29" fmla="*/ 478 h 543"/>
                <a:gd name="T30" fmla="*/ 409 w 544"/>
                <a:gd name="T31" fmla="*/ 505 h 543"/>
                <a:gd name="T32" fmla="*/ 367 w 544"/>
                <a:gd name="T33" fmla="*/ 526 h 543"/>
                <a:gd name="T34" fmla="*/ 321 w 544"/>
                <a:gd name="T35" fmla="*/ 538 h 543"/>
                <a:gd name="T36" fmla="*/ 273 w 544"/>
                <a:gd name="T37" fmla="*/ 543 h 543"/>
                <a:gd name="T38" fmla="*/ 224 w 544"/>
                <a:gd name="T39" fmla="*/ 538 h 543"/>
                <a:gd name="T40" fmla="*/ 178 w 544"/>
                <a:gd name="T41" fmla="*/ 526 h 543"/>
                <a:gd name="T42" fmla="*/ 135 w 544"/>
                <a:gd name="T43" fmla="*/ 505 h 543"/>
                <a:gd name="T44" fmla="*/ 97 w 544"/>
                <a:gd name="T45" fmla="*/ 478 h 543"/>
                <a:gd name="T46" fmla="*/ 64 w 544"/>
                <a:gd name="T47" fmla="*/ 446 h 543"/>
                <a:gd name="T48" fmla="*/ 38 w 544"/>
                <a:gd name="T49" fmla="*/ 408 h 543"/>
                <a:gd name="T50" fmla="*/ 18 w 544"/>
                <a:gd name="T51" fmla="*/ 365 h 543"/>
                <a:gd name="T52" fmla="*/ 5 w 544"/>
                <a:gd name="T53" fmla="*/ 319 h 543"/>
                <a:gd name="T54" fmla="*/ 0 w 544"/>
                <a:gd name="T55" fmla="*/ 271 h 543"/>
                <a:gd name="T56" fmla="*/ 5 w 544"/>
                <a:gd name="T57" fmla="*/ 222 h 543"/>
                <a:gd name="T58" fmla="*/ 18 w 544"/>
                <a:gd name="T59" fmla="*/ 176 h 543"/>
                <a:gd name="T60" fmla="*/ 38 w 544"/>
                <a:gd name="T61" fmla="*/ 133 h 543"/>
                <a:gd name="T62" fmla="*/ 64 w 544"/>
                <a:gd name="T63" fmla="*/ 95 h 543"/>
                <a:gd name="T64" fmla="*/ 97 w 544"/>
                <a:gd name="T65" fmla="*/ 63 h 543"/>
                <a:gd name="T66" fmla="*/ 135 w 544"/>
                <a:gd name="T67" fmla="*/ 36 h 543"/>
                <a:gd name="T68" fmla="*/ 178 w 544"/>
                <a:gd name="T69" fmla="*/ 17 h 543"/>
                <a:gd name="T70" fmla="*/ 224 w 544"/>
                <a:gd name="T71" fmla="*/ 3 h 543"/>
                <a:gd name="T72" fmla="*/ 273 w 544"/>
                <a:gd name="T7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4" h="543">
                  <a:moveTo>
                    <a:pt x="273" y="0"/>
                  </a:moveTo>
                  <a:lnTo>
                    <a:pt x="321" y="3"/>
                  </a:lnTo>
                  <a:lnTo>
                    <a:pt x="367" y="17"/>
                  </a:lnTo>
                  <a:lnTo>
                    <a:pt x="409" y="36"/>
                  </a:lnTo>
                  <a:lnTo>
                    <a:pt x="447" y="63"/>
                  </a:lnTo>
                  <a:lnTo>
                    <a:pt x="480" y="95"/>
                  </a:lnTo>
                  <a:lnTo>
                    <a:pt x="506" y="133"/>
                  </a:lnTo>
                  <a:lnTo>
                    <a:pt x="526" y="176"/>
                  </a:lnTo>
                  <a:lnTo>
                    <a:pt x="539" y="222"/>
                  </a:lnTo>
                  <a:lnTo>
                    <a:pt x="544" y="271"/>
                  </a:lnTo>
                  <a:lnTo>
                    <a:pt x="539" y="319"/>
                  </a:lnTo>
                  <a:lnTo>
                    <a:pt x="526" y="365"/>
                  </a:lnTo>
                  <a:lnTo>
                    <a:pt x="506" y="408"/>
                  </a:lnTo>
                  <a:lnTo>
                    <a:pt x="480" y="446"/>
                  </a:lnTo>
                  <a:lnTo>
                    <a:pt x="447" y="478"/>
                  </a:lnTo>
                  <a:lnTo>
                    <a:pt x="409" y="505"/>
                  </a:lnTo>
                  <a:lnTo>
                    <a:pt x="367" y="526"/>
                  </a:lnTo>
                  <a:lnTo>
                    <a:pt x="321" y="538"/>
                  </a:lnTo>
                  <a:lnTo>
                    <a:pt x="273" y="543"/>
                  </a:lnTo>
                  <a:lnTo>
                    <a:pt x="224" y="538"/>
                  </a:lnTo>
                  <a:lnTo>
                    <a:pt x="178" y="526"/>
                  </a:lnTo>
                  <a:lnTo>
                    <a:pt x="135" y="505"/>
                  </a:lnTo>
                  <a:lnTo>
                    <a:pt x="97" y="478"/>
                  </a:lnTo>
                  <a:lnTo>
                    <a:pt x="64" y="446"/>
                  </a:lnTo>
                  <a:lnTo>
                    <a:pt x="38" y="408"/>
                  </a:lnTo>
                  <a:lnTo>
                    <a:pt x="18" y="365"/>
                  </a:lnTo>
                  <a:lnTo>
                    <a:pt x="5" y="319"/>
                  </a:lnTo>
                  <a:lnTo>
                    <a:pt x="0" y="271"/>
                  </a:lnTo>
                  <a:lnTo>
                    <a:pt x="5" y="222"/>
                  </a:lnTo>
                  <a:lnTo>
                    <a:pt x="18" y="176"/>
                  </a:lnTo>
                  <a:lnTo>
                    <a:pt x="38" y="133"/>
                  </a:lnTo>
                  <a:lnTo>
                    <a:pt x="64" y="95"/>
                  </a:lnTo>
                  <a:lnTo>
                    <a:pt x="97" y="63"/>
                  </a:lnTo>
                  <a:lnTo>
                    <a:pt x="135" y="36"/>
                  </a:lnTo>
                  <a:lnTo>
                    <a:pt x="178" y="17"/>
                  </a:lnTo>
                  <a:lnTo>
                    <a:pt x="224" y="3"/>
                  </a:lnTo>
                  <a:lnTo>
                    <a:pt x="273" y="0"/>
                  </a:lnTo>
                  <a:close/>
                </a:path>
              </a:pathLst>
            </a:custGeom>
            <a:solidFill>
              <a:schemeClr val="accent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6"/>
            <p:cNvSpPr>
              <a:spLocks/>
            </p:cNvSpPr>
            <p:nvPr/>
          </p:nvSpPr>
          <p:spPr bwMode="auto">
            <a:xfrm flipH="1">
              <a:off x="2386967" y="4750920"/>
              <a:ext cx="356870" cy="355557"/>
            </a:xfrm>
            <a:custGeom>
              <a:avLst/>
              <a:gdLst>
                <a:gd name="T0" fmla="*/ 273 w 544"/>
                <a:gd name="T1" fmla="*/ 0 h 542"/>
                <a:gd name="T2" fmla="*/ 321 w 544"/>
                <a:gd name="T3" fmla="*/ 4 h 542"/>
                <a:gd name="T4" fmla="*/ 367 w 544"/>
                <a:gd name="T5" fmla="*/ 16 h 542"/>
                <a:gd name="T6" fmla="*/ 409 w 544"/>
                <a:gd name="T7" fmla="*/ 37 h 542"/>
                <a:gd name="T8" fmla="*/ 447 w 544"/>
                <a:gd name="T9" fmla="*/ 64 h 542"/>
                <a:gd name="T10" fmla="*/ 480 w 544"/>
                <a:gd name="T11" fmla="*/ 96 h 542"/>
                <a:gd name="T12" fmla="*/ 506 w 544"/>
                <a:gd name="T13" fmla="*/ 134 h 542"/>
                <a:gd name="T14" fmla="*/ 526 w 544"/>
                <a:gd name="T15" fmla="*/ 177 h 542"/>
                <a:gd name="T16" fmla="*/ 539 w 544"/>
                <a:gd name="T17" fmla="*/ 221 h 542"/>
                <a:gd name="T18" fmla="*/ 544 w 544"/>
                <a:gd name="T19" fmla="*/ 271 h 542"/>
                <a:gd name="T20" fmla="*/ 539 w 544"/>
                <a:gd name="T21" fmla="*/ 320 h 542"/>
                <a:gd name="T22" fmla="*/ 526 w 544"/>
                <a:gd name="T23" fmla="*/ 366 h 542"/>
                <a:gd name="T24" fmla="*/ 506 w 544"/>
                <a:gd name="T25" fmla="*/ 407 h 542"/>
                <a:gd name="T26" fmla="*/ 480 w 544"/>
                <a:gd name="T27" fmla="*/ 447 h 542"/>
                <a:gd name="T28" fmla="*/ 447 w 544"/>
                <a:gd name="T29" fmla="*/ 478 h 542"/>
                <a:gd name="T30" fmla="*/ 409 w 544"/>
                <a:gd name="T31" fmla="*/ 506 h 542"/>
                <a:gd name="T32" fmla="*/ 367 w 544"/>
                <a:gd name="T33" fmla="*/ 525 h 542"/>
                <a:gd name="T34" fmla="*/ 321 w 544"/>
                <a:gd name="T35" fmla="*/ 539 h 542"/>
                <a:gd name="T36" fmla="*/ 273 w 544"/>
                <a:gd name="T37" fmla="*/ 542 h 542"/>
                <a:gd name="T38" fmla="*/ 224 w 544"/>
                <a:gd name="T39" fmla="*/ 539 h 542"/>
                <a:gd name="T40" fmla="*/ 178 w 544"/>
                <a:gd name="T41" fmla="*/ 525 h 542"/>
                <a:gd name="T42" fmla="*/ 135 w 544"/>
                <a:gd name="T43" fmla="*/ 506 h 542"/>
                <a:gd name="T44" fmla="*/ 97 w 544"/>
                <a:gd name="T45" fmla="*/ 478 h 542"/>
                <a:gd name="T46" fmla="*/ 64 w 544"/>
                <a:gd name="T47" fmla="*/ 447 h 542"/>
                <a:gd name="T48" fmla="*/ 38 w 544"/>
                <a:gd name="T49" fmla="*/ 407 h 542"/>
                <a:gd name="T50" fmla="*/ 18 w 544"/>
                <a:gd name="T51" fmla="*/ 366 h 542"/>
                <a:gd name="T52" fmla="*/ 5 w 544"/>
                <a:gd name="T53" fmla="*/ 320 h 542"/>
                <a:gd name="T54" fmla="*/ 0 w 544"/>
                <a:gd name="T55" fmla="*/ 271 h 542"/>
                <a:gd name="T56" fmla="*/ 5 w 544"/>
                <a:gd name="T57" fmla="*/ 221 h 542"/>
                <a:gd name="T58" fmla="*/ 18 w 544"/>
                <a:gd name="T59" fmla="*/ 177 h 542"/>
                <a:gd name="T60" fmla="*/ 38 w 544"/>
                <a:gd name="T61" fmla="*/ 134 h 542"/>
                <a:gd name="T62" fmla="*/ 64 w 544"/>
                <a:gd name="T63" fmla="*/ 96 h 542"/>
                <a:gd name="T64" fmla="*/ 97 w 544"/>
                <a:gd name="T65" fmla="*/ 64 h 542"/>
                <a:gd name="T66" fmla="*/ 135 w 544"/>
                <a:gd name="T67" fmla="*/ 37 h 542"/>
                <a:gd name="T68" fmla="*/ 178 w 544"/>
                <a:gd name="T69" fmla="*/ 16 h 542"/>
                <a:gd name="T70" fmla="*/ 224 w 544"/>
                <a:gd name="T71" fmla="*/ 4 h 542"/>
                <a:gd name="T72" fmla="*/ 273 w 544"/>
                <a:gd name="T7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4" h="542">
                  <a:moveTo>
                    <a:pt x="273" y="0"/>
                  </a:moveTo>
                  <a:lnTo>
                    <a:pt x="321" y="4"/>
                  </a:lnTo>
                  <a:lnTo>
                    <a:pt x="367" y="16"/>
                  </a:lnTo>
                  <a:lnTo>
                    <a:pt x="409" y="37"/>
                  </a:lnTo>
                  <a:lnTo>
                    <a:pt x="447" y="64"/>
                  </a:lnTo>
                  <a:lnTo>
                    <a:pt x="480" y="96"/>
                  </a:lnTo>
                  <a:lnTo>
                    <a:pt x="506" y="134"/>
                  </a:lnTo>
                  <a:lnTo>
                    <a:pt x="526" y="177"/>
                  </a:lnTo>
                  <a:lnTo>
                    <a:pt x="539" y="221"/>
                  </a:lnTo>
                  <a:lnTo>
                    <a:pt x="544" y="271"/>
                  </a:lnTo>
                  <a:lnTo>
                    <a:pt x="539" y="320"/>
                  </a:lnTo>
                  <a:lnTo>
                    <a:pt x="526" y="366"/>
                  </a:lnTo>
                  <a:lnTo>
                    <a:pt x="506" y="407"/>
                  </a:lnTo>
                  <a:lnTo>
                    <a:pt x="480" y="447"/>
                  </a:lnTo>
                  <a:lnTo>
                    <a:pt x="447" y="478"/>
                  </a:lnTo>
                  <a:lnTo>
                    <a:pt x="409" y="506"/>
                  </a:lnTo>
                  <a:lnTo>
                    <a:pt x="367" y="525"/>
                  </a:lnTo>
                  <a:lnTo>
                    <a:pt x="321" y="539"/>
                  </a:lnTo>
                  <a:lnTo>
                    <a:pt x="273" y="542"/>
                  </a:lnTo>
                  <a:lnTo>
                    <a:pt x="224" y="539"/>
                  </a:lnTo>
                  <a:lnTo>
                    <a:pt x="178" y="525"/>
                  </a:lnTo>
                  <a:lnTo>
                    <a:pt x="135" y="506"/>
                  </a:lnTo>
                  <a:lnTo>
                    <a:pt x="97" y="478"/>
                  </a:lnTo>
                  <a:lnTo>
                    <a:pt x="64" y="447"/>
                  </a:lnTo>
                  <a:lnTo>
                    <a:pt x="38" y="407"/>
                  </a:lnTo>
                  <a:lnTo>
                    <a:pt x="18" y="366"/>
                  </a:lnTo>
                  <a:lnTo>
                    <a:pt x="5" y="320"/>
                  </a:lnTo>
                  <a:lnTo>
                    <a:pt x="0" y="271"/>
                  </a:lnTo>
                  <a:lnTo>
                    <a:pt x="5" y="221"/>
                  </a:lnTo>
                  <a:lnTo>
                    <a:pt x="18" y="177"/>
                  </a:lnTo>
                  <a:lnTo>
                    <a:pt x="38" y="134"/>
                  </a:lnTo>
                  <a:lnTo>
                    <a:pt x="64" y="96"/>
                  </a:lnTo>
                  <a:lnTo>
                    <a:pt x="97" y="64"/>
                  </a:lnTo>
                  <a:lnTo>
                    <a:pt x="135" y="37"/>
                  </a:lnTo>
                  <a:lnTo>
                    <a:pt x="178" y="16"/>
                  </a:lnTo>
                  <a:lnTo>
                    <a:pt x="224" y="4"/>
                  </a:lnTo>
                  <a:lnTo>
                    <a:pt x="273"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39" name="Rectangle 38"/>
          <p:cNvSpPr/>
          <p:nvPr/>
        </p:nvSpPr>
        <p:spPr>
          <a:xfrm>
            <a:off x="4214975" y="3074392"/>
            <a:ext cx="4784676" cy="3293209"/>
          </a:xfrm>
          <a:prstGeom prst="rect">
            <a:avLst/>
          </a:prstGeom>
        </p:spPr>
        <p:txBody>
          <a:bodyPr wrap="square">
            <a:spAutoFit/>
          </a:bodyPr>
          <a:lstStyle/>
          <a:p>
            <a:pPr marL="171450" indent="-1714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Nuclear Radioisotopes product diversification and consolidation including Ketlaphela</a:t>
            </a:r>
          </a:p>
          <a:p>
            <a:pPr marL="171450" indent="-1714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Multi-Purpose Reactor (MPR) as replacement to SAFARI-1</a:t>
            </a:r>
          </a:p>
          <a:p>
            <a:pPr marL="171450" indent="-171450">
              <a:buFont typeface="Courier New" panose="02070309020205020404" pitchFamily="49" charset="0"/>
              <a:buChar char="o"/>
            </a:pPr>
            <a:r>
              <a:rPr lang="en-US" sz="1600" dirty="0">
                <a:latin typeface="Arial" panose="020B0604020202020204" pitchFamily="34" charset="0"/>
                <a:cs typeface="Arial" panose="020B0604020202020204" pitchFamily="34" charset="0"/>
              </a:rPr>
              <a:t>Thabana Pipestore Extension for reactor used fuel storage</a:t>
            </a:r>
          </a:p>
          <a:p>
            <a:pPr marL="171450" indent="-1714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Flourochemicals (Plant refurbishment/New markets/Product diversification)</a:t>
            </a:r>
          </a:p>
          <a:p>
            <a:pPr marL="171450" indent="-171450">
              <a:buFont typeface="Courier New" panose="02070309020205020404" pitchFamily="49" charset="0"/>
              <a:buChar char="o"/>
            </a:pPr>
            <a:r>
              <a:rPr lang="en-US" sz="1600" dirty="0">
                <a:latin typeface="Arial" panose="020B0604020202020204" pitchFamily="34" charset="0"/>
                <a:cs typeface="Arial" panose="020B0604020202020204" pitchFamily="34" charset="0"/>
              </a:rPr>
              <a:t>Nuclear Manufacturing (Koeberg Life Extension/MPR/New Build)</a:t>
            </a:r>
          </a:p>
          <a:p>
            <a:pPr marL="171450" indent="-171450">
              <a:spcBef>
                <a:spcPts val="0"/>
              </a:spcBef>
              <a:buFont typeface="Courier New" panose="02070309020205020404" pitchFamily="49" charset="0"/>
              <a:buChar char="o"/>
            </a:pPr>
            <a:r>
              <a:rPr lang="en-US" sz="1600" dirty="0">
                <a:latin typeface="Arial" panose="020B0604020202020204" pitchFamily="34" charset="0"/>
                <a:cs typeface="Arial" panose="020B0604020202020204" pitchFamily="34" charset="0"/>
              </a:rPr>
              <a:t>Waste Reduction projects (incl. waste-to-energy)</a:t>
            </a:r>
          </a:p>
          <a:p>
            <a:pPr marL="171450" indent="-171450">
              <a:buFont typeface="Courier New" panose="02070309020205020404" pitchFamily="49" charset="0"/>
              <a:buChar char="o"/>
            </a:pPr>
            <a:r>
              <a:rPr lang="en-US" sz="1600" dirty="0">
                <a:latin typeface="Arial" panose="020B0604020202020204" pitchFamily="34" charset="0"/>
                <a:cs typeface="Arial" panose="020B0604020202020204" pitchFamily="34" charset="0"/>
              </a:rPr>
              <a:t>Decontamination and Decommissioning (D&amp;D)</a:t>
            </a:r>
          </a:p>
          <a:p>
            <a:pPr marL="171450" indent="-171450">
              <a:buFont typeface="Courier New" panose="02070309020205020404" pitchFamily="49" charset="0"/>
              <a:buChar char="o"/>
            </a:pPr>
            <a:r>
              <a:rPr lang="en-US" sz="1600" dirty="0">
                <a:latin typeface="Arial" panose="020B0604020202020204" pitchFamily="34" charset="0"/>
                <a:cs typeface="Arial" panose="020B0604020202020204" pitchFamily="34" charset="0"/>
              </a:rPr>
              <a:t>Uranium Recovery project  </a:t>
            </a:r>
          </a:p>
        </p:txBody>
      </p:sp>
      <p:sp>
        <p:nvSpPr>
          <p:cNvPr id="44" name="Rectangle 43"/>
          <p:cNvSpPr/>
          <p:nvPr/>
        </p:nvSpPr>
        <p:spPr>
          <a:xfrm>
            <a:off x="4238329" y="1860935"/>
            <a:ext cx="4761322" cy="107721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addition to the Corporate Plan targets, we shall also be developing and monitoring the second tier of targets, which are aimed at supporting Necsa’s sustainability:</a:t>
            </a:r>
          </a:p>
        </p:txBody>
      </p:sp>
      <p:sp>
        <p:nvSpPr>
          <p:cNvPr id="45" name="Title 2"/>
          <p:cNvSpPr>
            <a:spLocks noGrp="1"/>
          </p:cNvSpPr>
          <p:nvPr>
            <p:ph type="title"/>
          </p:nvPr>
        </p:nvSpPr>
        <p:spPr>
          <a:xfrm>
            <a:off x="171630" y="59216"/>
            <a:ext cx="6460664" cy="1143000"/>
          </a:xfrm>
        </p:spPr>
        <p:txBody>
          <a:bodyPr>
            <a:normAutofit/>
          </a:bodyPr>
          <a:lstStyle/>
          <a:p>
            <a:pPr algn="l"/>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STRATEGIC COMMERCIAL AND IMPACT PROJECTS </a:t>
            </a:r>
          </a:p>
        </p:txBody>
      </p:sp>
    </p:spTree>
    <p:extLst>
      <p:ext uri="{BB962C8B-B14F-4D97-AF65-F5344CB8AC3E}">
        <p14:creationId xmlns:p14="http://schemas.microsoft.com/office/powerpoint/2010/main" val="241305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
            <a:extLst>
              <a:ext uri="{FF2B5EF4-FFF2-40B4-BE49-F238E27FC236}">
                <a16:creationId xmlns:a16="http://schemas.microsoft.com/office/drawing/2014/main" id="{32264487-A7F0-4BE1-868D-6D28C91FB662}"/>
              </a:ext>
            </a:extLst>
          </p:cNvPr>
          <p:cNvSpPr txBox="1">
            <a:spLocks/>
          </p:cNvSpPr>
          <p:nvPr/>
        </p:nvSpPr>
        <p:spPr>
          <a:xfrm>
            <a:off x="186442" y="1177598"/>
            <a:ext cx="8501552" cy="510582"/>
          </a:xfrm>
          <a:prstGeom prst="rect">
            <a:avLst/>
          </a:prstGeom>
          <a:solidFill>
            <a:schemeClr val="tx2"/>
          </a:solidFill>
        </p:spPr>
        <p:style>
          <a:lnRef idx="0">
            <a:schemeClr val="accent5"/>
          </a:lnRef>
          <a:fillRef idx="3">
            <a:schemeClr val="accent5"/>
          </a:fillRef>
          <a:effectRef idx="3">
            <a:schemeClr val="accent5"/>
          </a:effectRef>
          <a:fontRef idx="minor">
            <a:schemeClr val="lt1"/>
          </a:fontRef>
        </p:style>
        <p:txBody>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defTabSz="914240">
              <a:defRPr/>
            </a:pPr>
            <a:r>
              <a:rPr lang="en-US" sz="1400" dirty="0">
                <a:solidFill>
                  <a:prstClr val="white"/>
                </a:solidFill>
                <a:latin typeface="Arial" panose="020B0604020202020204" pitchFamily="34" charset="0"/>
                <a:cs typeface="Arial" panose="020B0604020202020204" pitchFamily="34" charset="0"/>
              </a:rPr>
              <a:t>Healthcare Business Integration </a:t>
            </a:r>
            <a:r>
              <a:rPr lang="en-US" sz="1400" b="1" dirty="0">
                <a:solidFill>
                  <a:prstClr val="white"/>
                </a:solidFill>
                <a:latin typeface="Arial" panose="020B0604020202020204" pitchFamily="34" charset="0"/>
                <a:cs typeface="Arial" panose="020B0604020202020204" pitchFamily="34" charset="0"/>
              </a:rPr>
              <a:t>Strategy</a:t>
            </a:r>
            <a:r>
              <a:rPr lang="en-US" sz="1400" dirty="0">
                <a:solidFill>
                  <a:prstClr val="white"/>
                </a:solidFill>
                <a:latin typeface="Arial" panose="020B0604020202020204" pitchFamily="34" charset="0"/>
                <a:cs typeface="Arial" panose="020B0604020202020204" pitchFamily="34" charset="0"/>
              </a:rPr>
              <a:t>: to establish an integrated Pharmaceutical business within the Necsa group with improved profitability </a:t>
            </a:r>
          </a:p>
        </p:txBody>
      </p:sp>
      <p:grpSp>
        <p:nvGrpSpPr>
          <p:cNvPr id="42" name="Group 41"/>
          <p:cNvGrpSpPr/>
          <p:nvPr/>
        </p:nvGrpSpPr>
        <p:grpSpPr>
          <a:xfrm>
            <a:off x="246681" y="1857983"/>
            <a:ext cx="8780577" cy="4721448"/>
            <a:chOff x="1152144" y="670609"/>
            <a:chExt cx="10919920" cy="5936443"/>
          </a:xfrm>
        </p:grpSpPr>
        <p:sp>
          <p:nvSpPr>
            <p:cNvPr id="6" name="Freeform: Shape 13">
              <a:extLst>
                <a:ext uri="{FF2B5EF4-FFF2-40B4-BE49-F238E27FC236}">
                  <a16:creationId xmlns:a16="http://schemas.microsoft.com/office/drawing/2014/main" id="{6B41201B-BDF7-46A4-B980-2E84F404C432}"/>
                </a:ext>
              </a:extLst>
            </p:cNvPr>
            <p:cNvSpPr/>
            <p:nvPr/>
          </p:nvSpPr>
          <p:spPr>
            <a:xfrm flipV="1">
              <a:off x="1152144" y="2639725"/>
              <a:ext cx="4160520" cy="3067447"/>
            </a:xfrm>
            <a:custGeom>
              <a:avLst/>
              <a:gdLst>
                <a:gd name="connsiteX0" fmla="*/ 0 w 6374157"/>
                <a:gd name="connsiteY0" fmla="*/ 0 h 3811005"/>
                <a:gd name="connsiteX1" fmla="*/ 2073097 w 6374157"/>
                <a:gd name="connsiteY1" fmla="*/ 0 h 3811005"/>
                <a:gd name="connsiteX2" fmla="*/ 2073097 w 6374157"/>
                <a:gd name="connsiteY2" fmla="*/ 1 h 3811005"/>
                <a:gd name="connsiteX3" fmla="*/ 2778845 w 6374157"/>
                <a:gd name="connsiteY3" fmla="*/ 1 h 3811005"/>
                <a:gd name="connsiteX4" fmla="*/ 2778845 w 6374157"/>
                <a:gd name="connsiteY4" fmla="*/ 81310 h 3811005"/>
                <a:gd name="connsiteX5" fmla="*/ 2778845 w 6374157"/>
                <a:gd name="connsiteY5" fmla="*/ 1191443 h 3811005"/>
                <a:gd name="connsiteX6" fmla="*/ 3848878 w 6374157"/>
                <a:gd name="connsiteY6" fmla="*/ 2258673 h 3811005"/>
                <a:gd name="connsiteX7" fmla="*/ 6374157 w 6374157"/>
                <a:gd name="connsiteY7" fmla="*/ 2258673 h 3811005"/>
                <a:gd name="connsiteX8" fmla="*/ 6374157 w 6374157"/>
                <a:gd name="connsiteY8" fmla="*/ 3811005 h 3811005"/>
                <a:gd name="connsiteX9" fmla="*/ 3848878 w 6374157"/>
                <a:gd name="connsiteY9" fmla="*/ 3811005 h 3811005"/>
                <a:gd name="connsiteX10" fmla="*/ 3848858 w 6374157"/>
                <a:gd name="connsiteY10" fmla="*/ 3811004 h 3811005"/>
                <a:gd name="connsiteX11" fmla="*/ 2344295 w 6374157"/>
                <a:gd name="connsiteY11" fmla="*/ 3811004 h 3811005"/>
                <a:gd name="connsiteX12" fmla="*/ 0 w 6374157"/>
                <a:gd name="connsiteY12" fmla="*/ 1466709 h 38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74157" h="3811005">
                  <a:moveTo>
                    <a:pt x="0" y="0"/>
                  </a:moveTo>
                  <a:lnTo>
                    <a:pt x="2073097" y="0"/>
                  </a:lnTo>
                  <a:lnTo>
                    <a:pt x="2073097" y="1"/>
                  </a:lnTo>
                  <a:lnTo>
                    <a:pt x="2778845" y="1"/>
                  </a:lnTo>
                  <a:lnTo>
                    <a:pt x="2778845" y="81310"/>
                  </a:lnTo>
                  <a:cubicBezTo>
                    <a:pt x="2778845" y="377697"/>
                    <a:pt x="2778845" y="742479"/>
                    <a:pt x="2778845" y="1191443"/>
                  </a:cubicBezTo>
                  <a:cubicBezTo>
                    <a:pt x="2778845" y="1781330"/>
                    <a:pt x="3261332" y="2258673"/>
                    <a:pt x="3848878" y="2258673"/>
                  </a:cubicBezTo>
                  <a:lnTo>
                    <a:pt x="6374157" y="2258673"/>
                  </a:lnTo>
                  <a:cubicBezTo>
                    <a:pt x="6374157" y="2258673"/>
                    <a:pt x="6374157" y="2258673"/>
                    <a:pt x="6374157" y="3811005"/>
                  </a:cubicBezTo>
                  <a:cubicBezTo>
                    <a:pt x="6374157" y="3811005"/>
                    <a:pt x="6374157" y="3811005"/>
                    <a:pt x="3848878" y="3811005"/>
                  </a:cubicBezTo>
                  <a:lnTo>
                    <a:pt x="3848858" y="3811004"/>
                  </a:lnTo>
                  <a:lnTo>
                    <a:pt x="2344295" y="3811004"/>
                  </a:lnTo>
                  <a:cubicBezTo>
                    <a:pt x="1049577" y="3811004"/>
                    <a:pt x="0" y="2761427"/>
                    <a:pt x="0" y="1466709"/>
                  </a:cubicBezTo>
                  <a:close/>
                </a:path>
              </a:pathLst>
            </a:custGeom>
            <a:gradFill>
              <a:gsLst>
                <a:gs pos="78000">
                  <a:schemeClr val="accent5">
                    <a:lumMod val="75000"/>
                  </a:schemeClr>
                </a:gs>
                <a:gs pos="30000">
                  <a:srgbClr val="00206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5" name="Freeform: Shape 12">
              <a:extLst>
                <a:ext uri="{FF2B5EF4-FFF2-40B4-BE49-F238E27FC236}">
                  <a16:creationId xmlns:a16="http://schemas.microsoft.com/office/drawing/2014/main" id="{D2CD5A21-A789-48C2-AEBC-3272A19A2632}"/>
                </a:ext>
              </a:extLst>
            </p:cNvPr>
            <p:cNvSpPr/>
            <p:nvPr/>
          </p:nvSpPr>
          <p:spPr>
            <a:xfrm>
              <a:off x="4520820" y="670609"/>
              <a:ext cx="4784343" cy="3215591"/>
            </a:xfrm>
            <a:custGeom>
              <a:avLst/>
              <a:gdLst>
                <a:gd name="connsiteX0" fmla="*/ 0 w 6374157"/>
                <a:gd name="connsiteY0" fmla="*/ 0 h 3811005"/>
                <a:gd name="connsiteX1" fmla="*/ 2073097 w 6374157"/>
                <a:gd name="connsiteY1" fmla="*/ 0 h 3811005"/>
                <a:gd name="connsiteX2" fmla="*/ 2073097 w 6374157"/>
                <a:gd name="connsiteY2" fmla="*/ 1 h 3811005"/>
                <a:gd name="connsiteX3" fmla="*/ 2778845 w 6374157"/>
                <a:gd name="connsiteY3" fmla="*/ 1 h 3811005"/>
                <a:gd name="connsiteX4" fmla="*/ 2778845 w 6374157"/>
                <a:gd name="connsiteY4" fmla="*/ 81310 h 3811005"/>
                <a:gd name="connsiteX5" fmla="*/ 2778845 w 6374157"/>
                <a:gd name="connsiteY5" fmla="*/ 1191443 h 3811005"/>
                <a:gd name="connsiteX6" fmla="*/ 3848878 w 6374157"/>
                <a:gd name="connsiteY6" fmla="*/ 2258673 h 3811005"/>
                <a:gd name="connsiteX7" fmla="*/ 6374157 w 6374157"/>
                <a:gd name="connsiteY7" fmla="*/ 2258673 h 3811005"/>
                <a:gd name="connsiteX8" fmla="*/ 6374157 w 6374157"/>
                <a:gd name="connsiteY8" fmla="*/ 3811005 h 3811005"/>
                <a:gd name="connsiteX9" fmla="*/ 3848878 w 6374157"/>
                <a:gd name="connsiteY9" fmla="*/ 3811005 h 3811005"/>
                <a:gd name="connsiteX10" fmla="*/ 3848858 w 6374157"/>
                <a:gd name="connsiteY10" fmla="*/ 3811004 h 3811005"/>
                <a:gd name="connsiteX11" fmla="*/ 2344295 w 6374157"/>
                <a:gd name="connsiteY11" fmla="*/ 3811004 h 3811005"/>
                <a:gd name="connsiteX12" fmla="*/ 0 w 6374157"/>
                <a:gd name="connsiteY12" fmla="*/ 1466709 h 38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74157" h="3811005">
                  <a:moveTo>
                    <a:pt x="0" y="0"/>
                  </a:moveTo>
                  <a:lnTo>
                    <a:pt x="2073097" y="0"/>
                  </a:lnTo>
                  <a:lnTo>
                    <a:pt x="2073097" y="1"/>
                  </a:lnTo>
                  <a:lnTo>
                    <a:pt x="2778845" y="1"/>
                  </a:lnTo>
                  <a:lnTo>
                    <a:pt x="2778845" y="81310"/>
                  </a:lnTo>
                  <a:cubicBezTo>
                    <a:pt x="2778845" y="377697"/>
                    <a:pt x="2778845" y="742479"/>
                    <a:pt x="2778845" y="1191443"/>
                  </a:cubicBezTo>
                  <a:cubicBezTo>
                    <a:pt x="2778845" y="1781330"/>
                    <a:pt x="3261332" y="2258673"/>
                    <a:pt x="3848878" y="2258673"/>
                  </a:cubicBezTo>
                  <a:lnTo>
                    <a:pt x="6374157" y="2258673"/>
                  </a:lnTo>
                  <a:cubicBezTo>
                    <a:pt x="6374157" y="2258673"/>
                    <a:pt x="6374157" y="2258673"/>
                    <a:pt x="6374157" y="3811005"/>
                  </a:cubicBezTo>
                  <a:cubicBezTo>
                    <a:pt x="6374157" y="3811005"/>
                    <a:pt x="6374157" y="3811005"/>
                    <a:pt x="3848878" y="3811005"/>
                  </a:cubicBezTo>
                  <a:lnTo>
                    <a:pt x="3848858" y="3811004"/>
                  </a:lnTo>
                  <a:lnTo>
                    <a:pt x="2344295" y="3811004"/>
                  </a:lnTo>
                  <a:cubicBezTo>
                    <a:pt x="1049577" y="3811004"/>
                    <a:pt x="0" y="2761427"/>
                    <a:pt x="0" y="1466709"/>
                  </a:cubicBezTo>
                  <a:close/>
                </a:path>
              </a:pathLst>
            </a:custGeom>
            <a:gradFill>
              <a:gsLst>
                <a:gs pos="79000">
                  <a:schemeClr val="accent3">
                    <a:lumMod val="60000"/>
                    <a:lumOff val="40000"/>
                  </a:schemeClr>
                </a:gs>
                <a:gs pos="47000">
                  <a:srgbClr val="00206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57AB9A7-4D4D-45FC-8C40-01D9E80A08DB}"/>
                </a:ext>
              </a:extLst>
            </p:cNvPr>
            <p:cNvGrpSpPr/>
            <p:nvPr/>
          </p:nvGrpSpPr>
          <p:grpSpPr>
            <a:xfrm>
              <a:off x="3133336" y="2100574"/>
              <a:ext cx="7584949" cy="3606598"/>
              <a:chOff x="2365827" y="1904067"/>
              <a:chExt cx="8161205" cy="4549273"/>
            </a:xfrm>
            <a:gradFill>
              <a:gsLst>
                <a:gs pos="100000">
                  <a:schemeClr val="accent5">
                    <a:lumMod val="60000"/>
                    <a:lumOff val="40000"/>
                  </a:schemeClr>
                </a:gs>
                <a:gs pos="50000">
                  <a:srgbClr val="002060"/>
                </a:gs>
              </a:gsLst>
              <a:lin ang="9600000" scaled="0"/>
            </a:gradFill>
            <a:effectLst>
              <a:outerShdw blurRad="215900" dist="127000" dir="13200000" algn="tl" rotWithShape="0">
                <a:prstClr val="black">
                  <a:alpha val="15000"/>
                </a:prstClr>
              </a:outerShdw>
            </a:effectLst>
          </p:grpSpPr>
          <p:sp>
            <p:nvSpPr>
              <p:cNvPr id="3" name="Freeform: Shape 13">
                <a:extLst>
                  <a:ext uri="{FF2B5EF4-FFF2-40B4-BE49-F238E27FC236}">
                    <a16:creationId xmlns:a16="http://schemas.microsoft.com/office/drawing/2014/main" id="{6B41201B-BDF7-46A4-B980-2E84F404C432}"/>
                  </a:ext>
                </a:extLst>
              </p:cNvPr>
              <p:cNvSpPr/>
              <p:nvPr/>
            </p:nvSpPr>
            <p:spPr>
              <a:xfrm flipV="1">
                <a:off x="2365827" y="2584139"/>
                <a:ext cx="4779863" cy="3869201"/>
              </a:xfrm>
              <a:custGeom>
                <a:avLst/>
                <a:gdLst>
                  <a:gd name="connsiteX0" fmla="*/ 0 w 6374157"/>
                  <a:gd name="connsiteY0" fmla="*/ 0 h 3811005"/>
                  <a:gd name="connsiteX1" fmla="*/ 2073097 w 6374157"/>
                  <a:gd name="connsiteY1" fmla="*/ 0 h 3811005"/>
                  <a:gd name="connsiteX2" fmla="*/ 2073097 w 6374157"/>
                  <a:gd name="connsiteY2" fmla="*/ 1 h 3811005"/>
                  <a:gd name="connsiteX3" fmla="*/ 2778845 w 6374157"/>
                  <a:gd name="connsiteY3" fmla="*/ 1 h 3811005"/>
                  <a:gd name="connsiteX4" fmla="*/ 2778845 w 6374157"/>
                  <a:gd name="connsiteY4" fmla="*/ 81310 h 3811005"/>
                  <a:gd name="connsiteX5" fmla="*/ 2778845 w 6374157"/>
                  <a:gd name="connsiteY5" fmla="*/ 1191443 h 3811005"/>
                  <a:gd name="connsiteX6" fmla="*/ 3848878 w 6374157"/>
                  <a:gd name="connsiteY6" fmla="*/ 2258673 h 3811005"/>
                  <a:gd name="connsiteX7" fmla="*/ 6374157 w 6374157"/>
                  <a:gd name="connsiteY7" fmla="*/ 2258673 h 3811005"/>
                  <a:gd name="connsiteX8" fmla="*/ 6374157 w 6374157"/>
                  <a:gd name="connsiteY8" fmla="*/ 3811005 h 3811005"/>
                  <a:gd name="connsiteX9" fmla="*/ 3848878 w 6374157"/>
                  <a:gd name="connsiteY9" fmla="*/ 3811005 h 3811005"/>
                  <a:gd name="connsiteX10" fmla="*/ 3848858 w 6374157"/>
                  <a:gd name="connsiteY10" fmla="*/ 3811004 h 3811005"/>
                  <a:gd name="connsiteX11" fmla="*/ 2344295 w 6374157"/>
                  <a:gd name="connsiteY11" fmla="*/ 3811004 h 3811005"/>
                  <a:gd name="connsiteX12" fmla="*/ 0 w 6374157"/>
                  <a:gd name="connsiteY12" fmla="*/ 1466709 h 381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74157" h="3811005">
                    <a:moveTo>
                      <a:pt x="0" y="0"/>
                    </a:moveTo>
                    <a:lnTo>
                      <a:pt x="2073097" y="0"/>
                    </a:lnTo>
                    <a:lnTo>
                      <a:pt x="2073097" y="1"/>
                    </a:lnTo>
                    <a:lnTo>
                      <a:pt x="2778845" y="1"/>
                    </a:lnTo>
                    <a:lnTo>
                      <a:pt x="2778845" y="81310"/>
                    </a:lnTo>
                    <a:cubicBezTo>
                      <a:pt x="2778845" y="377697"/>
                      <a:pt x="2778845" y="742479"/>
                      <a:pt x="2778845" y="1191443"/>
                    </a:cubicBezTo>
                    <a:cubicBezTo>
                      <a:pt x="2778845" y="1781330"/>
                      <a:pt x="3261332" y="2258673"/>
                      <a:pt x="3848878" y="2258673"/>
                    </a:cubicBezTo>
                    <a:lnTo>
                      <a:pt x="6374157" y="2258673"/>
                    </a:lnTo>
                    <a:cubicBezTo>
                      <a:pt x="6374157" y="2258673"/>
                      <a:pt x="6374157" y="2258673"/>
                      <a:pt x="6374157" y="3811005"/>
                    </a:cubicBezTo>
                    <a:cubicBezTo>
                      <a:pt x="6374157" y="3811005"/>
                      <a:pt x="6374157" y="3811005"/>
                      <a:pt x="3848878" y="3811005"/>
                    </a:cubicBezTo>
                    <a:lnTo>
                      <a:pt x="3848858" y="3811004"/>
                    </a:lnTo>
                    <a:lnTo>
                      <a:pt x="2344295" y="3811004"/>
                    </a:lnTo>
                    <a:cubicBezTo>
                      <a:pt x="1049577" y="3811004"/>
                      <a:pt x="0" y="2761427"/>
                      <a:pt x="0" y="14667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IN" sz="1350">
                  <a:solidFill>
                    <a:prstClr val="white"/>
                  </a:solidFill>
                  <a:latin typeface="Arial" panose="020B0604020202020204" pitchFamily="34" charset="0"/>
                  <a:cs typeface="Arial" panose="020B0604020202020204" pitchFamily="34" charset="0"/>
                </a:endParaRPr>
              </a:p>
            </p:txBody>
          </p:sp>
          <p:sp>
            <p:nvSpPr>
              <p:cNvPr id="4" name="Freeform 7">
                <a:extLst>
                  <a:ext uri="{FF2B5EF4-FFF2-40B4-BE49-F238E27FC236}">
                    <a16:creationId xmlns:a16="http://schemas.microsoft.com/office/drawing/2014/main" id="{2C1B756A-B1E5-4907-B97A-35FD1F1F7F58}"/>
                  </a:ext>
                </a:extLst>
              </p:cNvPr>
              <p:cNvSpPr>
                <a:spLocks/>
              </p:cNvSpPr>
              <p:nvPr/>
            </p:nvSpPr>
            <p:spPr bwMode="auto">
              <a:xfrm>
                <a:off x="8957993" y="1904067"/>
                <a:ext cx="1569039" cy="3126601"/>
              </a:xfrm>
              <a:custGeom>
                <a:avLst/>
                <a:gdLst>
                  <a:gd name="T0" fmla="*/ 0 w 547"/>
                  <a:gd name="T1" fmla="*/ 1090 h 1090"/>
                  <a:gd name="T2" fmla="*/ 0 w 547"/>
                  <a:gd name="T3" fmla="*/ 0 h 1090"/>
                  <a:gd name="T4" fmla="*/ 547 w 547"/>
                  <a:gd name="T5" fmla="*/ 545 h 1090"/>
                  <a:gd name="T6" fmla="*/ 0 w 547"/>
                  <a:gd name="T7" fmla="*/ 1090 h 1090"/>
                </a:gdLst>
                <a:ahLst/>
                <a:cxnLst>
                  <a:cxn ang="0">
                    <a:pos x="T0" y="T1"/>
                  </a:cxn>
                  <a:cxn ang="0">
                    <a:pos x="T2" y="T3"/>
                  </a:cxn>
                  <a:cxn ang="0">
                    <a:pos x="T4" y="T5"/>
                  </a:cxn>
                  <a:cxn ang="0">
                    <a:pos x="T6" y="T7"/>
                  </a:cxn>
                </a:cxnLst>
                <a:rect l="0" t="0" r="r" b="b"/>
                <a:pathLst>
                  <a:path w="547" h="1090">
                    <a:moveTo>
                      <a:pt x="0" y="1090"/>
                    </a:moveTo>
                    <a:lnTo>
                      <a:pt x="0" y="0"/>
                    </a:lnTo>
                    <a:lnTo>
                      <a:pt x="547" y="545"/>
                    </a:lnTo>
                    <a:lnTo>
                      <a:pt x="0" y="10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prstClr val="black"/>
                  </a:solidFill>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8243FF28-3A9E-4A49-A64F-C96EDC8AE10E}"/>
                </a:ext>
              </a:extLst>
            </p:cNvPr>
            <p:cNvSpPr/>
            <p:nvPr/>
          </p:nvSpPr>
          <p:spPr>
            <a:xfrm>
              <a:off x="2993729" y="798750"/>
              <a:ext cx="1962745" cy="203164"/>
            </a:xfrm>
            <a:prstGeom prst="rect">
              <a:avLst/>
            </a:prstGeom>
          </p:spPr>
          <p:txBody>
            <a:bodyPr wrap="square" lIns="0" tIns="0" rIns="0" bIns="0" anchor="ctr">
              <a:spAutoFit/>
            </a:bodyPr>
            <a:lstStyle/>
            <a:p>
              <a:pPr defTabSz="685800">
                <a:defRPr/>
              </a:pPr>
              <a:r>
                <a:rPr lang="en-US" sz="105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Ketlaphela</a:t>
              </a:r>
              <a:endParaRPr lang="en-IN" sz="105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20AEC5C-219E-4CA7-876C-9A83F98C54AB}"/>
                </a:ext>
              </a:extLst>
            </p:cNvPr>
            <p:cNvSpPr/>
            <p:nvPr/>
          </p:nvSpPr>
          <p:spPr>
            <a:xfrm>
              <a:off x="3006029" y="1118205"/>
              <a:ext cx="1603820" cy="348281"/>
            </a:xfrm>
            <a:prstGeom prst="rect">
              <a:avLst/>
            </a:prstGeom>
          </p:spPr>
          <p:txBody>
            <a:bodyPr wrap="square" lIns="0" tIns="0" rIns="0" bIns="0" anchor="ctr">
              <a:spAutoFit/>
            </a:bodyPr>
            <a:lstStyle/>
            <a:p>
              <a:pPr defTabSz="685800">
                <a:defRPr/>
              </a:pPr>
              <a:r>
                <a:rPr lang="en-US"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Pharmaceutical API manufacturer</a:t>
              </a:r>
              <a:endParaRPr lang="en-IN"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243FF28-3A9E-4A49-A64F-C96EDC8AE10E}"/>
                </a:ext>
              </a:extLst>
            </p:cNvPr>
            <p:cNvSpPr/>
            <p:nvPr/>
          </p:nvSpPr>
          <p:spPr>
            <a:xfrm>
              <a:off x="1189336" y="5703561"/>
              <a:ext cx="1962745" cy="406327"/>
            </a:xfrm>
            <a:prstGeom prst="rect">
              <a:avLst/>
            </a:prstGeom>
          </p:spPr>
          <p:txBody>
            <a:bodyPr wrap="square" lIns="0" tIns="0" rIns="0" bIns="0" anchor="ctr">
              <a:spAutoFit/>
            </a:bodyPr>
            <a:lstStyle/>
            <a:p>
              <a:pPr defTabSz="685800">
                <a:defRPr/>
              </a:pPr>
              <a:r>
                <a:rPr lang="en-US" sz="105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NTP Radiopharmaceuticals</a:t>
              </a:r>
              <a:endParaRPr lang="en-IN" sz="105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20AEC5C-219E-4CA7-876C-9A83F98C54AB}"/>
                </a:ext>
              </a:extLst>
            </p:cNvPr>
            <p:cNvSpPr/>
            <p:nvPr/>
          </p:nvSpPr>
          <p:spPr>
            <a:xfrm>
              <a:off x="1189336" y="6152428"/>
              <a:ext cx="1734145" cy="348281"/>
            </a:xfrm>
            <a:prstGeom prst="rect">
              <a:avLst/>
            </a:prstGeom>
          </p:spPr>
          <p:txBody>
            <a:bodyPr wrap="square" lIns="0" tIns="0" rIns="0" bIns="0" anchor="ctr">
              <a:spAutoFit/>
            </a:bodyPr>
            <a:lstStyle/>
            <a:p>
              <a:pPr defTabSz="685800">
                <a:defRPr/>
              </a:pPr>
              <a:r>
                <a:rPr lang="en-US"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Radiopharmaceutical Products</a:t>
              </a:r>
              <a:endParaRPr lang="en-IN"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C2AD8D0-E919-47A1-9114-D3E982EBE71E}"/>
                </a:ext>
              </a:extLst>
            </p:cNvPr>
            <p:cNvSpPr/>
            <p:nvPr/>
          </p:nvSpPr>
          <p:spPr>
            <a:xfrm>
              <a:off x="3351300" y="5805796"/>
              <a:ext cx="1521144" cy="203164"/>
            </a:xfrm>
            <a:prstGeom prst="rect">
              <a:avLst/>
            </a:prstGeom>
          </p:spPr>
          <p:txBody>
            <a:bodyPr wrap="square" lIns="0" tIns="0" rIns="0" bIns="0" anchor="ctr">
              <a:spAutoFit/>
            </a:bodyPr>
            <a:lstStyle/>
            <a:p>
              <a:pPr defTabSz="685800">
                <a:defRPr/>
              </a:pPr>
              <a:r>
                <a:rPr lang="en-US" sz="105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AEC- Amersham </a:t>
              </a:r>
              <a:endParaRPr lang="en-IN" sz="1050" b="1"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DFA3005-5562-4098-829C-C18326EECC42}"/>
                </a:ext>
              </a:extLst>
            </p:cNvPr>
            <p:cNvSpPr/>
            <p:nvPr/>
          </p:nvSpPr>
          <p:spPr>
            <a:xfrm>
              <a:off x="3358602" y="6084632"/>
              <a:ext cx="1521144" cy="522420"/>
            </a:xfrm>
            <a:prstGeom prst="rect">
              <a:avLst/>
            </a:prstGeom>
          </p:spPr>
          <p:txBody>
            <a:bodyPr wrap="square" lIns="0" tIns="0" rIns="0" bIns="0" anchor="ctr">
              <a:spAutoFit/>
            </a:bodyPr>
            <a:lstStyle/>
            <a:p>
              <a:pPr defTabSz="685800">
                <a:defRPr/>
              </a:pPr>
              <a:r>
                <a:rPr lang="en-US"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Nuclear Products</a:t>
              </a:r>
            </a:p>
            <a:p>
              <a:pPr defTabSz="685800">
                <a:defRPr/>
              </a:pPr>
              <a:r>
                <a:rPr lang="en-US"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Equipment</a:t>
              </a:r>
            </a:p>
            <a:p>
              <a:pPr defTabSz="685800">
                <a:defRPr/>
              </a:pPr>
              <a:r>
                <a:rPr lang="en-US"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rPr>
                <a:t>Life Sciences</a:t>
              </a:r>
              <a:endParaRPr lang="en-IN" sz="900" dirty="0">
                <a:solidFill>
                  <a:prstClr val="black">
                    <a:lumMod val="75000"/>
                    <a:lumOff val="25000"/>
                  </a:prstClr>
                </a:solidFill>
                <a:latin typeface="Arial" panose="020B0604020202020204" pitchFamily="34" charset="0"/>
                <a:ea typeface="Open Sans" panose="020B0606030504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31C86256-C022-44B9-9141-8E666411443D}"/>
                </a:ext>
              </a:extLst>
            </p:cNvPr>
            <p:cNvGrpSpPr/>
            <p:nvPr/>
          </p:nvGrpSpPr>
          <p:grpSpPr>
            <a:xfrm>
              <a:off x="1345165" y="3739034"/>
              <a:ext cx="2361907" cy="669464"/>
              <a:chOff x="2440070" y="-1845752"/>
              <a:chExt cx="2598096" cy="736409"/>
            </a:xfrm>
          </p:grpSpPr>
          <p:sp>
            <p:nvSpPr>
              <p:cNvPr id="14" name="Rectangle 13">
                <a:extLst>
                  <a:ext uri="{FF2B5EF4-FFF2-40B4-BE49-F238E27FC236}">
                    <a16:creationId xmlns:a16="http://schemas.microsoft.com/office/drawing/2014/main" id="{4071E366-7896-4FE3-94FB-C68406C8E3A0}"/>
                  </a:ext>
                </a:extLst>
              </p:cNvPr>
              <p:cNvSpPr/>
              <p:nvPr/>
            </p:nvSpPr>
            <p:spPr>
              <a:xfrm>
                <a:off x="2440070" y="-1492451"/>
                <a:ext cx="2026066" cy="383108"/>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Radiopharmaceutical Manufacturing</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5" name="Oval 14">
                <a:extLst>
                  <a:ext uri="{FF2B5EF4-FFF2-40B4-BE49-F238E27FC236}">
                    <a16:creationId xmlns:a16="http://schemas.microsoft.com/office/drawing/2014/main" id="{554B72C2-8506-4AA6-8070-58F488ECE15E}"/>
                  </a:ext>
                </a:extLst>
              </p:cNvPr>
              <p:cNvSpPr/>
              <p:nvPr/>
            </p:nvSpPr>
            <p:spPr>
              <a:xfrm>
                <a:off x="4678126" y="-1845752"/>
                <a:ext cx="360040" cy="360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788" b="1" dirty="0">
                    <a:solidFill>
                      <a:prstClr val="black">
                        <a:lumMod val="75000"/>
                        <a:lumOff val="25000"/>
                      </a:prstClr>
                    </a:solidFill>
                    <a:latin typeface="Arial" panose="020B0604020202020204" pitchFamily="34" charset="0"/>
                    <a:cs typeface="Arial" panose="020B0604020202020204" pitchFamily="34" charset="0"/>
                  </a:rPr>
                  <a:t>B1</a:t>
                </a:r>
              </a:p>
            </p:txBody>
          </p:sp>
        </p:grpSp>
        <p:grpSp>
          <p:nvGrpSpPr>
            <p:cNvPr id="16" name="Group 15">
              <a:extLst>
                <a:ext uri="{FF2B5EF4-FFF2-40B4-BE49-F238E27FC236}">
                  <a16:creationId xmlns:a16="http://schemas.microsoft.com/office/drawing/2014/main" id="{6D020236-7702-4D3C-8EEC-453CAB3A6B97}"/>
                </a:ext>
              </a:extLst>
            </p:cNvPr>
            <p:cNvGrpSpPr/>
            <p:nvPr/>
          </p:nvGrpSpPr>
          <p:grpSpPr>
            <a:xfrm>
              <a:off x="1310203" y="4714215"/>
              <a:ext cx="2388733" cy="675593"/>
              <a:chOff x="1105188" y="-160443"/>
              <a:chExt cx="2627605" cy="743148"/>
            </a:xfrm>
          </p:grpSpPr>
          <p:sp>
            <p:nvSpPr>
              <p:cNvPr id="17" name="Rectangle 16">
                <a:extLst>
                  <a:ext uri="{FF2B5EF4-FFF2-40B4-BE49-F238E27FC236}">
                    <a16:creationId xmlns:a16="http://schemas.microsoft.com/office/drawing/2014/main" id="{3DEFFC1C-23F1-447B-89BB-F6E228B7E8A4}"/>
                  </a:ext>
                </a:extLst>
              </p:cNvPr>
              <p:cNvSpPr/>
              <p:nvPr/>
            </p:nvSpPr>
            <p:spPr>
              <a:xfrm>
                <a:off x="1105188" y="199598"/>
                <a:ext cx="1743861" cy="383107"/>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Radiopharmacuetical retail pharmacy</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18" name="Oval 17">
                <a:extLst>
                  <a:ext uri="{FF2B5EF4-FFF2-40B4-BE49-F238E27FC236}">
                    <a16:creationId xmlns:a16="http://schemas.microsoft.com/office/drawing/2014/main" id="{35DED83D-922C-4667-9AA7-0397880091FD}"/>
                  </a:ext>
                </a:extLst>
              </p:cNvPr>
              <p:cNvSpPr/>
              <p:nvPr/>
            </p:nvSpPr>
            <p:spPr>
              <a:xfrm>
                <a:off x="3372753" y="-160443"/>
                <a:ext cx="360040" cy="360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788" b="1" dirty="0">
                    <a:solidFill>
                      <a:prstClr val="black">
                        <a:lumMod val="75000"/>
                        <a:lumOff val="25000"/>
                      </a:prstClr>
                    </a:solidFill>
                    <a:latin typeface="Arial" panose="020B0604020202020204" pitchFamily="34" charset="0"/>
                    <a:cs typeface="Arial" panose="020B0604020202020204" pitchFamily="34" charset="0"/>
                  </a:rPr>
                  <a:t>B2</a:t>
                </a:r>
              </a:p>
            </p:txBody>
          </p:sp>
        </p:grpSp>
        <p:sp>
          <p:nvSpPr>
            <p:cNvPr id="19" name="Oval 18">
              <a:extLst>
                <a:ext uri="{FF2B5EF4-FFF2-40B4-BE49-F238E27FC236}">
                  <a16:creationId xmlns:a16="http://schemas.microsoft.com/office/drawing/2014/main" id="{F2FD21C8-C00E-4F84-BCF7-A2690ABD9E2C}"/>
                </a:ext>
              </a:extLst>
            </p:cNvPr>
            <p:cNvSpPr/>
            <p:nvPr/>
          </p:nvSpPr>
          <p:spPr>
            <a:xfrm>
              <a:off x="1399595" y="3579284"/>
              <a:ext cx="327309" cy="3273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black">
                      <a:lumMod val="75000"/>
                      <a:lumOff val="25000"/>
                    </a:prstClr>
                  </a:solidFill>
                  <a:latin typeface="Arial" panose="020B0604020202020204" pitchFamily="34" charset="0"/>
                  <a:cs typeface="Arial" panose="020B0604020202020204" pitchFamily="34" charset="0"/>
                </a:rPr>
                <a:t>A1</a:t>
              </a:r>
            </a:p>
          </p:txBody>
        </p:sp>
        <p:sp>
          <p:nvSpPr>
            <p:cNvPr id="20" name="Oval 19">
              <a:extLst>
                <a:ext uri="{FF2B5EF4-FFF2-40B4-BE49-F238E27FC236}">
                  <a16:creationId xmlns:a16="http://schemas.microsoft.com/office/drawing/2014/main" id="{BBCB83BD-1A09-4FBD-BDA9-24192335DE15}"/>
                </a:ext>
              </a:extLst>
            </p:cNvPr>
            <p:cNvSpPr/>
            <p:nvPr/>
          </p:nvSpPr>
          <p:spPr>
            <a:xfrm>
              <a:off x="1345165" y="4630532"/>
              <a:ext cx="327309" cy="3273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black">
                      <a:lumMod val="75000"/>
                      <a:lumOff val="25000"/>
                    </a:prstClr>
                  </a:solidFill>
                  <a:latin typeface="Arial" panose="020B0604020202020204" pitchFamily="34" charset="0"/>
                  <a:cs typeface="Arial" panose="020B0604020202020204" pitchFamily="34" charset="0"/>
                </a:rPr>
                <a:t>A2</a:t>
              </a:r>
            </a:p>
          </p:txBody>
        </p:sp>
        <p:sp>
          <p:nvSpPr>
            <p:cNvPr id="21" name="Rectangle 20">
              <a:extLst>
                <a:ext uri="{FF2B5EF4-FFF2-40B4-BE49-F238E27FC236}">
                  <a16:creationId xmlns:a16="http://schemas.microsoft.com/office/drawing/2014/main" id="{28F56D65-C094-4DE9-8A02-7DA2D0BF6EC1}"/>
                </a:ext>
              </a:extLst>
            </p:cNvPr>
            <p:cNvSpPr/>
            <p:nvPr/>
          </p:nvSpPr>
          <p:spPr>
            <a:xfrm>
              <a:off x="3358602" y="4220688"/>
              <a:ext cx="1571084" cy="174140"/>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Marketing &amp; Sales</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5642DFA-424C-4CA8-92FC-E376782640A8}"/>
                </a:ext>
              </a:extLst>
            </p:cNvPr>
            <p:cNvSpPr/>
            <p:nvPr/>
          </p:nvSpPr>
          <p:spPr>
            <a:xfrm>
              <a:off x="3355315" y="5162853"/>
              <a:ext cx="1659000" cy="174140"/>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Warehouse &amp; Distribution </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23" name="Oval 22">
              <a:extLst>
                <a:ext uri="{FF2B5EF4-FFF2-40B4-BE49-F238E27FC236}">
                  <a16:creationId xmlns:a16="http://schemas.microsoft.com/office/drawing/2014/main" id="{554B72C2-8506-4AA6-8070-58F488ECE15E}"/>
                </a:ext>
              </a:extLst>
            </p:cNvPr>
            <p:cNvSpPr/>
            <p:nvPr/>
          </p:nvSpPr>
          <p:spPr>
            <a:xfrm>
              <a:off x="4698877" y="818754"/>
              <a:ext cx="327309" cy="327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black">
                      <a:lumMod val="75000"/>
                      <a:lumOff val="25000"/>
                    </a:prstClr>
                  </a:solidFill>
                  <a:latin typeface="Arial" panose="020B0604020202020204" pitchFamily="34" charset="0"/>
                  <a:cs typeface="Arial" panose="020B0604020202020204" pitchFamily="34" charset="0"/>
                </a:rPr>
                <a:t>C1</a:t>
              </a:r>
            </a:p>
          </p:txBody>
        </p:sp>
        <p:sp>
          <p:nvSpPr>
            <p:cNvPr id="24" name="Rectangle 23">
              <a:extLst>
                <a:ext uri="{FF2B5EF4-FFF2-40B4-BE49-F238E27FC236}">
                  <a16:creationId xmlns:a16="http://schemas.microsoft.com/office/drawing/2014/main" id="{4071E366-7896-4FE3-94FB-C68406C8E3A0}"/>
                </a:ext>
              </a:extLst>
            </p:cNvPr>
            <p:cNvSpPr/>
            <p:nvPr/>
          </p:nvSpPr>
          <p:spPr>
            <a:xfrm>
              <a:off x="4782877" y="1209070"/>
              <a:ext cx="1758371" cy="348281"/>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Pharmaceutical Manufacturing</a:t>
              </a:r>
              <a:endParaRPr lang="en-IN" sz="105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DEFFC1C-23F1-447B-89BB-F6E228B7E8A4}"/>
                </a:ext>
              </a:extLst>
            </p:cNvPr>
            <p:cNvSpPr/>
            <p:nvPr/>
          </p:nvSpPr>
          <p:spPr>
            <a:xfrm>
              <a:off x="4769596" y="2185122"/>
              <a:ext cx="1841881" cy="174140"/>
            </a:xfrm>
            <a:prstGeom prst="rect">
              <a:avLst/>
            </a:prstGeom>
          </p:spPr>
          <p:txBody>
            <a:bodyPr wrap="square" lIns="0" tIns="0" rIns="0" bIns="0" anchor="t">
              <a:spAutoFit/>
            </a:bodyPr>
            <a:lstStyle/>
            <a:p>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Warehouse</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26" name="Oval 25">
              <a:extLst>
                <a:ext uri="{FF2B5EF4-FFF2-40B4-BE49-F238E27FC236}">
                  <a16:creationId xmlns:a16="http://schemas.microsoft.com/office/drawing/2014/main" id="{554B72C2-8506-4AA6-8070-58F488ECE15E}"/>
                </a:ext>
              </a:extLst>
            </p:cNvPr>
            <p:cNvSpPr/>
            <p:nvPr/>
          </p:nvSpPr>
          <p:spPr>
            <a:xfrm>
              <a:off x="4698877" y="1762589"/>
              <a:ext cx="327309" cy="327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black">
                      <a:lumMod val="75000"/>
                      <a:lumOff val="25000"/>
                    </a:prstClr>
                  </a:solidFill>
                  <a:latin typeface="Arial" panose="020B0604020202020204" pitchFamily="34" charset="0"/>
                  <a:cs typeface="Arial" panose="020B0604020202020204" pitchFamily="34" charset="0"/>
                </a:rPr>
                <a:t>C2</a:t>
              </a:r>
            </a:p>
          </p:txBody>
        </p:sp>
        <p:sp>
          <p:nvSpPr>
            <p:cNvPr id="27" name="Oval 26">
              <a:extLst>
                <a:ext uri="{FF2B5EF4-FFF2-40B4-BE49-F238E27FC236}">
                  <a16:creationId xmlns:a16="http://schemas.microsoft.com/office/drawing/2014/main" id="{597DD9AC-80A1-409F-A453-ED9329B4E139}"/>
                </a:ext>
              </a:extLst>
            </p:cNvPr>
            <p:cNvSpPr/>
            <p:nvPr/>
          </p:nvSpPr>
          <p:spPr>
            <a:xfrm>
              <a:off x="4097944" y="3193994"/>
              <a:ext cx="438137" cy="3911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white"/>
                  </a:solidFill>
                  <a:latin typeface="Arial" panose="020B0604020202020204" pitchFamily="34" charset="0"/>
                  <a:cs typeface="Arial" panose="020B0604020202020204" pitchFamily="34" charset="0"/>
                </a:rPr>
                <a:t>D1</a:t>
              </a:r>
            </a:p>
          </p:txBody>
        </p:sp>
        <p:sp>
          <p:nvSpPr>
            <p:cNvPr id="28" name="Rectangle 27">
              <a:extLst>
                <a:ext uri="{FF2B5EF4-FFF2-40B4-BE49-F238E27FC236}">
                  <a16:creationId xmlns:a16="http://schemas.microsoft.com/office/drawing/2014/main" id="{5BDBCC25-68A9-450D-B4CB-9C79A8EA884E}"/>
                </a:ext>
              </a:extLst>
            </p:cNvPr>
            <p:cNvSpPr/>
            <p:nvPr/>
          </p:nvSpPr>
          <p:spPr>
            <a:xfrm>
              <a:off x="6623075" y="3135818"/>
              <a:ext cx="1078088" cy="348281"/>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Warehouse &amp; Distribution</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29" name="Oval 28">
              <a:extLst>
                <a:ext uri="{FF2B5EF4-FFF2-40B4-BE49-F238E27FC236}">
                  <a16:creationId xmlns:a16="http://schemas.microsoft.com/office/drawing/2014/main" id="{1BBE3972-E449-49DD-BE42-1553963D454D}"/>
                </a:ext>
              </a:extLst>
            </p:cNvPr>
            <p:cNvSpPr/>
            <p:nvPr/>
          </p:nvSpPr>
          <p:spPr>
            <a:xfrm>
              <a:off x="6130834" y="3174629"/>
              <a:ext cx="417108" cy="3911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white"/>
                  </a:solidFill>
                  <a:latin typeface="Arial" panose="020B0604020202020204" pitchFamily="34" charset="0"/>
                  <a:cs typeface="Arial" panose="020B0604020202020204" pitchFamily="34" charset="0"/>
                </a:rPr>
                <a:t>D2</a:t>
              </a:r>
            </a:p>
          </p:txBody>
        </p:sp>
        <p:sp>
          <p:nvSpPr>
            <p:cNvPr id="30" name="Rectangle 29">
              <a:extLst>
                <a:ext uri="{FF2B5EF4-FFF2-40B4-BE49-F238E27FC236}">
                  <a16:creationId xmlns:a16="http://schemas.microsoft.com/office/drawing/2014/main" id="{4FC9D29A-9088-4E42-8F22-BA53EA810306}"/>
                </a:ext>
              </a:extLst>
            </p:cNvPr>
            <p:cNvSpPr/>
            <p:nvPr/>
          </p:nvSpPr>
          <p:spPr>
            <a:xfrm>
              <a:off x="8059372" y="3130451"/>
              <a:ext cx="1364133" cy="348281"/>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Research &amp; Industry Pharmacy services</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31" name="Oval 30">
              <a:extLst>
                <a:ext uri="{FF2B5EF4-FFF2-40B4-BE49-F238E27FC236}">
                  <a16:creationId xmlns:a16="http://schemas.microsoft.com/office/drawing/2014/main" id="{853CA7EE-A341-478B-97EC-0CF97CED2F31}"/>
                </a:ext>
              </a:extLst>
            </p:cNvPr>
            <p:cNvSpPr/>
            <p:nvPr/>
          </p:nvSpPr>
          <p:spPr>
            <a:xfrm>
              <a:off x="7648297" y="3227344"/>
              <a:ext cx="327309" cy="32730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white"/>
                  </a:solidFill>
                  <a:latin typeface="Arial" panose="020B0604020202020204" pitchFamily="34" charset="0"/>
                  <a:cs typeface="Arial" panose="020B0604020202020204" pitchFamily="34" charset="0"/>
                </a:rPr>
                <a:t>D3</a:t>
              </a:r>
            </a:p>
          </p:txBody>
        </p:sp>
        <p:sp>
          <p:nvSpPr>
            <p:cNvPr id="32" name="Rectangle 31">
              <a:extLst>
                <a:ext uri="{FF2B5EF4-FFF2-40B4-BE49-F238E27FC236}">
                  <a16:creationId xmlns:a16="http://schemas.microsoft.com/office/drawing/2014/main" id="{0C2AD8D0-E919-47A1-9114-D3E982EBE71E}"/>
                </a:ext>
              </a:extLst>
            </p:cNvPr>
            <p:cNvSpPr/>
            <p:nvPr/>
          </p:nvSpPr>
          <p:spPr>
            <a:xfrm>
              <a:off x="5474659" y="2740383"/>
              <a:ext cx="3675888" cy="232187"/>
            </a:xfrm>
            <a:prstGeom prst="rect">
              <a:avLst/>
            </a:prstGeom>
          </p:spPr>
          <p:txBody>
            <a:bodyPr wrap="square" lIns="0" tIns="0" rIns="0" bIns="0" anchor="ctr">
              <a:spAutoFit/>
            </a:bodyPr>
            <a:lstStyle/>
            <a:p>
              <a:pPr defTabSz="685800">
                <a:defRPr/>
              </a:pPr>
              <a:r>
                <a:rPr lang="en-US" sz="1200" b="1" dirty="0">
                  <a:solidFill>
                    <a:prstClr val="white"/>
                  </a:solidFill>
                  <a:latin typeface="Arial" panose="020B0604020202020204" pitchFamily="34" charset="0"/>
                  <a:ea typeface="Open Sans" panose="020B0606030504020204" pitchFamily="34" charset="0"/>
                  <a:cs typeface="Arial" panose="020B0604020202020204" pitchFamily="34" charset="0"/>
                </a:rPr>
                <a:t>Integrated NTP Healthcare Business</a:t>
              </a:r>
              <a:endParaRPr lang="en-IN" sz="1200" b="1"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0C36076-A4AC-46A9-BDC7-2ED43D33BB7A}"/>
                </a:ext>
              </a:extLst>
            </p:cNvPr>
            <p:cNvSpPr/>
            <p:nvPr/>
          </p:nvSpPr>
          <p:spPr>
            <a:xfrm>
              <a:off x="4616608" y="3073230"/>
              <a:ext cx="1707355" cy="696561"/>
            </a:xfrm>
            <a:prstGeom prst="rect">
              <a:avLst/>
            </a:prstGeom>
          </p:spPr>
          <p:txBody>
            <a:bodyPr wrap="square" lIns="0" tIns="0" rIns="0" bIns="0" anchor="t">
              <a:spAutoFit/>
            </a:bodyPr>
            <a:lstStyle/>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Radiopharmaceutical Manufacturing</a:t>
              </a:r>
            </a:p>
            <a:p>
              <a:pPr defTabSz="685800">
                <a:defRPr/>
              </a:pPr>
              <a:r>
                <a:rPr lang="en-US" sz="900" dirty="0">
                  <a:solidFill>
                    <a:prstClr val="white"/>
                  </a:solidFill>
                  <a:latin typeface="Arial" panose="020B0604020202020204" pitchFamily="34" charset="0"/>
                  <a:ea typeface="Open Sans" panose="020B0606030504020204" pitchFamily="34" charset="0"/>
                  <a:cs typeface="Arial" panose="020B0604020202020204" pitchFamily="34" charset="0"/>
                </a:rPr>
                <a:t>Pharmaceutical Manufacturing</a:t>
              </a:r>
              <a:endParaRPr lang="en-IN" sz="900" dirty="0">
                <a:solidFill>
                  <a:prstClr val="white"/>
                </a:solidFill>
                <a:latin typeface="Arial" panose="020B0604020202020204" pitchFamily="34" charset="0"/>
                <a:ea typeface="Open Sans" panose="020B0606030504020204" pitchFamily="34" charset="0"/>
                <a:cs typeface="Arial" panose="020B0604020202020204" pitchFamily="34" charset="0"/>
              </a:endParaRPr>
            </a:p>
          </p:txBody>
        </p:sp>
        <p:sp>
          <p:nvSpPr>
            <p:cNvPr id="34" name="TextBox 33"/>
            <p:cNvSpPr txBox="1"/>
            <p:nvPr/>
          </p:nvSpPr>
          <p:spPr>
            <a:xfrm>
              <a:off x="6695241" y="1727172"/>
              <a:ext cx="1991093" cy="290233"/>
            </a:xfrm>
            <a:prstGeom prst="rect">
              <a:avLst/>
            </a:prstGeom>
            <a:noFill/>
          </p:spPr>
          <p:txBody>
            <a:bodyPr wrap="square" rtlCol="0">
              <a:spAutoFit/>
            </a:bodyPr>
            <a:lstStyle/>
            <a:p>
              <a:pPr defTabSz="685800">
                <a:defRPr/>
              </a:pPr>
              <a:r>
                <a:rPr lang="en-US" sz="900" dirty="0">
                  <a:solidFill>
                    <a:prstClr val="black"/>
                  </a:solidFill>
                  <a:latin typeface="Arial" panose="020B0604020202020204" pitchFamily="34" charset="0"/>
                  <a:cs typeface="Arial" panose="020B0604020202020204" pitchFamily="34" charset="0"/>
                </a:rPr>
                <a:t>Target Date: Aug 2022</a:t>
              </a:r>
              <a:endParaRPr lang="en-ZA" sz="900" dirty="0">
                <a:solidFill>
                  <a:prstClr val="black"/>
                </a:solidFill>
                <a:latin typeface="Arial" panose="020B0604020202020204" pitchFamily="34" charset="0"/>
                <a:cs typeface="Arial" panose="020B0604020202020204" pitchFamily="34" charset="0"/>
              </a:endParaRPr>
            </a:p>
          </p:txBody>
        </p:sp>
        <p:sp>
          <p:nvSpPr>
            <p:cNvPr id="35" name="TextBox 34"/>
            <p:cNvSpPr txBox="1"/>
            <p:nvPr/>
          </p:nvSpPr>
          <p:spPr>
            <a:xfrm>
              <a:off x="5154810" y="5895932"/>
              <a:ext cx="1991093" cy="290233"/>
            </a:xfrm>
            <a:prstGeom prst="rect">
              <a:avLst/>
            </a:prstGeom>
            <a:noFill/>
          </p:spPr>
          <p:txBody>
            <a:bodyPr wrap="square" rtlCol="0">
              <a:spAutoFit/>
            </a:bodyPr>
            <a:lstStyle/>
            <a:p>
              <a:pPr defTabSz="685800">
                <a:defRPr/>
              </a:pPr>
              <a:r>
                <a:rPr lang="en-US" sz="900" dirty="0">
                  <a:solidFill>
                    <a:prstClr val="black"/>
                  </a:solidFill>
                  <a:latin typeface="Arial" panose="020B0604020202020204" pitchFamily="34" charset="0"/>
                  <a:cs typeface="Arial" panose="020B0604020202020204" pitchFamily="34" charset="0"/>
                </a:rPr>
                <a:t>Target Date: June 2022</a:t>
              </a:r>
              <a:endParaRPr lang="en-ZA" sz="900" dirty="0">
                <a:solidFill>
                  <a:prstClr val="black"/>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3B308A03-BE79-431B-81CF-0735DAC5AC2B}"/>
                </a:ext>
              </a:extLst>
            </p:cNvPr>
            <p:cNvSpPr/>
            <p:nvPr/>
          </p:nvSpPr>
          <p:spPr>
            <a:xfrm>
              <a:off x="9594385" y="3028090"/>
              <a:ext cx="579847" cy="57984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defRPr/>
              </a:pPr>
              <a:r>
                <a:rPr lang="en-IN" sz="825" b="1" dirty="0">
                  <a:solidFill>
                    <a:prstClr val="white"/>
                  </a:solidFill>
                  <a:latin typeface="Arial" panose="020B0604020202020204" pitchFamily="34" charset="0"/>
                  <a:cs typeface="Arial" panose="020B0604020202020204" pitchFamily="34" charset="0"/>
                </a:rPr>
                <a:t>GOAL</a:t>
              </a:r>
            </a:p>
          </p:txBody>
        </p:sp>
        <p:sp>
          <p:nvSpPr>
            <p:cNvPr id="37" name="Rectangle 36">
              <a:extLst>
                <a:ext uri="{FF2B5EF4-FFF2-40B4-BE49-F238E27FC236}">
                  <a16:creationId xmlns:a16="http://schemas.microsoft.com/office/drawing/2014/main" id="{37B54F57-F675-46B6-8641-5B351E5B6E23}"/>
                </a:ext>
              </a:extLst>
            </p:cNvPr>
            <p:cNvSpPr/>
            <p:nvPr/>
          </p:nvSpPr>
          <p:spPr>
            <a:xfrm>
              <a:off x="10692648" y="2681827"/>
              <a:ext cx="1379416" cy="1393122"/>
            </a:xfrm>
            <a:prstGeom prst="rect">
              <a:avLst/>
            </a:prstGeom>
          </p:spPr>
          <p:txBody>
            <a:bodyPr wrap="square" lIns="0" tIns="0" rIns="0" bIns="0" anchor="ctr">
              <a:spAutoFit/>
            </a:bodyPr>
            <a:lstStyle/>
            <a:p>
              <a:pPr algn="ctr" defTabSz="685800">
                <a:defRPr/>
              </a:pPr>
              <a:r>
                <a:rPr lang="en-US" sz="900" b="1" dirty="0">
                  <a:solidFill>
                    <a:prstClr val="black"/>
                  </a:solidFill>
                  <a:latin typeface="Arial" panose="020B0604020202020204" pitchFamily="34" charset="0"/>
                  <a:ea typeface="Open Sans" panose="020B0606030504020204" pitchFamily="34" charset="0"/>
                  <a:cs typeface="Arial" panose="020B0604020202020204" pitchFamily="34" charset="0"/>
                </a:rPr>
                <a:t>The goal is to establish an integrated pharmaceutical business within the Necsa group with improved profitability.</a:t>
              </a:r>
            </a:p>
          </p:txBody>
        </p:sp>
        <p:sp>
          <p:nvSpPr>
            <p:cNvPr id="39" name="Rectangle 38"/>
            <p:cNvSpPr/>
            <p:nvPr/>
          </p:nvSpPr>
          <p:spPr>
            <a:xfrm>
              <a:off x="6695241" y="846894"/>
              <a:ext cx="5219566" cy="812655"/>
            </a:xfrm>
            <a:prstGeom prst="rect">
              <a:avLst/>
            </a:prstGeom>
          </p:spPr>
          <p:txBody>
            <a:bodyPr wrap="square">
              <a:spAutoFit/>
            </a:bodyPr>
            <a:lstStyle/>
            <a:p>
              <a:pPr defTabSz="685800">
                <a:defRPr/>
              </a:pPr>
              <a:r>
                <a:rPr lang="es-US" sz="900" dirty="0">
                  <a:solidFill>
                    <a:prstClr val="black"/>
                  </a:solidFill>
                  <a:latin typeface="Arial" panose="020B0604020202020204" pitchFamily="34" charset="0"/>
                  <a:cs typeface="Arial" panose="020B0604020202020204" pitchFamily="34" charset="0"/>
                </a:rPr>
                <a:t>The other part of the Integration will be to </a:t>
              </a:r>
              <a:r>
                <a:rPr lang="es-US" sz="900" b="1" dirty="0">
                  <a:solidFill>
                    <a:prstClr val="black"/>
                  </a:solidFill>
                  <a:latin typeface="Arial" panose="020B0604020202020204" pitchFamily="34" charset="0"/>
                  <a:cs typeface="Arial" panose="020B0604020202020204" pitchFamily="34" charset="0"/>
                </a:rPr>
                <a:t>incorporate Ketlaphela</a:t>
              </a:r>
              <a:r>
                <a:rPr lang="es-US" sz="900" dirty="0">
                  <a:solidFill>
                    <a:prstClr val="black"/>
                  </a:solidFill>
                  <a:latin typeface="Arial" panose="020B0604020202020204" pitchFamily="34" charset="0"/>
                  <a:cs typeface="Arial" panose="020B0604020202020204" pitchFamily="34" charset="0"/>
                </a:rPr>
                <a:t>, a </a:t>
              </a:r>
              <a:r>
                <a:rPr lang="en-US" sz="900" dirty="0">
                  <a:solidFill>
                    <a:prstClr val="black"/>
                  </a:solidFill>
                  <a:latin typeface="Arial" panose="020B0604020202020204" pitchFamily="34" charset="0"/>
                  <a:cs typeface="Arial" panose="020B0604020202020204" pitchFamily="34" charset="0"/>
                </a:rPr>
                <a:t>conventional generics Pharmaceutical company into the healthcare business. The aim of this is </a:t>
              </a:r>
              <a:r>
                <a:rPr lang="en-US" sz="900" b="1" dirty="0">
                  <a:solidFill>
                    <a:prstClr val="black"/>
                  </a:solidFill>
                  <a:latin typeface="Arial" panose="020B0604020202020204" pitchFamily="34" charset="0"/>
                  <a:cs typeface="Arial" panose="020B0604020202020204" pitchFamily="34" charset="0"/>
                </a:rPr>
                <a:t>to leverage each of the individual businesses strenghts </a:t>
              </a:r>
              <a:r>
                <a:rPr lang="en-US" sz="900" dirty="0">
                  <a:solidFill>
                    <a:prstClr val="black"/>
                  </a:solidFill>
                  <a:latin typeface="Arial" panose="020B0604020202020204" pitchFamily="34" charset="0"/>
                  <a:cs typeface="Arial" panose="020B0604020202020204" pitchFamily="34" charset="0"/>
                </a:rPr>
                <a:t>and combine them to ensure the most profitable outcome. </a:t>
              </a:r>
            </a:p>
          </p:txBody>
        </p:sp>
        <p:sp>
          <p:nvSpPr>
            <p:cNvPr id="40" name="Rectangle 39"/>
            <p:cNvSpPr/>
            <p:nvPr/>
          </p:nvSpPr>
          <p:spPr>
            <a:xfrm>
              <a:off x="5158565" y="4621268"/>
              <a:ext cx="4101467" cy="1073865"/>
            </a:xfrm>
            <a:prstGeom prst="rect">
              <a:avLst/>
            </a:prstGeom>
          </p:spPr>
          <p:txBody>
            <a:bodyPr wrap="square">
              <a:spAutoFit/>
            </a:bodyPr>
            <a:lstStyle/>
            <a:p>
              <a:pPr defTabSz="914240">
                <a:defRPr/>
              </a:pPr>
              <a:r>
                <a:rPr lang="es-US" sz="825" dirty="0">
                  <a:solidFill>
                    <a:prstClr val="black"/>
                  </a:solidFill>
                  <a:latin typeface="Arial" panose="020B0604020202020204" pitchFamily="34" charset="0"/>
                  <a:cs typeface="Arial" panose="020B0604020202020204" pitchFamily="34" charset="0"/>
                </a:rPr>
                <a:t>The Integration of NTP and AEC’s Radiopharmacuetical businesses is necessary to </a:t>
              </a:r>
              <a:r>
                <a:rPr lang="es-US" sz="825" b="1" dirty="0">
                  <a:solidFill>
                    <a:prstClr val="black"/>
                  </a:solidFill>
                  <a:latin typeface="Arial" panose="020B0604020202020204" pitchFamily="34" charset="0"/>
                  <a:cs typeface="Arial" panose="020B0604020202020204" pitchFamily="34" charset="0"/>
                </a:rPr>
                <a:t>regain the local market share </a:t>
              </a:r>
              <a:r>
                <a:rPr lang="es-US" sz="825" dirty="0">
                  <a:solidFill>
                    <a:prstClr val="black"/>
                  </a:solidFill>
                  <a:latin typeface="Arial" panose="020B0604020202020204" pitchFamily="34" charset="0"/>
                  <a:cs typeface="Arial" panose="020B0604020202020204" pitchFamily="34" charset="0"/>
                </a:rPr>
                <a:t>and </a:t>
              </a:r>
              <a:r>
                <a:rPr lang="es-US" sz="825" b="1" dirty="0">
                  <a:solidFill>
                    <a:prstClr val="black"/>
                  </a:solidFill>
                  <a:latin typeface="Arial" panose="020B0604020202020204" pitchFamily="34" charset="0"/>
                  <a:cs typeface="Arial" panose="020B0604020202020204" pitchFamily="34" charset="0"/>
                </a:rPr>
                <a:t>expand the export market opportunities</a:t>
              </a:r>
              <a:r>
                <a:rPr lang="es-US" sz="825" dirty="0">
                  <a:solidFill>
                    <a:prstClr val="black"/>
                  </a:solidFill>
                  <a:latin typeface="Arial" panose="020B0604020202020204" pitchFamily="34" charset="0"/>
                  <a:cs typeface="Arial" panose="020B0604020202020204" pitchFamily="34" charset="0"/>
                </a:rPr>
                <a:t>, as this will created a </a:t>
              </a:r>
              <a:r>
                <a:rPr lang="es-US" sz="825" b="1" dirty="0">
                  <a:solidFill>
                    <a:prstClr val="black"/>
                  </a:solidFill>
                  <a:latin typeface="Arial" panose="020B0604020202020204" pitchFamily="34" charset="0"/>
                  <a:cs typeface="Arial" panose="020B0604020202020204" pitchFamily="34" charset="0"/>
                </a:rPr>
                <a:t>united front to the market to improve market dynamics </a:t>
              </a:r>
              <a:r>
                <a:rPr lang="es-US" sz="825" dirty="0">
                  <a:solidFill>
                    <a:prstClr val="black"/>
                  </a:solidFill>
                  <a:latin typeface="Arial" panose="020B0604020202020204" pitchFamily="34" charset="0"/>
                  <a:cs typeface="Arial" panose="020B0604020202020204" pitchFamily="34" charset="0"/>
                </a:rPr>
                <a:t>as well as allow </a:t>
              </a:r>
              <a:r>
                <a:rPr lang="es-US" sz="825" b="1" dirty="0">
                  <a:solidFill>
                    <a:prstClr val="black"/>
                  </a:solidFill>
                  <a:latin typeface="Arial" panose="020B0604020202020204" pitchFamily="34" charset="0"/>
                  <a:cs typeface="Arial" panose="020B0604020202020204" pitchFamily="34" charset="0"/>
                </a:rPr>
                <a:t>the full utilization and capatilisation of resources and strenghts</a:t>
              </a:r>
              <a:r>
                <a:rPr lang="es-US" sz="825" dirty="0">
                  <a:solidFill>
                    <a:prstClr val="black"/>
                  </a:solidFill>
                  <a:latin typeface="Arial" panose="020B0604020202020204" pitchFamily="34" charset="0"/>
                  <a:cs typeface="Arial" panose="020B0604020202020204" pitchFamily="34" charset="0"/>
                </a:rPr>
                <a:t>. </a:t>
              </a:r>
              <a:endParaRPr lang="en-ZA" sz="825" dirty="0">
                <a:solidFill>
                  <a:prstClr val="black"/>
                </a:solidFill>
                <a:latin typeface="Arial" panose="020B0604020202020204" pitchFamily="34" charset="0"/>
                <a:cs typeface="Arial" panose="020B0604020202020204" pitchFamily="34" charset="0"/>
              </a:endParaRPr>
            </a:p>
          </p:txBody>
        </p:sp>
      </p:grpSp>
      <p:sp>
        <p:nvSpPr>
          <p:cNvPr id="41" name="Slide Number Placeholder 40"/>
          <p:cNvSpPr>
            <a:spLocks noGrp="1"/>
          </p:cNvSpPr>
          <p:nvPr>
            <p:ph type="sldNum" sz="quarter" idx="12"/>
          </p:nvPr>
        </p:nvSpPr>
        <p:spPr>
          <a:xfrm>
            <a:off x="8054502" y="6356354"/>
            <a:ext cx="632299" cy="365125"/>
          </a:xfrm>
        </p:spPr>
        <p:txBody>
          <a:bodyPr/>
          <a:lstStyle/>
          <a:p>
            <a:fld id="{55606F0F-C923-9C4F-9129-EDBF4B3F081A}" type="slidenum">
              <a:rPr lang="en-US" smtClean="0">
                <a:solidFill>
                  <a:prstClr val="black">
                    <a:tint val="75000"/>
                  </a:prstClr>
                </a:solidFill>
              </a:rPr>
              <a:pPr/>
              <a:t>16</a:t>
            </a:fld>
            <a:endParaRPr lang="en-US">
              <a:solidFill>
                <a:prstClr val="black">
                  <a:tint val="75000"/>
                </a:prstClr>
              </a:solidFill>
            </a:endParaRPr>
          </a:p>
        </p:txBody>
      </p:sp>
      <p:sp>
        <p:nvSpPr>
          <p:cNvPr id="43" name="Title 2"/>
          <p:cNvSpPr txBox="1">
            <a:spLocks/>
          </p:cNvSpPr>
          <p:nvPr/>
        </p:nvSpPr>
        <p:spPr>
          <a:xfrm>
            <a:off x="171630" y="0"/>
            <a:ext cx="6460664"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9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STRATEGIC COMMERCIAL AND IMPACT PROJECTS </a:t>
            </a:r>
            <a:endParaRPr lang="en-US" sz="2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3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6C2427-2C57-4C51-BCD6-E3E46358B060}" type="slidenum">
              <a:rPr lang="en-US" sz="1400" smtClean="0">
                <a:solidFill>
                  <a:prstClr val="black">
                    <a:tint val="75000"/>
                  </a:prstClr>
                </a:solidFill>
              </a:rPr>
              <a:pPr/>
              <a:t>17</a:t>
            </a:fld>
            <a:endParaRPr lang="en-US" sz="1400" dirty="0">
              <a:solidFill>
                <a:prstClr val="black">
                  <a:tint val="75000"/>
                </a:prstClr>
              </a:solidFill>
            </a:endParaRPr>
          </a:p>
        </p:txBody>
      </p:sp>
      <p:sp>
        <p:nvSpPr>
          <p:cNvPr id="5" name="Title 2"/>
          <p:cNvSpPr>
            <a:spLocks noGrp="1"/>
          </p:cNvSpPr>
          <p:nvPr>
            <p:ph type="title"/>
          </p:nvPr>
        </p:nvSpPr>
        <p:spPr>
          <a:xfrm>
            <a:off x="31938" y="184165"/>
            <a:ext cx="6460664" cy="1143000"/>
          </a:xfrm>
        </p:spPr>
        <p:txBody>
          <a:bodyPr>
            <a:normAutofit/>
          </a:bodyPr>
          <a:lstStyle/>
          <a:p>
            <a:pPr algn="l"/>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STAKEHOLDERS </a:t>
            </a:r>
          </a:p>
        </p:txBody>
      </p:sp>
      <p:grpSp>
        <p:nvGrpSpPr>
          <p:cNvPr id="6" name="Group 5"/>
          <p:cNvGrpSpPr/>
          <p:nvPr/>
        </p:nvGrpSpPr>
        <p:grpSpPr>
          <a:xfrm>
            <a:off x="347392" y="1143001"/>
            <a:ext cx="5519965" cy="5395912"/>
            <a:chOff x="3134339" y="1072143"/>
            <a:chExt cx="5645212" cy="5583953"/>
          </a:xfrm>
        </p:grpSpPr>
        <p:sp>
          <p:nvSpPr>
            <p:cNvPr id="8" name="Rectangle 7">
              <a:extLst>
                <a:ext uri="{FF2B5EF4-FFF2-40B4-BE49-F238E27FC236}">
                  <a16:creationId xmlns:a16="http://schemas.microsoft.com/office/drawing/2014/main" id="{A731B99B-BD4F-4B11-835E-1D3917709B5F}"/>
                </a:ext>
              </a:extLst>
            </p:cNvPr>
            <p:cNvSpPr/>
            <p:nvPr/>
          </p:nvSpPr>
          <p:spPr>
            <a:xfrm rot="19813210">
              <a:off x="5696410" y="3962161"/>
              <a:ext cx="1572250" cy="1484375"/>
            </a:xfrm>
            <a:prstGeom prst="rect">
              <a:avLst/>
            </a:prstGeom>
            <a:gradFill flip="none" rotWithShape="1">
              <a:gsLst>
                <a:gs pos="28000">
                  <a:schemeClr val="tx1">
                    <a:alpha val="14000"/>
                  </a:schemeClr>
                </a:gs>
                <a:gs pos="78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9BACE97-E943-4961-B210-66E0D6EE7F7D}"/>
                </a:ext>
              </a:extLst>
            </p:cNvPr>
            <p:cNvGrpSpPr/>
            <p:nvPr/>
          </p:nvGrpSpPr>
          <p:grpSpPr>
            <a:xfrm>
              <a:off x="5015471" y="2973290"/>
              <a:ext cx="1979319" cy="1951531"/>
              <a:chOff x="4543348" y="2564296"/>
              <a:chExt cx="2424337" cy="2559762"/>
            </a:xfrm>
          </p:grpSpPr>
          <p:sp>
            <p:nvSpPr>
              <p:cNvPr id="41" name="Oval 40">
                <a:extLst>
                  <a:ext uri="{FF2B5EF4-FFF2-40B4-BE49-F238E27FC236}">
                    <a16:creationId xmlns:a16="http://schemas.microsoft.com/office/drawing/2014/main" id="{C277EDFB-8B73-41DF-9748-A4E19AD78358}"/>
                  </a:ext>
                </a:extLst>
              </p:cNvPr>
              <p:cNvSpPr/>
              <p:nvPr/>
            </p:nvSpPr>
            <p:spPr>
              <a:xfrm>
                <a:off x="4620835" y="2564296"/>
                <a:ext cx="2346850" cy="2346850"/>
              </a:xfrm>
              <a:prstGeom prst="ellipse">
                <a:avLst/>
              </a:prstGeom>
              <a:gradFill flip="none" rotWithShape="1">
                <a:gsLst>
                  <a:gs pos="28000">
                    <a:schemeClr val="bg1">
                      <a:lumMod val="95000"/>
                    </a:schemeClr>
                  </a:gs>
                  <a:gs pos="100000">
                    <a:schemeClr val="bg1">
                      <a:lumMod val="9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183D087F-ACB1-4859-83A7-F73F16746712}"/>
                  </a:ext>
                </a:extLst>
              </p:cNvPr>
              <p:cNvSpPr/>
              <p:nvPr/>
            </p:nvSpPr>
            <p:spPr>
              <a:xfrm>
                <a:off x="4543348" y="2632662"/>
                <a:ext cx="2355969" cy="2491396"/>
              </a:xfrm>
              <a:prstGeom prst="ellipse">
                <a:avLst/>
              </a:prstGeom>
              <a:gradFill flip="none" rotWithShape="1">
                <a:gsLst>
                  <a:gs pos="28000">
                    <a:schemeClr val="bg1"/>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 name="Group 9"/>
            <p:cNvGrpSpPr/>
            <p:nvPr/>
          </p:nvGrpSpPr>
          <p:grpSpPr>
            <a:xfrm>
              <a:off x="3134339" y="1072143"/>
              <a:ext cx="5645212" cy="5583953"/>
              <a:chOff x="6225337" y="989747"/>
              <a:chExt cx="5593471" cy="5551630"/>
            </a:xfrm>
          </p:grpSpPr>
          <p:sp>
            <p:nvSpPr>
              <p:cNvPr id="15" name="Block Arc 14"/>
              <p:cNvSpPr/>
              <p:nvPr/>
            </p:nvSpPr>
            <p:spPr>
              <a:xfrm>
                <a:off x="6717303" y="1444851"/>
                <a:ext cx="4680691" cy="4680691"/>
              </a:xfrm>
              <a:prstGeom prst="blockArc">
                <a:avLst>
                  <a:gd name="adj1" fmla="val 14538462"/>
                  <a:gd name="adj2" fmla="val 16200000"/>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16" name="Block Arc 15"/>
              <p:cNvSpPr/>
              <p:nvPr/>
            </p:nvSpPr>
            <p:spPr>
              <a:xfrm>
                <a:off x="6727518" y="1439522"/>
                <a:ext cx="4680691" cy="4680691"/>
              </a:xfrm>
              <a:prstGeom prst="blockArc">
                <a:avLst>
                  <a:gd name="adj1" fmla="val 12876923"/>
                  <a:gd name="adj2" fmla="val 14538462"/>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17" name="Block Arc 16"/>
              <p:cNvSpPr/>
              <p:nvPr/>
            </p:nvSpPr>
            <p:spPr>
              <a:xfrm>
                <a:off x="6727511" y="1439532"/>
                <a:ext cx="4680691" cy="4680691"/>
              </a:xfrm>
              <a:prstGeom prst="blockArc">
                <a:avLst>
                  <a:gd name="adj1" fmla="val 11215385"/>
                  <a:gd name="adj2" fmla="val 12876923"/>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18" name="Block Arc 17"/>
              <p:cNvSpPr/>
              <p:nvPr/>
            </p:nvSpPr>
            <p:spPr>
              <a:xfrm>
                <a:off x="6727513" y="1439517"/>
                <a:ext cx="4680691" cy="4680691"/>
              </a:xfrm>
              <a:prstGeom prst="blockArc">
                <a:avLst>
                  <a:gd name="adj1" fmla="val 9553846"/>
                  <a:gd name="adj2" fmla="val 11215385"/>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19" name="Block Arc 18"/>
              <p:cNvSpPr/>
              <p:nvPr/>
            </p:nvSpPr>
            <p:spPr>
              <a:xfrm>
                <a:off x="6727486" y="1439446"/>
                <a:ext cx="4680691" cy="4680691"/>
              </a:xfrm>
              <a:prstGeom prst="blockArc">
                <a:avLst>
                  <a:gd name="adj1" fmla="val 7892308"/>
                  <a:gd name="adj2" fmla="val 9553846"/>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0" name="Block Arc 19"/>
              <p:cNvSpPr/>
              <p:nvPr/>
            </p:nvSpPr>
            <p:spPr>
              <a:xfrm>
                <a:off x="6729874" y="1441565"/>
                <a:ext cx="4680691" cy="4680691"/>
              </a:xfrm>
              <a:prstGeom prst="blockArc">
                <a:avLst>
                  <a:gd name="adj1" fmla="val 6230769"/>
                  <a:gd name="adj2" fmla="val 7892308"/>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1" name="Block Arc 20"/>
              <p:cNvSpPr/>
              <p:nvPr/>
            </p:nvSpPr>
            <p:spPr>
              <a:xfrm>
                <a:off x="6727533" y="1440986"/>
                <a:ext cx="4680691" cy="4680691"/>
              </a:xfrm>
              <a:prstGeom prst="blockArc">
                <a:avLst>
                  <a:gd name="adj1" fmla="val 4569231"/>
                  <a:gd name="adj2" fmla="val 6230769"/>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2" name="Block Arc 21"/>
              <p:cNvSpPr/>
              <p:nvPr/>
            </p:nvSpPr>
            <p:spPr>
              <a:xfrm>
                <a:off x="6727513" y="1440991"/>
                <a:ext cx="4680691" cy="4680691"/>
              </a:xfrm>
              <a:prstGeom prst="blockArc">
                <a:avLst>
                  <a:gd name="adj1" fmla="val 2907692"/>
                  <a:gd name="adj2" fmla="val 4569231"/>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3" name="Block Arc 22"/>
              <p:cNvSpPr/>
              <p:nvPr/>
            </p:nvSpPr>
            <p:spPr>
              <a:xfrm>
                <a:off x="6727555" y="1440954"/>
                <a:ext cx="4680691" cy="4680691"/>
              </a:xfrm>
              <a:prstGeom prst="blockArc">
                <a:avLst>
                  <a:gd name="adj1" fmla="val 1246154"/>
                  <a:gd name="adj2" fmla="val 2907692"/>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4" name="Block Arc 23"/>
              <p:cNvSpPr/>
              <p:nvPr/>
            </p:nvSpPr>
            <p:spPr>
              <a:xfrm>
                <a:off x="6727528" y="1441024"/>
                <a:ext cx="4680691" cy="4680691"/>
              </a:xfrm>
              <a:prstGeom prst="blockArc">
                <a:avLst>
                  <a:gd name="adj1" fmla="val 21184615"/>
                  <a:gd name="adj2" fmla="val 1246154"/>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5" name="Block Arc 24"/>
              <p:cNvSpPr/>
              <p:nvPr/>
            </p:nvSpPr>
            <p:spPr>
              <a:xfrm>
                <a:off x="6728101" y="1445696"/>
                <a:ext cx="4680691" cy="4680691"/>
              </a:xfrm>
              <a:prstGeom prst="blockArc">
                <a:avLst>
                  <a:gd name="adj1" fmla="val 19523077"/>
                  <a:gd name="adj2" fmla="val 21184615"/>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6" name="Block Arc 25"/>
              <p:cNvSpPr/>
              <p:nvPr/>
            </p:nvSpPr>
            <p:spPr>
              <a:xfrm>
                <a:off x="6727533" y="1444874"/>
                <a:ext cx="4680691" cy="4680691"/>
              </a:xfrm>
              <a:prstGeom prst="blockArc">
                <a:avLst>
                  <a:gd name="adj1" fmla="val 17861538"/>
                  <a:gd name="adj2" fmla="val 19523077"/>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7" name="Block Arc 26"/>
              <p:cNvSpPr/>
              <p:nvPr/>
            </p:nvSpPr>
            <p:spPr>
              <a:xfrm>
                <a:off x="6727533" y="1444874"/>
                <a:ext cx="4680691" cy="4680691"/>
              </a:xfrm>
              <a:prstGeom prst="blockArc">
                <a:avLst>
                  <a:gd name="adj1" fmla="val 16200000"/>
                  <a:gd name="adj2" fmla="val 17861538"/>
                  <a:gd name="adj3" fmla="val 2129"/>
                </a:avLst>
              </a:prstGeom>
              <a:solidFill>
                <a:srgbClr val="4F81BD">
                  <a:tint val="60000"/>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dk1">
                  <a:hueOff val="0"/>
                  <a:satOff val="0"/>
                  <a:lumOff val="0"/>
                  <a:alphaOff val="0"/>
                </a:schemeClr>
              </a:fontRef>
            </p:style>
          </p:sp>
          <p:sp>
            <p:nvSpPr>
              <p:cNvPr id="28" name="Freeform 27"/>
              <p:cNvSpPr/>
              <p:nvPr/>
            </p:nvSpPr>
            <p:spPr>
              <a:xfrm>
                <a:off x="8503898" y="989747"/>
                <a:ext cx="1073384" cy="1052548"/>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Shareholder Government Department &amp;Parliament</a:t>
                </a:r>
              </a:p>
            </p:txBody>
          </p:sp>
          <p:sp>
            <p:nvSpPr>
              <p:cNvPr id="29" name="Freeform 28"/>
              <p:cNvSpPr/>
              <p:nvPr/>
            </p:nvSpPr>
            <p:spPr>
              <a:xfrm>
                <a:off x="9632429" y="1278063"/>
                <a:ext cx="1022973" cy="913876"/>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Employees</a:t>
                </a:r>
                <a:endParaRPr kumimoji="0" lang="en-ZA"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endParaRPr>
              </a:p>
            </p:txBody>
          </p:sp>
          <p:sp>
            <p:nvSpPr>
              <p:cNvPr id="30" name="Freeform 29"/>
              <p:cNvSpPr/>
              <p:nvPr/>
            </p:nvSpPr>
            <p:spPr>
              <a:xfrm>
                <a:off x="10461960" y="2012962"/>
                <a:ext cx="1022973" cy="913876"/>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Business and industry</a:t>
                </a:r>
              </a:p>
            </p:txBody>
          </p:sp>
          <p:sp>
            <p:nvSpPr>
              <p:cNvPr id="31" name="Freeform 30"/>
              <p:cNvSpPr/>
              <p:nvPr/>
            </p:nvSpPr>
            <p:spPr>
              <a:xfrm>
                <a:off x="10854938" y="3045293"/>
                <a:ext cx="909955" cy="913876"/>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NGOs</a:t>
                </a:r>
              </a:p>
            </p:txBody>
          </p:sp>
          <p:sp>
            <p:nvSpPr>
              <p:cNvPr id="32" name="Freeform 31"/>
              <p:cNvSpPr/>
              <p:nvPr/>
            </p:nvSpPr>
            <p:spPr>
              <a:xfrm>
                <a:off x="10721375" y="4120554"/>
                <a:ext cx="1097433" cy="938782"/>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Regulators</a:t>
                </a:r>
              </a:p>
            </p:txBody>
          </p:sp>
          <p:sp>
            <p:nvSpPr>
              <p:cNvPr id="33" name="Freeform 32"/>
              <p:cNvSpPr/>
              <p:nvPr/>
            </p:nvSpPr>
            <p:spPr>
              <a:xfrm>
                <a:off x="10127955" y="5057514"/>
                <a:ext cx="1037691" cy="913876"/>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Scientific/ Academic/ research community </a:t>
                </a:r>
              </a:p>
            </p:txBody>
          </p:sp>
          <p:sp>
            <p:nvSpPr>
              <p:cNvPr id="34" name="Freeform 33"/>
              <p:cNvSpPr/>
              <p:nvPr/>
            </p:nvSpPr>
            <p:spPr>
              <a:xfrm>
                <a:off x="9110512" y="5572549"/>
                <a:ext cx="1143514" cy="968828"/>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59971" tIns="143994" rIns="159971" bIns="143994"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Labour organisations</a:t>
                </a:r>
              </a:p>
            </p:txBody>
          </p:sp>
          <p:sp>
            <p:nvSpPr>
              <p:cNvPr id="35" name="Freeform 34"/>
              <p:cNvSpPr/>
              <p:nvPr/>
            </p:nvSpPr>
            <p:spPr>
              <a:xfrm>
                <a:off x="8002270" y="5572549"/>
                <a:ext cx="1022973" cy="913876"/>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Suppliers </a:t>
                </a:r>
                <a:endParaRPr kumimoji="0" lang="en-ZA"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endParaRPr>
              </a:p>
            </p:txBody>
          </p:sp>
          <p:sp>
            <p:nvSpPr>
              <p:cNvPr id="36" name="Freeform 35"/>
              <p:cNvSpPr/>
              <p:nvPr/>
            </p:nvSpPr>
            <p:spPr>
              <a:xfrm>
                <a:off x="7020987" y="5056037"/>
                <a:ext cx="992152" cy="913876"/>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Media</a:t>
                </a:r>
                <a:endParaRPr kumimoji="0" lang="en-ZA"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endParaRPr>
              </a:p>
            </p:txBody>
          </p:sp>
          <p:sp>
            <p:nvSpPr>
              <p:cNvPr id="37" name="Freeform 36"/>
              <p:cNvSpPr/>
              <p:nvPr/>
            </p:nvSpPr>
            <p:spPr>
              <a:xfrm>
                <a:off x="6391398" y="4124040"/>
                <a:ext cx="1159604" cy="977815"/>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International community </a:t>
                </a:r>
              </a:p>
            </p:txBody>
          </p:sp>
          <p:sp>
            <p:nvSpPr>
              <p:cNvPr id="38" name="Freeform 37"/>
              <p:cNvSpPr/>
              <p:nvPr/>
            </p:nvSpPr>
            <p:spPr>
              <a:xfrm>
                <a:off x="6225337" y="2977102"/>
                <a:ext cx="1120150" cy="1047319"/>
              </a:xfrm>
              <a:custGeom>
                <a:avLst/>
                <a:gdLst>
                  <a:gd name="connsiteX0" fmla="*/ 0 w 1037738"/>
                  <a:gd name="connsiteY0" fmla="*/ 456938 h 913876"/>
                  <a:gd name="connsiteX1" fmla="*/ 518869 w 1037738"/>
                  <a:gd name="connsiteY1" fmla="*/ 0 h 913876"/>
                  <a:gd name="connsiteX2" fmla="*/ 1037738 w 1037738"/>
                  <a:gd name="connsiteY2" fmla="*/ 456938 h 913876"/>
                  <a:gd name="connsiteX3" fmla="*/ 518869 w 1037738"/>
                  <a:gd name="connsiteY3" fmla="*/ 913876 h 913876"/>
                  <a:gd name="connsiteX4" fmla="*/ 0 w 1037738"/>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738" h="913876">
                    <a:moveTo>
                      <a:pt x="0" y="456938"/>
                    </a:moveTo>
                    <a:cubicBezTo>
                      <a:pt x="0" y="204578"/>
                      <a:pt x="232306" y="0"/>
                      <a:pt x="518869" y="0"/>
                    </a:cubicBezTo>
                    <a:cubicBezTo>
                      <a:pt x="805432" y="0"/>
                      <a:pt x="1037738" y="204578"/>
                      <a:pt x="1037738" y="456938"/>
                    </a:cubicBezTo>
                    <a:cubicBezTo>
                      <a:pt x="1037738" y="709298"/>
                      <a:pt x="805432" y="913876"/>
                      <a:pt x="518869" y="913876"/>
                    </a:cubicBezTo>
                    <a:cubicBezTo>
                      <a:pt x="232306"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3403" tIns="145264" rIns="163403"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Local communities</a:t>
                </a:r>
                <a:endParaRPr kumimoji="0" lang="en-ZA"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endParaRPr>
              </a:p>
            </p:txBody>
          </p:sp>
          <p:sp>
            <p:nvSpPr>
              <p:cNvPr id="39" name="Freeform 38"/>
              <p:cNvSpPr/>
              <p:nvPr/>
            </p:nvSpPr>
            <p:spPr>
              <a:xfrm>
                <a:off x="6650818" y="2007598"/>
                <a:ext cx="1022973" cy="913876"/>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Investors/ Funders</a:t>
                </a:r>
              </a:p>
            </p:txBody>
          </p:sp>
          <p:sp>
            <p:nvSpPr>
              <p:cNvPr id="40" name="Freeform 39"/>
              <p:cNvSpPr/>
              <p:nvPr/>
            </p:nvSpPr>
            <p:spPr>
              <a:xfrm>
                <a:off x="7419716" y="1272702"/>
                <a:ext cx="1022973" cy="923055"/>
              </a:xfrm>
              <a:custGeom>
                <a:avLst/>
                <a:gdLst>
                  <a:gd name="connsiteX0" fmla="*/ 0 w 1022973"/>
                  <a:gd name="connsiteY0" fmla="*/ 456938 h 913876"/>
                  <a:gd name="connsiteX1" fmla="*/ 511487 w 1022973"/>
                  <a:gd name="connsiteY1" fmla="*/ 0 h 913876"/>
                  <a:gd name="connsiteX2" fmla="*/ 1022974 w 1022973"/>
                  <a:gd name="connsiteY2" fmla="*/ 456938 h 913876"/>
                  <a:gd name="connsiteX3" fmla="*/ 511487 w 1022973"/>
                  <a:gd name="connsiteY3" fmla="*/ 913876 h 913876"/>
                  <a:gd name="connsiteX4" fmla="*/ 0 w 1022973"/>
                  <a:gd name="connsiteY4" fmla="*/ 456938 h 91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973" h="913876">
                    <a:moveTo>
                      <a:pt x="0" y="456938"/>
                    </a:moveTo>
                    <a:cubicBezTo>
                      <a:pt x="0" y="204578"/>
                      <a:pt x="229001" y="0"/>
                      <a:pt x="511487" y="0"/>
                    </a:cubicBezTo>
                    <a:cubicBezTo>
                      <a:pt x="793973" y="0"/>
                      <a:pt x="1022974" y="204578"/>
                      <a:pt x="1022974" y="456938"/>
                    </a:cubicBezTo>
                    <a:cubicBezTo>
                      <a:pt x="1022974" y="709298"/>
                      <a:pt x="793973" y="913876"/>
                      <a:pt x="511487" y="913876"/>
                    </a:cubicBezTo>
                    <a:cubicBezTo>
                      <a:pt x="229001" y="913876"/>
                      <a:pt x="0" y="709298"/>
                      <a:pt x="0" y="456938"/>
                    </a:cubicBezTo>
                    <a:close/>
                  </a:path>
                </a:pathLst>
              </a:custGeom>
              <a:solidFill>
                <a:sysClr val="window" lastClr="FFFFFF">
                  <a:hueOff val="0"/>
                  <a:satOff val="0"/>
                  <a:lumOff val="0"/>
                  <a:alphaOff val="0"/>
                </a:sysClr>
              </a:solidFill>
              <a:ln w="38100" cap="flat" cmpd="sng" algn="ctr">
                <a:solidFill>
                  <a:srgbClr val="4F81BD">
                    <a:shade val="80000"/>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dk1">
                  <a:hueOff val="0"/>
                  <a:satOff val="0"/>
                  <a:lumOff val="0"/>
                  <a:alphaOff val="0"/>
                </a:schemeClr>
              </a:fontRef>
            </p:style>
            <p:txBody>
              <a:bodyPr spcFirstLastPara="0" vert="horz" wrap="square" lIns="161241" tIns="145264" rIns="161241" bIns="145264"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ZA" sz="900" b="1"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Customers</a:t>
                </a:r>
              </a:p>
            </p:txBody>
          </p:sp>
        </p:grpSp>
        <p:grpSp>
          <p:nvGrpSpPr>
            <p:cNvPr id="11" name="Group 10">
              <a:extLst>
                <a:ext uri="{FF2B5EF4-FFF2-40B4-BE49-F238E27FC236}">
                  <a16:creationId xmlns:a16="http://schemas.microsoft.com/office/drawing/2014/main" id="{D6F344EA-5706-465E-99DE-0F6DA84FABDE}"/>
                </a:ext>
              </a:extLst>
            </p:cNvPr>
            <p:cNvGrpSpPr/>
            <p:nvPr/>
          </p:nvGrpSpPr>
          <p:grpSpPr>
            <a:xfrm>
              <a:off x="4770220" y="2705029"/>
              <a:ext cx="2430075" cy="2453128"/>
              <a:chOff x="6168" y="2107439"/>
              <a:chExt cx="3649208" cy="3780022"/>
            </a:xfrm>
          </p:grpSpPr>
          <p:sp>
            <p:nvSpPr>
              <p:cNvPr id="13" name="Freeform: Shape 76">
                <a:extLst>
                  <a:ext uri="{FF2B5EF4-FFF2-40B4-BE49-F238E27FC236}">
                    <a16:creationId xmlns:a16="http://schemas.microsoft.com/office/drawing/2014/main" id="{29AA1C0A-2F8D-4222-A07E-4D4FA332658F}"/>
                  </a:ext>
                </a:extLst>
              </p:cNvPr>
              <p:cNvSpPr/>
              <p:nvPr/>
            </p:nvSpPr>
            <p:spPr>
              <a:xfrm>
                <a:off x="6168" y="2107439"/>
                <a:ext cx="1886047" cy="3780022"/>
              </a:xfrm>
              <a:custGeom>
                <a:avLst/>
                <a:gdLst>
                  <a:gd name="connsiteX0" fmla="*/ 1771928 w 1774169"/>
                  <a:gd name="connsiteY0" fmla="*/ 0 h 3543856"/>
                  <a:gd name="connsiteX1" fmla="*/ 1774169 w 1774169"/>
                  <a:gd name="connsiteY1" fmla="*/ 113 h 3543856"/>
                  <a:gd name="connsiteX2" fmla="*/ 1774169 w 1774169"/>
                  <a:gd name="connsiteY2" fmla="*/ 143533 h 3543856"/>
                  <a:gd name="connsiteX3" fmla="*/ 1771928 w 1774169"/>
                  <a:gd name="connsiteY3" fmla="*/ 143420 h 3543856"/>
                  <a:gd name="connsiteX4" fmla="*/ 143420 w 1774169"/>
                  <a:gd name="connsiteY4" fmla="*/ 1771928 h 3543856"/>
                  <a:gd name="connsiteX5" fmla="*/ 1771928 w 1774169"/>
                  <a:gd name="connsiteY5" fmla="*/ 3400436 h 3543856"/>
                  <a:gd name="connsiteX6" fmla="*/ 1774169 w 1774169"/>
                  <a:gd name="connsiteY6" fmla="*/ 3400323 h 3543856"/>
                  <a:gd name="connsiteX7" fmla="*/ 1774169 w 1774169"/>
                  <a:gd name="connsiteY7" fmla="*/ 3543743 h 3543856"/>
                  <a:gd name="connsiteX8" fmla="*/ 1771928 w 1774169"/>
                  <a:gd name="connsiteY8" fmla="*/ 3543856 h 3543856"/>
                  <a:gd name="connsiteX9" fmla="*/ 0 w 1774169"/>
                  <a:gd name="connsiteY9" fmla="*/ 1771928 h 3543856"/>
                  <a:gd name="connsiteX10" fmla="*/ 1771928 w 1774169"/>
                  <a:gd name="connsiteY10" fmla="*/ 0 h 35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69" h="3543856">
                    <a:moveTo>
                      <a:pt x="1771928" y="0"/>
                    </a:moveTo>
                    <a:lnTo>
                      <a:pt x="1774169" y="113"/>
                    </a:lnTo>
                    <a:lnTo>
                      <a:pt x="1774169" y="143533"/>
                    </a:lnTo>
                    <a:lnTo>
                      <a:pt x="1771928" y="143420"/>
                    </a:lnTo>
                    <a:cubicBezTo>
                      <a:pt x="872528" y="143420"/>
                      <a:pt x="143420" y="872528"/>
                      <a:pt x="143420" y="1771928"/>
                    </a:cubicBezTo>
                    <a:cubicBezTo>
                      <a:pt x="143420" y="2671328"/>
                      <a:pt x="872528" y="3400436"/>
                      <a:pt x="1771928" y="3400436"/>
                    </a:cubicBezTo>
                    <a:lnTo>
                      <a:pt x="1774169" y="3400323"/>
                    </a:lnTo>
                    <a:lnTo>
                      <a:pt x="1774169" y="3543743"/>
                    </a:lnTo>
                    <a:lnTo>
                      <a:pt x="1771928" y="3543856"/>
                    </a:lnTo>
                    <a:cubicBezTo>
                      <a:pt x="793319" y="3543856"/>
                      <a:pt x="0" y="2750537"/>
                      <a:pt x="0" y="1771928"/>
                    </a:cubicBezTo>
                    <a:cubicBezTo>
                      <a:pt x="0" y="793319"/>
                      <a:pt x="793319" y="0"/>
                      <a:pt x="1771928" y="0"/>
                    </a:cubicBezTo>
                    <a:close/>
                  </a:path>
                </a:pathLst>
              </a:custGeom>
              <a:gradFill flip="none" rotWithShape="1">
                <a:gsLst>
                  <a:gs pos="2721">
                    <a:schemeClr val="accent6"/>
                  </a:gs>
                  <a:gs pos="25000">
                    <a:schemeClr val="accent1"/>
                  </a:gs>
                  <a:gs pos="88426">
                    <a:schemeClr val="accent3"/>
                  </a:gs>
                  <a:gs pos="49000">
                    <a:schemeClr val="accent2"/>
                  </a:gs>
                  <a:gs pos="100000">
                    <a:schemeClr val="accent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Freeform: Shape 77">
                <a:extLst>
                  <a:ext uri="{FF2B5EF4-FFF2-40B4-BE49-F238E27FC236}">
                    <a16:creationId xmlns:a16="http://schemas.microsoft.com/office/drawing/2014/main" id="{4E8E0654-D66D-4007-8C02-E3C46B10D6A9}"/>
                  </a:ext>
                </a:extLst>
              </p:cNvPr>
              <p:cNvSpPr/>
              <p:nvPr/>
            </p:nvSpPr>
            <p:spPr>
              <a:xfrm flipH="1">
                <a:off x="1769329" y="2107439"/>
                <a:ext cx="1886047" cy="3780022"/>
              </a:xfrm>
              <a:custGeom>
                <a:avLst/>
                <a:gdLst>
                  <a:gd name="connsiteX0" fmla="*/ 1771928 w 1774169"/>
                  <a:gd name="connsiteY0" fmla="*/ 0 h 3543856"/>
                  <a:gd name="connsiteX1" fmla="*/ 1774169 w 1774169"/>
                  <a:gd name="connsiteY1" fmla="*/ 113 h 3543856"/>
                  <a:gd name="connsiteX2" fmla="*/ 1774169 w 1774169"/>
                  <a:gd name="connsiteY2" fmla="*/ 143533 h 3543856"/>
                  <a:gd name="connsiteX3" fmla="*/ 1771928 w 1774169"/>
                  <a:gd name="connsiteY3" fmla="*/ 143420 h 3543856"/>
                  <a:gd name="connsiteX4" fmla="*/ 143420 w 1774169"/>
                  <a:gd name="connsiteY4" fmla="*/ 1771928 h 3543856"/>
                  <a:gd name="connsiteX5" fmla="*/ 1771928 w 1774169"/>
                  <a:gd name="connsiteY5" fmla="*/ 3400436 h 3543856"/>
                  <a:gd name="connsiteX6" fmla="*/ 1774169 w 1774169"/>
                  <a:gd name="connsiteY6" fmla="*/ 3400323 h 3543856"/>
                  <a:gd name="connsiteX7" fmla="*/ 1774169 w 1774169"/>
                  <a:gd name="connsiteY7" fmla="*/ 3543743 h 3543856"/>
                  <a:gd name="connsiteX8" fmla="*/ 1771928 w 1774169"/>
                  <a:gd name="connsiteY8" fmla="*/ 3543856 h 3543856"/>
                  <a:gd name="connsiteX9" fmla="*/ 0 w 1774169"/>
                  <a:gd name="connsiteY9" fmla="*/ 1771928 h 3543856"/>
                  <a:gd name="connsiteX10" fmla="*/ 1771928 w 1774169"/>
                  <a:gd name="connsiteY10" fmla="*/ 0 h 35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69" h="3543856">
                    <a:moveTo>
                      <a:pt x="1771928" y="0"/>
                    </a:moveTo>
                    <a:lnTo>
                      <a:pt x="1774169" y="113"/>
                    </a:lnTo>
                    <a:lnTo>
                      <a:pt x="1774169" y="143533"/>
                    </a:lnTo>
                    <a:lnTo>
                      <a:pt x="1771928" y="143420"/>
                    </a:lnTo>
                    <a:cubicBezTo>
                      <a:pt x="872528" y="143420"/>
                      <a:pt x="143420" y="872528"/>
                      <a:pt x="143420" y="1771928"/>
                    </a:cubicBezTo>
                    <a:cubicBezTo>
                      <a:pt x="143420" y="2671328"/>
                      <a:pt x="872528" y="3400436"/>
                      <a:pt x="1771928" y="3400436"/>
                    </a:cubicBezTo>
                    <a:lnTo>
                      <a:pt x="1774169" y="3400323"/>
                    </a:lnTo>
                    <a:lnTo>
                      <a:pt x="1774169" y="3543743"/>
                    </a:lnTo>
                    <a:lnTo>
                      <a:pt x="1771928" y="3543856"/>
                    </a:lnTo>
                    <a:cubicBezTo>
                      <a:pt x="793319" y="3543856"/>
                      <a:pt x="0" y="2750537"/>
                      <a:pt x="0" y="1771928"/>
                    </a:cubicBezTo>
                    <a:cubicBezTo>
                      <a:pt x="0" y="793319"/>
                      <a:pt x="793319" y="0"/>
                      <a:pt x="1771928" y="0"/>
                    </a:cubicBezTo>
                    <a:close/>
                  </a:path>
                </a:pathLst>
              </a:custGeom>
              <a:gradFill>
                <a:gsLst>
                  <a:gs pos="2721">
                    <a:schemeClr val="accent6"/>
                  </a:gs>
                  <a:gs pos="25000">
                    <a:schemeClr val="accent6"/>
                  </a:gs>
                  <a:gs pos="88426">
                    <a:schemeClr val="accent4"/>
                  </a:gs>
                  <a:gs pos="49000">
                    <a:schemeClr val="accent5"/>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2" name="Rectangle 11"/>
            <p:cNvSpPr/>
            <p:nvPr/>
          </p:nvSpPr>
          <p:spPr>
            <a:xfrm>
              <a:off x="5180979" y="3574729"/>
              <a:ext cx="1676237" cy="697520"/>
            </a:xfrm>
            <a:prstGeom prst="rect">
              <a:avLst/>
            </a:prstGeom>
          </p:spPr>
          <p:txBody>
            <a:bodyPr wrap="square">
              <a:sp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ysClr val="windowText" lastClr="000000">
                      <a:hueOff val="0"/>
                      <a:satOff val="0"/>
                      <a:lumOff val="0"/>
                      <a:alphaOff val="0"/>
                    </a:sysClr>
                  </a:solidFill>
                  <a:effectLst/>
                  <a:uLnTx/>
                  <a:uFillTx/>
                  <a:latin typeface="Arial" panose="020B0604020202020204" pitchFamily="34" charset="0"/>
                  <a:cs typeface="Arial" panose="020B0604020202020204" pitchFamily="34" charset="0"/>
                </a:rPr>
                <a:t>NECSA STAKEHOLDER LANDSCAPE</a:t>
              </a:r>
            </a:p>
          </p:txBody>
        </p:sp>
      </p:grpSp>
      <p:sp>
        <p:nvSpPr>
          <p:cNvPr id="2" name="TextBox 1"/>
          <p:cNvSpPr txBox="1"/>
          <p:nvPr/>
        </p:nvSpPr>
        <p:spPr>
          <a:xfrm>
            <a:off x="6055567" y="2752530"/>
            <a:ext cx="2864498"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Necsa will continue to maintain good and mutually-beneficial relationships with its various stakeholders while managing a myriad of issues that are of importance to these stakeholders</a:t>
            </a:r>
          </a:p>
        </p:txBody>
      </p:sp>
      <p:sp>
        <p:nvSpPr>
          <p:cNvPr id="3" name="Rounded Rectangle 2"/>
          <p:cNvSpPr/>
          <p:nvPr/>
        </p:nvSpPr>
        <p:spPr>
          <a:xfrm>
            <a:off x="5980406" y="2603240"/>
            <a:ext cx="2939659" cy="2883159"/>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62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5">
            <a:extLst>
              <a:ext uri="{FF2B5EF4-FFF2-40B4-BE49-F238E27FC236}">
                <a16:creationId xmlns:a16="http://schemas.microsoft.com/office/drawing/2014/main" id="{60FD7450-43BD-440A-9182-25CD66BD6EFB}"/>
              </a:ext>
            </a:extLst>
          </p:cNvPr>
          <p:cNvSpPr>
            <a:spLocks noGrp="1"/>
          </p:cNvSpPr>
          <p:nvPr>
            <p:ph type="sldNum" sz="quarter" idx="12"/>
          </p:nvPr>
        </p:nvSpPr>
        <p:spPr>
          <a:xfrm>
            <a:off x="6841336" y="6375318"/>
            <a:ext cx="2057400" cy="273844"/>
          </a:xfrm>
        </p:spPr>
        <p:txBody>
          <a:bodyPr/>
          <a:lstStyle/>
          <a:p>
            <a:fld id="{5B1A5D42-318A-4D44-A8FE-510E94E28A5B}" type="slidenum">
              <a:rPr lang="en-ZA" b="1" smtClean="0"/>
              <a:t>18</a:t>
            </a:fld>
            <a:endParaRPr lang="en-ZA" b="1" dirty="0"/>
          </a:p>
        </p:txBody>
      </p:sp>
      <p:grpSp>
        <p:nvGrpSpPr>
          <p:cNvPr id="11" name="Group 10"/>
          <p:cNvGrpSpPr/>
          <p:nvPr/>
        </p:nvGrpSpPr>
        <p:grpSpPr>
          <a:xfrm>
            <a:off x="169641" y="2368704"/>
            <a:ext cx="8729095" cy="3368580"/>
            <a:chOff x="169641" y="2514619"/>
            <a:chExt cx="8729095" cy="3368580"/>
          </a:xfrm>
        </p:grpSpPr>
        <p:sp>
          <p:nvSpPr>
            <p:cNvPr id="24" name="Rectangle: Rounded Corners 23">
              <a:extLst>
                <a:ext uri="{FF2B5EF4-FFF2-40B4-BE49-F238E27FC236}">
                  <a16:creationId xmlns:a16="http://schemas.microsoft.com/office/drawing/2014/main" id="{770A5BA3-F531-4989-B9DE-E5484766EE76}"/>
                </a:ext>
              </a:extLst>
            </p:cNvPr>
            <p:cNvSpPr/>
            <p:nvPr/>
          </p:nvSpPr>
          <p:spPr>
            <a:xfrm>
              <a:off x="2255000" y="3476588"/>
              <a:ext cx="6643736" cy="538892"/>
            </a:xfrm>
            <a:prstGeom prst="roundRect">
              <a:avLst>
                <a:gd name="adj" fmla="val 139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200" b="1" dirty="0">
                  <a:solidFill>
                    <a:schemeClr val="bg1"/>
                  </a:solidFill>
                  <a:latin typeface="Arial" panose="020B0604020202020204" pitchFamily="34" charset="0"/>
                  <a:cs typeface="Arial" panose="020B0604020202020204" pitchFamily="34" charset="0"/>
                </a:rPr>
                <a:t>Five strategic pillars with measurable targets, anchored on strong company values (EASII) will drive performance across the Necsa Group  </a:t>
              </a:r>
              <a:endParaRPr lang="en-ZA" sz="1200" dirty="0">
                <a:solidFill>
                  <a:schemeClr val="bg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3E7669DA-32B4-43B0-AEA7-AB30277CA30B}"/>
                </a:ext>
              </a:extLst>
            </p:cNvPr>
            <p:cNvSpPr/>
            <p:nvPr/>
          </p:nvSpPr>
          <p:spPr>
            <a:xfrm>
              <a:off x="2245852" y="4083576"/>
              <a:ext cx="6652884" cy="1092551"/>
            </a:xfrm>
            <a:prstGeom prst="roundRect">
              <a:avLst>
                <a:gd name="adj" fmla="val 569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N" sz="1200"/>
            </a:p>
          </p:txBody>
        </p:sp>
        <p:grpSp>
          <p:nvGrpSpPr>
            <p:cNvPr id="13" name="Group 12"/>
            <p:cNvGrpSpPr/>
            <p:nvPr/>
          </p:nvGrpSpPr>
          <p:grpSpPr>
            <a:xfrm>
              <a:off x="2255000" y="2520140"/>
              <a:ext cx="3173034" cy="884541"/>
              <a:chOff x="2951302" y="1832335"/>
              <a:chExt cx="3749724" cy="1243448"/>
            </a:xfrm>
          </p:grpSpPr>
          <p:sp>
            <p:nvSpPr>
              <p:cNvPr id="22" name="Rectangle: Rounded Corners 21">
                <a:extLst>
                  <a:ext uri="{FF2B5EF4-FFF2-40B4-BE49-F238E27FC236}">
                    <a16:creationId xmlns:a16="http://schemas.microsoft.com/office/drawing/2014/main" id="{D7926C86-A14E-4E6C-A211-67DE15921126}"/>
                  </a:ext>
                </a:extLst>
              </p:cNvPr>
              <p:cNvSpPr/>
              <p:nvPr/>
            </p:nvSpPr>
            <p:spPr>
              <a:xfrm>
                <a:off x="2951302" y="1832335"/>
                <a:ext cx="3749724" cy="1243448"/>
              </a:xfrm>
              <a:prstGeom prst="roundRect">
                <a:avLst>
                  <a:gd name="adj" fmla="val 569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8C277261-A9F5-476C-8D5B-F920A04FB50D}"/>
                  </a:ext>
                </a:extLst>
              </p:cNvPr>
              <p:cNvSpPr txBox="1"/>
              <p:nvPr/>
            </p:nvSpPr>
            <p:spPr>
              <a:xfrm flipH="1">
                <a:off x="3066630" y="1976040"/>
                <a:ext cx="3573028" cy="908583"/>
              </a:xfrm>
              <a:prstGeom prst="rect">
                <a:avLst/>
              </a:prstGeom>
              <a:noFill/>
            </p:spPr>
            <p:txBody>
              <a:bodyPr wrap="square" lIns="0" tIns="0" rIns="0" bIns="0" rtlCol="0" anchor="t">
                <a:spAutoFit/>
              </a:bodyPr>
              <a:lstStyle/>
              <a:p>
                <a:pPr lvl="0"/>
                <a:r>
                  <a:rPr lang="en-ZA" sz="1050" b="1" dirty="0">
                    <a:latin typeface="Arial" panose="020B0604020202020204" pitchFamily="34" charset="0"/>
                    <a:cs typeface="Arial" panose="020B0604020202020204" pitchFamily="34" charset="0"/>
                  </a:rPr>
                  <a:t>Key activities in the plan seek to improve and grow Necsa as it delivers on its mandate and shareholder compact through strong governance</a:t>
                </a:r>
              </a:p>
            </p:txBody>
          </p:sp>
        </p:grpSp>
        <p:sp>
          <p:nvSpPr>
            <p:cNvPr id="52" name="Rectangle 51"/>
            <p:cNvSpPr/>
            <p:nvPr/>
          </p:nvSpPr>
          <p:spPr>
            <a:xfrm>
              <a:off x="195484" y="2522073"/>
              <a:ext cx="1971666" cy="26258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ZA" sz="1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Values</a:t>
              </a:r>
            </a:p>
          </p:txBody>
        </p:sp>
        <p:sp>
          <p:nvSpPr>
            <p:cNvPr id="82" name="Rectangle 81"/>
            <p:cNvSpPr/>
            <p:nvPr/>
          </p:nvSpPr>
          <p:spPr>
            <a:xfrm>
              <a:off x="2255001" y="5287291"/>
              <a:ext cx="6643735" cy="461665"/>
            </a:xfrm>
            <a:prstGeom prst="rect">
              <a:avLst/>
            </a:prstGeom>
            <a:solidFill>
              <a:schemeClr val="accent5"/>
            </a:solidFill>
            <a:ln>
              <a:noFill/>
            </a:ln>
          </p:spPr>
          <p:txBody>
            <a:bodyPr wrap="square">
              <a:spAutoFit/>
            </a:bodyPr>
            <a:lstStyle/>
            <a:p>
              <a:pPr lvl="0"/>
              <a:r>
                <a:rPr lang="en-US" sz="1200" b="1" dirty="0">
                  <a:solidFill>
                    <a:schemeClr val="bg1"/>
                  </a:solidFill>
                  <a:latin typeface="Arial" panose="020B0604020202020204" pitchFamily="34" charset="0"/>
                  <a:cs typeface="Arial" panose="020B0604020202020204" pitchFamily="34" charset="0"/>
                </a:rPr>
                <a:t>Financial outlook is positive showing stabilization and a steady move towards profitability and a stronger balance sheet </a:t>
              </a:r>
              <a:endParaRPr lang="en-ZA" sz="1200" dirty="0">
                <a:solidFill>
                  <a:schemeClr val="bg1"/>
                </a:solidFill>
                <a:latin typeface="Arial" panose="020B0604020202020204" pitchFamily="34" charset="0"/>
                <a:cs typeface="Arial" panose="020B0604020202020204" pitchFamily="34" charset="0"/>
              </a:endParaRPr>
            </a:p>
          </p:txBody>
        </p:sp>
        <p:grpSp>
          <p:nvGrpSpPr>
            <p:cNvPr id="15" name="Group 14"/>
            <p:cNvGrpSpPr/>
            <p:nvPr/>
          </p:nvGrpSpPr>
          <p:grpSpPr>
            <a:xfrm>
              <a:off x="5593402" y="2514619"/>
              <a:ext cx="3305334" cy="890062"/>
              <a:chOff x="7667046" y="2092138"/>
              <a:chExt cx="3681624" cy="1212113"/>
            </a:xfrm>
          </p:grpSpPr>
          <p:sp>
            <p:nvSpPr>
              <p:cNvPr id="21" name="Rectangle: Rounded Corners 20">
                <a:extLst>
                  <a:ext uri="{FF2B5EF4-FFF2-40B4-BE49-F238E27FC236}">
                    <a16:creationId xmlns:a16="http://schemas.microsoft.com/office/drawing/2014/main" id="{5BCC3BDD-FD9C-4AC6-972D-612C18789E14}"/>
                  </a:ext>
                </a:extLst>
              </p:cNvPr>
              <p:cNvSpPr/>
              <p:nvPr/>
            </p:nvSpPr>
            <p:spPr>
              <a:xfrm>
                <a:off x="7667046" y="2092138"/>
                <a:ext cx="3681624" cy="1212113"/>
              </a:xfrm>
              <a:prstGeom prst="roundRect">
                <a:avLst>
                  <a:gd name="adj" fmla="val 5693"/>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sp>
            <p:nvSpPr>
              <p:cNvPr id="14" name="Rectangle 13"/>
              <p:cNvSpPr/>
              <p:nvPr/>
            </p:nvSpPr>
            <p:spPr>
              <a:xfrm>
                <a:off x="7702536" y="2200210"/>
                <a:ext cx="3538785" cy="586795"/>
              </a:xfrm>
              <a:prstGeom prst="rect">
                <a:avLst/>
              </a:prstGeom>
            </p:spPr>
            <p:txBody>
              <a:bodyPr wrap="square">
                <a:spAutoFit/>
              </a:bodyPr>
              <a:lstStyle/>
              <a:p>
                <a:pPr lvl="0"/>
                <a:r>
                  <a:rPr lang="en-US" sz="1050" b="1" dirty="0">
                    <a:latin typeface="Arial" panose="020B0604020202020204" pitchFamily="34" charset="0"/>
                    <a:cs typeface="Arial" panose="020B0604020202020204" pitchFamily="34" charset="0"/>
                  </a:rPr>
                  <a:t>Strategic commercial and high impact projects will ensure long-term sustainability </a:t>
                </a:r>
                <a:endParaRPr lang="en-ZA" sz="1050"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217810" y="2831623"/>
              <a:ext cx="1981200" cy="2781300"/>
            </a:xfrm>
            <a:prstGeom prst="rect">
              <a:avLst/>
            </a:prstGeom>
          </p:spPr>
        </p:pic>
        <p:pic>
          <p:nvPicPr>
            <p:cNvPr id="6" name="Picture 5"/>
            <p:cNvPicPr>
              <a:picLocks noChangeAspect="1"/>
            </p:cNvPicPr>
            <p:nvPr/>
          </p:nvPicPr>
          <p:blipFill>
            <a:blip r:embed="rId3"/>
            <a:stretch>
              <a:fillRect/>
            </a:stretch>
          </p:blipFill>
          <p:spPr>
            <a:xfrm>
              <a:off x="169641" y="5635549"/>
              <a:ext cx="1114425" cy="247650"/>
            </a:xfrm>
            <a:prstGeom prst="rect">
              <a:avLst/>
            </a:prstGeom>
          </p:spPr>
        </p:pic>
        <p:sp>
          <p:nvSpPr>
            <p:cNvPr id="8" name="Rectangle 7"/>
            <p:cNvSpPr/>
            <p:nvPr/>
          </p:nvSpPr>
          <p:spPr>
            <a:xfrm>
              <a:off x="2275036" y="4143231"/>
              <a:ext cx="4572000" cy="938719"/>
            </a:xfrm>
            <a:prstGeom prst="rect">
              <a:avLst/>
            </a:prstGeom>
          </p:spPr>
          <p:txBody>
            <a:bodyPr>
              <a:spAutoFit/>
            </a:bodyPr>
            <a:lstStyle/>
            <a:p>
              <a:pPr marL="171450" lvl="0" indent="-171450">
                <a:buFont typeface="Wingdings" panose="05000000000000000000" pitchFamily="2" charset="2"/>
                <a:buChar char="§"/>
              </a:pPr>
              <a:r>
                <a:rPr lang="en-ZA" sz="1100" b="1" dirty="0">
                  <a:latin typeface="Arial" panose="020B0604020202020204" pitchFamily="34" charset="0"/>
                  <a:cs typeface="Arial" panose="020B0604020202020204" pitchFamily="34" charset="0"/>
                </a:rPr>
                <a:t>Financial Recovery and Sustainability</a:t>
              </a:r>
            </a:p>
            <a:p>
              <a:pPr marL="171450" lvl="0" indent="-171450">
                <a:buFont typeface="Wingdings" panose="05000000000000000000" pitchFamily="2" charset="2"/>
                <a:buChar char="§"/>
              </a:pPr>
              <a:r>
                <a:rPr lang="en-ZA" sz="1100" b="1" dirty="0">
                  <a:latin typeface="Arial" panose="020B0604020202020204" pitchFamily="34" charset="0"/>
                  <a:cs typeface="Arial" panose="020B0604020202020204" pitchFamily="34" charset="0"/>
                </a:rPr>
                <a:t>Research and Innovation </a:t>
              </a:r>
            </a:p>
            <a:p>
              <a:pPr marL="171450" lvl="0" indent="-171450">
                <a:buFont typeface="Wingdings" panose="05000000000000000000" pitchFamily="2" charset="2"/>
                <a:buChar char="§"/>
              </a:pPr>
              <a:r>
                <a:rPr lang="en-ZA" sz="1100" b="1" dirty="0">
                  <a:latin typeface="Arial" panose="020B0604020202020204" pitchFamily="34" charset="0"/>
                  <a:cs typeface="Arial" panose="020B0604020202020204" pitchFamily="34" charset="0"/>
                </a:rPr>
                <a:t>Profitable Commercial Enterprises</a:t>
              </a:r>
            </a:p>
            <a:p>
              <a:pPr marL="171450" lvl="0" indent="-171450">
                <a:buFont typeface="Wingdings" panose="05000000000000000000" pitchFamily="2" charset="2"/>
                <a:buChar char="§"/>
              </a:pPr>
              <a:r>
                <a:rPr lang="en-ZA" sz="1100" b="1" dirty="0">
                  <a:latin typeface="Arial" panose="020B0604020202020204" pitchFamily="34" charset="0"/>
                  <a:cs typeface="Arial" panose="020B0604020202020204" pitchFamily="34" charset="0"/>
                </a:rPr>
                <a:t>Business Continuity and Efficiency</a:t>
              </a:r>
            </a:p>
            <a:p>
              <a:pPr marL="171450" lvl="0" indent="-171450">
                <a:buFont typeface="Wingdings" panose="05000000000000000000" pitchFamily="2" charset="2"/>
                <a:buChar char="§"/>
              </a:pPr>
              <a:r>
                <a:rPr lang="en-ZA" sz="1100" b="1" dirty="0">
                  <a:latin typeface="Arial" panose="020B0604020202020204" pitchFamily="34" charset="0"/>
                  <a:cs typeface="Arial" panose="020B0604020202020204" pitchFamily="34" charset="0"/>
                </a:rPr>
                <a:t>Talent Excellence and High Performance Culture</a:t>
              </a:r>
            </a:p>
          </p:txBody>
        </p:sp>
      </p:grpSp>
      <p:sp>
        <p:nvSpPr>
          <p:cNvPr id="9" name="Rectangle 8"/>
          <p:cNvSpPr/>
          <p:nvPr/>
        </p:nvSpPr>
        <p:spPr>
          <a:xfrm>
            <a:off x="169641" y="1482948"/>
            <a:ext cx="8756210" cy="646331"/>
          </a:xfrm>
          <a:prstGeom prst="rect">
            <a:avLst/>
          </a:prstGeom>
          <a:solidFill>
            <a:schemeClr val="tx2"/>
          </a:solidFill>
        </p:spPr>
        <p:txBody>
          <a:bodyPr wrap="square">
            <a:spAutoFit/>
          </a:bodyPr>
          <a:lstStyle/>
          <a:p>
            <a:pPr lvl="0"/>
            <a:r>
              <a:rPr lang="en-ZA" b="1" dirty="0">
                <a:solidFill>
                  <a:schemeClr val="bg1"/>
                </a:solidFill>
                <a:latin typeface="Arial" panose="020B0604020202020204" pitchFamily="34" charset="0"/>
                <a:cs typeface="Arial" panose="020B0604020202020204" pitchFamily="34" charset="0"/>
              </a:rPr>
              <a:t>This Corporate Plan is aligned to the approved strategy derived from the rationalization process</a:t>
            </a:r>
            <a:endParaRPr lang="en-ZA" dirty="0">
              <a:solidFill>
                <a:schemeClr val="bg1"/>
              </a:solidFill>
              <a:latin typeface="Arial" panose="020B0604020202020204" pitchFamily="34" charset="0"/>
              <a:cs typeface="Arial" panose="020B0604020202020204" pitchFamily="34" charset="0"/>
            </a:endParaRPr>
          </a:p>
        </p:txBody>
      </p:sp>
      <p:sp>
        <p:nvSpPr>
          <p:cNvPr id="46" name="Title 2"/>
          <p:cNvSpPr>
            <a:spLocks noGrp="1"/>
          </p:cNvSpPr>
          <p:nvPr>
            <p:ph type="title"/>
          </p:nvPr>
        </p:nvSpPr>
        <p:spPr>
          <a:xfrm>
            <a:off x="169641" y="340472"/>
            <a:ext cx="8229600" cy="667527"/>
          </a:xfrm>
        </p:spPr>
        <p:txBody>
          <a:bodyPr>
            <a:normAutofit/>
          </a:bodyPr>
          <a:lstStyle/>
          <a:p>
            <a:pPr algn="l"/>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2666685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5750" y="1997075"/>
            <a:ext cx="4808538" cy="1362075"/>
          </a:xfrm>
        </p:spPr>
        <p:txBody>
          <a:bodyPr/>
          <a:lstStyle/>
          <a:p>
            <a:r>
              <a:rPr lang="en-ZA" b="1" cap="all" dirty="0">
                <a:solidFill>
                  <a:srgbClr val="354759"/>
                </a:solidFill>
                <a:latin typeface="Arial"/>
                <a:cs typeface="Arial"/>
              </a:rPr>
              <a:t>Questions</a:t>
            </a:r>
            <a:endParaRPr lang="en-ZA" b="1" cap="all" dirty="0"/>
          </a:p>
        </p:txBody>
      </p:sp>
      <p:sp>
        <p:nvSpPr>
          <p:cNvPr id="3" name="Slide Number Placeholder 2"/>
          <p:cNvSpPr>
            <a:spLocks noGrp="1"/>
          </p:cNvSpPr>
          <p:nvPr>
            <p:ph type="sldNum" sz="quarter" idx="12"/>
          </p:nvPr>
        </p:nvSpPr>
        <p:spPr/>
        <p:txBody>
          <a:bodyPr/>
          <a:lstStyle/>
          <a:p>
            <a:fld id="{55606F0F-C923-9C4F-9129-EDBF4B3F081A}" type="slidenum">
              <a:rPr lang="en-US" smtClean="0"/>
              <a:t>19</a:t>
            </a:fld>
            <a:endParaRPr lang="en-US"/>
          </a:p>
        </p:txBody>
      </p:sp>
    </p:spTree>
    <p:extLst>
      <p:ext uri="{BB962C8B-B14F-4D97-AF65-F5344CB8AC3E}">
        <p14:creationId xmlns:p14="http://schemas.microsoft.com/office/powerpoint/2010/main" val="296713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6614" y="1371232"/>
            <a:ext cx="8634195" cy="5337729"/>
            <a:chOff x="255259" y="1235045"/>
            <a:chExt cx="8373176" cy="5337729"/>
          </a:xfrm>
        </p:grpSpPr>
        <p:grpSp>
          <p:nvGrpSpPr>
            <p:cNvPr id="4" name="Group 3">
              <a:extLst>
                <a:ext uri="{FF2B5EF4-FFF2-40B4-BE49-F238E27FC236}">
                  <a16:creationId xmlns:a16="http://schemas.microsoft.com/office/drawing/2014/main" id="{EC9925D5-6D62-4868-82DF-81E22333C0B6}"/>
                </a:ext>
              </a:extLst>
            </p:cNvPr>
            <p:cNvGrpSpPr/>
            <p:nvPr/>
          </p:nvGrpSpPr>
          <p:grpSpPr>
            <a:xfrm>
              <a:off x="255259" y="1293780"/>
              <a:ext cx="3569897" cy="5278994"/>
              <a:chOff x="2942829" y="1167968"/>
              <a:chExt cx="4647195" cy="6198746"/>
            </a:xfrm>
          </p:grpSpPr>
          <p:sp>
            <p:nvSpPr>
              <p:cNvPr id="5" name="Rectangle: Rounded Corners 4">
                <a:extLst>
                  <a:ext uri="{FF2B5EF4-FFF2-40B4-BE49-F238E27FC236}">
                    <a16:creationId xmlns:a16="http://schemas.microsoft.com/office/drawing/2014/main" id="{42D2AAFA-1A43-4546-BE6E-DD0497D558DA}"/>
                  </a:ext>
                </a:extLst>
              </p:cNvPr>
              <p:cNvSpPr/>
              <p:nvPr/>
            </p:nvSpPr>
            <p:spPr>
              <a:xfrm>
                <a:off x="2942829" y="1167968"/>
                <a:ext cx="4647195" cy="6198746"/>
              </a:xfrm>
              <a:prstGeom prst="roundRect">
                <a:avLst>
                  <a:gd name="adj" fmla="val 4205"/>
                </a:avLst>
              </a:prstGeom>
              <a:solidFill>
                <a:schemeClr val="tx2"/>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F9359AA-C21A-40CA-8263-63CB5217FE14}"/>
                  </a:ext>
                </a:extLst>
              </p:cNvPr>
              <p:cNvSpPr/>
              <p:nvPr/>
            </p:nvSpPr>
            <p:spPr>
              <a:xfrm>
                <a:off x="3285560" y="1502990"/>
                <a:ext cx="3961731" cy="570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61265B43-C14F-4D82-8CCC-F412BA33188E}"/>
                </a:ext>
              </a:extLst>
            </p:cNvPr>
            <p:cNvGrpSpPr/>
            <p:nvPr/>
          </p:nvGrpSpPr>
          <p:grpSpPr>
            <a:xfrm>
              <a:off x="1269156" y="1235045"/>
              <a:ext cx="1656852" cy="1040627"/>
              <a:chOff x="3829885" y="1432755"/>
              <a:chExt cx="1730067" cy="977558"/>
            </a:xfrm>
            <a:solidFill>
              <a:schemeClr val="accent4"/>
            </a:solidFill>
          </p:grpSpPr>
          <p:grpSp>
            <p:nvGrpSpPr>
              <p:cNvPr id="8" name="Group 7">
                <a:extLst>
                  <a:ext uri="{FF2B5EF4-FFF2-40B4-BE49-F238E27FC236}">
                    <a16:creationId xmlns:a16="http://schemas.microsoft.com/office/drawing/2014/main" id="{0C6678F0-0887-4AAD-A8AB-7215420FDF32}"/>
                  </a:ext>
                </a:extLst>
              </p:cNvPr>
              <p:cNvGrpSpPr/>
              <p:nvPr/>
            </p:nvGrpSpPr>
            <p:grpSpPr>
              <a:xfrm>
                <a:off x="3829885" y="2016783"/>
                <a:ext cx="1730067" cy="393530"/>
                <a:chOff x="4300690" y="1830684"/>
                <a:chExt cx="1958618" cy="445521"/>
              </a:xfrm>
              <a:grpFill/>
            </p:grpSpPr>
            <p:sp>
              <p:nvSpPr>
                <p:cNvPr id="12" name="Rectangle 11">
                  <a:extLst>
                    <a:ext uri="{FF2B5EF4-FFF2-40B4-BE49-F238E27FC236}">
                      <a16:creationId xmlns:a16="http://schemas.microsoft.com/office/drawing/2014/main" id="{74343052-5206-47C7-B5F8-8AAEE2E07F8A}"/>
                    </a:ext>
                  </a:extLst>
                </p:cNvPr>
                <p:cNvSpPr/>
                <p:nvPr/>
              </p:nvSpPr>
              <p:spPr>
                <a:xfrm>
                  <a:off x="4300692" y="1830684"/>
                  <a:ext cx="1958616" cy="293039"/>
                </a:xfrm>
                <a:prstGeom prst="rect">
                  <a:avLst/>
                </a:prstGeom>
                <a:solidFill>
                  <a:srgbClr val="17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sp>
              <p:nvSpPr>
                <p:cNvPr id="11" name="Rectangle 6">
                  <a:extLst>
                    <a:ext uri="{FF2B5EF4-FFF2-40B4-BE49-F238E27FC236}">
                      <a16:creationId xmlns:a16="http://schemas.microsoft.com/office/drawing/2014/main" id="{2A3795FC-AB41-4C65-A357-B750099A70AE}"/>
                    </a:ext>
                  </a:extLst>
                </p:cNvPr>
                <p:cNvSpPr/>
                <p:nvPr/>
              </p:nvSpPr>
              <p:spPr>
                <a:xfrm>
                  <a:off x="4300690" y="2102379"/>
                  <a:ext cx="1958617" cy="173826"/>
                </a:xfrm>
                <a:custGeom>
                  <a:avLst/>
                  <a:gdLst>
                    <a:gd name="connsiteX0" fmla="*/ 0 w 2448272"/>
                    <a:gd name="connsiteY0" fmla="*/ 0 h 432048"/>
                    <a:gd name="connsiteX1" fmla="*/ 2448272 w 2448272"/>
                    <a:gd name="connsiteY1" fmla="*/ 0 h 432048"/>
                    <a:gd name="connsiteX2" fmla="*/ 2448272 w 2448272"/>
                    <a:gd name="connsiteY2" fmla="*/ 432048 h 432048"/>
                    <a:gd name="connsiteX3" fmla="*/ 0 w 2448272"/>
                    <a:gd name="connsiteY3" fmla="*/ 432048 h 432048"/>
                    <a:gd name="connsiteX4" fmla="*/ 0 w 2448272"/>
                    <a:gd name="connsiteY4" fmla="*/ 0 h 432048"/>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0 w 2448272"/>
                    <a:gd name="connsiteY4" fmla="*/ 432048 h 433457"/>
                    <a:gd name="connsiteX5" fmla="*/ 0 w 2448272"/>
                    <a:gd name="connsiteY5"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432048 h 433457"/>
                    <a:gd name="connsiteX6" fmla="*/ 0 w 2448272"/>
                    <a:gd name="connsiteY6" fmla="*/ 0 h 433457"/>
                    <a:gd name="connsiteX0" fmla="*/ 0 w 2448272"/>
                    <a:gd name="connsiteY0" fmla="*/ 0 h 433457"/>
                    <a:gd name="connsiteX1" fmla="*/ 2448272 w 2448272"/>
                    <a:gd name="connsiteY1" fmla="*/ 0 h 433457"/>
                    <a:gd name="connsiteX2" fmla="*/ 2448272 w 2448272"/>
                    <a:gd name="connsiteY2" fmla="*/ 432048 h 433457"/>
                    <a:gd name="connsiteX3" fmla="*/ 1909509 w 2448272"/>
                    <a:gd name="connsiteY3" fmla="*/ 433457 h 433457"/>
                    <a:gd name="connsiteX4" fmla="*/ 492189 w 2448272"/>
                    <a:gd name="connsiteY4" fmla="*/ 433457 h 433457"/>
                    <a:gd name="connsiteX5" fmla="*/ 0 w 2448272"/>
                    <a:gd name="connsiteY5" fmla="*/ 0 h 433457"/>
                    <a:gd name="connsiteX0" fmla="*/ 0 w 2448272"/>
                    <a:gd name="connsiteY0" fmla="*/ 0 h 433457"/>
                    <a:gd name="connsiteX1" fmla="*/ 2448272 w 2448272"/>
                    <a:gd name="connsiteY1" fmla="*/ 0 h 433457"/>
                    <a:gd name="connsiteX2" fmla="*/ 1909509 w 2448272"/>
                    <a:gd name="connsiteY2" fmla="*/ 433457 h 433457"/>
                    <a:gd name="connsiteX3" fmla="*/ 492189 w 2448272"/>
                    <a:gd name="connsiteY3" fmla="*/ 433457 h 433457"/>
                    <a:gd name="connsiteX4" fmla="*/ 0 w 2448272"/>
                    <a:gd name="connsiteY4" fmla="*/ 0 h 43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433457">
                      <a:moveTo>
                        <a:pt x="0" y="0"/>
                      </a:moveTo>
                      <a:lnTo>
                        <a:pt x="2448272" y="0"/>
                      </a:lnTo>
                      <a:lnTo>
                        <a:pt x="1909509" y="433457"/>
                      </a:lnTo>
                      <a:lnTo>
                        <a:pt x="492189" y="433457"/>
                      </a:lnTo>
                      <a:lnTo>
                        <a:pt x="0" y="0"/>
                      </a:lnTo>
                      <a:close/>
                    </a:path>
                  </a:pathLst>
                </a:custGeom>
                <a:solidFill>
                  <a:srgbClr val="17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grpSp>
          <p:sp>
            <p:nvSpPr>
              <p:cNvPr id="9" name="Rectangle: Top Corners Rounded 8">
                <a:extLst>
                  <a:ext uri="{FF2B5EF4-FFF2-40B4-BE49-F238E27FC236}">
                    <a16:creationId xmlns:a16="http://schemas.microsoft.com/office/drawing/2014/main" id="{254C40B3-0B6D-42DE-80F5-6AE06A00253B}"/>
                  </a:ext>
                </a:extLst>
              </p:cNvPr>
              <p:cNvSpPr/>
              <p:nvPr/>
            </p:nvSpPr>
            <p:spPr>
              <a:xfrm>
                <a:off x="4397733" y="1432755"/>
                <a:ext cx="594386" cy="716726"/>
              </a:xfrm>
              <a:prstGeom prst="round2SameRect">
                <a:avLst>
                  <a:gd name="adj1" fmla="val 50000"/>
                  <a:gd name="adj2" fmla="val 0"/>
                </a:avLst>
              </a:prstGeom>
              <a:solidFill>
                <a:srgbClr val="17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9C75E76-48DA-4128-AEA3-2B6C332C1850}"/>
                  </a:ext>
                </a:extLst>
              </p:cNvPr>
              <p:cNvSpPr/>
              <p:nvPr/>
            </p:nvSpPr>
            <p:spPr>
              <a:xfrm>
                <a:off x="4540612" y="1580775"/>
                <a:ext cx="328922" cy="328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grpSp>
        <p:sp>
          <p:nvSpPr>
            <p:cNvPr id="54" name="Rectangle: Rounded Corners 53">
              <a:extLst>
                <a:ext uri="{FF2B5EF4-FFF2-40B4-BE49-F238E27FC236}">
                  <a16:creationId xmlns:a16="http://schemas.microsoft.com/office/drawing/2014/main" id="{5D594D1E-9D9A-471E-B6A4-F3A66B870EAE}"/>
                </a:ext>
              </a:extLst>
            </p:cNvPr>
            <p:cNvSpPr/>
            <p:nvPr/>
          </p:nvSpPr>
          <p:spPr>
            <a:xfrm>
              <a:off x="595699" y="2939122"/>
              <a:ext cx="8032736" cy="576398"/>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EDC6043C-A2B4-4A4E-BB21-F489FAD24B03}"/>
                </a:ext>
              </a:extLst>
            </p:cNvPr>
            <p:cNvGrpSpPr/>
            <p:nvPr/>
          </p:nvGrpSpPr>
          <p:grpSpPr>
            <a:xfrm>
              <a:off x="1644264" y="3958052"/>
              <a:ext cx="15452" cy="51723"/>
              <a:chOff x="4756151" y="4984750"/>
              <a:chExt cx="141288" cy="425450"/>
            </a:xfrm>
            <a:solidFill>
              <a:schemeClr val="bg1"/>
            </a:solidFill>
          </p:grpSpPr>
          <p:sp>
            <p:nvSpPr>
              <p:cNvPr id="21" name="Freeform 6">
                <a:extLst>
                  <a:ext uri="{FF2B5EF4-FFF2-40B4-BE49-F238E27FC236}">
                    <a16:creationId xmlns:a16="http://schemas.microsoft.com/office/drawing/2014/main" id="{137EC330-ED93-4A9F-943F-4F9980D092AC}"/>
                  </a:ext>
                </a:extLst>
              </p:cNvPr>
              <p:cNvSpPr>
                <a:spLocks noEditPoints="1"/>
              </p:cNvSpPr>
              <p:nvPr/>
            </p:nvSpPr>
            <p:spPr bwMode="auto">
              <a:xfrm>
                <a:off x="4756151" y="4984750"/>
                <a:ext cx="141288" cy="142875"/>
              </a:xfrm>
              <a:custGeom>
                <a:avLst/>
                <a:gdLst>
                  <a:gd name="T0" fmla="*/ 100 w 100"/>
                  <a:gd name="T1" fmla="*/ 50 h 101"/>
                  <a:gd name="T2" fmla="*/ 50 w 100"/>
                  <a:gd name="T3" fmla="*/ 101 h 101"/>
                  <a:gd name="T4" fmla="*/ 0 w 100"/>
                  <a:gd name="T5" fmla="*/ 50 h 101"/>
                  <a:gd name="T6" fmla="*/ 50 w 100"/>
                  <a:gd name="T7" fmla="*/ 0 h 101"/>
                  <a:gd name="T8" fmla="*/ 100 w 100"/>
                  <a:gd name="T9" fmla="*/ 50 h 101"/>
                  <a:gd name="T10" fmla="*/ 100 w 100"/>
                  <a:gd name="T11" fmla="*/ 50 h 101"/>
                  <a:gd name="T12" fmla="*/ 100 w 100"/>
                  <a:gd name="T13" fmla="*/ 50 h 101"/>
                </a:gdLst>
                <a:ahLst/>
                <a:cxnLst>
                  <a:cxn ang="0">
                    <a:pos x="T0" y="T1"/>
                  </a:cxn>
                  <a:cxn ang="0">
                    <a:pos x="T2" y="T3"/>
                  </a:cxn>
                  <a:cxn ang="0">
                    <a:pos x="T4" y="T5"/>
                  </a:cxn>
                  <a:cxn ang="0">
                    <a:pos x="T6" y="T7"/>
                  </a:cxn>
                  <a:cxn ang="0">
                    <a:pos x="T8" y="T9"/>
                  </a:cxn>
                  <a:cxn ang="0">
                    <a:pos x="T10" y="T11"/>
                  </a:cxn>
                  <a:cxn ang="0">
                    <a:pos x="T12" y="T13"/>
                  </a:cxn>
                </a:cxnLst>
                <a:rect l="0" t="0" r="r" b="b"/>
                <a:pathLst>
                  <a:path w="100" h="101">
                    <a:moveTo>
                      <a:pt x="100" y="50"/>
                    </a:moveTo>
                    <a:cubicBezTo>
                      <a:pt x="100" y="78"/>
                      <a:pt x="78" y="101"/>
                      <a:pt x="50" y="101"/>
                    </a:cubicBezTo>
                    <a:cubicBezTo>
                      <a:pt x="22" y="101"/>
                      <a:pt x="0" y="78"/>
                      <a:pt x="0" y="50"/>
                    </a:cubicBezTo>
                    <a:cubicBezTo>
                      <a:pt x="0" y="23"/>
                      <a:pt x="22" y="0"/>
                      <a:pt x="50" y="0"/>
                    </a:cubicBezTo>
                    <a:cubicBezTo>
                      <a:pt x="78" y="0"/>
                      <a:pt x="100" y="23"/>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sp>
            <p:nvSpPr>
              <p:cNvPr id="22" name="Freeform 7">
                <a:extLst>
                  <a:ext uri="{FF2B5EF4-FFF2-40B4-BE49-F238E27FC236}">
                    <a16:creationId xmlns:a16="http://schemas.microsoft.com/office/drawing/2014/main" id="{E77970D2-6031-4D67-B8A7-2EA0ADB28386}"/>
                  </a:ext>
                </a:extLst>
              </p:cNvPr>
              <p:cNvSpPr>
                <a:spLocks noEditPoints="1"/>
              </p:cNvSpPr>
              <p:nvPr/>
            </p:nvSpPr>
            <p:spPr bwMode="auto">
              <a:xfrm>
                <a:off x="4756151" y="5268913"/>
                <a:ext cx="141288" cy="141287"/>
              </a:xfrm>
              <a:custGeom>
                <a:avLst/>
                <a:gdLst>
                  <a:gd name="T0" fmla="*/ 100 w 100"/>
                  <a:gd name="T1" fmla="*/ 50 h 100"/>
                  <a:gd name="T2" fmla="*/ 50 w 100"/>
                  <a:gd name="T3" fmla="*/ 100 h 100"/>
                  <a:gd name="T4" fmla="*/ 0 w 100"/>
                  <a:gd name="T5" fmla="*/ 50 h 100"/>
                  <a:gd name="T6" fmla="*/ 50 w 100"/>
                  <a:gd name="T7" fmla="*/ 0 h 100"/>
                  <a:gd name="T8" fmla="*/ 100 w 100"/>
                  <a:gd name="T9" fmla="*/ 50 h 100"/>
                  <a:gd name="T10" fmla="*/ 100 w 100"/>
                  <a:gd name="T11" fmla="*/ 50 h 100"/>
                  <a:gd name="T12" fmla="*/ 100 w 100"/>
                  <a:gd name="T13" fmla="*/ 50 h 100"/>
                </a:gdLst>
                <a:ahLst/>
                <a:cxnLst>
                  <a:cxn ang="0">
                    <a:pos x="T0" y="T1"/>
                  </a:cxn>
                  <a:cxn ang="0">
                    <a:pos x="T2" y="T3"/>
                  </a:cxn>
                  <a:cxn ang="0">
                    <a:pos x="T4" y="T5"/>
                  </a:cxn>
                  <a:cxn ang="0">
                    <a:pos x="T6" y="T7"/>
                  </a:cxn>
                  <a:cxn ang="0">
                    <a:pos x="T8" y="T9"/>
                  </a:cxn>
                  <a:cxn ang="0">
                    <a:pos x="T10" y="T11"/>
                  </a:cxn>
                  <a:cxn ang="0">
                    <a:pos x="T12" y="T13"/>
                  </a:cxn>
                </a:cxnLst>
                <a:rect l="0" t="0" r="r" b="b"/>
                <a:pathLst>
                  <a:path w="100" h="100">
                    <a:moveTo>
                      <a:pt x="100" y="50"/>
                    </a:moveTo>
                    <a:cubicBezTo>
                      <a:pt x="100" y="77"/>
                      <a:pt x="78" y="100"/>
                      <a:pt x="50" y="100"/>
                    </a:cubicBezTo>
                    <a:cubicBezTo>
                      <a:pt x="22" y="100"/>
                      <a:pt x="0" y="77"/>
                      <a:pt x="0" y="50"/>
                    </a:cubicBezTo>
                    <a:cubicBezTo>
                      <a:pt x="0" y="22"/>
                      <a:pt x="22" y="0"/>
                      <a:pt x="50" y="0"/>
                    </a:cubicBezTo>
                    <a:cubicBezTo>
                      <a:pt x="78" y="0"/>
                      <a:pt x="100" y="22"/>
                      <a:pt x="100" y="50"/>
                    </a:cubicBezTo>
                    <a:close/>
                    <a:moveTo>
                      <a:pt x="100" y="50"/>
                    </a:moveTo>
                    <a:cubicBezTo>
                      <a:pt x="100" y="50"/>
                      <a:pt x="100" y="50"/>
                      <a:pt x="10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grpSp>
        <p:sp>
          <p:nvSpPr>
            <p:cNvPr id="53" name="Rectangle: Rounded Corners 52">
              <a:extLst>
                <a:ext uri="{FF2B5EF4-FFF2-40B4-BE49-F238E27FC236}">
                  <a16:creationId xmlns:a16="http://schemas.microsoft.com/office/drawing/2014/main" id="{4045D3CE-DB4D-43CC-AB58-545BD9DF2E7C}"/>
                </a:ext>
              </a:extLst>
            </p:cNvPr>
            <p:cNvSpPr/>
            <p:nvPr/>
          </p:nvSpPr>
          <p:spPr>
            <a:xfrm>
              <a:off x="595699" y="2191028"/>
              <a:ext cx="8032735" cy="647559"/>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dirty="0">
                <a:latin typeface="Arial" panose="020B0604020202020204" pitchFamily="34" charset="0"/>
                <a:cs typeface="Arial" panose="020B0604020202020204" pitchFamily="34" charset="0"/>
              </a:endParaRPr>
            </a:p>
          </p:txBody>
        </p:sp>
        <p:sp>
          <p:nvSpPr>
            <p:cNvPr id="29" name="Freeform 11">
              <a:extLst>
                <a:ext uri="{FF2B5EF4-FFF2-40B4-BE49-F238E27FC236}">
                  <a16:creationId xmlns:a16="http://schemas.microsoft.com/office/drawing/2014/main" id="{AE2205B4-40EE-4AEA-AA3B-D3A583838033}"/>
                </a:ext>
              </a:extLst>
            </p:cNvPr>
            <p:cNvSpPr>
              <a:spLocks noEditPoints="1"/>
            </p:cNvSpPr>
            <p:nvPr/>
          </p:nvSpPr>
          <p:spPr bwMode="auto">
            <a:xfrm>
              <a:off x="1462854" y="3051101"/>
              <a:ext cx="234773" cy="229419"/>
            </a:xfrm>
            <a:custGeom>
              <a:avLst/>
              <a:gdLst>
                <a:gd name="T0" fmla="*/ 1491 w 1536"/>
                <a:gd name="T1" fmla="*/ 180 h 1350"/>
                <a:gd name="T2" fmla="*/ 1491 w 1536"/>
                <a:gd name="T3" fmla="*/ 180 h 1350"/>
                <a:gd name="T4" fmla="*/ 1083 w 1536"/>
                <a:gd name="T5" fmla="*/ 180 h 1350"/>
                <a:gd name="T6" fmla="*/ 1083 w 1536"/>
                <a:gd name="T7" fmla="*/ 135 h 1350"/>
                <a:gd name="T8" fmla="*/ 948 w 1536"/>
                <a:gd name="T9" fmla="*/ 0 h 1350"/>
                <a:gd name="T10" fmla="*/ 588 w 1536"/>
                <a:gd name="T11" fmla="*/ 0 h 1350"/>
                <a:gd name="T12" fmla="*/ 453 w 1536"/>
                <a:gd name="T13" fmla="*/ 135 h 1350"/>
                <a:gd name="T14" fmla="*/ 453 w 1536"/>
                <a:gd name="T15" fmla="*/ 180 h 1350"/>
                <a:gd name="T16" fmla="*/ 45 w 1536"/>
                <a:gd name="T17" fmla="*/ 180 h 1350"/>
                <a:gd name="T18" fmla="*/ 0 w 1536"/>
                <a:gd name="T19" fmla="*/ 225 h 1350"/>
                <a:gd name="T20" fmla="*/ 0 w 1536"/>
                <a:gd name="T21" fmla="*/ 1215 h 1350"/>
                <a:gd name="T22" fmla="*/ 135 w 1536"/>
                <a:gd name="T23" fmla="*/ 1350 h 1350"/>
                <a:gd name="T24" fmla="*/ 1401 w 1536"/>
                <a:gd name="T25" fmla="*/ 1350 h 1350"/>
                <a:gd name="T26" fmla="*/ 1536 w 1536"/>
                <a:gd name="T27" fmla="*/ 1215 h 1350"/>
                <a:gd name="T28" fmla="*/ 1536 w 1536"/>
                <a:gd name="T29" fmla="*/ 226 h 1350"/>
                <a:gd name="T30" fmla="*/ 1536 w 1536"/>
                <a:gd name="T31" fmla="*/ 226 h 1350"/>
                <a:gd name="T32" fmla="*/ 1491 w 1536"/>
                <a:gd name="T33" fmla="*/ 180 h 1350"/>
                <a:gd name="T34" fmla="*/ 543 w 1536"/>
                <a:gd name="T35" fmla="*/ 135 h 1350"/>
                <a:gd name="T36" fmla="*/ 588 w 1536"/>
                <a:gd name="T37" fmla="*/ 90 h 1350"/>
                <a:gd name="T38" fmla="*/ 948 w 1536"/>
                <a:gd name="T39" fmla="*/ 90 h 1350"/>
                <a:gd name="T40" fmla="*/ 993 w 1536"/>
                <a:gd name="T41" fmla="*/ 135 h 1350"/>
                <a:gd name="T42" fmla="*/ 993 w 1536"/>
                <a:gd name="T43" fmla="*/ 180 h 1350"/>
                <a:gd name="T44" fmla="*/ 543 w 1536"/>
                <a:gd name="T45" fmla="*/ 180 h 1350"/>
                <a:gd name="T46" fmla="*/ 543 w 1536"/>
                <a:gd name="T47" fmla="*/ 135 h 1350"/>
                <a:gd name="T48" fmla="*/ 1429 w 1536"/>
                <a:gd name="T49" fmla="*/ 270 h 1350"/>
                <a:gd name="T50" fmla="*/ 1289 w 1536"/>
                <a:gd name="T51" fmla="*/ 689 h 1350"/>
                <a:gd name="T52" fmla="*/ 1246 w 1536"/>
                <a:gd name="T53" fmla="*/ 720 h 1350"/>
                <a:gd name="T54" fmla="*/ 993 w 1536"/>
                <a:gd name="T55" fmla="*/ 720 h 1350"/>
                <a:gd name="T56" fmla="*/ 993 w 1536"/>
                <a:gd name="T57" fmla="*/ 675 h 1350"/>
                <a:gd name="T58" fmla="*/ 948 w 1536"/>
                <a:gd name="T59" fmla="*/ 630 h 1350"/>
                <a:gd name="T60" fmla="*/ 588 w 1536"/>
                <a:gd name="T61" fmla="*/ 630 h 1350"/>
                <a:gd name="T62" fmla="*/ 543 w 1536"/>
                <a:gd name="T63" fmla="*/ 675 h 1350"/>
                <a:gd name="T64" fmla="*/ 543 w 1536"/>
                <a:gd name="T65" fmla="*/ 720 h 1350"/>
                <a:gd name="T66" fmla="*/ 290 w 1536"/>
                <a:gd name="T67" fmla="*/ 720 h 1350"/>
                <a:gd name="T68" fmla="*/ 247 w 1536"/>
                <a:gd name="T69" fmla="*/ 689 h 1350"/>
                <a:gd name="T70" fmla="*/ 107 w 1536"/>
                <a:gd name="T71" fmla="*/ 270 h 1350"/>
                <a:gd name="T72" fmla="*/ 1429 w 1536"/>
                <a:gd name="T73" fmla="*/ 270 h 1350"/>
                <a:gd name="T74" fmla="*/ 903 w 1536"/>
                <a:gd name="T75" fmla="*/ 720 h 1350"/>
                <a:gd name="T76" fmla="*/ 903 w 1536"/>
                <a:gd name="T77" fmla="*/ 810 h 1350"/>
                <a:gd name="T78" fmla="*/ 633 w 1536"/>
                <a:gd name="T79" fmla="*/ 810 h 1350"/>
                <a:gd name="T80" fmla="*/ 633 w 1536"/>
                <a:gd name="T81" fmla="*/ 720 h 1350"/>
                <a:gd name="T82" fmla="*/ 903 w 1536"/>
                <a:gd name="T83" fmla="*/ 720 h 1350"/>
                <a:gd name="T84" fmla="*/ 1446 w 1536"/>
                <a:gd name="T85" fmla="*/ 1215 h 1350"/>
                <a:gd name="T86" fmla="*/ 1401 w 1536"/>
                <a:gd name="T87" fmla="*/ 1260 h 1350"/>
                <a:gd name="T88" fmla="*/ 135 w 1536"/>
                <a:gd name="T89" fmla="*/ 1260 h 1350"/>
                <a:gd name="T90" fmla="*/ 90 w 1536"/>
                <a:gd name="T91" fmla="*/ 1215 h 1350"/>
                <a:gd name="T92" fmla="*/ 90 w 1536"/>
                <a:gd name="T93" fmla="*/ 502 h 1350"/>
                <a:gd name="T94" fmla="*/ 162 w 1536"/>
                <a:gd name="T95" fmla="*/ 718 h 1350"/>
                <a:gd name="T96" fmla="*/ 290 w 1536"/>
                <a:gd name="T97" fmla="*/ 810 h 1350"/>
                <a:gd name="T98" fmla="*/ 543 w 1536"/>
                <a:gd name="T99" fmla="*/ 810 h 1350"/>
                <a:gd name="T100" fmla="*/ 543 w 1536"/>
                <a:gd name="T101" fmla="*/ 855 h 1350"/>
                <a:gd name="T102" fmla="*/ 588 w 1536"/>
                <a:gd name="T103" fmla="*/ 900 h 1350"/>
                <a:gd name="T104" fmla="*/ 948 w 1536"/>
                <a:gd name="T105" fmla="*/ 900 h 1350"/>
                <a:gd name="T106" fmla="*/ 993 w 1536"/>
                <a:gd name="T107" fmla="*/ 855 h 1350"/>
                <a:gd name="T108" fmla="*/ 993 w 1536"/>
                <a:gd name="T109" fmla="*/ 810 h 1350"/>
                <a:gd name="T110" fmla="*/ 1246 w 1536"/>
                <a:gd name="T111" fmla="*/ 810 h 1350"/>
                <a:gd name="T112" fmla="*/ 1374 w 1536"/>
                <a:gd name="T113" fmla="*/ 718 h 1350"/>
                <a:gd name="T114" fmla="*/ 1446 w 1536"/>
                <a:gd name="T115" fmla="*/ 502 h 1350"/>
                <a:gd name="T116" fmla="*/ 1446 w 1536"/>
                <a:gd name="T117" fmla="*/ 1215 h 1350"/>
                <a:gd name="T118" fmla="*/ 1446 w 1536"/>
                <a:gd name="T119" fmla="*/ 1215 h 1350"/>
                <a:gd name="T120" fmla="*/ 1446 w 1536"/>
                <a:gd name="T121" fmla="*/ 1215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6" h="1350">
                  <a:moveTo>
                    <a:pt x="1491" y="180"/>
                  </a:moveTo>
                  <a:cubicBezTo>
                    <a:pt x="1491" y="180"/>
                    <a:pt x="1491" y="180"/>
                    <a:pt x="1491" y="180"/>
                  </a:cubicBezTo>
                  <a:cubicBezTo>
                    <a:pt x="1083" y="180"/>
                    <a:pt x="1083" y="180"/>
                    <a:pt x="1083" y="180"/>
                  </a:cubicBezTo>
                  <a:cubicBezTo>
                    <a:pt x="1083" y="135"/>
                    <a:pt x="1083" y="135"/>
                    <a:pt x="1083" y="135"/>
                  </a:cubicBezTo>
                  <a:cubicBezTo>
                    <a:pt x="1083" y="61"/>
                    <a:pt x="1022" y="0"/>
                    <a:pt x="948" y="0"/>
                  </a:cubicBezTo>
                  <a:cubicBezTo>
                    <a:pt x="588" y="0"/>
                    <a:pt x="588" y="0"/>
                    <a:pt x="588" y="0"/>
                  </a:cubicBezTo>
                  <a:cubicBezTo>
                    <a:pt x="514" y="0"/>
                    <a:pt x="453" y="61"/>
                    <a:pt x="453" y="135"/>
                  </a:cubicBezTo>
                  <a:cubicBezTo>
                    <a:pt x="453" y="180"/>
                    <a:pt x="453" y="180"/>
                    <a:pt x="453" y="180"/>
                  </a:cubicBezTo>
                  <a:cubicBezTo>
                    <a:pt x="45" y="180"/>
                    <a:pt x="45" y="180"/>
                    <a:pt x="45" y="180"/>
                  </a:cubicBezTo>
                  <a:cubicBezTo>
                    <a:pt x="20" y="180"/>
                    <a:pt x="0" y="201"/>
                    <a:pt x="0" y="225"/>
                  </a:cubicBezTo>
                  <a:cubicBezTo>
                    <a:pt x="0" y="1215"/>
                    <a:pt x="0" y="1215"/>
                    <a:pt x="0" y="1215"/>
                  </a:cubicBezTo>
                  <a:cubicBezTo>
                    <a:pt x="0" y="1289"/>
                    <a:pt x="61" y="1350"/>
                    <a:pt x="135" y="1350"/>
                  </a:cubicBezTo>
                  <a:cubicBezTo>
                    <a:pt x="1401" y="1350"/>
                    <a:pt x="1401" y="1350"/>
                    <a:pt x="1401" y="1350"/>
                  </a:cubicBezTo>
                  <a:cubicBezTo>
                    <a:pt x="1475" y="1350"/>
                    <a:pt x="1536" y="1289"/>
                    <a:pt x="1536" y="1215"/>
                  </a:cubicBezTo>
                  <a:cubicBezTo>
                    <a:pt x="1536" y="226"/>
                    <a:pt x="1536" y="226"/>
                    <a:pt x="1536" y="226"/>
                  </a:cubicBezTo>
                  <a:cubicBezTo>
                    <a:pt x="1536" y="226"/>
                    <a:pt x="1536" y="226"/>
                    <a:pt x="1536" y="226"/>
                  </a:cubicBezTo>
                  <a:cubicBezTo>
                    <a:pt x="1534" y="196"/>
                    <a:pt x="1516" y="180"/>
                    <a:pt x="1491" y="180"/>
                  </a:cubicBezTo>
                  <a:close/>
                  <a:moveTo>
                    <a:pt x="543" y="135"/>
                  </a:moveTo>
                  <a:cubicBezTo>
                    <a:pt x="543" y="110"/>
                    <a:pt x="563" y="90"/>
                    <a:pt x="588" y="90"/>
                  </a:cubicBezTo>
                  <a:cubicBezTo>
                    <a:pt x="948" y="90"/>
                    <a:pt x="948" y="90"/>
                    <a:pt x="948" y="90"/>
                  </a:cubicBezTo>
                  <a:cubicBezTo>
                    <a:pt x="973" y="90"/>
                    <a:pt x="993" y="110"/>
                    <a:pt x="993" y="135"/>
                  </a:cubicBezTo>
                  <a:cubicBezTo>
                    <a:pt x="993" y="180"/>
                    <a:pt x="993" y="180"/>
                    <a:pt x="993" y="180"/>
                  </a:cubicBezTo>
                  <a:cubicBezTo>
                    <a:pt x="543" y="180"/>
                    <a:pt x="543" y="180"/>
                    <a:pt x="543" y="180"/>
                  </a:cubicBezTo>
                  <a:lnTo>
                    <a:pt x="543" y="135"/>
                  </a:lnTo>
                  <a:close/>
                  <a:moveTo>
                    <a:pt x="1429" y="270"/>
                  </a:moveTo>
                  <a:cubicBezTo>
                    <a:pt x="1289" y="689"/>
                    <a:pt x="1289" y="689"/>
                    <a:pt x="1289" y="689"/>
                  </a:cubicBezTo>
                  <a:cubicBezTo>
                    <a:pt x="1283" y="708"/>
                    <a:pt x="1266" y="720"/>
                    <a:pt x="1246" y="720"/>
                  </a:cubicBezTo>
                  <a:cubicBezTo>
                    <a:pt x="993" y="720"/>
                    <a:pt x="993" y="720"/>
                    <a:pt x="993" y="720"/>
                  </a:cubicBezTo>
                  <a:cubicBezTo>
                    <a:pt x="993" y="675"/>
                    <a:pt x="993" y="675"/>
                    <a:pt x="993" y="675"/>
                  </a:cubicBezTo>
                  <a:cubicBezTo>
                    <a:pt x="993" y="650"/>
                    <a:pt x="973" y="630"/>
                    <a:pt x="948" y="630"/>
                  </a:cubicBezTo>
                  <a:cubicBezTo>
                    <a:pt x="588" y="630"/>
                    <a:pt x="588" y="630"/>
                    <a:pt x="588" y="630"/>
                  </a:cubicBezTo>
                  <a:cubicBezTo>
                    <a:pt x="563" y="630"/>
                    <a:pt x="543" y="650"/>
                    <a:pt x="543" y="675"/>
                  </a:cubicBezTo>
                  <a:cubicBezTo>
                    <a:pt x="543" y="720"/>
                    <a:pt x="543" y="720"/>
                    <a:pt x="543" y="720"/>
                  </a:cubicBezTo>
                  <a:cubicBezTo>
                    <a:pt x="290" y="720"/>
                    <a:pt x="290" y="720"/>
                    <a:pt x="290" y="720"/>
                  </a:cubicBezTo>
                  <a:cubicBezTo>
                    <a:pt x="270" y="720"/>
                    <a:pt x="253" y="708"/>
                    <a:pt x="247" y="689"/>
                  </a:cubicBezTo>
                  <a:cubicBezTo>
                    <a:pt x="107" y="270"/>
                    <a:pt x="107" y="270"/>
                    <a:pt x="107" y="270"/>
                  </a:cubicBezTo>
                  <a:lnTo>
                    <a:pt x="1429" y="270"/>
                  </a:lnTo>
                  <a:close/>
                  <a:moveTo>
                    <a:pt x="903" y="720"/>
                  </a:moveTo>
                  <a:cubicBezTo>
                    <a:pt x="903" y="810"/>
                    <a:pt x="903" y="810"/>
                    <a:pt x="903" y="810"/>
                  </a:cubicBezTo>
                  <a:cubicBezTo>
                    <a:pt x="633" y="810"/>
                    <a:pt x="633" y="810"/>
                    <a:pt x="633" y="810"/>
                  </a:cubicBezTo>
                  <a:cubicBezTo>
                    <a:pt x="633" y="720"/>
                    <a:pt x="633" y="720"/>
                    <a:pt x="633" y="720"/>
                  </a:cubicBezTo>
                  <a:lnTo>
                    <a:pt x="903" y="720"/>
                  </a:lnTo>
                  <a:close/>
                  <a:moveTo>
                    <a:pt x="1446" y="1215"/>
                  </a:moveTo>
                  <a:cubicBezTo>
                    <a:pt x="1446" y="1240"/>
                    <a:pt x="1426" y="1260"/>
                    <a:pt x="1401" y="1260"/>
                  </a:cubicBezTo>
                  <a:cubicBezTo>
                    <a:pt x="135" y="1260"/>
                    <a:pt x="135" y="1260"/>
                    <a:pt x="135" y="1260"/>
                  </a:cubicBezTo>
                  <a:cubicBezTo>
                    <a:pt x="110" y="1260"/>
                    <a:pt x="90" y="1240"/>
                    <a:pt x="90" y="1215"/>
                  </a:cubicBezTo>
                  <a:cubicBezTo>
                    <a:pt x="90" y="502"/>
                    <a:pt x="90" y="502"/>
                    <a:pt x="90" y="502"/>
                  </a:cubicBezTo>
                  <a:cubicBezTo>
                    <a:pt x="162" y="718"/>
                    <a:pt x="162" y="718"/>
                    <a:pt x="162" y="718"/>
                  </a:cubicBezTo>
                  <a:cubicBezTo>
                    <a:pt x="180" y="773"/>
                    <a:pt x="232" y="810"/>
                    <a:pt x="290" y="810"/>
                  </a:cubicBezTo>
                  <a:cubicBezTo>
                    <a:pt x="543" y="810"/>
                    <a:pt x="543" y="810"/>
                    <a:pt x="543" y="810"/>
                  </a:cubicBezTo>
                  <a:cubicBezTo>
                    <a:pt x="543" y="855"/>
                    <a:pt x="543" y="855"/>
                    <a:pt x="543" y="855"/>
                  </a:cubicBezTo>
                  <a:cubicBezTo>
                    <a:pt x="543" y="880"/>
                    <a:pt x="563" y="900"/>
                    <a:pt x="588" y="900"/>
                  </a:cubicBezTo>
                  <a:cubicBezTo>
                    <a:pt x="948" y="900"/>
                    <a:pt x="948" y="900"/>
                    <a:pt x="948" y="900"/>
                  </a:cubicBezTo>
                  <a:cubicBezTo>
                    <a:pt x="973" y="900"/>
                    <a:pt x="993" y="880"/>
                    <a:pt x="993" y="855"/>
                  </a:cubicBezTo>
                  <a:cubicBezTo>
                    <a:pt x="993" y="810"/>
                    <a:pt x="993" y="810"/>
                    <a:pt x="993" y="810"/>
                  </a:cubicBezTo>
                  <a:cubicBezTo>
                    <a:pt x="1246" y="810"/>
                    <a:pt x="1246" y="810"/>
                    <a:pt x="1246" y="810"/>
                  </a:cubicBezTo>
                  <a:cubicBezTo>
                    <a:pt x="1304" y="810"/>
                    <a:pt x="1356" y="773"/>
                    <a:pt x="1374" y="718"/>
                  </a:cubicBezTo>
                  <a:cubicBezTo>
                    <a:pt x="1446" y="502"/>
                    <a:pt x="1446" y="502"/>
                    <a:pt x="1446" y="502"/>
                  </a:cubicBezTo>
                  <a:lnTo>
                    <a:pt x="1446" y="1215"/>
                  </a:lnTo>
                  <a:close/>
                  <a:moveTo>
                    <a:pt x="1446" y="1215"/>
                  </a:moveTo>
                  <a:cubicBezTo>
                    <a:pt x="1446" y="1215"/>
                    <a:pt x="1446" y="1215"/>
                    <a:pt x="1446" y="1215"/>
                  </a:cubicBezTo>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sp>
          <p:nvSpPr>
            <p:cNvPr id="55" name="Rectangle: Rounded Corners 54">
              <a:extLst>
                <a:ext uri="{FF2B5EF4-FFF2-40B4-BE49-F238E27FC236}">
                  <a16:creationId xmlns:a16="http://schemas.microsoft.com/office/drawing/2014/main" id="{940D4FFF-32BA-457A-AB73-4EEEAA1DA6CA}"/>
                </a:ext>
              </a:extLst>
            </p:cNvPr>
            <p:cNvSpPr/>
            <p:nvPr/>
          </p:nvSpPr>
          <p:spPr>
            <a:xfrm>
              <a:off x="595699" y="3605288"/>
              <a:ext cx="8032736" cy="85149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F3857672-8B9F-42C5-A0FA-00386A58B236}"/>
                </a:ext>
              </a:extLst>
            </p:cNvPr>
            <p:cNvGrpSpPr/>
            <p:nvPr/>
          </p:nvGrpSpPr>
          <p:grpSpPr>
            <a:xfrm>
              <a:off x="1469304" y="4578734"/>
              <a:ext cx="233910" cy="255406"/>
              <a:chOff x="7383463" y="3756025"/>
              <a:chExt cx="179388" cy="176213"/>
            </a:xfrm>
            <a:solidFill>
              <a:schemeClr val="bg1"/>
            </a:solidFill>
          </p:grpSpPr>
          <p:sp>
            <p:nvSpPr>
              <p:cNvPr id="38" name="Freeform 15">
                <a:extLst>
                  <a:ext uri="{FF2B5EF4-FFF2-40B4-BE49-F238E27FC236}">
                    <a16:creationId xmlns:a16="http://schemas.microsoft.com/office/drawing/2014/main" id="{DC1A8E69-A7BC-4FA0-A9B4-345D8C218A5C}"/>
                  </a:ext>
                </a:extLst>
              </p:cNvPr>
              <p:cNvSpPr>
                <a:spLocks noEditPoints="1"/>
              </p:cNvSpPr>
              <p:nvPr/>
            </p:nvSpPr>
            <p:spPr bwMode="auto">
              <a:xfrm>
                <a:off x="7383463" y="3756025"/>
                <a:ext cx="179388" cy="176213"/>
              </a:xfrm>
              <a:custGeom>
                <a:avLst/>
                <a:gdLst>
                  <a:gd name="T0" fmla="*/ 1496 w 1549"/>
                  <a:gd name="T1" fmla="*/ 483 h 1536"/>
                  <a:gd name="T2" fmla="*/ 1305 w 1549"/>
                  <a:gd name="T3" fmla="*/ 483 h 1536"/>
                  <a:gd name="T4" fmla="*/ 1170 w 1549"/>
                  <a:gd name="T5" fmla="*/ 619 h 1536"/>
                  <a:gd name="T6" fmla="*/ 1170 w 1549"/>
                  <a:gd name="T7" fmla="*/ 262 h 1536"/>
                  <a:gd name="T8" fmla="*/ 1131 w 1549"/>
                  <a:gd name="T9" fmla="*/ 167 h 1536"/>
                  <a:gd name="T10" fmla="*/ 1003 w 1549"/>
                  <a:gd name="T11" fmla="*/ 40 h 1536"/>
                  <a:gd name="T12" fmla="*/ 908 w 1549"/>
                  <a:gd name="T13" fmla="*/ 0 h 1536"/>
                  <a:gd name="T14" fmla="*/ 135 w 1549"/>
                  <a:gd name="T15" fmla="*/ 0 h 1536"/>
                  <a:gd name="T16" fmla="*/ 0 w 1549"/>
                  <a:gd name="T17" fmla="*/ 135 h 1536"/>
                  <a:gd name="T18" fmla="*/ 0 w 1549"/>
                  <a:gd name="T19" fmla="*/ 1401 h 1536"/>
                  <a:gd name="T20" fmla="*/ 135 w 1549"/>
                  <a:gd name="T21" fmla="*/ 1536 h 1536"/>
                  <a:gd name="T22" fmla="*/ 1035 w 1549"/>
                  <a:gd name="T23" fmla="*/ 1536 h 1536"/>
                  <a:gd name="T24" fmla="*/ 1170 w 1549"/>
                  <a:gd name="T25" fmla="*/ 1401 h 1536"/>
                  <a:gd name="T26" fmla="*/ 1170 w 1549"/>
                  <a:gd name="T27" fmla="*/ 1001 h 1536"/>
                  <a:gd name="T28" fmla="*/ 1496 w 1549"/>
                  <a:gd name="T29" fmla="*/ 674 h 1536"/>
                  <a:gd name="T30" fmla="*/ 1496 w 1549"/>
                  <a:gd name="T31" fmla="*/ 483 h 1536"/>
                  <a:gd name="T32" fmla="*/ 900 w 1549"/>
                  <a:gd name="T33" fmla="*/ 90 h 1536"/>
                  <a:gd name="T34" fmla="*/ 940 w 1549"/>
                  <a:gd name="T35" fmla="*/ 103 h 1536"/>
                  <a:gd name="T36" fmla="*/ 1067 w 1549"/>
                  <a:gd name="T37" fmla="*/ 230 h 1536"/>
                  <a:gd name="T38" fmla="*/ 1080 w 1549"/>
                  <a:gd name="T39" fmla="*/ 270 h 1536"/>
                  <a:gd name="T40" fmla="*/ 900 w 1549"/>
                  <a:gd name="T41" fmla="*/ 270 h 1536"/>
                  <a:gd name="T42" fmla="*/ 900 w 1549"/>
                  <a:gd name="T43" fmla="*/ 90 h 1536"/>
                  <a:gd name="T44" fmla="*/ 1080 w 1549"/>
                  <a:gd name="T45" fmla="*/ 1401 h 1536"/>
                  <a:gd name="T46" fmla="*/ 1035 w 1549"/>
                  <a:gd name="T47" fmla="*/ 1446 h 1536"/>
                  <a:gd name="T48" fmla="*/ 135 w 1549"/>
                  <a:gd name="T49" fmla="*/ 1446 h 1536"/>
                  <a:gd name="T50" fmla="*/ 90 w 1549"/>
                  <a:gd name="T51" fmla="*/ 1401 h 1536"/>
                  <a:gd name="T52" fmla="*/ 90 w 1549"/>
                  <a:gd name="T53" fmla="*/ 135 h 1536"/>
                  <a:gd name="T54" fmla="*/ 135 w 1549"/>
                  <a:gd name="T55" fmla="*/ 90 h 1536"/>
                  <a:gd name="T56" fmla="*/ 810 w 1549"/>
                  <a:gd name="T57" fmla="*/ 90 h 1536"/>
                  <a:gd name="T58" fmla="*/ 810 w 1549"/>
                  <a:gd name="T59" fmla="*/ 315 h 1536"/>
                  <a:gd name="T60" fmla="*/ 855 w 1549"/>
                  <a:gd name="T61" fmla="*/ 360 h 1536"/>
                  <a:gd name="T62" fmla="*/ 1080 w 1549"/>
                  <a:gd name="T63" fmla="*/ 360 h 1536"/>
                  <a:gd name="T64" fmla="*/ 1080 w 1549"/>
                  <a:gd name="T65" fmla="*/ 709 h 1536"/>
                  <a:gd name="T66" fmla="*/ 947 w 1549"/>
                  <a:gd name="T67" fmla="*/ 842 h 1536"/>
                  <a:gd name="T68" fmla="*/ 884 w 1549"/>
                  <a:gd name="T69" fmla="*/ 905 h 1536"/>
                  <a:gd name="T70" fmla="*/ 873 w 1549"/>
                  <a:gd name="T71" fmla="*/ 923 h 1536"/>
                  <a:gd name="T72" fmla="*/ 809 w 1549"/>
                  <a:gd name="T73" fmla="*/ 1114 h 1536"/>
                  <a:gd name="T74" fmla="*/ 820 w 1549"/>
                  <a:gd name="T75" fmla="*/ 1160 h 1536"/>
                  <a:gd name="T76" fmla="*/ 866 w 1549"/>
                  <a:gd name="T77" fmla="*/ 1171 h 1536"/>
                  <a:gd name="T78" fmla="*/ 1057 w 1549"/>
                  <a:gd name="T79" fmla="*/ 1107 h 1536"/>
                  <a:gd name="T80" fmla="*/ 1075 w 1549"/>
                  <a:gd name="T81" fmla="*/ 1096 h 1536"/>
                  <a:gd name="T82" fmla="*/ 1080 w 1549"/>
                  <a:gd name="T83" fmla="*/ 1091 h 1536"/>
                  <a:gd name="T84" fmla="*/ 1080 w 1549"/>
                  <a:gd name="T85" fmla="*/ 1401 h 1536"/>
                  <a:gd name="T86" fmla="*/ 979 w 1549"/>
                  <a:gd name="T87" fmla="*/ 937 h 1536"/>
                  <a:gd name="T88" fmla="*/ 1043 w 1549"/>
                  <a:gd name="T89" fmla="*/ 1001 h 1536"/>
                  <a:gd name="T90" fmla="*/ 1018 w 1549"/>
                  <a:gd name="T91" fmla="*/ 1025 h 1536"/>
                  <a:gd name="T92" fmla="*/ 923 w 1549"/>
                  <a:gd name="T93" fmla="*/ 1057 h 1536"/>
                  <a:gd name="T94" fmla="*/ 955 w 1549"/>
                  <a:gd name="T95" fmla="*/ 962 h 1536"/>
                  <a:gd name="T96" fmla="*/ 979 w 1549"/>
                  <a:gd name="T97" fmla="*/ 937 h 1536"/>
                  <a:gd name="T98" fmla="*/ 1106 w 1549"/>
                  <a:gd name="T99" fmla="*/ 937 h 1536"/>
                  <a:gd name="T100" fmla="*/ 1043 w 1549"/>
                  <a:gd name="T101" fmla="*/ 874 h 1536"/>
                  <a:gd name="T102" fmla="*/ 1259 w 1549"/>
                  <a:gd name="T103" fmla="*/ 657 h 1536"/>
                  <a:gd name="T104" fmla="*/ 1323 w 1549"/>
                  <a:gd name="T105" fmla="*/ 721 h 1536"/>
                  <a:gd name="T106" fmla="*/ 1106 w 1549"/>
                  <a:gd name="T107" fmla="*/ 937 h 1536"/>
                  <a:gd name="T108" fmla="*/ 1433 w 1549"/>
                  <a:gd name="T109" fmla="*/ 611 h 1536"/>
                  <a:gd name="T110" fmla="*/ 1386 w 1549"/>
                  <a:gd name="T111" fmla="*/ 657 h 1536"/>
                  <a:gd name="T112" fmla="*/ 1323 w 1549"/>
                  <a:gd name="T113" fmla="*/ 593 h 1536"/>
                  <a:gd name="T114" fmla="*/ 1369 w 1549"/>
                  <a:gd name="T115" fmla="*/ 547 h 1536"/>
                  <a:gd name="T116" fmla="*/ 1433 w 1549"/>
                  <a:gd name="T117" fmla="*/ 547 h 1536"/>
                  <a:gd name="T118" fmla="*/ 1433 w 1549"/>
                  <a:gd name="T119" fmla="*/ 611 h 1536"/>
                  <a:gd name="T120" fmla="*/ 1433 w 1549"/>
                  <a:gd name="T121" fmla="*/ 611 h 1536"/>
                  <a:gd name="T122" fmla="*/ 1433 w 1549"/>
                  <a:gd name="T123" fmla="*/ 611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9" h="1536">
                    <a:moveTo>
                      <a:pt x="1496" y="483"/>
                    </a:moveTo>
                    <a:cubicBezTo>
                      <a:pt x="1444" y="431"/>
                      <a:pt x="1358" y="431"/>
                      <a:pt x="1305" y="483"/>
                    </a:cubicBezTo>
                    <a:cubicBezTo>
                      <a:pt x="1289" y="500"/>
                      <a:pt x="1186" y="603"/>
                      <a:pt x="1170" y="619"/>
                    </a:cubicBezTo>
                    <a:cubicBezTo>
                      <a:pt x="1170" y="262"/>
                      <a:pt x="1170" y="262"/>
                      <a:pt x="1170" y="262"/>
                    </a:cubicBezTo>
                    <a:cubicBezTo>
                      <a:pt x="1170" y="226"/>
                      <a:pt x="1156" y="192"/>
                      <a:pt x="1131" y="167"/>
                    </a:cubicBezTo>
                    <a:cubicBezTo>
                      <a:pt x="1003" y="40"/>
                      <a:pt x="1003" y="40"/>
                      <a:pt x="1003" y="40"/>
                    </a:cubicBezTo>
                    <a:cubicBezTo>
                      <a:pt x="978" y="14"/>
                      <a:pt x="944" y="0"/>
                      <a:pt x="908" y="0"/>
                    </a:cubicBezTo>
                    <a:cubicBezTo>
                      <a:pt x="135" y="0"/>
                      <a:pt x="135" y="0"/>
                      <a:pt x="135" y="0"/>
                    </a:cubicBezTo>
                    <a:cubicBezTo>
                      <a:pt x="61" y="0"/>
                      <a:pt x="0" y="61"/>
                      <a:pt x="0" y="135"/>
                    </a:cubicBezTo>
                    <a:cubicBezTo>
                      <a:pt x="0" y="1401"/>
                      <a:pt x="0" y="1401"/>
                      <a:pt x="0" y="1401"/>
                    </a:cubicBezTo>
                    <a:cubicBezTo>
                      <a:pt x="0" y="1475"/>
                      <a:pt x="61" y="1536"/>
                      <a:pt x="135" y="1536"/>
                    </a:cubicBezTo>
                    <a:cubicBezTo>
                      <a:pt x="1035" y="1536"/>
                      <a:pt x="1035" y="1536"/>
                      <a:pt x="1035" y="1536"/>
                    </a:cubicBezTo>
                    <a:cubicBezTo>
                      <a:pt x="1110" y="1536"/>
                      <a:pt x="1170" y="1475"/>
                      <a:pt x="1170" y="1401"/>
                    </a:cubicBezTo>
                    <a:cubicBezTo>
                      <a:pt x="1170" y="1001"/>
                      <a:pt x="1170" y="1001"/>
                      <a:pt x="1170" y="1001"/>
                    </a:cubicBezTo>
                    <a:cubicBezTo>
                      <a:pt x="1496" y="674"/>
                      <a:pt x="1496" y="674"/>
                      <a:pt x="1496" y="674"/>
                    </a:cubicBezTo>
                    <a:cubicBezTo>
                      <a:pt x="1549" y="622"/>
                      <a:pt x="1549" y="536"/>
                      <a:pt x="1496" y="483"/>
                    </a:cubicBezTo>
                    <a:close/>
                    <a:moveTo>
                      <a:pt x="900" y="90"/>
                    </a:moveTo>
                    <a:cubicBezTo>
                      <a:pt x="909" y="90"/>
                      <a:pt x="925" y="89"/>
                      <a:pt x="940" y="103"/>
                    </a:cubicBezTo>
                    <a:cubicBezTo>
                      <a:pt x="1067" y="230"/>
                      <a:pt x="1067" y="230"/>
                      <a:pt x="1067" y="230"/>
                    </a:cubicBezTo>
                    <a:cubicBezTo>
                      <a:pt x="1081" y="245"/>
                      <a:pt x="1080" y="260"/>
                      <a:pt x="1080" y="270"/>
                    </a:cubicBezTo>
                    <a:cubicBezTo>
                      <a:pt x="900" y="270"/>
                      <a:pt x="900" y="270"/>
                      <a:pt x="900" y="270"/>
                    </a:cubicBezTo>
                    <a:lnTo>
                      <a:pt x="900" y="90"/>
                    </a:lnTo>
                    <a:close/>
                    <a:moveTo>
                      <a:pt x="1080" y="1401"/>
                    </a:moveTo>
                    <a:cubicBezTo>
                      <a:pt x="1080" y="1426"/>
                      <a:pt x="1060" y="1446"/>
                      <a:pt x="1035" y="1446"/>
                    </a:cubicBezTo>
                    <a:cubicBezTo>
                      <a:pt x="135" y="1446"/>
                      <a:pt x="135" y="1446"/>
                      <a:pt x="135" y="1446"/>
                    </a:cubicBezTo>
                    <a:cubicBezTo>
                      <a:pt x="110" y="1446"/>
                      <a:pt x="90" y="1426"/>
                      <a:pt x="90" y="1401"/>
                    </a:cubicBezTo>
                    <a:cubicBezTo>
                      <a:pt x="90" y="135"/>
                      <a:pt x="90" y="135"/>
                      <a:pt x="90" y="135"/>
                    </a:cubicBezTo>
                    <a:cubicBezTo>
                      <a:pt x="90" y="110"/>
                      <a:pt x="110" y="90"/>
                      <a:pt x="135" y="90"/>
                    </a:cubicBezTo>
                    <a:cubicBezTo>
                      <a:pt x="810" y="90"/>
                      <a:pt x="810" y="90"/>
                      <a:pt x="810" y="90"/>
                    </a:cubicBezTo>
                    <a:cubicBezTo>
                      <a:pt x="810" y="315"/>
                      <a:pt x="810" y="315"/>
                      <a:pt x="810" y="315"/>
                    </a:cubicBezTo>
                    <a:cubicBezTo>
                      <a:pt x="810" y="340"/>
                      <a:pt x="830" y="360"/>
                      <a:pt x="855" y="360"/>
                    </a:cubicBezTo>
                    <a:cubicBezTo>
                      <a:pt x="1080" y="360"/>
                      <a:pt x="1080" y="360"/>
                      <a:pt x="1080" y="360"/>
                    </a:cubicBezTo>
                    <a:cubicBezTo>
                      <a:pt x="1080" y="709"/>
                      <a:pt x="1080" y="709"/>
                      <a:pt x="1080" y="709"/>
                    </a:cubicBezTo>
                    <a:cubicBezTo>
                      <a:pt x="1080" y="709"/>
                      <a:pt x="947" y="842"/>
                      <a:pt x="947" y="842"/>
                    </a:cubicBezTo>
                    <a:cubicBezTo>
                      <a:pt x="884" y="905"/>
                      <a:pt x="884" y="905"/>
                      <a:pt x="884" y="905"/>
                    </a:cubicBezTo>
                    <a:cubicBezTo>
                      <a:pt x="879" y="910"/>
                      <a:pt x="875" y="916"/>
                      <a:pt x="873" y="923"/>
                    </a:cubicBezTo>
                    <a:cubicBezTo>
                      <a:pt x="809" y="1114"/>
                      <a:pt x="809" y="1114"/>
                      <a:pt x="809" y="1114"/>
                    </a:cubicBezTo>
                    <a:cubicBezTo>
                      <a:pt x="804" y="1130"/>
                      <a:pt x="808" y="1148"/>
                      <a:pt x="820" y="1160"/>
                    </a:cubicBezTo>
                    <a:cubicBezTo>
                      <a:pt x="832" y="1172"/>
                      <a:pt x="850" y="1176"/>
                      <a:pt x="866" y="1171"/>
                    </a:cubicBezTo>
                    <a:cubicBezTo>
                      <a:pt x="1057" y="1107"/>
                      <a:pt x="1057" y="1107"/>
                      <a:pt x="1057" y="1107"/>
                    </a:cubicBezTo>
                    <a:cubicBezTo>
                      <a:pt x="1064" y="1105"/>
                      <a:pt x="1070" y="1101"/>
                      <a:pt x="1075" y="1096"/>
                    </a:cubicBezTo>
                    <a:cubicBezTo>
                      <a:pt x="1080" y="1091"/>
                      <a:pt x="1080" y="1091"/>
                      <a:pt x="1080" y="1091"/>
                    </a:cubicBezTo>
                    <a:lnTo>
                      <a:pt x="1080" y="1401"/>
                    </a:lnTo>
                    <a:close/>
                    <a:moveTo>
                      <a:pt x="979" y="937"/>
                    </a:moveTo>
                    <a:cubicBezTo>
                      <a:pt x="1043" y="1001"/>
                      <a:pt x="1043" y="1001"/>
                      <a:pt x="1043" y="1001"/>
                    </a:cubicBezTo>
                    <a:cubicBezTo>
                      <a:pt x="1018" y="1025"/>
                      <a:pt x="1018" y="1025"/>
                      <a:pt x="1018" y="1025"/>
                    </a:cubicBezTo>
                    <a:cubicBezTo>
                      <a:pt x="923" y="1057"/>
                      <a:pt x="923" y="1057"/>
                      <a:pt x="923" y="1057"/>
                    </a:cubicBezTo>
                    <a:cubicBezTo>
                      <a:pt x="955" y="962"/>
                      <a:pt x="955" y="962"/>
                      <a:pt x="955" y="962"/>
                    </a:cubicBezTo>
                    <a:lnTo>
                      <a:pt x="979" y="937"/>
                    </a:lnTo>
                    <a:close/>
                    <a:moveTo>
                      <a:pt x="1106" y="937"/>
                    </a:moveTo>
                    <a:cubicBezTo>
                      <a:pt x="1043" y="874"/>
                      <a:pt x="1043" y="874"/>
                      <a:pt x="1043" y="874"/>
                    </a:cubicBezTo>
                    <a:cubicBezTo>
                      <a:pt x="1077" y="840"/>
                      <a:pt x="1227" y="689"/>
                      <a:pt x="1259" y="657"/>
                    </a:cubicBezTo>
                    <a:cubicBezTo>
                      <a:pt x="1323" y="721"/>
                      <a:pt x="1323" y="721"/>
                      <a:pt x="1323" y="721"/>
                    </a:cubicBezTo>
                    <a:lnTo>
                      <a:pt x="1106" y="937"/>
                    </a:lnTo>
                    <a:close/>
                    <a:moveTo>
                      <a:pt x="1433" y="611"/>
                    </a:moveTo>
                    <a:cubicBezTo>
                      <a:pt x="1386" y="657"/>
                      <a:pt x="1386" y="657"/>
                      <a:pt x="1386" y="657"/>
                    </a:cubicBezTo>
                    <a:cubicBezTo>
                      <a:pt x="1323" y="593"/>
                      <a:pt x="1323" y="593"/>
                      <a:pt x="1323" y="593"/>
                    </a:cubicBezTo>
                    <a:cubicBezTo>
                      <a:pt x="1369" y="547"/>
                      <a:pt x="1369" y="547"/>
                      <a:pt x="1369" y="547"/>
                    </a:cubicBezTo>
                    <a:cubicBezTo>
                      <a:pt x="1387" y="529"/>
                      <a:pt x="1415" y="529"/>
                      <a:pt x="1433" y="547"/>
                    </a:cubicBezTo>
                    <a:cubicBezTo>
                      <a:pt x="1450" y="565"/>
                      <a:pt x="1450" y="593"/>
                      <a:pt x="1433" y="611"/>
                    </a:cubicBezTo>
                    <a:close/>
                    <a:moveTo>
                      <a:pt x="1433" y="611"/>
                    </a:moveTo>
                    <a:cubicBezTo>
                      <a:pt x="1433" y="611"/>
                      <a:pt x="1433" y="611"/>
                      <a:pt x="1433" y="611"/>
                    </a:cubicBezTo>
                  </a:path>
                </a:pathLst>
              </a:custGeom>
              <a:grpFill/>
              <a:ln>
                <a:noFill/>
              </a:ln>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sp>
            <p:nvSpPr>
              <p:cNvPr id="39" name="Freeform 16">
                <a:extLst>
                  <a:ext uri="{FF2B5EF4-FFF2-40B4-BE49-F238E27FC236}">
                    <a16:creationId xmlns:a16="http://schemas.microsoft.com/office/drawing/2014/main" id="{DE22A915-267F-4113-98C1-08BC16B2AE22}"/>
                  </a:ext>
                </a:extLst>
              </p:cNvPr>
              <p:cNvSpPr>
                <a:spLocks noEditPoints="1"/>
              </p:cNvSpPr>
              <p:nvPr/>
            </p:nvSpPr>
            <p:spPr bwMode="auto">
              <a:xfrm>
                <a:off x="7404101" y="3808413"/>
                <a:ext cx="84138" cy="9525"/>
              </a:xfrm>
              <a:custGeom>
                <a:avLst/>
                <a:gdLst>
                  <a:gd name="T0" fmla="*/ 675 w 720"/>
                  <a:gd name="T1" fmla="*/ 0 h 90"/>
                  <a:gd name="T2" fmla="*/ 45 w 720"/>
                  <a:gd name="T3" fmla="*/ 0 h 90"/>
                  <a:gd name="T4" fmla="*/ 0 w 720"/>
                  <a:gd name="T5" fmla="*/ 45 h 90"/>
                  <a:gd name="T6" fmla="*/ 45 w 720"/>
                  <a:gd name="T7" fmla="*/ 90 h 90"/>
                  <a:gd name="T8" fmla="*/ 675 w 720"/>
                  <a:gd name="T9" fmla="*/ 90 h 90"/>
                  <a:gd name="T10" fmla="*/ 720 w 720"/>
                  <a:gd name="T11" fmla="*/ 45 h 90"/>
                  <a:gd name="T12" fmla="*/ 675 w 720"/>
                  <a:gd name="T13" fmla="*/ 0 h 90"/>
                  <a:gd name="T14" fmla="*/ 675 w 720"/>
                  <a:gd name="T15" fmla="*/ 0 h 90"/>
                  <a:gd name="T16" fmla="*/ 675 w 72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0">
                    <a:moveTo>
                      <a:pt x="675" y="0"/>
                    </a:moveTo>
                    <a:cubicBezTo>
                      <a:pt x="45" y="0"/>
                      <a:pt x="45" y="0"/>
                      <a:pt x="45" y="0"/>
                    </a:cubicBezTo>
                    <a:cubicBezTo>
                      <a:pt x="20" y="0"/>
                      <a:pt x="0" y="20"/>
                      <a:pt x="0" y="45"/>
                    </a:cubicBezTo>
                    <a:cubicBezTo>
                      <a:pt x="0" y="70"/>
                      <a:pt x="20" y="90"/>
                      <a:pt x="45" y="90"/>
                    </a:cubicBezTo>
                    <a:cubicBezTo>
                      <a:pt x="675" y="90"/>
                      <a:pt x="675" y="90"/>
                      <a:pt x="675" y="90"/>
                    </a:cubicBezTo>
                    <a:cubicBezTo>
                      <a:pt x="700" y="90"/>
                      <a:pt x="720" y="70"/>
                      <a:pt x="720" y="45"/>
                    </a:cubicBezTo>
                    <a:cubicBezTo>
                      <a:pt x="720" y="20"/>
                      <a:pt x="700" y="0"/>
                      <a:pt x="675" y="0"/>
                    </a:cubicBezTo>
                    <a:close/>
                    <a:moveTo>
                      <a:pt x="675" y="0"/>
                    </a:moveTo>
                    <a:cubicBezTo>
                      <a:pt x="675" y="0"/>
                      <a:pt x="675" y="0"/>
                      <a:pt x="675" y="0"/>
                    </a:cubicBezTo>
                  </a:path>
                </a:pathLst>
              </a:custGeom>
              <a:grpFill/>
              <a:ln>
                <a:noFill/>
              </a:ln>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sp>
            <p:nvSpPr>
              <p:cNvPr id="40" name="Freeform 17">
                <a:extLst>
                  <a:ext uri="{FF2B5EF4-FFF2-40B4-BE49-F238E27FC236}">
                    <a16:creationId xmlns:a16="http://schemas.microsoft.com/office/drawing/2014/main" id="{E8838B3B-F98E-466A-9C95-837F8071F517}"/>
                  </a:ext>
                </a:extLst>
              </p:cNvPr>
              <p:cNvSpPr>
                <a:spLocks noEditPoints="1"/>
              </p:cNvSpPr>
              <p:nvPr/>
            </p:nvSpPr>
            <p:spPr bwMode="auto">
              <a:xfrm>
                <a:off x="7404101" y="3829050"/>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sp>
            <p:nvSpPr>
              <p:cNvPr id="41" name="Freeform 18">
                <a:extLst>
                  <a:ext uri="{FF2B5EF4-FFF2-40B4-BE49-F238E27FC236}">
                    <a16:creationId xmlns:a16="http://schemas.microsoft.com/office/drawing/2014/main" id="{20704066-EB50-45A2-A087-56DC1C55912E}"/>
                  </a:ext>
                </a:extLst>
              </p:cNvPr>
              <p:cNvSpPr>
                <a:spLocks noEditPoints="1"/>
              </p:cNvSpPr>
              <p:nvPr/>
            </p:nvSpPr>
            <p:spPr bwMode="auto">
              <a:xfrm>
                <a:off x="7404101" y="3849688"/>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sp>
            <p:nvSpPr>
              <p:cNvPr id="42" name="Freeform 19">
                <a:extLst>
                  <a:ext uri="{FF2B5EF4-FFF2-40B4-BE49-F238E27FC236}">
                    <a16:creationId xmlns:a16="http://schemas.microsoft.com/office/drawing/2014/main" id="{CE2A8E30-A66E-45FE-AAAF-059050801E73}"/>
                  </a:ext>
                </a:extLst>
              </p:cNvPr>
              <p:cNvSpPr>
                <a:spLocks noEditPoints="1"/>
              </p:cNvSpPr>
              <p:nvPr/>
            </p:nvSpPr>
            <p:spPr bwMode="auto">
              <a:xfrm>
                <a:off x="7404101" y="3870325"/>
                <a:ext cx="63500" cy="9525"/>
              </a:xfrm>
              <a:custGeom>
                <a:avLst/>
                <a:gdLst>
                  <a:gd name="T0" fmla="*/ 495 w 540"/>
                  <a:gd name="T1" fmla="*/ 0 h 90"/>
                  <a:gd name="T2" fmla="*/ 45 w 540"/>
                  <a:gd name="T3" fmla="*/ 0 h 90"/>
                  <a:gd name="T4" fmla="*/ 0 w 540"/>
                  <a:gd name="T5" fmla="*/ 45 h 90"/>
                  <a:gd name="T6" fmla="*/ 45 w 540"/>
                  <a:gd name="T7" fmla="*/ 90 h 90"/>
                  <a:gd name="T8" fmla="*/ 495 w 540"/>
                  <a:gd name="T9" fmla="*/ 90 h 90"/>
                  <a:gd name="T10" fmla="*/ 540 w 540"/>
                  <a:gd name="T11" fmla="*/ 45 h 90"/>
                  <a:gd name="T12" fmla="*/ 495 w 540"/>
                  <a:gd name="T13" fmla="*/ 0 h 90"/>
                  <a:gd name="T14" fmla="*/ 495 w 540"/>
                  <a:gd name="T15" fmla="*/ 0 h 90"/>
                  <a:gd name="T16" fmla="*/ 495 w 54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90">
                    <a:moveTo>
                      <a:pt x="495" y="0"/>
                    </a:moveTo>
                    <a:cubicBezTo>
                      <a:pt x="45" y="0"/>
                      <a:pt x="45" y="0"/>
                      <a:pt x="45" y="0"/>
                    </a:cubicBezTo>
                    <a:cubicBezTo>
                      <a:pt x="20" y="0"/>
                      <a:pt x="0" y="20"/>
                      <a:pt x="0" y="45"/>
                    </a:cubicBezTo>
                    <a:cubicBezTo>
                      <a:pt x="0" y="70"/>
                      <a:pt x="20" y="90"/>
                      <a:pt x="45" y="90"/>
                    </a:cubicBezTo>
                    <a:cubicBezTo>
                      <a:pt x="495" y="90"/>
                      <a:pt x="495" y="90"/>
                      <a:pt x="495" y="90"/>
                    </a:cubicBezTo>
                    <a:cubicBezTo>
                      <a:pt x="520" y="90"/>
                      <a:pt x="540" y="70"/>
                      <a:pt x="540" y="45"/>
                    </a:cubicBezTo>
                    <a:cubicBezTo>
                      <a:pt x="540" y="20"/>
                      <a:pt x="520" y="0"/>
                      <a:pt x="495" y="0"/>
                    </a:cubicBezTo>
                    <a:close/>
                    <a:moveTo>
                      <a:pt x="495" y="0"/>
                    </a:moveTo>
                    <a:cubicBezTo>
                      <a:pt x="495" y="0"/>
                      <a:pt x="495" y="0"/>
                      <a:pt x="495" y="0"/>
                    </a:cubicBezTo>
                  </a:path>
                </a:pathLst>
              </a:custGeom>
              <a:grpFill/>
              <a:ln>
                <a:noFill/>
              </a:ln>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sp>
            <p:nvSpPr>
              <p:cNvPr id="43" name="Freeform 20">
                <a:extLst>
                  <a:ext uri="{FF2B5EF4-FFF2-40B4-BE49-F238E27FC236}">
                    <a16:creationId xmlns:a16="http://schemas.microsoft.com/office/drawing/2014/main" id="{2C76E703-3721-4939-A918-44DB1E4203D4}"/>
                  </a:ext>
                </a:extLst>
              </p:cNvPr>
              <p:cNvSpPr>
                <a:spLocks noEditPoints="1"/>
              </p:cNvSpPr>
              <p:nvPr/>
            </p:nvSpPr>
            <p:spPr bwMode="auto">
              <a:xfrm>
                <a:off x="7445376" y="3902075"/>
                <a:ext cx="42863" cy="9525"/>
              </a:xfrm>
              <a:custGeom>
                <a:avLst/>
                <a:gdLst>
                  <a:gd name="T0" fmla="*/ 315 w 360"/>
                  <a:gd name="T1" fmla="*/ 0 h 90"/>
                  <a:gd name="T2" fmla="*/ 45 w 360"/>
                  <a:gd name="T3" fmla="*/ 0 h 90"/>
                  <a:gd name="T4" fmla="*/ 0 w 360"/>
                  <a:gd name="T5" fmla="*/ 45 h 90"/>
                  <a:gd name="T6" fmla="*/ 45 w 360"/>
                  <a:gd name="T7" fmla="*/ 90 h 90"/>
                  <a:gd name="T8" fmla="*/ 315 w 360"/>
                  <a:gd name="T9" fmla="*/ 90 h 90"/>
                  <a:gd name="T10" fmla="*/ 360 w 360"/>
                  <a:gd name="T11" fmla="*/ 45 h 90"/>
                  <a:gd name="T12" fmla="*/ 315 w 360"/>
                  <a:gd name="T13" fmla="*/ 0 h 90"/>
                  <a:gd name="T14" fmla="*/ 315 w 360"/>
                  <a:gd name="T15" fmla="*/ 0 h 90"/>
                  <a:gd name="T16" fmla="*/ 315 w 360"/>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90">
                    <a:moveTo>
                      <a:pt x="315" y="0"/>
                    </a:moveTo>
                    <a:cubicBezTo>
                      <a:pt x="45" y="0"/>
                      <a:pt x="45" y="0"/>
                      <a:pt x="45" y="0"/>
                    </a:cubicBezTo>
                    <a:cubicBezTo>
                      <a:pt x="20" y="0"/>
                      <a:pt x="0" y="20"/>
                      <a:pt x="0" y="45"/>
                    </a:cubicBezTo>
                    <a:cubicBezTo>
                      <a:pt x="0" y="70"/>
                      <a:pt x="20" y="90"/>
                      <a:pt x="45" y="90"/>
                    </a:cubicBezTo>
                    <a:cubicBezTo>
                      <a:pt x="315" y="90"/>
                      <a:pt x="315" y="90"/>
                      <a:pt x="315" y="90"/>
                    </a:cubicBezTo>
                    <a:cubicBezTo>
                      <a:pt x="340" y="90"/>
                      <a:pt x="360" y="70"/>
                      <a:pt x="360" y="45"/>
                    </a:cubicBezTo>
                    <a:cubicBezTo>
                      <a:pt x="360" y="20"/>
                      <a:pt x="340" y="0"/>
                      <a:pt x="315" y="0"/>
                    </a:cubicBezTo>
                    <a:close/>
                    <a:moveTo>
                      <a:pt x="315" y="0"/>
                    </a:moveTo>
                    <a:cubicBezTo>
                      <a:pt x="315" y="0"/>
                      <a:pt x="315" y="0"/>
                      <a:pt x="315" y="0"/>
                    </a:cubicBezTo>
                  </a:path>
                </a:pathLst>
              </a:custGeom>
              <a:grpFill/>
              <a:ln>
                <a:noFill/>
              </a:ln>
            </p:spPr>
            <p:txBody>
              <a:bodyPr vert="horz" wrap="square" lIns="68598" tIns="34299" rIns="68598" bIns="34299" numCol="1" anchor="t" anchorCtr="0" compatLnSpc="1">
                <a:prstTxWarp prst="textNoShape">
                  <a:avLst/>
                </a:prstTxWarp>
              </a:bodyPr>
              <a:lstStyle/>
              <a:p>
                <a:endParaRPr lang="en-IN" sz="1400">
                  <a:latin typeface="Arial" panose="020B0604020202020204" pitchFamily="34" charset="0"/>
                  <a:cs typeface="Arial" panose="020B0604020202020204" pitchFamily="34" charset="0"/>
                </a:endParaRPr>
              </a:p>
            </p:txBody>
          </p:sp>
        </p:grpSp>
        <p:sp>
          <p:nvSpPr>
            <p:cNvPr id="56" name="Rectangle: Rounded Corners 55">
              <a:extLst>
                <a:ext uri="{FF2B5EF4-FFF2-40B4-BE49-F238E27FC236}">
                  <a16:creationId xmlns:a16="http://schemas.microsoft.com/office/drawing/2014/main" id="{A666696C-DD92-4B00-A4CE-11500632740A}"/>
                </a:ext>
              </a:extLst>
            </p:cNvPr>
            <p:cNvSpPr/>
            <p:nvPr/>
          </p:nvSpPr>
          <p:spPr>
            <a:xfrm>
              <a:off x="595699" y="5409838"/>
              <a:ext cx="8032736" cy="94232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sz="14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344AA5F5-C8FD-4B32-91AB-86D4EBD47962}"/>
                </a:ext>
              </a:extLst>
            </p:cNvPr>
            <p:cNvSpPr txBox="1"/>
            <p:nvPr/>
          </p:nvSpPr>
          <p:spPr>
            <a:xfrm>
              <a:off x="663797" y="2975777"/>
              <a:ext cx="7964637" cy="625387"/>
            </a:xfrm>
            <a:prstGeom prst="rect">
              <a:avLst/>
            </a:prstGeom>
            <a:noFill/>
          </p:spPr>
          <p:txBody>
            <a:bodyPr wrap="square" lIns="0" tIns="0" rIns="0" bIns="0" rtlCol="0" anchor="t">
              <a:noAutofit/>
            </a:bodyPr>
            <a:lstStyle/>
            <a:p>
              <a:r>
                <a:rPr lang="en-US" sz="1400" dirty="0">
                  <a:latin typeface="Arial" panose="020B0604020202020204" pitchFamily="34" charset="0"/>
                  <a:cs typeface="Arial" panose="020B0604020202020204" pitchFamily="34" charset="0"/>
                </a:rPr>
                <a:t>As the Board, we are enabling the implementation of the strategy through a new integrated organisational structure.</a:t>
              </a:r>
            </a:p>
            <a:p>
              <a:endParaRPr lang="en-IN" sz="1400"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A0C6A5C7-75F4-46CD-8517-EACEF65B9D0E}"/>
                </a:ext>
              </a:extLst>
            </p:cNvPr>
            <p:cNvSpPr txBox="1"/>
            <p:nvPr/>
          </p:nvSpPr>
          <p:spPr>
            <a:xfrm>
              <a:off x="663797" y="3711416"/>
              <a:ext cx="7879735" cy="614403"/>
            </a:xfrm>
            <a:prstGeom prst="rect">
              <a:avLst/>
            </a:prstGeom>
            <a:noFill/>
          </p:spPr>
          <p:txBody>
            <a:bodyPr wrap="square" lIns="0" tIns="0" rIns="0" bIns="0" rtlCol="0" anchor="t">
              <a:noAutofit/>
            </a:bodyPr>
            <a:lstStyle/>
            <a:p>
              <a:r>
                <a:rPr lang="en-US" sz="1400" dirty="0">
                  <a:latin typeface="Arial" panose="020B0604020202020204" pitchFamily="34" charset="0"/>
                  <a:cs typeface="Arial" panose="020B0604020202020204" pitchFamily="34" charset="0"/>
                </a:rPr>
                <a:t>The Board is monitoring the evolving policy framework and macro-economic environment and will ensure the agility of the organisation in taking advantage of emerging opportunities (noting the newly-gazette NIP 2050) and mitigating risks</a:t>
              </a:r>
            </a:p>
            <a:p>
              <a:endParaRPr lang="en-IN" sz="1400"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57" name="Rectangle: Rounded Corners 55">
            <a:extLst>
              <a:ext uri="{FF2B5EF4-FFF2-40B4-BE49-F238E27FC236}">
                <a16:creationId xmlns:a16="http://schemas.microsoft.com/office/drawing/2014/main" id="{A666696C-DD92-4B00-A4CE-11500632740A}"/>
              </a:ext>
            </a:extLst>
          </p:cNvPr>
          <p:cNvSpPr/>
          <p:nvPr/>
        </p:nvSpPr>
        <p:spPr>
          <a:xfrm>
            <a:off x="617667" y="4676794"/>
            <a:ext cx="8283142" cy="77719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7" name="Rectangle 16"/>
          <p:cNvSpPr/>
          <p:nvPr/>
        </p:nvSpPr>
        <p:spPr>
          <a:xfrm>
            <a:off x="617667" y="4680347"/>
            <a:ext cx="8195593" cy="738664"/>
          </a:xfrm>
          <a:prstGeom prst="rect">
            <a:avLst/>
          </a:prstGeom>
        </p:spPr>
        <p:txBody>
          <a:bodyPr wrap="square" anchor="t">
            <a:spAutoFit/>
          </a:bodyPr>
          <a:lstStyle/>
          <a:p>
            <a:r>
              <a:rPr lang="en-US" sz="1400" dirty="0">
                <a:latin typeface="Arial" panose="020B0604020202020204" pitchFamily="34" charset="0"/>
                <a:cs typeface="Arial" panose="020B0604020202020204" pitchFamily="34" charset="0"/>
              </a:rPr>
              <a:t>As a Board we believe that this corporate plan gives Necsa an opportunity to transform the organisation in various aspects, e.g. workforce make-up in terms of gender, age and race, supporting SMMEs and ensuring appropriate skills development  </a:t>
            </a:r>
          </a:p>
        </p:txBody>
      </p:sp>
      <p:sp>
        <p:nvSpPr>
          <p:cNvPr id="18" name="Rectangle 17"/>
          <p:cNvSpPr/>
          <p:nvPr/>
        </p:nvSpPr>
        <p:spPr>
          <a:xfrm>
            <a:off x="617667" y="5536074"/>
            <a:ext cx="8195593"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Necsa has turned the corner. The groundwork that has been done gives us confidence that the organisation will succeed in achieving the targets set in this corporate plan sustainably and as part of our oversight we will continuously monitor executive management’s performance and account accordingly</a:t>
            </a:r>
          </a:p>
        </p:txBody>
      </p:sp>
      <p:sp>
        <p:nvSpPr>
          <p:cNvPr id="25" name="Slide Number Placeholder 24"/>
          <p:cNvSpPr>
            <a:spLocks noGrp="1"/>
          </p:cNvSpPr>
          <p:nvPr>
            <p:ph type="sldNum" sz="quarter" idx="12"/>
          </p:nvPr>
        </p:nvSpPr>
        <p:spPr/>
        <p:txBody>
          <a:bodyPr/>
          <a:lstStyle/>
          <a:p>
            <a:fld id="{55606F0F-C923-9C4F-9129-EDBF4B3F081A}" type="slidenum">
              <a:rPr lang="en-US" smtClean="0">
                <a:solidFill>
                  <a:prstClr val="black">
                    <a:tint val="75000"/>
                  </a:prstClr>
                </a:solidFill>
              </a:rPr>
              <a:pPr/>
              <a:t>2</a:t>
            </a:fld>
            <a:endParaRPr lang="en-US" dirty="0">
              <a:solidFill>
                <a:prstClr val="black">
                  <a:tint val="75000"/>
                </a:prstClr>
              </a:solidFill>
            </a:endParaRPr>
          </a:p>
        </p:txBody>
      </p:sp>
      <p:sp>
        <p:nvSpPr>
          <p:cNvPr id="58" name="TextBox 57">
            <a:extLst>
              <a:ext uri="{FF2B5EF4-FFF2-40B4-BE49-F238E27FC236}">
                <a16:creationId xmlns:a16="http://schemas.microsoft.com/office/drawing/2014/main" id="{5BF36ABD-B11B-44C6-8277-02BB059643F2}"/>
              </a:ext>
            </a:extLst>
          </p:cNvPr>
          <p:cNvSpPr txBox="1"/>
          <p:nvPr/>
        </p:nvSpPr>
        <p:spPr>
          <a:xfrm>
            <a:off x="687886" y="2421573"/>
            <a:ext cx="8212922" cy="620136"/>
          </a:xfrm>
          <a:prstGeom prst="rect">
            <a:avLst/>
          </a:prstGeom>
          <a:noFill/>
        </p:spPr>
        <p:txBody>
          <a:bodyPr wrap="square" lIns="0" tIns="0" rIns="0" bIns="0" rtlCol="0" anchor="t">
            <a:noAutofit/>
          </a:bodyPr>
          <a:lstStyle/>
          <a:p>
            <a:r>
              <a:rPr lang="en-US" sz="1400" dirty="0">
                <a:latin typeface="Arial" panose="020B0604020202020204" pitchFamily="34" charset="0"/>
                <a:cs typeface="Arial" panose="020B0604020202020204" pitchFamily="34" charset="0"/>
              </a:rPr>
              <a:t>We have approved the corporate strategy, which sets the tone for rationalisation of Necsa. Its KPAs and KPIs are based on this strategy </a:t>
            </a:r>
          </a:p>
          <a:p>
            <a:endParaRPr lang="en-IN" sz="1400" dirty="0">
              <a:latin typeface="Arial" panose="020B0604020202020204" pitchFamily="34" charset="0"/>
              <a:cs typeface="Arial" panose="020B0604020202020204" pitchFamily="34" charset="0"/>
            </a:endParaRPr>
          </a:p>
        </p:txBody>
      </p:sp>
      <p:sp>
        <p:nvSpPr>
          <p:cNvPr id="35" name="Title 2"/>
          <p:cNvSpPr>
            <a:spLocks noGrp="1"/>
          </p:cNvSpPr>
          <p:nvPr>
            <p:ph type="title"/>
          </p:nvPr>
        </p:nvSpPr>
        <p:spPr>
          <a:xfrm>
            <a:off x="54811" y="118256"/>
            <a:ext cx="8229600" cy="1143000"/>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INTRODUCTORY REMARKS</a:t>
            </a:r>
          </a:p>
        </p:txBody>
      </p:sp>
    </p:spTree>
    <p:extLst>
      <p:ext uri="{BB962C8B-B14F-4D97-AF65-F5344CB8AC3E}">
        <p14:creationId xmlns:p14="http://schemas.microsoft.com/office/powerpoint/2010/main" val="279958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8080102" y="5781819"/>
            <a:ext cx="65749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6C2427-2C57-4C51-BCD6-E3E46358B060}" type="slidenum">
              <a:rPr kumimoji="0" lang="en-US" sz="1400" b="1" i="0" u="none" strike="noStrike" kern="1200" cap="none" spc="0" normalizeH="0" baseline="0" noProof="0" smtClean="0">
                <a:ln>
                  <a:noFill/>
                </a:ln>
                <a:solidFill>
                  <a:srgbClr val="3547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dirty="0">
              <a:ln>
                <a:noFill/>
              </a:ln>
              <a:solidFill>
                <a:srgbClr val="354759"/>
              </a:solidFill>
              <a:effectLst/>
              <a:uLnTx/>
              <a:uFillTx/>
              <a:latin typeface="Calibri"/>
              <a:ea typeface="+mn-ea"/>
              <a:cs typeface="+mn-cs"/>
            </a:endParaRPr>
          </a:p>
        </p:txBody>
      </p:sp>
      <p:sp>
        <p:nvSpPr>
          <p:cNvPr id="6" name="Snip Single Corner Rectangle 5"/>
          <p:cNvSpPr/>
          <p:nvPr/>
        </p:nvSpPr>
        <p:spPr>
          <a:xfrm rot="10800000">
            <a:off x="337125" y="1385454"/>
            <a:ext cx="8400473" cy="4578927"/>
          </a:xfrm>
          <a:prstGeom prst="snip1Rect">
            <a:avLst>
              <a:gd name="adj" fmla="val 20423"/>
            </a:avLst>
          </a:prstGeom>
          <a:noFill/>
          <a:ln>
            <a:solidFill>
              <a:srgbClr val="22A8B8"/>
            </a:solidFill>
          </a:ln>
          <a:scene3d>
            <a:camera prst="orthographicFront">
              <a:rot lat="0" lon="105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4"/>
          <p:cNvSpPr>
            <a:spLocks noGrp="1"/>
          </p:cNvSpPr>
          <p:nvPr>
            <p:ph type="title"/>
          </p:nvPr>
        </p:nvSpPr>
        <p:spPr>
          <a:xfrm>
            <a:off x="198584" y="94593"/>
            <a:ext cx="6675181" cy="764390"/>
          </a:xfrm>
          <a:effectLst>
            <a:outerShdw blurRad="50800" dist="38100" algn="l" rotWithShape="0">
              <a:prstClr val="black">
                <a:alpha val="70000"/>
              </a:prstClr>
            </a:outerShdw>
          </a:effectLst>
        </p:spPr>
        <p:txBody>
          <a:bodyPr>
            <a:normAutofit fontScale="90000"/>
          </a:bodyPr>
          <a:lstStyle/>
          <a:p>
            <a:pPr algn="l"/>
            <a:r>
              <a:rPr lang="en-ZA" sz="3200" b="1" dirty="0">
                <a:solidFill>
                  <a:schemeClr val="bg1"/>
                </a:solidFill>
                <a:latin typeface="Arial" panose="020B0604020202020204" pitchFamily="34" charset="0"/>
                <a:cs typeface="Arial" panose="020B0604020202020204" pitchFamily="34" charset="0"/>
              </a:rPr>
              <a:t>STATEMENT OF FINANCIAL POSITION</a:t>
            </a:r>
            <a:endParaRPr lang="en-ZA" sz="3200" b="1" dirty="0">
              <a:solidFill>
                <a:schemeClr val="bg1"/>
              </a:solidFill>
              <a:latin typeface="Arial" panose="020B0604020202020204" pitchFamily="34" charset="0"/>
              <a:ea typeface="+mn-ea"/>
              <a:cs typeface="Arial" panose="020B0604020202020204" pitchFamily="34" charset="0"/>
            </a:endParaRPr>
          </a:p>
        </p:txBody>
      </p:sp>
      <p:sp useBgFill="1">
        <p:nvSpPr>
          <p:cNvPr id="4" name="Rectangle 3">
            <a:extLst>
              <a:ext uri="{FF2B5EF4-FFF2-40B4-BE49-F238E27FC236}">
                <a16:creationId xmlns:a16="http://schemas.microsoft.com/office/drawing/2014/main" id="{9DDEF27C-465C-4C6F-AC91-3A1259D3E9DD}"/>
              </a:ext>
            </a:extLst>
          </p:cNvPr>
          <p:cNvSpPr/>
          <p:nvPr/>
        </p:nvSpPr>
        <p:spPr>
          <a:xfrm>
            <a:off x="0" y="1127814"/>
            <a:ext cx="9144000" cy="5730186"/>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387AA1D5-CCB4-42EA-B37B-99063FF86648}"/>
              </a:ext>
            </a:extLst>
          </p:cNvPr>
          <p:cNvPicPr>
            <a:picLocks noChangeAspect="1"/>
          </p:cNvPicPr>
          <p:nvPr/>
        </p:nvPicPr>
        <p:blipFill>
          <a:blip r:embed="rId2"/>
          <a:stretch>
            <a:fillRect/>
          </a:stretch>
        </p:blipFill>
        <p:spPr>
          <a:xfrm>
            <a:off x="1149621" y="3830661"/>
            <a:ext cx="5475429" cy="3047988"/>
          </a:xfrm>
          <a:prstGeom prst="rect">
            <a:avLst/>
          </a:prstGeom>
        </p:spPr>
      </p:pic>
      <p:pic>
        <p:nvPicPr>
          <p:cNvPr id="12" name="Picture 11">
            <a:extLst>
              <a:ext uri="{FF2B5EF4-FFF2-40B4-BE49-F238E27FC236}">
                <a16:creationId xmlns:a16="http://schemas.microsoft.com/office/drawing/2014/main" id="{2ABF3DB0-8411-4D09-9576-7A3B00D1F7BB}"/>
              </a:ext>
            </a:extLst>
          </p:cNvPr>
          <p:cNvPicPr>
            <a:picLocks noChangeAspect="1"/>
          </p:cNvPicPr>
          <p:nvPr/>
        </p:nvPicPr>
        <p:blipFill>
          <a:blip r:embed="rId3"/>
          <a:stretch>
            <a:fillRect/>
          </a:stretch>
        </p:blipFill>
        <p:spPr>
          <a:xfrm>
            <a:off x="1209418" y="995168"/>
            <a:ext cx="5475429" cy="2889967"/>
          </a:xfrm>
          <a:prstGeom prst="rect">
            <a:avLst/>
          </a:prstGeom>
        </p:spPr>
      </p:pic>
    </p:spTree>
    <p:extLst>
      <p:ext uri="{BB962C8B-B14F-4D97-AF65-F5344CB8AC3E}">
        <p14:creationId xmlns:p14="http://schemas.microsoft.com/office/powerpoint/2010/main" val="3928615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8080102" y="5781819"/>
            <a:ext cx="65749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6C2427-2C57-4C51-BCD6-E3E46358B060}" type="slidenum">
              <a:rPr kumimoji="0" lang="en-US" sz="1400" b="1" i="0" u="none" strike="noStrike" kern="1200" cap="none" spc="0" normalizeH="0" baseline="0" noProof="0" smtClean="0">
                <a:ln>
                  <a:noFill/>
                </a:ln>
                <a:solidFill>
                  <a:srgbClr val="35475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dirty="0">
              <a:ln>
                <a:noFill/>
              </a:ln>
              <a:solidFill>
                <a:srgbClr val="354759"/>
              </a:solidFill>
              <a:effectLst/>
              <a:uLnTx/>
              <a:uFillTx/>
              <a:latin typeface="Calibri"/>
              <a:ea typeface="+mn-ea"/>
              <a:cs typeface="+mn-cs"/>
            </a:endParaRPr>
          </a:p>
        </p:txBody>
      </p:sp>
      <p:sp>
        <p:nvSpPr>
          <p:cNvPr id="6" name="Snip Single Corner Rectangle 5"/>
          <p:cNvSpPr/>
          <p:nvPr/>
        </p:nvSpPr>
        <p:spPr>
          <a:xfrm rot="10800000">
            <a:off x="337125" y="1385454"/>
            <a:ext cx="8400473" cy="4578927"/>
          </a:xfrm>
          <a:prstGeom prst="snip1Rect">
            <a:avLst>
              <a:gd name="adj" fmla="val 20423"/>
            </a:avLst>
          </a:prstGeom>
          <a:noFill/>
          <a:ln>
            <a:solidFill>
              <a:srgbClr val="22A8B8"/>
            </a:solidFill>
          </a:ln>
          <a:scene3d>
            <a:camera prst="orthographicFront">
              <a:rot lat="0" lon="105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4"/>
          <p:cNvSpPr>
            <a:spLocks noGrp="1"/>
          </p:cNvSpPr>
          <p:nvPr>
            <p:ph type="title"/>
          </p:nvPr>
        </p:nvSpPr>
        <p:spPr>
          <a:xfrm>
            <a:off x="198584" y="94593"/>
            <a:ext cx="6675181" cy="764390"/>
          </a:xfrm>
          <a:effectLst>
            <a:outerShdw blurRad="50800" dist="38100" algn="l" rotWithShape="0">
              <a:prstClr val="black">
                <a:alpha val="70000"/>
              </a:prstClr>
            </a:outerShdw>
          </a:effectLst>
        </p:spPr>
        <p:txBody>
          <a:bodyPr>
            <a:normAutofit/>
          </a:bodyPr>
          <a:lstStyle/>
          <a:p>
            <a:pPr algn="l"/>
            <a:r>
              <a:rPr lang="en-ZA" sz="3200" b="1" dirty="0">
                <a:solidFill>
                  <a:schemeClr val="bg1"/>
                </a:solidFill>
                <a:latin typeface="Arial" panose="020B0604020202020204" pitchFamily="34" charset="0"/>
                <a:cs typeface="Arial" panose="020B0604020202020204" pitchFamily="34" charset="0"/>
              </a:rPr>
              <a:t>STATEMENT OF INCOME</a:t>
            </a:r>
            <a:endParaRPr lang="en-ZA" sz="3200" b="1" dirty="0">
              <a:solidFill>
                <a:schemeClr val="bg1"/>
              </a:solidFill>
              <a:latin typeface="Arial" panose="020B0604020202020204" pitchFamily="34" charset="0"/>
              <a:ea typeface="+mn-ea"/>
              <a:cs typeface="Arial" panose="020B0604020202020204" pitchFamily="34" charset="0"/>
            </a:endParaRPr>
          </a:p>
        </p:txBody>
      </p:sp>
      <p:sp useBgFill="1">
        <p:nvSpPr>
          <p:cNvPr id="4" name="Rectangle 3">
            <a:extLst>
              <a:ext uri="{FF2B5EF4-FFF2-40B4-BE49-F238E27FC236}">
                <a16:creationId xmlns:a16="http://schemas.microsoft.com/office/drawing/2014/main" id="{9DDEF27C-465C-4C6F-AC91-3A1259D3E9DD}"/>
              </a:ext>
            </a:extLst>
          </p:cNvPr>
          <p:cNvSpPr/>
          <p:nvPr/>
        </p:nvSpPr>
        <p:spPr>
          <a:xfrm>
            <a:off x="0" y="1127814"/>
            <a:ext cx="9144000" cy="5730186"/>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pic>
        <p:nvPicPr>
          <p:cNvPr id="5" name="Picture 4">
            <a:extLst>
              <a:ext uri="{FF2B5EF4-FFF2-40B4-BE49-F238E27FC236}">
                <a16:creationId xmlns:a16="http://schemas.microsoft.com/office/drawing/2014/main" id="{A5FE34A6-BFE1-4039-8065-FB36A74F89FA}"/>
              </a:ext>
            </a:extLst>
          </p:cNvPr>
          <p:cNvPicPr>
            <a:picLocks noChangeAspect="1"/>
          </p:cNvPicPr>
          <p:nvPr/>
        </p:nvPicPr>
        <p:blipFill>
          <a:blip r:embed="rId2"/>
          <a:stretch>
            <a:fillRect/>
          </a:stretch>
        </p:blipFill>
        <p:spPr>
          <a:xfrm>
            <a:off x="1426516" y="1144544"/>
            <a:ext cx="5233974" cy="2486788"/>
          </a:xfrm>
          <a:prstGeom prst="rect">
            <a:avLst/>
          </a:prstGeom>
        </p:spPr>
      </p:pic>
      <p:pic>
        <p:nvPicPr>
          <p:cNvPr id="7" name="Picture 6">
            <a:extLst>
              <a:ext uri="{FF2B5EF4-FFF2-40B4-BE49-F238E27FC236}">
                <a16:creationId xmlns:a16="http://schemas.microsoft.com/office/drawing/2014/main" id="{10CEEEB6-BFC3-4592-8B00-D69EFF48B966}"/>
              </a:ext>
            </a:extLst>
          </p:cNvPr>
          <p:cNvPicPr>
            <a:picLocks noChangeAspect="1"/>
          </p:cNvPicPr>
          <p:nvPr/>
        </p:nvPicPr>
        <p:blipFill>
          <a:blip r:embed="rId3"/>
          <a:stretch>
            <a:fillRect/>
          </a:stretch>
        </p:blipFill>
        <p:spPr>
          <a:xfrm>
            <a:off x="1423064" y="3667155"/>
            <a:ext cx="5233974" cy="3198871"/>
          </a:xfrm>
          <a:prstGeom prst="rect">
            <a:avLst/>
          </a:prstGeom>
        </p:spPr>
      </p:pic>
    </p:spTree>
    <p:extLst>
      <p:ext uri="{BB962C8B-B14F-4D97-AF65-F5344CB8AC3E}">
        <p14:creationId xmlns:p14="http://schemas.microsoft.com/office/powerpoint/2010/main" val="162755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D7D65007-C446-5C43-9E6E-511DB4897DF5}"/>
              </a:ext>
            </a:extLst>
          </p:cNvPr>
          <p:cNvSpPr txBox="1">
            <a:spLocks/>
          </p:cNvSpPr>
          <p:nvPr/>
        </p:nvSpPr>
        <p:spPr>
          <a:xfrm>
            <a:off x="316270" y="1305208"/>
            <a:ext cx="7861287" cy="1653565"/>
          </a:xfrm>
          <a:prstGeom prst="rect">
            <a:avLst/>
          </a:prstGeom>
          <a:effectLst>
            <a:outerShdw blurRad="50800" dist="38100" algn="l" rotWithShape="0">
              <a:prstClr val="black">
                <a:alpha val="62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NECSA GROUP CORPORATE PLAN </a:t>
            </a:r>
          </a:p>
          <a:p>
            <a:r>
              <a:rPr lang="en-Z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2022/23 - 2024/25</a:t>
            </a:r>
            <a:endParaRPr lang="en-GB"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C29225BD-25D6-984D-B529-EF06FD159163}"/>
              </a:ext>
            </a:extLst>
          </p:cNvPr>
          <p:cNvSpPr txBox="1">
            <a:spLocks/>
          </p:cNvSpPr>
          <p:nvPr/>
        </p:nvSpPr>
        <p:spPr>
          <a:xfrm>
            <a:off x="158682" y="3808653"/>
            <a:ext cx="7078697" cy="910656"/>
          </a:xfrm>
          <a:prstGeom prst="rect">
            <a:avLst/>
          </a:prstGeom>
          <a:noFill/>
        </p:spPr>
        <p:txBody>
          <a:bodyPr vert="horz" lIns="91440" tIns="45720" rIns="91440" bIns="45720" rtlCol="0">
            <a:noAutofit/>
          </a:bodyPr>
          <a:lstStyle>
            <a:defPPr>
              <a:defRPr lang="en-US"/>
            </a:defPPr>
            <a:lvl1pPr indent="0">
              <a:spcBef>
                <a:spcPts val="0"/>
              </a:spcBef>
              <a:buFont typeface="Arial"/>
              <a:buNone/>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indent="0" algn="ctr">
              <a:spcBef>
                <a:spcPct val="20000"/>
              </a:spcBef>
              <a:buFont typeface="Arial"/>
              <a:buNone/>
              <a:defRPr sz="2800">
                <a:solidFill>
                  <a:schemeClr val="tx1">
                    <a:tint val="75000"/>
                  </a:schemeClr>
                </a:solidFill>
              </a:defRPr>
            </a:lvl2pPr>
            <a:lvl3pPr indent="0" algn="ctr">
              <a:spcBef>
                <a:spcPct val="20000"/>
              </a:spcBef>
              <a:buFont typeface="Arial"/>
              <a:buNone/>
              <a:defRPr sz="2400">
                <a:solidFill>
                  <a:schemeClr val="tx1">
                    <a:tint val="75000"/>
                  </a:schemeClr>
                </a:solidFill>
              </a:defRPr>
            </a:lvl3pPr>
            <a:lvl4pPr indent="0" algn="ctr">
              <a:spcBef>
                <a:spcPct val="20000"/>
              </a:spcBef>
              <a:buFont typeface="Arial"/>
              <a:buNone/>
              <a:defRPr sz="2000">
                <a:solidFill>
                  <a:schemeClr val="tx1">
                    <a:tint val="75000"/>
                  </a:schemeClr>
                </a:solidFill>
              </a:defRPr>
            </a:lvl4pPr>
            <a:lvl5pPr indent="0" algn="ctr">
              <a:spcBef>
                <a:spcPct val="20000"/>
              </a:spcBef>
              <a:buFont typeface="Arial"/>
              <a:buNone/>
              <a:defRPr sz="2000">
                <a:solidFill>
                  <a:schemeClr val="tx1">
                    <a:tint val="75000"/>
                  </a:schemeClr>
                </a:solidFill>
              </a:defRPr>
            </a:lvl5pPr>
            <a:lvl6pPr indent="0" algn="ctr">
              <a:spcBef>
                <a:spcPct val="20000"/>
              </a:spcBef>
              <a:buFont typeface="Arial"/>
              <a:buNone/>
              <a:defRPr sz="2000">
                <a:solidFill>
                  <a:schemeClr val="tx1">
                    <a:tint val="75000"/>
                  </a:schemeClr>
                </a:solidFill>
              </a:defRPr>
            </a:lvl6pPr>
            <a:lvl7pPr indent="0" algn="ctr">
              <a:spcBef>
                <a:spcPct val="20000"/>
              </a:spcBef>
              <a:buFont typeface="Arial"/>
              <a:buNone/>
              <a:defRPr sz="2000">
                <a:solidFill>
                  <a:schemeClr val="tx1">
                    <a:tint val="75000"/>
                  </a:schemeClr>
                </a:solidFill>
              </a:defRPr>
            </a:lvl7pPr>
            <a:lvl8pPr indent="0" algn="ctr">
              <a:spcBef>
                <a:spcPct val="20000"/>
              </a:spcBef>
              <a:buFont typeface="Arial"/>
              <a:buNone/>
              <a:defRPr sz="2000">
                <a:solidFill>
                  <a:schemeClr val="tx1">
                    <a:tint val="75000"/>
                  </a:schemeClr>
                </a:solidFill>
              </a:defRPr>
            </a:lvl8pPr>
            <a:lvl9pPr indent="0" algn="ctr">
              <a:spcBef>
                <a:spcPct val="20000"/>
              </a:spcBef>
              <a:buFont typeface="Arial"/>
              <a:buNone/>
              <a:defRPr sz="2000">
                <a:solidFill>
                  <a:schemeClr val="tx1">
                    <a:tint val="75000"/>
                  </a:schemeClr>
                </a:solidFill>
              </a:defRPr>
            </a:lvl9pPr>
          </a:lstStyle>
          <a:p>
            <a:r>
              <a:rPr lang="en-US" dirty="0"/>
              <a:t>PORTFOLIO COMMITTEE ON MINERAL RESOURCES AND ENERGY</a:t>
            </a:r>
          </a:p>
          <a:p>
            <a:endParaRPr lang="en-GB" dirty="0"/>
          </a:p>
          <a:p>
            <a:endParaRPr lang="en-GB" dirty="0"/>
          </a:p>
          <a:p>
            <a:endParaRPr lang="en-GB" dirty="0"/>
          </a:p>
        </p:txBody>
      </p:sp>
      <p:sp>
        <p:nvSpPr>
          <p:cNvPr id="2" name="TextBox 1"/>
          <p:cNvSpPr txBox="1"/>
          <p:nvPr/>
        </p:nvSpPr>
        <p:spPr>
          <a:xfrm>
            <a:off x="226776" y="6085918"/>
            <a:ext cx="260701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29 April 2022</a:t>
            </a:r>
          </a:p>
        </p:txBody>
      </p:sp>
      <p:sp>
        <p:nvSpPr>
          <p:cNvPr id="7" name="Subtitle 2">
            <a:extLst>
              <a:ext uri="{FF2B5EF4-FFF2-40B4-BE49-F238E27FC236}">
                <a16:creationId xmlns:a16="http://schemas.microsoft.com/office/drawing/2014/main" id="{1D0DD84A-6503-4F2F-B136-6C9F54A61606}"/>
              </a:ext>
            </a:extLst>
          </p:cNvPr>
          <p:cNvSpPr txBox="1">
            <a:spLocks/>
          </p:cNvSpPr>
          <p:nvPr/>
        </p:nvSpPr>
        <p:spPr>
          <a:xfrm>
            <a:off x="226776" y="5097464"/>
            <a:ext cx="7335084" cy="910656"/>
          </a:xfrm>
          <a:prstGeom prst="rect">
            <a:avLst/>
          </a:prstGeom>
          <a:no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GB" sz="1800" b="1" dirty="0">
                <a:solidFill>
                  <a:srgbClr val="FFC000"/>
                </a:solidFill>
                <a:latin typeface="Arial" panose="020B0604020202020204" pitchFamily="34" charset="0"/>
                <a:cs typeface="Arial" panose="020B0604020202020204" pitchFamily="34" charset="0"/>
              </a:rPr>
              <a:t>Loyiso Tyabashe</a:t>
            </a:r>
          </a:p>
          <a:p>
            <a:pPr algn="l">
              <a:spcBef>
                <a:spcPts val="0"/>
              </a:spcBef>
            </a:pPr>
            <a:r>
              <a:rPr lang="en-GB" sz="1800" b="1" dirty="0">
                <a:solidFill>
                  <a:srgbClr val="FFC000"/>
                </a:solidFill>
                <a:latin typeface="Arial" panose="020B0604020202020204" pitchFamily="34" charset="0"/>
                <a:cs typeface="Arial" panose="020B0604020202020204" pitchFamily="34" charset="0"/>
              </a:rPr>
              <a:t>Group Chief Executive Officer</a:t>
            </a:r>
            <a:endParaRPr lang="en-GB" sz="2000" b="1" dirty="0">
              <a:solidFill>
                <a:srgbClr val="FFC000"/>
              </a:solidFill>
              <a:latin typeface="Arial" panose="020B0604020202020204" pitchFamily="34" charset="0"/>
              <a:cs typeface="Arial" panose="020B0604020202020204" pitchFamily="34" charset="0"/>
            </a:endParaRPr>
          </a:p>
          <a:p>
            <a:pPr algn="l">
              <a:spcBef>
                <a:spcPts val="0"/>
              </a:spcBef>
            </a:pPr>
            <a:endParaRPr lang="en-GB" sz="20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72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pPr>
              <a:defRPr/>
            </a:pPr>
            <a:fld id="{566C2427-2C57-4C51-BCD6-E3E46358B060}" type="slidenum">
              <a:rPr lang="en-US" sz="1400" b="1" smtClean="0">
                <a:solidFill>
                  <a:schemeClr val="bg1">
                    <a:lumMod val="65000"/>
                  </a:schemeClr>
                </a:solidFill>
              </a:rPr>
              <a:pPr>
                <a:defRPr/>
              </a:pPr>
              <a:t>4</a:t>
            </a:fld>
            <a:endParaRPr lang="en-US" sz="1400" b="1" dirty="0">
              <a:solidFill>
                <a:schemeClr val="bg1">
                  <a:lumMod val="65000"/>
                </a:schemeClr>
              </a:solidFill>
            </a:endParaRPr>
          </a:p>
        </p:txBody>
      </p:sp>
      <p:sp>
        <p:nvSpPr>
          <p:cNvPr id="7" name="Content Placeholder 12"/>
          <p:cNvSpPr>
            <a:spLocks noGrp="1"/>
          </p:cNvSpPr>
          <p:nvPr>
            <p:ph idx="1"/>
          </p:nvPr>
        </p:nvSpPr>
        <p:spPr>
          <a:xfrm>
            <a:off x="361400" y="1382475"/>
            <a:ext cx="8376199" cy="4145489"/>
          </a:xfrm>
        </p:spPr>
        <p:txBody>
          <a:bodyPr>
            <a:noAutofit/>
          </a:bodyPr>
          <a:lstStyle/>
          <a:p>
            <a:pPr marL="0" lvl="2" indent="0" algn="just">
              <a:lnSpc>
                <a:spcPct val="150000"/>
              </a:lnSpc>
              <a:buSzPct val="120000"/>
              <a:buNone/>
            </a:pPr>
            <a:endParaRPr lang="en-ZA" b="1" dirty="0">
              <a:latin typeface="Arial" panose="020B0604020202020204" pitchFamily="34" charset="0"/>
              <a:cs typeface="Arial" panose="020B0604020202020204" pitchFamily="34" charset="0"/>
            </a:endParaRPr>
          </a:p>
          <a:p>
            <a:pPr marL="542925" lvl="2" indent="-542925" algn="just">
              <a:lnSpc>
                <a:spcPct val="150000"/>
              </a:lnSpc>
              <a:buSzPct val="120000"/>
              <a:buFont typeface="Wingdings" panose="05000000000000000000" pitchFamily="2" charset="2"/>
              <a:buChar char="q"/>
            </a:pPr>
            <a:endParaRPr lang="en-ZA" sz="2400" b="1" dirty="0">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0288945"/>
              </p:ext>
            </p:extLst>
          </p:nvPr>
        </p:nvGraphicFramePr>
        <p:xfrm>
          <a:off x="143328" y="890838"/>
          <a:ext cx="8454572" cy="5648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4"/>
          <p:cNvSpPr txBox="1">
            <a:spLocks/>
          </p:cNvSpPr>
          <p:nvPr/>
        </p:nvSpPr>
        <p:spPr>
          <a:xfrm>
            <a:off x="143328" y="130164"/>
            <a:ext cx="7201989" cy="1071154"/>
          </a:xfrm>
          <a:prstGeom prst="rect">
            <a:avLst/>
          </a:prstGeom>
          <a:effectLst>
            <a:outerShdw blurRad="50800" dist="38100" algn="l" rotWithShape="0">
              <a:prstClr val="black">
                <a:alpha val="7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a:ea typeface="+mn-ea"/>
                <a:cs typeface="Arial"/>
              </a:rPr>
              <a:t>NECSA MANDATE</a:t>
            </a:r>
            <a:endParaRPr lang="en-ZA" sz="3200" b="1" dirty="0">
              <a:solidFill>
                <a:schemeClr val="bg1"/>
              </a:solidFill>
              <a:latin typeface="Arial"/>
              <a:ea typeface="+mn-ea"/>
              <a:cs typeface="Arial"/>
            </a:endParaRPr>
          </a:p>
        </p:txBody>
      </p:sp>
      <p:graphicFrame>
        <p:nvGraphicFramePr>
          <p:cNvPr id="3" name="Diagram 2"/>
          <p:cNvGraphicFramePr/>
          <p:nvPr>
            <p:extLst>
              <p:ext uri="{D42A27DB-BD31-4B8C-83A1-F6EECF244321}">
                <p14:modId xmlns:p14="http://schemas.microsoft.com/office/powerpoint/2010/main" val="1013504842"/>
              </p:ext>
            </p:extLst>
          </p:nvPr>
        </p:nvGraphicFramePr>
        <p:xfrm>
          <a:off x="434109" y="1311564"/>
          <a:ext cx="8295870" cy="50430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991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noFill/>
        </p:spPr>
        <p:txBody>
          <a:bodyPr vert="horz" lIns="91440" tIns="45720" rIns="91440" bIns="45720" rtlCol="0" anchor="ctr"/>
          <a:lstStyle/>
          <a:p>
            <a:fld id="{55606F0F-C923-9C4F-9129-EDBF4B3F081A}" type="slidenum">
              <a:rPr lang="en-US" sz="1400" b="1">
                <a:solidFill>
                  <a:schemeClr val="bg1">
                    <a:lumMod val="65000"/>
                  </a:schemeClr>
                </a:solidFill>
                <a:latin typeface="Arial" panose="020B0604020202020204" pitchFamily="34" charset="0"/>
                <a:cs typeface="Arial" panose="020B0604020202020204" pitchFamily="34" charset="0"/>
              </a:rPr>
              <a:pPr/>
              <a:t>5</a:t>
            </a:fld>
            <a:endParaRPr lang="en-US" sz="1400" b="1" dirty="0">
              <a:solidFill>
                <a:schemeClr val="bg1">
                  <a:lumMod val="65000"/>
                </a:schemeClr>
              </a:solidFill>
              <a:latin typeface="Arial" panose="020B0604020202020204" pitchFamily="34" charset="0"/>
              <a:cs typeface="Arial" panose="020B0604020202020204" pitchFamily="34" charset="0"/>
            </a:endParaRPr>
          </a:p>
        </p:txBody>
      </p:sp>
      <p:grpSp>
        <p:nvGrpSpPr>
          <p:cNvPr id="29" name="Group 28"/>
          <p:cNvGrpSpPr/>
          <p:nvPr/>
        </p:nvGrpSpPr>
        <p:grpSpPr>
          <a:xfrm>
            <a:off x="227558" y="1165549"/>
            <a:ext cx="8757588" cy="5555926"/>
            <a:chOff x="227558" y="1165549"/>
            <a:chExt cx="8757588" cy="5351985"/>
          </a:xfrm>
        </p:grpSpPr>
        <p:sp>
          <p:nvSpPr>
            <p:cNvPr id="4" name="Rectangle 3">
              <a:extLst>
                <a:ext uri="{FF2B5EF4-FFF2-40B4-BE49-F238E27FC236}">
                  <a16:creationId xmlns:a16="http://schemas.microsoft.com/office/drawing/2014/main" id="{63E4C802-E287-4955-8BD8-D181E6BFAAB7}"/>
                </a:ext>
              </a:extLst>
            </p:cNvPr>
            <p:cNvSpPr/>
            <p:nvPr/>
          </p:nvSpPr>
          <p:spPr>
            <a:xfrm>
              <a:off x="227558" y="1165549"/>
              <a:ext cx="1442971" cy="535198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5109" bIns="378098" rtlCol="0" anchor="ctr"/>
            <a:lstStyle/>
            <a:p>
              <a:pPr algn="ctr"/>
              <a:endParaRPr lang="en-IN" sz="1350" dirty="0"/>
            </a:p>
          </p:txBody>
        </p:sp>
        <p:sp>
          <p:nvSpPr>
            <p:cNvPr id="5" name="Rectangle 4">
              <a:extLst>
                <a:ext uri="{FF2B5EF4-FFF2-40B4-BE49-F238E27FC236}">
                  <a16:creationId xmlns:a16="http://schemas.microsoft.com/office/drawing/2014/main" id="{4F87F18A-71EE-4E8B-962F-F880DBB9BB91}"/>
                </a:ext>
              </a:extLst>
            </p:cNvPr>
            <p:cNvSpPr/>
            <p:nvPr/>
          </p:nvSpPr>
          <p:spPr>
            <a:xfrm>
              <a:off x="246987" y="2047266"/>
              <a:ext cx="1419286" cy="4506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 name="TextBox 5">
              <a:extLst>
                <a:ext uri="{FF2B5EF4-FFF2-40B4-BE49-F238E27FC236}">
                  <a16:creationId xmlns:a16="http://schemas.microsoft.com/office/drawing/2014/main" id="{F92F847E-67A8-4962-BE4A-45D35A627EA2}"/>
                </a:ext>
              </a:extLst>
            </p:cNvPr>
            <p:cNvSpPr txBox="1"/>
            <p:nvPr/>
          </p:nvSpPr>
          <p:spPr>
            <a:xfrm>
              <a:off x="347537" y="2012766"/>
              <a:ext cx="1203015" cy="482431"/>
            </a:xfrm>
            <a:prstGeom prst="rect">
              <a:avLst/>
            </a:prstGeom>
            <a:noFill/>
          </p:spPr>
          <p:txBody>
            <a:bodyPr wrap="square" lIns="0" tIns="0" rIns="0" bIns="0" rtlCol="0" anchor="ctr">
              <a:noAutofit/>
            </a:bodyPr>
            <a:lstStyle/>
            <a:p>
              <a:pPr algn="ctr"/>
              <a:r>
                <a:rPr lang="en-IN" sz="1350" b="1" dirty="0">
                  <a:solidFill>
                    <a:schemeClr val="bg1"/>
                  </a:solidFill>
                  <a:latin typeface="Arial" panose="020B0604020202020204" pitchFamily="34" charset="0"/>
                  <a:cs typeface="Arial" panose="020B0604020202020204" pitchFamily="34" charset="0"/>
                </a:rPr>
                <a:t>Political</a:t>
              </a:r>
            </a:p>
          </p:txBody>
        </p:sp>
        <p:sp>
          <p:nvSpPr>
            <p:cNvPr id="7" name="Rectangle 6">
              <a:extLst>
                <a:ext uri="{FF2B5EF4-FFF2-40B4-BE49-F238E27FC236}">
                  <a16:creationId xmlns:a16="http://schemas.microsoft.com/office/drawing/2014/main" id="{0363A858-C4E0-4A35-A3E2-035C5B7EB81C}"/>
                </a:ext>
              </a:extLst>
            </p:cNvPr>
            <p:cNvSpPr/>
            <p:nvPr/>
          </p:nvSpPr>
          <p:spPr>
            <a:xfrm>
              <a:off x="3147170" y="1165549"/>
              <a:ext cx="1442971" cy="535198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5109" bIns="378098" rtlCol="0" anchor="ctr"/>
            <a:lstStyle/>
            <a:p>
              <a:pPr algn="ctr"/>
              <a:endParaRPr lang="en-IN" sz="1350" dirty="0"/>
            </a:p>
          </p:txBody>
        </p:sp>
        <p:sp>
          <p:nvSpPr>
            <p:cNvPr id="8" name="Rectangle 7">
              <a:extLst>
                <a:ext uri="{FF2B5EF4-FFF2-40B4-BE49-F238E27FC236}">
                  <a16:creationId xmlns:a16="http://schemas.microsoft.com/office/drawing/2014/main" id="{FDC0374A-05AB-40E4-9873-879CEC285C88}"/>
                </a:ext>
              </a:extLst>
            </p:cNvPr>
            <p:cNvSpPr/>
            <p:nvPr/>
          </p:nvSpPr>
          <p:spPr>
            <a:xfrm>
              <a:off x="3162331" y="2047266"/>
              <a:ext cx="1419723" cy="45274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9" name="TextBox 8">
              <a:extLst>
                <a:ext uri="{FF2B5EF4-FFF2-40B4-BE49-F238E27FC236}">
                  <a16:creationId xmlns:a16="http://schemas.microsoft.com/office/drawing/2014/main" id="{3C3CF40D-EF09-4B00-BABF-8C8E0F2D8507}"/>
                </a:ext>
              </a:extLst>
            </p:cNvPr>
            <p:cNvSpPr txBox="1"/>
            <p:nvPr/>
          </p:nvSpPr>
          <p:spPr>
            <a:xfrm>
              <a:off x="3267149" y="2012766"/>
              <a:ext cx="1203015" cy="482431"/>
            </a:xfrm>
            <a:prstGeom prst="rect">
              <a:avLst/>
            </a:prstGeom>
            <a:noFill/>
          </p:spPr>
          <p:txBody>
            <a:bodyPr wrap="square" lIns="0" tIns="0" rIns="0" bIns="0" rtlCol="0" anchor="ctr">
              <a:noAutofit/>
            </a:bodyPr>
            <a:lstStyle/>
            <a:p>
              <a:pPr algn="ctr"/>
              <a:r>
                <a:rPr lang="en-IN" sz="1350" b="1" dirty="0">
                  <a:solidFill>
                    <a:schemeClr val="bg1"/>
                  </a:solidFill>
                  <a:latin typeface="Arial" panose="020B0604020202020204" pitchFamily="34" charset="0"/>
                  <a:cs typeface="Arial" panose="020B0604020202020204" pitchFamily="34" charset="0"/>
                </a:rPr>
                <a:t>Social</a:t>
              </a:r>
            </a:p>
          </p:txBody>
        </p:sp>
        <p:sp>
          <p:nvSpPr>
            <p:cNvPr id="10" name="Rectangle 9">
              <a:extLst>
                <a:ext uri="{FF2B5EF4-FFF2-40B4-BE49-F238E27FC236}">
                  <a16:creationId xmlns:a16="http://schemas.microsoft.com/office/drawing/2014/main" id="{1E25DF98-71A9-46A9-9C1C-401A1CC2C496}"/>
                </a:ext>
              </a:extLst>
            </p:cNvPr>
            <p:cNvSpPr/>
            <p:nvPr/>
          </p:nvSpPr>
          <p:spPr>
            <a:xfrm>
              <a:off x="4606976" y="1165549"/>
              <a:ext cx="1442971" cy="535198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5109" bIns="378098" rtlCol="0" anchor="ctr"/>
            <a:lstStyle/>
            <a:p>
              <a:pPr algn="ctr"/>
              <a:endParaRPr lang="en-IN" sz="1350" dirty="0"/>
            </a:p>
          </p:txBody>
        </p:sp>
        <p:sp>
          <p:nvSpPr>
            <p:cNvPr id="11" name="Rectangle 10">
              <a:extLst>
                <a:ext uri="{FF2B5EF4-FFF2-40B4-BE49-F238E27FC236}">
                  <a16:creationId xmlns:a16="http://schemas.microsoft.com/office/drawing/2014/main" id="{24E9D209-C5B0-4BBF-B644-6CD2B1FB3CC7}"/>
                </a:ext>
              </a:extLst>
            </p:cNvPr>
            <p:cNvSpPr/>
            <p:nvPr/>
          </p:nvSpPr>
          <p:spPr>
            <a:xfrm>
              <a:off x="4620638" y="2047266"/>
              <a:ext cx="1419581" cy="4527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TextBox 11">
              <a:extLst>
                <a:ext uri="{FF2B5EF4-FFF2-40B4-BE49-F238E27FC236}">
                  <a16:creationId xmlns:a16="http://schemas.microsoft.com/office/drawing/2014/main" id="{A70169BA-887E-4BFA-9198-6A93CAB45C24}"/>
                </a:ext>
              </a:extLst>
            </p:cNvPr>
            <p:cNvSpPr txBox="1"/>
            <p:nvPr/>
          </p:nvSpPr>
          <p:spPr>
            <a:xfrm>
              <a:off x="4726955" y="2012766"/>
              <a:ext cx="1203015" cy="482431"/>
            </a:xfrm>
            <a:prstGeom prst="rect">
              <a:avLst/>
            </a:prstGeom>
            <a:noFill/>
          </p:spPr>
          <p:txBody>
            <a:bodyPr wrap="square" lIns="0" tIns="0" rIns="0" bIns="0" rtlCol="0" anchor="ctr">
              <a:noAutofit/>
            </a:bodyPr>
            <a:lstStyle/>
            <a:p>
              <a:pPr algn="ctr"/>
              <a:r>
                <a:rPr lang="en-IN" sz="1350" b="1" dirty="0">
                  <a:solidFill>
                    <a:schemeClr val="bg1"/>
                  </a:solidFill>
                  <a:latin typeface="Arial" panose="020B0604020202020204" pitchFamily="34" charset="0"/>
                  <a:cs typeface="Arial" panose="020B0604020202020204" pitchFamily="34" charset="0"/>
                </a:rPr>
                <a:t>Technological</a:t>
              </a:r>
            </a:p>
          </p:txBody>
        </p:sp>
        <p:sp>
          <p:nvSpPr>
            <p:cNvPr id="13" name="Rectangle 12">
              <a:extLst>
                <a:ext uri="{FF2B5EF4-FFF2-40B4-BE49-F238E27FC236}">
                  <a16:creationId xmlns:a16="http://schemas.microsoft.com/office/drawing/2014/main" id="{DF6B90A6-EF2C-450D-BAF9-2396E76DF6C9}"/>
                </a:ext>
              </a:extLst>
            </p:cNvPr>
            <p:cNvSpPr/>
            <p:nvPr/>
          </p:nvSpPr>
          <p:spPr>
            <a:xfrm>
              <a:off x="1687365" y="1165549"/>
              <a:ext cx="1442971" cy="535198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5109" bIns="378098" rtlCol="0" anchor="ctr"/>
            <a:lstStyle/>
            <a:p>
              <a:pPr algn="ctr"/>
              <a:endParaRPr lang="en-IN" sz="1350" dirty="0"/>
            </a:p>
          </p:txBody>
        </p:sp>
        <p:sp>
          <p:nvSpPr>
            <p:cNvPr id="14" name="Rectangle 13">
              <a:extLst>
                <a:ext uri="{FF2B5EF4-FFF2-40B4-BE49-F238E27FC236}">
                  <a16:creationId xmlns:a16="http://schemas.microsoft.com/office/drawing/2014/main" id="{A29584D3-F1FA-42E7-BE33-E2AE012E1384}"/>
                </a:ext>
              </a:extLst>
            </p:cNvPr>
            <p:cNvSpPr/>
            <p:nvPr/>
          </p:nvSpPr>
          <p:spPr>
            <a:xfrm>
              <a:off x="1687366" y="2047266"/>
              <a:ext cx="1434882" cy="452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5" name="TextBox 14">
              <a:extLst>
                <a:ext uri="{FF2B5EF4-FFF2-40B4-BE49-F238E27FC236}">
                  <a16:creationId xmlns:a16="http://schemas.microsoft.com/office/drawing/2014/main" id="{6B62C155-6D02-40CF-AEAA-0116D0DDEEB4}"/>
                </a:ext>
              </a:extLst>
            </p:cNvPr>
            <p:cNvSpPr txBox="1"/>
            <p:nvPr/>
          </p:nvSpPr>
          <p:spPr>
            <a:xfrm>
              <a:off x="1807343" y="2012766"/>
              <a:ext cx="1203015" cy="482431"/>
            </a:xfrm>
            <a:prstGeom prst="rect">
              <a:avLst/>
            </a:prstGeom>
            <a:noFill/>
          </p:spPr>
          <p:txBody>
            <a:bodyPr wrap="square" lIns="0" tIns="0" rIns="0" bIns="0" rtlCol="0" anchor="ctr">
              <a:noAutofit/>
            </a:bodyPr>
            <a:lstStyle/>
            <a:p>
              <a:pPr algn="ctr"/>
              <a:r>
                <a:rPr lang="en-IN" sz="1350" b="1" dirty="0">
                  <a:solidFill>
                    <a:schemeClr val="bg1"/>
                  </a:solidFill>
                  <a:latin typeface="Arial" panose="020B0604020202020204" pitchFamily="34" charset="0"/>
                  <a:cs typeface="Arial" panose="020B0604020202020204" pitchFamily="34" charset="0"/>
                </a:rPr>
                <a:t>Economical</a:t>
              </a:r>
            </a:p>
          </p:txBody>
        </p:sp>
        <p:sp>
          <p:nvSpPr>
            <p:cNvPr id="16" name="Rectangle 15">
              <a:extLst>
                <a:ext uri="{FF2B5EF4-FFF2-40B4-BE49-F238E27FC236}">
                  <a16:creationId xmlns:a16="http://schemas.microsoft.com/office/drawing/2014/main" id="{06680E92-76CE-4848-93EA-0FB7206C94E0}"/>
                </a:ext>
              </a:extLst>
            </p:cNvPr>
            <p:cNvSpPr/>
            <p:nvPr/>
          </p:nvSpPr>
          <p:spPr>
            <a:xfrm>
              <a:off x="6066782" y="1165549"/>
              <a:ext cx="1442971" cy="535198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5109" bIns="378098" rtlCol="0" anchor="ctr"/>
            <a:lstStyle/>
            <a:p>
              <a:pPr algn="ctr"/>
              <a:endParaRPr lang="en-IN" sz="1350" dirty="0"/>
            </a:p>
          </p:txBody>
        </p:sp>
        <p:sp>
          <p:nvSpPr>
            <p:cNvPr id="17" name="Rectangle 16">
              <a:extLst>
                <a:ext uri="{FF2B5EF4-FFF2-40B4-BE49-F238E27FC236}">
                  <a16:creationId xmlns:a16="http://schemas.microsoft.com/office/drawing/2014/main" id="{C2BAF69C-DF3A-4E0C-9ED6-002F304D54CD}"/>
                </a:ext>
              </a:extLst>
            </p:cNvPr>
            <p:cNvSpPr/>
            <p:nvPr/>
          </p:nvSpPr>
          <p:spPr>
            <a:xfrm>
              <a:off x="6078112" y="2047266"/>
              <a:ext cx="1423333" cy="4527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8" name="TextBox 17">
              <a:extLst>
                <a:ext uri="{FF2B5EF4-FFF2-40B4-BE49-F238E27FC236}">
                  <a16:creationId xmlns:a16="http://schemas.microsoft.com/office/drawing/2014/main" id="{9EC8FE19-6F79-4BE6-817E-BD9FF36D5ACC}"/>
                </a:ext>
              </a:extLst>
            </p:cNvPr>
            <p:cNvSpPr txBox="1"/>
            <p:nvPr/>
          </p:nvSpPr>
          <p:spPr>
            <a:xfrm>
              <a:off x="6186760" y="2012766"/>
              <a:ext cx="1203015" cy="482431"/>
            </a:xfrm>
            <a:prstGeom prst="rect">
              <a:avLst/>
            </a:prstGeom>
            <a:noFill/>
          </p:spPr>
          <p:txBody>
            <a:bodyPr wrap="square" lIns="0" tIns="0" rIns="0" bIns="0" rtlCol="0" anchor="ctr">
              <a:noAutofit/>
            </a:bodyPr>
            <a:lstStyle/>
            <a:p>
              <a:pPr algn="ctr"/>
              <a:r>
                <a:rPr lang="en-IN" sz="1350" b="1" dirty="0">
                  <a:solidFill>
                    <a:schemeClr val="bg1"/>
                  </a:solidFill>
                  <a:latin typeface="Arial" panose="020B0604020202020204" pitchFamily="34" charset="0"/>
                  <a:cs typeface="Arial" panose="020B0604020202020204" pitchFamily="34" charset="0"/>
                </a:rPr>
                <a:t>Environmental</a:t>
              </a:r>
            </a:p>
          </p:txBody>
        </p:sp>
        <p:sp>
          <p:nvSpPr>
            <p:cNvPr id="19" name="Oval 18">
              <a:extLst>
                <a:ext uri="{FF2B5EF4-FFF2-40B4-BE49-F238E27FC236}">
                  <a16:creationId xmlns:a16="http://schemas.microsoft.com/office/drawing/2014/main" id="{E80FC9E8-1CEF-4CCF-80FB-BB07FCC87028}"/>
                </a:ext>
              </a:extLst>
            </p:cNvPr>
            <p:cNvSpPr/>
            <p:nvPr/>
          </p:nvSpPr>
          <p:spPr>
            <a:xfrm>
              <a:off x="572513" y="1304122"/>
              <a:ext cx="753062" cy="69977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Arial" panose="020B0604020202020204" pitchFamily="34" charset="0"/>
                  <a:cs typeface="Arial" panose="020B0604020202020204" pitchFamily="34" charset="0"/>
                </a:rPr>
                <a:t>P</a:t>
              </a:r>
              <a:endParaRPr lang="en-IN" sz="1400" b="1"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BBF1B242-3A61-4A3D-9FFC-449B2412E9D5}"/>
                </a:ext>
              </a:extLst>
            </p:cNvPr>
            <p:cNvSpPr/>
            <p:nvPr/>
          </p:nvSpPr>
          <p:spPr>
            <a:xfrm>
              <a:off x="2032318" y="1304122"/>
              <a:ext cx="753062" cy="6997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Arial" panose="020B0604020202020204" pitchFamily="34" charset="0"/>
                  <a:cs typeface="Arial" panose="020B0604020202020204" pitchFamily="34" charset="0"/>
                </a:rPr>
                <a:t>E</a:t>
              </a:r>
              <a:endParaRPr lang="en-IN" sz="1350" b="1"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8242BBB-2B64-4BCA-BF8C-2E4F409ADFA9}"/>
                </a:ext>
              </a:extLst>
            </p:cNvPr>
            <p:cNvSpPr/>
            <p:nvPr/>
          </p:nvSpPr>
          <p:spPr>
            <a:xfrm>
              <a:off x="3492125" y="1304122"/>
              <a:ext cx="753062" cy="69977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Arial" panose="020B0604020202020204" pitchFamily="34" charset="0"/>
                  <a:cs typeface="Arial" panose="020B0604020202020204" pitchFamily="34" charset="0"/>
                </a:rPr>
                <a:t>S</a:t>
              </a:r>
              <a:endParaRPr lang="en-IN" sz="1350" b="1"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B913AFC6-72FA-4CD6-B20E-52D8B24CDC90}"/>
                </a:ext>
              </a:extLst>
            </p:cNvPr>
            <p:cNvSpPr/>
            <p:nvPr/>
          </p:nvSpPr>
          <p:spPr>
            <a:xfrm>
              <a:off x="4951930" y="1304122"/>
              <a:ext cx="753062" cy="69977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Arial" panose="020B0604020202020204" pitchFamily="34" charset="0"/>
                  <a:cs typeface="Arial" panose="020B0604020202020204" pitchFamily="34" charset="0"/>
                </a:rPr>
                <a:t>T</a:t>
              </a:r>
              <a:endParaRPr lang="en-IN" sz="1350" b="1"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64C312AE-01CD-410C-BB23-215BBC0D21C2}"/>
                </a:ext>
              </a:extLst>
            </p:cNvPr>
            <p:cNvSpPr/>
            <p:nvPr/>
          </p:nvSpPr>
          <p:spPr>
            <a:xfrm>
              <a:off x="6411736" y="1304122"/>
              <a:ext cx="753062" cy="69977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Arial" panose="020B0604020202020204" pitchFamily="34" charset="0"/>
                  <a:cs typeface="Arial" panose="020B0604020202020204" pitchFamily="34" charset="0"/>
                </a:rPr>
                <a:t>E</a:t>
              </a:r>
              <a:endParaRPr lang="en-IN" sz="135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6680E92-76CE-4848-93EA-0FB7206C94E0}"/>
                </a:ext>
              </a:extLst>
            </p:cNvPr>
            <p:cNvSpPr/>
            <p:nvPr/>
          </p:nvSpPr>
          <p:spPr>
            <a:xfrm>
              <a:off x="7532447" y="1165549"/>
              <a:ext cx="1442971" cy="535198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35109" bIns="378098" rtlCol="0" anchor="ctr"/>
            <a:lstStyle/>
            <a:p>
              <a:pPr algn="ctr"/>
              <a:endParaRPr lang="en-IN" sz="1350" dirty="0"/>
            </a:p>
          </p:txBody>
        </p:sp>
        <p:sp>
          <p:nvSpPr>
            <p:cNvPr id="25" name="Rectangle 24">
              <a:extLst>
                <a:ext uri="{FF2B5EF4-FFF2-40B4-BE49-F238E27FC236}">
                  <a16:creationId xmlns:a16="http://schemas.microsoft.com/office/drawing/2014/main" id="{C2BAF69C-DF3A-4E0C-9ED6-002F304D54CD}"/>
                </a:ext>
              </a:extLst>
            </p:cNvPr>
            <p:cNvSpPr/>
            <p:nvPr/>
          </p:nvSpPr>
          <p:spPr>
            <a:xfrm>
              <a:off x="7542175" y="2047268"/>
              <a:ext cx="1442971" cy="452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6" name="TextBox 25">
              <a:extLst>
                <a:ext uri="{FF2B5EF4-FFF2-40B4-BE49-F238E27FC236}">
                  <a16:creationId xmlns:a16="http://schemas.microsoft.com/office/drawing/2014/main" id="{9EC8FE19-6F79-4BE6-817E-BD9FF36D5ACC}"/>
                </a:ext>
              </a:extLst>
            </p:cNvPr>
            <p:cNvSpPr txBox="1"/>
            <p:nvPr/>
          </p:nvSpPr>
          <p:spPr>
            <a:xfrm>
              <a:off x="7662153" y="2012770"/>
              <a:ext cx="1203015" cy="482431"/>
            </a:xfrm>
            <a:prstGeom prst="rect">
              <a:avLst/>
            </a:prstGeom>
            <a:noFill/>
          </p:spPr>
          <p:txBody>
            <a:bodyPr wrap="square" lIns="0" tIns="0" rIns="0" bIns="0" rtlCol="0" anchor="ctr">
              <a:noAutofit/>
            </a:bodyPr>
            <a:lstStyle/>
            <a:p>
              <a:pPr algn="ctr"/>
              <a:r>
                <a:rPr lang="en-IN" sz="1350" b="1" dirty="0">
                  <a:solidFill>
                    <a:schemeClr val="bg1"/>
                  </a:solidFill>
                  <a:latin typeface="Arial" panose="020B0604020202020204" pitchFamily="34" charset="0"/>
                  <a:cs typeface="Arial" panose="020B0604020202020204" pitchFamily="34" charset="0"/>
                </a:rPr>
                <a:t>Legal</a:t>
              </a:r>
            </a:p>
          </p:txBody>
        </p:sp>
        <p:sp>
          <p:nvSpPr>
            <p:cNvPr id="27" name="Oval 26">
              <a:extLst>
                <a:ext uri="{FF2B5EF4-FFF2-40B4-BE49-F238E27FC236}">
                  <a16:creationId xmlns:a16="http://schemas.microsoft.com/office/drawing/2014/main" id="{64C312AE-01CD-410C-BB23-215BBC0D21C2}"/>
                </a:ext>
              </a:extLst>
            </p:cNvPr>
            <p:cNvSpPr/>
            <p:nvPr/>
          </p:nvSpPr>
          <p:spPr>
            <a:xfrm>
              <a:off x="7887129" y="1304122"/>
              <a:ext cx="753062" cy="69977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latin typeface="Arial" panose="020B0604020202020204" pitchFamily="34" charset="0"/>
                  <a:cs typeface="Arial" panose="020B0604020202020204" pitchFamily="34" charset="0"/>
                </a:rPr>
                <a:t>L</a:t>
              </a:r>
              <a:endParaRPr lang="en-IN" sz="1350" b="1" dirty="0">
                <a:latin typeface="Arial" panose="020B0604020202020204" pitchFamily="34" charset="0"/>
                <a:cs typeface="Arial" panose="020B0604020202020204" pitchFamily="34" charset="0"/>
              </a:endParaRPr>
            </a:p>
          </p:txBody>
        </p:sp>
      </p:grpSp>
      <p:sp>
        <p:nvSpPr>
          <p:cNvPr id="28" name="Title 4"/>
          <p:cNvSpPr txBox="1">
            <a:spLocks/>
          </p:cNvSpPr>
          <p:nvPr/>
        </p:nvSpPr>
        <p:spPr>
          <a:xfrm>
            <a:off x="87549" y="469191"/>
            <a:ext cx="6673174" cy="561941"/>
          </a:xfrm>
          <a:prstGeom prst="rect">
            <a:avLst/>
          </a:prstGeom>
          <a:effectLst>
            <a:outerShdw blurRad="50800" dist="38100" algn="l" rotWithShape="0">
              <a:prstClr val="black">
                <a:alpha val="7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chemeClr val="bg1"/>
                </a:solidFill>
                <a:latin typeface="Arial"/>
                <a:ea typeface="+mn-ea"/>
                <a:cs typeface="Arial"/>
              </a:rPr>
              <a:t>SITUATIONAL ANALYSIS</a:t>
            </a:r>
            <a:endParaRPr lang="en-ZA" sz="2800" b="1" dirty="0">
              <a:solidFill>
                <a:schemeClr val="bg1"/>
              </a:solidFill>
              <a:latin typeface="Arial"/>
              <a:ea typeface="+mn-ea"/>
              <a:cs typeface="Arial"/>
            </a:endParaRPr>
          </a:p>
        </p:txBody>
      </p:sp>
      <p:sp>
        <p:nvSpPr>
          <p:cNvPr id="30" name="TextBox 16">
            <a:extLst>
              <a:ext uri="{FF2B5EF4-FFF2-40B4-BE49-F238E27FC236}">
                <a16:creationId xmlns:a16="http://schemas.microsoft.com/office/drawing/2014/main" id="{4D1CE72F-A26A-49F1-8AB5-2AD4BCB10436}"/>
              </a:ext>
            </a:extLst>
          </p:cNvPr>
          <p:cNvSpPr txBox="1"/>
          <p:nvPr/>
        </p:nvSpPr>
        <p:spPr>
          <a:xfrm>
            <a:off x="227557" y="2529195"/>
            <a:ext cx="1484405" cy="4114796"/>
          </a:xfrm>
          <a:prstGeom prst="rect">
            <a:avLst/>
          </a:prstGeom>
          <a:noFill/>
          <a:ln>
            <a:noFill/>
          </a:ln>
        </p:spPr>
        <p:txBody>
          <a:bodyPr wrap="square" rtlCol="0">
            <a:noAutofit/>
          </a:bodyPr>
          <a:lstStyle/>
          <a:p>
            <a:pPr marL="87313" indent="-87313">
              <a:buFont typeface="Wingdings" panose="05000000000000000000" pitchFamily="2" charset="2"/>
              <a:buChar char="§"/>
              <a:tabLst>
                <a:tab pos="539750" algn="l"/>
              </a:tabLst>
            </a:pPr>
            <a:r>
              <a:rPr lang="en-GB" sz="950" kern="1200" dirty="0">
                <a:effectLst/>
                <a:latin typeface="Arial" panose="020B0604020202020204" pitchFamily="34" charset="0"/>
                <a:ea typeface="Times New Roman" panose="02020603050405020304" pitchFamily="18" charset="0"/>
                <a:cs typeface="Arial" panose="020B0604020202020204" pitchFamily="34" charset="0"/>
              </a:rPr>
              <a:t>DOH’s drive to improve accessibility of healthcare to more people through creation and implementation of the National Health Insurance (NHI) is likely to boost product development in nuclear medicine.</a:t>
            </a:r>
            <a:endParaRPr lang="en-ZA" sz="950" dirty="0">
              <a:effectLst/>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tabLst>
                <a:tab pos="539750" algn="l"/>
              </a:tabLst>
            </a:pPr>
            <a:r>
              <a:rPr lang="en-GB" sz="950" dirty="0">
                <a:latin typeface="Arial" panose="020B0604020202020204" pitchFamily="34" charset="0"/>
                <a:ea typeface="Times New Roman" panose="02020603050405020304" pitchFamily="18" charset="0"/>
                <a:cs typeface="Arial" panose="020B0604020202020204" pitchFamily="34" charset="0"/>
              </a:rPr>
              <a:t>A</a:t>
            </a:r>
            <a:r>
              <a:rPr lang="en-GB" sz="950" kern="1200" dirty="0">
                <a:effectLst/>
                <a:latin typeface="Arial" panose="020B0604020202020204" pitchFamily="34" charset="0"/>
                <a:ea typeface="Times New Roman" panose="02020603050405020304" pitchFamily="18" charset="0"/>
                <a:cs typeface="Arial" panose="020B0604020202020204" pitchFamily="34" charset="0"/>
              </a:rPr>
              <a:t>cute need for nuclear medicine in rest of Africa. Government’s policy position as far as nuclear power goes has been made clear in the 2019 IRP</a:t>
            </a:r>
          </a:p>
          <a:p>
            <a:pPr marL="87313" indent="-87313">
              <a:buFont typeface="Wingdings" panose="05000000000000000000" pitchFamily="2" charset="2"/>
              <a:buChar char="§"/>
              <a:tabLst>
                <a:tab pos="539750" algn="l"/>
              </a:tabLst>
            </a:pPr>
            <a:r>
              <a:rPr lang="en-GB" sz="950" dirty="0">
                <a:latin typeface="Arial" panose="020B0604020202020204" pitchFamily="34" charset="0"/>
                <a:ea typeface="Times New Roman" panose="02020603050405020304" pitchFamily="18" charset="0"/>
                <a:cs typeface="Arial" panose="020B0604020202020204" pitchFamily="34" charset="0"/>
              </a:rPr>
              <a:t>Rising joblessness and other social issues play out as citizens show their dissatisfaction through marches that tend to be disruptive. Political pressure increases on government in terms of the burden of SOCs  </a:t>
            </a:r>
            <a:endParaRPr lang="en-ZA" sz="95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Rectangle 30"/>
          <p:cNvSpPr/>
          <p:nvPr/>
        </p:nvSpPr>
        <p:spPr>
          <a:xfrm>
            <a:off x="1712068" y="2533256"/>
            <a:ext cx="1389306" cy="4188220"/>
          </a:xfrm>
          <a:prstGeom prst="rect">
            <a:avLst/>
          </a:prstGeom>
          <a:noFill/>
          <a:ln>
            <a:noFill/>
          </a:ln>
        </p:spPr>
        <p:txBody>
          <a:bodyPr wrap="square" rtlCol="0">
            <a:noAutofit/>
          </a:bodyPr>
          <a:lstStyle/>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SOCs are under intense Government scrutiny. The current SA economy fiscal position makes it difficult to expect financial help from government.</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Due to the impact of COVID-19 and recent cut of SA’s sovereign credit rating to sub-investment grade, higher cost of capital will potentially slowdown capital projects. Funding instruments for technology development are relatively limited.</a:t>
            </a: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Beneficiation of resources is seen as one of the ways to turn SA’s fortunes around creating jobs and bringing foreign income</a:t>
            </a:r>
            <a:endParaRPr lang="en-ZA" sz="950"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p:cNvSpPr/>
          <p:nvPr/>
        </p:nvSpPr>
        <p:spPr>
          <a:xfrm>
            <a:off x="3156345" y="2529195"/>
            <a:ext cx="1429966" cy="4114796"/>
          </a:xfrm>
          <a:prstGeom prst="rect">
            <a:avLst/>
          </a:prstGeom>
          <a:noFill/>
          <a:ln>
            <a:noFill/>
          </a:ln>
        </p:spPr>
        <p:txBody>
          <a:bodyPr wrap="square" rtlCol="0">
            <a:noAutofit/>
          </a:bodyPr>
          <a:lstStyle/>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Reputational issues around “nuclear” carry negative reputational baggage in the world with South Africa not being exempt of this. </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SA has high incidence of diseases that has large negative effect on quality of life and productivity of the work force, such as breast, cervical and oesophagus cancers, drug resistant TB and malaria - many of which can benefit from nuclear medicine. </a:t>
            </a: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Indigenous medicine is widely used and the culture can be maintained and enriched through value addition via radiation techniques </a:t>
            </a:r>
            <a:endParaRPr lang="en-ZA" sz="950" dirty="0">
              <a:latin typeface="Arial" panose="020B0604020202020204" pitchFamily="34" charset="0"/>
              <a:ea typeface="Times New Roman" panose="02020603050405020304" pitchFamily="18" charset="0"/>
              <a:cs typeface="Arial" panose="020B0604020202020204" pitchFamily="34" charset="0"/>
            </a:endParaRPr>
          </a:p>
        </p:txBody>
      </p:sp>
      <p:sp>
        <p:nvSpPr>
          <p:cNvPr id="33" name="Rectangle 32"/>
          <p:cNvSpPr/>
          <p:nvPr/>
        </p:nvSpPr>
        <p:spPr>
          <a:xfrm>
            <a:off x="4586310" y="2529194"/>
            <a:ext cx="1515487" cy="4701582"/>
          </a:xfrm>
          <a:prstGeom prst="rect">
            <a:avLst/>
          </a:prstGeom>
          <a:noFill/>
          <a:ln>
            <a:noFill/>
          </a:ln>
        </p:spPr>
        <p:txBody>
          <a:bodyPr wrap="square" rtlCol="0">
            <a:noAutofit/>
          </a:bodyPr>
          <a:lstStyle/>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Growth of expertise base of radioisotopes with good medical applications other than Technetium with wider applications in terms of modalities and production methods</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Changes in production technologies such as petroleum refineries moving towards newer alkylation technology likely to have a negative impact on HF sales </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Existing technology on the beneficiation of Uranium, Zircon and Fluorspar is well established at Necsa including patents, licensing and intellectual property</a:t>
            </a:r>
            <a:endParaRPr lang="en-ZA" sz="950" dirty="0">
              <a:latin typeface="Arial" panose="020B0604020202020204" pitchFamily="34" charset="0"/>
              <a:ea typeface="Times New Roman" panose="02020603050405020304" pitchFamily="18" charset="0"/>
              <a:cs typeface="Arial" panose="020B0604020202020204" pitchFamily="34" charset="0"/>
            </a:endParaRPr>
          </a:p>
        </p:txBody>
      </p:sp>
      <p:sp>
        <p:nvSpPr>
          <p:cNvPr id="34" name="Rectangle 33"/>
          <p:cNvSpPr/>
          <p:nvPr/>
        </p:nvSpPr>
        <p:spPr>
          <a:xfrm>
            <a:off x="7557771" y="2524382"/>
            <a:ext cx="1427375" cy="5165870"/>
          </a:xfrm>
          <a:prstGeom prst="rect">
            <a:avLst/>
          </a:prstGeom>
          <a:noFill/>
          <a:ln>
            <a:noFill/>
          </a:ln>
        </p:spPr>
        <p:txBody>
          <a:bodyPr wrap="square" rtlCol="0">
            <a:noAutofit/>
          </a:bodyPr>
          <a:lstStyle/>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Legislative environment will continue to change and the organisation will be required to ensure compliance (PFMA; LRA; BCEA; BBBEE; PPPFA; cGMP etc.)</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The product regulatory environment; particularly as far as radiopharmaceuticals is concerned, is well understood </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South Africa will continue to subscribe to relevant international nuclear conventions and treaties</a:t>
            </a:r>
            <a:endParaRPr lang="en-ZA" sz="950"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p:cNvSpPr/>
          <p:nvPr/>
        </p:nvSpPr>
        <p:spPr>
          <a:xfrm>
            <a:off x="6082368" y="2529194"/>
            <a:ext cx="1419077" cy="4192282"/>
          </a:xfrm>
          <a:prstGeom prst="rect">
            <a:avLst/>
          </a:prstGeom>
          <a:noFill/>
          <a:ln>
            <a:noFill/>
          </a:ln>
        </p:spPr>
        <p:txBody>
          <a:bodyPr wrap="square" rtlCol="0">
            <a:noAutofit/>
          </a:bodyPr>
          <a:lstStyle/>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The effects of climate change will need to be mitigated; and presents a global opportunity for nuclear power generation growth</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Tolerances for environmental releases is likely to become stricter going forward</a:t>
            </a:r>
            <a:endParaRPr lang="en-ZA" sz="950" dirty="0">
              <a:latin typeface="Arial" panose="020B0604020202020204" pitchFamily="34" charset="0"/>
              <a:ea typeface="Times New Roman" panose="02020603050405020304" pitchFamily="18" charset="0"/>
              <a:cs typeface="Arial" panose="020B0604020202020204" pitchFamily="34" charset="0"/>
            </a:endParaRPr>
          </a:p>
          <a:p>
            <a:pPr marL="87313" indent="-87313">
              <a:buFont typeface="Wingdings" panose="05000000000000000000" pitchFamily="2" charset="2"/>
              <a:buChar char="§"/>
            </a:pPr>
            <a:r>
              <a:rPr lang="en-GB" sz="950" dirty="0">
                <a:latin typeface="Arial" panose="020B0604020202020204" pitchFamily="34" charset="0"/>
                <a:ea typeface="Times New Roman" panose="02020603050405020304" pitchFamily="18" charset="0"/>
                <a:cs typeface="Arial" panose="020B0604020202020204" pitchFamily="34" charset="0"/>
              </a:rPr>
              <a:t>Resource management (raw materials) and efficiency will remain important business drivers</a:t>
            </a:r>
            <a:endParaRPr lang="en-ZA" sz="95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48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32">
            <a:extLst>
              <a:ext uri="{FF2B5EF4-FFF2-40B4-BE49-F238E27FC236}">
                <a16:creationId xmlns:a16="http://schemas.microsoft.com/office/drawing/2014/main" id="{1145D5D5-B377-48E4-84DB-3088DB7D650F}"/>
              </a:ext>
            </a:extLst>
          </p:cNvPr>
          <p:cNvSpPr>
            <a:spLocks noEditPoints="1"/>
          </p:cNvSpPr>
          <p:nvPr/>
        </p:nvSpPr>
        <p:spPr bwMode="auto">
          <a:xfrm>
            <a:off x="4175850" y="4361969"/>
            <a:ext cx="352425" cy="293859"/>
          </a:xfrm>
          <a:custGeom>
            <a:avLst/>
            <a:gdLst>
              <a:gd name="T0" fmla="*/ 3061 w 4766"/>
              <a:gd name="T1" fmla="*/ 2218 h 3974"/>
              <a:gd name="T2" fmla="*/ 3455 w 4766"/>
              <a:gd name="T3" fmla="*/ 2539 h 3974"/>
              <a:gd name="T4" fmla="*/ 3609 w 4766"/>
              <a:gd name="T5" fmla="*/ 3035 h 3974"/>
              <a:gd name="T6" fmla="*/ 3511 w 4766"/>
              <a:gd name="T7" fmla="*/ 3797 h 3974"/>
              <a:gd name="T8" fmla="*/ 3231 w 4766"/>
              <a:gd name="T9" fmla="*/ 3888 h 3974"/>
              <a:gd name="T10" fmla="*/ 2716 w 4766"/>
              <a:gd name="T11" fmla="*/ 3967 h 3974"/>
              <a:gd name="T12" fmla="*/ 2057 w 4766"/>
              <a:gd name="T13" fmla="*/ 3948 h 3974"/>
              <a:gd name="T14" fmla="*/ 1278 w 4766"/>
              <a:gd name="T15" fmla="*/ 3780 h 3974"/>
              <a:gd name="T16" fmla="*/ 1266 w 4766"/>
              <a:gd name="T17" fmla="*/ 2771 h 3974"/>
              <a:gd name="T18" fmla="*/ 1552 w 4766"/>
              <a:gd name="T19" fmla="*/ 2350 h 3974"/>
              <a:gd name="T20" fmla="*/ 2029 w 4766"/>
              <a:gd name="T21" fmla="*/ 2153 h 3974"/>
              <a:gd name="T22" fmla="*/ 4136 w 4766"/>
              <a:gd name="T23" fmla="*/ 1472 h 3974"/>
              <a:gd name="T24" fmla="*/ 4561 w 4766"/>
              <a:gd name="T25" fmla="*/ 1755 h 3974"/>
              <a:gd name="T26" fmla="*/ 4760 w 4766"/>
              <a:gd name="T27" fmla="*/ 2228 h 3974"/>
              <a:gd name="T28" fmla="*/ 4691 w 4766"/>
              <a:gd name="T29" fmla="*/ 3073 h 3974"/>
              <a:gd name="T30" fmla="*/ 4454 w 4766"/>
              <a:gd name="T31" fmla="*/ 3155 h 3974"/>
              <a:gd name="T32" fmla="*/ 3982 w 4766"/>
              <a:gd name="T33" fmla="*/ 3243 h 3974"/>
              <a:gd name="T34" fmla="*/ 3739 w 4766"/>
              <a:gd name="T35" fmla="*/ 2761 h 3974"/>
              <a:gd name="T36" fmla="*/ 3473 w 4766"/>
              <a:gd name="T37" fmla="*/ 2301 h 3974"/>
              <a:gd name="T38" fmla="*/ 3016 w 4766"/>
              <a:gd name="T39" fmla="*/ 2028 h 3974"/>
              <a:gd name="T40" fmla="*/ 3261 w 4766"/>
              <a:gd name="T41" fmla="*/ 1603 h 3974"/>
              <a:gd name="T42" fmla="*/ 1561 w 4766"/>
              <a:gd name="T43" fmla="*/ 1521 h 3974"/>
              <a:gd name="T44" fmla="*/ 1763 w 4766"/>
              <a:gd name="T45" fmla="*/ 1968 h 3974"/>
              <a:gd name="T46" fmla="*/ 1427 w 4766"/>
              <a:gd name="T47" fmla="*/ 2240 h 3974"/>
              <a:gd name="T48" fmla="*/ 1124 w 4766"/>
              <a:gd name="T49" fmla="*/ 2674 h 3974"/>
              <a:gd name="T50" fmla="*/ 947 w 4766"/>
              <a:gd name="T51" fmla="*/ 3244 h 3974"/>
              <a:gd name="T52" fmla="*/ 192 w 4766"/>
              <a:gd name="T53" fmla="*/ 3106 h 3974"/>
              <a:gd name="T54" fmla="*/ 18 w 4766"/>
              <a:gd name="T55" fmla="*/ 2141 h 3974"/>
              <a:gd name="T56" fmla="*/ 262 w 4766"/>
              <a:gd name="T57" fmla="*/ 1693 h 3974"/>
              <a:gd name="T58" fmla="*/ 714 w 4766"/>
              <a:gd name="T59" fmla="*/ 1450 h 3974"/>
              <a:gd name="T60" fmla="*/ 2638 w 4766"/>
              <a:gd name="T61" fmla="*/ 751 h 3974"/>
              <a:gd name="T62" fmla="*/ 2981 w 4766"/>
              <a:gd name="T63" fmla="*/ 999 h 3974"/>
              <a:gd name="T64" fmla="*/ 3117 w 4766"/>
              <a:gd name="T65" fmla="*/ 1408 h 3974"/>
              <a:gd name="T66" fmla="*/ 2981 w 4766"/>
              <a:gd name="T67" fmla="*/ 1816 h 3974"/>
              <a:gd name="T68" fmla="*/ 2638 w 4766"/>
              <a:gd name="T69" fmla="*/ 2066 h 3974"/>
              <a:gd name="T70" fmla="*/ 2196 w 4766"/>
              <a:gd name="T71" fmla="*/ 2066 h 3974"/>
              <a:gd name="T72" fmla="*/ 1854 w 4766"/>
              <a:gd name="T73" fmla="*/ 1817 h 3974"/>
              <a:gd name="T74" fmla="*/ 1719 w 4766"/>
              <a:gd name="T75" fmla="*/ 1408 h 3974"/>
              <a:gd name="T76" fmla="*/ 1854 w 4766"/>
              <a:gd name="T77" fmla="*/ 999 h 3974"/>
              <a:gd name="T78" fmla="*/ 2196 w 4766"/>
              <a:gd name="T79" fmla="*/ 751 h 3974"/>
              <a:gd name="T80" fmla="*/ 3723 w 4766"/>
              <a:gd name="T81" fmla="*/ 16 h 3974"/>
              <a:gd name="T82" fmla="*/ 4092 w 4766"/>
              <a:gd name="T83" fmla="*/ 228 h 3974"/>
              <a:gd name="T84" fmla="*/ 4268 w 4766"/>
              <a:gd name="T85" fmla="*/ 617 h 3974"/>
              <a:gd name="T86" fmla="*/ 4177 w 4766"/>
              <a:gd name="T87" fmla="*/ 1042 h 3974"/>
              <a:gd name="T88" fmla="*/ 3862 w 4766"/>
              <a:gd name="T89" fmla="*/ 1324 h 3974"/>
              <a:gd name="T90" fmla="*/ 3420 w 4766"/>
              <a:gd name="T91" fmla="*/ 1367 h 3974"/>
              <a:gd name="T92" fmla="*/ 3187 w 4766"/>
              <a:gd name="T93" fmla="*/ 1018 h 3974"/>
              <a:gd name="T94" fmla="*/ 2875 w 4766"/>
              <a:gd name="T95" fmla="*/ 682 h 3974"/>
              <a:gd name="T96" fmla="*/ 3032 w 4766"/>
              <a:gd name="T97" fmla="*/ 254 h 3974"/>
              <a:gd name="T98" fmla="*/ 3414 w 4766"/>
              <a:gd name="T99" fmla="*/ 18 h 3974"/>
              <a:gd name="T100" fmla="*/ 1413 w 4766"/>
              <a:gd name="T101" fmla="*/ 35 h 3974"/>
              <a:gd name="T102" fmla="*/ 1755 w 4766"/>
              <a:gd name="T103" fmla="*/ 283 h 3974"/>
              <a:gd name="T104" fmla="*/ 1890 w 4766"/>
              <a:gd name="T105" fmla="*/ 693 h 3974"/>
              <a:gd name="T106" fmla="*/ 1675 w 4766"/>
              <a:gd name="T107" fmla="*/ 971 h 3974"/>
              <a:gd name="T108" fmla="*/ 1449 w 4766"/>
              <a:gd name="T109" fmla="*/ 1336 h 3974"/>
              <a:gd name="T110" fmla="*/ 1041 w 4766"/>
              <a:gd name="T111" fmla="*/ 1369 h 3974"/>
              <a:gd name="T112" fmla="*/ 672 w 4766"/>
              <a:gd name="T113" fmla="*/ 1157 h 3974"/>
              <a:gd name="T114" fmla="*/ 496 w 4766"/>
              <a:gd name="T115" fmla="*/ 768 h 3974"/>
              <a:gd name="T116" fmla="*/ 589 w 4766"/>
              <a:gd name="T117" fmla="*/ 343 h 3974"/>
              <a:gd name="T118" fmla="*/ 903 w 4766"/>
              <a:gd name="T119" fmla="*/ 61 h 3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6" h="3974">
                <a:moveTo>
                  <a:pt x="2121" y="2147"/>
                </a:moveTo>
                <a:lnTo>
                  <a:pt x="2714" y="2147"/>
                </a:lnTo>
                <a:lnTo>
                  <a:pt x="2805" y="2153"/>
                </a:lnTo>
                <a:lnTo>
                  <a:pt x="2894" y="2166"/>
                </a:lnTo>
                <a:lnTo>
                  <a:pt x="2979" y="2187"/>
                </a:lnTo>
                <a:lnTo>
                  <a:pt x="3061" y="2218"/>
                </a:lnTo>
                <a:lnTo>
                  <a:pt x="3140" y="2254"/>
                </a:lnTo>
                <a:lnTo>
                  <a:pt x="3214" y="2299"/>
                </a:lnTo>
                <a:lnTo>
                  <a:pt x="3282" y="2350"/>
                </a:lnTo>
                <a:lnTo>
                  <a:pt x="3347" y="2408"/>
                </a:lnTo>
                <a:lnTo>
                  <a:pt x="3404" y="2470"/>
                </a:lnTo>
                <a:lnTo>
                  <a:pt x="3455" y="2539"/>
                </a:lnTo>
                <a:lnTo>
                  <a:pt x="3501" y="2613"/>
                </a:lnTo>
                <a:lnTo>
                  <a:pt x="3539" y="2690"/>
                </a:lnTo>
                <a:lnTo>
                  <a:pt x="3568" y="2771"/>
                </a:lnTo>
                <a:lnTo>
                  <a:pt x="3590" y="2856"/>
                </a:lnTo>
                <a:lnTo>
                  <a:pt x="3605" y="2944"/>
                </a:lnTo>
                <a:lnTo>
                  <a:pt x="3609" y="3035"/>
                </a:lnTo>
                <a:lnTo>
                  <a:pt x="3609" y="3753"/>
                </a:lnTo>
                <a:lnTo>
                  <a:pt x="3603" y="3753"/>
                </a:lnTo>
                <a:lnTo>
                  <a:pt x="3558" y="3777"/>
                </a:lnTo>
                <a:lnTo>
                  <a:pt x="3549" y="3781"/>
                </a:lnTo>
                <a:lnTo>
                  <a:pt x="3534" y="3788"/>
                </a:lnTo>
                <a:lnTo>
                  <a:pt x="3511" y="3797"/>
                </a:lnTo>
                <a:lnTo>
                  <a:pt x="3482" y="3810"/>
                </a:lnTo>
                <a:lnTo>
                  <a:pt x="3445" y="3823"/>
                </a:lnTo>
                <a:lnTo>
                  <a:pt x="3403" y="3839"/>
                </a:lnTo>
                <a:lnTo>
                  <a:pt x="3351" y="3855"/>
                </a:lnTo>
                <a:lnTo>
                  <a:pt x="3294" y="3871"/>
                </a:lnTo>
                <a:lnTo>
                  <a:pt x="3231" y="3888"/>
                </a:lnTo>
                <a:lnTo>
                  <a:pt x="3161" y="3906"/>
                </a:lnTo>
                <a:lnTo>
                  <a:pt x="3083" y="3920"/>
                </a:lnTo>
                <a:lnTo>
                  <a:pt x="3001" y="3935"/>
                </a:lnTo>
                <a:lnTo>
                  <a:pt x="2912" y="3948"/>
                </a:lnTo>
                <a:lnTo>
                  <a:pt x="2817" y="3959"/>
                </a:lnTo>
                <a:lnTo>
                  <a:pt x="2716" y="3967"/>
                </a:lnTo>
                <a:lnTo>
                  <a:pt x="2608" y="3973"/>
                </a:lnTo>
                <a:lnTo>
                  <a:pt x="2495" y="3974"/>
                </a:lnTo>
                <a:lnTo>
                  <a:pt x="2391" y="3973"/>
                </a:lnTo>
                <a:lnTo>
                  <a:pt x="2284" y="3968"/>
                </a:lnTo>
                <a:lnTo>
                  <a:pt x="2173" y="3959"/>
                </a:lnTo>
                <a:lnTo>
                  <a:pt x="2057" y="3948"/>
                </a:lnTo>
                <a:lnTo>
                  <a:pt x="1937" y="3932"/>
                </a:lnTo>
                <a:lnTo>
                  <a:pt x="1813" y="3912"/>
                </a:lnTo>
                <a:lnTo>
                  <a:pt x="1685" y="3887"/>
                </a:lnTo>
                <a:lnTo>
                  <a:pt x="1553" y="3856"/>
                </a:lnTo>
                <a:lnTo>
                  <a:pt x="1417" y="3822"/>
                </a:lnTo>
                <a:lnTo>
                  <a:pt x="1278" y="3780"/>
                </a:lnTo>
                <a:lnTo>
                  <a:pt x="1228" y="3765"/>
                </a:lnTo>
                <a:lnTo>
                  <a:pt x="1225" y="3753"/>
                </a:lnTo>
                <a:lnTo>
                  <a:pt x="1225" y="3035"/>
                </a:lnTo>
                <a:lnTo>
                  <a:pt x="1231" y="2944"/>
                </a:lnTo>
                <a:lnTo>
                  <a:pt x="1244" y="2856"/>
                </a:lnTo>
                <a:lnTo>
                  <a:pt x="1266" y="2771"/>
                </a:lnTo>
                <a:lnTo>
                  <a:pt x="1297" y="2690"/>
                </a:lnTo>
                <a:lnTo>
                  <a:pt x="1334" y="2613"/>
                </a:lnTo>
                <a:lnTo>
                  <a:pt x="1379" y="2539"/>
                </a:lnTo>
                <a:lnTo>
                  <a:pt x="1430" y="2470"/>
                </a:lnTo>
                <a:lnTo>
                  <a:pt x="1489" y="2408"/>
                </a:lnTo>
                <a:lnTo>
                  <a:pt x="1552" y="2350"/>
                </a:lnTo>
                <a:lnTo>
                  <a:pt x="1621" y="2299"/>
                </a:lnTo>
                <a:lnTo>
                  <a:pt x="1695" y="2254"/>
                </a:lnTo>
                <a:lnTo>
                  <a:pt x="1773" y="2218"/>
                </a:lnTo>
                <a:lnTo>
                  <a:pt x="1855" y="2187"/>
                </a:lnTo>
                <a:lnTo>
                  <a:pt x="1941" y="2166"/>
                </a:lnTo>
                <a:lnTo>
                  <a:pt x="2029" y="2153"/>
                </a:lnTo>
                <a:lnTo>
                  <a:pt x="2121" y="2147"/>
                </a:lnTo>
                <a:close/>
                <a:moveTo>
                  <a:pt x="3282" y="1433"/>
                </a:moveTo>
                <a:lnTo>
                  <a:pt x="3870" y="1433"/>
                </a:lnTo>
                <a:lnTo>
                  <a:pt x="3962" y="1437"/>
                </a:lnTo>
                <a:lnTo>
                  <a:pt x="4050" y="1450"/>
                </a:lnTo>
                <a:lnTo>
                  <a:pt x="4136" y="1472"/>
                </a:lnTo>
                <a:lnTo>
                  <a:pt x="4218" y="1502"/>
                </a:lnTo>
                <a:lnTo>
                  <a:pt x="4296" y="1540"/>
                </a:lnTo>
                <a:lnTo>
                  <a:pt x="4370" y="1584"/>
                </a:lnTo>
                <a:lnTo>
                  <a:pt x="4439" y="1635"/>
                </a:lnTo>
                <a:lnTo>
                  <a:pt x="4502" y="1693"/>
                </a:lnTo>
                <a:lnTo>
                  <a:pt x="4561" y="1755"/>
                </a:lnTo>
                <a:lnTo>
                  <a:pt x="4612" y="1823"/>
                </a:lnTo>
                <a:lnTo>
                  <a:pt x="4657" y="1897"/>
                </a:lnTo>
                <a:lnTo>
                  <a:pt x="4694" y="1974"/>
                </a:lnTo>
                <a:lnTo>
                  <a:pt x="4725" y="2055"/>
                </a:lnTo>
                <a:lnTo>
                  <a:pt x="4747" y="2141"/>
                </a:lnTo>
                <a:lnTo>
                  <a:pt x="4760" y="2228"/>
                </a:lnTo>
                <a:lnTo>
                  <a:pt x="4766" y="2320"/>
                </a:lnTo>
                <a:lnTo>
                  <a:pt x="4766" y="3038"/>
                </a:lnTo>
                <a:lnTo>
                  <a:pt x="4760" y="3038"/>
                </a:lnTo>
                <a:lnTo>
                  <a:pt x="4713" y="3061"/>
                </a:lnTo>
                <a:lnTo>
                  <a:pt x="4706" y="3065"/>
                </a:lnTo>
                <a:lnTo>
                  <a:pt x="4691" y="3073"/>
                </a:lnTo>
                <a:lnTo>
                  <a:pt x="4669" y="3081"/>
                </a:lnTo>
                <a:lnTo>
                  <a:pt x="4640" y="3095"/>
                </a:lnTo>
                <a:lnTo>
                  <a:pt x="4603" y="3108"/>
                </a:lnTo>
                <a:lnTo>
                  <a:pt x="4561" y="3124"/>
                </a:lnTo>
                <a:lnTo>
                  <a:pt x="4511" y="3139"/>
                </a:lnTo>
                <a:lnTo>
                  <a:pt x="4454" y="3155"/>
                </a:lnTo>
                <a:lnTo>
                  <a:pt x="4391" y="3173"/>
                </a:lnTo>
                <a:lnTo>
                  <a:pt x="4322" y="3189"/>
                </a:lnTo>
                <a:lnTo>
                  <a:pt x="4246" y="3205"/>
                </a:lnTo>
                <a:lnTo>
                  <a:pt x="4164" y="3219"/>
                </a:lnTo>
                <a:lnTo>
                  <a:pt x="4076" y="3232"/>
                </a:lnTo>
                <a:lnTo>
                  <a:pt x="3982" y="3243"/>
                </a:lnTo>
                <a:lnTo>
                  <a:pt x="3881" y="3251"/>
                </a:lnTo>
                <a:lnTo>
                  <a:pt x="3776" y="3257"/>
                </a:lnTo>
                <a:lnTo>
                  <a:pt x="3776" y="3035"/>
                </a:lnTo>
                <a:lnTo>
                  <a:pt x="3771" y="2942"/>
                </a:lnTo>
                <a:lnTo>
                  <a:pt x="3758" y="2849"/>
                </a:lnTo>
                <a:lnTo>
                  <a:pt x="3739" y="2761"/>
                </a:lnTo>
                <a:lnTo>
                  <a:pt x="3711" y="2674"/>
                </a:lnTo>
                <a:lnTo>
                  <a:pt x="3676" y="2591"/>
                </a:lnTo>
                <a:lnTo>
                  <a:pt x="3634" y="2513"/>
                </a:lnTo>
                <a:lnTo>
                  <a:pt x="3587" y="2437"/>
                </a:lnTo>
                <a:lnTo>
                  <a:pt x="3533" y="2366"/>
                </a:lnTo>
                <a:lnTo>
                  <a:pt x="3473" y="2301"/>
                </a:lnTo>
                <a:lnTo>
                  <a:pt x="3408" y="2240"/>
                </a:lnTo>
                <a:lnTo>
                  <a:pt x="3338" y="2185"/>
                </a:lnTo>
                <a:lnTo>
                  <a:pt x="3263" y="2135"/>
                </a:lnTo>
                <a:lnTo>
                  <a:pt x="3184" y="2093"/>
                </a:lnTo>
                <a:lnTo>
                  <a:pt x="3102" y="2057"/>
                </a:lnTo>
                <a:lnTo>
                  <a:pt x="3016" y="2028"/>
                </a:lnTo>
                <a:lnTo>
                  <a:pt x="3073" y="1968"/>
                </a:lnTo>
                <a:lnTo>
                  <a:pt x="3124" y="1903"/>
                </a:lnTo>
                <a:lnTo>
                  <a:pt x="3168" y="1833"/>
                </a:lnTo>
                <a:lnTo>
                  <a:pt x="3206" y="1761"/>
                </a:lnTo>
                <a:lnTo>
                  <a:pt x="3237" y="1684"/>
                </a:lnTo>
                <a:lnTo>
                  <a:pt x="3261" y="1603"/>
                </a:lnTo>
                <a:lnTo>
                  <a:pt x="3275" y="1518"/>
                </a:lnTo>
                <a:lnTo>
                  <a:pt x="3282" y="1433"/>
                </a:lnTo>
                <a:close/>
                <a:moveTo>
                  <a:pt x="895" y="1433"/>
                </a:moveTo>
                <a:lnTo>
                  <a:pt x="1488" y="1433"/>
                </a:lnTo>
                <a:lnTo>
                  <a:pt x="1553" y="1436"/>
                </a:lnTo>
                <a:lnTo>
                  <a:pt x="1561" y="1521"/>
                </a:lnTo>
                <a:lnTo>
                  <a:pt x="1575" y="1604"/>
                </a:lnTo>
                <a:lnTo>
                  <a:pt x="1599" y="1685"/>
                </a:lnTo>
                <a:lnTo>
                  <a:pt x="1630" y="1762"/>
                </a:lnTo>
                <a:lnTo>
                  <a:pt x="1668" y="1835"/>
                </a:lnTo>
                <a:lnTo>
                  <a:pt x="1712" y="1904"/>
                </a:lnTo>
                <a:lnTo>
                  <a:pt x="1763" y="1968"/>
                </a:lnTo>
                <a:lnTo>
                  <a:pt x="1818" y="2028"/>
                </a:lnTo>
                <a:lnTo>
                  <a:pt x="1733" y="2057"/>
                </a:lnTo>
                <a:lnTo>
                  <a:pt x="1650" y="2093"/>
                </a:lnTo>
                <a:lnTo>
                  <a:pt x="1571" y="2135"/>
                </a:lnTo>
                <a:lnTo>
                  <a:pt x="1498" y="2185"/>
                </a:lnTo>
                <a:lnTo>
                  <a:pt x="1427" y="2240"/>
                </a:lnTo>
                <a:lnTo>
                  <a:pt x="1362" y="2301"/>
                </a:lnTo>
                <a:lnTo>
                  <a:pt x="1303" y="2366"/>
                </a:lnTo>
                <a:lnTo>
                  <a:pt x="1249" y="2437"/>
                </a:lnTo>
                <a:lnTo>
                  <a:pt x="1201" y="2513"/>
                </a:lnTo>
                <a:lnTo>
                  <a:pt x="1160" y="2591"/>
                </a:lnTo>
                <a:lnTo>
                  <a:pt x="1124" y="2674"/>
                </a:lnTo>
                <a:lnTo>
                  <a:pt x="1097" y="2761"/>
                </a:lnTo>
                <a:lnTo>
                  <a:pt x="1076" y="2849"/>
                </a:lnTo>
                <a:lnTo>
                  <a:pt x="1064" y="2942"/>
                </a:lnTo>
                <a:lnTo>
                  <a:pt x="1060" y="3035"/>
                </a:lnTo>
                <a:lnTo>
                  <a:pt x="1060" y="3253"/>
                </a:lnTo>
                <a:lnTo>
                  <a:pt x="947" y="3244"/>
                </a:lnTo>
                <a:lnTo>
                  <a:pt x="832" y="3232"/>
                </a:lnTo>
                <a:lnTo>
                  <a:pt x="712" y="3216"/>
                </a:lnTo>
                <a:lnTo>
                  <a:pt x="587" y="3196"/>
                </a:lnTo>
                <a:lnTo>
                  <a:pt x="460" y="3171"/>
                </a:lnTo>
                <a:lnTo>
                  <a:pt x="328" y="3141"/>
                </a:lnTo>
                <a:lnTo>
                  <a:pt x="192" y="3106"/>
                </a:lnTo>
                <a:lnTo>
                  <a:pt x="51" y="3065"/>
                </a:lnTo>
                <a:lnTo>
                  <a:pt x="1" y="3050"/>
                </a:lnTo>
                <a:lnTo>
                  <a:pt x="0" y="3038"/>
                </a:lnTo>
                <a:lnTo>
                  <a:pt x="0" y="2320"/>
                </a:lnTo>
                <a:lnTo>
                  <a:pt x="4" y="2228"/>
                </a:lnTo>
                <a:lnTo>
                  <a:pt x="18" y="2141"/>
                </a:lnTo>
                <a:lnTo>
                  <a:pt x="41" y="2055"/>
                </a:lnTo>
                <a:lnTo>
                  <a:pt x="70" y="1974"/>
                </a:lnTo>
                <a:lnTo>
                  <a:pt x="108" y="1897"/>
                </a:lnTo>
                <a:lnTo>
                  <a:pt x="152" y="1823"/>
                </a:lnTo>
                <a:lnTo>
                  <a:pt x="205" y="1755"/>
                </a:lnTo>
                <a:lnTo>
                  <a:pt x="262" y="1693"/>
                </a:lnTo>
                <a:lnTo>
                  <a:pt x="326" y="1635"/>
                </a:lnTo>
                <a:lnTo>
                  <a:pt x="395" y="1584"/>
                </a:lnTo>
                <a:lnTo>
                  <a:pt x="469" y="1540"/>
                </a:lnTo>
                <a:lnTo>
                  <a:pt x="546" y="1502"/>
                </a:lnTo>
                <a:lnTo>
                  <a:pt x="630" y="1472"/>
                </a:lnTo>
                <a:lnTo>
                  <a:pt x="714" y="1450"/>
                </a:lnTo>
                <a:lnTo>
                  <a:pt x="804" y="1437"/>
                </a:lnTo>
                <a:lnTo>
                  <a:pt x="895" y="1433"/>
                </a:lnTo>
                <a:close/>
                <a:moveTo>
                  <a:pt x="2417" y="714"/>
                </a:moveTo>
                <a:lnTo>
                  <a:pt x="2493" y="719"/>
                </a:lnTo>
                <a:lnTo>
                  <a:pt x="2568" y="730"/>
                </a:lnTo>
                <a:lnTo>
                  <a:pt x="2638" y="751"/>
                </a:lnTo>
                <a:lnTo>
                  <a:pt x="2706" y="777"/>
                </a:lnTo>
                <a:lnTo>
                  <a:pt x="2770" y="810"/>
                </a:lnTo>
                <a:lnTo>
                  <a:pt x="2830" y="848"/>
                </a:lnTo>
                <a:lnTo>
                  <a:pt x="2886" y="893"/>
                </a:lnTo>
                <a:lnTo>
                  <a:pt x="2937" y="944"/>
                </a:lnTo>
                <a:lnTo>
                  <a:pt x="2981" y="999"/>
                </a:lnTo>
                <a:lnTo>
                  <a:pt x="3020" y="1058"/>
                </a:lnTo>
                <a:lnTo>
                  <a:pt x="3054" y="1121"/>
                </a:lnTo>
                <a:lnTo>
                  <a:pt x="3080" y="1189"/>
                </a:lnTo>
                <a:lnTo>
                  <a:pt x="3101" y="1259"/>
                </a:lnTo>
                <a:lnTo>
                  <a:pt x="3113" y="1333"/>
                </a:lnTo>
                <a:lnTo>
                  <a:pt x="3117" y="1408"/>
                </a:lnTo>
                <a:lnTo>
                  <a:pt x="3113" y="1484"/>
                </a:lnTo>
                <a:lnTo>
                  <a:pt x="3101" y="1556"/>
                </a:lnTo>
                <a:lnTo>
                  <a:pt x="3080" y="1626"/>
                </a:lnTo>
                <a:lnTo>
                  <a:pt x="3054" y="1694"/>
                </a:lnTo>
                <a:lnTo>
                  <a:pt x="3020" y="1758"/>
                </a:lnTo>
                <a:lnTo>
                  <a:pt x="2981" y="1816"/>
                </a:lnTo>
                <a:lnTo>
                  <a:pt x="2937" y="1871"/>
                </a:lnTo>
                <a:lnTo>
                  <a:pt x="2886" y="1922"/>
                </a:lnTo>
                <a:lnTo>
                  <a:pt x="2830" y="1967"/>
                </a:lnTo>
                <a:lnTo>
                  <a:pt x="2770" y="2006"/>
                </a:lnTo>
                <a:lnTo>
                  <a:pt x="2706" y="2038"/>
                </a:lnTo>
                <a:lnTo>
                  <a:pt x="2638" y="2066"/>
                </a:lnTo>
                <a:lnTo>
                  <a:pt x="2568" y="2084"/>
                </a:lnTo>
                <a:lnTo>
                  <a:pt x="2493" y="2096"/>
                </a:lnTo>
                <a:lnTo>
                  <a:pt x="2417" y="2100"/>
                </a:lnTo>
                <a:lnTo>
                  <a:pt x="2341" y="2096"/>
                </a:lnTo>
                <a:lnTo>
                  <a:pt x="2268" y="2084"/>
                </a:lnTo>
                <a:lnTo>
                  <a:pt x="2196" y="2066"/>
                </a:lnTo>
                <a:lnTo>
                  <a:pt x="2129" y="2038"/>
                </a:lnTo>
                <a:lnTo>
                  <a:pt x="2064" y="2006"/>
                </a:lnTo>
                <a:lnTo>
                  <a:pt x="2004" y="1967"/>
                </a:lnTo>
                <a:lnTo>
                  <a:pt x="1949" y="1922"/>
                </a:lnTo>
                <a:lnTo>
                  <a:pt x="1899" y="1871"/>
                </a:lnTo>
                <a:lnTo>
                  <a:pt x="1854" y="1817"/>
                </a:lnTo>
                <a:lnTo>
                  <a:pt x="1814" y="1758"/>
                </a:lnTo>
                <a:lnTo>
                  <a:pt x="1780" y="1694"/>
                </a:lnTo>
                <a:lnTo>
                  <a:pt x="1754" y="1627"/>
                </a:lnTo>
                <a:lnTo>
                  <a:pt x="1735" y="1556"/>
                </a:lnTo>
                <a:lnTo>
                  <a:pt x="1723" y="1484"/>
                </a:lnTo>
                <a:lnTo>
                  <a:pt x="1719" y="1408"/>
                </a:lnTo>
                <a:lnTo>
                  <a:pt x="1723" y="1333"/>
                </a:lnTo>
                <a:lnTo>
                  <a:pt x="1735" y="1259"/>
                </a:lnTo>
                <a:lnTo>
                  <a:pt x="1754" y="1189"/>
                </a:lnTo>
                <a:lnTo>
                  <a:pt x="1780" y="1122"/>
                </a:lnTo>
                <a:lnTo>
                  <a:pt x="1814" y="1058"/>
                </a:lnTo>
                <a:lnTo>
                  <a:pt x="1854" y="999"/>
                </a:lnTo>
                <a:lnTo>
                  <a:pt x="1899" y="944"/>
                </a:lnTo>
                <a:lnTo>
                  <a:pt x="1949" y="893"/>
                </a:lnTo>
                <a:lnTo>
                  <a:pt x="2004" y="848"/>
                </a:lnTo>
                <a:lnTo>
                  <a:pt x="2064" y="810"/>
                </a:lnTo>
                <a:lnTo>
                  <a:pt x="2129" y="777"/>
                </a:lnTo>
                <a:lnTo>
                  <a:pt x="2196" y="751"/>
                </a:lnTo>
                <a:lnTo>
                  <a:pt x="2268" y="730"/>
                </a:lnTo>
                <a:lnTo>
                  <a:pt x="2341" y="719"/>
                </a:lnTo>
                <a:lnTo>
                  <a:pt x="2417" y="714"/>
                </a:lnTo>
                <a:close/>
                <a:moveTo>
                  <a:pt x="3574" y="0"/>
                </a:moveTo>
                <a:lnTo>
                  <a:pt x="3650" y="3"/>
                </a:lnTo>
                <a:lnTo>
                  <a:pt x="3723" y="16"/>
                </a:lnTo>
                <a:lnTo>
                  <a:pt x="3795" y="35"/>
                </a:lnTo>
                <a:lnTo>
                  <a:pt x="3862" y="61"/>
                </a:lnTo>
                <a:lnTo>
                  <a:pt x="3927" y="95"/>
                </a:lnTo>
                <a:lnTo>
                  <a:pt x="3987" y="134"/>
                </a:lnTo>
                <a:lnTo>
                  <a:pt x="4042" y="179"/>
                </a:lnTo>
                <a:lnTo>
                  <a:pt x="4092" y="228"/>
                </a:lnTo>
                <a:lnTo>
                  <a:pt x="4137" y="283"/>
                </a:lnTo>
                <a:lnTo>
                  <a:pt x="4177" y="343"/>
                </a:lnTo>
                <a:lnTo>
                  <a:pt x="4211" y="407"/>
                </a:lnTo>
                <a:lnTo>
                  <a:pt x="4237" y="473"/>
                </a:lnTo>
                <a:lnTo>
                  <a:pt x="4256" y="543"/>
                </a:lnTo>
                <a:lnTo>
                  <a:pt x="4268" y="617"/>
                </a:lnTo>
                <a:lnTo>
                  <a:pt x="4272" y="693"/>
                </a:lnTo>
                <a:lnTo>
                  <a:pt x="4268" y="768"/>
                </a:lnTo>
                <a:lnTo>
                  <a:pt x="4256" y="841"/>
                </a:lnTo>
                <a:lnTo>
                  <a:pt x="4237" y="912"/>
                </a:lnTo>
                <a:lnTo>
                  <a:pt x="4211" y="979"/>
                </a:lnTo>
                <a:lnTo>
                  <a:pt x="4177" y="1042"/>
                </a:lnTo>
                <a:lnTo>
                  <a:pt x="4137" y="1102"/>
                </a:lnTo>
                <a:lnTo>
                  <a:pt x="4092" y="1157"/>
                </a:lnTo>
                <a:lnTo>
                  <a:pt x="4042" y="1206"/>
                </a:lnTo>
                <a:lnTo>
                  <a:pt x="3987" y="1251"/>
                </a:lnTo>
                <a:lnTo>
                  <a:pt x="3927" y="1291"/>
                </a:lnTo>
                <a:lnTo>
                  <a:pt x="3862" y="1324"/>
                </a:lnTo>
                <a:lnTo>
                  <a:pt x="3795" y="1350"/>
                </a:lnTo>
                <a:lnTo>
                  <a:pt x="3723" y="1369"/>
                </a:lnTo>
                <a:lnTo>
                  <a:pt x="3650" y="1381"/>
                </a:lnTo>
                <a:lnTo>
                  <a:pt x="3574" y="1385"/>
                </a:lnTo>
                <a:lnTo>
                  <a:pt x="3496" y="1381"/>
                </a:lnTo>
                <a:lnTo>
                  <a:pt x="3420" y="1367"/>
                </a:lnTo>
                <a:lnTo>
                  <a:pt x="3347" y="1347"/>
                </a:lnTo>
                <a:lnTo>
                  <a:pt x="3278" y="1320"/>
                </a:lnTo>
                <a:lnTo>
                  <a:pt x="3266" y="1240"/>
                </a:lnTo>
                <a:lnTo>
                  <a:pt x="3247" y="1163"/>
                </a:lnTo>
                <a:lnTo>
                  <a:pt x="3221" y="1089"/>
                </a:lnTo>
                <a:lnTo>
                  <a:pt x="3187" y="1018"/>
                </a:lnTo>
                <a:lnTo>
                  <a:pt x="3149" y="951"/>
                </a:lnTo>
                <a:lnTo>
                  <a:pt x="3104" y="889"/>
                </a:lnTo>
                <a:lnTo>
                  <a:pt x="3054" y="829"/>
                </a:lnTo>
                <a:lnTo>
                  <a:pt x="3000" y="775"/>
                </a:lnTo>
                <a:lnTo>
                  <a:pt x="2940" y="726"/>
                </a:lnTo>
                <a:lnTo>
                  <a:pt x="2875" y="682"/>
                </a:lnTo>
                <a:lnTo>
                  <a:pt x="2881" y="603"/>
                </a:lnTo>
                <a:lnTo>
                  <a:pt x="2896" y="526"/>
                </a:lnTo>
                <a:lnTo>
                  <a:pt x="2919" y="452"/>
                </a:lnTo>
                <a:lnTo>
                  <a:pt x="2950" y="382"/>
                </a:lnTo>
                <a:lnTo>
                  <a:pt x="2988" y="315"/>
                </a:lnTo>
                <a:lnTo>
                  <a:pt x="3032" y="254"/>
                </a:lnTo>
                <a:lnTo>
                  <a:pt x="3083" y="199"/>
                </a:lnTo>
                <a:lnTo>
                  <a:pt x="3140" y="150"/>
                </a:lnTo>
                <a:lnTo>
                  <a:pt x="3202" y="106"/>
                </a:lnTo>
                <a:lnTo>
                  <a:pt x="3269" y="69"/>
                </a:lnTo>
                <a:lnTo>
                  <a:pt x="3340" y="40"/>
                </a:lnTo>
                <a:lnTo>
                  <a:pt x="3414" y="18"/>
                </a:lnTo>
                <a:lnTo>
                  <a:pt x="3493" y="5"/>
                </a:lnTo>
                <a:lnTo>
                  <a:pt x="3574" y="0"/>
                </a:lnTo>
                <a:close/>
                <a:moveTo>
                  <a:pt x="1192" y="0"/>
                </a:moveTo>
                <a:lnTo>
                  <a:pt x="1268" y="3"/>
                </a:lnTo>
                <a:lnTo>
                  <a:pt x="1341" y="16"/>
                </a:lnTo>
                <a:lnTo>
                  <a:pt x="1413" y="35"/>
                </a:lnTo>
                <a:lnTo>
                  <a:pt x="1480" y="61"/>
                </a:lnTo>
                <a:lnTo>
                  <a:pt x="1545" y="95"/>
                </a:lnTo>
                <a:lnTo>
                  <a:pt x="1605" y="134"/>
                </a:lnTo>
                <a:lnTo>
                  <a:pt x="1660" y="179"/>
                </a:lnTo>
                <a:lnTo>
                  <a:pt x="1710" y="228"/>
                </a:lnTo>
                <a:lnTo>
                  <a:pt x="1755" y="283"/>
                </a:lnTo>
                <a:lnTo>
                  <a:pt x="1795" y="343"/>
                </a:lnTo>
                <a:lnTo>
                  <a:pt x="1829" y="407"/>
                </a:lnTo>
                <a:lnTo>
                  <a:pt x="1855" y="473"/>
                </a:lnTo>
                <a:lnTo>
                  <a:pt x="1874" y="545"/>
                </a:lnTo>
                <a:lnTo>
                  <a:pt x="1886" y="617"/>
                </a:lnTo>
                <a:lnTo>
                  <a:pt x="1890" y="693"/>
                </a:lnTo>
                <a:lnTo>
                  <a:pt x="1890" y="711"/>
                </a:lnTo>
                <a:lnTo>
                  <a:pt x="1889" y="732"/>
                </a:lnTo>
                <a:lnTo>
                  <a:pt x="1827" y="784"/>
                </a:lnTo>
                <a:lnTo>
                  <a:pt x="1770" y="841"/>
                </a:lnTo>
                <a:lnTo>
                  <a:pt x="1719" y="905"/>
                </a:lnTo>
                <a:lnTo>
                  <a:pt x="1675" y="971"/>
                </a:lnTo>
                <a:lnTo>
                  <a:pt x="1635" y="1042"/>
                </a:lnTo>
                <a:lnTo>
                  <a:pt x="1605" y="1118"/>
                </a:lnTo>
                <a:lnTo>
                  <a:pt x="1580" y="1196"/>
                </a:lnTo>
                <a:lnTo>
                  <a:pt x="1564" y="1277"/>
                </a:lnTo>
                <a:lnTo>
                  <a:pt x="1508" y="1309"/>
                </a:lnTo>
                <a:lnTo>
                  <a:pt x="1449" y="1336"/>
                </a:lnTo>
                <a:lnTo>
                  <a:pt x="1388" y="1357"/>
                </a:lnTo>
                <a:lnTo>
                  <a:pt x="1325" y="1372"/>
                </a:lnTo>
                <a:lnTo>
                  <a:pt x="1259" y="1382"/>
                </a:lnTo>
                <a:lnTo>
                  <a:pt x="1192" y="1385"/>
                </a:lnTo>
                <a:lnTo>
                  <a:pt x="1116" y="1381"/>
                </a:lnTo>
                <a:lnTo>
                  <a:pt x="1041" y="1369"/>
                </a:lnTo>
                <a:lnTo>
                  <a:pt x="971" y="1350"/>
                </a:lnTo>
                <a:lnTo>
                  <a:pt x="903" y="1324"/>
                </a:lnTo>
                <a:lnTo>
                  <a:pt x="839" y="1291"/>
                </a:lnTo>
                <a:lnTo>
                  <a:pt x="779" y="1251"/>
                </a:lnTo>
                <a:lnTo>
                  <a:pt x="723" y="1206"/>
                </a:lnTo>
                <a:lnTo>
                  <a:pt x="672" y="1157"/>
                </a:lnTo>
                <a:lnTo>
                  <a:pt x="627" y="1102"/>
                </a:lnTo>
                <a:lnTo>
                  <a:pt x="589" y="1042"/>
                </a:lnTo>
                <a:lnTo>
                  <a:pt x="555" y="979"/>
                </a:lnTo>
                <a:lnTo>
                  <a:pt x="529" y="912"/>
                </a:lnTo>
                <a:lnTo>
                  <a:pt x="508" y="841"/>
                </a:lnTo>
                <a:lnTo>
                  <a:pt x="496" y="768"/>
                </a:lnTo>
                <a:lnTo>
                  <a:pt x="492" y="693"/>
                </a:lnTo>
                <a:lnTo>
                  <a:pt x="496" y="617"/>
                </a:lnTo>
                <a:lnTo>
                  <a:pt x="508" y="545"/>
                </a:lnTo>
                <a:lnTo>
                  <a:pt x="529" y="473"/>
                </a:lnTo>
                <a:lnTo>
                  <a:pt x="555" y="407"/>
                </a:lnTo>
                <a:lnTo>
                  <a:pt x="589" y="343"/>
                </a:lnTo>
                <a:lnTo>
                  <a:pt x="627" y="283"/>
                </a:lnTo>
                <a:lnTo>
                  <a:pt x="672" y="228"/>
                </a:lnTo>
                <a:lnTo>
                  <a:pt x="723" y="179"/>
                </a:lnTo>
                <a:lnTo>
                  <a:pt x="779" y="134"/>
                </a:lnTo>
                <a:lnTo>
                  <a:pt x="839" y="95"/>
                </a:lnTo>
                <a:lnTo>
                  <a:pt x="903" y="61"/>
                </a:lnTo>
                <a:lnTo>
                  <a:pt x="971" y="35"/>
                </a:lnTo>
                <a:lnTo>
                  <a:pt x="1041" y="16"/>
                </a:lnTo>
                <a:lnTo>
                  <a:pt x="1116" y="3"/>
                </a:lnTo>
                <a:lnTo>
                  <a:pt x="1192"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latin typeface="Open Sans" panose="020B0606030504020204" pitchFamily="34" charset="0"/>
            </a:endParaRPr>
          </a:p>
        </p:txBody>
      </p:sp>
      <p:sp>
        <p:nvSpPr>
          <p:cNvPr id="77" name="Freeform 37">
            <a:extLst>
              <a:ext uri="{FF2B5EF4-FFF2-40B4-BE49-F238E27FC236}">
                <a16:creationId xmlns:a16="http://schemas.microsoft.com/office/drawing/2014/main" id="{129B3D9A-3A4F-4D63-BFD4-9A13CFEA4C5F}"/>
              </a:ext>
            </a:extLst>
          </p:cNvPr>
          <p:cNvSpPr>
            <a:spLocks noEditPoints="1"/>
          </p:cNvSpPr>
          <p:nvPr/>
        </p:nvSpPr>
        <p:spPr bwMode="auto">
          <a:xfrm>
            <a:off x="5011032" y="3738136"/>
            <a:ext cx="383983" cy="399759"/>
          </a:xfrm>
          <a:custGeom>
            <a:avLst/>
            <a:gdLst>
              <a:gd name="T0" fmla="*/ 2128 w 3456"/>
              <a:gd name="T1" fmla="*/ 3100 h 3598"/>
              <a:gd name="T2" fmla="*/ 2098 w 3456"/>
              <a:gd name="T3" fmla="*/ 3359 h 3598"/>
              <a:gd name="T4" fmla="*/ 1947 w 3456"/>
              <a:gd name="T5" fmla="*/ 3556 h 3598"/>
              <a:gd name="T6" fmla="*/ 1548 w 3456"/>
              <a:gd name="T7" fmla="*/ 3586 h 3598"/>
              <a:gd name="T8" fmla="*/ 1402 w 3456"/>
              <a:gd name="T9" fmla="*/ 3395 h 3598"/>
              <a:gd name="T10" fmla="*/ 1317 w 3456"/>
              <a:gd name="T11" fmla="*/ 3143 h 3598"/>
              <a:gd name="T12" fmla="*/ 1418 w 3456"/>
              <a:gd name="T13" fmla="*/ 3042 h 3598"/>
              <a:gd name="T14" fmla="*/ 2964 w 3456"/>
              <a:gd name="T15" fmla="*/ 2824 h 3598"/>
              <a:gd name="T16" fmla="*/ 2934 w 3456"/>
              <a:gd name="T17" fmla="*/ 2961 h 3598"/>
              <a:gd name="T18" fmla="*/ 2808 w 3456"/>
              <a:gd name="T19" fmla="*/ 2948 h 3598"/>
              <a:gd name="T20" fmla="*/ 2545 w 3456"/>
              <a:gd name="T21" fmla="*/ 2577 h 3598"/>
              <a:gd name="T22" fmla="*/ 857 w 3456"/>
              <a:gd name="T23" fmla="*/ 2534 h 3598"/>
              <a:gd name="T24" fmla="*/ 919 w 3456"/>
              <a:gd name="T25" fmla="*/ 2661 h 3598"/>
              <a:gd name="T26" fmla="*/ 576 w 3456"/>
              <a:gd name="T27" fmla="*/ 2977 h 3598"/>
              <a:gd name="T28" fmla="*/ 477 w 3456"/>
              <a:gd name="T29" fmla="*/ 2888 h 3598"/>
              <a:gd name="T30" fmla="*/ 793 w 3456"/>
              <a:gd name="T31" fmla="*/ 2534 h 3598"/>
              <a:gd name="T32" fmla="*/ 3434 w 3456"/>
              <a:gd name="T33" fmla="*/ 1664 h 3598"/>
              <a:gd name="T34" fmla="*/ 3418 w 3456"/>
              <a:gd name="T35" fmla="*/ 1805 h 3598"/>
              <a:gd name="T36" fmla="*/ 2943 w 3456"/>
              <a:gd name="T37" fmla="*/ 1804 h 3598"/>
              <a:gd name="T38" fmla="*/ 2928 w 3456"/>
              <a:gd name="T39" fmla="*/ 1664 h 3598"/>
              <a:gd name="T40" fmla="*/ 473 w 3456"/>
              <a:gd name="T41" fmla="*/ 1629 h 3598"/>
              <a:gd name="T42" fmla="*/ 547 w 3456"/>
              <a:gd name="T43" fmla="*/ 1749 h 3598"/>
              <a:gd name="T44" fmla="*/ 100 w 3456"/>
              <a:gd name="T45" fmla="*/ 1827 h 3598"/>
              <a:gd name="T46" fmla="*/ 0 w 3456"/>
              <a:gd name="T47" fmla="*/ 1726 h 3598"/>
              <a:gd name="T48" fmla="*/ 100 w 3456"/>
              <a:gd name="T49" fmla="*/ 1626 h 3598"/>
              <a:gd name="T50" fmla="*/ 1371 w 3456"/>
              <a:gd name="T51" fmla="*/ 1200 h 3598"/>
              <a:gd name="T52" fmla="*/ 1117 w 3456"/>
              <a:gd name="T53" fmla="*/ 1540 h 3598"/>
              <a:gd name="T54" fmla="*/ 1125 w 3456"/>
              <a:gd name="T55" fmla="*/ 1808 h 3598"/>
              <a:gd name="T56" fmla="*/ 1266 w 3456"/>
              <a:gd name="T57" fmla="*/ 1793 h 3598"/>
              <a:gd name="T58" fmla="*/ 1339 w 3456"/>
              <a:gd name="T59" fmla="*/ 1524 h 3598"/>
              <a:gd name="T60" fmla="*/ 1619 w 3456"/>
              <a:gd name="T61" fmla="*/ 1304 h 3598"/>
              <a:gd name="T62" fmla="*/ 1817 w 3456"/>
              <a:gd name="T63" fmla="*/ 1235 h 3598"/>
              <a:gd name="T64" fmla="*/ 1773 w 3456"/>
              <a:gd name="T65" fmla="*/ 1100 h 3598"/>
              <a:gd name="T66" fmla="*/ 2018 w 3456"/>
              <a:gd name="T67" fmla="*/ 889 h 3598"/>
              <a:gd name="T68" fmla="*/ 2425 w 3456"/>
              <a:gd name="T69" fmla="*/ 1179 h 3598"/>
              <a:gd name="T70" fmla="*/ 2612 w 3456"/>
              <a:gd name="T71" fmla="*/ 1650 h 3598"/>
              <a:gd name="T72" fmla="*/ 2499 w 3456"/>
              <a:gd name="T73" fmla="*/ 2166 h 3598"/>
              <a:gd name="T74" fmla="*/ 2222 w 3456"/>
              <a:gd name="T75" fmla="*/ 2546 h 3598"/>
              <a:gd name="T76" fmla="*/ 2109 w 3456"/>
              <a:gd name="T77" fmla="*/ 2862 h 3598"/>
              <a:gd name="T78" fmla="*/ 1394 w 3456"/>
              <a:gd name="T79" fmla="*/ 2895 h 3598"/>
              <a:gd name="T80" fmla="*/ 1279 w 3456"/>
              <a:gd name="T81" fmla="*/ 2662 h 3598"/>
              <a:gd name="T82" fmla="*/ 1040 w 3456"/>
              <a:gd name="T83" fmla="*/ 2287 h 3598"/>
              <a:gd name="T84" fmla="*/ 845 w 3456"/>
              <a:gd name="T85" fmla="*/ 1814 h 3598"/>
              <a:gd name="T86" fmla="*/ 946 w 3456"/>
              <a:gd name="T87" fmla="*/ 1307 h 3598"/>
              <a:gd name="T88" fmla="*/ 1294 w 3456"/>
              <a:gd name="T89" fmla="*/ 953 h 3598"/>
              <a:gd name="T90" fmla="*/ 2868 w 3456"/>
              <a:gd name="T91" fmla="*/ 477 h 3598"/>
              <a:gd name="T92" fmla="*/ 2979 w 3456"/>
              <a:gd name="T93" fmla="*/ 566 h 3598"/>
              <a:gd name="T94" fmla="*/ 2669 w 3456"/>
              <a:gd name="T95" fmla="*/ 917 h 3598"/>
              <a:gd name="T96" fmla="*/ 2545 w 3456"/>
              <a:gd name="T97" fmla="*/ 877 h 3598"/>
              <a:gd name="T98" fmla="*/ 2808 w 3456"/>
              <a:gd name="T99" fmla="*/ 505 h 3598"/>
              <a:gd name="T100" fmla="*/ 628 w 3456"/>
              <a:gd name="T101" fmla="*/ 490 h 3598"/>
              <a:gd name="T102" fmla="*/ 919 w 3456"/>
              <a:gd name="T103" fmla="*/ 855 h 3598"/>
              <a:gd name="T104" fmla="*/ 806 w 3456"/>
              <a:gd name="T105" fmla="*/ 921 h 3598"/>
              <a:gd name="T106" fmla="*/ 476 w 3456"/>
              <a:gd name="T107" fmla="*/ 586 h 3598"/>
              <a:gd name="T108" fmla="*/ 565 w 3456"/>
              <a:gd name="T109" fmla="*/ 476 h 3598"/>
              <a:gd name="T110" fmla="*/ 1825 w 3456"/>
              <a:gd name="T111" fmla="*/ 77 h 3598"/>
              <a:gd name="T112" fmla="*/ 1771 w 3456"/>
              <a:gd name="T113" fmla="*/ 539 h 3598"/>
              <a:gd name="T114" fmla="*/ 1638 w 3456"/>
              <a:gd name="T115" fmla="*/ 494 h 3598"/>
              <a:gd name="T116" fmla="*/ 1665 w 3456"/>
              <a:gd name="T117" fmla="*/ 22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598">
                <a:moveTo>
                  <a:pt x="1418" y="3042"/>
                </a:moveTo>
                <a:lnTo>
                  <a:pt x="2037" y="3042"/>
                </a:lnTo>
                <a:lnTo>
                  <a:pt x="2060" y="3045"/>
                </a:lnTo>
                <a:lnTo>
                  <a:pt x="2081" y="3053"/>
                </a:lnTo>
                <a:lnTo>
                  <a:pt x="2101" y="3065"/>
                </a:lnTo>
                <a:lnTo>
                  <a:pt x="2116" y="3080"/>
                </a:lnTo>
                <a:lnTo>
                  <a:pt x="2128" y="3100"/>
                </a:lnTo>
                <a:lnTo>
                  <a:pt x="2136" y="3120"/>
                </a:lnTo>
                <a:lnTo>
                  <a:pt x="2138" y="3144"/>
                </a:lnTo>
                <a:lnTo>
                  <a:pt x="2138" y="3249"/>
                </a:lnTo>
                <a:lnTo>
                  <a:pt x="2136" y="3280"/>
                </a:lnTo>
                <a:lnTo>
                  <a:pt x="2127" y="3308"/>
                </a:lnTo>
                <a:lnTo>
                  <a:pt x="2115" y="3335"/>
                </a:lnTo>
                <a:lnTo>
                  <a:pt x="2098" y="3359"/>
                </a:lnTo>
                <a:lnTo>
                  <a:pt x="2077" y="3378"/>
                </a:lnTo>
                <a:lnTo>
                  <a:pt x="2053" y="3395"/>
                </a:lnTo>
                <a:lnTo>
                  <a:pt x="2027" y="3407"/>
                </a:lnTo>
                <a:lnTo>
                  <a:pt x="1997" y="3415"/>
                </a:lnTo>
                <a:lnTo>
                  <a:pt x="1971" y="3510"/>
                </a:lnTo>
                <a:lnTo>
                  <a:pt x="1962" y="3534"/>
                </a:lnTo>
                <a:lnTo>
                  <a:pt x="1947" y="3556"/>
                </a:lnTo>
                <a:lnTo>
                  <a:pt x="1929" y="3573"/>
                </a:lnTo>
                <a:lnTo>
                  <a:pt x="1907" y="3586"/>
                </a:lnTo>
                <a:lnTo>
                  <a:pt x="1882" y="3595"/>
                </a:lnTo>
                <a:lnTo>
                  <a:pt x="1856" y="3598"/>
                </a:lnTo>
                <a:lnTo>
                  <a:pt x="1600" y="3598"/>
                </a:lnTo>
                <a:lnTo>
                  <a:pt x="1572" y="3595"/>
                </a:lnTo>
                <a:lnTo>
                  <a:pt x="1548" y="3586"/>
                </a:lnTo>
                <a:lnTo>
                  <a:pt x="1526" y="3573"/>
                </a:lnTo>
                <a:lnTo>
                  <a:pt x="1509" y="3556"/>
                </a:lnTo>
                <a:lnTo>
                  <a:pt x="1493" y="3534"/>
                </a:lnTo>
                <a:lnTo>
                  <a:pt x="1485" y="3510"/>
                </a:lnTo>
                <a:lnTo>
                  <a:pt x="1459" y="3415"/>
                </a:lnTo>
                <a:lnTo>
                  <a:pt x="1430" y="3407"/>
                </a:lnTo>
                <a:lnTo>
                  <a:pt x="1402" y="3395"/>
                </a:lnTo>
                <a:lnTo>
                  <a:pt x="1378" y="3378"/>
                </a:lnTo>
                <a:lnTo>
                  <a:pt x="1358" y="3358"/>
                </a:lnTo>
                <a:lnTo>
                  <a:pt x="1340" y="3335"/>
                </a:lnTo>
                <a:lnTo>
                  <a:pt x="1328" y="3308"/>
                </a:lnTo>
                <a:lnTo>
                  <a:pt x="1319" y="3279"/>
                </a:lnTo>
                <a:lnTo>
                  <a:pt x="1317" y="3248"/>
                </a:lnTo>
                <a:lnTo>
                  <a:pt x="1317" y="3143"/>
                </a:lnTo>
                <a:lnTo>
                  <a:pt x="1319" y="3120"/>
                </a:lnTo>
                <a:lnTo>
                  <a:pt x="1327" y="3098"/>
                </a:lnTo>
                <a:lnTo>
                  <a:pt x="1339" y="3080"/>
                </a:lnTo>
                <a:lnTo>
                  <a:pt x="1354" y="3063"/>
                </a:lnTo>
                <a:lnTo>
                  <a:pt x="1373" y="3053"/>
                </a:lnTo>
                <a:lnTo>
                  <a:pt x="1395" y="3045"/>
                </a:lnTo>
                <a:lnTo>
                  <a:pt x="1418" y="3042"/>
                </a:lnTo>
                <a:close/>
                <a:moveTo>
                  <a:pt x="2620" y="2530"/>
                </a:moveTo>
                <a:lnTo>
                  <a:pt x="2642" y="2530"/>
                </a:lnTo>
                <a:lnTo>
                  <a:pt x="2664" y="2534"/>
                </a:lnTo>
                <a:lnTo>
                  <a:pt x="2683" y="2544"/>
                </a:lnTo>
                <a:lnTo>
                  <a:pt x="2702" y="2558"/>
                </a:lnTo>
                <a:lnTo>
                  <a:pt x="2949" y="2806"/>
                </a:lnTo>
                <a:lnTo>
                  <a:pt x="2964" y="2824"/>
                </a:lnTo>
                <a:lnTo>
                  <a:pt x="2974" y="2845"/>
                </a:lnTo>
                <a:lnTo>
                  <a:pt x="2978" y="2867"/>
                </a:lnTo>
                <a:lnTo>
                  <a:pt x="2978" y="2888"/>
                </a:lnTo>
                <a:lnTo>
                  <a:pt x="2974" y="2909"/>
                </a:lnTo>
                <a:lnTo>
                  <a:pt x="2964" y="2930"/>
                </a:lnTo>
                <a:lnTo>
                  <a:pt x="2949" y="2948"/>
                </a:lnTo>
                <a:lnTo>
                  <a:pt x="2934" y="2961"/>
                </a:lnTo>
                <a:lnTo>
                  <a:pt x="2917" y="2969"/>
                </a:lnTo>
                <a:lnTo>
                  <a:pt x="2898" y="2975"/>
                </a:lnTo>
                <a:lnTo>
                  <a:pt x="2879" y="2977"/>
                </a:lnTo>
                <a:lnTo>
                  <a:pt x="2860" y="2975"/>
                </a:lnTo>
                <a:lnTo>
                  <a:pt x="2841" y="2969"/>
                </a:lnTo>
                <a:lnTo>
                  <a:pt x="2824" y="2961"/>
                </a:lnTo>
                <a:lnTo>
                  <a:pt x="2808" y="2948"/>
                </a:lnTo>
                <a:lnTo>
                  <a:pt x="2560" y="2699"/>
                </a:lnTo>
                <a:lnTo>
                  <a:pt x="2545" y="2682"/>
                </a:lnTo>
                <a:lnTo>
                  <a:pt x="2536" y="2661"/>
                </a:lnTo>
                <a:lnTo>
                  <a:pt x="2531" y="2640"/>
                </a:lnTo>
                <a:lnTo>
                  <a:pt x="2531" y="2618"/>
                </a:lnTo>
                <a:lnTo>
                  <a:pt x="2536" y="2596"/>
                </a:lnTo>
                <a:lnTo>
                  <a:pt x="2545" y="2577"/>
                </a:lnTo>
                <a:lnTo>
                  <a:pt x="2560" y="2558"/>
                </a:lnTo>
                <a:lnTo>
                  <a:pt x="2578" y="2544"/>
                </a:lnTo>
                <a:lnTo>
                  <a:pt x="2599" y="2534"/>
                </a:lnTo>
                <a:lnTo>
                  <a:pt x="2620" y="2530"/>
                </a:lnTo>
                <a:close/>
                <a:moveTo>
                  <a:pt x="813" y="2530"/>
                </a:moveTo>
                <a:lnTo>
                  <a:pt x="835" y="2530"/>
                </a:lnTo>
                <a:lnTo>
                  <a:pt x="857" y="2534"/>
                </a:lnTo>
                <a:lnTo>
                  <a:pt x="877" y="2544"/>
                </a:lnTo>
                <a:lnTo>
                  <a:pt x="894" y="2558"/>
                </a:lnTo>
                <a:lnTo>
                  <a:pt x="910" y="2577"/>
                </a:lnTo>
                <a:lnTo>
                  <a:pt x="919" y="2596"/>
                </a:lnTo>
                <a:lnTo>
                  <a:pt x="924" y="2618"/>
                </a:lnTo>
                <a:lnTo>
                  <a:pt x="924" y="2640"/>
                </a:lnTo>
                <a:lnTo>
                  <a:pt x="919" y="2661"/>
                </a:lnTo>
                <a:lnTo>
                  <a:pt x="910" y="2682"/>
                </a:lnTo>
                <a:lnTo>
                  <a:pt x="894" y="2699"/>
                </a:lnTo>
                <a:lnTo>
                  <a:pt x="647" y="2948"/>
                </a:lnTo>
                <a:lnTo>
                  <a:pt x="631" y="2961"/>
                </a:lnTo>
                <a:lnTo>
                  <a:pt x="614" y="2969"/>
                </a:lnTo>
                <a:lnTo>
                  <a:pt x="596" y="2975"/>
                </a:lnTo>
                <a:lnTo>
                  <a:pt x="576" y="2977"/>
                </a:lnTo>
                <a:lnTo>
                  <a:pt x="557" y="2975"/>
                </a:lnTo>
                <a:lnTo>
                  <a:pt x="539" y="2969"/>
                </a:lnTo>
                <a:lnTo>
                  <a:pt x="521" y="2961"/>
                </a:lnTo>
                <a:lnTo>
                  <a:pt x="506" y="2948"/>
                </a:lnTo>
                <a:lnTo>
                  <a:pt x="492" y="2930"/>
                </a:lnTo>
                <a:lnTo>
                  <a:pt x="482" y="2909"/>
                </a:lnTo>
                <a:lnTo>
                  <a:pt x="477" y="2888"/>
                </a:lnTo>
                <a:lnTo>
                  <a:pt x="477" y="2867"/>
                </a:lnTo>
                <a:lnTo>
                  <a:pt x="482" y="2845"/>
                </a:lnTo>
                <a:lnTo>
                  <a:pt x="492" y="2824"/>
                </a:lnTo>
                <a:lnTo>
                  <a:pt x="506" y="2806"/>
                </a:lnTo>
                <a:lnTo>
                  <a:pt x="754" y="2558"/>
                </a:lnTo>
                <a:lnTo>
                  <a:pt x="772" y="2544"/>
                </a:lnTo>
                <a:lnTo>
                  <a:pt x="793" y="2534"/>
                </a:lnTo>
                <a:lnTo>
                  <a:pt x="813" y="2530"/>
                </a:lnTo>
                <a:close/>
                <a:moveTo>
                  <a:pt x="3005" y="1626"/>
                </a:moveTo>
                <a:lnTo>
                  <a:pt x="3356" y="1626"/>
                </a:lnTo>
                <a:lnTo>
                  <a:pt x="3380" y="1629"/>
                </a:lnTo>
                <a:lnTo>
                  <a:pt x="3401" y="1636"/>
                </a:lnTo>
                <a:lnTo>
                  <a:pt x="3419" y="1648"/>
                </a:lnTo>
                <a:lnTo>
                  <a:pt x="3434" y="1664"/>
                </a:lnTo>
                <a:lnTo>
                  <a:pt x="3446" y="1682"/>
                </a:lnTo>
                <a:lnTo>
                  <a:pt x="3453" y="1703"/>
                </a:lnTo>
                <a:lnTo>
                  <a:pt x="3456" y="1726"/>
                </a:lnTo>
                <a:lnTo>
                  <a:pt x="3453" y="1749"/>
                </a:lnTo>
                <a:lnTo>
                  <a:pt x="3446" y="1771"/>
                </a:lnTo>
                <a:lnTo>
                  <a:pt x="3434" y="1789"/>
                </a:lnTo>
                <a:lnTo>
                  <a:pt x="3418" y="1805"/>
                </a:lnTo>
                <a:lnTo>
                  <a:pt x="3399" y="1816"/>
                </a:lnTo>
                <a:lnTo>
                  <a:pt x="3379" y="1823"/>
                </a:lnTo>
                <a:lnTo>
                  <a:pt x="3356" y="1827"/>
                </a:lnTo>
                <a:lnTo>
                  <a:pt x="3005" y="1827"/>
                </a:lnTo>
                <a:lnTo>
                  <a:pt x="2982" y="1823"/>
                </a:lnTo>
                <a:lnTo>
                  <a:pt x="2961" y="1816"/>
                </a:lnTo>
                <a:lnTo>
                  <a:pt x="2943" y="1804"/>
                </a:lnTo>
                <a:lnTo>
                  <a:pt x="2928" y="1788"/>
                </a:lnTo>
                <a:lnTo>
                  <a:pt x="2915" y="1770"/>
                </a:lnTo>
                <a:lnTo>
                  <a:pt x="2908" y="1749"/>
                </a:lnTo>
                <a:lnTo>
                  <a:pt x="2906" y="1726"/>
                </a:lnTo>
                <a:lnTo>
                  <a:pt x="2908" y="1703"/>
                </a:lnTo>
                <a:lnTo>
                  <a:pt x="2915" y="1682"/>
                </a:lnTo>
                <a:lnTo>
                  <a:pt x="2928" y="1664"/>
                </a:lnTo>
                <a:lnTo>
                  <a:pt x="2943" y="1648"/>
                </a:lnTo>
                <a:lnTo>
                  <a:pt x="2961" y="1636"/>
                </a:lnTo>
                <a:lnTo>
                  <a:pt x="2982" y="1629"/>
                </a:lnTo>
                <a:lnTo>
                  <a:pt x="3005" y="1626"/>
                </a:lnTo>
                <a:close/>
                <a:moveTo>
                  <a:pt x="100" y="1626"/>
                </a:moveTo>
                <a:lnTo>
                  <a:pt x="450" y="1626"/>
                </a:lnTo>
                <a:lnTo>
                  <a:pt x="473" y="1629"/>
                </a:lnTo>
                <a:lnTo>
                  <a:pt x="495" y="1636"/>
                </a:lnTo>
                <a:lnTo>
                  <a:pt x="513" y="1648"/>
                </a:lnTo>
                <a:lnTo>
                  <a:pt x="529" y="1664"/>
                </a:lnTo>
                <a:lnTo>
                  <a:pt x="540" y="1682"/>
                </a:lnTo>
                <a:lnTo>
                  <a:pt x="547" y="1703"/>
                </a:lnTo>
                <a:lnTo>
                  <a:pt x="551" y="1726"/>
                </a:lnTo>
                <a:lnTo>
                  <a:pt x="547" y="1749"/>
                </a:lnTo>
                <a:lnTo>
                  <a:pt x="540" y="1771"/>
                </a:lnTo>
                <a:lnTo>
                  <a:pt x="529" y="1789"/>
                </a:lnTo>
                <a:lnTo>
                  <a:pt x="513" y="1805"/>
                </a:lnTo>
                <a:lnTo>
                  <a:pt x="495" y="1816"/>
                </a:lnTo>
                <a:lnTo>
                  <a:pt x="473" y="1823"/>
                </a:lnTo>
                <a:lnTo>
                  <a:pt x="450" y="1827"/>
                </a:lnTo>
                <a:lnTo>
                  <a:pt x="100" y="1827"/>
                </a:lnTo>
                <a:lnTo>
                  <a:pt x="77" y="1823"/>
                </a:lnTo>
                <a:lnTo>
                  <a:pt x="56" y="1816"/>
                </a:lnTo>
                <a:lnTo>
                  <a:pt x="37" y="1804"/>
                </a:lnTo>
                <a:lnTo>
                  <a:pt x="22" y="1788"/>
                </a:lnTo>
                <a:lnTo>
                  <a:pt x="10" y="1770"/>
                </a:lnTo>
                <a:lnTo>
                  <a:pt x="2" y="1749"/>
                </a:lnTo>
                <a:lnTo>
                  <a:pt x="0" y="1726"/>
                </a:lnTo>
                <a:lnTo>
                  <a:pt x="2" y="1703"/>
                </a:lnTo>
                <a:lnTo>
                  <a:pt x="10" y="1682"/>
                </a:lnTo>
                <a:lnTo>
                  <a:pt x="22" y="1664"/>
                </a:lnTo>
                <a:lnTo>
                  <a:pt x="37" y="1648"/>
                </a:lnTo>
                <a:lnTo>
                  <a:pt x="56" y="1636"/>
                </a:lnTo>
                <a:lnTo>
                  <a:pt x="77" y="1629"/>
                </a:lnTo>
                <a:lnTo>
                  <a:pt x="100" y="1626"/>
                </a:lnTo>
                <a:close/>
                <a:moveTo>
                  <a:pt x="1728" y="1090"/>
                </a:moveTo>
                <a:lnTo>
                  <a:pt x="1663" y="1094"/>
                </a:lnTo>
                <a:lnTo>
                  <a:pt x="1600" y="1104"/>
                </a:lnTo>
                <a:lnTo>
                  <a:pt x="1538" y="1119"/>
                </a:lnTo>
                <a:lnTo>
                  <a:pt x="1479" y="1141"/>
                </a:lnTo>
                <a:lnTo>
                  <a:pt x="1423" y="1167"/>
                </a:lnTo>
                <a:lnTo>
                  <a:pt x="1371" y="1200"/>
                </a:lnTo>
                <a:lnTo>
                  <a:pt x="1321" y="1236"/>
                </a:lnTo>
                <a:lnTo>
                  <a:pt x="1275" y="1277"/>
                </a:lnTo>
                <a:lnTo>
                  <a:pt x="1234" y="1323"/>
                </a:lnTo>
                <a:lnTo>
                  <a:pt x="1198" y="1373"/>
                </a:lnTo>
                <a:lnTo>
                  <a:pt x="1165" y="1425"/>
                </a:lnTo>
                <a:lnTo>
                  <a:pt x="1138" y="1481"/>
                </a:lnTo>
                <a:lnTo>
                  <a:pt x="1117" y="1540"/>
                </a:lnTo>
                <a:lnTo>
                  <a:pt x="1100" y="1601"/>
                </a:lnTo>
                <a:lnTo>
                  <a:pt x="1090" y="1665"/>
                </a:lnTo>
                <a:lnTo>
                  <a:pt x="1087" y="1730"/>
                </a:lnTo>
                <a:lnTo>
                  <a:pt x="1090" y="1752"/>
                </a:lnTo>
                <a:lnTo>
                  <a:pt x="1098" y="1774"/>
                </a:lnTo>
                <a:lnTo>
                  <a:pt x="1109" y="1793"/>
                </a:lnTo>
                <a:lnTo>
                  <a:pt x="1125" y="1808"/>
                </a:lnTo>
                <a:lnTo>
                  <a:pt x="1143" y="1820"/>
                </a:lnTo>
                <a:lnTo>
                  <a:pt x="1165" y="1828"/>
                </a:lnTo>
                <a:lnTo>
                  <a:pt x="1188" y="1830"/>
                </a:lnTo>
                <a:lnTo>
                  <a:pt x="1211" y="1828"/>
                </a:lnTo>
                <a:lnTo>
                  <a:pt x="1232" y="1820"/>
                </a:lnTo>
                <a:lnTo>
                  <a:pt x="1250" y="1808"/>
                </a:lnTo>
                <a:lnTo>
                  <a:pt x="1266" y="1793"/>
                </a:lnTo>
                <a:lnTo>
                  <a:pt x="1278" y="1774"/>
                </a:lnTo>
                <a:lnTo>
                  <a:pt x="1285" y="1753"/>
                </a:lnTo>
                <a:lnTo>
                  <a:pt x="1288" y="1730"/>
                </a:lnTo>
                <a:lnTo>
                  <a:pt x="1291" y="1674"/>
                </a:lnTo>
                <a:lnTo>
                  <a:pt x="1301" y="1622"/>
                </a:lnTo>
                <a:lnTo>
                  <a:pt x="1317" y="1571"/>
                </a:lnTo>
                <a:lnTo>
                  <a:pt x="1339" y="1524"/>
                </a:lnTo>
                <a:lnTo>
                  <a:pt x="1366" y="1479"/>
                </a:lnTo>
                <a:lnTo>
                  <a:pt x="1399" y="1438"/>
                </a:lnTo>
                <a:lnTo>
                  <a:pt x="1436" y="1401"/>
                </a:lnTo>
                <a:lnTo>
                  <a:pt x="1477" y="1369"/>
                </a:lnTo>
                <a:lnTo>
                  <a:pt x="1522" y="1342"/>
                </a:lnTo>
                <a:lnTo>
                  <a:pt x="1569" y="1320"/>
                </a:lnTo>
                <a:lnTo>
                  <a:pt x="1619" y="1304"/>
                </a:lnTo>
                <a:lnTo>
                  <a:pt x="1673" y="1294"/>
                </a:lnTo>
                <a:lnTo>
                  <a:pt x="1728" y="1291"/>
                </a:lnTo>
                <a:lnTo>
                  <a:pt x="1751" y="1287"/>
                </a:lnTo>
                <a:lnTo>
                  <a:pt x="1773" y="1280"/>
                </a:lnTo>
                <a:lnTo>
                  <a:pt x="1791" y="1269"/>
                </a:lnTo>
                <a:lnTo>
                  <a:pt x="1806" y="1252"/>
                </a:lnTo>
                <a:lnTo>
                  <a:pt x="1817" y="1235"/>
                </a:lnTo>
                <a:lnTo>
                  <a:pt x="1825" y="1213"/>
                </a:lnTo>
                <a:lnTo>
                  <a:pt x="1828" y="1190"/>
                </a:lnTo>
                <a:lnTo>
                  <a:pt x="1825" y="1167"/>
                </a:lnTo>
                <a:lnTo>
                  <a:pt x="1817" y="1146"/>
                </a:lnTo>
                <a:lnTo>
                  <a:pt x="1806" y="1128"/>
                </a:lnTo>
                <a:lnTo>
                  <a:pt x="1791" y="1112"/>
                </a:lnTo>
                <a:lnTo>
                  <a:pt x="1773" y="1100"/>
                </a:lnTo>
                <a:lnTo>
                  <a:pt x="1751" y="1093"/>
                </a:lnTo>
                <a:lnTo>
                  <a:pt x="1728" y="1090"/>
                </a:lnTo>
                <a:close/>
                <a:moveTo>
                  <a:pt x="1722" y="841"/>
                </a:moveTo>
                <a:lnTo>
                  <a:pt x="1799" y="843"/>
                </a:lnTo>
                <a:lnTo>
                  <a:pt x="1874" y="852"/>
                </a:lnTo>
                <a:lnTo>
                  <a:pt x="1948" y="867"/>
                </a:lnTo>
                <a:lnTo>
                  <a:pt x="2018" y="889"/>
                </a:lnTo>
                <a:lnTo>
                  <a:pt x="2087" y="915"/>
                </a:lnTo>
                <a:lnTo>
                  <a:pt x="2151" y="948"/>
                </a:lnTo>
                <a:lnTo>
                  <a:pt x="2214" y="984"/>
                </a:lnTo>
                <a:lnTo>
                  <a:pt x="2273" y="1027"/>
                </a:lnTo>
                <a:lnTo>
                  <a:pt x="2328" y="1073"/>
                </a:lnTo>
                <a:lnTo>
                  <a:pt x="2378" y="1124"/>
                </a:lnTo>
                <a:lnTo>
                  <a:pt x="2425" y="1179"/>
                </a:lnTo>
                <a:lnTo>
                  <a:pt x="2468" y="1237"/>
                </a:lnTo>
                <a:lnTo>
                  <a:pt x="2505" y="1299"/>
                </a:lnTo>
                <a:lnTo>
                  <a:pt x="2538" y="1364"/>
                </a:lnTo>
                <a:lnTo>
                  <a:pt x="2565" y="1432"/>
                </a:lnTo>
                <a:lnTo>
                  <a:pt x="2586" y="1503"/>
                </a:lnTo>
                <a:lnTo>
                  <a:pt x="2602" y="1575"/>
                </a:lnTo>
                <a:lnTo>
                  <a:pt x="2612" y="1650"/>
                </a:lnTo>
                <a:lnTo>
                  <a:pt x="2616" y="1727"/>
                </a:lnTo>
                <a:lnTo>
                  <a:pt x="2611" y="1806"/>
                </a:lnTo>
                <a:lnTo>
                  <a:pt x="2601" y="1882"/>
                </a:lnTo>
                <a:lnTo>
                  <a:pt x="2585" y="1958"/>
                </a:lnTo>
                <a:lnTo>
                  <a:pt x="2562" y="2030"/>
                </a:lnTo>
                <a:lnTo>
                  <a:pt x="2533" y="2099"/>
                </a:lnTo>
                <a:lnTo>
                  <a:pt x="2499" y="2166"/>
                </a:lnTo>
                <a:lnTo>
                  <a:pt x="2460" y="2228"/>
                </a:lnTo>
                <a:lnTo>
                  <a:pt x="2415" y="2287"/>
                </a:lnTo>
                <a:lnTo>
                  <a:pt x="2366" y="2342"/>
                </a:lnTo>
                <a:lnTo>
                  <a:pt x="2324" y="2389"/>
                </a:lnTo>
                <a:lnTo>
                  <a:pt x="2286" y="2439"/>
                </a:lnTo>
                <a:lnTo>
                  <a:pt x="2252" y="2491"/>
                </a:lnTo>
                <a:lnTo>
                  <a:pt x="2222" y="2546"/>
                </a:lnTo>
                <a:lnTo>
                  <a:pt x="2197" y="2603"/>
                </a:lnTo>
                <a:lnTo>
                  <a:pt x="2176" y="2662"/>
                </a:lnTo>
                <a:lnTo>
                  <a:pt x="2160" y="2722"/>
                </a:lnTo>
                <a:lnTo>
                  <a:pt x="2148" y="2783"/>
                </a:lnTo>
                <a:lnTo>
                  <a:pt x="2140" y="2813"/>
                </a:lnTo>
                <a:lnTo>
                  <a:pt x="2127" y="2839"/>
                </a:lnTo>
                <a:lnTo>
                  <a:pt x="2109" y="2862"/>
                </a:lnTo>
                <a:lnTo>
                  <a:pt x="2087" y="2881"/>
                </a:lnTo>
                <a:lnTo>
                  <a:pt x="2062" y="2895"/>
                </a:lnTo>
                <a:lnTo>
                  <a:pt x="2033" y="2904"/>
                </a:lnTo>
                <a:lnTo>
                  <a:pt x="2002" y="2907"/>
                </a:lnTo>
                <a:lnTo>
                  <a:pt x="1452" y="2907"/>
                </a:lnTo>
                <a:lnTo>
                  <a:pt x="1422" y="2904"/>
                </a:lnTo>
                <a:lnTo>
                  <a:pt x="1394" y="2895"/>
                </a:lnTo>
                <a:lnTo>
                  <a:pt x="1369" y="2881"/>
                </a:lnTo>
                <a:lnTo>
                  <a:pt x="1347" y="2862"/>
                </a:lnTo>
                <a:lnTo>
                  <a:pt x="1328" y="2839"/>
                </a:lnTo>
                <a:lnTo>
                  <a:pt x="1315" y="2813"/>
                </a:lnTo>
                <a:lnTo>
                  <a:pt x="1307" y="2785"/>
                </a:lnTo>
                <a:lnTo>
                  <a:pt x="1295" y="2722"/>
                </a:lnTo>
                <a:lnTo>
                  <a:pt x="1279" y="2662"/>
                </a:lnTo>
                <a:lnTo>
                  <a:pt x="1258" y="2603"/>
                </a:lnTo>
                <a:lnTo>
                  <a:pt x="1232" y="2546"/>
                </a:lnTo>
                <a:lnTo>
                  <a:pt x="1202" y="2491"/>
                </a:lnTo>
                <a:lnTo>
                  <a:pt x="1168" y="2438"/>
                </a:lnTo>
                <a:lnTo>
                  <a:pt x="1130" y="2389"/>
                </a:lnTo>
                <a:lnTo>
                  <a:pt x="1088" y="2342"/>
                </a:lnTo>
                <a:lnTo>
                  <a:pt x="1040" y="2287"/>
                </a:lnTo>
                <a:lnTo>
                  <a:pt x="996" y="2229"/>
                </a:lnTo>
                <a:lnTo>
                  <a:pt x="958" y="2167"/>
                </a:lnTo>
                <a:lnTo>
                  <a:pt x="924" y="2102"/>
                </a:lnTo>
                <a:lnTo>
                  <a:pt x="896" y="2033"/>
                </a:lnTo>
                <a:lnTo>
                  <a:pt x="873" y="1963"/>
                </a:lnTo>
                <a:lnTo>
                  <a:pt x="855" y="1890"/>
                </a:lnTo>
                <a:lnTo>
                  <a:pt x="845" y="1814"/>
                </a:lnTo>
                <a:lnTo>
                  <a:pt x="841" y="1737"/>
                </a:lnTo>
                <a:lnTo>
                  <a:pt x="843" y="1659"/>
                </a:lnTo>
                <a:lnTo>
                  <a:pt x="852" y="1585"/>
                </a:lnTo>
                <a:lnTo>
                  <a:pt x="867" y="1512"/>
                </a:lnTo>
                <a:lnTo>
                  <a:pt x="888" y="1440"/>
                </a:lnTo>
                <a:lnTo>
                  <a:pt x="914" y="1373"/>
                </a:lnTo>
                <a:lnTo>
                  <a:pt x="946" y="1307"/>
                </a:lnTo>
                <a:lnTo>
                  <a:pt x="982" y="1245"/>
                </a:lnTo>
                <a:lnTo>
                  <a:pt x="1024" y="1187"/>
                </a:lnTo>
                <a:lnTo>
                  <a:pt x="1070" y="1131"/>
                </a:lnTo>
                <a:lnTo>
                  <a:pt x="1120" y="1081"/>
                </a:lnTo>
                <a:lnTo>
                  <a:pt x="1175" y="1034"/>
                </a:lnTo>
                <a:lnTo>
                  <a:pt x="1233" y="991"/>
                </a:lnTo>
                <a:lnTo>
                  <a:pt x="1294" y="953"/>
                </a:lnTo>
                <a:lnTo>
                  <a:pt x="1359" y="920"/>
                </a:lnTo>
                <a:lnTo>
                  <a:pt x="1427" y="893"/>
                </a:lnTo>
                <a:lnTo>
                  <a:pt x="1497" y="871"/>
                </a:lnTo>
                <a:lnTo>
                  <a:pt x="1570" y="854"/>
                </a:lnTo>
                <a:lnTo>
                  <a:pt x="1644" y="844"/>
                </a:lnTo>
                <a:lnTo>
                  <a:pt x="1722" y="841"/>
                </a:lnTo>
                <a:close/>
                <a:moveTo>
                  <a:pt x="2868" y="477"/>
                </a:moveTo>
                <a:lnTo>
                  <a:pt x="2890" y="477"/>
                </a:lnTo>
                <a:lnTo>
                  <a:pt x="2911" y="481"/>
                </a:lnTo>
                <a:lnTo>
                  <a:pt x="2932" y="491"/>
                </a:lnTo>
                <a:lnTo>
                  <a:pt x="2951" y="505"/>
                </a:lnTo>
                <a:lnTo>
                  <a:pt x="2965" y="524"/>
                </a:lnTo>
                <a:lnTo>
                  <a:pt x="2974" y="544"/>
                </a:lnTo>
                <a:lnTo>
                  <a:pt x="2979" y="566"/>
                </a:lnTo>
                <a:lnTo>
                  <a:pt x="2979" y="587"/>
                </a:lnTo>
                <a:lnTo>
                  <a:pt x="2974" y="608"/>
                </a:lnTo>
                <a:lnTo>
                  <a:pt x="2965" y="629"/>
                </a:lnTo>
                <a:lnTo>
                  <a:pt x="2951" y="646"/>
                </a:lnTo>
                <a:lnTo>
                  <a:pt x="2702" y="895"/>
                </a:lnTo>
                <a:lnTo>
                  <a:pt x="2687" y="908"/>
                </a:lnTo>
                <a:lnTo>
                  <a:pt x="2669" y="917"/>
                </a:lnTo>
                <a:lnTo>
                  <a:pt x="2651" y="922"/>
                </a:lnTo>
                <a:lnTo>
                  <a:pt x="2631" y="923"/>
                </a:lnTo>
                <a:lnTo>
                  <a:pt x="2612" y="922"/>
                </a:lnTo>
                <a:lnTo>
                  <a:pt x="2594" y="917"/>
                </a:lnTo>
                <a:lnTo>
                  <a:pt x="2576" y="908"/>
                </a:lnTo>
                <a:lnTo>
                  <a:pt x="2560" y="895"/>
                </a:lnTo>
                <a:lnTo>
                  <a:pt x="2545" y="877"/>
                </a:lnTo>
                <a:lnTo>
                  <a:pt x="2536" y="856"/>
                </a:lnTo>
                <a:lnTo>
                  <a:pt x="2531" y="835"/>
                </a:lnTo>
                <a:lnTo>
                  <a:pt x="2531" y="813"/>
                </a:lnTo>
                <a:lnTo>
                  <a:pt x="2536" y="792"/>
                </a:lnTo>
                <a:lnTo>
                  <a:pt x="2545" y="771"/>
                </a:lnTo>
                <a:lnTo>
                  <a:pt x="2560" y="754"/>
                </a:lnTo>
                <a:lnTo>
                  <a:pt x="2808" y="505"/>
                </a:lnTo>
                <a:lnTo>
                  <a:pt x="2827" y="491"/>
                </a:lnTo>
                <a:lnTo>
                  <a:pt x="2847" y="481"/>
                </a:lnTo>
                <a:lnTo>
                  <a:pt x="2868" y="477"/>
                </a:lnTo>
                <a:close/>
                <a:moveTo>
                  <a:pt x="565" y="476"/>
                </a:moveTo>
                <a:lnTo>
                  <a:pt x="587" y="476"/>
                </a:lnTo>
                <a:lnTo>
                  <a:pt x="609" y="480"/>
                </a:lnTo>
                <a:lnTo>
                  <a:pt x="628" y="490"/>
                </a:lnTo>
                <a:lnTo>
                  <a:pt x="647" y="504"/>
                </a:lnTo>
                <a:lnTo>
                  <a:pt x="894" y="753"/>
                </a:lnTo>
                <a:lnTo>
                  <a:pt x="910" y="771"/>
                </a:lnTo>
                <a:lnTo>
                  <a:pt x="919" y="791"/>
                </a:lnTo>
                <a:lnTo>
                  <a:pt x="924" y="813"/>
                </a:lnTo>
                <a:lnTo>
                  <a:pt x="924" y="835"/>
                </a:lnTo>
                <a:lnTo>
                  <a:pt x="919" y="855"/>
                </a:lnTo>
                <a:lnTo>
                  <a:pt x="910" y="876"/>
                </a:lnTo>
                <a:lnTo>
                  <a:pt x="894" y="894"/>
                </a:lnTo>
                <a:lnTo>
                  <a:pt x="879" y="907"/>
                </a:lnTo>
                <a:lnTo>
                  <a:pt x="862" y="915"/>
                </a:lnTo>
                <a:lnTo>
                  <a:pt x="843" y="921"/>
                </a:lnTo>
                <a:lnTo>
                  <a:pt x="824" y="923"/>
                </a:lnTo>
                <a:lnTo>
                  <a:pt x="806" y="921"/>
                </a:lnTo>
                <a:lnTo>
                  <a:pt x="787" y="915"/>
                </a:lnTo>
                <a:lnTo>
                  <a:pt x="770" y="907"/>
                </a:lnTo>
                <a:lnTo>
                  <a:pt x="754" y="894"/>
                </a:lnTo>
                <a:lnTo>
                  <a:pt x="505" y="646"/>
                </a:lnTo>
                <a:lnTo>
                  <a:pt x="490" y="628"/>
                </a:lnTo>
                <a:lnTo>
                  <a:pt x="481" y="608"/>
                </a:lnTo>
                <a:lnTo>
                  <a:pt x="476" y="586"/>
                </a:lnTo>
                <a:lnTo>
                  <a:pt x="476" y="564"/>
                </a:lnTo>
                <a:lnTo>
                  <a:pt x="481" y="543"/>
                </a:lnTo>
                <a:lnTo>
                  <a:pt x="490" y="523"/>
                </a:lnTo>
                <a:lnTo>
                  <a:pt x="505" y="504"/>
                </a:lnTo>
                <a:lnTo>
                  <a:pt x="523" y="490"/>
                </a:lnTo>
                <a:lnTo>
                  <a:pt x="543" y="480"/>
                </a:lnTo>
                <a:lnTo>
                  <a:pt x="565" y="476"/>
                </a:lnTo>
                <a:close/>
                <a:moveTo>
                  <a:pt x="1728" y="0"/>
                </a:moveTo>
                <a:lnTo>
                  <a:pt x="1751" y="2"/>
                </a:lnTo>
                <a:lnTo>
                  <a:pt x="1773" y="10"/>
                </a:lnTo>
                <a:lnTo>
                  <a:pt x="1791" y="22"/>
                </a:lnTo>
                <a:lnTo>
                  <a:pt x="1806" y="37"/>
                </a:lnTo>
                <a:lnTo>
                  <a:pt x="1817" y="56"/>
                </a:lnTo>
                <a:lnTo>
                  <a:pt x="1825" y="77"/>
                </a:lnTo>
                <a:lnTo>
                  <a:pt x="1828" y="100"/>
                </a:lnTo>
                <a:lnTo>
                  <a:pt x="1828" y="450"/>
                </a:lnTo>
                <a:lnTo>
                  <a:pt x="1825" y="473"/>
                </a:lnTo>
                <a:lnTo>
                  <a:pt x="1817" y="494"/>
                </a:lnTo>
                <a:lnTo>
                  <a:pt x="1805" y="513"/>
                </a:lnTo>
                <a:lnTo>
                  <a:pt x="1790" y="528"/>
                </a:lnTo>
                <a:lnTo>
                  <a:pt x="1771" y="539"/>
                </a:lnTo>
                <a:lnTo>
                  <a:pt x="1751" y="547"/>
                </a:lnTo>
                <a:lnTo>
                  <a:pt x="1728" y="550"/>
                </a:lnTo>
                <a:lnTo>
                  <a:pt x="1705" y="547"/>
                </a:lnTo>
                <a:lnTo>
                  <a:pt x="1684" y="539"/>
                </a:lnTo>
                <a:lnTo>
                  <a:pt x="1665" y="528"/>
                </a:lnTo>
                <a:lnTo>
                  <a:pt x="1650" y="513"/>
                </a:lnTo>
                <a:lnTo>
                  <a:pt x="1638" y="494"/>
                </a:lnTo>
                <a:lnTo>
                  <a:pt x="1630" y="473"/>
                </a:lnTo>
                <a:lnTo>
                  <a:pt x="1628" y="450"/>
                </a:lnTo>
                <a:lnTo>
                  <a:pt x="1628" y="100"/>
                </a:lnTo>
                <a:lnTo>
                  <a:pt x="1630" y="77"/>
                </a:lnTo>
                <a:lnTo>
                  <a:pt x="1638" y="56"/>
                </a:lnTo>
                <a:lnTo>
                  <a:pt x="1650" y="37"/>
                </a:lnTo>
                <a:lnTo>
                  <a:pt x="1665" y="22"/>
                </a:lnTo>
                <a:lnTo>
                  <a:pt x="1684" y="10"/>
                </a:lnTo>
                <a:lnTo>
                  <a:pt x="1705" y="2"/>
                </a:lnTo>
                <a:lnTo>
                  <a:pt x="1728"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latin typeface="Open Sans" panose="020B0606030504020204" pitchFamily="34" charset="0"/>
            </a:endParaRPr>
          </a:p>
        </p:txBody>
      </p:sp>
      <p:sp>
        <p:nvSpPr>
          <p:cNvPr id="78" name="Freeform 6">
            <a:extLst>
              <a:ext uri="{FF2B5EF4-FFF2-40B4-BE49-F238E27FC236}">
                <a16:creationId xmlns:a16="http://schemas.microsoft.com/office/drawing/2014/main" id="{A07F0351-4D38-418A-BCA1-3CAC47E51F39}"/>
              </a:ext>
            </a:extLst>
          </p:cNvPr>
          <p:cNvSpPr>
            <a:spLocks noEditPoints="1"/>
          </p:cNvSpPr>
          <p:nvPr/>
        </p:nvSpPr>
        <p:spPr bwMode="auto">
          <a:xfrm>
            <a:off x="3663997" y="3448096"/>
            <a:ext cx="328982" cy="328815"/>
          </a:xfrm>
          <a:custGeom>
            <a:avLst/>
            <a:gdLst>
              <a:gd name="T0" fmla="*/ 1690 w 3944"/>
              <a:gd name="T1" fmla="*/ 1291 h 3943"/>
              <a:gd name="T2" fmla="*/ 1407 w 3944"/>
              <a:gd name="T3" fmla="*/ 1501 h 3943"/>
              <a:gd name="T4" fmla="*/ 1254 w 3944"/>
              <a:gd name="T5" fmla="*/ 1823 h 3943"/>
              <a:gd name="T6" fmla="*/ 1272 w 3944"/>
              <a:gd name="T7" fmla="*/ 2192 h 3943"/>
              <a:gd name="T8" fmla="*/ 1455 w 3944"/>
              <a:gd name="T9" fmla="*/ 2495 h 3943"/>
              <a:gd name="T10" fmla="*/ 1758 w 3944"/>
              <a:gd name="T11" fmla="*/ 2678 h 3943"/>
              <a:gd name="T12" fmla="*/ 2127 w 3944"/>
              <a:gd name="T13" fmla="*/ 2696 h 3943"/>
              <a:gd name="T14" fmla="*/ 2449 w 3944"/>
              <a:gd name="T15" fmla="*/ 2543 h 3943"/>
              <a:gd name="T16" fmla="*/ 2659 w 3944"/>
              <a:gd name="T17" fmla="*/ 2260 h 3943"/>
              <a:gd name="T18" fmla="*/ 2713 w 3944"/>
              <a:gd name="T19" fmla="*/ 1896 h 3943"/>
              <a:gd name="T20" fmla="*/ 2591 w 3944"/>
              <a:gd name="T21" fmla="*/ 1559 h 3943"/>
              <a:gd name="T22" fmla="*/ 2330 w 3944"/>
              <a:gd name="T23" fmla="*/ 1322 h 3943"/>
              <a:gd name="T24" fmla="*/ 1978 w 3944"/>
              <a:gd name="T25" fmla="*/ 1232 h 3943"/>
              <a:gd name="T26" fmla="*/ 2178 w 3944"/>
              <a:gd name="T27" fmla="*/ 24 h 3943"/>
              <a:gd name="T28" fmla="*/ 2261 w 3944"/>
              <a:gd name="T29" fmla="*/ 144 h 3943"/>
              <a:gd name="T30" fmla="*/ 2667 w 3944"/>
              <a:gd name="T31" fmla="*/ 666 h 3943"/>
              <a:gd name="T32" fmla="*/ 3210 w 3944"/>
              <a:gd name="T33" fmla="*/ 527 h 3943"/>
              <a:gd name="T34" fmla="*/ 3351 w 3944"/>
              <a:gd name="T35" fmla="*/ 559 h 3943"/>
              <a:gd name="T36" fmla="*/ 3570 w 3944"/>
              <a:gd name="T37" fmla="*/ 837 h 3943"/>
              <a:gd name="T38" fmla="*/ 3536 w 3944"/>
              <a:gd name="T39" fmla="*/ 979 h 3943"/>
              <a:gd name="T40" fmla="*/ 3409 w 3944"/>
              <a:gd name="T41" fmla="*/ 1620 h 3943"/>
              <a:gd name="T42" fmla="*/ 3903 w 3944"/>
              <a:gd name="T43" fmla="*/ 1743 h 3943"/>
              <a:gd name="T44" fmla="*/ 3944 w 3944"/>
              <a:gd name="T45" fmla="*/ 2089 h 3943"/>
              <a:gd name="T46" fmla="*/ 3882 w 3944"/>
              <a:gd name="T47" fmla="*/ 2222 h 3943"/>
              <a:gd name="T48" fmla="*/ 3385 w 3944"/>
              <a:gd name="T49" fmla="*/ 2412 h 3943"/>
              <a:gd name="T50" fmla="*/ 3473 w 3944"/>
              <a:gd name="T51" fmla="*/ 3067 h 3943"/>
              <a:gd name="T52" fmla="*/ 3500 w 3944"/>
              <a:gd name="T53" fmla="*/ 3212 h 3943"/>
              <a:gd name="T54" fmla="*/ 3265 w 3944"/>
              <a:gd name="T55" fmla="*/ 3475 h 3943"/>
              <a:gd name="T56" fmla="*/ 3123 w 3944"/>
              <a:gd name="T57" fmla="*/ 3500 h 3943"/>
              <a:gd name="T58" fmla="*/ 2580 w 3944"/>
              <a:gd name="T59" fmla="*/ 3319 h 3943"/>
              <a:gd name="T60" fmla="*/ 2254 w 3944"/>
              <a:gd name="T61" fmla="*/ 3829 h 3943"/>
              <a:gd name="T62" fmla="*/ 2151 w 3944"/>
              <a:gd name="T63" fmla="*/ 3932 h 3943"/>
              <a:gd name="T64" fmla="*/ 1796 w 3944"/>
              <a:gd name="T65" fmla="*/ 3932 h 3943"/>
              <a:gd name="T66" fmla="*/ 1695 w 3944"/>
              <a:gd name="T67" fmla="*/ 3829 h 3943"/>
              <a:gd name="T68" fmla="*/ 1370 w 3944"/>
              <a:gd name="T69" fmla="*/ 3321 h 3943"/>
              <a:gd name="T70" fmla="*/ 775 w 3944"/>
              <a:gd name="T71" fmla="*/ 3421 h 3943"/>
              <a:gd name="T72" fmla="*/ 629 w 3944"/>
              <a:gd name="T73" fmla="*/ 3413 h 3943"/>
              <a:gd name="T74" fmla="*/ 395 w 3944"/>
              <a:gd name="T75" fmla="*/ 3148 h 3943"/>
              <a:gd name="T76" fmla="*/ 404 w 3944"/>
              <a:gd name="T77" fmla="*/ 3003 h 3943"/>
              <a:gd name="T78" fmla="*/ 565 w 3944"/>
              <a:gd name="T79" fmla="*/ 2414 h 3943"/>
              <a:gd name="T80" fmla="*/ 62 w 3944"/>
              <a:gd name="T81" fmla="*/ 2222 h 3943"/>
              <a:gd name="T82" fmla="*/ 0 w 3944"/>
              <a:gd name="T83" fmla="*/ 2089 h 3943"/>
              <a:gd name="T84" fmla="*/ 42 w 3944"/>
              <a:gd name="T85" fmla="*/ 1743 h 3943"/>
              <a:gd name="T86" fmla="*/ 540 w 3944"/>
              <a:gd name="T87" fmla="*/ 1619 h 3943"/>
              <a:gd name="T88" fmla="*/ 711 w 3944"/>
              <a:gd name="T89" fmla="*/ 1207 h 3943"/>
              <a:gd name="T90" fmla="*/ 451 w 3944"/>
              <a:gd name="T91" fmla="*/ 775 h 3943"/>
              <a:gd name="T92" fmla="*/ 667 w 3944"/>
              <a:gd name="T93" fmla="*/ 501 h 3943"/>
              <a:gd name="T94" fmla="*/ 804 w 3944"/>
              <a:gd name="T95" fmla="*/ 451 h 3943"/>
              <a:gd name="T96" fmla="*/ 1284 w 3944"/>
              <a:gd name="T97" fmla="*/ 666 h 3943"/>
              <a:gd name="T98" fmla="*/ 1688 w 3944"/>
              <a:gd name="T99" fmla="*/ 144 h 3943"/>
              <a:gd name="T100" fmla="*/ 1770 w 3944"/>
              <a:gd name="T101" fmla="*/ 24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44" h="3943">
                <a:moveTo>
                  <a:pt x="1978" y="1232"/>
                </a:moveTo>
                <a:lnTo>
                  <a:pt x="1903" y="1237"/>
                </a:lnTo>
                <a:lnTo>
                  <a:pt x="1829" y="1247"/>
                </a:lnTo>
                <a:lnTo>
                  <a:pt x="1758" y="1265"/>
                </a:lnTo>
                <a:lnTo>
                  <a:pt x="1690" y="1291"/>
                </a:lnTo>
                <a:lnTo>
                  <a:pt x="1625" y="1322"/>
                </a:lnTo>
                <a:lnTo>
                  <a:pt x="1564" y="1359"/>
                </a:lnTo>
                <a:lnTo>
                  <a:pt x="1508" y="1402"/>
                </a:lnTo>
                <a:lnTo>
                  <a:pt x="1455" y="1449"/>
                </a:lnTo>
                <a:lnTo>
                  <a:pt x="1407" y="1501"/>
                </a:lnTo>
                <a:lnTo>
                  <a:pt x="1366" y="1559"/>
                </a:lnTo>
                <a:lnTo>
                  <a:pt x="1328" y="1620"/>
                </a:lnTo>
                <a:lnTo>
                  <a:pt x="1297" y="1684"/>
                </a:lnTo>
                <a:lnTo>
                  <a:pt x="1272" y="1751"/>
                </a:lnTo>
                <a:lnTo>
                  <a:pt x="1254" y="1823"/>
                </a:lnTo>
                <a:lnTo>
                  <a:pt x="1242" y="1896"/>
                </a:lnTo>
                <a:lnTo>
                  <a:pt x="1239" y="1972"/>
                </a:lnTo>
                <a:lnTo>
                  <a:pt x="1242" y="2047"/>
                </a:lnTo>
                <a:lnTo>
                  <a:pt x="1254" y="2121"/>
                </a:lnTo>
                <a:lnTo>
                  <a:pt x="1272" y="2192"/>
                </a:lnTo>
                <a:lnTo>
                  <a:pt x="1297" y="2260"/>
                </a:lnTo>
                <a:lnTo>
                  <a:pt x="1328" y="2325"/>
                </a:lnTo>
                <a:lnTo>
                  <a:pt x="1366" y="2385"/>
                </a:lnTo>
                <a:lnTo>
                  <a:pt x="1407" y="2442"/>
                </a:lnTo>
                <a:lnTo>
                  <a:pt x="1455" y="2495"/>
                </a:lnTo>
                <a:lnTo>
                  <a:pt x="1508" y="2543"/>
                </a:lnTo>
                <a:lnTo>
                  <a:pt x="1564" y="2584"/>
                </a:lnTo>
                <a:lnTo>
                  <a:pt x="1625" y="2622"/>
                </a:lnTo>
                <a:lnTo>
                  <a:pt x="1690" y="2653"/>
                </a:lnTo>
                <a:lnTo>
                  <a:pt x="1758" y="2678"/>
                </a:lnTo>
                <a:lnTo>
                  <a:pt x="1829" y="2696"/>
                </a:lnTo>
                <a:lnTo>
                  <a:pt x="1903" y="2708"/>
                </a:lnTo>
                <a:lnTo>
                  <a:pt x="1978" y="2711"/>
                </a:lnTo>
                <a:lnTo>
                  <a:pt x="2054" y="2708"/>
                </a:lnTo>
                <a:lnTo>
                  <a:pt x="2127" y="2696"/>
                </a:lnTo>
                <a:lnTo>
                  <a:pt x="2197" y="2678"/>
                </a:lnTo>
                <a:lnTo>
                  <a:pt x="2266" y="2653"/>
                </a:lnTo>
                <a:lnTo>
                  <a:pt x="2330" y="2622"/>
                </a:lnTo>
                <a:lnTo>
                  <a:pt x="2391" y="2584"/>
                </a:lnTo>
                <a:lnTo>
                  <a:pt x="2449" y="2543"/>
                </a:lnTo>
                <a:lnTo>
                  <a:pt x="2500" y="2495"/>
                </a:lnTo>
                <a:lnTo>
                  <a:pt x="2548" y="2442"/>
                </a:lnTo>
                <a:lnTo>
                  <a:pt x="2591" y="2385"/>
                </a:lnTo>
                <a:lnTo>
                  <a:pt x="2628" y="2325"/>
                </a:lnTo>
                <a:lnTo>
                  <a:pt x="2659" y="2260"/>
                </a:lnTo>
                <a:lnTo>
                  <a:pt x="2685" y="2192"/>
                </a:lnTo>
                <a:lnTo>
                  <a:pt x="2703" y="2121"/>
                </a:lnTo>
                <a:lnTo>
                  <a:pt x="2713" y="2047"/>
                </a:lnTo>
                <a:lnTo>
                  <a:pt x="2717" y="1972"/>
                </a:lnTo>
                <a:lnTo>
                  <a:pt x="2713" y="1896"/>
                </a:lnTo>
                <a:lnTo>
                  <a:pt x="2703" y="1823"/>
                </a:lnTo>
                <a:lnTo>
                  <a:pt x="2685" y="1751"/>
                </a:lnTo>
                <a:lnTo>
                  <a:pt x="2659" y="1684"/>
                </a:lnTo>
                <a:lnTo>
                  <a:pt x="2628" y="1620"/>
                </a:lnTo>
                <a:lnTo>
                  <a:pt x="2591" y="1559"/>
                </a:lnTo>
                <a:lnTo>
                  <a:pt x="2548" y="1501"/>
                </a:lnTo>
                <a:lnTo>
                  <a:pt x="2500" y="1449"/>
                </a:lnTo>
                <a:lnTo>
                  <a:pt x="2449" y="1402"/>
                </a:lnTo>
                <a:lnTo>
                  <a:pt x="2391" y="1359"/>
                </a:lnTo>
                <a:lnTo>
                  <a:pt x="2330" y="1322"/>
                </a:lnTo>
                <a:lnTo>
                  <a:pt x="2266" y="1291"/>
                </a:lnTo>
                <a:lnTo>
                  <a:pt x="2197" y="1265"/>
                </a:lnTo>
                <a:lnTo>
                  <a:pt x="2127" y="1247"/>
                </a:lnTo>
                <a:lnTo>
                  <a:pt x="2054" y="1237"/>
                </a:lnTo>
                <a:lnTo>
                  <a:pt x="1978" y="1232"/>
                </a:lnTo>
                <a:close/>
                <a:moveTo>
                  <a:pt x="1856" y="0"/>
                </a:moveTo>
                <a:lnTo>
                  <a:pt x="2091" y="0"/>
                </a:lnTo>
                <a:lnTo>
                  <a:pt x="2122" y="3"/>
                </a:lnTo>
                <a:lnTo>
                  <a:pt x="2151" y="11"/>
                </a:lnTo>
                <a:lnTo>
                  <a:pt x="2178" y="24"/>
                </a:lnTo>
                <a:lnTo>
                  <a:pt x="2202" y="41"/>
                </a:lnTo>
                <a:lnTo>
                  <a:pt x="2224" y="62"/>
                </a:lnTo>
                <a:lnTo>
                  <a:pt x="2241" y="86"/>
                </a:lnTo>
                <a:lnTo>
                  <a:pt x="2254" y="114"/>
                </a:lnTo>
                <a:lnTo>
                  <a:pt x="2261" y="144"/>
                </a:lnTo>
                <a:lnTo>
                  <a:pt x="2327" y="536"/>
                </a:lnTo>
                <a:lnTo>
                  <a:pt x="2415" y="562"/>
                </a:lnTo>
                <a:lnTo>
                  <a:pt x="2501" y="592"/>
                </a:lnTo>
                <a:lnTo>
                  <a:pt x="2585" y="626"/>
                </a:lnTo>
                <a:lnTo>
                  <a:pt x="2667" y="666"/>
                </a:lnTo>
                <a:lnTo>
                  <a:pt x="2744" y="710"/>
                </a:lnTo>
                <a:lnTo>
                  <a:pt x="2820" y="759"/>
                </a:lnTo>
                <a:lnTo>
                  <a:pt x="3154" y="550"/>
                </a:lnTo>
                <a:lnTo>
                  <a:pt x="3181" y="535"/>
                </a:lnTo>
                <a:lnTo>
                  <a:pt x="3210" y="527"/>
                </a:lnTo>
                <a:lnTo>
                  <a:pt x="3240" y="523"/>
                </a:lnTo>
                <a:lnTo>
                  <a:pt x="3270" y="524"/>
                </a:lnTo>
                <a:lnTo>
                  <a:pt x="3299" y="532"/>
                </a:lnTo>
                <a:lnTo>
                  <a:pt x="3326" y="544"/>
                </a:lnTo>
                <a:lnTo>
                  <a:pt x="3351" y="559"/>
                </a:lnTo>
                <a:lnTo>
                  <a:pt x="3374" y="581"/>
                </a:lnTo>
                <a:lnTo>
                  <a:pt x="3530" y="755"/>
                </a:lnTo>
                <a:lnTo>
                  <a:pt x="3549" y="781"/>
                </a:lnTo>
                <a:lnTo>
                  <a:pt x="3562" y="808"/>
                </a:lnTo>
                <a:lnTo>
                  <a:pt x="3570" y="837"/>
                </a:lnTo>
                <a:lnTo>
                  <a:pt x="3574" y="867"/>
                </a:lnTo>
                <a:lnTo>
                  <a:pt x="3572" y="897"/>
                </a:lnTo>
                <a:lnTo>
                  <a:pt x="3564" y="925"/>
                </a:lnTo>
                <a:lnTo>
                  <a:pt x="3552" y="953"/>
                </a:lnTo>
                <a:lnTo>
                  <a:pt x="3536" y="979"/>
                </a:lnTo>
                <a:lnTo>
                  <a:pt x="3285" y="1289"/>
                </a:lnTo>
                <a:lnTo>
                  <a:pt x="3323" y="1368"/>
                </a:lnTo>
                <a:lnTo>
                  <a:pt x="3356" y="1450"/>
                </a:lnTo>
                <a:lnTo>
                  <a:pt x="3385" y="1534"/>
                </a:lnTo>
                <a:lnTo>
                  <a:pt x="3409" y="1620"/>
                </a:lnTo>
                <a:lnTo>
                  <a:pt x="3799" y="1684"/>
                </a:lnTo>
                <a:lnTo>
                  <a:pt x="3829" y="1693"/>
                </a:lnTo>
                <a:lnTo>
                  <a:pt x="3858" y="1705"/>
                </a:lnTo>
                <a:lnTo>
                  <a:pt x="3882" y="1723"/>
                </a:lnTo>
                <a:lnTo>
                  <a:pt x="3903" y="1743"/>
                </a:lnTo>
                <a:lnTo>
                  <a:pt x="3920" y="1767"/>
                </a:lnTo>
                <a:lnTo>
                  <a:pt x="3933" y="1794"/>
                </a:lnTo>
                <a:lnTo>
                  <a:pt x="3941" y="1824"/>
                </a:lnTo>
                <a:lnTo>
                  <a:pt x="3944" y="1854"/>
                </a:lnTo>
                <a:lnTo>
                  <a:pt x="3944" y="2089"/>
                </a:lnTo>
                <a:lnTo>
                  <a:pt x="3941" y="2120"/>
                </a:lnTo>
                <a:lnTo>
                  <a:pt x="3933" y="2149"/>
                </a:lnTo>
                <a:lnTo>
                  <a:pt x="3920" y="2176"/>
                </a:lnTo>
                <a:lnTo>
                  <a:pt x="3903" y="2200"/>
                </a:lnTo>
                <a:lnTo>
                  <a:pt x="3882" y="2222"/>
                </a:lnTo>
                <a:lnTo>
                  <a:pt x="3858" y="2239"/>
                </a:lnTo>
                <a:lnTo>
                  <a:pt x="3830" y="2252"/>
                </a:lnTo>
                <a:lnTo>
                  <a:pt x="3799" y="2259"/>
                </a:lnTo>
                <a:lnTo>
                  <a:pt x="3409" y="2325"/>
                </a:lnTo>
                <a:lnTo>
                  <a:pt x="3385" y="2412"/>
                </a:lnTo>
                <a:lnTo>
                  <a:pt x="3355" y="2497"/>
                </a:lnTo>
                <a:lnTo>
                  <a:pt x="3320" y="2580"/>
                </a:lnTo>
                <a:lnTo>
                  <a:pt x="3282" y="2660"/>
                </a:lnTo>
                <a:lnTo>
                  <a:pt x="3238" y="2736"/>
                </a:lnTo>
                <a:lnTo>
                  <a:pt x="3473" y="3067"/>
                </a:lnTo>
                <a:lnTo>
                  <a:pt x="3489" y="3094"/>
                </a:lnTo>
                <a:lnTo>
                  <a:pt x="3500" y="3123"/>
                </a:lnTo>
                <a:lnTo>
                  <a:pt x="3505" y="3152"/>
                </a:lnTo>
                <a:lnTo>
                  <a:pt x="3505" y="3182"/>
                </a:lnTo>
                <a:lnTo>
                  <a:pt x="3500" y="3212"/>
                </a:lnTo>
                <a:lnTo>
                  <a:pt x="3490" y="3239"/>
                </a:lnTo>
                <a:lnTo>
                  <a:pt x="3475" y="3266"/>
                </a:lnTo>
                <a:lnTo>
                  <a:pt x="3455" y="3289"/>
                </a:lnTo>
                <a:lnTo>
                  <a:pt x="3289" y="3455"/>
                </a:lnTo>
                <a:lnTo>
                  <a:pt x="3265" y="3475"/>
                </a:lnTo>
                <a:lnTo>
                  <a:pt x="3239" y="3491"/>
                </a:lnTo>
                <a:lnTo>
                  <a:pt x="3211" y="3500"/>
                </a:lnTo>
                <a:lnTo>
                  <a:pt x="3181" y="3505"/>
                </a:lnTo>
                <a:lnTo>
                  <a:pt x="3153" y="3505"/>
                </a:lnTo>
                <a:lnTo>
                  <a:pt x="3123" y="3500"/>
                </a:lnTo>
                <a:lnTo>
                  <a:pt x="3094" y="3489"/>
                </a:lnTo>
                <a:lnTo>
                  <a:pt x="3068" y="3474"/>
                </a:lnTo>
                <a:lnTo>
                  <a:pt x="2736" y="3237"/>
                </a:lnTo>
                <a:lnTo>
                  <a:pt x="2659" y="3280"/>
                </a:lnTo>
                <a:lnTo>
                  <a:pt x="2580" y="3319"/>
                </a:lnTo>
                <a:lnTo>
                  <a:pt x="2498" y="3353"/>
                </a:lnTo>
                <a:lnTo>
                  <a:pt x="2413" y="3383"/>
                </a:lnTo>
                <a:lnTo>
                  <a:pt x="2327" y="3407"/>
                </a:lnTo>
                <a:lnTo>
                  <a:pt x="2261" y="3799"/>
                </a:lnTo>
                <a:lnTo>
                  <a:pt x="2254" y="3829"/>
                </a:lnTo>
                <a:lnTo>
                  <a:pt x="2241" y="3857"/>
                </a:lnTo>
                <a:lnTo>
                  <a:pt x="2224" y="3882"/>
                </a:lnTo>
                <a:lnTo>
                  <a:pt x="2202" y="3902"/>
                </a:lnTo>
                <a:lnTo>
                  <a:pt x="2178" y="3920"/>
                </a:lnTo>
                <a:lnTo>
                  <a:pt x="2151" y="3932"/>
                </a:lnTo>
                <a:lnTo>
                  <a:pt x="2122" y="3941"/>
                </a:lnTo>
                <a:lnTo>
                  <a:pt x="2091" y="3943"/>
                </a:lnTo>
                <a:lnTo>
                  <a:pt x="1856" y="3943"/>
                </a:lnTo>
                <a:lnTo>
                  <a:pt x="1826" y="3941"/>
                </a:lnTo>
                <a:lnTo>
                  <a:pt x="1796" y="3932"/>
                </a:lnTo>
                <a:lnTo>
                  <a:pt x="1770" y="3920"/>
                </a:lnTo>
                <a:lnTo>
                  <a:pt x="1745" y="3902"/>
                </a:lnTo>
                <a:lnTo>
                  <a:pt x="1725" y="3882"/>
                </a:lnTo>
                <a:lnTo>
                  <a:pt x="1708" y="3857"/>
                </a:lnTo>
                <a:lnTo>
                  <a:pt x="1695" y="3829"/>
                </a:lnTo>
                <a:lnTo>
                  <a:pt x="1688" y="3799"/>
                </a:lnTo>
                <a:lnTo>
                  <a:pt x="1622" y="3407"/>
                </a:lnTo>
                <a:lnTo>
                  <a:pt x="1536" y="3383"/>
                </a:lnTo>
                <a:lnTo>
                  <a:pt x="1452" y="3354"/>
                </a:lnTo>
                <a:lnTo>
                  <a:pt x="1370" y="3321"/>
                </a:lnTo>
                <a:lnTo>
                  <a:pt x="1291" y="3283"/>
                </a:lnTo>
                <a:lnTo>
                  <a:pt x="1215" y="3240"/>
                </a:lnTo>
                <a:lnTo>
                  <a:pt x="1142" y="3194"/>
                </a:lnTo>
                <a:lnTo>
                  <a:pt x="803" y="3407"/>
                </a:lnTo>
                <a:lnTo>
                  <a:pt x="775" y="3421"/>
                </a:lnTo>
                <a:lnTo>
                  <a:pt x="746" y="3430"/>
                </a:lnTo>
                <a:lnTo>
                  <a:pt x="717" y="3433"/>
                </a:lnTo>
                <a:lnTo>
                  <a:pt x="687" y="3432"/>
                </a:lnTo>
                <a:lnTo>
                  <a:pt x="658" y="3425"/>
                </a:lnTo>
                <a:lnTo>
                  <a:pt x="629" y="3413"/>
                </a:lnTo>
                <a:lnTo>
                  <a:pt x="604" y="3396"/>
                </a:lnTo>
                <a:lnTo>
                  <a:pt x="582" y="3374"/>
                </a:lnTo>
                <a:lnTo>
                  <a:pt x="426" y="3200"/>
                </a:lnTo>
                <a:lnTo>
                  <a:pt x="408" y="3175"/>
                </a:lnTo>
                <a:lnTo>
                  <a:pt x="395" y="3148"/>
                </a:lnTo>
                <a:lnTo>
                  <a:pt x="386" y="3120"/>
                </a:lnTo>
                <a:lnTo>
                  <a:pt x="383" y="3090"/>
                </a:lnTo>
                <a:lnTo>
                  <a:pt x="385" y="3060"/>
                </a:lnTo>
                <a:lnTo>
                  <a:pt x="391" y="3031"/>
                </a:lnTo>
                <a:lnTo>
                  <a:pt x="404" y="3003"/>
                </a:lnTo>
                <a:lnTo>
                  <a:pt x="421" y="2977"/>
                </a:lnTo>
                <a:lnTo>
                  <a:pt x="670" y="2668"/>
                </a:lnTo>
                <a:lnTo>
                  <a:pt x="629" y="2587"/>
                </a:lnTo>
                <a:lnTo>
                  <a:pt x="595" y="2502"/>
                </a:lnTo>
                <a:lnTo>
                  <a:pt x="565" y="2414"/>
                </a:lnTo>
                <a:lnTo>
                  <a:pt x="540" y="2325"/>
                </a:lnTo>
                <a:lnTo>
                  <a:pt x="145" y="2259"/>
                </a:lnTo>
                <a:lnTo>
                  <a:pt x="115" y="2252"/>
                </a:lnTo>
                <a:lnTo>
                  <a:pt x="87" y="2239"/>
                </a:lnTo>
                <a:lnTo>
                  <a:pt x="62" y="2222"/>
                </a:lnTo>
                <a:lnTo>
                  <a:pt x="42" y="2200"/>
                </a:lnTo>
                <a:lnTo>
                  <a:pt x="24" y="2176"/>
                </a:lnTo>
                <a:lnTo>
                  <a:pt x="11" y="2149"/>
                </a:lnTo>
                <a:lnTo>
                  <a:pt x="3" y="2120"/>
                </a:lnTo>
                <a:lnTo>
                  <a:pt x="0" y="2089"/>
                </a:lnTo>
                <a:lnTo>
                  <a:pt x="0" y="1854"/>
                </a:lnTo>
                <a:lnTo>
                  <a:pt x="3" y="1824"/>
                </a:lnTo>
                <a:lnTo>
                  <a:pt x="11" y="1794"/>
                </a:lnTo>
                <a:lnTo>
                  <a:pt x="24" y="1767"/>
                </a:lnTo>
                <a:lnTo>
                  <a:pt x="42" y="1743"/>
                </a:lnTo>
                <a:lnTo>
                  <a:pt x="62" y="1723"/>
                </a:lnTo>
                <a:lnTo>
                  <a:pt x="87" y="1705"/>
                </a:lnTo>
                <a:lnTo>
                  <a:pt x="115" y="1693"/>
                </a:lnTo>
                <a:lnTo>
                  <a:pt x="145" y="1684"/>
                </a:lnTo>
                <a:lnTo>
                  <a:pt x="540" y="1619"/>
                </a:lnTo>
                <a:lnTo>
                  <a:pt x="564" y="1531"/>
                </a:lnTo>
                <a:lnTo>
                  <a:pt x="593" y="1446"/>
                </a:lnTo>
                <a:lnTo>
                  <a:pt x="627" y="1364"/>
                </a:lnTo>
                <a:lnTo>
                  <a:pt x="667" y="1285"/>
                </a:lnTo>
                <a:lnTo>
                  <a:pt x="711" y="1207"/>
                </a:lnTo>
                <a:lnTo>
                  <a:pt x="483" y="888"/>
                </a:lnTo>
                <a:lnTo>
                  <a:pt x="468" y="862"/>
                </a:lnTo>
                <a:lnTo>
                  <a:pt x="457" y="833"/>
                </a:lnTo>
                <a:lnTo>
                  <a:pt x="451" y="805"/>
                </a:lnTo>
                <a:lnTo>
                  <a:pt x="451" y="775"/>
                </a:lnTo>
                <a:lnTo>
                  <a:pt x="456" y="745"/>
                </a:lnTo>
                <a:lnTo>
                  <a:pt x="467" y="717"/>
                </a:lnTo>
                <a:lnTo>
                  <a:pt x="481" y="691"/>
                </a:lnTo>
                <a:lnTo>
                  <a:pt x="501" y="667"/>
                </a:lnTo>
                <a:lnTo>
                  <a:pt x="667" y="501"/>
                </a:lnTo>
                <a:lnTo>
                  <a:pt x="690" y="481"/>
                </a:lnTo>
                <a:lnTo>
                  <a:pt x="717" y="466"/>
                </a:lnTo>
                <a:lnTo>
                  <a:pt x="746" y="456"/>
                </a:lnTo>
                <a:lnTo>
                  <a:pt x="774" y="451"/>
                </a:lnTo>
                <a:lnTo>
                  <a:pt x="804" y="451"/>
                </a:lnTo>
                <a:lnTo>
                  <a:pt x="834" y="456"/>
                </a:lnTo>
                <a:lnTo>
                  <a:pt x="862" y="467"/>
                </a:lnTo>
                <a:lnTo>
                  <a:pt x="889" y="483"/>
                </a:lnTo>
                <a:lnTo>
                  <a:pt x="1206" y="710"/>
                </a:lnTo>
                <a:lnTo>
                  <a:pt x="1284" y="666"/>
                </a:lnTo>
                <a:lnTo>
                  <a:pt x="1364" y="626"/>
                </a:lnTo>
                <a:lnTo>
                  <a:pt x="1448" y="592"/>
                </a:lnTo>
                <a:lnTo>
                  <a:pt x="1533" y="562"/>
                </a:lnTo>
                <a:lnTo>
                  <a:pt x="1622" y="538"/>
                </a:lnTo>
                <a:lnTo>
                  <a:pt x="1688" y="144"/>
                </a:lnTo>
                <a:lnTo>
                  <a:pt x="1695" y="114"/>
                </a:lnTo>
                <a:lnTo>
                  <a:pt x="1708" y="86"/>
                </a:lnTo>
                <a:lnTo>
                  <a:pt x="1725" y="62"/>
                </a:lnTo>
                <a:lnTo>
                  <a:pt x="1745" y="41"/>
                </a:lnTo>
                <a:lnTo>
                  <a:pt x="1770" y="24"/>
                </a:lnTo>
                <a:lnTo>
                  <a:pt x="1796" y="11"/>
                </a:lnTo>
                <a:lnTo>
                  <a:pt x="1826" y="3"/>
                </a:lnTo>
                <a:lnTo>
                  <a:pt x="1856" y="0"/>
                </a:lnTo>
                <a:close/>
              </a:path>
            </a:pathLst>
          </a:custGeom>
          <a:solidFill>
            <a:schemeClr val="bg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latin typeface="Open Sans" panose="020B0606030504020204" pitchFamily="34" charset="0"/>
            </a:endParaRPr>
          </a:p>
        </p:txBody>
      </p:sp>
      <p:grpSp>
        <p:nvGrpSpPr>
          <p:cNvPr id="79" name="Group 78">
            <a:extLst>
              <a:ext uri="{FF2B5EF4-FFF2-40B4-BE49-F238E27FC236}">
                <a16:creationId xmlns:a16="http://schemas.microsoft.com/office/drawing/2014/main" id="{0942FE80-2FBC-46C8-9F0D-CDDB304A5ED4}"/>
              </a:ext>
            </a:extLst>
          </p:cNvPr>
          <p:cNvGrpSpPr/>
          <p:nvPr/>
        </p:nvGrpSpPr>
        <p:grpSpPr>
          <a:xfrm>
            <a:off x="4459015" y="2925736"/>
            <a:ext cx="409559" cy="337314"/>
            <a:chOff x="3040063" y="2486025"/>
            <a:chExt cx="3779838" cy="3113087"/>
          </a:xfrm>
          <a:solidFill>
            <a:schemeClr val="bg1"/>
          </a:solidFill>
        </p:grpSpPr>
        <p:sp>
          <p:nvSpPr>
            <p:cNvPr id="80" name="Freeform 21">
              <a:extLst>
                <a:ext uri="{FF2B5EF4-FFF2-40B4-BE49-F238E27FC236}">
                  <a16:creationId xmlns:a16="http://schemas.microsoft.com/office/drawing/2014/main" id="{E07AB6FC-32D0-4500-B193-0AEBE55D5787}"/>
                </a:ext>
              </a:extLst>
            </p:cNvPr>
            <p:cNvSpPr>
              <a:spLocks/>
            </p:cNvSpPr>
            <p:nvPr/>
          </p:nvSpPr>
          <p:spPr bwMode="auto">
            <a:xfrm>
              <a:off x="3040063" y="2717800"/>
              <a:ext cx="3297238" cy="2881312"/>
            </a:xfrm>
            <a:custGeom>
              <a:avLst/>
              <a:gdLst>
                <a:gd name="T0" fmla="*/ 3216 w 4154"/>
                <a:gd name="T1" fmla="*/ 342 h 3630"/>
                <a:gd name="T2" fmla="*/ 4125 w 4154"/>
                <a:gd name="T3" fmla="*/ 1383 h 3630"/>
                <a:gd name="T4" fmla="*/ 3731 w 4154"/>
                <a:gd name="T5" fmla="*/ 2351 h 3630"/>
                <a:gd name="T6" fmla="*/ 3594 w 4154"/>
                <a:gd name="T7" fmla="*/ 2626 h 3630"/>
                <a:gd name="T8" fmla="*/ 3378 w 4154"/>
                <a:gd name="T9" fmla="*/ 2826 h 3630"/>
                <a:gd name="T10" fmla="*/ 3101 w 4154"/>
                <a:gd name="T11" fmla="*/ 3004 h 3630"/>
                <a:gd name="T12" fmla="*/ 2923 w 4154"/>
                <a:gd name="T13" fmla="*/ 3278 h 3630"/>
                <a:gd name="T14" fmla="*/ 2722 w 4154"/>
                <a:gd name="T15" fmla="*/ 3492 h 3630"/>
                <a:gd name="T16" fmla="*/ 2445 w 4154"/>
                <a:gd name="T17" fmla="*/ 3630 h 3630"/>
                <a:gd name="T18" fmla="*/ 1704 w 4154"/>
                <a:gd name="T19" fmla="*/ 3372 h 3630"/>
                <a:gd name="T20" fmla="*/ 1469 w 4154"/>
                <a:gd name="T21" fmla="*/ 3401 h 3630"/>
                <a:gd name="T22" fmla="*/ 1336 w 4154"/>
                <a:gd name="T23" fmla="*/ 3185 h 3630"/>
                <a:gd name="T24" fmla="*/ 1297 w 4154"/>
                <a:gd name="T25" fmla="*/ 3109 h 3630"/>
                <a:gd name="T26" fmla="*/ 1065 w 4154"/>
                <a:gd name="T27" fmla="*/ 3011 h 3630"/>
                <a:gd name="T28" fmla="*/ 1052 w 4154"/>
                <a:gd name="T29" fmla="*/ 2774 h 3630"/>
                <a:gd name="T30" fmla="*/ 875 w 4154"/>
                <a:gd name="T31" fmla="*/ 2790 h 3630"/>
                <a:gd name="T32" fmla="*/ 707 w 4154"/>
                <a:gd name="T33" fmla="*/ 2596 h 3630"/>
                <a:gd name="T34" fmla="*/ 700 w 4154"/>
                <a:gd name="T35" fmla="*/ 2473 h 3630"/>
                <a:gd name="T36" fmla="*/ 462 w 4154"/>
                <a:gd name="T37" fmla="*/ 2416 h 3630"/>
                <a:gd name="T38" fmla="*/ 405 w 4154"/>
                <a:gd name="T39" fmla="*/ 2180 h 3630"/>
                <a:gd name="T40" fmla="*/ 0 w 4154"/>
                <a:gd name="T41" fmla="*/ 1292 h 3630"/>
                <a:gd name="T42" fmla="*/ 124 w 4154"/>
                <a:gd name="T43" fmla="*/ 1196 h 3630"/>
                <a:gd name="T44" fmla="*/ 900 w 4154"/>
                <a:gd name="T45" fmla="*/ 1773 h 3630"/>
                <a:gd name="T46" fmla="*/ 1103 w 4154"/>
                <a:gd name="T47" fmla="*/ 1940 h 3630"/>
                <a:gd name="T48" fmla="*/ 1087 w 4154"/>
                <a:gd name="T49" fmla="*/ 2113 h 3630"/>
                <a:gd name="T50" fmla="*/ 1326 w 4154"/>
                <a:gd name="T51" fmla="*/ 2128 h 3630"/>
                <a:gd name="T52" fmla="*/ 1424 w 4154"/>
                <a:gd name="T53" fmla="*/ 2357 h 3630"/>
                <a:gd name="T54" fmla="*/ 1501 w 4154"/>
                <a:gd name="T55" fmla="*/ 2396 h 3630"/>
                <a:gd name="T56" fmla="*/ 1717 w 4154"/>
                <a:gd name="T57" fmla="*/ 2529 h 3630"/>
                <a:gd name="T58" fmla="*/ 1689 w 4154"/>
                <a:gd name="T59" fmla="*/ 2761 h 3630"/>
                <a:gd name="T60" fmla="*/ 1922 w 4154"/>
                <a:gd name="T61" fmla="*/ 2733 h 3630"/>
                <a:gd name="T62" fmla="*/ 2057 w 4154"/>
                <a:gd name="T63" fmla="*/ 2948 h 3630"/>
                <a:gd name="T64" fmla="*/ 2453 w 4154"/>
                <a:gd name="T65" fmla="*/ 3433 h 3630"/>
                <a:gd name="T66" fmla="*/ 2588 w 4154"/>
                <a:gd name="T67" fmla="*/ 3323 h 3630"/>
                <a:gd name="T68" fmla="*/ 2240 w 4154"/>
                <a:gd name="T69" fmla="*/ 2894 h 3630"/>
                <a:gd name="T70" fmla="*/ 2335 w 4154"/>
                <a:gd name="T71" fmla="*/ 2771 h 3630"/>
                <a:gd name="T72" fmla="*/ 2768 w 4154"/>
                <a:gd name="T73" fmla="*/ 3120 h 3630"/>
                <a:gd name="T74" fmla="*/ 2901 w 4154"/>
                <a:gd name="T75" fmla="*/ 3010 h 3630"/>
                <a:gd name="T76" fmla="*/ 2554 w 4154"/>
                <a:gd name="T77" fmla="*/ 2581 h 3630"/>
                <a:gd name="T78" fmla="*/ 2650 w 4154"/>
                <a:gd name="T79" fmla="*/ 2458 h 3630"/>
                <a:gd name="T80" fmla="*/ 3084 w 4154"/>
                <a:gd name="T81" fmla="*/ 2809 h 3630"/>
                <a:gd name="T82" fmla="*/ 3216 w 4154"/>
                <a:gd name="T83" fmla="*/ 2697 h 3630"/>
                <a:gd name="T84" fmla="*/ 2869 w 4154"/>
                <a:gd name="T85" fmla="*/ 2268 h 3630"/>
                <a:gd name="T86" fmla="*/ 2965 w 4154"/>
                <a:gd name="T87" fmla="*/ 2145 h 3630"/>
                <a:gd name="T88" fmla="*/ 3399 w 4154"/>
                <a:gd name="T89" fmla="*/ 2496 h 3630"/>
                <a:gd name="T90" fmla="*/ 3531 w 4154"/>
                <a:gd name="T91" fmla="*/ 2386 h 3630"/>
                <a:gd name="T92" fmla="*/ 3486 w 4154"/>
                <a:gd name="T93" fmla="*/ 2274 h 3630"/>
                <a:gd name="T94" fmla="*/ 3282 w 4154"/>
                <a:gd name="T95" fmla="*/ 2071 h 3630"/>
                <a:gd name="T96" fmla="*/ 2949 w 4154"/>
                <a:gd name="T97" fmla="*/ 1741 h 3630"/>
                <a:gd name="T98" fmla="*/ 2592 w 4154"/>
                <a:gd name="T99" fmla="*/ 1386 h 3630"/>
                <a:gd name="T100" fmla="*/ 2310 w 4154"/>
                <a:gd name="T101" fmla="*/ 1108 h 3630"/>
                <a:gd name="T102" fmla="*/ 2198 w 4154"/>
                <a:gd name="T103" fmla="*/ 1010 h 3630"/>
                <a:gd name="T104" fmla="*/ 2042 w 4154"/>
                <a:gd name="T105" fmla="*/ 1078 h 3630"/>
                <a:gd name="T106" fmla="*/ 1753 w 4154"/>
                <a:gd name="T107" fmla="*/ 1528 h 3630"/>
                <a:gd name="T108" fmla="*/ 1396 w 4154"/>
                <a:gd name="T109" fmla="*/ 1640 h 3630"/>
                <a:gd name="T110" fmla="*/ 1138 w 4154"/>
                <a:gd name="T111" fmla="*/ 1435 h 3630"/>
                <a:gd name="T112" fmla="*/ 1521 w 4154"/>
                <a:gd name="T113" fmla="*/ 291 h 3630"/>
                <a:gd name="T114" fmla="*/ 1656 w 4154"/>
                <a:gd name="T115" fmla="*/ 135 h 3630"/>
                <a:gd name="T116" fmla="*/ 1914 w 4154"/>
                <a:gd name="T117" fmla="*/ 14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4" h="3630">
                  <a:moveTo>
                    <a:pt x="2076" y="0"/>
                  </a:moveTo>
                  <a:lnTo>
                    <a:pt x="2135" y="4"/>
                  </a:lnTo>
                  <a:lnTo>
                    <a:pt x="2200" y="16"/>
                  </a:lnTo>
                  <a:lnTo>
                    <a:pt x="2267" y="33"/>
                  </a:lnTo>
                  <a:lnTo>
                    <a:pt x="3175" y="317"/>
                  </a:lnTo>
                  <a:lnTo>
                    <a:pt x="3197" y="327"/>
                  </a:lnTo>
                  <a:lnTo>
                    <a:pt x="3216" y="342"/>
                  </a:lnTo>
                  <a:lnTo>
                    <a:pt x="4125" y="1244"/>
                  </a:lnTo>
                  <a:lnTo>
                    <a:pt x="4141" y="1266"/>
                  </a:lnTo>
                  <a:lnTo>
                    <a:pt x="4151" y="1289"/>
                  </a:lnTo>
                  <a:lnTo>
                    <a:pt x="4154" y="1314"/>
                  </a:lnTo>
                  <a:lnTo>
                    <a:pt x="4151" y="1338"/>
                  </a:lnTo>
                  <a:lnTo>
                    <a:pt x="4141" y="1363"/>
                  </a:lnTo>
                  <a:lnTo>
                    <a:pt x="4125" y="1383"/>
                  </a:lnTo>
                  <a:lnTo>
                    <a:pt x="3496" y="2008"/>
                  </a:lnTo>
                  <a:lnTo>
                    <a:pt x="3649" y="2160"/>
                  </a:lnTo>
                  <a:lnTo>
                    <a:pt x="3679" y="2193"/>
                  </a:lnTo>
                  <a:lnTo>
                    <a:pt x="3701" y="2229"/>
                  </a:lnTo>
                  <a:lnTo>
                    <a:pt x="3717" y="2268"/>
                  </a:lnTo>
                  <a:lnTo>
                    <a:pt x="3727" y="2309"/>
                  </a:lnTo>
                  <a:lnTo>
                    <a:pt x="3731" y="2351"/>
                  </a:lnTo>
                  <a:lnTo>
                    <a:pt x="3730" y="2394"/>
                  </a:lnTo>
                  <a:lnTo>
                    <a:pt x="3722" y="2436"/>
                  </a:lnTo>
                  <a:lnTo>
                    <a:pt x="3709" y="2478"/>
                  </a:lnTo>
                  <a:lnTo>
                    <a:pt x="3689" y="2519"/>
                  </a:lnTo>
                  <a:lnTo>
                    <a:pt x="3664" y="2558"/>
                  </a:lnTo>
                  <a:lnTo>
                    <a:pt x="3632" y="2594"/>
                  </a:lnTo>
                  <a:lnTo>
                    <a:pt x="3594" y="2626"/>
                  </a:lnTo>
                  <a:lnTo>
                    <a:pt x="3552" y="2654"/>
                  </a:lnTo>
                  <a:lnTo>
                    <a:pt x="3508" y="2673"/>
                  </a:lnTo>
                  <a:lnTo>
                    <a:pt x="3463" y="2686"/>
                  </a:lnTo>
                  <a:lnTo>
                    <a:pt x="3416" y="2691"/>
                  </a:lnTo>
                  <a:lnTo>
                    <a:pt x="3410" y="2738"/>
                  </a:lnTo>
                  <a:lnTo>
                    <a:pt x="3397" y="2783"/>
                  </a:lnTo>
                  <a:lnTo>
                    <a:pt x="3378" y="2826"/>
                  </a:lnTo>
                  <a:lnTo>
                    <a:pt x="3350" y="2868"/>
                  </a:lnTo>
                  <a:lnTo>
                    <a:pt x="3317" y="2906"/>
                  </a:lnTo>
                  <a:lnTo>
                    <a:pt x="3279" y="2939"/>
                  </a:lnTo>
                  <a:lnTo>
                    <a:pt x="3237" y="2965"/>
                  </a:lnTo>
                  <a:lnTo>
                    <a:pt x="3193" y="2985"/>
                  </a:lnTo>
                  <a:lnTo>
                    <a:pt x="3148" y="2998"/>
                  </a:lnTo>
                  <a:lnTo>
                    <a:pt x="3101" y="3004"/>
                  </a:lnTo>
                  <a:lnTo>
                    <a:pt x="3095" y="3051"/>
                  </a:lnTo>
                  <a:lnTo>
                    <a:pt x="3082" y="3095"/>
                  </a:lnTo>
                  <a:lnTo>
                    <a:pt x="3063" y="3139"/>
                  </a:lnTo>
                  <a:lnTo>
                    <a:pt x="3035" y="3181"/>
                  </a:lnTo>
                  <a:lnTo>
                    <a:pt x="3003" y="3219"/>
                  </a:lnTo>
                  <a:lnTo>
                    <a:pt x="2964" y="3252"/>
                  </a:lnTo>
                  <a:lnTo>
                    <a:pt x="2923" y="3278"/>
                  </a:lnTo>
                  <a:lnTo>
                    <a:pt x="2878" y="3298"/>
                  </a:lnTo>
                  <a:lnTo>
                    <a:pt x="2833" y="3310"/>
                  </a:lnTo>
                  <a:lnTo>
                    <a:pt x="2786" y="3317"/>
                  </a:lnTo>
                  <a:lnTo>
                    <a:pt x="2780" y="3362"/>
                  </a:lnTo>
                  <a:lnTo>
                    <a:pt x="2767" y="3408"/>
                  </a:lnTo>
                  <a:lnTo>
                    <a:pt x="2748" y="3452"/>
                  </a:lnTo>
                  <a:lnTo>
                    <a:pt x="2722" y="3492"/>
                  </a:lnTo>
                  <a:lnTo>
                    <a:pt x="2688" y="3531"/>
                  </a:lnTo>
                  <a:lnTo>
                    <a:pt x="2652" y="3562"/>
                  </a:lnTo>
                  <a:lnTo>
                    <a:pt x="2614" y="3588"/>
                  </a:lnTo>
                  <a:lnTo>
                    <a:pt x="2573" y="3607"/>
                  </a:lnTo>
                  <a:lnTo>
                    <a:pt x="2531" y="3620"/>
                  </a:lnTo>
                  <a:lnTo>
                    <a:pt x="2487" y="3629"/>
                  </a:lnTo>
                  <a:lnTo>
                    <a:pt x="2445" y="3630"/>
                  </a:lnTo>
                  <a:lnTo>
                    <a:pt x="2402" y="3626"/>
                  </a:lnTo>
                  <a:lnTo>
                    <a:pt x="2360" y="3615"/>
                  </a:lnTo>
                  <a:lnTo>
                    <a:pt x="2321" y="3600"/>
                  </a:lnTo>
                  <a:lnTo>
                    <a:pt x="2284" y="3578"/>
                  </a:lnTo>
                  <a:lnTo>
                    <a:pt x="2251" y="3549"/>
                  </a:lnTo>
                  <a:lnTo>
                    <a:pt x="1887" y="3188"/>
                  </a:lnTo>
                  <a:lnTo>
                    <a:pt x="1704" y="3372"/>
                  </a:lnTo>
                  <a:lnTo>
                    <a:pt x="1676" y="3394"/>
                  </a:lnTo>
                  <a:lnTo>
                    <a:pt x="1644" y="3411"/>
                  </a:lnTo>
                  <a:lnTo>
                    <a:pt x="1612" y="3421"/>
                  </a:lnTo>
                  <a:lnTo>
                    <a:pt x="1575" y="3424"/>
                  </a:lnTo>
                  <a:lnTo>
                    <a:pt x="1540" y="3423"/>
                  </a:lnTo>
                  <a:lnTo>
                    <a:pt x="1504" y="3414"/>
                  </a:lnTo>
                  <a:lnTo>
                    <a:pt x="1469" y="3401"/>
                  </a:lnTo>
                  <a:lnTo>
                    <a:pt x="1437" y="3381"/>
                  </a:lnTo>
                  <a:lnTo>
                    <a:pt x="1406" y="3355"/>
                  </a:lnTo>
                  <a:lnTo>
                    <a:pt x="1380" y="3324"/>
                  </a:lnTo>
                  <a:lnTo>
                    <a:pt x="1359" y="3291"/>
                  </a:lnTo>
                  <a:lnTo>
                    <a:pt x="1346" y="3256"/>
                  </a:lnTo>
                  <a:lnTo>
                    <a:pt x="1338" y="3221"/>
                  </a:lnTo>
                  <a:lnTo>
                    <a:pt x="1336" y="3185"/>
                  </a:lnTo>
                  <a:lnTo>
                    <a:pt x="1339" y="3151"/>
                  </a:lnTo>
                  <a:lnTo>
                    <a:pt x="1349" y="3117"/>
                  </a:lnTo>
                  <a:lnTo>
                    <a:pt x="1365" y="3087"/>
                  </a:lnTo>
                  <a:lnTo>
                    <a:pt x="1389" y="3059"/>
                  </a:lnTo>
                  <a:lnTo>
                    <a:pt x="1361" y="3082"/>
                  </a:lnTo>
                  <a:lnTo>
                    <a:pt x="1330" y="3098"/>
                  </a:lnTo>
                  <a:lnTo>
                    <a:pt x="1297" y="3109"/>
                  </a:lnTo>
                  <a:lnTo>
                    <a:pt x="1262" y="3113"/>
                  </a:lnTo>
                  <a:lnTo>
                    <a:pt x="1225" y="3110"/>
                  </a:lnTo>
                  <a:lnTo>
                    <a:pt x="1190" y="3101"/>
                  </a:lnTo>
                  <a:lnTo>
                    <a:pt x="1155" y="3088"/>
                  </a:lnTo>
                  <a:lnTo>
                    <a:pt x="1122" y="3068"/>
                  </a:lnTo>
                  <a:lnTo>
                    <a:pt x="1091" y="3042"/>
                  </a:lnTo>
                  <a:lnTo>
                    <a:pt x="1065" y="3011"/>
                  </a:lnTo>
                  <a:lnTo>
                    <a:pt x="1044" y="2978"/>
                  </a:lnTo>
                  <a:lnTo>
                    <a:pt x="1031" y="2945"/>
                  </a:lnTo>
                  <a:lnTo>
                    <a:pt x="1022" y="2909"/>
                  </a:lnTo>
                  <a:lnTo>
                    <a:pt x="1021" y="2874"/>
                  </a:lnTo>
                  <a:lnTo>
                    <a:pt x="1024" y="2839"/>
                  </a:lnTo>
                  <a:lnTo>
                    <a:pt x="1034" y="2806"/>
                  </a:lnTo>
                  <a:lnTo>
                    <a:pt x="1052" y="2774"/>
                  </a:lnTo>
                  <a:lnTo>
                    <a:pt x="1074" y="2746"/>
                  </a:lnTo>
                  <a:lnTo>
                    <a:pt x="1046" y="2770"/>
                  </a:lnTo>
                  <a:lnTo>
                    <a:pt x="1015" y="2785"/>
                  </a:lnTo>
                  <a:lnTo>
                    <a:pt x="982" y="2796"/>
                  </a:lnTo>
                  <a:lnTo>
                    <a:pt x="947" y="2800"/>
                  </a:lnTo>
                  <a:lnTo>
                    <a:pt x="910" y="2797"/>
                  </a:lnTo>
                  <a:lnTo>
                    <a:pt x="875" y="2790"/>
                  </a:lnTo>
                  <a:lnTo>
                    <a:pt x="840" y="2775"/>
                  </a:lnTo>
                  <a:lnTo>
                    <a:pt x="807" y="2755"/>
                  </a:lnTo>
                  <a:lnTo>
                    <a:pt x="776" y="2729"/>
                  </a:lnTo>
                  <a:lnTo>
                    <a:pt x="750" y="2699"/>
                  </a:lnTo>
                  <a:lnTo>
                    <a:pt x="731" y="2667"/>
                  </a:lnTo>
                  <a:lnTo>
                    <a:pt x="716" y="2632"/>
                  </a:lnTo>
                  <a:lnTo>
                    <a:pt x="707" y="2596"/>
                  </a:lnTo>
                  <a:lnTo>
                    <a:pt x="706" y="2561"/>
                  </a:lnTo>
                  <a:lnTo>
                    <a:pt x="710" y="2526"/>
                  </a:lnTo>
                  <a:lnTo>
                    <a:pt x="721" y="2493"/>
                  </a:lnTo>
                  <a:lnTo>
                    <a:pt x="737" y="2461"/>
                  </a:lnTo>
                  <a:lnTo>
                    <a:pt x="758" y="2434"/>
                  </a:lnTo>
                  <a:lnTo>
                    <a:pt x="731" y="2457"/>
                  </a:lnTo>
                  <a:lnTo>
                    <a:pt x="700" y="2473"/>
                  </a:lnTo>
                  <a:lnTo>
                    <a:pt x="667" y="2483"/>
                  </a:lnTo>
                  <a:lnTo>
                    <a:pt x="632" y="2487"/>
                  </a:lnTo>
                  <a:lnTo>
                    <a:pt x="597" y="2484"/>
                  </a:lnTo>
                  <a:lnTo>
                    <a:pt x="560" y="2477"/>
                  </a:lnTo>
                  <a:lnTo>
                    <a:pt x="525" y="2462"/>
                  </a:lnTo>
                  <a:lnTo>
                    <a:pt x="492" y="2442"/>
                  </a:lnTo>
                  <a:lnTo>
                    <a:pt x="462" y="2416"/>
                  </a:lnTo>
                  <a:lnTo>
                    <a:pt x="436" y="2387"/>
                  </a:lnTo>
                  <a:lnTo>
                    <a:pt x="416" y="2354"/>
                  </a:lnTo>
                  <a:lnTo>
                    <a:pt x="401" y="2319"/>
                  </a:lnTo>
                  <a:lnTo>
                    <a:pt x="394" y="2283"/>
                  </a:lnTo>
                  <a:lnTo>
                    <a:pt x="391" y="2248"/>
                  </a:lnTo>
                  <a:lnTo>
                    <a:pt x="395" y="2213"/>
                  </a:lnTo>
                  <a:lnTo>
                    <a:pt x="405" y="2180"/>
                  </a:lnTo>
                  <a:lnTo>
                    <a:pt x="422" y="2150"/>
                  </a:lnTo>
                  <a:lnTo>
                    <a:pt x="445" y="2122"/>
                  </a:lnTo>
                  <a:lnTo>
                    <a:pt x="618" y="1948"/>
                  </a:lnTo>
                  <a:lnTo>
                    <a:pt x="29" y="1362"/>
                  </a:lnTo>
                  <a:lnTo>
                    <a:pt x="13" y="1341"/>
                  </a:lnTo>
                  <a:lnTo>
                    <a:pt x="3" y="1317"/>
                  </a:lnTo>
                  <a:lnTo>
                    <a:pt x="0" y="1292"/>
                  </a:lnTo>
                  <a:lnTo>
                    <a:pt x="3" y="1267"/>
                  </a:lnTo>
                  <a:lnTo>
                    <a:pt x="13" y="1244"/>
                  </a:lnTo>
                  <a:lnTo>
                    <a:pt x="29" y="1223"/>
                  </a:lnTo>
                  <a:lnTo>
                    <a:pt x="50" y="1207"/>
                  </a:lnTo>
                  <a:lnTo>
                    <a:pt x="73" y="1196"/>
                  </a:lnTo>
                  <a:lnTo>
                    <a:pt x="99" y="1194"/>
                  </a:lnTo>
                  <a:lnTo>
                    <a:pt x="124" y="1196"/>
                  </a:lnTo>
                  <a:lnTo>
                    <a:pt x="147" y="1207"/>
                  </a:lnTo>
                  <a:lnTo>
                    <a:pt x="169" y="1223"/>
                  </a:lnTo>
                  <a:lnTo>
                    <a:pt x="760" y="1811"/>
                  </a:lnTo>
                  <a:lnTo>
                    <a:pt x="792" y="1790"/>
                  </a:lnTo>
                  <a:lnTo>
                    <a:pt x="826" y="1777"/>
                  </a:lnTo>
                  <a:lnTo>
                    <a:pt x="862" y="1772"/>
                  </a:lnTo>
                  <a:lnTo>
                    <a:pt x="900" y="1773"/>
                  </a:lnTo>
                  <a:lnTo>
                    <a:pt x="938" y="1780"/>
                  </a:lnTo>
                  <a:lnTo>
                    <a:pt x="974" y="1793"/>
                  </a:lnTo>
                  <a:lnTo>
                    <a:pt x="1009" y="1814"/>
                  </a:lnTo>
                  <a:lnTo>
                    <a:pt x="1041" y="1841"/>
                  </a:lnTo>
                  <a:lnTo>
                    <a:pt x="1068" y="1871"/>
                  </a:lnTo>
                  <a:lnTo>
                    <a:pt x="1088" y="1905"/>
                  </a:lnTo>
                  <a:lnTo>
                    <a:pt x="1103" y="1940"/>
                  </a:lnTo>
                  <a:lnTo>
                    <a:pt x="1110" y="1974"/>
                  </a:lnTo>
                  <a:lnTo>
                    <a:pt x="1113" y="2011"/>
                  </a:lnTo>
                  <a:lnTo>
                    <a:pt x="1109" y="2045"/>
                  </a:lnTo>
                  <a:lnTo>
                    <a:pt x="1098" y="2079"/>
                  </a:lnTo>
                  <a:lnTo>
                    <a:pt x="1082" y="2109"/>
                  </a:lnTo>
                  <a:lnTo>
                    <a:pt x="1059" y="2137"/>
                  </a:lnTo>
                  <a:lnTo>
                    <a:pt x="1087" y="2113"/>
                  </a:lnTo>
                  <a:lnTo>
                    <a:pt x="1117" y="2097"/>
                  </a:lnTo>
                  <a:lnTo>
                    <a:pt x="1151" y="2087"/>
                  </a:lnTo>
                  <a:lnTo>
                    <a:pt x="1186" y="2083"/>
                  </a:lnTo>
                  <a:lnTo>
                    <a:pt x="1222" y="2086"/>
                  </a:lnTo>
                  <a:lnTo>
                    <a:pt x="1257" y="2093"/>
                  </a:lnTo>
                  <a:lnTo>
                    <a:pt x="1292" y="2108"/>
                  </a:lnTo>
                  <a:lnTo>
                    <a:pt x="1326" y="2128"/>
                  </a:lnTo>
                  <a:lnTo>
                    <a:pt x="1357" y="2154"/>
                  </a:lnTo>
                  <a:lnTo>
                    <a:pt x="1383" y="2184"/>
                  </a:lnTo>
                  <a:lnTo>
                    <a:pt x="1403" y="2216"/>
                  </a:lnTo>
                  <a:lnTo>
                    <a:pt x="1416" y="2251"/>
                  </a:lnTo>
                  <a:lnTo>
                    <a:pt x="1425" y="2287"/>
                  </a:lnTo>
                  <a:lnTo>
                    <a:pt x="1427" y="2322"/>
                  </a:lnTo>
                  <a:lnTo>
                    <a:pt x="1424" y="2357"/>
                  </a:lnTo>
                  <a:lnTo>
                    <a:pt x="1413" y="2390"/>
                  </a:lnTo>
                  <a:lnTo>
                    <a:pt x="1397" y="2422"/>
                  </a:lnTo>
                  <a:lnTo>
                    <a:pt x="1374" y="2449"/>
                  </a:lnTo>
                  <a:lnTo>
                    <a:pt x="1402" y="2426"/>
                  </a:lnTo>
                  <a:lnTo>
                    <a:pt x="1432" y="2410"/>
                  </a:lnTo>
                  <a:lnTo>
                    <a:pt x="1466" y="2400"/>
                  </a:lnTo>
                  <a:lnTo>
                    <a:pt x="1501" y="2396"/>
                  </a:lnTo>
                  <a:lnTo>
                    <a:pt x="1537" y="2399"/>
                  </a:lnTo>
                  <a:lnTo>
                    <a:pt x="1572" y="2406"/>
                  </a:lnTo>
                  <a:lnTo>
                    <a:pt x="1607" y="2420"/>
                  </a:lnTo>
                  <a:lnTo>
                    <a:pt x="1641" y="2441"/>
                  </a:lnTo>
                  <a:lnTo>
                    <a:pt x="1672" y="2465"/>
                  </a:lnTo>
                  <a:lnTo>
                    <a:pt x="1698" y="2496"/>
                  </a:lnTo>
                  <a:lnTo>
                    <a:pt x="1717" y="2529"/>
                  </a:lnTo>
                  <a:lnTo>
                    <a:pt x="1731" y="2564"/>
                  </a:lnTo>
                  <a:lnTo>
                    <a:pt x="1740" y="2599"/>
                  </a:lnTo>
                  <a:lnTo>
                    <a:pt x="1742" y="2635"/>
                  </a:lnTo>
                  <a:lnTo>
                    <a:pt x="1737" y="2670"/>
                  </a:lnTo>
                  <a:lnTo>
                    <a:pt x="1727" y="2703"/>
                  </a:lnTo>
                  <a:lnTo>
                    <a:pt x="1711" y="2733"/>
                  </a:lnTo>
                  <a:lnTo>
                    <a:pt x="1689" y="2761"/>
                  </a:lnTo>
                  <a:lnTo>
                    <a:pt x="1717" y="2739"/>
                  </a:lnTo>
                  <a:lnTo>
                    <a:pt x="1747" y="2723"/>
                  </a:lnTo>
                  <a:lnTo>
                    <a:pt x="1781" y="2713"/>
                  </a:lnTo>
                  <a:lnTo>
                    <a:pt x="1816" y="2709"/>
                  </a:lnTo>
                  <a:lnTo>
                    <a:pt x="1851" y="2710"/>
                  </a:lnTo>
                  <a:lnTo>
                    <a:pt x="1887" y="2719"/>
                  </a:lnTo>
                  <a:lnTo>
                    <a:pt x="1922" y="2733"/>
                  </a:lnTo>
                  <a:lnTo>
                    <a:pt x="1955" y="2752"/>
                  </a:lnTo>
                  <a:lnTo>
                    <a:pt x="1985" y="2778"/>
                  </a:lnTo>
                  <a:lnTo>
                    <a:pt x="2011" y="2809"/>
                  </a:lnTo>
                  <a:lnTo>
                    <a:pt x="2032" y="2842"/>
                  </a:lnTo>
                  <a:lnTo>
                    <a:pt x="2046" y="2877"/>
                  </a:lnTo>
                  <a:lnTo>
                    <a:pt x="2054" y="2912"/>
                  </a:lnTo>
                  <a:lnTo>
                    <a:pt x="2057" y="2948"/>
                  </a:lnTo>
                  <a:lnTo>
                    <a:pt x="2052" y="2982"/>
                  </a:lnTo>
                  <a:lnTo>
                    <a:pt x="2042" y="3016"/>
                  </a:lnTo>
                  <a:lnTo>
                    <a:pt x="2025" y="3046"/>
                  </a:lnTo>
                  <a:lnTo>
                    <a:pt x="2391" y="3410"/>
                  </a:lnTo>
                  <a:lnTo>
                    <a:pt x="2410" y="3423"/>
                  </a:lnTo>
                  <a:lnTo>
                    <a:pt x="2430" y="3432"/>
                  </a:lnTo>
                  <a:lnTo>
                    <a:pt x="2453" y="3433"/>
                  </a:lnTo>
                  <a:lnTo>
                    <a:pt x="2478" y="3430"/>
                  </a:lnTo>
                  <a:lnTo>
                    <a:pt x="2503" y="3423"/>
                  </a:lnTo>
                  <a:lnTo>
                    <a:pt x="2526" y="3410"/>
                  </a:lnTo>
                  <a:lnTo>
                    <a:pt x="2548" y="3392"/>
                  </a:lnTo>
                  <a:lnTo>
                    <a:pt x="2566" y="3371"/>
                  </a:lnTo>
                  <a:lnTo>
                    <a:pt x="2579" y="3348"/>
                  </a:lnTo>
                  <a:lnTo>
                    <a:pt x="2588" y="3323"/>
                  </a:lnTo>
                  <a:lnTo>
                    <a:pt x="2589" y="3298"/>
                  </a:lnTo>
                  <a:lnTo>
                    <a:pt x="2588" y="3275"/>
                  </a:lnTo>
                  <a:lnTo>
                    <a:pt x="2579" y="3253"/>
                  </a:lnTo>
                  <a:lnTo>
                    <a:pt x="2566" y="3236"/>
                  </a:lnTo>
                  <a:lnTo>
                    <a:pt x="2265" y="2938"/>
                  </a:lnTo>
                  <a:lnTo>
                    <a:pt x="2249" y="2917"/>
                  </a:lnTo>
                  <a:lnTo>
                    <a:pt x="2240" y="2894"/>
                  </a:lnTo>
                  <a:lnTo>
                    <a:pt x="2236" y="2868"/>
                  </a:lnTo>
                  <a:lnTo>
                    <a:pt x="2240" y="2843"/>
                  </a:lnTo>
                  <a:lnTo>
                    <a:pt x="2249" y="2820"/>
                  </a:lnTo>
                  <a:lnTo>
                    <a:pt x="2265" y="2799"/>
                  </a:lnTo>
                  <a:lnTo>
                    <a:pt x="2287" y="2783"/>
                  </a:lnTo>
                  <a:lnTo>
                    <a:pt x="2310" y="2774"/>
                  </a:lnTo>
                  <a:lnTo>
                    <a:pt x="2335" y="2771"/>
                  </a:lnTo>
                  <a:lnTo>
                    <a:pt x="2360" y="2774"/>
                  </a:lnTo>
                  <a:lnTo>
                    <a:pt x="2385" y="2783"/>
                  </a:lnTo>
                  <a:lnTo>
                    <a:pt x="2405" y="2799"/>
                  </a:lnTo>
                  <a:lnTo>
                    <a:pt x="2706" y="3097"/>
                  </a:lnTo>
                  <a:lnTo>
                    <a:pt x="2723" y="3110"/>
                  </a:lnTo>
                  <a:lnTo>
                    <a:pt x="2745" y="3119"/>
                  </a:lnTo>
                  <a:lnTo>
                    <a:pt x="2768" y="3120"/>
                  </a:lnTo>
                  <a:lnTo>
                    <a:pt x="2793" y="3119"/>
                  </a:lnTo>
                  <a:lnTo>
                    <a:pt x="2818" y="3110"/>
                  </a:lnTo>
                  <a:lnTo>
                    <a:pt x="2841" y="3097"/>
                  </a:lnTo>
                  <a:lnTo>
                    <a:pt x="2863" y="3080"/>
                  </a:lnTo>
                  <a:lnTo>
                    <a:pt x="2881" y="3058"/>
                  </a:lnTo>
                  <a:lnTo>
                    <a:pt x="2894" y="3035"/>
                  </a:lnTo>
                  <a:lnTo>
                    <a:pt x="2901" y="3010"/>
                  </a:lnTo>
                  <a:lnTo>
                    <a:pt x="2904" y="2985"/>
                  </a:lnTo>
                  <a:lnTo>
                    <a:pt x="2901" y="2962"/>
                  </a:lnTo>
                  <a:lnTo>
                    <a:pt x="2894" y="2942"/>
                  </a:lnTo>
                  <a:lnTo>
                    <a:pt x="2881" y="2923"/>
                  </a:lnTo>
                  <a:lnTo>
                    <a:pt x="2580" y="2626"/>
                  </a:lnTo>
                  <a:lnTo>
                    <a:pt x="2564" y="2604"/>
                  </a:lnTo>
                  <a:lnTo>
                    <a:pt x="2554" y="2581"/>
                  </a:lnTo>
                  <a:lnTo>
                    <a:pt x="2551" y="2555"/>
                  </a:lnTo>
                  <a:lnTo>
                    <a:pt x="2554" y="2531"/>
                  </a:lnTo>
                  <a:lnTo>
                    <a:pt x="2564" y="2507"/>
                  </a:lnTo>
                  <a:lnTo>
                    <a:pt x="2580" y="2487"/>
                  </a:lnTo>
                  <a:lnTo>
                    <a:pt x="2602" y="2471"/>
                  </a:lnTo>
                  <a:lnTo>
                    <a:pt x="2626" y="2461"/>
                  </a:lnTo>
                  <a:lnTo>
                    <a:pt x="2650" y="2458"/>
                  </a:lnTo>
                  <a:lnTo>
                    <a:pt x="2675" y="2461"/>
                  </a:lnTo>
                  <a:lnTo>
                    <a:pt x="2698" y="2471"/>
                  </a:lnTo>
                  <a:lnTo>
                    <a:pt x="2720" y="2487"/>
                  </a:lnTo>
                  <a:lnTo>
                    <a:pt x="3021" y="2784"/>
                  </a:lnTo>
                  <a:lnTo>
                    <a:pt x="3038" y="2797"/>
                  </a:lnTo>
                  <a:lnTo>
                    <a:pt x="3060" y="2806"/>
                  </a:lnTo>
                  <a:lnTo>
                    <a:pt x="3084" y="2809"/>
                  </a:lnTo>
                  <a:lnTo>
                    <a:pt x="3108" y="2806"/>
                  </a:lnTo>
                  <a:lnTo>
                    <a:pt x="3132" y="2797"/>
                  </a:lnTo>
                  <a:lnTo>
                    <a:pt x="3156" y="2785"/>
                  </a:lnTo>
                  <a:lnTo>
                    <a:pt x="3178" y="2767"/>
                  </a:lnTo>
                  <a:lnTo>
                    <a:pt x="3196" y="2745"/>
                  </a:lnTo>
                  <a:lnTo>
                    <a:pt x="3209" y="2722"/>
                  </a:lnTo>
                  <a:lnTo>
                    <a:pt x="3216" y="2697"/>
                  </a:lnTo>
                  <a:lnTo>
                    <a:pt x="3219" y="2674"/>
                  </a:lnTo>
                  <a:lnTo>
                    <a:pt x="3216" y="2651"/>
                  </a:lnTo>
                  <a:lnTo>
                    <a:pt x="3209" y="2629"/>
                  </a:lnTo>
                  <a:lnTo>
                    <a:pt x="3194" y="2610"/>
                  </a:lnTo>
                  <a:lnTo>
                    <a:pt x="2895" y="2313"/>
                  </a:lnTo>
                  <a:lnTo>
                    <a:pt x="2879" y="2292"/>
                  </a:lnTo>
                  <a:lnTo>
                    <a:pt x="2869" y="2268"/>
                  </a:lnTo>
                  <a:lnTo>
                    <a:pt x="2866" y="2244"/>
                  </a:lnTo>
                  <a:lnTo>
                    <a:pt x="2869" y="2219"/>
                  </a:lnTo>
                  <a:lnTo>
                    <a:pt x="2879" y="2194"/>
                  </a:lnTo>
                  <a:lnTo>
                    <a:pt x="2895" y="2174"/>
                  </a:lnTo>
                  <a:lnTo>
                    <a:pt x="2916" y="2158"/>
                  </a:lnTo>
                  <a:lnTo>
                    <a:pt x="2939" y="2148"/>
                  </a:lnTo>
                  <a:lnTo>
                    <a:pt x="2965" y="2145"/>
                  </a:lnTo>
                  <a:lnTo>
                    <a:pt x="2990" y="2148"/>
                  </a:lnTo>
                  <a:lnTo>
                    <a:pt x="3014" y="2158"/>
                  </a:lnTo>
                  <a:lnTo>
                    <a:pt x="3034" y="2174"/>
                  </a:lnTo>
                  <a:lnTo>
                    <a:pt x="3334" y="2471"/>
                  </a:lnTo>
                  <a:lnTo>
                    <a:pt x="3353" y="2486"/>
                  </a:lnTo>
                  <a:lnTo>
                    <a:pt x="3374" y="2493"/>
                  </a:lnTo>
                  <a:lnTo>
                    <a:pt x="3399" y="2496"/>
                  </a:lnTo>
                  <a:lnTo>
                    <a:pt x="3422" y="2493"/>
                  </a:lnTo>
                  <a:lnTo>
                    <a:pt x="3447" y="2486"/>
                  </a:lnTo>
                  <a:lnTo>
                    <a:pt x="3470" y="2473"/>
                  </a:lnTo>
                  <a:lnTo>
                    <a:pt x="3492" y="2455"/>
                  </a:lnTo>
                  <a:lnTo>
                    <a:pt x="3511" y="2434"/>
                  </a:lnTo>
                  <a:lnTo>
                    <a:pt x="3523" y="2409"/>
                  </a:lnTo>
                  <a:lnTo>
                    <a:pt x="3531" y="2386"/>
                  </a:lnTo>
                  <a:lnTo>
                    <a:pt x="3534" y="2361"/>
                  </a:lnTo>
                  <a:lnTo>
                    <a:pt x="3531" y="2338"/>
                  </a:lnTo>
                  <a:lnTo>
                    <a:pt x="3523" y="2316"/>
                  </a:lnTo>
                  <a:lnTo>
                    <a:pt x="3509" y="2299"/>
                  </a:lnTo>
                  <a:lnTo>
                    <a:pt x="3507" y="2296"/>
                  </a:lnTo>
                  <a:lnTo>
                    <a:pt x="3499" y="2287"/>
                  </a:lnTo>
                  <a:lnTo>
                    <a:pt x="3486" y="2274"/>
                  </a:lnTo>
                  <a:lnTo>
                    <a:pt x="3469" y="2257"/>
                  </a:lnTo>
                  <a:lnTo>
                    <a:pt x="3447" y="2235"/>
                  </a:lnTo>
                  <a:lnTo>
                    <a:pt x="3420" y="2209"/>
                  </a:lnTo>
                  <a:lnTo>
                    <a:pt x="3391" y="2180"/>
                  </a:lnTo>
                  <a:lnTo>
                    <a:pt x="3358" y="2147"/>
                  </a:lnTo>
                  <a:lnTo>
                    <a:pt x="3321" y="2110"/>
                  </a:lnTo>
                  <a:lnTo>
                    <a:pt x="3282" y="2071"/>
                  </a:lnTo>
                  <a:lnTo>
                    <a:pt x="3240" y="2029"/>
                  </a:lnTo>
                  <a:lnTo>
                    <a:pt x="3196" y="1986"/>
                  </a:lnTo>
                  <a:lnTo>
                    <a:pt x="3149" y="1940"/>
                  </a:lnTo>
                  <a:lnTo>
                    <a:pt x="3101" y="1892"/>
                  </a:lnTo>
                  <a:lnTo>
                    <a:pt x="3051" y="1843"/>
                  </a:lnTo>
                  <a:lnTo>
                    <a:pt x="3002" y="1792"/>
                  </a:lnTo>
                  <a:lnTo>
                    <a:pt x="2949" y="1741"/>
                  </a:lnTo>
                  <a:lnTo>
                    <a:pt x="2898" y="1689"/>
                  </a:lnTo>
                  <a:lnTo>
                    <a:pt x="2846" y="1638"/>
                  </a:lnTo>
                  <a:lnTo>
                    <a:pt x="2795" y="1586"/>
                  </a:lnTo>
                  <a:lnTo>
                    <a:pt x="2742" y="1535"/>
                  </a:lnTo>
                  <a:lnTo>
                    <a:pt x="2691" y="1485"/>
                  </a:lnTo>
                  <a:lnTo>
                    <a:pt x="2642" y="1434"/>
                  </a:lnTo>
                  <a:lnTo>
                    <a:pt x="2592" y="1386"/>
                  </a:lnTo>
                  <a:lnTo>
                    <a:pt x="2545" y="1340"/>
                  </a:lnTo>
                  <a:lnTo>
                    <a:pt x="2500" y="1295"/>
                  </a:lnTo>
                  <a:lnTo>
                    <a:pt x="2456" y="1252"/>
                  </a:lnTo>
                  <a:lnTo>
                    <a:pt x="2415" y="1211"/>
                  </a:lnTo>
                  <a:lnTo>
                    <a:pt x="2378" y="1173"/>
                  </a:lnTo>
                  <a:lnTo>
                    <a:pt x="2343" y="1140"/>
                  </a:lnTo>
                  <a:lnTo>
                    <a:pt x="2310" y="1108"/>
                  </a:lnTo>
                  <a:lnTo>
                    <a:pt x="2283" y="1081"/>
                  </a:lnTo>
                  <a:lnTo>
                    <a:pt x="2258" y="1057"/>
                  </a:lnTo>
                  <a:lnTo>
                    <a:pt x="2238" y="1037"/>
                  </a:lnTo>
                  <a:lnTo>
                    <a:pt x="2230" y="1031"/>
                  </a:lnTo>
                  <a:lnTo>
                    <a:pt x="2221" y="1023"/>
                  </a:lnTo>
                  <a:lnTo>
                    <a:pt x="2211" y="1017"/>
                  </a:lnTo>
                  <a:lnTo>
                    <a:pt x="2198" y="1010"/>
                  </a:lnTo>
                  <a:lnTo>
                    <a:pt x="2184" y="1007"/>
                  </a:lnTo>
                  <a:lnTo>
                    <a:pt x="2166" y="1005"/>
                  </a:lnTo>
                  <a:lnTo>
                    <a:pt x="2146" y="1008"/>
                  </a:lnTo>
                  <a:lnTo>
                    <a:pt x="2124" y="1017"/>
                  </a:lnTo>
                  <a:lnTo>
                    <a:pt x="2099" y="1030"/>
                  </a:lnTo>
                  <a:lnTo>
                    <a:pt x="2073" y="1050"/>
                  </a:lnTo>
                  <a:lnTo>
                    <a:pt x="2042" y="1078"/>
                  </a:lnTo>
                  <a:lnTo>
                    <a:pt x="2009" y="1114"/>
                  </a:lnTo>
                  <a:lnTo>
                    <a:pt x="1978" y="1154"/>
                  </a:lnTo>
                  <a:lnTo>
                    <a:pt x="1953" y="1196"/>
                  </a:lnTo>
                  <a:lnTo>
                    <a:pt x="1816" y="1447"/>
                  </a:lnTo>
                  <a:lnTo>
                    <a:pt x="1800" y="1473"/>
                  </a:lnTo>
                  <a:lnTo>
                    <a:pt x="1780" y="1501"/>
                  </a:lnTo>
                  <a:lnTo>
                    <a:pt x="1753" y="1528"/>
                  </a:lnTo>
                  <a:lnTo>
                    <a:pt x="1708" y="1567"/>
                  </a:lnTo>
                  <a:lnTo>
                    <a:pt x="1660" y="1599"/>
                  </a:lnTo>
                  <a:lnTo>
                    <a:pt x="1609" y="1624"/>
                  </a:lnTo>
                  <a:lnTo>
                    <a:pt x="1558" y="1640"/>
                  </a:lnTo>
                  <a:lnTo>
                    <a:pt x="1504" y="1648"/>
                  </a:lnTo>
                  <a:lnTo>
                    <a:pt x="1450" y="1648"/>
                  </a:lnTo>
                  <a:lnTo>
                    <a:pt x="1396" y="1640"/>
                  </a:lnTo>
                  <a:lnTo>
                    <a:pt x="1349" y="1625"/>
                  </a:lnTo>
                  <a:lnTo>
                    <a:pt x="1305" y="1605"/>
                  </a:lnTo>
                  <a:lnTo>
                    <a:pt x="1263" y="1580"/>
                  </a:lnTo>
                  <a:lnTo>
                    <a:pt x="1227" y="1551"/>
                  </a:lnTo>
                  <a:lnTo>
                    <a:pt x="1192" y="1517"/>
                  </a:lnTo>
                  <a:lnTo>
                    <a:pt x="1163" y="1477"/>
                  </a:lnTo>
                  <a:lnTo>
                    <a:pt x="1138" y="1435"/>
                  </a:lnTo>
                  <a:lnTo>
                    <a:pt x="1122" y="1401"/>
                  </a:lnTo>
                  <a:lnTo>
                    <a:pt x="1111" y="1364"/>
                  </a:lnTo>
                  <a:lnTo>
                    <a:pt x="1104" y="1330"/>
                  </a:lnTo>
                  <a:lnTo>
                    <a:pt x="1104" y="1298"/>
                  </a:lnTo>
                  <a:lnTo>
                    <a:pt x="1107" y="1266"/>
                  </a:lnTo>
                  <a:lnTo>
                    <a:pt x="1117" y="1238"/>
                  </a:lnTo>
                  <a:lnTo>
                    <a:pt x="1521" y="291"/>
                  </a:lnTo>
                  <a:lnTo>
                    <a:pt x="1536" y="265"/>
                  </a:lnTo>
                  <a:lnTo>
                    <a:pt x="1553" y="238"/>
                  </a:lnTo>
                  <a:lnTo>
                    <a:pt x="1575" y="210"/>
                  </a:lnTo>
                  <a:lnTo>
                    <a:pt x="1602" y="181"/>
                  </a:lnTo>
                  <a:lnTo>
                    <a:pt x="1616" y="168"/>
                  </a:lnTo>
                  <a:lnTo>
                    <a:pt x="1634" y="152"/>
                  </a:lnTo>
                  <a:lnTo>
                    <a:pt x="1656" y="135"/>
                  </a:lnTo>
                  <a:lnTo>
                    <a:pt x="1682" y="116"/>
                  </a:lnTo>
                  <a:lnTo>
                    <a:pt x="1711" y="96"/>
                  </a:lnTo>
                  <a:lnTo>
                    <a:pt x="1745" y="77"/>
                  </a:lnTo>
                  <a:lnTo>
                    <a:pt x="1781" y="58"/>
                  </a:lnTo>
                  <a:lnTo>
                    <a:pt x="1822" y="41"/>
                  </a:lnTo>
                  <a:lnTo>
                    <a:pt x="1866" y="26"/>
                  </a:lnTo>
                  <a:lnTo>
                    <a:pt x="1914" y="14"/>
                  </a:lnTo>
                  <a:lnTo>
                    <a:pt x="1963" y="4"/>
                  </a:lnTo>
                  <a:lnTo>
                    <a:pt x="2019" y="0"/>
                  </a:lnTo>
                  <a:lnTo>
                    <a:pt x="207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latin typeface="Open Sans" panose="020B0606030504020204" pitchFamily="34" charset="0"/>
              </a:endParaRPr>
            </a:p>
          </p:txBody>
        </p:sp>
        <p:sp>
          <p:nvSpPr>
            <p:cNvPr id="81" name="Freeform 22">
              <a:extLst>
                <a:ext uri="{FF2B5EF4-FFF2-40B4-BE49-F238E27FC236}">
                  <a16:creationId xmlns:a16="http://schemas.microsoft.com/office/drawing/2014/main" id="{5874A1E8-03C5-4174-BB0A-353F86873263}"/>
                </a:ext>
              </a:extLst>
            </p:cNvPr>
            <p:cNvSpPr>
              <a:spLocks noEditPoints="1"/>
            </p:cNvSpPr>
            <p:nvPr/>
          </p:nvSpPr>
          <p:spPr bwMode="auto">
            <a:xfrm>
              <a:off x="5649913" y="2486025"/>
              <a:ext cx="1169988" cy="1163637"/>
            </a:xfrm>
            <a:custGeom>
              <a:avLst/>
              <a:gdLst>
                <a:gd name="T0" fmla="*/ 960 w 1474"/>
                <a:gd name="T1" fmla="*/ 938 h 1464"/>
                <a:gd name="T2" fmla="*/ 895 w 1474"/>
                <a:gd name="T3" fmla="*/ 970 h 1464"/>
                <a:gd name="T4" fmla="*/ 850 w 1474"/>
                <a:gd name="T5" fmla="*/ 1025 h 1464"/>
                <a:gd name="T6" fmla="*/ 834 w 1474"/>
                <a:gd name="T7" fmla="*/ 1095 h 1464"/>
                <a:gd name="T8" fmla="*/ 850 w 1474"/>
                <a:gd name="T9" fmla="*/ 1167 h 1464"/>
                <a:gd name="T10" fmla="*/ 895 w 1474"/>
                <a:gd name="T11" fmla="*/ 1221 h 1464"/>
                <a:gd name="T12" fmla="*/ 960 w 1474"/>
                <a:gd name="T13" fmla="*/ 1253 h 1464"/>
                <a:gd name="T14" fmla="*/ 1034 w 1474"/>
                <a:gd name="T15" fmla="*/ 1253 h 1464"/>
                <a:gd name="T16" fmla="*/ 1098 w 1474"/>
                <a:gd name="T17" fmla="*/ 1221 h 1464"/>
                <a:gd name="T18" fmla="*/ 1143 w 1474"/>
                <a:gd name="T19" fmla="*/ 1166 h 1464"/>
                <a:gd name="T20" fmla="*/ 1159 w 1474"/>
                <a:gd name="T21" fmla="*/ 1095 h 1464"/>
                <a:gd name="T22" fmla="*/ 1143 w 1474"/>
                <a:gd name="T23" fmla="*/ 1025 h 1464"/>
                <a:gd name="T24" fmla="*/ 1098 w 1474"/>
                <a:gd name="T25" fmla="*/ 970 h 1464"/>
                <a:gd name="T26" fmla="*/ 1034 w 1474"/>
                <a:gd name="T27" fmla="*/ 938 h 1464"/>
                <a:gd name="T28" fmla="*/ 493 w 1474"/>
                <a:gd name="T29" fmla="*/ 0 h 1464"/>
                <a:gd name="T30" fmla="*/ 558 w 1474"/>
                <a:gd name="T31" fmla="*/ 17 h 1464"/>
                <a:gd name="T32" fmla="*/ 617 w 1474"/>
                <a:gd name="T33" fmla="*/ 56 h 1464"/>
                <a:gd name="T34" fmla="*/ 1439 w 1474"/>
                <a:gd name="T35" fmla="*/ 879 h 1464"/>
                <a:gd name="T36" fmla="*/ 1469 w 1474"/>
                <a:gd name="T37" fmla="*/ 941 h 1464"/>
                <a:gd name="T38" fmla="*/ 1474 w 1474"/>
                <a:gd name="T39" fmla="*/ 1008 h 1464"/>
                <a:gd name="T40" fmla="*/ 1457 w 1474"/>
                <a:gd name="T41" fmla="*/ 1073 h 1464"/>
                <a:gd name="T42" fmla="*/ 1418 w 1474"/>
                <a:gd name="T43" fmla="*/ 1130 h 1464"/>
                <a:gd name="T44" fmla="*/ 1110 w 1474"/>
                <a:gd name="T45" fmla="*/ 1431 h 1464"/>
                <a:gd name="T46" fmla="*/ 1047 w 1474"/>
                <a:gd name="T47" fmla="*/ 1459 h 1464"/>
                <a:gd name="T48" fmla="*/ 980 w 1474"/>
                <a:gd name="T49" fmla="*/ 1464 h 1464"/>
                <a:gd name="T50" fmla="*/ 914 w 1474"/>
                <a:gd name="T51" fmla="*/ 1447 h 1464"/>
                <a:gd name="T52" fmla="*/ 857 w 1474"/>
                <a:gd name="T53" fmla="*/ 1408 h 1464"/>
                <a:gd name="T54" fmla="*/ 33 w 1474"/>
                <a:gd name="T55" fmla="*/ 585 h 1464"/>
                <a:gd name="T56" fmla="*/ 6 w 1474"/>
                <a:gd name="T57" fmla="*/ 524 h 1464"/>
                <a:gd name="T58" fmla="*/ 0 w 1474"/>
                <a:gd name="T59" fmla="*/ 458 h 1464"/>
                <a:gd name="T60" fmla="*/ 16 w 1474"/>
                <a:gd name="T61" fmla="*/ 392 h 1464"/>
                <a:gd name="T62" fmla="*/ 57 w 1474"/>
                <a:gd name="T63" fmla="*/ 334 h 1464"/>
                <a:gd name="T64" fmla="*/ 364 w 1474"/>
                <a:gd name="T65" fmla="*/ 35 h 1464"/>
                <a:gd name="T66" fmla="*/ 426 w 1474"/>
                <a:gd name="T67" fmla="*/ 6 h 1464"/>
                <a:gd name="T68" fmla="*/ 493 w 1474"/>
                <a:gd name="T69" fmla="*/ 0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1464">
                  <a:moveTo>
                    <a:pt x="997" y="934"/>
                  </a:moveTo>
                  <a:lnTo>
                    <a:pt x="960" y="938"/>
                  </a:lnTo>
                  <a:lnTo>
                    <a:pt x="926" y="950"/>
                  </a:lnTo>
                  <a:lnTo>
                    <a:pt x="895" y="970"/>
                  </a:lnTo>
                  <a:lnTo>
                    <a:pt x="871" y="995"/>
                  </a:lnTo>
                  <a:lnTo>
                    <a:pt x="850" y="1025"/>
                  </a:lnTo>
                  <a:lnTo>
                    <a:pt x="838" y="1059"/>
                  </a:lnTo>
                  <a:lnTo>
                    <a:pt x="834" y="1095"/>
                  </a:lnTo>
                  <a:lnTo>
                    <a:pt x="838" y="1133"/>
                  </a:lnTo>
                  <a:lnTo>
                    <a:pt x="850" y="1167"/>
                  </a:lnTo>
                  <a:lnTo>
                    <a:pt x="871" y="1196"/>
                  </a:lnTo>
                  <a:lnTo>
                    <a:pt x="895" y="1221"/>
                  </a:lnTo>
                  <a:lnTo>
                    <a:pt x="926" y="1240"/>
                  </a:lnTo>
                  <a:lnTo>
                    <a:pt x="960" y="1253"/>
                  </a:lnTo>
                  <a:lnTo>
                    <a:pt x="997" y="1257"/>
                  </a:lnTo>
                  <a:lnTo>
                    <a:pt x="1034" y="1253"/>
                  </a:lnTo>
                  <a:lnTo>
                    <a:pt x="1069" y="1240"/>
                  </a:lnTo>
                  <a:lnTo>
                    <a:pt x="1098" y="1221"/>
                  </a:lnTo>
                  <a:lnTo>
                    <a:pt x="1123" y="1196"/>
                  </a:lnTo>
                  <a:lnTo>
                    <a:pt x="1143" y="1166"/>
                  </a:lnTo>
                  <a:lnTo>
                    <a:pt x="1155" y="1133"/>
                  </a:lnTo>
                  <a:lnTo>
                    <a:pt x="1159" y="1095"/>
                  </a:lnTo>
                  <a:lnTo>
                    <a:pt x="1155" y="1059"/>
                  </a:lnTo>
                  <a:lnTo>
                    <a:pt x="1143" y="1025"/>
                  </a:lnTo>
                  <a:lnTo>
                    <a:pt x="1123" y="995"/>
                  </a:lnTo>
                  <a:lnTo>
                    <a:pt x="1098" y="970"/>
                  </a:lnTo>
                  <a:lnTo>
                    <a:pt x="1069" y="950"/>
                  </a:lnTo>
                  <a:lnTo>
                    <a:pt x="1034" y="938"/>
                  </a:lnTo>
                  <a:lnTo>
                    <a:pt x="997" y="934"/>
                  </a:lnTo>
                  <a:close/>
                  <a:moveTo>
                    <a:pt x="493" y="0"/>
                  </a:moveTo>
                  <a:lnTo>
                    <a:pt x="526" y="6"/>
                  </a:lnTo>
                  <a:lnTo>
                    <a:pt x="558" y="17"/>
                  </a:lnTo>
                  <a:lnTo>
                    <a:pt x="589" y="35"/>
                  </a:lnTo>
                  <a:lnTo>
                    <a:pt x="617" y="56"/>
                  </a:lnTo>
                  <a:lnTo>
                    <a:pt x="1418" y="852"/>
                  </a:lnTo>
                  <a:lnTo>
                    <a:pt x="1439" y="879"/>
                  </a:lnTo>
                  <a:lnTo>
                    <a:pt x="1457" y="910"/>
                  </a:lnTo>
                  <a:lnTo>
                    <a:pt x="1469" y="941"/>
                  </a:lnTo>
                  <a:lnTo>
                    <a:pt x="1474" y="975"/>
                  </a:lnTo>
                  <a:lnTo>
                    <a:pt x="1474" y="1008"/>
                  </a:lnTo>
                  <a:lnTo>
                    <a:pt x="1469" y="1041"/>
                  </a:lnTo>
                  <a:lnTo>
                    <a:pt x="1457" y="1073"/>
                  </a:lnTo>
                  <a:lnTo>
                    <a:pt x="1439" y="1102"/>
                  </a:lnTo>
                  <a:lnTo>
                    <a:pt x="1418" y="1130"/>
                  </a:lnTo>
                  <a:lnTo>
                    <a:pt x="1137" y="1408"/>
                  </a:lnTo>
                  <a:lnTo>
                    <a:pt x="1110" y="1431"/>
                  </a:lnTo>
                  <a:lnTo>
                    <a:pt x="1079" y="1447"/>
                  </a:lnTo>
                  <a:lnTo>
                    <a:pt x="1047" y="1459"/>
                  </a:lnTo>
                  <a:lnTo>
                    <a:pt x="1013" y="1464"/>
                  </a:lnTo>
                  <a:lnTo>
                    <a:pt x="980" y="1464"/>
                  </a:lnTo>
                  <a:lnTo>
                    <a:pt x="948" y="1459"/>
                  </a:lnTo>
                  <a:lnTo>
                    <a:pt x="914" y="1447"/>
                  </a:lnTo>
                  <a:lnTo>
                    <a:pt x="885" y="1431"/>
                  </a:lnTo>
                  <a:lnTo>
                    <a:pt x="857" y="1408"/>
                  </a:lnTo>
                  <a:lnTo>
                    <a:pt x="57" y="613"/>
                  </a:lnTo>
                  <a:lnTo>
                    <a:pt x="33" y="585"/>
                  </a:lnTo>
                  <a:lnTo>
                    <a:pt x="16" y="556"/>
                  </a:lnTo>
                  <a:lnTo>
                    <a:pt x="6" y="524"/>
                  </a:lnTo>
                  <a:lnTo>
                    <a:pt x="0" y="491"/>
                  </a:lnTo>
                  <a:lnTo>
                    <a:pt x="0" y="458"/>
                  </a:lnTo>
                  <a:lnTo>
                    <a:pt x="6" y="424"/>
                  </a:lnTo>
                  <a:lnTo>
                    <a:pt x="16" y="392"/>
                  </a:lnTo>
                  <a:lnTo>
                    <a:pt x="33" y="362"/>
                  </a:lnTo>
                  <a:lnTo>
                    <a:pt x="57" y="334"/>
                  </a:lnTo>
                  <a:lnTo>
                    <a:pt x="337" y="56"/>
                  </a:lnTo>
                  <a:lnTo>
                    <a:pt x="364" y="35"/>
                  </a:lnTo>
                  <a:lnTo>
                    <a:pt x="394" y="17"/>
                  </a:lnTo>
                  <a:lnTo>
                    <a:pt x="426" y="6"/>
                  </a:lnTo>
                  <a:lnTo>
                    <a:pt x="459" y="0"/>
                  </a:lnTo>
                  <a:lnTo>
                    <a:pt x="49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latin typeface="Open Sans" panose="020B0606030504020204" pitchFamily="34" charset="0"/>
              </a:endParaRPr>
            </a:p>
          </p:txBody>
        </p:sp>
      </p:grpSp>
      <p:sp>
        <p:nvSpPr>
          <p:cNvPr id="109" name="Rectangle 108">
            <a:extLst>
              <a:ext uri="{FF2B5EF4-FFF2-40B4-BE49-F238E27FC236}">
                <a16:creationId xmlns:a16="http://schemas.microsoft.com/office/drawing/2014/main" id="{93128BD2-FB0E-442B-BCD6-558BAEBB9F53}"/>
              </a:ext>
            </a:extLst>
          </p:cNvPr>
          <p:cNvSpPr/>
          <p:nvPr/>
        </p:nvSpPr>
        <p:spPr>
          <a:xfrm>
            <a:off x="220840" y="1241802"/>
            <a:ext cx="354579" cy="2487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500" dirty="0"/>
              <a:t>STRENGHTS</a:t>
            </a:r>
          </a:p>
        </p:txBody>
      </p:sp>
      <p:sp>
        <p:nvSpPr>
          <p:cNvPr id="43" name="Rectangle 42"/>
          <p:cNvSpPr/>
          <p:nvPr/>
        </p:nvSpPr>
        <p:spPr>
          <a:xfrm>
            <a:off x="628625" y="1262302"/>
            <a:ext cx="3976309" cy="2446824"/>
          </a:xfrm>
          <a:prstGeom prst="rect">
            <a:avLst/>
          </a:prstGeom>
          <a:ln>
            <a:noFill/>
          </a:ln>
        </p:spPr>
        <p:txBody>
          <a:bodyPr wrap="square">
            <a:spAutoFit/>
          </a:bodyPr>
          <a:lstStyle/>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Track record of commercialization (Mo-99, I-131 etc.)</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Good Manufacturing Practice (GMP) certified clean room for radiopharmaceuticals research </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US" sz="900" dirty="0">
                <a:latin typeface="Arial" panose="020B0604020202020204" pitchFamily="34" charset="0"/>
                <a:ea typeface="Times New Roman" panose="02020603050405020304" pitchFamily="18" charset="0"/>
                <a:cs typeface="Arial" panose="020B0604020202020204" pitchFamily="34" charset="0"/>
              </a:rPr>
              <a:t>Plasma technology platform with wide application areas</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US" sz="900" dirty="0">
                <a:latin typeface="Arial" panose="020B0604020202020204" pitchFamily="34" charset="0"/>
                <a:ea typeface="Times New Roman" panose="02020603050405020304" pitchFamily="18" charset="0"/>
                <a:cs typeface="Arial" panose="020B0604020202020204" pitchFamily="34" charset="0"/>
              </a:rPr>
              <a:t>Hazardous chemical substance handling  experience</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Sole producer of fluorochemicals in the Southern Hemisphere</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Integrated Management System (SHEQ)  enables compliance to NNR license requirements</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Nuclear Installation License Compliance &amp; oversight</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US" sz="900" dirty="0">
                <a:latin typeface="Arial" panose="020B0604020202020204" pitchFamily="34" charset="0"/>
                <a:ea typeface="Times New Roman" panose="02020603050405020304" pitchFamily="18" charset="0"/>
                <a:cs typeface="Arial" panose="020B0604020202020204" pitchFamily="34" charset="0"/>
              </a:rPr>
              <a:t>SAFARI-1’s established track record </a:t>
            </a:r>
          </a:p>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Well established nuclear waste management processes</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ISO 9001, ASME VIII ‘U’ Stamp &amp; ASME III ‘N’ Stamp certifications for </a:t>
            </a:r>
          </a:p>
          <a:p>
            <a:pPr lvl="0">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   design and manufacturing</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R&amp;TD capability to </a:t>
            </a:r>
            <a:r>
              <a:rPr lang="en-US" sz="900" dirty="0">
                <a:latin typeface="Arial" panose="020B0604020202020204" pitchFamily="34" charset="0"/>
                <a:ea typeface="Times New Roman" panose="02020603050405020304" pitchFamily="18" charset="0"/>
                <a:cs typeface="Arial" panose="020B0604020202020204" pitchFamily="34" charset="0"/>
              </a:rPr>
              <a:t>develop technologies with high market potential into products and services</a:t>
            </a:r>
            <a:endParaRPr lang="en-ZA" sz="900" dirty="0">
              <a:latin typeface="Arial" panose="020B0604020202020204" pitchFamily="34" charset="0"/>
              <a:ea typeface="Times New Roman" panose="02020603050405020304" pitchFamily="18" charset="0"/>
              <a:cs typeface="Times New Roman" panose="02020603050405020304" pitchFamily="18" charset="0"/>
            </a:endParaRPr>
          </a:p>
          <a:p>
            <a:pPr marL="87313" lvl="0" indent="-87313">
              <a:buFont typeface="Wingdings" panose="05000000000000000000" pitchFamily="2" charset="2"/>
              <a:buChar char="§"/>
              <a:tabLst>
                <a:tab pos="540385" algn="l"/>
              </a:tabLst>
            </a:pPr>
            <a:r>
              <a:rPr lang="en-US" sz="900" dirty="0">
                <a:latin typeface="Arial" panose="020B0604020202020204" pitchFamily="34" charset="0"/>
                <a:ea typeface="SimSun" panose="02010600030101010101" pitchFamily="2" charset="-122"/>
                <a:cs typeface="Arial" panose="020B0604020202020204" pitchFamily="34" charset="0"/>
              </a:rPr>
              <a:t>Differentiated infrastructure for product development and sales </a:t>
            </a:r>
          </a:p>
          <a:p>
            <a:pPr lvl="0">
              <a:tabLst>
                <a:tab pos="540385" algn="l"/>
              </a:tabLst>
            </a:pPr>
            <a:r>
              <a:rPr lang="en-US" sz="900" dirty="0">
                <a:latin typeface="Arial" panose="020B0604020202020204" pitchFamily="34" charset="0"/>
                <a:ea typeface="SimSun" panose="02010600030101010101" pitchFamily="2" charset="-122"/>
                <a:cs typeface="Arial" panose="020B0604020202020204" pitchFamily="34" charset="0"/>
              </a:rPr>
              <a:t>   (SAFARI, NTP isotope supply)</a:t>
            </a:r>
            <a:r>
              <a:rPr lang="en-GB" sz="900" dirty="0">
                <a:latin typeface="Arial" panose="020B0604020202020204" pitchFamily="34" charset="0"/>
                <a:ea typeface="Times New Roman" panose="02020603050405020304" pitchFamily="18" charset="0"/>
                <a:cs typeface="Arial" panose="020B0604020202020204" pitchFamily="34" charset="0"/>
              </a:rPr>
              <a:t> </a:t>
            </a:r>
          </a:p>
        </p:txBody>
      </p:sp>
      <p:sp>
        <p:nvSpPr>
          <p:cNvPr id="45" name="Rectangle 44"/>
          <p:cNvSpPr/>
          <p:nvPr/>
        </p:nvSpPr>
        <p:spPr>
          <a:xfrm>
            <a:off x="5151361" y="1227677"/>
            <a:ext cx="3795313" cy="2481449"/>
          </a:xfrm>
          <a:prstGeom prst="rect">
            <a:avLst/>
          </a:prstGeom>
          <a:ln>
            <a:noFill/>
          </a:ln>
        </p:spPr>
        <p:txBody>
          <a:bodyPr wrap="square">
            <a:spAutoFit/>
          </a:bodyPr>
          <a:lstStyle/>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Sub-economic Fluorochemical plants (Small production plants with no economies of scale)</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US" sz="900" dirty="0">
                <a:latin typeface="Arial" panose="020B0604020202020204" pitchFamily="34" charset="0"/>
                <a:ea typeface="Times New Roman" panose="02020603050405020304" pitchFamily="18" charset="0"/>
                <a:cs typeface="Arial" panose="020B0604020202020204" pitchFamily="34" charset="0"/>
              </a:rPr>
              <a:t>Geographical distance to export markets</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No processes for the treatment of special waste streams</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Ageing equipment and infrastructure</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Insufficient succession planning </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US" sz="900" dirty="0">
                <a:latin typeface="Arial" panose="020B0604020202020204" pitchFamily="34" charset="0"/>
                <a:ea typeface="Times New Roman" panose="02020603050405020304" pitchFamily="18" charset="0"/>
                <a:cs typeface="Arial" panose="020B0604020202020204" pitchFamily="34" charset="0"/>
              </a:rPr>
              <a:t>Limited capacity building</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Performance management system not functioning optimally</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Limited market intelligence in some areas</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Core capability for industrial applications sub-critical and dispersed</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US" sz="900" dirty="0">
                <a:latin typeface="Arial" panose="020B0604020202020204" pitchFamily="34" charset="0"/>
                <a:ea typeface="Times New Roman" panose="02020603050405020304" pitchFamily="18" charset="0"/>
                <a:cs typeface="Arial" panose="020B0604020202020204" pitchFamily="34" charset="0"/>
              </a:rPr>
              <a:t>Poor business culture, processes and expertise</a:t>
            </a:r>
            <a:endParaRPr lang="en-ZA" sz="900" dirty="0">
              <a:latin typeface="Arial" panose="020B0604020202020204" pitchFamily="34" charset="0"/>
              <a:ea typeface="Times New Roman" panose="02020603050405020304" pitchFamily="18" charset="0"/>
              <a:cs typeface="Arial" panose="020B0604020202020204" pitchFamily="34" charset="0"/>
            </a:endParaRP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Lack of an Integrated Business management system (ERP system) to have a “live pulse” of the state of the business from planning through to execution through to financial performance</a:t>
            </a:r>
          </a:p>
          <a:p>
            <a:pPr marL="87313" indent="-87313">
              <a:lnSpc>
                <a:spcPct val="115000"/>
              </a:lnSpc>
              <a:buFont typeface="Wingdings" panose="05000000000000000000" pitchFamily="2" charset="2"/>
              <a:buChar char="§"/>
              <a:tabLst>
                <a:tab pos="540385" algn="l"/>
              </a:tabLst>
            </a:pPr>
            <a:r>
              <a:rPr lang="en-GB" sz="900" dirty="0">
                <a:latin typeface="Arial" panose="020B0604020202020204" pitchFamily="34" charset="0"/>
                <a:ea typeface="Times New Roman" panose="02020603050405020304" pitchFamily="18" charset="0"/>
                <a:cs typeface="Arial" panose="020B0604020202020204" pitchFamily="34" charset="0"/>
              </a:rPr>
              <a:t>Limited investment / fundraising capability</a:t>
            </a:r>
            <a:endParaRPr lang="en-ZA" sz="900" dirty="0">
              <a:latin typeface="Arial" panose="020B0604020202020204" pitchFamily="34" charset="0"/>
              <a:ea typeface="Times New Roman" panose="02020603050405020304" pitchFamily="18" charset="0"/>
              <a:cs typeface="Arial" panose="020B0604020202020204" pitchFamily="34" charset="0"/>
            </a:endParaRPr>
          </a:p>
        </p:txBody>
      </p:sp>
      <p:sp>
        <p:nvSpPr>
          <p:cNvPr id="46" name="Rectangle 45">
            <a:extLst>
              <a:ext uri="{FF2B5EF4-FFF2-40B4-BE49-F238E27FC236}">
                <a16:creationId xmlns:a16="http://schemas.microsoft.com/office/drawing/2014/main" id="{93128BD2-FB0E-442B-BCD6-558BAEBB9F53}"/>
              </a:ext>
            </a:extLst>
          </p:cNvPr>
          <p:cNvSpPr/>
          <p:nvPr/>
        </p:nvSpPr>
        <p:spPr>
          <a:xfrm>
            <a:off x="4744490" y="1241802"/>
            <a:ext cx="354579" cy="2487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500" dirty="0"/>
              <a:t>WEAKNESS</a:t>
            </a:r>
          </a:p>
        </p:txBody>
      </p:sp>
      <p:sp>
        <p:nvSpPr>
          <p:cNvPr id="47" name="Rectangle 46"/>
          <p:cNvSpPr/>
          <p:nvPr/>
        </p:nvSpPr>
        <p:spPr>
          <a:xfrm>
            <a:off x="628625" y="4284731"/>
            <a:ext cx="4045570" cy="2162900"/>
          </a:xfrm>
          <a:prstGeom prst="rect">
            <a:avLst/>
          </a:prstGeom>
          <a:ln>
            <a:noFill/>
          </a:ln>
        </p:spPr>
        <p:txBody>
          <a:bodyPr wrap="square">
            <a:spAutoFit/>
          </a:bodyPr>
          <a:lstStyle/>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Growing demand for nuclear medicine products locally and internationally</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Exports of fluorochemicals to AFRICA, ASIA and LATIN AMERICA</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Diversification into broader fluorochemicals portfolio (Pharma, Cooling, Polymers etc.).</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Large fluorspar reserves</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DSI funds for product and infrastructure development </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Increased D&amp;D Stage 1 programme </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Technology Innovation Agency funds early stage product commercialization</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Empowering African States with safeguards implementation capabilities</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Government-wide MPR project for the replacement of SAFARI-1</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R&amp;TD pipeline of technologies with high market potential </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Exploit immovable assets to grow commercial revenue</a:t>
            </a:r>
          </a:p>
        </p:txBody>
      </p:sp>
      <p:sp>
        <p:nvSpPr>
          <p:cNvPr id="48" name="Rectangle 47">
            <a:extLst>
              <a:ext uri="{FF2B5EF4-FFF2-40B4-BE49-F238E27FC236}">
                <a16:creationId xmlns:a16="http://schemas.microsoft.com/office/drawing/2014/main" id="{93128BD2-FB0E-442B-BCD6-558BAEBB9F53}"/>
              </a:ext>
            </a:extLst>
          </p:cNvPr>
          <p:cNvSpPr/>
          <p:nvPr/>
        </p:nvSpPr>
        <p:spPr>
          <a:xfrm>
            <a:off x="220839" y="4122269"/>
            <a:ext cx="354579" cy="24878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500" dirty="0"/>
              <a:t>OPPORTUNITIES</a:t>
            </a:r>
          </a:p>
        </p:txBody>
      </p:sp>
      <p:sp>
        <p:nvSpPr>
          <p:cNvPr id="49" name="Rectangle 48"/>
          <p:cNvSpPr/>
          <p:nvPr/>
        </p:nvSpPr>
        <p:spPr>
          <a:xfrm>
            <a:off x="5151361" y="4053099"/>
            <a:ext cx="3795313" cy="2640723"/>
          </a:xfrm>
          <a:prstGeom prst="rect">
            <a:avLst/>
          </a:prstGeom>
          <a:ln>
            <a:noFill/>
          </a:ln>
        </p:spPr>
        <p:txBody>
          <a:bodyPr wrap="square">
            <a:spAutoFit/>
          </a:bodyPr>
          <a:lstStyle/>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Declining grant (in real terms) </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Loss of early mover advantage due to inadequate technology development funding</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Withdrawal of radioactive licenses by the Regulator due to non-compliance</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Withdrawal of South African Health Products Regulatory Authority (SAHPRA) authority to produce radiopharmaceuticals due to non-compliance to most recent Good Manufacturing Practice (GMP) requirements</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Limited suppliers of critical input materials in SA (e.g. current fluorspar mine is foreign owned and a competitor to Necsa, </a:t>
            </a:r>
            <a:r>
              <a:rPr lang="en-ZA" sz="900" dirty="0" err="1">
                <a:latin typeface="Arial" panose="020B0604020202020204" pitchFamily="34" charset="0"/>
                <a:ea typeface="Times New Roman" panose="02020603050405020304" pitchFamily="18" charset="0"/>
                <a:cs typeface="Arial" panose="020B0604020202020204" pitchFamily="34" charset="0"/>
              </a:rPr>
              <a:t>Yb</a:t>
            </a:r>
            <a:r>
              <a:rPr lang="en-ZA" sz="900" dirty="0">
                <a:latin typeface="Arial" panose="020B0604020202020204" pitchFamily="34" charset="0"/>
                <a:ea typeface="Times New Roman" panose="02020603050405020304" pitchFamily="18" charset="0"/>
                <a:cs typeface="Arial" panose="020B0604020202020204" pitchFamily="34" charset="0"/>
              </a:rPr>
              <a:t>)</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Long lead time for growth project approvals by executive authority </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Serious safety, environmental and security incidents (and associated potential reputational damage)</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High cost of regulatory compliance in SA</a:t>
            </a:r>
          </a:p>
          <a:p>
            <a:pPr marL="87313" indent="-87313">
              <a:lnSpc>
                <a:spcPct val="115000"/>
              </a:lnSpc>
              <a:buFont typeface="Wingdings" panose="05000000000000000000" pitchFamily="2" charset="2"/>
              <a:buChar char="§"/>
              <a:tabLst>
                <a:tab pos="540385" algn="l"/>
              </a:tabLst>
            </a:pPr>
            <a:r>
              <a:rPr lang="en-ZA" sz="900" dirty="0">
                <a:latin typeface="Arial" panose="020B0604020202020204" pitchFamily="34" charset="0"/>
                <a:ea typeface="Times New Roman" panose="02020603050405020304" pitchFamily="18" charset="0"/>
                <a:cs typeface="Arial" panose="020B0604020202020204" pitchFamily="34" charset="0"/>
              </a:rPr>
              <a:t>Opposition towards nuclear power</a:t>
            </a:r>
          </a:p>
        </p:txBody>
      </p:sp>
      <p:sp>
        <p:nvSpPr>
          <p:cNvPr id="50" name="Rectangle 49">
            <a:extLst>
              <a:ext uri="{FF2B5EF4-FFF2-40B4-BE49-F238E27FC236}">
                <a16:creationId xmlns:a16="http://schemas.microsoft.com/office/drawing/2014/main" id="{93128BD2-FB0E-442B-BCD6-558BAEBB9F53}"/>
              </a:ext>
            </a:extLst>
          </p:cNvPr>
          <p:cNvSpPr/>
          <p:nvPr/>
        </p:nvSpPr>
        <p:spPr>
          <a:xfrm>
            <a:off x="4745972" y="4122269"/>
            <a:ext cx="354579" cy="24878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500" dirty="0"/>
              <a:t>THREATS</a:t>
            </a:r>
          </a:p>
        </p:txBody>
      </p:sp>
      <p:sp>
        <p:nvSpPr>
          <p:cNvPr id="51" name="Title 4"/>
          <p:cNvSpPr txBox="1">
            <a:spLocks/>
          </p:cNvSpPr>
          <p:nvPr/>
        </p:nvSpPr>
        <p:spPr>
          <a:xfrm>
            <a:off x="63002" y="156523"/>
            <a:ext cx="7201989" cy="1071154"/>
          </a:xfrm>
          <a:prstGeom prst="rect">
            <a:avLst/>
          </a:prstGeom>
          <a:effectLst>
            <a:outerShdw blurRad="50800" dist="38100" algn="l" rotWithShape="0">
              <a:prstClr val="black">
                <a:alpha val="70000"/>
              </a:prstClr>
            </a:outerShdw>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Arial"/>
                <a:ea typeface="+mn-ea"/>
                <a:cs typeface="Arial"/>
              </a:rPr>
              <a:t>SITUATIONAL ANALYSIS</a:t>
            </a:r>
            <a:endParaRPr lang="en-ZA" sz="3200" b="1" dirty="0">
              <a:solidFill>
                <a:schemeClr val="bg1"/>
              </a:solidFill>
              <a:latin typeface="Arial"/>
              <a:ea typeface="+mn-ea"/>
              <a:cs typeface="Arial"/>
            </a:endParaRPr>
          </a:p>
        </p:txBody>
      </p:sp>
      <p:sp>
        <p:nvSpPr>
          <p:cNvPr id="7" name="Slide Number Placeholder 6"/>
          <p:cNvSpPr>
            <a:spLocks noGrp="1"/>
          </p:cNvSpPr>
          <p:nvPr>
            <p:ph type="sldNum" sz="quarter" idx="12"/>
          </p:nvPr>
        </p:nvSpPr>
        <p:spPr/>
        <p:txBody>
          <a:bodyPr/>
          <a:lstStyle/>
          <a:p>
            <a:fld id="{55606F0F-C923-9C4F-9129-EDBF4B3F081A}"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34248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791216" y="6289119"/>
            <a:ext cx="2133600" cy="365125"/>
          </a:xfrm>
        </p:spPr>
        <p:txBody>
          <a:bodyPr/>
          <a:lstStyle/>
          <a:p>
            <a:fld id="{55606F0F-C923-9C4F-9129-EDBF4B3F081A}" type="slidenum">
              <a:rPr lang="en-US" smtClean="0">
                <a:solidFill>
                  <a:prstClr val="black">
                    <a:tint val="75000"/>
                  </a:prstClr>
                </a:solidFill>
              </a:rPr>
              <a:pPr/>
              <a:t>7</a:t>
            </a:fld>
            <a:endParaRPr lang="en-US" dirty="0">
              <a:solidFill>
                <a:prstClr val="black">
                  <a:tint val="75000"/>
                </a:prstClr>
              </a:solidFill>
            </a:endParaRPr>
          </a:p>
        </p:txBody>
      </p:sp>
      <p:grpSp>
        <p:nvGrpSpPr>
          <p:cNvPr id="99" name="Group 98"/>
          <p:cNvGrpSpPr/>
          <p:nvPr/>
        </p:nvGrpSpPr>
        <p:grpSpPr>
          <a:xfrm>
            <a:off x="46846" y="1348838"/>
            <a:ext cx="9140778" cy="3029819"/>
            <a:chOff x="66102" y="1662634"/>
            <a:chExt cx="9779449" cy="3559533"/>
          </a:xfrm>
        </p:grpSpPr>
        <p:grpSp>
          <p:nvGrpSpPr>
            <p:cNvPr id="87" name="Group 86"/>
            <p:cNvGrpSpPr/>
            <p:nvPr/>
          </p:nvGrpSpPr>
          <p:grpSpPr>
            <a:xfrm>
              <a:off x="66102" y="3335805"/>
              <a:ext cx="8954527" cy="632861"/>
              <a:chOff x="145913" y="4705923"/>
              <a:chExt cx="8954527" cy="632861"/>
            </a:xfrm>
          </p:grpSpPr>
          <p:grpSp>
            <p:nvGrpSpPr>
              <p:cNvPr id="18" name="Group 17"/>
              <p:cNvGrpSpPr/>
              <p:nvPr/>
            </p:nvGrpSpPr>
            <p:grpSpPr>
              <a:xfrm>
                <a:off x="145913" y="4705923"/>
                <a:ext cx="8954527" cy="632861"/>
                <a:chOff x="457200" y="4829782"/>
                <a:chExt cx="10246320" cy="671209"/>
              </a:xfrm>
            </p:grpSpPr>
            <p:cxnSp>
              <p:nvCxnSpPr>
                <p:cNvPr id="6" name="Straight Arrow Connector 5"/>
                <p:cNvCxnSpPr/>
                <p:nvPr/>
              </p:nvCxnSpPr>
              <p:spPr>
                <a:xfrm>
                  <a:off x="457200" y="5145932"/>
                  <a:ext cx="102463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66932" y="4834646"/>
                  <a:ext cx="690664" cy="651753"/>
                </a:xfrm>
                <a:prstGeom prst="ellipse">
                  <a:avLst/>
                </a:prstGeom>
                <a:solidFill>
                  <a:schemeClr val="tx2">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Dec ‘20</a:t>
                  </a:r>
                  <a:endParaRPr lang="en-ZA" sz="1200" dirty="0">
                    <a:latin typeface="Arial" panose="020B0604020202020204" pitchFamily="34" charset="0"/>
                    <a:cs typeface="Arial" panose="020B0604020202020204" pitchFamily="34" charset="0"/>
                  </a:endParaRPr>
                </a:p>
              </p:txBody>
            </p:sp>
            <p:sp>
              <p:nvSpPr>
                <p:cNvPr id="8" name="Oval 7"/>
                <p:cNvSpPr/>
                <p:nvPr/>
              </p:nvSpPr>
              <p:spPr>
                <a:xfrm>
                  <a:off x="1309996" y="4829783"/>
                  <a:ext cx="690664" cy="6517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Jan ‘21</a:t>
                  </a:r>
                  <a:endParaRPr lang="en-ZA" sz="1200" dirty="0">
                    <a:latin typeface="Arial" panose="020B0604020202020204" pitchFamily="34" charset="0"/>
                    <a:cs typeface="Arial" panose="020B0604020202020204" pitchFamily="34" charset="0"/>
                  </a:endParaRPr>
                </a:p>
              </p:txBody>
            </p:sp>
            <p:sp>
              <p:nvSpPr>
                <p:cNvPr id="9" name="Oval 8"/>
                <p:cNvSpPr/>
                <p:nvPr/>
              </p:nvSpPr>
              <p:spPr>
                <a:xfrm>
                  <a:off x="2153060" y="4839509"/>
                  <a:ext cx="690664" cy="651753"/>
                </a:xfrm>
                <a:prstGeom prst="ellipse">
                  <a:avLst/>
                </a:prstGeom>
                <a:solidFill>
                  <a:schemeClr val="tx2">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Feb ‘21</a:t>
                  </a:r>
                  <a:endParaRPr lang="en-ZA" sz="1200" dirty="0">
                    <a:latin typeface="Arial" panose="020B0604020202020204" pitchFamily="34" charset="0"/>
                    <a:cs typeface="Arial" panose="020B0604020202020204" pitchFamily="34" charset="0"/>
                  </a:endParaRPr>
                </a:p>
              </p:txBody>
            </p:sp>
            <p:sp>
              <p:nvSpPr>
                <p:cNvPr id="10" name="Oval 9"/>
                <p:cNvSpPr/>
                <p:nvPr/>
              </p:nvSpPr>
              <p:spPr>
                <a:xfrm>
                  <a:off x="2996124" y="4834646"/>
                  <a:ext cx="690664" cy="6517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Mar ‘21</a:t>
                  </a:r>
                  <a:endParaRPr lang="en-ZA" sz="1200" dirty="0">
                    <a:latin typeface="Arial" panose="020B0604020202020204" pitchFamily="34" charset="0"/>
                    <a:cs typeface="Arial" panose="020B0604020202020204" pitchFamily="34" charset="0"/>
                  </a:endParaRPr>
                </a:p>
              </p:txBody>
            </p:sp>
            <p:sp>
              <p:nvSpPr>
                <p:cNvPr id="11" name="Oval 10"/>
                <p:cNvSpPr/>
                <p:nvPr/>
              </p:nvSpPr>
              <p:spPr>
                <a:xfrm>
                  <a:off x="3839188" y="4844373"/>
                  <a:ext cx="690664" cy="651753"/>
                </a:xfrm>
                <a:prstGeom prst="ellipse">
                  <a:avLst/>
                </a:prstGeom>
                <a:solidFill>
                  <a:schemeClr val="tx2">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Apr ‘21</a:t>
                  </a:r>
                  <a:endParaRPr lang="en-ZA" sz="1200" dirty="0">
                    <a:latin typeface="Arial" panose="020B0604020202020204" pitchFamily="34" charset="0"/>
                    <a:cs typeface="Arial" panose="020B0604020202020204" pitchFamily="34" charset="0"/>
                  </a:endParaRPr>
                </a:p>
              </p:txBody>
            </p:sp>
            <p:sp>
              <p:nvSpPr>
                <p:cNvPr id="12" name="Oval 11"/>
                <p:cNvSpPr/>
                <p:nvPr/>
              </p:nvSpPr>
              <p:spPr>
                <a:xfrm>
                  <a:off x="4682252" y="4849238"/>
                  <a:ext cx="690664" cy="6517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May ’21</a:t>
                  </a:r>
                  <a:endParaRPr lang="en-ZA" sz="1200" dirty="0">
                    <a:latin typeface="Arial" panose="020B0604020202020204" pitchFamily="34" charset="0"/>
                    <a:cs typeface="Arial" panose="020B0604020202020204" pitchFamily="34" charset="0"/>
                  </a:endParaRPr>
                </a:p>
              </p:txBody>
            </p:sp>
            <p:sp>
              <p:nvSpPr>
                <p:cNvPr id="13" name="Oval 12"/>
                <p:cNvSpPr/>
                <p:nvPr/>
              </p:nvSpPr>
              <p:spPr>
                <a:xfrm>
                  <a:off x="5525316" y="4829782"/>
                  <a:ext cx="690664" cy="651753"/>
                </a:xfrm>
                <a:prstGeom prst="ellipse">
                  <a:avLst/>
                </a:prstGeom>
                <a:solidFill>
                  <a:schemeClr val="tx2">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Jun ’21</a:t>
                  </a:r>
                  <a:endParaRPr lang="en-ZA" sz="1200" dirty="0">
                    <a:latin typeface="Arial" panose="020B0604020202020204" pitchFamily="34" charset="0"/>
                    <a:cs typeface="Arial" panose="020B0604020202020204" pitchFamily="34" charset="0"/>
                  </a:endParaRPr>
                </a:p>
              </p:txBody>
            </p:sp>
            <p:sp>
              <p:nvSpPr>
                <p:cNvPr id="14" name="Oval 13"/>
                <p:cNvSpPr/>
                <p:nvPr/>
              </p:nvSpPr>
              <p:spPr>
                <a:xfrm>
                  <a:off x="6368380" y="4849238"/>
                  <a:ext cx="690664" cy="6517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Jul ’21</a:t>
                  </a:r>
                  <a:endParaRPr lang="en-ZA" sz="1200" dirty="0">
                    <a:latin typeface="Arial" panose="020B0604020202020204" pitchFamily="34" charset="0"/>
                    <a:cs typeface="Arial" panose="020B0604020202020204" pitchFamily="34" charset="0"/>
                  </a:endParaRPr>
                </a:p>
              </p:txBody>
            </p:sp>
            <p:sp>
              <p:nvSpPr>
                <p:cNvPr id="15" name="Oval 14"/>
                <p:cNvSpPr/>
                <p:nvPr/>
              </p:nvSpPr>
              <p:spPr>
                <a:xfrm>
                  <a:off x="7211444" y="4829783"/>
                  <a:ext cx="690664" cy="651753"/>
                </a:xfrm>
                <a:prstGeom prst="ellipse">
                  <a:avLst/>
                </a:prstGeom>
                <a:solidFill>
                  <a:schemeClr val="tx2">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Aug ’21</a:t>
                  </a:r>
                  <a:endParaRPr lang="en-ZA" sz="1200" dirty="0">
                    <a:latin typeface="Arial" panose="020B0604020202020204" pitchFamily="34" charset="0"/>
                    <a:cs typeface="Arial" panose="020B0604020202020204" pitchFamily="34" charset="0"/>
                  </a:endParaRPr>
                </a:p>
              </p:txBody>
            </p:sp>
            <p:sp>
              <p:nvSpPr>
                <p:cNvPr id="16" name="Oval 15"/>
                <p:cNvSpPr/>
                <p:nvPr/>
              </p:nvSpPr>
              <p:spPr>
                <a:xfrm>
                  <a:off x="8054508" y="4834646"/>
                  <a:ext cx="690664" cy="65175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Sep ’21</a:t>
                  </a:r>
                  <a:endParaRPr lang="en-ZA" sz="1200" dirty="0">
                    <a:latin typeface="Arial" panose="020B0604020202020204" pitchFamily="34" charset="0"/>
                    <a:cs typeface="Arial" panose="020B0604020202020204" pitchFamily="34" charset="0"/>
                  </a:endParaRPr>
                </a:p>
              </p:txBody>
            </p:sp>
          </p:grpSp>
          <p:sp>
            <p:nvSpPr>
              <p:cNvPr id="20" name="Oval 19"/>
              <p:cNvSpPr/>
              <p:nvPr/>
            </p:nvSpPr>
            <p:spPr>
              <a:xfrm>
                <a:off x="8282973" y="4705924"/>
                <a:ext cx="627613" cy="614517"/>
              </a:xfrm>
              <a:prstGeom prst="ellipse">
                <a:avLst/>
              </a:prstGeom>
              <a:solidFill>
                <a:schemeClr val="accent3">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Mar ’22</a:t>
                </a:r>
                <a:endParaRPr lang="en-ZA" sz="1200" dirty="0">
                  <a:latin typeface="Arial" panose="020B0604020202020204" pitchFamily="34" charset="0"/>
                  <a:cs typeface="Arial" panose="020B0604020202020204" pitchFamily="34" charset="0"/>
                </a:endParaRPr>
              </a:p>
            </p:txBody>
          </p:sp>
          <p:sp>
            <p:nvSpPr>
              <p:cNvPr id="21" name="Oval 20"/>
              <p:cNvSpPr/>
              <p:nvPr/>
            </p:nvSpPr>
            <p:spPr>
              <a:xfrm>
                <a:off x="7522174" y="4719680"/>
                <a:ext cx="627613" cy="614517"/>
              </a:xfrm>
              <a:prstGeom prst="ellipse">
                <a:avLst/>
              </a:prstGeom>
              <a:solidFill>
                <a:schemeClr val="tx2">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panose="020B0604020202020204" pitchFamily="34" charset="0"/>
                    <a:cs typeface="Arial" panose="020B0604020202020204" pitchFamily="34" charset="0"/>
                  </a:rPr>
                  <a:t>Oct ’21</a:t>
                </a:r>
                <a:endParaRPr lang="en-ZA" sz="1200" dirty="0">
                  <a:latin typeface="Arial" panose="020B0604020202020204" pitchFamily="34" charset="0"/>
                  <a:cs typeface="Arial" panose="020B0604020202020204" pitchFamily="34" charset="0"/>
                </a:endParaRPr>
              </a:p>
            </p:txBody>
          </p:sp>
        </p:grpSp>
        <p:grpSp>
          <p:nvGrpSpPr>
            <p:cNvPr id="97" name="Group 96"/>
            <p:cNvGrpSpPr/>
            <p:nvPr/>
          </p:nvGrpSpPr>
          <p:grpSpPr>
            <a:xfrm>
              <a:off x="316400" y="3954908"/>
              <a:ext cx="8859522" cy="1267259"/>
              <a:chOff x="316400" y="3954908"/>
              <a:chExt cx="8859522" cy="1267259"/>
            </a:xfrm>
          </p:grpSpPr>
          <p:cxnSp>
            <p:nvCxnSpPr>
              <p:cNvPr id="25" name="Straight Connector 24"/>
              <p:cNvCxnSpPr>
                <a:stCxn id="7" idx="4"/>
                <a:endCxn id="38" idx="2"/>
              </p:cNvCxnSpPr>
              <p:nvPr/>
            </p:nvCxnSpPr>
            <p:spPr>
              <a:xfrm flipH="1">
                <a:off x="374766" y="3954908"/>
                <a:ext cx="1636" cy="96123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46" idx="2"/>
              </p:cNvCxnSpPr>
              <p:nvPr/>
            </p:nvCxnSpPr>
            <p:spPr>
              <a:xfrm flipH="1">
                <a:off x="1837940" y="3960050"/>
                <a:ext cx="2" cy="9432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55" idx="2"/>
              </p:cNvCxnSpPr>
              <p:nvPr/>
            </p:nvCxnSpPr>
            <p:spPr>
              <a:xfrm flipH="1">
                <a:off x="4797053" y="3958938"/>
                <a:ext cx="2" cy="345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54" idx="2"/>
              </p:cNvCxnSpPr>
              <p:nvPr/>
            </p:nvCxnSpPr>
            <p:spPr>
              <a:xfrm>
                <a:off x="3323506" y="3965907"/>
                <a:ext cx="7439" cy="940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52" idx="2"/>
              </p:cNvCxnSpPr>
              <p:nvPr/>
            </p:nvCxnSpPr>
            <p:spPr>
              <a:xfrm>
                <a:off x="7757163" y="3998478"/>
                <a:ext cx="3520" cy="3024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57" idx="2"/>
              </p:cNvCxnSpPr>
              <p:nvPr/>
            </p:nvCxnSpPr>
            <p:spPr>
              <a:xfrm flipH="1">
                <a:off x="6269647" y="3964079"/>
                <a:ext cx="2598" cy="335605"/>
              </a:xfrm>
              <a:prstGeom prst="line">
                <a:avLst/>
              </a:prstGeom>
            </p:spPr>
            <p:style>
              <a:lnRef idx="2">
                <a:schemeClr val="accent1"/>
              </a:lnRef>
              <a:fillRef idx="0">
                <a:schemeClr val="accent1"/>
              </a:fillRef>
              <a:effectRef idx="1">
                <a:schemeClr val="accent1"/>
              </a:effectRef>
              <a:fontRef idx="minor">
                <a:schemeClr val="tx1"/>
              </a:fontRef>
            </p:style>
          </p:cxnSp>
          <p:sp>
            <p:nvSpPr>
              <p:cNvPr id="37" name="Diamond 36"/>
              <p:cNvSpPr/>
              <p:nvPr/>
            </p:nvSpPr>
            <p:spPr>
              <a:xfrm>
                <a:off x="319474" y="4158354"/>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8" name="Diamond 37"/>
              <p:cNvSpPr/>
              <p:nvPr/>
            </p:nvSpPr>
            <p:spPr>
              <a:xfrm>
                <a:off x="316400" y="4770230"/>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5" name="Diamond 44"/>
              <p:cNvSpPr/>
              <p:nvPr/>
            </p:nvSpPr>
            <p:spPr>
              <a:xfrm>
                <a:off x="1779574" y="4158354"/>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6" name="Diamond 45"/>
              <p:cNvSpPr/>
              <p:nvPr/>
            </p:nvSpPr>
            <p:spPr>
              <a:xfrm>
                <a:off x="1779574" y="4757426"/>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2" name="Diamond 51"/>
              <p:cNvSpPr/>
              <p:nvPr/>
            </p:nvSpPr>
            <p:spPr>
              <a:xfrm>
                <a:off x="7702317" y="4155041"/>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3" name="Diamond 52"/>
              <p:cNvSpPr/>
              <p:nvPr/>
            </p:nvSpPr>
            <p:spPr>
              <a:xfrm>
                <a:off x="3265139" y="4155040"/>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4" name="Diamond 53"/>
              <p:cNvSpPr/>
              <p:nvPr/>
            </p:nvSpPr>
            <p:spPr>
              <a:xfrm>
                <a:off x="3272579" y="4760502"/>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5" name="Diamond 54"/>
              <p:cNvSpPr/>
              <p:nvPr/>
            </p:nvSpPr>
            <p:spPr>
              <a:xfrm>
                <a:off x="4738687" y="4158354"/>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7" name="Diamond 56"/>
              <p:cNvSpPr/>
              <p:nvPr/>
            </p:nvSpPr>
            <p:spPr>
              <a:xfrm>
                <a:off x="6211281" y="4153769"/>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8" name="TextBox 67"/>
              <p:cNvSpPr txBox="1"/>
              <p:nvPr/>
            </p:nvSpPr>
            <p:spPr>
              <a:xfrm>
                <a:off x="403302" y="4115351"/>
                <a:ext cx="1317906"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4 Dec – Meeting: Labour, management &amp; Letsema</a:t>
                </a:r>
                <a:endParaRPr lang="en-ZA" sz="800" dirty="0">
                  <a:latin typeface="Arial" panose="020B0604020202020204" pitchFamily="34" charset="0"/>
                  <a:cs typeface="Arial" panose="020B0604020202020204" pitchFamily="34" charset="0"/>
                </a:endParaRPr>
              </a:p>
            </p:txBody>
          </p:sp>
          <p:sp>
            <p:nvSpPr>
              <p:cNvPr id="69" name="TextBox 68"/>
              <p:cNvSpPr txBox="1"/>
              <p:nvPr/>
            </p:nvSpPr>
            <p:spPr>
              <a:xfrm>
                <a:off x="404125" y="4760502"/>
                <a:ext cx="1317906"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8 Dec – Meeting: Labour, management &amp; Letsema</a:t>
                </a:r>
                <a:endParaRPr lang="en-ZA" sz="800" dirty="0">
                  <a:latin typeface="Arial" panose="020B0604020202020204" pitchFamily="34" charset="0"/>
                  <a:cs typeface="Arial" panose="020B0604020202020204" pitchFamily="34" charset="0"/>
                </a:endParaRPr>
              </a:p>
            </p:txBody>
          </p:sp>
          <p:sp>
            <p:nvSpPr>
              <p:cNvPr id="70" name="TextBox 69"/>
              <p:cNvSpPr txBox="1"/>
              <p:nvPr/>
            </p:nvSpPr>
            <p:spPr>
              <a:xfrm>
                <a:off x="1913725" y="4131678"/>
                <a:ext cx="1317906"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 Feb – Task team launched</a:t>
                </a:r>
                <a:endParaRPr lang="en-ZA" sz="800" dirty="0">
                  <a:latin typeface="Arial" panose="020B0604020202020204" pitchFamily="34" charset="0"/>
                  <a:cs typeface="Arial" panose="020B0604020202020204" pitchFamily="34" charset="0"/>
                </a:endParaRPr>
              </a:p>
            </p:txBody>
          </p:sp>
          <p:sp>
            <p:nvSpPr>
              <p:cNvPr id="71" name="TextBox 70"/>
              <p:cNvSpPr txBox="1"/>
              <p:nvPr/>
            </p:nvSpPr>
            <p:spPr>
              <a:xfrm>
                <a:off x="1876032" y="4755845"/>
                <a:ext cx="1317906"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18 Feb – Burning Platform &amp; Visioning Workshop</a:t>
                </a:r>
                <a:endParaRPr lang="en-ZA" sz="800" dirty="0">
                  <a:latin typeface="Arial" panose="020B0604020202020204" pitchFamily="34" charset="0"/>
                  <a:cs typeface="Arial" panose="020B0604020202020204" pitchFamily="34" charset="0"/>
                </a:endParaRPr>
              </a:p>
            </p:txBody>
          </p:sp>
          <p:sp>
            <p:nvSpPr>
              <p:cNvPr id="72" name="TextBox 71"/>
              <p:cNvSpPr txBox="1"/>
              <p:nvPr/>
            </p:nvSpPr>
            <p:spPr>
              <a:xfrm>
                <a:off x="3394740" y="4115352"/>
                <a:ext cx="1317906" cy="687013"/>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23 Apr – Leaders in the Organisation &amp; Union Strategy Workshop</a:t>
                </a:r>
                <a:endParaRPr lang="en-ZA" sz="800" dirty="0">
                  <a:latin typeface="Arial" panose="020B0604020202020204" pitchFamily="34" charset="0"/>
                  <a:cs typeface="Arial" panose="020B0604020202020204" pitchFamily="34" charset="0"/>
                </a:endParaRPr>
              </a:p>
            </p:txBody>
          </p:sp>
          <p:sp>
            <p:nvSpPr>
              <p:cNvPr id="73" name="TextBox 72"/>
              <p:cNvSpPr txBox="1"/>
              <p:nvPr/>
            </p:nvSpPr>
            <p:spPr>
              <a:xfrm>
                <a:off x="3361596" y="4805723"/>
                <a:ext cx="1317906"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Board Approved Strategy Framework</a:t>
                </a:r>
                <a:endParaRPr lang="en-ZA" sz="800" dirty="0">
                  <a:latin typeface="Arial" panose="020B0604020202020204" pitchFamily="34" charset="0"/>
                  <a:cs typeface="Arial" panose="020B0604020202020204" pitchFamily="34" charset="0"/>
                </a:endParaRPr>
              </a:p>
            </p:txBody>
          </p:sp>
          <p:sp>
            <p:nvSpPr>
              <p:cNvPr id="74" name="TextBox 73"/>
              <p:cNvSpPr txBox="1"/>
              <p:nvPr/>
            </p:nvSpPr>
            <p:spPr>
              <a:xfrm>
                <a:off x="4843408" y="4155041"/>
                <a:ext cx="1317906"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10 Jun – CEO meeting with NEHAWU</a:t>
                </a:r>
                <a:endParaRPr lang="en-ZA" sz="800" dirty="0">
                  <a:latin typeface="Arial" panose="020B0604020202020204" pitchFamily="34" charset="0"/>
                  <a:cs typeface="Arial" panose="020B0604020202020204" pitchFamily="34" charset="0"/>
                </a:endParaRPr>
              </a:p>
            </p:txBody>
          </p:sp>
          <p:sp>
            <p:nvSpPr>
              <p:cNvPr id="81" name="TextBox 80"/>
              <p:cNvSpPr txBox="1"/>
              <p:nvPr/>
            </p:nvSpPr>
            <p:spPr>
              <a:xfrm>
                <a:off x="6369700" y="4124486"/>
                <a:ext cx="1317906"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31 Aug – Board approval of Strategy &amp; Structure</a:t>
                </a:r>
                <a:endParaRPr lang="en-ZA" sz="800" dirty="0">
                  <a:latin typeface="Arial" panose="020B0604020202020204" pitchFamily="34" charset="0"/>
                  <a:cs typeface="Arial" panose="020B0604020202020204" pitchFamily="34" charset="0"/>
                </a:endParaRPr>
              </a:p>
            </p:txBody>
          </p:sp>
          <p:sp>
            <p:nvSpPr>
              <p:cNvPr id="83" name="TextBox 82"/>
              <p:cNvSpPr txBox="1"/>
              <p:nvPr/>
            </p:nvSpPr>
            <p:spPr>
              <a:xfrm>
                <a:off x="7858016" y="4126472"/>
                <a:ext cx="1317906" cy="687013"/>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31 Oct  - Dec 2021 Advertisements, interviews &amp; appointments</a:t>
                </a:r>
                <a:endParaRPr lang="en-ZA" sz="800" dirty="0">
                  <a:latin typeface="Arial" panose="020B0604020202020204" pitchFamily="34" charset="0"/>
                  <a:cs typeface="Arial" panose="020B0604020202020204" pitchFamily="34" charset="0"/>
                </a:endParaRPr>
              </a:p>
            </p:txBody>
          </p:sp>
        </p:grpSp>
        <p:grpSp>
          <p:nvGrpSpPr>
            <p:cNvPr id="98" name="Group 97"/>
            <p:cNvGrpSpPr/>
            <p:nvPr/>
          </p:nvGrpSpPr>
          <p:grpSpPr>
            <a:xfrm>
              <a:off x="1056037" y="1662634"/>
              <a:ext cx="8789514" cy="1703468"/>
              <a:chOff x="1056037" y="1662634"/>
              <a:chExt cx="8789514" cy="1703468"/>
            </a:xfrm>
          </p:grpSpPr>
          <p:cxnSp>
            <p:nvCxnSpPr>
              <p:cNvPr id="66" name="Straight Connector 65"/>
              <p:cNvCxnSpPr/>
              <p:nvPr/>
            </p:nvCxnSpPr>
            <p:spPr>
              <a:xfrm flipH="1">
                <a:off x="2582468" y="1953113"/>
                <a:ext cx="1" cy="139644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40" idx="0"/>
              </p:cNvCxnSpPr>
              <p:nvPr/>
            </p:nvCxnSpPr>
            <p:spPr>
              <a:xfrm>
                <a:off x="1114403" y="2286416"/>
                <a:ext cx="0" cy="1063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5537930" y="1969653"/>
                <a:ext cx="1" cy="139644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51" idx="0"/>
              </p:cNvCxnSpPr>
              <p:nvPr/>
            </p:nvCxnSpPr>
            <p:spPr>
              <a:xfrm flipH="1">
                <a:off x="8516969" y="2677774"/>
                <a:ext cx="5648" cy="6626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50" idx="0"/>
              </p:cNvCxnSpPr>
              <p:nvPr/>
            </p:nvCxnSpPr>
            <p:spPr>
              <a:xfrm>
                <a:off x="7007382" y="2946418"/>
                <a:ext cx="11543" cy="398558"/>
              </a:xfrm>
              <a:prstGeom prst="line">
                <a:avLst/>
              </a:prstGeom>
            </p:spPr>
            <p:style>
              <a:lnRef idx="2">
                <a:schemeClr val="accent1"/>
              </a:lnRef>
              <a:fillRef idx="0">
                <a:schemeClr val="accent1"/>
              </a:fillRef>
              <a:effectRef idx="1">
                <a:schemeClr val="accent1"/>
              </a:effectRef>
              <a:fontRef idx="minor">
                <a:schemeClr val="tx1"/>
              </a:fontRef>
            </p:style>
          </p:cxnSp>
          <p:sp>
            <p:nvSpPr>
              <p:cNvPr id="39" name="Diamond 38"/>
              <p:cNvSpPr/>
              <p:nvPr/>
            </p:nvSpPr>
            <p:spPr>
              <a:xfrm>
                <a:off x="1061686" y="2946418"/>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0" name="Diamond 39"/>
              <p:cNvSpPr/>
              <p:nvPr/>
            </p:nvSpPr>
            <p:spPr>
              <a:xfrm>
                <a:off x="1056037" y="2286416"/>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1" name="Diamond 40"/>
              <p:cNvSpPr/>
              <p:nvPr/>
            </p:nvSpPr>
            <p:spPr>
              <a:xfrm>
                <a:off x="2523899" y="2946418"/>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42" name="Diamond 41"/>
              <p:cNvSpPr/>
              <p:nvPr/>
            </p:nvSpPr>
            <p:spPr>
              <a:xfrm>
                <a:off x="2527304" y="2621985"/>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7" name="Diamond 46"/>
              <p:cNvSpPr/>
              <p:nvPr/>
            </p:nvSpPr>
            <p:spPr>
              <a:xfrm>
                <a:off x="5472438" y="2266337"/>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8" name="Diamond 47"/>
              <p:cNvSpPr/>
              <p:nvPr/>
            </p:nvSpPr>
            <p:spPr>
              <a:xfrm>
                <a:off x="5486566" y="2940444"/>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0" name="Diamond 49"/>
              <p:cNvSpPr/>
              <p:nvPr/>
            </p:nvSpPr>
            <p:spPr>
              <a:xfrm>
                <a:off x="6949016" y="2946418"/>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1" name="Diamond 50"/>
              <p:cNvSpPr/>
              <p:nvPr/>
            </p:nvSpPr>
            <p:spPr>
              <a:xfrm>
                <a:off x="8464251" y="2677774"/>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58" name="TextBox 57"/>
              <p:cNvSpPr txBox="1"/>
              <p:nvPr/>
            </p:nvSpPr>
            <p:spPr>
              <a:xfrm>
                <a:off x="1155893" y="2192348"/>
                <a:ext cx="1242533" cy="399979"/>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15 Jan – Group Bargaining Forum</a:t>
                </a:r>
                <a:endParaRPr lang="en-ZA" sz="800" dirty="0">
                  <a:latin typeface="Arial" panose="020B0604020202020204" pitchFamily="34" charset="0"/>
                  <a:cs typeface="Arial" panose="020B0604020202020204" pitchFamily="34" charset="0"/>
                </a:endParaRPr>
              </a:p>
            </p:txBody>
          </p:sp>
          <p:sp>
            <p:nvSpPr>
              <p:cNvPr id="59" name="TextBox 58"/>
              <p:cNvSpPr txBox="1"/>
              <p:nvPr/>
            </p:nvSpPr>
            <p:spPr>
              <a:xfrm>
                <a:off x="1178418" y="2757356"/>
                <a:ext cx="1272138" cy="542380"/>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13 Jan – Meeting: Nehawu, PWU &amp; the GCEO</a:t>
                </a:r>
                <a:endParaRPr lang="en-ZA" sz="800" dirty="0">
                  <a:latin typeface="Arial" panose="020B0604020202020204" pitchFamily="34" charset="0"/>
                  <a:cs typeface="Arial" panose="020B0604020202020204" pitchFamily="34" charset="0"/>
                </a:endParaRPr>
              </a:p>
            </p:txBody>
          </p:sp>
          <p:sp>
            <p:nvSpPr>
              <p:cNvPr id="60" name="TextBox 59"/>
              <p:cNvSpPr txBox="1"/>
              <p:nvPr/>
            </p:nvSpPr>
            <p:spPr>
              <a:xfrm>
                <a:off x="2645346" y="2166044"/>
                <a:ext cx="1412667" cy="39774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17 Mar – Collective Bargaining process</a:t>
                </a:r>
                <a:endParaRPr lang="en-ZA" sz="800" dirty="0">
                  <a:latin typeface="Arial" panose="020B0604020202020204" pitchFamily="34" charset="0"/>
                  <a:cs typeface="Arial" panose="020B0604020202020204" pitchFamily="34" charset="0"/>
                </a:endParaRPr>
              </a:p>
            </p:txBody>
          </p:sp>
          <p:sp>
            <p:nvSpPr>
              <p:cNvPr id="61" name="TextBox 60"/>
              <p:cNvSpPr txBox="1"/>
              <p:nvPr/>
            </p:nvSpPr>
            <p:spPr>
              <a:xfrm>
                <a:off x="2647791" y="2558373"/>
                <a:ext cx="1504693" cy="39774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16 Mar – HR Change management Roadmap</a:t>
                </a:r>
                <a:endParaRPr lang="en-ZA" sz="800" dirty="0">
                  <a:latin typeface="Arial" panose="020B0604020202020204" pitchFamily="34" charset="0"/>
                  <a:cs typeface="Arial" panose="020B0604020202020204" pitchFamily="34" charset="0"/>
                </a:endParaRPr>
              </a:p>
            </p:txBody>
          </p:sp>
          <p:sp>
            <p:nvSpPr>
              <p:cNvPr id="62" name="Diamond 61"/>
              <p:cNvSpPr/>
              <p:nvPr/>
            </p:nvSpPr>
            <p:spPr>
              <a:xfrm>
                <a:off x="2522867" y="2262361"/>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4" name="TextBox 63"/>
              <p:cNvSpPr txBox="1"/>
              <p:nvPr/>
            </p:nvSpPr>
            <p:spPr>
              <a:xfrm>
                <a:off x="2639005" y="2891232"/>
                <a:ext cx="1504693" cy="39774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16 Mar – HR Change management Roadmap</a:t>
                </a:r>
                <a:endParaRPr lang="en-ZA" sz="800" dirty="0">
                  <a:latin typeface="Arial" panose="020B0604020202020204" pitchFamily="34" charset="0"/>
                  <a:cs typeface="Arial" panose="020B0604020202020204" pitchFamily="34" charset="0"/>
                </a:endParaRPr>
              </a:p>
            </p:txBody>
          </p:sp>
          <p:sp>
            <p:nvSpPr>
              <p:cNvPr id="75" name="TextBox 74"/>
              <p:cNvSpPr txBox="1"/>
              <p:nvPr/>
            </p:nvSpPr>
            <p:spPr>
              <a:xfrm>
                <a:off x="5560483" y="2921377"/>
                <a:ext cx="1377057" cy="39774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19 Jul – EXCO support the structure</a:t>
                </a:r>
                <a:endParaRPr lang="en-ZA" sz="800" dirty="0">
                  <a:latin typeface="Arial" panose="020B0604020202020204" pitchFamily="34" charset="0"/>
                  <a:cs typeface="Arial" panose="020B0604020202020204" pitchFamily="34" charset="0"/>
                </a:endParaRPr>
              </a:p>
            </p:txBody>
          </p:sp>
          <p:sp>
            <p:nvSpPr>
              <p:cNvPr id="76" name="TextBox 75"/>
              <p:cNvSpPr txBox="1"/>
              <p:nvPr/>
            </p:nvSpPr>
            <p:spPr>
              <a:xfrm>
                <a:off x="5571958" y="2571504"/>
                <a:ext cx="1377057" cy="39774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21 Jul – Meeting with NEHAWU</a:t>
                </a:r>
                <a:endParaRPr lang="en-ZA" sz="800" dirty="0">
                  <a:latin typeface="Arial" panose="020B0604020202020204" pitchFamily="34" charset="0"/>
                  <a:cs typeface="Arial" panose="020B0604020202020204" pitchFamily="34" charset="0"/>
                </a:endParaRPr>
              </a:p>
            </p:txBody>
          </p:sp>
          <p:sp>
            <p:nvSpPr>
              <p:cNvPr id="77" name="TextBox 76"/>
              <p:cNvSpPr txBox="1"/>
              <p:nvPr/>
            </p:nvSpPr>
            <p:spPr>
              <a:xfrm>
                <a:off x="5573721" y="2123187"/>
                <a:ext cx="1377057" cy="542380"/>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26 Jul – Meeting: Management, Staff &amp;  NEHAWU</a:t>
                </a:r>
                <a:endParaRPr lang="en-ZA" sz="800" dirty="0">
                  <a:latin typeface="Arial" panose="020B0604020202020204" pitchFamily="34" charset="0"/>
                  <a:cs typeface="Arial" panose="020B0604020202020204" pitchFamily="34" charset="0"/>
                </a:endParaRPr>
              </a:p>
            </p:txBody>
          </p:sp>
          <p:sp>
            <p:nvSpPr>
              <p:cNvPr id="78" name="Diamond 77"/>
              <p:cNvSpPr/>
              <p:nvPr/>
            </p:nvSpPr>
            <p:spPr>
              <a:xfrm>
                <a:off x="5484873" y="1905976"/>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9" name="Diamond 78"/>
              <p:cNvSpPr/>
              <p:nvPr/>
            </p:nvSpPr>
            <p:spPr>
              <a:xfrm>
                <a:off x="5476042" y="2621985"/>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0" name="TextBox 79"/>
              <p:cNvSpPr txBox="1"/>
              <p:nvPr/>
            </p:nvSpPr>
            <p:spPr>
              <a:xfrm>
                <a:off x="5564737" y="1662634"/>
                <a:ext cx="1377057" cy="542380"/>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30 Jul – Board HRSE Subcommittee approval of structure</a:t>
                </a:r>
                <a:endParaRPr lang="en-ZA" sz="800" dirty="0">
                  <a:latin typeface="Arial" panose="020B0604020202020204" pitchFamily="34" charset="0"/>
                  <a:cs typeface="Arial" panose="020B0604020202020204" pitchFamily="34" charset="0"/>
                </a:endParaRPr>
              </a:p>
            </p:txBody>
          </p:sp>
          <p:sp>
            <p:nvSpPr>
              <p:cNvPr id="82" name="TextBox 81"/>
              <p:cNvSpPr txBox="1"/>
              <p:nvPr/>
            </p:nvSpPr>
            <p:spPr>
              <a:xfrm>
                <a:off x="7053166" y="2664193"/>
                <a:ext cx="1317906"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30 Sept – Development of grading of Level 1 structure positions</a:t>
                </a:r>
                <a:endParaRPr lang="en-ZA" sz="800" dirty="0">
                  <a:latin typeface="Arial" panose="020B0604020202020204" pitchFamily="34" charset="0"/>
                  <a:cs typeface="Arial" panose="020B0604020202020204" pitchFamily="34" charset="0"/>
                </a:endParaRPr>
              </a:p>
            </p:txBody>
          </p:sp>
          <p:sp>
            <p:nvSpPr>
              <p:cNvPr id="84" name="TextBox 83"/>
              <p:cNvSpPr txBox="1"/>
              <p:nvPr/>
            </p:nvSpPr>
            <p:spPr>
              <a:xfrm>
                <a:off x="8601725" y="2313078"/>
                <a:ext cx="1243826" cy="976283"/>
              </a:xfrm>
              <a:prstGeom prst="rect">
                <a:avLst/>
              </a:prstGeom>
              <a:noFill/>
              <a:ln>
                <a:noFill/>
              </a:ln>
            </p:spPr>
            <p:txBody>
              <a:bodyPr wrap="square" rtlCol="0">
                <a:spAutoFit/>
              </a:bodyPr>
              <a:lstStyle/>
              <a:p>
                <a:r>
                  <a:rPr lang="en-US" sz="800" dirty="0">
                    <a:latin typeface="Arial" panose="020B0604020202020204" pitchFamily="34" charset="0"/>
                    <a:cs typeface="Arial" panose="020B0604020202020204" pitchFamily="34" charset="0"/>
                  </a:rPr>
                  <a:t>31 Mar – Development of next level structures, grading, advertisement &amp; appointments</a:t>
                </a:r>
                <a:endParaRPr lang="en-ZA" sz="800" dirty="0">
                  <a:latin typeface="Arial" panose="020B0604020202020204" pitchFamily="34" charset="0"/>
                  <a:cs typeface="Arial" panose="020B0604020202020204" pitchFamily="34" charset="0"/>
                </a:endParaRPr>
              </a:p>
            </p:txBody>
          </p:sp>
          <p:sp>
            <p:nvSpPr>
              <p:cNvPr id="85" name="TextBox 84"/>
              <p:cNvSpPr txBox="1"/>
              <p:nvPr/>
            </p:nvSpPr>
            <p:spPr>
              <a:xfrm>
                <a:off x="2655812" y="1826425"/>
                <a:ext cx="1412667" cy="39774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18 Mar – Collective Agreement</a:t>
                </a:r>
                <a:endParaRPr lang="en-ZA" sz="800" dirty="0">
                  <a:latin typeface="Arial" panose="020B0604020202020204" pitchFamily="34" charset="0"/>
                  <a:cs typeface="Arial" panose="020B0604020202020204" pitchFamily="34" charset="0"/>
                </a:endParaRPr>
              </a:p>
            </p:txBody>
          </p:sp>
          <p:sp>
            <p:nvSpPr>
              <p:cNvPr id="86" name="Diamond 85"/>
              <p:cNvSpPr/>
              <p:nvPr/>
            </p:nvSpPr>
            <p:spPr>
              <a:xfrm>
                <a:off x="2523605" y="1922741"/>
                <a:ext cx="116732" cy="145915"/>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grpSp>
      <p:sp>
        <p:nvSpPr>
          <p:cNvPr id="111" name="Rectangle 110"/>
          <p:cNvSpPr/>
          <p:nvPr/>
        </p:nvSpPr>
        <p:spPr>
          <a:xfrm>
            <a:off x="74748" y="407506"/>
            <a:ext cx="6029215" cy="584775"/>
          </a:xfrm>
          <a:prstGeom prst="rect">
            <a:avLst/>
          </a:prstGeom>
        </p:spPr>
        <p:txBody>
          <a:bodyPr wrap="none">
            <a:spAutoFit/>
          </a:bodyPr>
          <a:lstStyle/>
          <a:p>
            <a:r>
              <a:rPr lang="en-US" sz="3200" b="1" dirty="0">
                <a:solidFill>
                  <a:schemeClr val="bg1"/>
                </a:solidFill>
                <a:effectLst>
                  <a:outerShdw blurRad="38100" dist="38100" dir="2700000" algn="tl">
                    <a:srgbClr val="000000">
                      <a:alpha val="43137"/>
                    </a:srgbClr>
                  </a:outerShdw>
                </a:effectLst>
                <a:latin typeface="Arial"/>
                <a:cs typeface="Arial"/>
              </a:rPr>
              <a:t>RATIONALISATION PROCESS</a:t>
            </a:r>
            <a:endParaRPr lang="en-ZA" sz="3200" b="1" dirty="0">
              <a:solidFill>
                <a:schemeClr val="bg1"/>
              </a:solidFill>
              <a:effectLst>
                <a:outerShdw blurRad="38100" dist="38100" dir="2700000" algn="tl">
                  <a:srgbClr val="000000">
                    <a:alpha val="43137"/>
                  </a:srgbClr>
                </a:outerShdw>
              </a:effectLst>
              <a:latin typeface="Arial"/>
              <a:cs typeface="Arial"/>
            </a:endParaRPr>
          </a:p>
        </p:txBody>
      </p:sp>
      <p:sp>
        <p:nvSpPr>
          <p:cNvPr id="112" name="TextBox 111"/>
          <p:cNvSpPr txBox="1"/>
          <p:nvPr/>
        </p:nvSpPr>
        <p:spPr>
          <a:xfrm>
            <a:off x="232837" y="4948053"/>
            <a:ext cx="8823614" cy="1200329"/>
          </a:xfrm>
          <a:prstGeom prst="rect">
            <a:avLst/>
          </a:prstGeom>
          <a:solidFill>
            <a:schemeClr val="bg1">
              <a:lumMod val="85000"/>
            </a:schemeClr>
          </a:solidFill>
          <a:ln>
            <a:solidFill>
              <a:schemeClr val="accent3"/>
            </a:solidFill>
          </a:ln>
        </p:spPr>
        <p:txBody>
          <a:bodyPr wrap="square" rtlCol="0">
            <a:spAutoFit/>
          </a:bodyPr>
          <a:lstStyle/>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A consultative process was followed with key stakeholders</a:t>
            </a:r>
          </a:p>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Necsa EXCO was involved in the review and design input along all stages of the process</a:t>
            </a:r>
          </a:p>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The development of the new Group Strategy was done to ensure that there is a strategy that addresses the key challenges faced throughout the Necsa Group</a:t>
            </a:r>
          </a:p>
          <a:p>
            <a:pPr marL="174625" indent="-174625">
              <a:buFont typeface="Arial" panose="020B0604020202020204" pitchFamily="34" charset="0"/>
              <a:buChar char="•"/>
            </a:pPr>
            <a:r>
              <a:rPr lang="en-US" sz="1200" dirty="0">
                <a:latin typeface="Arial" panose="020B0604020202020204" pitchFamily="34" charset="0"/>
                <a:cs typeface="Arial" panose="020B0604020202020204" pitchFamily="34" charset="0"/>
              </a:rPr>
              <a:t>Consultation will continue throughout the implementation phase of the new Group Structure as well as the Change Management Programme</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69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811" y="118256"/>
            <a:ext cx="8229600" cy="1143000"/>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STRATEGIC PILLARS</a:t>
            </a:r>
          </a:p>
        </p:txBody>
      </p:sp>
      <p:sp>
        <p:nvSpPr>
          <p:cNvPr id="4" name="Slide Number Placeholder 3"/>
          <p:cNvSpPr>
            <a:spLocks noGrp="1"/>
          </p:cNvSpPr>
          <p:nvPr>
            <p:ph type="sldNum" sz="quarter" idx="12"/>
          </p:nvPr>
        </p:nvSpPr>
        <p:spPr/>
        <p:txBody>
          <a:bodyPr/>
          <a:lstStyle/>
          <a:p>
            <a:fld id="{566C2427-2C57-4C51-BCD6-E3E46358B060}" type="slidenum">
              <a:rPr lang="en-US" smtClean="0">
                <a:solidFill>
                  <a:prstClr val="black">
                    <a:tint val="75000"/>
                  </a:prstClr>
                </a:solidFill>
              </a:rPr>
              <a:pPr/>
              <a:t>8</a:t>
            </a:fld>
            <a:endParaRPr lang="en-US" dirty="0">
              <a:solidFill>
                <a:prstClr val="black">
                  <a:tint val="75000"/>
                </a:prstClr>
              </a:solidFill>
            </a:endParaRPr>
          </a:p>
        </p:txBody>
      </p:sp>
      <p:grpSp>
        <p:nvGrpSpPr>
          <p:cNvPr id="5" name="Group 4">
            <a:extLst>
              <a:ext uri="{FF2B5EF4-FFF2-40B4-BE49-F238E27FC236}">
                <a16:creationId xmlns:a16="http://schemas.microsoft.com/office/drawing/2014/main" id="{30EB6533-6518-49AC-BC2C-A91C7B462766}"/>
              </a:ext>
            </a:extLst>
          </p:cNvPr>
          <p:cNvGrpSpPr/>
          <p:nvPr/>
        </p:nvGrpSpPr>
        <p:grpSpPr>
          <a:xfrm>
            <a:off x="297084" y="1307690"/>
            <a:ext cx="8389716" cy="5203946"/>
            <a:chOff x="850488" y="1209903"/>
            <a:chExt cx="10112477" cy="5198338"/>
          </a:xfrm>
        </p:grpSpPr>
        <p:sp>
          <p:nvSpPr>
            <p:cNvPr id="6" name="Rectangle 5">
              <a:extLst>
                <a:ext uri="{FF2B5EF4-FFF2-40B4-BE49-F238E27FC236}">
                  <a16:creationId xmlns:a16="http://schemas.microsoft.com/office/drawing/2014/main" id="{FC65E5D9-AAA2-4930-8EE7-ED8089293D3B}"/>
                </a:ext>
              </a:extLst>
            </p:cNvPr>
            <p:cNvSpPr/>
            <p:nvPr/>
          </p:nvSpPr>
          <p:spPr>
            <a:xfrm>
              <a:off x="1015178" y="4686147"/>
              <a:ext cx="9783097" cy="828000"/>
            </a:xfrm>
            <a:prstGeom prst="rect">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7F06847-75C2-4418-A57B-06E7D14B93F5}"/>
                </a:ext>
              </a:extLst>
            </p:cNvPr>
            <p:cNvSpPr/>
            <p:nvPr/>
          </p:nvSpPr>
          <p:spPr>
            <a:xfrm>
              <a:off x="850488" y="5580241"/>
              <a:ext cx="10112477" cy="828000"/>
            </a:xfrm>
            <a:prstGeom prst="rect">
              <a:avLst/>
            </a:prstGeom>
            <a:solidFill>
              <a:schemeClr val="tx2"/>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A1353C28-731F-4BD3-BB2C-62EFBF64917C}"/>
                </a:ext>
              </a:extLst>
            </p:cNvPr>
            <p:cNvSpPr/>
            <p:nvPr/>
          </p:nvSpPr>
          <p:spPr>
            <a:xfrm>
              <a:off x="865237" y="1209903"/>
              <a:ext cx="10087896" cy="956827"/>
            </a:xfrm>
            <a:prstGeom prst="triangle">
              <a:avLst/>
            </a:prstGeom>
            <a:solidFill>
              <a:schemeClr val="bg2"/>
            </a:solidFill>
            <a:ln>
              <a:solidFill>
                <a:schemeClr val="bg2">
                  <a:lumMod val="9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3BE7144-1F94-4823-8B15-698894050B36}"/>
                </a:ext>
              </a:extLst>
            </p:cNvPr>
            <p:cNvGrpSpPr/>
            <p:nvPr/>
          </p:nvGrpSpPr>
          <p:grpSpPr>
            <a:xfrm>
              <a:off x="1125789" y="2262495"/>
              <a:ext cx="1800000" cy="2331290"/>
              <a:chOff x="1115957" y="2620299"/>
              <a:chExt cx="1800000" cy="2331290"/>
            </a:xfrm>
          </p:grpSpPr>
          <p:sp>
            <p:nvSpPr>
              <p:cNvPr id="45" name="Rectangle 44">
                <a:extLst>
                  <a:ext uri="{FF2B5EF4-FFF2-40B4-BE49-F238E27FC236}">
                    <a16:creationId xmlns:a16="http://schemas.microsoft.com/office/drawing/2014/main" id="{B2C345F3-2C33-4A5C-8E97-A764E4DBC597}"/>
                  </a:ext>
                </a:extLst>
              </p:cNvPr>
              <p:cNvSpPr/>
              <p:nvPr/>
            </p:nvSpPr>
            <p:spPr>
              <a:xfrm>
                <a:off x="1151957" y="2664542"/>
                <a:ext cx="1728000" cy="2287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73EFCC36-4BEF-418C-B765-597F495725F1}"/>
                  </a:ext>
                </a:extLst>
              </p:cNvPr>
              <p:cNvSpPr/>
              <p:nvPr/>
            </p:nvSpPr>
            <p:spPr>
              <a:xfrm>
                <a:off x="1115957" y="2620299"/>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DA8DA5E-9D52-44EF-AA06-29B9F14CE33B}"/>
                  </a:ext>
                </a:extLst>
              </p:cNvPr>
              <p:cNvSpPr/>
              <p:nvPr/>
            </p:nvSpPr>
            <p:spPr>
              <a:xfrm>
                <a:off x="1115957" y="4740198"/>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D6ED3E62-C332-4032-9ABC-F220BD1CD6EB}"/>
                </a:ext>
              </a:extLst>
            </p:cNvPr>
            <p:cNvGrpSpPr/>
            <p:nvPr/>
          </p:nvGrpSpPr>
          <p:grpSpPr>
            <a:xfrm>
              <a:off x="3062744" y="2262495"/>
              <a:ext cx="1800000" cy="2331290"/>
              <a:chOff x="1115957" y="2620299"/>
              <a:chExt cx="1800000" cy="2331290"/>
            </a:xfrm>
          </p:grpSpPr>
          <p:sp>
            <p:nvSpPr>
              <p:cNvPr id="42" name="Rectangle 41">
                <a:extLst>
                  <a:ext uri="{FF2B5EF4-FFF2-40B4-BE49-F238E27FC236}">
                    <a16:creationId xmlns:a16="http://schemas.microsoft.com/office/drawing/2014/main" id="{A047AF22-7025-4D67-AA8F-AF9EEE308BB3}"/>
                  </a:ext>
                </a:extLst>
              </p:cNvPr>
              <p:cNvSpPr/>
              <p:nvPr/>
            </p:nvSpPr>
            <p:spPr>
              <a:xfrm>
                <a:off x="1151957" y="2664542"/>
                <a:ext cx="1728000" cy="2287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AAF0BB50-011B-46A8-9221-245FE6C62E59}"/>
                  </a:ext>
                </a:extLst>
              </p:cNvPr>
              <p:cNvSpPr/>
              <p:nvPr/>
            </p:nvSpPr>
            <p:spPr>
              <a:xfrm>
                <a:off x="1115957" y="2620299"/>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A473FACA-7089-4A38-856F-415EC020E647}"/>
                  </a:ext>
                </a:extLst>
              </p:cNvPr>
              <p:cNvSpPr/>
              <p:nvPr/>
            </p:nvSpPr>
            <p:spPr>
              <a:xfrm>
                <a:off x="1115957" y="4740198"/>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0183D51-2D0F-4C7C-A5A8-3F18FDE088F3}"/>
                </a:ext>
              </a:extLst>
            </p:cNvPr>
            <p:cNvGrpSpPr/>
            <p:nvPr/>
          </p:nvGrpSpPr>
          <p:grpSpPr>
            <a:xfrm>
              <a:off x="4999699" y="2262495"/>
              <a:ext cx="1800000" cy="2331290"/>
              <a:chOff x="1115957" y="2620299"/>
              <a:chExt cx="1800000" cy="2331290"/>
            </a:xfrm>
          </p:grpSpPr>
          <p:sp>
            <p:nvSpPr>
              <p:cNvPr id="39" name="Rectangle 38">
                <a:extLst>
                  <a:ext uri="{FF2B5EF4-FFF2-40B4-BE49-F238E27FC236}">
                    <a16:creationId xmlns:a16="http://schemas.microsoft.com/office/drawing/2014/main" id="{BD32506A-F37E-4B1D-8CA1-0BC98659629D}"/>
                  </a:ext>
                </a:extLst>
              </p:cNvPr>
              <p:cNvSpPr/>
              <p:nvPr/>
            </p:nvSpPr>
            <p:spPr>
              <a:xfrm>
                <a:off x="1151957" y="2664542"/>
                <a:ext cx="1728000" cy="2287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BEA7E5F8-B65B-4592-B12F-1FCB181E0EA2}"/>
                  </a:ext>
                </a:extLst>
              </p:cNvPr>
              <p:cNvSpPr/>
              <p:nvPr/>
            </p:nvSpPr>
            <p:spPr>
              <a:xfrm>
                <a:off x="1115957" y="2620299"/>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DE6BF17-7053-4FF2-BB60-6122C3846D08}"/>
                  </a:ext>
                </a:extLst>
              </p:cNvPr>
              <p:cNvSpPr/>
              <p:nvPr/>
            </p:nvSpPr>
            <p:spPr>
              <a:xfrm>
                <a:off x="1115957" y="4740198"/>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FA5D19F3-CABC-4CED-AF12-68C5708A4CB2}"/>
                </a:ext>
              </a:extLst>
            </p:cNvPr>
            <p:cNvGrpSpPr/>
            <p:nvPr/>
          </p:nvGrpSpPr>
          <p:grpSpPr>
            <a:xfrm>
              <a:off x="6936654" y="2262495"/>
              <a:ext cx="1800000" cy="2331290"/>
              <a:chOff x="1115957" y="2620299"/>
              <a:chExt cx="1800000" cy="2331290"/>
            </a:xfrm>
          </p:grpSpPr>
          <p:sp>
            <p:nvSpPr>
              <p:cNvPr id="36" name="Rectangle 35">
                <a:extLst>
                  <a:ext uri="{FF2B5EF4-FFF2-40B4-BE49-F238E27FC236}">
                    <a16:creationId xmlns:a16="http://schemas.microsoft.com/office/drawing/2014/main" id="{E67E097B-B2CA-4997-BAB3-1D441337A82B}"/>
                  </a:ext>
                </a:extLst>
              </p:cNvPr>
              <p:cNvSpPr/>
              <p:nvPr/>
            </p:nvSpPr>
            <p:spPr>
              <a:xfrm>
                <a:off x="1151957" y="2664542"/>
                <a:ext cx="1728000" cy="2287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D2C30509-111F-4AD1-A1BA-55A7AAD191AB}"/>
                  </a:ext>
                </a:extLst>
              </p:cNvPr>
              <p:cNvSpPr/>
              <p:nvPr/>
            </p:nvSpPr>
            <p:spPr>
              <a:xfrm>
                <a:off x="1115957" y="2620299"/>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BC1420D-A031-475B-9485-DDAA5A178DEF}"/>
                  </a:ext>
                </a:extLst>
              </p:cNvPr>
              <p:cNvSpPr/>
              <p:nvPr/>
            </p:nvSpPr>
            <p:spPr>
              <a:xfrm>
                <a:off x="1115957" y="4740198"/>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87092F8-49B4-4880-BDE5-8758DC3722B2}"/>
                </a:ext>
              </a:extLst>
            </p:cNvPr>
            <p:cNvGrpSpPr/>
            <p:nvPr/>
          </p:nvGrpSpPr>
          <p:grpSpPr>
            <a:xfrm>
              <a:off x="8873608" y="2262495"/>
              <a:ext cx="1800000" cy="2331290"/>
              <a:chOff x="1115957" y="2620299"/>
              <a:chExt cx="1800000" cy="2331290"/>
            </a:xfrm>
          </p:grpSpPr>
          <p:sp>
            <p:nvSpPr>
              <p:cNvPr id="33" name="Rectangle 32">
                <a:extLst>
                  <a:ext uri="{FF2B5EF4-FFF2-40B4-BE49-F238E27FC236}">
                    <a16:creationId xmlns:a16="http://schemas.microsoft.com/office/drawing/2014/main" id="{E7C2A2A6-F56D-47E2-AACB-F96691AAA8BF}"/>
                  </a:ext>
                </a:extLst>
              </p:cNvPr>
              <p:cNvSpPr/>
              <p:nvPr/>
            </p:nvSpPr>
            <p:spPr>
              <a:xfrm>
                <a:off x="1151957" y="2664542"/>
                <a:ext cx="1728000" cy="2287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E40EEA97-3641-4EA0-8675-DFC5038ED546}"/>
                  </a:ext>
                </a:extLst>
              </p:cNvPr>
              <p:cNvSpPr/>
              <p:nvPr/>
            </p:nvSpPr>
            <p:spPr>
              <a:xfrm>
                <a:off x="1115957" y="2620299"/>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789CB434-FE1F-42E0-AE5F-2BB07CC60AEE}"/>
                  </a:ext>
                </a:extLst>
              </p:cNvPr>
              <p:cNvSpPr/>
              <p:nvPr/>
            </p:nvSpPr>
            <p:spPr>
              <a:xfrm>
                <a:off x="1115957" y="4740198"/>
                <a:ext cx="1800000" cy="21139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ZA" sz="1350"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7B9C7F50-2F64-4B2B-AEC2-4925861B5572}"/>
                </a:ext>
              </a:extLst>
            </p:cNvPr>
            <p:cNvSpPr txBox="1"/>
            <p:nvPr/>
          </p:nvSpPr>
          <p:spPr>
            <a:xfrm>
              <a:off x="4352588" y="1523681"/>
              <a:ext cx="3101757" cy="553597"/>
            </a:xfrm>
            <a:prstGeom prst="rect">
              <a:avLst/>
            </a:prstGeom>
            <a:noFill/>
          </p:spPr>
          <p:txBody>
            <a:bodyPr wrap="square" rtlCol="0">
              <a:noAutofit/>
            </a:bodyPr>
            <a:lstStyle/>
            <a:p>
              <a:pPr algn="ctr"/>
              <a:r>
                <a:rPr lang="en-US" sz="900" b="1" dirty="0">
                  <a:latin typeface="Arial" panose="020B0604020202020204" pitchFamily="34" charset="0"/>
                  <a:cs typeface="Arial" panose="020B0604020202020204" pitchFamily="34" charset="0"/>
                </a:rPr>
                <a:t>Financially sustainable organisation with efficient operations and good governance </a:t>
              </a:r>
            </a:p>
          </p:txBody>
        </p:sp>
        <p:sp>
          <p:nvSpPr>
            <p:cNvPr id="15" name="TextBox 14">
              <a:extLst>
                <a:ext uri="{FF2B5EF4-FFF2-40B4-BE49-F238E27FC236}">
                  <a16:creationId xmlns:a16="http://schemas.microsoft.com/office/drawing/2014/main" id="{EEE08457-85DD-4928-B132-4ED5B20693D2}"/>
                </a:ext>
              </a:extLst>
            </p:cNvPr>
            <p:cNvSpPr txBox="1"/>
            <p:nvPr/>
          </p:nvSpPr>
          <p:spPr>
            <a:xfrm>
              <a:off x="1252330" y="3335917"/>
              <a:ext cx="1520687" cy="987609"/>
            </a:xfrm>
            <a:prstGeom prst="rect">
              <a:avLst/>
            </a:prstGeom>
            <a:noFill/>
          </p:spPr>
          <p:txBody>
            <a:bodyPr wrap="square" rtlCol="0">
              <a:noAutofit/>
            </a:bodyPr>
            <a:lstStyle/>
            <a:p>
              <a:pPr algn="ctr"/>
              <a:r>
                <a:rPr lang="en-US" sz="1200" b="1" dirty="0">
                  <a:solidFill>
                    <a:schemeClr val="bg1"/>
                  </a:solidFill>
                  <a:latin typeface="Arial" panose="020B0604020202020204" pitchFamily="34" charset="0"/>
                  <a:cs typeface="Arial" panose="020B0604020202020204" pitchFamily="34" charset="0"/>
                </a:rPr>
                <a:t>Financial recovery &amp; sustainability</a:t>
              </a:r>
            </a:p>
          </p:txBody>
        </p:sp>
        <p:sp>
          <p:nvSpPr>
            <p:cNvPr id="16" name="TextBox 15">
              <a:extLst>
                <a:ext uri="{FF2B5EF4-FFF2-40B4-BE49-F238E27FC236}">
                  <a16:creationId xmlns:a16="http://schemas.microsoft.com/office/drawing/2014/main" id="{073C21F4-633C-4485-A84C-572295595B0E}"/>
                </a:ext>
              </a:extLst>
            </p:cNvPr>
            <p:cNvSpPr txBox="1"/>
            <p:nvPr/>
          </p:nvSpPr>
          <p:spPr>
            <a:xfrm>
              <a:off x="3191289" y="3335917"/>
              <a:ext cx="1520687" cy="987609"/>
            </a:xfrm>
            <a:prstGeom prst="rect">
              <a:avLst/>
            </a:prstGeom>
            <a:noFill/>
          </p:spPr>
          <p:txBody>
            <a:bodyPr wrap="square" rtlCol="0">
              <a:noAutofit/>
            </a:bodyPr>
            <a:lstStyle/>
            <a:p>
              <a:pPr algn="ctr"/>
              <a:r>
                <a:rPr lang="en-US" sz="1200" b="1" dirty="0">
                  <a:solidFill>
                    <a:schemeClr val="bg1"/>
                  </a:solidFill>
                  <a:latin typeface="Arial" panose="020B0604020202020204" pitchFamily="34" charset="0"/>
                  <a:cs typeface="Arial" panose="020B0604020202020204" pitchFamily="34" charset="0"/>
                </a:rPr>
                <a:t>Research &amp; Innovation</a:t>
              </a:r>
            </a:p>
          </p:txBody>
        </p:sp>
        <p:sp>
          <p:nvSpPr>
            <p:cNvPr id="17" name="TextBox 16">
              <a:extLst>
                <a:ext uri="{FF2B5EF4-FFF2-40B4-BE49-F238E27FC236}">
                  <a16:creationId xmlns:a16="http://schemas.microsoft.com/office/drawing/2014/main" id="{225B90FE-25C4-49BC-AB88-F2365A9A3CD5}"/>
                </a:ext>
              </a:extLst>
            </p:cNvPr>
            <p:cNvSpPr txBox="1"/>
            <p:nvPr/>
          </p:nvSpPr>
          <p:spPr>
            <a:xfrm>
              <a:off x="5130248" y="3335917"/>
              <a:ext cx="1520687" cy="987609"/>
            </a:xfrm>
            <a:prstGeom prst="rect">
              <a:avLst/>
            </a:prstGeom>
            <a:noFill/>
          </p:spPr>
          <p:txBody>
            <a:bodyPr wrap="square" rtlCol="0">
              <a:noAutofit/>
            </a:bodyPr>
            <a:lstStyle/>
            <a:p>
              <a:pPr algn="ctr"/>
              <a:r>
                <a:rPr lang="en-US" sz="1200" b="1" dirty="0">
                  <a:solidFill>
                    <a:schemeClr val="bg1"/>
                  </a:solidFill>
                  <a:latin typeface="Arial" panose="020B0604020202020204" pitchFamily="34" charset="0"/>
                  <a:cs typeface="Arial" panose="020B0604020202020204" pitchFamily="34" charset="0"/>
                </a:rPr>
                <a:t>Profitable Commercial  Enterprises</a:t>
              </a:r>
            </a:p>
          </p:txBody>
        </p:sp>
        <p:sp>
          <p:nvSpPr>
            <p:cNvPr id="18" name="TextBox 17">
              <a:extLst>
                <a:ext uri="{FF2B5EF4-FFF2-40B4-BE49-F238E27FC236}">
                  <a16:creationId xmlns:a16="http://schemas.microsoft.com/office/drawing/2014/main" id="{78A4EAF6-F776-48C1-B7EA-AD4E53DAC8DD}"/>
                </a:ext>
              </a:extLst>
            </p:cNvPr>
            <p:cNvSpPr txBox="1"/>
            <p:nvPr/>
          </p:nvSpPr>
          <p:spPr>
            <a:xfrm>
              <a:off x="7069207" y="3335917"/>
              <a:ext cx="1520687" cy="987609"/>
            </a:xfrm>
            <a:prstGeom prst="rect">
              <a:avLst/>
            </a:prstGeom>
            <a:noFill/>
          </p:spPr>
          <p:txBody>
            <a:bodyPr wrap="square" rtlCol="0">
              <a:noAutofit/>
            </a:bodyPr>
            <a:lstStyle/>
            <a:p>
              <a:pPr algn="ctr"/>
              <a:r>
                <a:rPr lang="en-US" sz="1200" b="1" dirty="0">
                  <a:solidFill>
                    <a:schemeClr val="bg1"/>
                  </a:solidFill>
                  <a:latin typeface="Arial" panose="020B0604020202020204" pitchFamily="34" charset="0"/>
                  <a:cs typeface="Arial" panose="020B0604020202020204" pitchFamily="34" charset="0"/>
                </a:rPr>
                <a:t>Business Continuity and Efficiency</a:t>
              </a:r>
            </a:p>
          </p:txBody>
        </p:sp>
        <p:sp>
          <p:nvSpPr>
            <p:cNvPr id="19" name="TextBox 18">
              <a:extLst>
                <a:ext uri="{FF2B5EF4-FFF2-40B4-BE49-F238E27FC236}">
                  <a16:creationId xmlns:a16="http://schemas.microsoft.com/office/drawing/2014/main" id="{6C2F0370-297D-41B5-9600-8FB43FBC0A53}"/>
                </a:ext>
              </a:extLst>
            </p:cNvPr>
            <p:cNvSpPr txBox="1"/>
            <p:nvPr/>
          </p:nvSpPr>
          <p:spPr>
            <a:xfrm>
              <a:off x="8947402" y="3194211"/>
              <a:ext cx="1520687" cy="987609"/>
            </a:xfrm>
            <a:prstGeom prst="rect">
              <a:avLst/>
            </a:prstGeom>
            <a:noFill/>
          </p:spPr>
          <p:txBody>
            <a:bodyPr wrap="square" rtlCol="0">
              <a:noAutofit/>
            </a:bodyPr>
            <a:lstStyle/>
            <a:p>
              <a:pPr algn="ctr"/>
              <a:r>
                <a:rPr lang="en-US" sz="1200" b="1" dirty="0">
                  <a:solidFill>
                    <a:schemeClr val="bg1"/>
                  </a:solidFill>
                  <a:latin typeface="Arial" panose="020B0604020202020204" pitchFamily="34" charset="0"/>
                  <a:cs typeface="Arial" panose="020B0604020202020204" pitchFamily="34" charset="0"/>
                </a:rPr>
                <a:t>Talent Excellence and High Performance Culture </a:t>
              </a:r>
            </a:p>
          </p:txBody>
        </p:sp>
        <p:pic>
          <p:nvPicPr>
            <p:cNvPr id="20" name="Graphic 76" descr="Gears outline">
              <a:extLst>
                <a:ext uri="{FF2B5EF4-FFF2-40B4-BE49-F238E27FC236}">
                  <a16:creationId xmlns:a16="http://schemas.microsoft.com/office/drawing/2014/main" id="{10467EEF-9108-445B-9743-D74DE07760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8366" y="2604060"/>
              <a:ext cx="720000" cy="720000"/>
            </a:xfrm>
            <a:prstGeom prst="rect">
              <a:avLst/>
            </a:prstGeom>
          </p:spPr>
        </p:pic>
        <p:pic>
          <p:nvPicPr>
            <p:cNvPr id="21" name="Graphic 78" descr="Lightbulb and gear outline">
              <a:extLst>
                <a:ext uri="{FF2B5EF4-FFF2-40B4-BE49-F238E27FC236}">
                  <a16:creationId xmlns:a16="http://schemas.microsoft.com/office/drawing/2014/main" id="{0BC8E234-B5C7-4F39-9100-D4075F9B2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8050" y="2604060"/>
              <a:ext cx="720000" cy="720000"/>
            </a:xfrm>
            <a:prstGeom prst="rect">
              <a:avLst/>
            </a:prstGeom>
          </p:spPr>
        </p:pic>
        <p:pic>
          <p:nvPicPr>
            <p:cNvPr id="22" name="Graphic 82" descr="Business Growth outline">
              <a:extLst>
                <a:ext uri="{FF2B5EF4-FFF2-40B4-BE49-F238E27FC236}">
                  <a16:creationId xmlns:a16="http://schemas.microsoft.com/office/drawing/2014/main" id="{846B7220-F30F-4A50-A557-6600006D3C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8526" y="2604060"/>
              <a:ext cx="720000" cy="720000"/>
            </a:xfrm>
            <a:prstGeom prst="rect">
              <a:avLst/>
            </a:prstGeom>
          </p:spPr>
        </p:pic>
        <p:pic>
          <p:nvPicPr>
            <p:cNvPr id="23" name="Graphic 84" descr="Sprouting Seed outline">
              <a:extLst>
                <a:ext uri="{FF2B5EF4-FFF2-40B4-BE49-F238E27FC236}">
                  <a16:creationId xmlns:a16="http://schemas.microsoft.com/office/drawing/2014/main" id="{251ED07C-BD6E-4B77-A703-0CF302349F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18208" y="2604060"/>
              <a:ext cx="720000" cy="720000"/>
            </a:xfrm>
            <a:prstGeom prst="rect">
              <a:avLst/>
            </a:prstGeom>
          </p:spPr>
        </p:pic>
        <p:pic>
          <p:nvPicPr>
            <p:cNvPr id="24" name="Graphic 86" descr="Bar graph with upward trend outline">
              <a:extLst>
                <a:ext uri="{FF2B5EF4-FFF2-40B4-BE49-F238E27FC236}">
                  <a16:creationId xmlns:a16="http://schemas.microsoft.com/office/drawing/2014/main" id="{3465C44F-0E1B-461E-A55A-F664558BB1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7892" y="2604060"/>
              <a:ext cx="720000" cy="720000"/>
            </a:xfrm>
            <a:prstGeom prst="rect">
              <a:avLst/>
            </a:prstGeom>
          </p:spPr>
        </p:pic>
        <p:sp>
          <p:nvSpPr>
            <p:cNvPr id="25" name="TextBox 24">
              <a:extLst>
                <a:ext uri="{FF2B5EF4-FFF2-40B4-BE49-F238E27FC236}">
                  <a16:creationId xmlns:a16="http://schemas.microsoft.com/office/drawing/2014/main" id="{60D0AA6D-F99E-4EA0-89D8-73130CBEED41}"/>
                </a:ext>
              </a:extLst>
            </p:cNvPr>
            <p:cNvSpPr txBox="1"/>
            <p:nvPr/>
          </p:nvSpPr>
          <p:spPr>
            <a:xfrm>
              <a:off x="1399331" y="4700892"/>
              <a:ext cx="9014791" cy="318373"/>
            </a:xfrm>
            <a:prstGeom prst="rect">
              <a:avLst/>
            </a:prstGeom>
            <a:noFill/>
          </p:spPr>
          <p:txBody>
            <a:bodyPr wrap="square" rtlCol="0">
              <a:noAutofit/>
            </a:bodyPr>
            <a:lstStyle/>
            <a:p>
              <a:pPr algn="ctr"/>
              <a:r>
                <a:rPr lang="en-US" sz="1000" b="1" dirty="0">
                  <a:solidFill>
                    <a:schemeClr val="bg1"/>
                  </a:solidFill>
                  <a:latin typeface="Arial" panose="020B0604020202020204" pitchFamily="34" charset="0"/>
                  <a:cs typeface="Arial" panose="020B0604020202020204" pitchFamily="34" charset="0"/>
                </a:rPr>
                <a:t>Values: </a:t>
              </a:r>
              <a:r>
                <a:rPr lang="en-US" sz="1000" dirty="0">
                  <a:solidFill>
                    <a:schemeClr val="bg1"/>
                  </a:solidFill>
                  <a:latin typeface="Arial" panose="020B0604020202020204" pitchFamily="34" charset="0"/>
                  <a:cs typeface="Arial" panose="020B0604020202020204" pitchFamily="34" charset="0"/>
                </a:rPr>
                <a:t>Excellence, Accountability, Safety First, Integrity and Innovation  (EASII)</a:t>
              </a:r>
            </a:p>
          </p:txBody>
        </p:sp>
        <p:pic>
          <p:nvPicPr>
            <p:cNvPr id="26" name="Graphic 92" descr="Cheers outline">
              <a:extLst>
                <a:ext uri="{FF2B5EF4-FFF2-40B4-BE49-F238E27FC236}">
                  <a16:creationId xmlns:a16="http://schemas.microsoft.com/office/drawing/2014/main" id="{FF339FA3-C1D8-4609-9FDE-FEB2961214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80596" y="4721086"/>
              <a:ext cx="288000" cy="288000"/>
            </a:xfrm>
            <a:prstGeom prst="rect">
              <a:avLst/>
            </a:prstGeom>
          </p:spPr>
        </p:pic>
        <p:sp>
          <p:nvSpPr>
            <p:cNvPr id="27" name="TextBox 26">
              <a:extLst>
                <a:ext uri="{FF2B5EF4-FFF2-40B4-BE49-F238E27FC236}">
                  <a16:creationId xmlns:a16="http://schemas.microsoft.com/office/drawing/2014/main" id="{1A02899B-8F24-4F59-A067-D58356FB761E}"/>
                </a:ext>
              </a:extLst>
            </p:cNvPr>
            <p:cNvSpPr txBox="1"/>
            <p:nvPr/>
          </p:nvSpPr>
          <p:spPr>
            <a:xfrm>
              <a:off x="1399331" y="5042133"/>
              <a:ext cx="9014791" cy="444267"/>
            </a:xfrm>
            <a:prstGeom prst="rect">
              <a:avLst/>
            </a:prstGeom>
            <a:noFill/>
          </p:spPr>
          <p:txBody>
            <a:bodyPr wrap="square" rtlCol="0">
              <a:noAutofit/>
            </a:bodyPr>
            <a:lstStyle/>
            <a:p>
              <a:pPr algn="ctr"/>
              <a:r>
                <a:rPr lang="en-US" sz="1000" b="1" dirty="0">
                  <a:solidFill>
                    <a:schemeClr val="bg1"/>
                  </a:solidFill>
                  <a:latin typeface="Arial" panose="020B0604020202020204" pitchFamily="34" charset="0"/>
                  <a:cs typeface="Arial" panose="020B0604020202020204" pitchFamily="34" charset="0"/>
                </a:rPr>
                <a:t>Mission: </a:t>
              </a:r>
              <a:r>
                <a:rPr lang="en-US" sz="1000" dirty="0">
                  <a:solidFill>
                    <a:schemeClr val="bg1"/>
                  </a:solidFill>
                  <a:latin typeface="Arial" panose="020B0604020202020204" pitchFamily="34" charset="0"/>
                  <a:cs typeface="Arial" panose="020B0604020202020204" pitchFamily="34" charset="0"/>
                </a:rPr>
                <a:t>To develop and safely utilize nuclear, radiation and related technologies to make socio-economic impact in diverse global markets through commercial and non-commercial technologies, in an environmentally responsible manner</a:t>
              </a:r>
            </a:p>
          </p:txBody>
        </p:sp>
        <p:pic>
          <p:nvPicPr>
            <p:cNvPr id="28" name="Graphic 94" descr="Bullseye outline">
              <a:extLst>
                <a:ext uri="{FF2B5EF4-FFF2-40B4-BE49-F238E27FC236}">
                  <a16:creationId xmlns:a16="http://schemas.microsoft.com/office/drawing/2014/main" id="{B367EB64-C8A2-41E7-81D4-04EA6200852A}"/>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318590" y="5042452"/>
              <a:ext cx="288000" cy="288000"/>
            </a:xfrm>
            <a:prstGeom prst="rect">
              <a:avLst/>
            </a:prstGeom>
          </p:spPr>
        </p:pic>
        <p:sp>
          <p:nvSpPr>
            <p:cNvPr id="29" name="TextBox 28">
              <a:extLst>
                <a:ext uri="{FF2B5EF4-FFF2-40B4-BE49-F238E27FC236}">
                  <a16:creationId xmlns:a16="http://schemas.microsoft.com/office/drawing/2014/main" id="{3EBCAD86-0F3F-4FBD-AFCF-4FD483CF8A12}"/>
                </a:ext>
              </a:extLst>
            </p:cNvPr>
            <p:cNvSpPr txBox="1"/>
            <p:nvPr/>
          </p:nvSpPr>
          <p:spPr>
            <a:xfrm>
              <a:off x="1399331" y="5611976"/>
              <a:ext cx="9398943" cy="311745"/>
            </a:xfrm>
            <a:prstGeom prst="rect">
              <a:avLst/>
            </a:prstGeom>
            <a:noFill/>
          </p:spPr>
          <p:txBody>
            <a:bodyPr wrap="square" rtlCol="0">
              <a:noAutofit/>
            </a:bodyPr>
            <a:lstStyle/>
            <a:p>
              <a:pPr algn="ctr"/>
              <a:r>
                <a:rPr lang="en-US" sz="1000" b="1" dirty="0">
                  <a:solidFill>
                    <a:schemeClr val="bg1"/>
                  </a:solidFill>
                  <a:latin typeface="Arial" panose="020B0604020202020204" pitchFamily="34" charset="0"/>
                  <a:cs typeface="Arial" panose="020B0604020202020204" pitchFamily="34" charset="0"/>
                </a:rPr>
                <a:t>Vision: </a:t>
              </a:r>
              <a:r>
                <a:rPr lang="en-US" sz="1000" dirty="0">
                  <a:solidFill>
                    <a:schemeClr val="bg1"/>
                  </a:solidFill>
                  <a:latin typeface="Arial" panose="020B0604020202020204" pitchFamily="34" charset="0"/>
                  <a:cs typeface="Arial" panose="020B0604020202020204" pitchFamily="34" charset="0"/>
                </a:rPr>
                <a:t>To be a global nuclear and related technology leader, positively touching people’s lives socio-economically.</a:t>
              </a:r>
            </a:p>
          </p:txBody>
        </p:sp>
        <p:sp>
          <p:nvSpPr>
            <p:cNvPr id="30" name="TextBox 29">
              <a:extLst>
                <a:ext uri="{FF2B5EF4-FFF2-40B4-BE49-F238E27FC236}">
                  <a16:creationId xmlns:a16="http://schemas.microsoft.com/office/drawing/2014/main" id="{7C23A987-5306-4BC6-92DD-BB6C4BA577B6}"/>
                </a:ext>
              </a:extLst>
            </p:cNvPr>
            <p:cNvSpPr txBox="1"/>
            <p:nvPr/>
          </p:nvSpPr>
          <p:spPr>
            <a:xfrm>
              <a:off x="1399331" y="5930026"/>
              <a:ext cx="9398943" cy="444267"/>
            </a:xfrm>
            <a:prstGeom prst="rect">
              <a:avLst/>
            </a:prstGeom>
            <a:noFill/>
          </p:spPr>
          <p:txBody>
            <a:bodyPr wrap="square" rtlCol="0">
              <a:noAutofit/>
            </a:bodyPr>
            <a:lstStyle/>
            <a:p>
              <a:pPr algn="ctr"/>
              <a:r>
                <a:rPr lang="en-US" sz="1000" b="1" dirty="0">
                  <a:solidFill>
                    <a:schemeClr val="bg1"/>
                  </a:solidFill>
                  <a:latin typeface="Arial" panose="020B0604020202020204" pitchFamily="34" charset="0"/>
                  <a:cs typeface="Arial" panose="020B0604020202020204" pitchFamily="34" charset="0"/>
                </a:rPr>
                <a:t>Mandate: </a:t>
              </a:r>
              <a:r>
                <a:rPr lang="en-US" sz="1000" dirty="0">
                  <a:solidFill>
                    <a:schemeClr val="bg1"/>
                  </a:solidFill>
                  <a:latin typeface="Arial" panose="020B0604020202020204" pitchFamily="34" charset="0"/>
                  <a:cs typeface="Arial" panose="020B0604020202020204" pitchFamily="34" charset="0"/>
                </a:rPr>
                <a:t>To develop, utilise and manage nuclear technology for national and regional socio-economic development through: Applied R&amp;D; Commercial application of nuclear and associated technology; Contributing to the development of skills in science and technology.</a:t>
              </a:r>
            </a:p>
          </p:txBody>
        </p:sp>
        <p:pic>
          <p:nvPicPr>
            <p:cNvPr id="31" name="Graphic 98" descr="Binoculars outline">
              <a:extLst>
                <a:ext uri="{FF2B5EF4-FFF2-40B4-BE49-F238E27FC236}">
                  <a16:creationId xmlns:a16="http://schemas.microsoft.com/office/drawing/2014/main" id="{9B5B8270-0845-476A-BFB9-738425712ED7}"/>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1836405" y="5612295"/>
              <a:ext cx="288000" cy="288000"/>
            </a:xfrm>
            <a:prstGeom prst="rect">
              <a:avLst/>
            </a:prstGeom>
          </p:spPr>
        </p:pic>
        <p:pic>
          <p:nvPicPr>
            <p:cNvPr id="32" name="Graphic 99" descr="Gavel outline">
              <a:extLst>
                <a:ext uri="{FF2B5EF4-FFF2-40B4-BE49-F238E27FC236}">
                  <a16:creationId xmlns:a16="http://schemas.microsoft.com/office/drawing/2014/main" id="{088EF9BF-C4A0-4509-A30F-368F48D31BD6}"/>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1151899" y="5953538"/>
              <a:ext cx="288000" cy="288000"/>
            </a:xfrm>
            <a:prstGeom prst="rect">
              <a:avLst/>
            </a:prstGeom>
          </p:spPr>
        </p:pic>
      </p:grpSp>
      <p:sp>
        <p:nvSpPr>
          <p:cNvPr id="49" name="Slide Number Placeholder 3"/>
          <p:cNvSpPr txBox="1">
            <a:spLocks/>
          </p:cNvSpPr>
          <p:nvPr/>
        </p:nvSpPr>
        <p:spPr>
          <a:xfrm>
            <a:off x="8224882" y="6326187"/>
            <a:ext cx="657497" cy="365125"/>
          </a:xfrm>
          <a:prstGeom prst="rect">
            <a:avLst/>
          </a:prstGeom>
          <a:noFill/>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6C2427-2C57-4C51-BCD6-E3E46358B060}" type="slidenum">
              <a:rPr lang="en-US" sz="1400" smtClean="0">
                <a:solidFill>
                  <a:prstClr val="black">
                    <a:tint val="75000"/>
                  </a:prstClr>
                </a:solidFill>
              </a:rPr>
              <a:pPr/>
              <a:t>8</a:t>
            </a:fld>
            <a:endParaRPr lang="en-US" sz="1400" dirty="0">
              <a:solidFill>
                <a:prstClr val="black">
                  <a:tint val="75000"/>
                </a:prstClr>
              </a:solidFill>
            </a:endParaRPr>
          </a:p>
        </p:txBody>
      </p:sp>
    </p:spTree>
    <p:extLst>
      <p:ext uri="{BB962C8B-B14F-4D97-AF65-F5344CB8AC3E}">
        <p14:creationId xmlns:p14="http://schemas.microsoft.com/office/powerpoint/2010/main" val="131232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836" y="80085"/>
            <a:ext cx="8229600" cy="1143000"/>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STRUCTURE</a:t>
            </a:r>
          </a:p>
        </p:txBody>
      </p:sp>
      <p:sp>
        <p:nvSpPr>
          <p:cNvPr id="8" name="Slide Number Placeholder 3"/>
          <p:cNvSpPr txBox="1">
            <a:spLocks/>
          </p:cNvSpPr>
          <p:nvPr/>
        </p:nvSpPr>
        <p:spPr>
          <a:xfrm>
            <a:off x="8224882" y="6326187"/>
            <a:ext cx="657497" cy="365125"/>
          </a:xfrm>
          <a:prstGeom prst="rect">
            <a:avLst/>
          </a:prstGeom>
          <a:noFill/>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6C2427-2C57-4C51-BCD6-E3E46358B060}" type="slidenum">
              <a:rPr lang="en-US" sz="1400" smtClean="0">
                <a:solidFill>
                  <a:prstClr val="black">
                    <a:tint val="75000"/>
                  </a:prstClr>
                </a:solidFill>
              </a:rPr>
              <a:pPr/>
              <a:t>9</a:t>
            </a:fld>
            <a:endParaRPr lang="en-US" sz="1400" dirty="0">
              <a:solidFill>
                <a:prstClr val="black">
                  <a:tint val="75000"/>
                </a:prstClr>
              </a:solidFill>
            </a:endParaRPr>
          </a:p>
        </p:txBody>
      </p:sp>
      <p:grpSp>
        <p:nvGrpSpPr>
          <p:cNvPr id="41" name="Group 40"/>
          <p:cNvGrpSpPr/>
          <p:nvPr/>
        </p:nvGrpSpPr>
        <p:grpSpPr>
          <a:xfrm>
            <a:off x="176716" y="1853204"/>
            <a:ext cx="8716880" cy="3755194"/>
            <a:chOff x="258056" y="1157273"/>
            <a:chExt cx="8716880" cy="3755194"/>
          </a:xfrm>
        </p:grpSpPr>
        <p:cxnSp>
          <p:nvCxnSpPr>
            <p:cNvPr id="35" name="Straight Connector 34"/>
            <p:cNvCxnSpPr/>
            <p:nvPr/>
          </p:nvCxnSpPr>
          <p:spPr>
            <a:xfrm>
              <a:off x="3979641" y="2538919"/>
              <a:ext cx="288845"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088074" y="2538919"/>
              <a:ext cx="288845"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717887" y="1551695"/>
              <a:ext cx="0" cy="223736"/>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98460" y="2140085"/>
              <a:ext cx="0" cy="223736"/>
            </a:xfrm>
            <a:prstGeom prst="line">
              <a:avLst/>
            </a:prstGeom>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513349" y="1708427"/>
              <a:ext cx="8461587" cy="3204040"/>
              <a:chOff x="513349" y="1708427"/>
              <a:chExt cx="8461587" cy="3204040"/>
            </a:xfrm>
          </p:grpSpPr>
          <p:sp>
            <p:nvSpPr>
              <p:cNvPr id="13" name="Freeform 12"/>
              <p:cNvSpPr/>
              <p:nvPr/>
            </p:nvSpPr>
            <p:spPr>
              <a:xfrm>
                <a:off x="4697863" y="2764595"/>
                <a:ext cx="3742438" cy="1440419"/>
              </a:xfrm>
              <a:custGeom>
                <a:avLst/>
                <a:gdLst/>
                <a:ahLst/>
                <a:cxnLst/>
                <a:rect l="0" t="0" r="0" b="0"/>
                <a:pathLst>
                  <a:path>
                    <a:moveTo>
                      <a:pt x="0" y="0"/>
                    </a:moveTo>
                    <a:lnTo>
                      <a:pt x="0" y="1347631"/>
                    </a:lnTo>
                    <a:lnTo>
                      <a:pt x="3742438" y="1347631"/>
                    </a:lnTo>
                    <a:lnTo>
                      <a:pt x="3742438"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697863" y="2764595"/>
                <a:ext cx="2673170" cy="1440419"/>
              </a:xfrm>
              <a:custGeom>
                <a:avLst/>
                <a:gdLst/>
                <a:ahLst/>
                <a:cxnLst/>
                <a:rect l="0" t="0" r="0" b="0"/>
                <a:pathLst>
                  <a:path>
                    <a:moveTo>
                      <a:pt x="0" y="0"/>
                    </a:moveTo>
                    <a:lnTo>
                      <a:pt x="0" y="1347631"/>
                    </a:lnTo>
                    <a:lnTo>
                      <a:pt x="2673170" y="1347631"/>
                    </a:lnTo>
                    <a:lnTo>
                      <a:pt x="2673170"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697863" y="2764595"/>
                <a:ext cx="1603902" cy="1440419"/>
              </a:xfrm>
              <a:custGeom>
                <a:avLst/>
                <a:gdLst/>
                <a:ahLst/>
                <a:cxnLst/>
                <a:rect l="0" t="0" r="0" b="0"/>
                <a:pathLst>
                  <a:path>
                    <a:moveTo>
                      <a:pt x="0" y="0"/>
                    </a:moveTo>
                    <a:lnTo>
                      <a:pt x="0" y="1347631"/>
                    </a:lnTo>
                    <a:lnTo>
                      <a:pt x="1603902" y="1347631"/>
                    </a:lnTo>
                    <a:lnTo>
                      <a:pt x="1603902"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697863" y="2764595"/>
                <a:ext cx="534634" cy="1440419"/>
              </a:xfrm>
              <a:custGeom>
                <a:avLst/>
                <a:gdLst/>
                <a:ahLst/>
                <a:cxnLst/>
                <a:rect l="0" t="0" r="0" b="0"/>
                <a:pathLst>
                  <a:path>
                    <a:moveTo>
                      <a:pt x="0" y="0"/>
                    </a:moveTo>
                    <a:lnTo>
                      <a:pt x="0" y="1347631"/>
                    </a:lnTo>
                    <a:lnTo>
                      <a:pt x="534634" y="1347631"/>
                    </a:lnTo>
                    <a:lnTo>
                      <a:pt x="534634"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163000" y="2764595"/>
                <a:ext cx="534863" cy="1440419"/>
              </a:xfrm>
              <a:custGeom>
                <a:avLst/>
                <a:gdLst/>
                <a:ahLst/>
                <a:cxnLst/>
                <a:rect l="0" t="0" r="0" b="0"/>
                <a:pathLst>
                  <a:path>
                    <a:moveTo>
                      <a:pt x="534863" y="0"/>
                    </a:moveTo>
                    <a:lnTo>
                      <a:pt x="534863" y="1347631"/>
                    </a:lnTo>
                    <a:lnTo>
                      <a:pt x="0" y="1347631"/>
                    </a:lnTo>
                    <a:lnTo>
                      <a:pt x="0"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093731" y="2764595"/>
                <a:ext cx="1604132" cy="1440419"/>
              </a:xfrm>
              <a:custGeom>
                <a:avLst/>
                <a:gdLst/>
                <a:ahLst/>
                <a:cxnLst/>
                <a:rect l="0" t="0" r="0" b="0"/>
                <a:pathLst>
                  <a:path>
                    <a:moveTo>
                      <a:pt x="1604132" y="0"/>
                    </a:moveTo>
                    <a:lnTo>
                      <a:pt x="1604132" y="1347631"/>
                    </a:lnTo>
                    <a:lnTo>
                      <a:pt x="0" y="1347631"/>
                    </a:lnTo>
                    <a:lnTo>
                      <a:pt x="0"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024463" y="2764595"/>
                <a:ext cx="2673400" cy="1440419"/>
              </a:xfrm>
              <a:custGeom>
                <a:avLst/>
                <a:gdLst/>
                <a:ahLst/>
                <a:cxnLst/>
                <a:rect l="0" t="0" r="0" b="0"/>
                <a:pathLst>
                  <a:path>
                    <a:moveTo>
                      <a:pt x="2673400" y="0"/>
                    </a:moveTo>
                    <a:lnTo>
                      <a:pt x="2673400" y="1347631"/>
                    </a:lnTo>
                    <a:lnTo>
                      <a:pt x="0" y="1347631"/>
                    </a:lnTo>
                    <a:lnTo>
                      <a:pt x="0"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955195" y="2764595"/>
                <a:ext cx="3742668" cy="1440419"/>
              </a:xfrm>
              <a:custGeom>
                <a:avLst/>
                <a:gdLst/>
                <a:ahLst/>
                <a:cxnLst/>
                <a:rect l="0" t="0" r="0" b="0"/>
                <a:pathLst>
                  <a:path>
                    <a:moveTo>
                      <a:pt x="3742668" y="0"/>
                    </a:moveTo>
                    <a:lnTo>
                      <a:pt x="3742668" y="1347631"/>
                    </a:lnTo>
                    <a:lnTo>
                      <a:pt x="0" y="1347631"/>
                    </a:lnTo>
                    <a:lnTo>
                      <a:pt x="0" y="144041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066863" y="1708427"/>
                <a:ext cx="1274050" cy="441846"/>
              </a:xfrm>
              <a:custGeom>
                <a:avLst/>
                <a:gdLst>
                  <a:gd name="connsiteX0" fmla="*/ 0 w 883692"/>
                  <a:gd name="connsiteY0" fmla="*/ 0 h 441846"/>
                  <a:gd name="connsiteX1" fmla="*/ 883692 w 883692"/>
                  <a:gd name="connsiteY1" fmla="*/ 0 h 441846"/>
                  <a:gd name="connsiteX2" fmla="*/ 883692 w 883692"/>
                  <a:gd name="connsiteY2" fmla="*/ 441846 h 441846"/>
                  <a:gd name="connsiteX3" fmla="*/ 0 w 883692"/>
                  <a:gd name="connsiteY3" fmla="*/ 441846 h 441846"/>
                  <a:gd name="connsiteX4" fmla="*/ 0 w 883692"/>
                  <a:gd name="connsiteY4" fmla="*/ 0 h 44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441846">
                    <a:moveTo>
                      <a:pt x="0" y="0"/>
                    </a:moveTo>
                    <a:lnTo>
                      <a:pt x="883692" y="0"/>
                    </a:lnTo>
                    <a:lnTo>
                      <a:pt x="883692" y="441846"/>
                    </a:lnTo>
                    <a:lnTo>
                      <a:pt x="0" y="441846"/>
                    </a:lnTo>
                    <a:lnTo>
                      <a:pt x="0" y="0"/>
                    </a:ln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Necsa Board</a:t>
                </a:r>
              </a:p>
            </p:txBody>
          </p:sp>
          <p:sp>
            <p:nvSpPr>
              <p:cNvPr id="22" name="Freeform 21"/>
              <p:cNvSpPr/>
              <p:nvPr/>
            </p:nvSpPr>
            <p:spPr>
              <a:xfrm>
                <a:off x="4256896" y="2302431"/>
                <a:ext cx="883692" cy="462163"/>
              </a:xfrm>
              <a:custGeom>
                <a:avLst/>
                <a:gdLst>
                  <a:gd name="connsiteX0" fmla="*/ 0 w 883692"/>
                  <a:gd name="connsiteY0" fmla="*/ 0 h 441846"/>
                  <a:gd name="connsiteX1" fmla="*/ 883692 w 883692"/>
                  <a:gd name="connsiteY1" fmla="*/ 0 h 441846"/>
                  <a:gd name="connsiteX2" fmla="*/ 883692 w 883692"/>
                  <a:gd name="connsiteY2" fmla="*/ 441846 h 441846"/>
                  <a:gd name="connsiteX3" fmla="*/ 0 w 883692"/>
                  <a:gd name="connsiteY3" fmla="*/ 441846 h 441846"/>
                  <a:gd name="connsiteX4" fmla="*/ 0 w 883692"/>
                  <a:gd name="connsiteY4" fmla="*/ 0 h 44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441846">
                    <a:moveTo>
                      <a:pt x="0" y="0"/>
                    </a:moveTo>
                    <a:lnTo>
                      <a:pt x="883692" y="0"/>
                    </a:lnTo>
                    <a:lnTo>
                      <a:pt x="883692" y="441846"/>
                    </a:lnTo>
                    <a:lnTo>
                      <a:pt x="0" y="441846"/>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Group CEO</a:t>
                </a:r>
              </a:p>
            </p:txBody>
          </p:sp>
          <p:sp>
            <p:nvSpPr>
              <p:cNvPr id="23" name="Freeform 22"/>
              <p:cNvSpPr/>
              <p:nvPr/>
            </p:nvSpPr>
            <p:spPr>
              <a:xfrm>
                <a:off x="513349"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Financial Capital</a:t>
                </a:r>
              </a:p>
            </p:txBody>
          </p:sp>
          <p:sp>
            <p:nvSpPr>
              <p:cNvPr id="24" name="Freeform 23"/>
              <p:cNvSpPr/>
              <p:nvPr/>
            </p:nvSpPr>
            <p:spPr>
              <a:xfrm>
                <a:off x="1582617"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Human Capital</a:t>
                </a:r>
              </a:p>
            </p:txBody>
          </p:sp>
          <p:sp>
            <p:nvSpPr>
              <p:cNvPr id="25" name="Freeform 24"/>
              <p:cNvSpPr/>
              <p:nvPr/>
            </p:nvSpPr>
            <p:spPr>
              <a:xfrm>
                <a:off x="2651885"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Strategy &amp; Business Enablement</a:t>
                </a:r>
              </a:p>
            </p:txBody>
          </p:sp>
          <p:sp>
            <p:nvSpPr>
              <p:cNvPr id="26" name="Freeform 25"/>
              <p:cNvSpPr/>
              <p:nvPr/>
            </p:nvSpPr>
            <p:spPr>
              <a:xfrm>
                <a:off x="3721153"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Nuclear Operations &amp; Advanced manufacturing</a:t>
                </a:r>
              </a:p>
            </p:txBody>
          </p:sp>
          <p:sp>
            <p:nvSpPr>
              <p:cNvPr id="27" name="Freeform 26"/>
              <p:cNvSpPr/>
              <p:nvPr/>
            </p:nvSpPr>
            <p:spPr>
              <a:xfrm>
                <a:off x="4790651"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Research &amp; Innovation</a:t>
                </a:r>
              </a:p>
            </p:txBody>
          </p:sp>
          <p:sp>
            <p:nvSpPr>
              <p:cNvPr id="28" name="Freeform 27"/>
              <p:cNvSpPr/>
              <p:nvPr/>
            </p:nvSpPr>
            <p:spPr>
              <a:xfrm>
                <a:off x="5859919"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Nuclear Radioisotopes</a:t>
                </a:r>
              </a:p>
            </p:txBody>
          </p:sp>
          <p:sp>
            <p:nvSpPr>
              <p:cNvPr id="29" name="Freeform 28"/>
              <p:cNvSpPr/>
              <p:nvPr/>
            </p:nvSpPr>
            <p:spPr>
              <a:xfrm>
                <a:off x="6929188"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Chemicals</a:t>
                </a:r>
              </a:p>
            </p:txBody>
          </p:sp>
          <p:sp>
            <p:nvSpPr>
              <p:cNvPr id="30" name="Freeform 29"/>
              <p:cNvSpPr/>
              <p:nvPr/>
            </p:nvSpPr>
            <p:spPr>
              <a:xfrm>
                <a:off x="7998456" y="4205014"/>
                <a:ext cx="976480" cy="707453"/>
              </a:xfrm>
              <a:custGeom>
                <a:avLst/>
                <a:gdLst>
                  <a:gd name="connsiteX0" fmla="*/ 0 w 883692"/>
                  <a:gd name="connsiteY0" fmla="*/ 0 h 707453"/>
                  <a:gd name="connsiteX1" fmla="*/ 883692 w 883692"/>
                  <a:gd name="connsiteY1" fmla="*/ 0 h 707453"/>
                  <a:gd name="connsiteX2" fmla="*/ 883692 w 883692"/>
                  <a:gd name="connsiteY2" fmla="*/ 707453 h 707453"/>
                  <a:gd name="connsiteX3" fmla="*/ 0 w 883692"/>
                  <a:gd name="connsiteY3" fmla="*/ 707453 h 707453"/>
                  <a:gd name="connsiteX4" fmla="*/ 0 w 883692"/>
                  <a:gd name="connsiteY4" fmla="*/ 0 h 707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707453">
                    <a:moveTo>
                      <a:pt x="0" y="0"/>
                    </a:moveTo>
                    <a:lnTo>
                      <a:pt x="883692" y="0"/>
                    </a:lnTo>
                    <a:lnTo>
                      <a:pt x="883692" y="707453"/>
                    </a:lnTo>
                    <a:lnTo>
                      <a:pt x="0" y="707453"/>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Power &amp; Industry</a:t>
                </a:r>
              </a:p>
            </p:txBody>
          </p:sp>
          <p:sp>
            <p:nvSpPr>
              <p:cNvPr id="31" name="Freeform 30"/>
              <p:cNvSpPr/>
              <p:nvPr/>
            </p:nvSpPr>
            <p:spPr>
              <a:xfrm>
                <a:off x="3095949" y="2302431"/>
                <a:ext cx="883692" cy="462163"/>
              </a:xfrm>
              <a:custGeom>
                <a:avLst/>
                <a:gdLst>
                  <a:gd name="connsiteX0" fmla="*/ 0 w 883692"/>
                  <a:gd name="connsiteY0" fmla="*/ 0 h 441846"/>
                  <a:gd name="connsiteX1" fmla="*/ 883692 w 883692"/>
                  <a:gd name="connsiteY1" fmla="*/ 0 h 441846"/>
                  <a:gd name="connsiteX2" fmla="*/ 883692 w 883692"/>
                  <a:gd name="connsiteY2" fmla="*/ 441846 h 441846"/>
                  <a:gd name="connsiteX3" fmla="*/ 0 w 883692"/>
                  <a:gd name="connsiteY3" fmla="*/ 441846 h 441846"/>
                  <a:gd name="connsiteX4" fmla="*/ 0 w 883692"/>
                  <a:gd name="connsiteY4" fmla="*/ 0 h 44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441846">
                    <a:moveTo>
                      <a:pt x="0" y="0"/>
                    </a:moveTo>
                    <a:lnTo>
                      <a:pt x="883692" y="0"/>
                    </a:lnTo>
                    <a:lnTo>
                      <a:pt x="883692" y="441846"/>
                    </a:lnTo>
                    <a:lnTo>
                      <a:pt x="0" y="441846"/>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Cosec</a:t>
                </a:r>
              </a:p>
            </p:txBody>
          </p:sp>
          <p:sp>
            <p:nvSpPr>
              <p:cNvPr id="32" name="Freeform 31"/>
              <p:cNvSpPr/>
              <p:nvPr/>
            </p:nvSpPr>
            <p:spPr>
              <a:xfrm>
                <a:off x="5411827" y="2305232"/>
                <a:ext cx="883692" cy="462163"/>
              </a:xfrm>
              <a:custGeom>
                <a:avLst/>
                <a:gdLst>
                  <a:gd name="connsiteX0" fmla="*/ 0 w 883692"/>
                  <a:gd name="connsiteY0" fmla="*/ 0 h 441846"/>
                  <a:gd name="connsiteX1" fmla="*/ 883692 w 883692"/>
                  <a:gd name="connsiteY1" fmla="*/ 0 h 441846"/>
                  <a:gd name="connsiteX2" fmla="*/ 883692 w 883692"/>
                  <a:gd name="connsiteY2" fmla="*/ 441846 h 441846"/>
                  <a:gd name="connsiteX3" fmla="*/ 0 w 883692"/>
                  <a:gd name="connsiteY3" fmla="*/ 441846 h 441846"/>
                  <a:gd name="connsiteX4" fmla="*/ 0 w 883692"/>
                  <a:gd name="connsiteY4" fmla="*/ 0 h 44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441846">
                    <a:moveTo>
                      <a:pt x="0" y="0"/>
                    </a:moveTo>
                    <a:lnTo>
                      <a:pt x="883692" y="0"/>
                    </a:lnTo>
                    <a:lnTo>
                      <a:pt x="883692" y="441846"/>
                    </a:lnTo>
                    <a:lnTo>
                      <a:pt x="0" y="441846"/>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Integrated Assurance (Audit &amp; Risk)</a:t>
                </a:r>
              </a:p>
            </p:txBody>
          </p:sp>
          <p:sp>
            <p:nvSpPr>
              <p:cNvPr id="33" name="Freeform 32"/>
              <p:cNvSpPr/>
              <p:nvPr/>
            </p:nvSpPr>
            <p:spPr>
              <a:xfrm>
                <a:off x="5400063" y="3158332"/>
                <a:ext cx="883692" cy="462163"/>
              </a:xfrm>
              <a:custGeom>
                <a:avLst/>
                <a:gdLst>
                  <a:gd name="connsiteX0" fmla="*/ 0 w 883692"/>
                  <a:gd name="connsiteY0" fmla="*/ 0 h 441846"/>
                  <a:gd name="connsiteX1" fmla="*/ 883692 w 883692"/>
                  <a:gd name="connsiteY1" fmla="*/ 0 h 441846"/>
                  <a:gd name="connsiteX2" fmla="*/ 883692 w 883692"/>
                  <a:gd name="connsiteY2" fmla="*/ 441846 h 441846"/>
                  <a:gd name="connsiteX3" fmla="*/ 0 w 883692"/>
                  <a:gd name="connsiteY3" fmla="*/ 441846 h 441846"/>
                  <a:gd name="connsiteX4" fmla="*/ 0 w 883692"/>
                  <a:gd name="connsiteY4" fmla="*/ 0 h 44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441846">
                    <a:moveTo>
                      <a:pt x="0" y="0"/>
                    </a:moveTo>
                    <a:lnTo>
                      <a:pt x="883692" y="0"/>
                    </a:lnTo>
                    <a:lnTo>
                      <a:pt x="883692" y="441846"/>
                    </a:lnTo>
                    <a:lnTo>
                      <a:pt x="0" y="441846"/>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Office of the GCEO</a:t>
                </a:r>
              </a:p>
            </p:txBody>
          </p:sp>
        </p:grpSp>
        <p:cxnSp>
          <p:nvCxnSpPr>
            <p:cNvPr id="37" name="Straight Connector 36"/>
            <p:cNvCxnSpPr/>
            <p:nvPr/>
          </p:nvCxnSpPr>
          <p:spPr>
            <a:xfrm flipV="1">
              <a:off x="4698460" y="3404681"/>
              <a:ext cx="701603" cy="9728"/>
            </a:xfrm>
            <a:prstGeom prst="line">
              <a:avLst/>
            </a:prstGeom>
            <a:ln cmpd="dbl"/>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a:blip r:embed="rId2"/>
            <a:stretch>
              <a:fillRect/>
            </a:stretch>
          </p:blipFill>
          <p:spPr>
            <a:xfrm>
              <a:off x="258056" y="1371711"/>
              <a:ext cx="1586954" cy="1293396"/>
            </a:xfrm>
            <a:prstGeom prst="rect">
              <a:avLst/>
            </a:prstGeom>
          </p:spPr>
        </p:pic>
        <p:sp>
          <p:nvSpPr>
            <p:cNvPr id="39" name="Right Arrow 38"/>
            <p:cNvSpPr/>
            <p:nvPr/>
          </p:nvSpPr>
          <p:spPr>
            <a:xfrm>
              <a:off x="2024463" y="1775431"/>
              <a:ext cx="1011438" cy="4825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5" name="Freeform 44"/>
            <p:cNvSpPr/>
            <p:nvPr/>
          </p:nvSpPr>
          <p:spPr>
            <a:xfrm>
              <a:off x="4089137" y="1157273"/>
              <a:ext cx="1274050" cy="441846"/>
            </a:xfrm>
            <a:custGeom>
              <a:avLst/>
              <a:gdLst>
                <a:gd name="connsiteX0" fmla="*/ 0 w 883692"/>
                <a:gd name="connsiteY0" fmla="*/ 0 h 441846"/>
                <a:gd name="connsiteX1" fmla="*/ 883692 w 883692"/>
                <a:gd name="connsiteY1" fmla="*/ 0 h 441846"/>
                <a:gd name="connsiteX2" fmla="*/ 883692 w 883692"/>
                <a:gd name="connsiteY2" fmla="*/ 441846 h 441846"/>
                <a:gd name="connsiteX3" fmla="*/ 0 w 883692"/>
                <a:gd name="connsiteY3" fmla="*/ 441846 h 441846"/>
                <a:gd name="connsiteX4" fmla="*/ 0 w 883692"/>
                <a:gd name="connsiteY4" fmla="*/ 0 h 44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92" h="441846">
                  <a:moveTo>
                    <a:pt x="0" y="0"/>
                  </a:moveTo>
                  <a:lnTo>
                    <a:pt x="883692" y="0"/>
                  </a:lnTo>
                  <a:lnTo>
                    <a:pt x="883692" y="441846"/>
                  </a:lnTo>
                  <a:lnTo>
                    <a:pt x="0" y="441846"/>
                  </a:lnTo>
                  <a:lnTo>
                    <a:pt x="0" y="0"/>
                  </a:lnTo>
                  <a:close/>
                </a:path>
              </a:pathLst>
            </a:cu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Minister</a:t>
              </a:r>
            </a:p>
          </p:txBody>
        </p:sp>
      </p:grpSp>
      <p:sp>
        <p:nvSpPr>
          <p:cNvPr id="2" name="Rectangle 1"/>
          <p:cNvSpPr/>
          <p:nvPr/>
        </p:nvSpPr>
        <p:spPr>
          <a:xfrm>
            <a:off x="5685791" y="4665306"/>
            <a:ext cx="3318250" cy="1287625"/>
          </a:xfrm>
          <a:prstGeom prst="rect">
            <a:avLst/>
          </a:prstGeom>
          <a:no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217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 xmlns="0bad7830-4db9-4f0d-ae8f-ae28b90d8d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98A247B79BDE4AA8ED6378D9AA4B2B" ma:contentTypeVersion="2" ma:contentTypeDescription="Create a new document." ma:contentTypeScope="" ma:versionID="fe4e7a60d1af4bee608a9af789bb8ab9">
  <xsd:schema xmlns:xsd="http://www.w3.org/2001/XMLSchema" xmlns:xs="http://www.w3.org/2001/XMLSchema" xmlns:p="http://schemas.microsoft.com/office/2006/metadata/properties" xmlns:ns2="0bad7830-4db9-4f0d-ae8f-ae28b90d8d67" targetNamespace="http://schemas.microsoft.com/office/2006/metadata/properties" ma:root="true" ma:fieldsID="d479d787e6ec6bdc18cb7333d4769048" ns2:_="">
    <xsd:import namespace="0bad7830-4db9-4f0d-ae8f-ae28b90d8d67"/>
    <xsd:element name="properties">
      <xsd:complexType>
        <xsd:sequence>
          <xsd:element name="documentManagement">
            <xsd:complexType>
              <xsd:all>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d7830-4db9-4f0d-ae8f-ae28b90d8d67" elementFormDefault="qualified">
    <xsd:import namespace="http://schemas.microsoft.com/office/2006/documentManagement/types"/>
    <xsd:import namespace="http://schemas.microsoft.com/office/infopath/2007/PartnerControls"/>
    <xsd:element name="Reviewed" ma:index="8" nillable="true" ma:displayName="Reviewed" ma:description="“TEXT(Created, &quot;yyyy-mm-dd&quot;)”" ma:format="DateOnly" ma:internalName="Review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43E393-DBAB-4893-B2D8-1516303A2609}">
  <ds:schemaRefs>
    <ds:schemaRef ds:uri="http://schemas.microsoft.com/office/2006/metadata/properties"/>
    <ds:schemaRef ds:uri="http://purl.org/dc/terms/"/>
    <ds:schemaRef ds:uri="0bad7830-4db9-4f0d-ae8f-ae28b90d8d67"/>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01935FBB-6CC9-49A5-B39B-A34F0704A713}">
  <ds:schemaRefs>
    <ds:schemaRef ds:uri="http://schemas.microsoft.com/sharepoint/v3/contenttype/forms"/>
  </ds:schemaRefs>
</ds:datastoreItem>
</file>

<file path=customXml/itemProps3.xml><?xml version="1.0" encoding="utf-8"?>
<ds:datastoreItem xmlns:ds="http://schemas.openxmlformats.org/officeDocument/2006/customXml" ds:itemID="{FD5F1D30-FB13-463C-A222-B693CA3DA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d7830-4db9-4f0d-ae8f-ae28b90d8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29101</TotalTime>
  <Words>2603</Words>
  <Application>Microsoft Office PowerPoint</Application>
  <PresentationFormat>On-screen Show (4:3)</PresentationFormat>
  <Paragraphs>435</Paragraphs>
  <Slides>21</Slides>
  <Notes>4</Notes>
  <HiddenSlides>2</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Cambria</vt:lpstr>
      <vt:lpstr>Courier New</vt:lpstr>
      <vt:lpstr>Open Sans</vt:lpstr>
      <vt:lpstr>Wingdings</vt:lpstr>
      <vt:lpstr>1_Default Theme</vt:lpstr>
      <vt:lpstr>2_Default Theme</vt:lpstr>
      <vt:lpstr>think-cell Slide</vt:lpstr>
      <vt:lpstr>PowerPoint Presentation</vt:lpstr>
      <vt:lpstr>INTRODUCTORY REMARKS</vt:lpstr>
      <vt:lpstr>PowerPoint Presentation</vt:lpstr>
      <vt:lpstr>PowerPoint Presentation</vt:lpstr>
      <vt:lpstr>PowerPoint Presentation</vt:lpstr>
      <vt:lpstr>PowerPoint Presentation</vt:lpstr>
      <vt:lpstr>PowerPoint Presentation</vt:lpstr>
      <vt:lpstr>STRATEGIC PILLARS</vt:lpstr>
      <vt:lpstr>STRUCTURE</vt:lpstr>
      <vt:lpstr>PowerPoint Presentation</vt:lpstr>
      <vt:lpstr>PowerPoint Presentation</vt:lpstr>
      <vt:lpstr>PowerPoint Presentation</vt:lpstr>
      <vt:lpstr>PowerPoint Presentation</vt:lpstr>
      <vt:lpstr>PowerPoint Presentation</vt:lpstr>
      <vt:lpstr>STRATEGIC COMMERCIAL AND IMPACT PROJECTS </vt:lpstr>
      <vt:lpstr>PowerPoint Presentation</vt:lpstr>
      <vt:lpstr>STAKEHOLDERS </vt:lpstr>
      <vt:lpstr>CONCLUSION</vt:lpstr>
      <vt:lpstr>Questions</vt:lpstr>
      <vt:lpstr>STATEMENT OF FINANCIAL POSITION</vt:lpstr>
      <vt:lpstr>STATEMENT OF INCOME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Ayanda Myoli</dc:creator>
  <cp:lastModifiedBy>Nnana Direro</cp:lastModifiedBy>
  <cp:revision>509</cp:revision>
  <cp:lastPrinted>2020-06-29T07:09:12Z</cp:lastPrinted>
  <dcterms:created xsi:type="dcterms:W3CDTF">2017-09-10T20:31:01Z</dcterms:created>
  <dcterms:modified xsi:type="dcterms:W3CDTF">2022-04-28T08:26:40Z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0x0101005398A247B79BDE4AA8ED6378D9AA4B2B</vt:lpwstr>
  </property>
</Properties>
</file>