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2"/>
    <p:sldMasterId id="2147483673" r:id="rId3"/>
  </p:sldMasterIdLst>
  <p:notesMasterIdLst>
    <p:notesMasterId r:id="rId35"/>
  </p:notesMasterIdLst>
  <p:handoutMasterIdLst>
    <p:handoutMasterId r:id="rId36"/>
  </p:handoutMasterIdLst>
  <p:sldIdLst>
    <p:sldId id="545" r:id="rId4"/>
    <p:sldId id="265" r:id="rId5"/>
    <p:sldId id="548" r:id="rId6"/>
    <p:sldId id="603" r:id="rId7"/>
    <p:sldId id="570" r:id="rId8"/>
    <p:sldId id="568" r:id="rId9"/>
    <p:sldId id="579" r:id="rId10"/>
    <p:sldId id="580" r:id="rId11"/>
    <p:sldId id="581" r:id="rId12"/>
    <p:sldId id="591" r:id="rId13"/>
    <p:sldId id="593" r:id="rId14"/>
    <p:sldId id="583" r:id="rId15"/>
    <p:sldId id="596" r:id="rId16"/>
    <p:sldId id="584" r:id="rId17"/>
    <p:sldId id="597" r:id="rId18"/>
    <p:sldId id="585" r:id="rId19"/>
    <p:sldId id="571" r:id="rId20"/>
    <p:sldId id="604" r:id="rId21"/>
    <p:sldId id="605" r:id="rId22"/>
    <p:sldId id="606" r:id="rId23"/>
    <p:sldId id="607" r:id="rId24"/>
    <p:sldId id="608" r:id="rId25"/>
    <p:sldId id="609" r:id="rId26"/>
    <p:sldId id="610" r:id="rId27"/>
    <p:sldId id="611" r:id="rId28"/>
    <p:sldId id="612" r:id="rId29"/>
    <p:sldId id="613" r:id="rId30"/>
    <p:sldId id="614" r:id="rId31"/>
    <p:sldId id="559" r:id="rId32"/>
    <p:sldId id="557" r:id="rId33"/>
    <p:sldId id="558"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13" autoAdjust="0"/>
    <p:restoredTop sz="93979" autoAdjust="0"/>
  </p:normalViewPr>
  <p:slideViewPr>
    <p:cSldViewPr snapToGrid="0">
      <p:cViewPr varScale="1">
        <p:scale>
          <a:sx n="64" d="100"/>
          <a:sy n="64" d="100"/>
        </p:scale>
        <p:origin x="1146" y="4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EA5F0D-C1DC-412F-A146-DDB3A74B588F}" type="datetimeFigureOut">
              <a:rPr lang="en-US"/>
              <a:t>4/28/2022</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8CDE508-72C8-4AB5-AA9C-1584D31690E0}" type="datetimeFigureOut">
              <a:rPr lang="en-US"/>
              <a:t>4/28/2022</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FB667E1-E601-4AAF-B95C-B25720D70A60}" type="slidenum">
              <a:rPr lang="en-ZA" smtClean="0"/>
              <a:t>1</a:t>
            </a:fld>
            <a:endParaRPr lang="en-ZA"/>
          </a:p>
        </p:txBody>
      </p:sp>
    </p:spTree>
    <p:extLst>
      <p:ext uri="{BB962C8B-B14F-4D97-AF65-F5344CB8AC3E}">
        <p14:creationId xmlns:p14="http://schemas.microsoft.com/office/powerpoint/2010/main" val="154586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FB667E1-E601-4AAF-B95C-B25720D70A60}" type="slidenum">
              <a:rPr lang="en-ZA" smtClean="0"/>
              <a:t>26</a:t>
            </a:fld>
            <a:endParaRPr lang="en-ZA"/>
          </a:p>
        </p:txBody>
      </p:sp>
    </p:spTree>
    <p:extLst>
      <p:ext uri="{BB962C8B-B14F-4D97-AF65-F5344CB8AC3E}">
        <p14:creationId xmlns:p14="http://schemas.microsoft.com/office/powerpoint/2010/main" val="15735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B667E1-E601-4AAF-B95C-B25720D70A60}" type="slidenum">
              <a:rPr lang="en-ZA" smtClean="0"/>
              <a:t>27</a:t>
            </a:fld>
            <a:endParaRPr lang="en-ZA"/>
          </a:p>
        </p:txBody>
      </p:sp>
    </p:spTree>
    <p:extLst>
      <p:ext uri="{BB962C8B-B14F-4D97-AF65-F5344CB8AC3E}">
        <p14:creationId xmlns:p14="http://schemas.microsoft.com/office/powerpoint/2010/main" val="99463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B667E1-E601-4AAF-B95C-B25720D70A60}" type="slidenum">
              <a:rPr lang="en-ZA" smtClean="0"/>
              <a:t>28</a:t>
            </a:fld>
            <a:endParaRPr lang="en-ZA"/>
          </a:p>
        </p:txBody>
      </p:sp>
    </p:spTree>
    <p:extLst>
      <p:ext uri="{BB962C8B-B14F-4D97-AF65-F5344CB8AC3E}">
        <p14:creationId xmlns:p14="http://schemas.microsoft.com/office/powerpoint/2010/main" val="75010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B667E1-E601-4AAF-B95C-B25720D70A60}" type="slidenum">
              <a:rPr lang="en-ZA" smtClean="0"/>
              <a:t>3</a:t>
            </a:fld>
            <a:endParaRPr lang="en-ZA"/>
          </a:p>
        </p:txBody>
      </p:sp>
    </p:spTree>
    <p:extLst>
      <p:ext uri="{BB962C8B-B14F-4D97-AF65-F5344CB8AC3E}">
        <p14:creationId xmlns:p14="http://schemas.microsoft.com/office/powerpoint/2010/main" val="173826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B667E1-E601-4AAF-B95C-B25720D70A60}" type="slidenum">
              <a:rPr lang="en-ZA" smtClean="0"/>
              <a:t>4</a:t>
            </a:fld>
            <a:endParaRPr lang="en-ZA"/>
          </a:p>
        </p:txBody>
      </p:sp>
    </p:spTree>
    <p:extLst>
      <p:ext uri="{BB962C8B-B14F-4D97-AF65-F5344CB8AC3E}">
        <p14:creationId xmlns:p14="http://schemas.microsoft.com/office/powerpoint/2010/main" val="343003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B667E1-E601-4AAF-B95C-B25720D70A60}" type="slidenum">
              <a:rPr lang="en-ZA" smtClean="0"/>
              <a:t>5</a:t>
            </a:fld>
            <a:endParaRPr lang="en-ZA"/>
          </a:p>
        </p:txBody>
      </p:sp>
    </p:spTree>
    <p:extLst>
      <p:ext uri="{BB962C8B-B14F-4D97-AF65-F5344CB8AC3E}">
        <p14:creationId xmlns:p14="http://schemas.microsoft.com/office/powerpoint/2010/main" val="122939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FB667E1-E601-4AAF-B95C-B25720D70A60}" type="slidenum">
              <a:rPr lang="en-ZA" smtClean="0">
                <a:solidFill>
                  <a:srgbClr val="404040"/>
                </a:solidFill>
              </a:rPr>
              <a:pPr/>
              <a:t>17</a:t>
            </a:fld>
            <a:endParaRPr lang="en-ZA">
              <a:solidFill>
                <a:srgbClr val="404040"/>
              </a:solidFill>
            </a:endParaRPr>
          </a:p>
        </p:txBody>
      </p:sp>
    </p:spTree>
    <p:extLst>
      <p:ext uri="{BB962C8B-B14F-4D97-AF65-F5344CB8AC3E}">
        <p14:creationId xmlns:p14="http://schemas.microsoft.com/office/powerpoint/2010/main" val="213070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B667E1-E601-4AAF-B95C-B25720D70A60}" type="slidenum">
              <a:rPr lang="en-ZA" smtClean="0"/>
              <a:t>21</a:t>
            </a:fld>
            <a:endParaRPr lang="en-ZA"/>
          </a:p>
        </p:txBody>
      </p:sp>
    </p:spTree>
    <p:extLst>
      <p:ext uri="{BB962C8B-B14F-4D97-AF65-F5344CB8AC3E}">
        <p14:creationId xmlns:p14="http://schemas.microsoft.com/office/powerpoint/2010/main" val="125509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B667E1-E601-4AAF-B95C-B25720D70A60}" type="slidenum">
              <a:rPr lang="en-ZA" smtClean="0"/>
              <a:t>22</a:t>
            </a:fld>
            <a:endParaRPr lang="en-ZA"/>
          </a:p>
        </p:txBody>
      </p:sp>
    </p:spTree>
    <p:extLst>
      <p:ext uri="{BB962C8B-B14F-4D97-AF65-F5344CB8AC3E}">
        <p14:creationId xmlns:p14="http://schemas.microsoft.com/office/powerpoint/2010/main" val="1420301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B667E1-E601-4AAF-B95C-B25720D70A60}" type="slidenum">
              <a:rPr lang="en-ZA" smtClean="0"/>
              <a:t>24</a:t>
            </a:fld>
            <a:endParaRPr lang="en-ZA"/>
          </a:p>
        </p:txBody>
      </p:sp>
    </p:spTree>
    <p:extLst>
      <p:ext uri="{BB962C8B-B14F-4D97-AF65-F5344CB8AC3E}">
        <p14:creationId xmlns:p14="http://schemas.microsoft.com/office/powerpoint/2010/main" val="61529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B667E1-E601-4AAF-B95C-B25720D70A60}" type="slidenum">
              <a:rPr lang="en-ZA" smtClean="0"/>
              <a:t>25</a:t>
            </a:fld>
            <a:endParaRPr lang="en-ZA"/>
          </a:p>
        </p:txBody>
      </p:sp>
    </p:spTree>
    <p:extLst>
      <p:ext uri="{BB962C8B-B14F-4D97-AF65-F5344CB8AC3E}">
        <p14:creationId xmlns:p14="http://schemas.microsoft.com/office/powerpoint/2010/main" val="376741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5412" y="0"/>
            <a:ext cx="3586588" cy="198735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5412" y="5954852"/>
            <a:ext cx="3688192" cy="100790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141"/>
            <a:ext cx="12192001" cy="6859142"/>
          </a:xfrm>
          <a:prstGeom prst="rect">
            <a:avLst/>
          </a:prstGeom>
        </p:spPr>
      </p:pic>
    </p:spTree>
    <p:extLst>
      <p:ext uri="{BB962C8B-B14F-4D97-AF65-F5344CB8AC3E}">
        <p14:creationId xmlns:p14="http://schemas.microsoft.com/office/powerpoint/2010/main" val="252923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68"/>
            <a:ext cx="12192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5412" y="245664"/>
            <a:ext cx="3586588" cy="1987356"/>
          </a:xfrm>
          <a:prstGeom prst="rect">
            <a:avLst/>
          </a:prstGeom>
        </p:spPr>
      </p:pic>
    </p:spTree>
    <p:extLst>
      <p:ext uri="{BB962C8B-B14F-4D97-AF65-F5344CB8AC3E}">
        <p14:creationId xmlns:p14="http://schemas.microsoft.com/office/powerpoint/2010/main" val="277949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ny Questions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05412" y="245664"/>
            <a:ext cx="3586588" cy="1987356"/>
          </a:xfrm>
          <a:prstGeom prst="rect">
            <a:avLst/>
          </a:prstGeom>
        </p:spPr>
      </p:pic>
    </p:spTree>
    <p:extLst>
      <p:ext uri="{BB962C8B-B14F-4D97-AF65-F5344CB8AC3E}">
        <p14:creationId xmlns:p14="http://schemas.microsoft.com/office/powerpoint/2010/main" val="3419929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009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15611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5305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62866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33265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03936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4229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62392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398167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63635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8606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 id="2147483763" r:id="rId12"/>
    <p:sldLayoutId id="2147483764" r:id="rId13"/>
    <p:sldLayoutId id="21474837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254074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tags" Target="../tags/tag1.xml"/><Relationship Id="rId16"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8.png"/><Relationship Id="rId5" Type="http://schemas.openxmlformats.org/officeDocument/2006/relationships/tags" Target="../tags/tag4.xml"/><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tags" Target="../tags/tag3.xml"/><Relationship Id="rId9" Type="http://schemas.openxmlformats.org/officeDocument/2006/relationships/notesSlide" Target="../notesSlides/notesSlide2.xml"/><Relationship Id="rId1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563" y="1597146"/>
            <a:ext cx="12120438" cy="5693866"/>
          </a:xfrm>
          <a:prstGeom prst="rect">
            <a:avLst/>
          </a:prstGeom>
          <a:noFill/>
        </p:spPr>
        <p:txBody>
          <a:bodyPr wrap="square" rtlCol="0">
            <a:spAutoFit/>
          </a:bodyPr>
          <a:lstStyle/>
          <a:p>
            <a:pPr algn="ctr"/>
            <a:r>
              <a:rPr lang="en-ZA" sz="2400" b="1" dirty="0">
                <a:solidFill>
                  <a:srgbClr val="001132"/>
                </a:solidFill>
                <a:latin typeface="Arial" panose="020B0604020202020204" pitchFamily="34" charset="0"/>
                <a:cs typeface="Arial" panose="020B0604020202020204" pitchFamily="34" charset="0"/>
              </a:rPr>
              <a:t>PRESENTATION TO PORTFOLIO COMMITTEE ON</a:t>
            </a:r>
          </a:p>
          <a:p>
            <a:pPr algn="ctr"/>
            <a:r>
              <a:rPr lang="en-ZA" sz="2400" b="1" dirty="0">
                <a:solidFill>
                  <a:srgbClr val="001132"/>
                </a:solidFill>
                <a:latin typeface="Arial" panose="020B0604020202020204" pitchFamily="34" charset="0"/>
                <a:cs typeface="Arial" panose="020B0604020202020204" pitchFamily="34" charset="0"/>
              </a:rPr>
              <a:t>MINERAL RESOURCES AND ENERGY</a:t>
            </a:r>
          </a:p>
          <a:p>
            <a:pPr algn="ctr"/>
            <a:endParaRPr lang="en-ZA" sz="4000" b="1" dirty="0">
              <a:solidFill>
                <a:srgbClr val="001132"/>
              </a:solidFill>
              <a:latin typeface="Arial" panose="020B0604020202020204" pitchFamily="34" charset="0"/>
              <a:cs typeface="Arial" panose="020B0604020202020204" pitchFamily="34" charset="0"/>
            </a:endParaRPr>
          </a:p>
          <a:p>
            <a:pPr algn="ctr"/>
            <a:endParaRPr lang="en-ZA" sz="4000" b="1" dirty="0">
              <a:solidFill>
                <a:srgbClr val="001132"/>
              </a:solidFill>
              <a:latin typeface="Arial" panose="020B0604020202020204" pitchFamily="34" charset="0"/>
              <a:cs typeface="Arial" panose="020B0604020202020204" pitchFamily="34" charset="0"/>
            </a:endParaRPr>
          </a:p>
          <a:p>
            <a:pPr algn="ctr"/>
            <a:r>
              <a:rPr lang="en-ZA" sz="2400" b="1" dirty="0">
                <a:solidFill>
                  <a:srgbClr val="001132"/>
                </a:solidFill>
                <a:latin typeface="Arial" panose="020B0604020202020204" pitchFamily="34" charset="0"/>
                <a:cs typeface="Arial" panose="020B0604020202020204" pitchFamily="34" charset="0"/>
              </a:rPr>
              <a:t>NRWDI 2022-2023 ANNUAL PERFORMANCE PLAN</a:t>
            </a:r>
            <a:br>
              <a:rPr lang="en-ZA" sz="3600" b="1" dirty="0">
                <a:solidFill>
                  <a:srgbClr val="001132"/>
                </a:solidFill>
                <a:latin typeface="Arial" panose="020B0604020202020204" pitchFamily="34" charset="0"/>
                <a:cs typeface="Arial" panose="020B0604020202020204" pitchFamily="34" charset="0"/>
              </a:rPr>
            </a:br>
            <a:br>
              <a:rPr lang="en-ZA" sz="4000" dirty="0">
                <a:solidFill>
                  <a:srgbClr val="004B1C"/>
                </a:solidFill>
                <a:latin typeface="Arial" panose="020B0604020202020204" pitchFamily="34" charset="0"/>
                <a:cs typeface="Arial" panose="020B0604020202020204" pitchFamily="34" charset="0"/>
              </a:rPr>
            </a:br>
            <a:br>
              <a:rPr lang="en-ZA" sz="4000" dirty="0">
                <a:solidFill>
                  <a:srgbClr val="004B1C"/>
                </a:solidFill>
                <a:latin typeface="Arial" panose="020B0604020202020204" pitchFamily="34" charset="0"/>
                <a:cs typeface="Arial" panose="020B0604020202020204" pitchFamily="34" charset="0"/>
              </a:rPr>
            </a:br>
            <a:r>
              <a:rPr lang="en-ZA" sz="4000" dirty="0">
                <a:solidFill>
                  <a:srgbClr val="004B1C"/>
                </a:solidFill>
                <a:latin typeface="Arial" panose="020B0604020202020204" pitchFamily="34" charset="0"/>
                <a:cs typeface="Arial" panose="020B0604020202020204" pitchFamily="34" charset="0"/>
              </a:rPr>
              <a:t>         </a:t>
            </a:r>
            <a:r>
              <a:rPr lang="en-ZA" sz="2400" b="1" dirty="0">
                <a:solidFill>
                  <a:srgbClr val="001132"/>
                </a:solidFill>
                <a:latin typeface="Arial" panose="020B0604020202020204" pitchFamily="34" charset="0"/>
                <a:cs typeface="Arial" panose="020B0604020202020204" pitchFamily="34" charset="0"/>
              </a:rPr>
              <a:t>CEO : DR M MKHOSI</a:t>
            </a:r>
          </a:p>
          <a:p>
            <a:pPr algn="ctr"/>
            <a:r>
              <a:rPr lang="en-ZA" sz="2400" b="1">
                <a:solidFill>
                  <a:srgbClr val="001132"/>
                </a:solidFill>
                <a:latin typeface="Arial" panose="020B0604020202020204" pitchFamily="34" charset="0"/>
                <a:cs typeface="Arial" panose="020B0604020202020204" pitchFamily="34" charset="0"/>
              </a:rPr>
              <a:t>               </a:t>
            </a:r>
            <a:r>
              <a:rPr lang="en-ZA" sz="1600" b="1">
                <a:solidFill>
                  <a:srgbClr val="001132"/>
                </a:solidFill>
                <a:latin typeface="Arial" panose="020B0604020202020204" pitchFamily="34" charset="0"/>
                <a:cs typeface="Arial" panose="020B0604020202020204" pitchFamily="34" charset="0"/>
              </a:rPr>
              <a:t>MAY </a:t>
            </a:r>
            <a:r>
              <a:rPr lang="en-ZA" sz="1600" b="1" dirty="0">
                <a:solidFill>
                  <a:srgbClr val="001132"/>
                </a:solidFill>
                <a:latin typeface="Arial" panose="020B0604020202020204" pitchFamily="34" charset="0"/>
                <a:cs typeface="Arial" panose="020B0604020202020204" pitchFamily="34" charset="0"/>
              </a:rPr>
              <a:t>2022</a:t>
            </a:r>
            <a:br>
              <a:rPr lang="en-ZA" sz="2400" b="1" dirty="0">
                <a:solidFill>
                  <a:srgbClr val="001132"/>
                </a:solidFill>
                <a:latin typeface="Arial" panose="020B0604020202020204" pitchFamily="34" charset="0"/>
                <a:cs typeface="Arial" panose="020B0604020202020204" pitchFamily="34" charset="0"/>
              </a:rPr>
            </a:br>
            <a:endParaRPr lang="en-ZA" sz="2400" b="1" dirty="0">
              <a:solidFill>
                <a:srgbClr val="001132"/>
              </a:solidFill>
              <a:latin typeface="Arial" panose="020B0604020202020204" pitchFamily="34" charset="0"/>
              <a:cs typeface="Arial" panose="020B0604020202020204" pitchFamily="34" charset="0"/>
            </a:endParaRPr>
          </a:p>
          <a:p>
            <a:pPr algn="r"/>
            <a:endParaRPr lang="en-ZA" sz="4400" dirty="0">
              <a:solidFill>
                <a:srgbClr val="004B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09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77655"/>
            <a:ext cx="12001034" cy="578124"/>
          </a:xfrm>
          <a:solidFill>
            <a:schemeClr val="accent1">
              <a:lumMod val="40000"/>
              <a:lumOff val="60000"/>
            </a:schemeClr>
          </a:solidFill>
        </p:spPr>
        <p:txBody>
          <a:bodyPr>
            <a:noAutofit/>
          </a:bodyPr>
          <a:lstStyle/>
          <a:p>
            <a:br>
              <a:rPr lang="en-GB" sz="1600" b="1" dirty="0">
                <a:solidFill>
                  <a:srgbClr val="004B1C"/>
                </a:solidFill>
                <a:latin typeface="Arial" panose="020B0604020202020204" pitchFamily="34" charset="0"/>
                <a:cs typeface="Arial" panose="020B0604020202020204" pitchFamily="34" charset="0"/>
              </a:rPr>
            </a:br>
            <a:r>
              <a:rPr lang="en-US" sz="1600" b="1" dirty="0">
                <a:solidFill>
                  <a:srgbClr val="001132"/>
                </a:solidFill>
                <a:latin typeface="Arial" pitchFamily="34" charset="0"/>
                <a:cs typeface="Arial" pitchFamily="34" charset="0"/>
              </a:rPr>
              <a:t>PROGRAMME 1</a:t>
            </a:r>
            <a:r>
              <a:rPr lang="en-GB" sz="1600" b="1" dirty="0">
                <a:solidFill>
                  <a:srgbClr val="004B1C"/>
                </a:solidFill>
                <a:latin typeface="Arial" panose="020B0604020202020204" pitchFamily="34" charset="0"/>
                <a:cs typeface="Arial" panose="020B0604020202020204" pitchFamily="34" charset="0"/>
              </a:rPr>
              <a:t> : SP/APP : ANNUAL TARGETS</a:t>
            </a:r>
            <a:br>
              <a:rPr lang="en-GB" sz="1600" b="1" dirty="0">
                <a:solidFill>
                  <a:srgbClr val="004B1C"/>
                </a:solidFill>
                <a:latin typeface="Arial" panose="020B0604020202020204" pitchFamily="34" charset="0"/>
                <a:cs typeface="Arial" panose="020B0604020202020204" pitchFamily="34" charset="0"/>
              </a:rPr>
            </a:br>
            <a:r>
              <a:rPr lang="en-GB" sz="1600" b="1" dirty="0">
                <a:solidFill>
                  <a:srgbClr val="004B1C"/>
                </a:solidFill>
                <a:latin typeface="Arial" panose="020B0604020202020204" pitchFamily="34" charset="0"/>
                <a:cs typeface="Arial" panose="020B0604020202020204" pitchFamily="34" charset="0"/>
              </a:rPr>
              <a:t>SUB-PROGRAMME -  OFFICE OF THE CEO </a:t>
            </a:r>
            <a:endParaRPr lang="en-US" sz="1600" b="1" dirty="0">
              <a:solidFill>
                <a:srgbClr val="001132"/>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10</a:t>
            </a:fld>
            <a:endParaRPr lang="en-ZA">
              <a:solidFill>
                <a:srgbClr val="624D38"/>
              </a:solidFill>
            </a:endParaRPr>
          </a:p>
        </p:txBody>
      </p:sp>
      <p:graphicFrame>
        <p:nvGraphicFramePr>
          <p:cNvPr id="7" name="Table 6">
            <a:extLst>
              <a:ext uri="{FF2B5EF4-FFF2-40B4-BE49-F238E27FC236}">
                <a16:creationId xmlns:a16="http://schemas.microsoft.com/office/drawing/2014/main" id="{20E12093-562C-4E46-B7A0-3A78B6CA0E14}"/>
              </a:ext>
            </a:extLst>
          </p:cNvPr>
          <p:cNvGraphicFramePr>
            <a:graphicFrameLocks noGrp="1"/>
          </p:cNvGraphicFramePr>
          <p:nvPr>
            <p:extLst>
              <p:ext uri="{D42A27DB-BD31-4B8C-83A1-F6EECF244321}">
                <p14:modId xmlns:p14="http://schemas.microsoft.com/office/powerpoint/2010/main" val="2561140869"/>
              </p:ext>
            </p:extLst>
          </p:nvPr>
        </p:nvGraphicFramePr>
        <p:xfrm>
          <a:off x="367748" y="1043553"/>
          <a:ext cx="11648662" cy="4842971"/>
        </p:xfrm>
        <a:graphic>
          <a:graphicData uri="http://schemas.openxmlformats.org/drawingml/2006/table">
            <a:tbl>
              <a:tblPr/>
              <a:tblGrid>
                <a:gridCol w="1339597">
                  <a:extLst>
                    <a:ext uri="{9D8B030D-6E8A-4147-A177-3AD203B41FA5}">
                      <a16:colId xmlns:a16="http://schemas.microsoft.com/office/drawing/2014/main" val="3457026893"/>
                    </a:ext>
                  </a:extLst>
                </a:gridCol>
                <a:gridCol w="1339597">
                  <a:extLst>
                    <a:ext uri="{9D8B030D-6E8A-4147-A177-3AD203B41FA5}">
                      <a16:colId xmlns:a16="http://schemas.microsoft.com/office/drawing/2014/main" val="300942176"/>
                    </a:ext>
                  </a:extLst>
                </a:gridCol>
                <a:gridCol w="1397256">
                  <a:extLst>
                    <a:ext uri="{9D8B030D-6E8A-4147-A177-3AD203B41FA5}">
                      <a16:colId xmlns:a16="http://schemas.microsoft.com/office/drawing/2014/main" val="2197744561"/>
                    </a:ext>
                  </a:extLst>
                </a:gridCol>
                <a:gridCol w="832296">
                  <a:extLst>
                    <a:ext uri="{9D8B030D-6E8A-4147-A177-3AD203B41FA5}">
                      <a16:colId xmlns:a16="http://schemas.microsoft.com/office/drawing/2014/main" val="2286582468"/>
                    </a:ext>
                  </a:extLst>
                </a:gridCol>
                <a:gridCol w="1115941">
                  <a:extLst>
                    <a:ext uri="{9D8B030D-6E8A-4147-A177-3AD203B41FA5}">
                      <a16:colId xmlns:a16="http://schemas.microsoft.com/office/drawing/2014/main" val="1591199531"/>
                    </a:ext>
                  </a:extLst>
                </a:gridCol>
                <a:gridCol w="1115941">
                  <a:extLst>
                    <a:ext uri="{9D8B030D-6E8A-4147-A177-3AD203B41FA5}">
                      <a16:colId xmlns:a16="http://schemas.microsoft.com/office/drawing/2014/main" val="1696162541"/>
                    </a:ext>
                  </a:extLst>
                </a:gridCol>
                <a:gridCol w="1115941">
                  <a:extLst>
                    <a:ext uri="{9D8B030D-6E8A-4147-A177-3AD203B41FA5}">
                      <a16:colId xmlns:a16="http://schemas.microsoft.com/office/drawing/2014/main" val="925716956"/>
                    </a:ext>
                  </a:extLst>
                </a:gridCol>
                <a:gridCol w="1176516">
                  <a:extLst>
                    <a:ext uri="{9D8B030D-6E8A-4147-A177-3AD203B41FA5}">
                      <a16:colId xmlns:a16="http://schemas.microsoft.com/office/drawing/2014/main" val="845421802"/>
                    </a:ext>
                  </a:extLst>
                </a:gridCol>
                <a:gridCol w="1216120">
                  <a:extLst>
                    <a:ext uri="{9D8B030D-6E8A-4147-A177-3AD203B41FA5}">
                      <a16:colId xmlns:a16="http://schemas.microsoft.com/office/drawing/2014/main" val="670839818"/>
                    </a:ext>
                  </a:extLst>
                </a:gridCol>
                <a:gridCol w="999457">
                  <a:extLst>
                    <a:ext uri="{9D8B030D-6E8A-4147-A177-3AD203B41FA5}">
                      <a16:colId xmlns:a16="http://schemas.microsoft.com/office/drawing/2014/main" val="2988571248"/>
                    </a:ext>
                  </a:extLst>
                </a:gridCol>
              </a:tblGrid>
              <a:tr h="149465">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ome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 indi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7">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000" b="1" spc="-5">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nnual ta</a:t>
                      </a:r>
                      <a:r>
                        <a:rPr lang="en-ZA" sz="1000" b="1" spc="-1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gets</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46059956"/>
                  </a:ext>
                </a:extLst>
              </a:tr>
              <a:tr h="341321">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a:t>
                      </a: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tual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stim</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ormance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TEF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eri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d</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70267640"/>
                  </a:ext>
                </a:extLst>
              </a:tr>
              <a:tr h="21597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2018/2019</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2019/2020</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2020/2021</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2021/2022</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2022/2023</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2023/2024</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2024/2025</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2659566562"/>
                  </a:ext>
                </a:extLst>
              </a:tr>
              <a:tr h="1007978">
                <a:tc rowSpan="3">
                  <a:txBody>
                    <a:bodyPr/>
                    <a:lstStyle/>
                    <a:p>
                      <a:pPr marL="36195" marR="36195" lvl="0" indent="0" algn="l" defTabSz="914400" rtl="0" eaLnBrk="1" fontAlgn="auto" latinLnBrk="0" hangingPunct="1">
                        <a:lnSpc>
                          <a:spcPct val="107000"/>
                        </a:lnSpc>
                        <a:spcBef>
                          <a:spcPts val="0"/>
                        </a:spcBef>
                        <a:spcAft>
                          <a:spcPts val="0"/>
                        </a:spcAft>
                        <a:buClrTx/>
                        <a:buSzTx/>
                        <a:buFontTx/>
                        <a:buNone/>
                        <a:tabLst/>
                        <a:defRPr/>
                      </a:pP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E</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f</a:t>
                      </a:r>
                      <a:r>
                        <a:rPr lang="en-ZA" sz="1100" spc="-10" dirty="0">
                          <a:solidFill>
                            <a:srgbClr val="001132"/>
                          </a:solidFill>
                          <a:effectLst/>
                          <a:latin typeface="Arial" panose="020B0604020202020204" pitchFamily="34" charset="0"/>
                          <a:ea typeface="Batang" panose="02030600000101010101" pitchFamily="18" charset="-127"/>
                          <a:cs typeface="Arial" panose="020B0604020202020204" pitchFamily="34" charset="0"/>
                        </a:rPr>
                        <a:t>f</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e</a:t>
                      </a:r>
                      <a:r>
                        <a:rPr lang="en-ZA" sz="1100" spc="15" dirty="0">
                          <a:solidFill>
                            <a:srgbClr val="001132"/>
                          </a:solidFill>
                          <a:effectLst/>
                          <a:latin typeface="Arial" panose="020B0604020202020204" pitchFamily="34" charset="0"/>
                          <a:ea typeface="Batang" panose="02030600000101010101" pitchFamily="18" charset="-127"/>
                          <a:cs typeface="Arial" panose="020B0604020202020204" pitchFamily="34" charset="0"/>
                        </a:rPr>
                        <a:t>c</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ti</a:t>
                      </a:r>
                      <a:r>
                        <a:rPr lang="en-ZA" sz="1100" spc="-15" dirty="0">
                          <a:solidFill>
                            <a:srgbClr val="001132"/>
                          </a:solidFill>
                          <a:effectLst/>
                          <a:latin typeface="Arial" panose="020B0604020202020204" pitchFamily="34" charset="0"/>
                          <a:ea typeface="Batang" panose="02030600000101010101" pitchFamily="18" charset="-127"/>
                          <a:cs typeface="Arial" panose="020B0604020202020204" pitchFamily="34" charset="0"/>
                        </a:rPr>
                        <a:t>ve</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 </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E</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fficie</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n</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t</a:t>
                      </a:r>
                      <a:r>
                        <a:rPr lang="en-ZA" sz="1100" spc="-55" dirty="0">
                          <a:solidFill>
                            <a:srgbClr val="001132"/>
                          </a:solidFill>
                          <a:effectLst/>
                          <a:latin typeface="Arial" panose="020B0604020202020204" pitchFamily="34" charset="0"/>
                          <a:ea typeface="Batang" panose="02030600000101010101" pitchFamily="18" charset="-127"/>
                          <a:cs typeface="Arial" panose="020B0604020202020204" pitchFamily="34" charset="0"/>
                        </a:rPr>
                        <a:t> </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and </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R</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esponsi</a:t>
                      </a:r>
                      <a:r>
                        <a:rPr lang="en-ZA" sz="1100" spc="-15" dirty="0">
                          <a:solidFill>
                            <a:srgbClr val="001132"/>
                          </a:solidFill>
                          <a:effectLst/>
                          <a:latin typeface="Arial" panose="020B0604020202020204" pitchFamily="34" charset="0"/>
                          <a:ea typeface="Batang" panose="02030600000101010101" pitchFamily="18" charset="-127"/>
                          <a:cs typeface="Arial" panose="020B0604020202020204" pitchFamily="34" charset="0"/>
                        </a:rPr>
                        <a:t>v</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e N</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R</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WDI</a:t>
                      </a:r>
                    </a:p>
                    <a:p>
                      <a:pPr marL="36195" marR="36195" algn="ctr">
                        <a:lnSpc>
                          <a:spcPct val="107000"/>
                        </a:lnSpc>
                      </a:pPr>
                      <a:endParaRPr lang="en-ZA"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Improved efficiency and effectiveness of all governance structures</a:t>
                      </a:r>
                    </a:p>
                    <a:p>
                      <a:endParaRPr lang="en-ZA" sz="1100" dirty="0">
                        <a:solidFill>
                          <a:srgbClr val="001132"/>
                        </a:solidFill>
                        <a:effectLst/>
                        <a:latin typeface="Arial" panose="020B0604020202020204" pitchFamily="34" charset="0"/>
                        <a:ea typeface="Batang" panose="02030600000101010101" pitchFamily="18" charset="-127"/>
                      </a:endParaRPr>
                    </a:p>
                    <a:p>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Board Approved Corporate Governance Framework</a:t>
                      </a:r>
                    </a:p>
                    <a:p>
                      <a:endParaRPr lang="en-ZA" sz="1100" dirty="0">
                        <a:solidFill>
                          <a:srgbClr val="001132"/>
                        </a:solidFill>
                        <a:effectLst/>
                        <a:latin typeface="Arial" panose="020B0604020202020204" pitchFamily="34" charset="0"/>
                        <a:ea typeface="Batang" panose="02030600000101010101" pitchFamily="18" charset="-127"/>
                      </a:endParaRPr>
                    </a:p>
                    <a:p>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marR="36195" algn="ctr">
                        <a:lnSpc>
                          <a:spcPct val="105000"/>
                        </a:lnSpc>
                      </a:pP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marR="36195" algn="ctr">
                        <a:lnSpc>
                          <a:spcPct val="105000"/>
                        </a:lnSpc>
                      </a:pP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marR="36195" algn="ctr">
                        <a:lnSpc>
                          <a:spcPct val="105000"/>
                        </a:lnSpc>
                      </a:pPr>
                      <a:r>
                        <a:rPr lang="en-ZA" sz="1100">
                          <a:solidFill>
                            <a:srgbClr val="001132"/>
                          </a:solidFill>
                          <a:effectLst/>
                          <a:latin typeface="Arial" panose="020B0604020202020204" pitchFamily="34" charset="0"/>
                          <a:ea typeface="Batang" panose="02030600000101010101" pitchFamily="18" charset="-127"/>
                        </a:rPr>
                        <a:t> </a:t>
                      </a:r>
                      <a:endParaRPr lang="en-ZA" sz="1200">
                        <a:solidFill>
                          <a:srgbClr val="001132"/>
                        </a:solidFill>
                        <a:effectLst/>
                        <a:latin typeface="Arial" panose="020B0604020202020204" pitchFamily="34" charset="0"/>
                        <a:ea typeface="Batang" panose="02030600000101010101" pitchFamily="18" charset="-127"/>
                      </a:endParaRPr>
                    </a:p>
                    <a:p>
                      <a:r>
                        <a:rPr lang="en-ZA" sz="1100">
                          <a:solidFill>
                            <a:srgbClr val="001132"/>
                          </a:solidFill>
                          <a:effectLst/>
                          <a:latin typeface="Arial" panose="020B0604020202020204" pitchFamily="34" charset="0"/>
                          <a:ea typeface="Batang" panose="02030600000101010101" pitchFamily="18" charset="-127"/>
                        </a:rPr>
                        <a:t>N/A</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marR="36195" algn="ctr">
                        <a:lnSpc>
                          <a:spcPct val="105000"/>
                        </a:lnSpc>
                      </a:pPr>
                      <a:r>
                        <a:rPr lang="en-ZA" sz="1100">
                          <a:solidFill>
                            <a:srgbClr val="001132"/>
                          </a:solidFill>
                          <a:effectLst/>
                          <a:latin typeface="Arial" panose="020B0604020202020204" pitchFamily="34" charset="0"/>
                          <a:ea typeface="Batang" panose="02030600000101010101" pitchFamily="18" charset="-127"/>
                        </a:rPr>
                        <a:t> </a:t>
                      </a:r>
                      <a:endParaRPr lang="en-ZA" sz="1200">
                        <a:solidFill>
                          <a:srgbClr val="001132"/>
                        </a:solidFill>
                        <a:effectLst/>
                        <a:latin typeface="Arial" panose="020B0604020202020204" pitchFamily="34" charset="0"/>
                        <a:ea typeface="Batang" panose="02030600000101010101" pitchFamily="18" charset="-127"/>
                      </a:endParaRPr>
                    </a:p>
                    <a:p>
                      <a:r>
                        <a:rPr lang="en-ZA" sz="1100">
                          <a:solidFill>
                            <a:srgbClr val="001132"/>
                          </a:solidFill>
                          <a:effectLst/>
                          <a:latin typeface="Arial" panose="020B0604020202020204" pitchFamily="34" charset="0"/>
                          <a:ea typeface="Batang" panose="02030600000101010101" pitchFamily="18" charset="-127"/>
                        </a:rPr>
                        <a:t>N/A</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Approval of the Corporate Governance Framework</a:t>
                      </a:r>
                    </a:p>
                    <a:p>
                      <a:endParaRPr lang="en-ZA" sz="1100" dirty="0">
                        <a:solidFill>
                          <a:srgbClr val="001132"/>
                        </a:solidFill>
                        <a:effectLst/>
                        <a:latin typeface="Arial" panose="020B0604020202020204" pitchFamily="34" charset="0"/>
                        <a:ea typeface="Batang" panose="02030600000101010101" pitchFamily="18" charset="-127"/>
                      </a:endParaRPr>
                    </a:p>
                    <a:p>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Implementation of the Corporate Governance Framework </a:t>
                      </a:r>
                    </a:p>
                    <a:p>
                      <a:endParaRPr lang="en-ZA" sz="1100" dirty="0">
                        <a:solidFill>
                          <a:srgbClr val="001132"/>
                        </a:solidFill>
                        <a:effectLst/>
                        <a:latin typeface="Arial" panose="020B0604020202020204" pitchFamily="34" charset="0"/>
                        <a:ea typeface="Batang" panose="02030600000101010101" pitchFamily="18" charset="-127"/>
                      </a:endParaRPr>
                    </a:p>
                    <a:p>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Implementation of the Corporate Governance Framework  </a:t>
                      </a:r>
                    </a:p>
                    <a:p>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2189657"/>
                  </a:ext>
                </a:extLst>
              </a:tr>
              <a:tr h="496467">
                <a:tc vMerge="1">
                  <a:txBody>
                    <a:bodyPr/>
                    <a:lstStyle/>
                    <a:p>
                      <a:pPr marL="36195" marR="36195" algn="ctr">
                        <a:lnSpc>
                          <a:spcPct val="107000"/>
                        </a:lnSpc>
                      </a:pP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Unqualified Audit Opinion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Unqualified Audit Report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Unqualified Audit Report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Unqualified Audit Report</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Unqualified Audit Report</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Unqualified Audit Report</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Unqualified Audit Report</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85978465"/>
                  </a:ext>
                </a:extLst>
              </a:tr>
              <a:tr h="677000">
                <a:tc vMerge="1">
                  <a:txBody>
                    <a:bodyPr/>
                    <a:lstStyle/>
                    <a:p>
                      <a:pPr marL="36195" marR="36195" algn="ctr">
                        <a:lnSpc>
                          <a:spcPct val="107000"/>
                        </a:lnSpc>
                      </a:pP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Risk strategy implemented </a:t>
                      </a:r>
                      <a:endParaRPr lang="en-ZA" sz="1200">
                        <a:solidFill>
                          <a:srgbClr val="001132"/>
                        </a:solidFill>
                        <a:effectLst/>
                        <a:latin typeface="Arial" panose="020B0604020202020204" pitchFamily="34" charset="0"/>
                        <a:ea typeface="Batang" panose="02030600000101010101" pitchFamily="18" charset="-127"/>
                      </a:endParaRPr>
                    </a:p>
                    <a:p>
                      <a:r>
                        <a:rPr lang="en-ZA" sz="1100">
                          <a:solidFill>
                            <a:srgbClr val="001132"/>
                          </a:solidFill>
                          <a:effectLst/>
                          <a:latin typeface="Arial" panose="020B0604020202020204" pitchFamily="34" charset="0"/>
                          <a:ea typeface="Batang" panose="02030600000101010101" pitchFamily="18" charset="-127"/>
                        </a:rPr>
                        <a:t> </a:t>
                      </a:r>
                      <a:endParaRPr lang="en-ZA" sz="1200">
                        <a:solidFill>
                          <a:srgbClr val="001132"/>
                        </a:solidFill>
                        <a:effectLst/>
                        <a:latin typeface="Arial" panose="020B0604020202020204" pitchFamily="34" charset="0"/>
                        <a:ea typeface="Batang" panose="02030600000101010101" pitchFamily="18" charset="-127"/>
                      </a:endParaRPr>
                    </a:p>
                    <a:p>
                      <a:r>
                        <a:rPr lang="en-ZA" sz="1100">
                          <a:solidFill>
                            <a:srgbClr val="001132"/>
                          </a:solidFill>
                          <a:effectLst/>
                          <a:latin typeface="Arial" panose="020B0604020202020204" pitchFamily="34" charset="0"/>
                          <a:ea typeface="Batang" panose="02030600000101010101" pitchFamily="18" charset="-127"/>
                        </a:rPr>
                        <a:t> </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Number of quarterly reports produced </a:t>
                      </a:r>
                    </a:p>
                    <a:p>
                      <a:endParaRPr lang="en-ZA" sz="1100" dirty="0">
                        <a:solidFill>
                          <a:srgbClr val="001132"/>
                        </a:solidFill>
                        <a:effectLst/>
                        <a:latin typeface="Arial" panose="020B0604020202020204" pitchFamily="34" charset="0"/>
                        <a:ea typeface="Batang" panose="02030600000101010101" pitchFamily="18" charset="-127"/>
                      </a:endParaRPr>
                    </a:p>
                    <a:p>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N/A</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N/A</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N/A</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N/A</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4 Quarterly risk reports produced</a:t>
                      </a:r>
                    </a:p>
                    <a:p>
                      <a:endParaRPr lang="en-ZA" sz="11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4 Quarterly risk reports produced</a:t>
                      </a:r>
                    </a:p>
                    <a:p>
                      <a:endParaRPr lang="en-ZA" sz="1100" dirty="0">
                        <a:solidFill>
                          <a:srgbClr val="001132"/>
                        </a:solidFill>
                        <a:effectLst/>
                        <a:latin typeface="Arial" panose="020B0604020202020204" pitchFamily="34" charset="0"/>
                        <a:ea typeface="Batang" panose="02030600000101010101" pitchFamily="18" charset="-127"/>
                      </a:endParaRPr>
                    </a:p>
                    <a:p>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4 Quarterly risk reports produced</a:t>
                      </a:r>
                    </a:p>
                    <a:p>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0941610"/>
                  </a:ext>
                </a:extLst>
              </a:tr>
              <a:tr h="1895600">
                <a:tc>
                  <a:txBody>
                    <a:bodyPr/>
                    <a:lstStyle/>
                    <a:p>
                      <a:pPr marL="36195" marR="36195" algn="ctr">
                        <a:lnSpc>
                          <a:spcPct val="107000"/>
                        </a:lnSpc>
                      </a:pPr>
                      <a:endParaRPr lang="en-ZA"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Organisational Performance Framework developed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dirty="0">
                          <a:solidFill>
                            <a:srgbClr val="001132"/>
                          </a:solidFill>
                          <a:effectLst/>
                          <a:latin typeface="Arial" panose="020B0604020202020204" pitchFamily="34" charset="0"/>
                          <a:ea typeface="Batang" panose="02030600000101010101" pitchFamily="18" charset="-127"/>
                        </a:rPr>
                        <a:t> </a:t>
                      </a:r>
                    </a:p>
                    <a:p>
                      <a:r>
                        <a:rPr lang="en-ZA" sz="1200" dirty="0">
                          <a:solidFill>
                            <a:srgbClr val="001132"/>
                          </a:solidFill>
                          <a:effectLst/>
                          <a:latin typeface="Arial" panose="020B0604020202020204" pitchFamily="34" charset="0"/>
                          <a:ea typeface="Batang" panose="02030600000101010101" pitchFamily="18" charset="-127"/>
                        </a:rPr>
                        <a:t> </a:t>
                      </a:r>
                    </a:p>
                    <a:p>
                      <a:r>
                        <a:rPr lang="en-ZA" sz="1200" dirty="0">
                          <a:solidFill>
                            <a:srgbClr val="001132"/>
                          </a:solidFill>
                          <a:effectLst/>
                          <a:latin typeface="Arial" panose="020B0604020202020204" pitchFamily="34" charset="0"/>
                          <a:ea typeface="Batang" panose="02030600000101010101" pitchFamily="18" charset="-127"/>
                        </a:rPr>
                        <a:t> </a:t>
                      </a:r>
                    </a:p>
                    <a:p>
                      <a:r>
                        <a:rPr lang="en-ZA" sz="1200" dirty="0">
                          <a:solidFill>
                            <a:srgbClr val="001132"/>
                          </a:solidFill>
                          <a:effectLst/>
                          <a:latin typeface="Arial" panose="020B0604020202020204" pitchFamily="34" charset="0"/>
                          <a:ea typeface="Batang" panose="02030600000101010101" pitchFamily="18" charset="-127"/>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Organisational Performance Framework</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dirty="0">
                          <a:solidFill>
                            <a:srgbClr val="001132"/>
                          </a:solidFill>
                          <a:effectLst/>
                          <a:latin typeface="Arial" panose="020B0604020202020204" pitchFamily="34" charset="0"/>
                          <a:ea typeface="Batang" panose="02030600000101010101" pitchFamily="18" charset="-127"/>
                        </a:rPr>
                        <a:t> </a:t>
                      </a:r>
                    </a:p>
                    <a:p>
                      <a:r>
                        <a:rPr lang="en-ZA" sz="1200" dirty="0">
                          <a:solidFill>
                            <a:srgbClr val="001132"/>
                          </a:solidFill>
                          <a:effectLst/>
                          <a:latin typeface="Arial" panose="020B0604020202020204" pitchFamily="34" charset="0"/>
                          <a:ea typeface="Batang" panose="02030600000101010101" pitchFamily="18" charset="-127"/>
                        </a:rPr>
                        <a:t> </a:t>
                      </a:r>
                    </a:p>
                    <a:p>
                      <a:r>
                        <a:rPr lang="en-ZA" sz="1200" dirty="0">
                          <a:solidFill>
                            <a:srgbClr val="001132"/>
                          </a:solidFill>
                          <a:effectLst/>
                          <a:latin typeface="Arial" panose="020B0604020202020204" pitchFamily="34" charset="0"/>
                          <a:ea typeface="Batang" panose="02030600000101010101" pitchFamily="18" charset="-127"/>
                        </a:rPr>
                        <a:t> </a:t>
                      </a:r>
                    </a:p>
                    <a:p>
                      <a:r>
                        <a:rPr lang="en-ZA" sz="1200" dirty="0">
                          <a:solidFill>
                            <a:srgbClr val="001132"/>
                          </a:solidFill>
                          <a:effectLst/>
                          <a:latin typeface="Arial" panose="020B0604020202020204" pitchFamily="34" charset="0"/>
                          <a:ea typeface="Batang" panose="02030600000101010101" pitchFamily="18" charset="-127"/>
                        </a:rPr>
                        <a:t> </a:t>
                      </a:r>
                    </a:p>
                    <a:p>
                      <a:r>
                        <a:rPr lang="en-ZA" sz="1200" dirty="0">
                          <a:solidFill>
                            <a:srgbClr val="001132"/>
                          </a:solidFill>
                          <a:effectLst/>
                          <a:latin typeface="Arial" panose="020B0604020202020204" pitchFamily="34" charset="0"/>
                          <a:ea typeface="Batang" panose="02030600000101010101" pitchFamily="18" charset="-127"/>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6195" marR="36195">
                        <a:lnSpc>
                          <a:spcPct val="106000"/>
                        </a:lnSpc>
                      </a:pPr>
                      <a:r>
                        <a:rPr lang="en-ZA" sz="1100" dirty="0">
                          <a:solidFill>
                            <a:srgbClr val="001132"/>
                          </a:solidFill>
                          <a:effectLst/>
                          <a:latin typeface="Arial" panose="020B0604020202020204" pitchFamily="34" charset="0"/>
                          <a:ea typeface="Batang" panose="02030600000101010101" pitchFamily="18" charset="-127"/>
                        </a:rPr>
                        <a:t>Organisational Performance Framework developed</a:t>
                      </a:r>
                    </a:p>
                    <a:p>
                      <a:pPr marL="36195" marR="36195">
                        <a:lnSpc>
                          <a:spcPct val="106000"/>
                        </a:lnSpc>
                      </a:pPr>
                      <a:endParaRPr lang="en-ZA" sz="11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endParaRPr lang="en-ZA" sz="11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endParaRPr lang="en-ZA" sz="12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b="1"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6195" marR="36195">
                        <a:lnSpc>
                          <a:spcPct val="106000"/>
                        </a:lnSpc>
                      </a:pPr>
                      <a:r>
                        <a:rPr lang="en-ZA" sz="1100" dirty="0">
                          <a:solidFill>
                            <a:srgbClr val="001132"/>
                          </a:solidFill>
                          <a:effectLst/>
                          <a:latin typeface="Arial" panose="020B0604020202020204" pitchFamily="34" charset="0"/>
                          <a:ea typeface="Batang" panose="02030600000101010101" pitchFamily="18" charset="-127"/>
                        </a:rPr>
                        <a:t>Organisational Performance Framework implemented </a:t>
                      </a:r>
                    </a:p>
                    <a:p>
                      <a:pPr marL="36195" marR="36195">
                        <a:lnSpc>
                          <a:spcPct val="106000"/>
                        </a:lnSpc>
                      </a:pPr>
                      <a:endParaRPr lang="en-ZA" sz="11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endParaRPr lang="en-ZA" sz="11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endParaRPr lang="en-ZA" sz="12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b="1"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6195" marR="36195">
                        <a:lnSpc>
                          <a:spcPct val="106000"/>
                        </a:lnSpc>
                      </a:pPr>
                      <a:r>
                        <a:rPr lang="en-ZA" sz="1100" dirty="0">
                          <a:solidFill>
                            <a:srgbClr val="001132"/>
                          </a:solidFill>
                          <a:effectLst/>
                          <a:latin typeface="Arial" panose="020B0604020202020204" pitchFamily="34" charset="0"/>
                          <a:ea typeface="Batang" panose="02030600000101010101" pitchFamily="18" charset="-127"/>
                        </a:rPr>
                        <a:t>Organisational Performance Framework implemented </a:t>
                      </a:r>
                    </a:p>
                    <a:p>
                      <a:pPr marL="36195" marR="36195">
                        <a:lnSpc>
                          <a:spcPct val="106000"/>
                        </a:lnSpc>
                      </a:pPr>
                      <a:endParaRPr lang="en-ZA" sz="11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endParaRPr lang="en-ZA" sz="11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endParaRPr lang="en-ZA" sz="12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pPr marL="36195" marR="36195">
                        <a:lnSpc>
                          <a:spcPct val="106000"/>
                        </a:lnSpc>
                      </a:pP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b="1"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72262256"/>
                  </a:ext>
                </a:extLst>
              </a:tr>
            </a:tbl>
          </a:graphicData>
        </a:graphic>
      </p:graphicFrame>
    </p:spTree>
    <p:extLst>
      <p:ext uri="{BB962C8B-B14F-4D97-AF65-F5344CB8AC3E}">
        <p14:creationId xmlns:p14="http://schemas.microsoft.com/office/powerpoint/2010/main" val="1420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77655"/>
            <a:ext cx="12192000" cy="578124"/>
          </a:xfrm>
          <a:solidFill>
            <a:schemeClr val="accent1">
              <a:lumMod val="40000"/>
              <a:lumOff val="60000"/>
            </a:schemeClr>
          </a:solidFill>
        </p:spPr>
        <p:txBody>
          <a:bodyPr>
            <a:noAutofit/>
          </a:bodyPr>
          <a:lstStyle/>
          <a:p>
            <a:r>
              <a:rPr lang="en-US" sz="2400" b="1" dirty="0" err="1">
                <a:solidFill>
                  <a:srgbClr val="001132"/>
                </a:solidFill>
                <a:latin typeface="Arial" panose="020B0604020202020204" pitchFamily="34" charset="0"/>
                <a:cs typeface="Arial" panose="020B0604020202020204" pitchFamily="34" charset="0"/>
              </a:rPr>
              <a:t>PROGRAMME</a:t>
            </a:r>
            <a:r>
              <a:rPr lang="en-US" sz="2400" b="1" dirty="0">
                <a:solidFill>
                  <a:srgbClr val="001132"/>
                </a:solidFill>
                <a:latin typeface="Arial" panose="020B0604020202020204" pitchFamily="34" charset="0"/>
                <a:cs typeface="Arial" panose="020B0604020202020204" pitchFamily="34" charset="0"/>
              </a:rPr>
              <a:t> 2: RADIOACTIVE WASTE DISPOSAL OPERATIONS</a:t>
            </a:r>
            <a:endParaRPr lang="en-US" sz="2400" dirty="0">
              <a:solidFill>
                <a:srgbClr val="001132"/>
              </a:solidFill>
            </a:endParaRPr>
          </a:p>
        </p:txBody>
      </p:sp>
      <p:sp>
        <p:nvSpPr>
          <p:cNvPr id="14" name="Content Placeholder 13"/>
          <p:cNvSpPr>
            <a:spLocks noGrp="1"/>
          </p:cNvSpPr>
          <p:nvPr>
            <p:ph idx="1"/>
          </p:nvPr>
        </p:nvSpPr>
        <p:spPr>
          <a:xfrm>
            <a:off x="98323" y="822192"/>
            <a:ext cx="12015019" cy="5962065"/>
          </a:xfrm>
        </p:spPr>
        <p:txBody>
          <a:bodyPr>
            <a:normAutofit/>
          </a:bodyPr>
          <a:lstStyle/>
          <a:p>
            <a:pPr marL="45720" indent="0">
              <a:buNone/>
            </a:pPr>
            <a:r>
              <a:rPr lang="en-ZA" sz="1600" b="1" dirty="0">
                <a:solidFill>
                  <a:schemeClr val="tx2"/>
                </a:solidFill>
                <a:latin typeface="Arial" panose="020B0604020202020204" pitchFamily="34" charset="0"/>
                <a:cs typeface="Arial" panose="020B0604020202020204" pitchFamily="34" charset="0"/>
              </a:rPr>
              <a:t>SP/APP – Revisions to Outcomes in the SP </a:t>
            </a:r>
          </a:p>
          <a:p>
            <a:endParaRPr lang="en-ZA" sz="1200" b="1" dirty="0">
              <a:solidFill>
                <a:srgbClr val="004B1C"/>
              </a:solidFill>
              <a:latin typeface="Arial" panose="020B0604020202020204" pitchFamily="34" charset="0"/>
              <a:cs typeface="Arial" panose="020B0604020202020204" pitchFamily="34" charset="0"/>
            </a:endParaRPr>
          </a:p>
          <a:p>
            <a:pPr marL="45720" indent="0">
              <a:buNone/>
            </a:pPr>
            <a:endParaRPr lang="en-ZA" altLang="en-US" sz="2400" b="1" dirty="0">
              <a:solidFill>
                <a:schemeClr val="tx2"/>
              </a:solidFill>
              <a:latin typeface="Arial" panose="020B0604020202020204" pitchFamily="34" charset="0"/>
              <a:cs typeface="Arial" panose="020B0604020202020204" pitchFamily="34" charset="0"/>
            </a:endParaRPr>
          </a:p>
          <a:p>
            <a:pPr marL="45720" indent="0">
              <a:buNone/>
            </a:pPr>
            <a:endParaRPr lang="en-ZA" altLang="en-US" sz="2400" b="1" dirty="0">
              <a:solidFill>
                <a:schemeClr val="tx2"/>
              </a:solidFill>
              <a:latin typeface="Arial" panose="020B0604020202020204" pitchFamily="34" charset="0"/>
              <a:cs typeface="Arial" panose="020B0604020202020204" pitchFamily="34" charset="0"/>
            </a:endParaRPr>
          </a:p>
          <a:p>
            <a:pPr marL="45720" indent="0">
              <a:buNone/>
            </a:pPr>
            <a:endParaRPr lang="en-ZA" altLang="en-US" sz="2400" b="1" dirty="0">
              <a:solidFill>
                <a:schemeClr val="tx2"/>
              </a:solidFill>
              <a:latin typeface="Arial" panose="020B0604020202020204" pitchFamily="34" charset="0"/>
              <a:cs typeface="Arial" panose="020B0604020202020204" pitchFamily="34" charset="0"/>
            </a:endParaRPr>
          </a:p>
          <a:p>
            <a:pPr marL="45720" indent="0">
              <a:buNone/>
            </a:pPr>
            <a:r>
              <a:rPr lang="en-ZA" altLang="en-US" sz="1600" b="1" dirty="0">
                <a:solidFill>
                  <a:schemeClr val="tx2"/>
                </a:solidFill>
                <a:latin typeface="Arial" panose="020B0604020202020204" pitchFamily="34" charset="0"/>
                <a:cs typeface="Arial" panose="020B0604020202020204" pitchFamily="34" charset="0"/>
              </a:rPr>
              <a:t>Revised Outcomes </a:t>
            </a:r>
          </a:p>
        </p:txBody>
      </p:sp>
      <p:sp>
        <p:nvSpPr>
          <p:cNvPr id="4" name="Slide Number Placeholder 3"/>
          <p:cNvSpPr>
            <a:spLocks noGrp="1"/>
          </p:cNvSpPr>
          <p:nvPr>
            <p:ph type="sldNum" sz="quarter" idx="12"/>
          </p:nvPr>
        </p:nvSpPr>
        <p:spPr/>
        <p:txBody>
          <a:bodyPr/>
          <a:lstStyle/>
          <a:p>
            <a:fld id="{CA8D9AD5-F248-4919-864A-CFD76CC027D6}" type="slidenum">
              <a:rPr lang="en-ZA" smtClean="0"/>
              <a:t>11</a:t>
            </a:fld>
            <a:endParaRPr lang="en-ZA"/>
          </a:p>
        </p:txBody>
      </p:sp>
      <p:pic>
        <p:nvPicPr>
          <p:cNvPr id="3" name="Picture 2">
            <a:extLst>
              <a:ext uri="{FF2B5EF4-FFF2-40B4-BE49-F238E27FC236}">
                <a16:creationId xmlns:a16="http://schemas.microsoft.com/office/drawing/2014/main" id="{F01FE065-2734-4857-ABDD-63073E3757B7}"/>
              </a:ext>
            </a:extLst>
          </p:cNvPr>
          <p:cNvPicPr>
            <a:picLocks noChangeAspect="1"/>
          </p:cNvPicPr>
          <p:nvPr/>
        </p:nvPicPr>
        <p:blipFill>
          <a:blip r:embed="rId2"/>
          <a:stretch>
            <a:fillRect/>
          </a:stretch>
        </p:blipFill>
        <p:spPr>
          <a:xfrm>
            <a:off x="312051" y="1516559"/>
            <a:ext cx="11425331" cy="1495278"/>
          </a:xfrm>
          <a:prstGeom prst="rect">
            <a:avLst/>
          </a:prstGeom>
        </p:spPr>
      </p:pic>
      <p:graphicFrame>
        <p:nvGraphicFramePr>
          <p:cNvPr id="8" name="Table 7">
            <a:extLst>
              <a:ext uri="{FF2B5EF4-FFF2-40B4-BE49-F238E27FC236}">
                <a16:creationId xmlns:a16="http://schemas.microsoft.com/office/drawing/2014/main" id="{9B2321DE-4DCD-4F6E-A0CC-08F62726A20C}"/>
              </a:ext>
            </a:extLst>
          </p:cNvPr>
          <p:cNvGraphicFramePr>
            <a:graphicFrameLocks noGrp="1"/>
          </p:cNvGraphicFramePr>
          <p:nvPr>
            <p:extLst>
              <p:ext uri="{D42A27DB-BD31-4B8C-83A1-F6EECF244321}">
                <p14:modId xmlns:p14="http://schemas.microsoft.com/office/powerpoint/2010/main" val="2727210348"/>
              </p:ext>
            </p:extLst>
          </p:nvPr>
        </p:nvGraphicFramePr>
        <p:xfrm>
          <a:off x="392624" y="3967566"/>
          <a:ext cx="11479078" cy="2133602"/>
        </p:xfrm>
        <a:graphic>
          <a:graphicData uri="http://schemas.openxmlformats.org/drawingml/2006/table">
            <a:tbl>
              <a:tblPr firstRow="1" firstCol="1" bandRow="1"/>
              <a:tblGrid>
                <a:gridCol w="2783895">
                  <a:extLst>
                    <a:ext uri="{9D8B030D-6E8A-4147-A177-3AD203B41FA5}">
                      <a16:colId xmlns:a16="http://schemas.microsoft.com/office/drawing/2014/main" val="2651603079"/>
                    </a:ext>
                  </a:extLst>
                </a:gridCol>
                <a:gridCol w="3050458">
                  <a:extLst>
                    <a:ext uri="{9D8B030D-6E8A-4147-A177-3AD203B41FA5}">
                      <a16:colId xmlns:a16="http://schemas.microsoft.com/office/drawing/2014/main" val="3339237955"/>
                    </a:ext>
                  </a:extLst>
                </a:gridCol>
                <a:gridCol w="2357923">
                  <a:extLst>
                    <a:ext uri="{9D8B030D-6E8A-4147-A177-3AD203B41FA5}">
                      <a16:colId xmlns:a16="http://schemas.microsoft.com/office/drawing/2014/main" val="3773993700"/>
                    </a:ext>
                  </a:extLst>
                </a:gridCol>
                <a:gridCol w="3286802">
                  <a:extLst>
                    <a:ext uri="{9D8B030D-6E8A-4147-A177-3AD203B41FA5}">
                      <a16:colId xmlns:a16="http://schemas.microsoft.com/office/drawing/2014/main" val="2148297626"/>
                    </a:ext>
                  </a:extLst>
                </a:gridCol>
              </a:tblGrid>
              <a:tr h="488305">
                <a:tc>
                  <a:txBody>
                    <a:bodyPr/>
                    <a:lstStyle/>
                    <a:p>
                      <a:pPr>
                        <a:lnSpc>
                          <a:spcPct val="107000"/>
                        </a:lnSpc>
                        <a:spcAft>
                          <a:spcPts val="800"/>
                        </a:spcAft>
                      </a:pPr>
                      <a:r>
                        <a:rPr lang="en-ZA" sz="1100" b="1" dirty="0">
                          <a:effectLst/>
                          <a:latin typeface="Arial" panose="020B0604020202020204" pitchFamily="34" charset="0"/>
                          <a:ea typeface="Calibri" panose="020F0502020204030204" pitchFamily="34" charset="0"/>
                          <a:cs typeface="Times New Roman" panose="02020603050405020304" pitchFamily="18" charset="0"/>
                        </a:rPr>
                        <a:t>MTSF Priority </a:t>
                      </a:r>
                    </a:p>
                    <a:p>
                      <a:pPr>
                        <a:lnSpc>
                          <a:spcPct val="107000"/>
                        </a:lnSpc>
                        <a:spcAft>
                          <a:spcPts val="8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gridSpan="3">
                  <a:txBody>
                    <a:bodyPr/>
                    <a:lstStyle/>
                    <a:p>
                      <a:pPr>
                        <a:lnSpc>
                          <a:spcPct val="107000"/>
                        </a:lnSpc>
                        <a:spcAft>
                          <a:spcPts val="80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Priority 6: Capable, Ethical and Development State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b="1">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05885306"/>
                  </a:ext>
                </a:extLst>
              </a:tr>
              <a:tr h="183877">
                <a:tc>
                  <a:txBody>
                    <a:bodyPr/>
                    <a:lstStyle/>
                    <a:p>
                      <a:pPr>
                        <a:lnSpc>
                          <a:spcPct val="107000"/>
                        </a:lnSpc>
                        <a:spcAft>
                          <a:spcPts val="800"/>
                        </a:spcAf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REVISED OUTCOME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OUTCOME INDICATOR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BASELINE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THREE YEAR TARGET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392376570"/>
                  </a:ext>
                </a:extLst>
              </a:tr>
              <a:tr h="487140">
                <a:tc>
                  <a:txBody>
                    <a:bodyPr/>
                    <a:lstStyle/>
                    <a:p>
                      <a:pPr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2.Safe and secure disposal of all classes of radioactive waste</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100% disposed waste packages meet Waste Acceptance Criteria (WAC) </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No baseline (new target)</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100% disposed waste packages meet WAC</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0451304"/>
                  </a:ext>
                </a:extLst>
              </a:tr>
              <a:tr h="487140">
                <a:tc>
                  <a:txBody>
                    <a:bodyPr/>
                    <a:lstStyle/>
                    <a:p>
                      <a:pPr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Security Plan </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No baseline (new target)</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Security upgrade implementation plan</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9945848"/>
                  </a:ext>
                </a:extLst>
              </a:tr>
              <a:tr h="487140">
                <a:tc>
                  <a:txBody>
                    <a:bodyPr/>
                    <a:lstStyle/>
                    <a:p>
                      <a:pPr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Draft National Waste Inventory Report</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No baseline (new target)</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Draft National Waste Inventory Report</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rgbClr val="00113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6356221"/>
                  </a:ext>
                </a:extLst>
              </a:tr>
            </a:tbl>
          </a:graphicData>
        </a:graphic>
      </p:graphicFrame>
    </p:spTree>
    <p:extLst>
      <p:ext uri="{BB962C8B-B14F-4D97-AF65-F5344CB8AC3E}">
        <p14:creationId xmlns:p14="http://schemas.microsoft.com/office/powerpoint/2010/main" val="367783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65315"/>
            <a:ext cx="12001034" cy="590464"/>
          </a:xfrm>
          <a:solidFill>
            <a:schemeClr val="accent1">
              <a:lumMod val="40000"/>
              <a:lumOff val="60000"/>
            </a:schemeClr>
          </a:solidFill>
        </p:spPr>
        <p:txBody>
          <a:bodyPr>
            <a:noAutofit/>
          </a:bodyPr>
          <a:lstStyle/>
          <a:p>
            <a:br>
              <a:rPr lang="en-GB" sz="1600" b="1" dirty="0">
                <a:solidFill>
                  <a:srgbClr val="004B1C"/>
                </a:solidFill>
                <a:latin typeface="Arial" panose="020B0604020202020204" pitchFamily="34" charset="0"/>
                <a:cs typeface="Arial" panose="020B0604020202020204" pitchFamily="34" charset="0"/>
              </a:rPr>
            </a:br>
            <a:br>
              <a:rPr lang="en-GB" sz="1600" b="1" dirty="0">
                <a:solidFill>
                  <a:srgbClr val="004B1C"/>
                </a:solidFill>
                <a:latin typeface="Arial" panose="020B0604020202020204" pitchFamily="34" charset="0"/>
                <a:cs typeface="Arial" panose="020B0604020202020204" pitchFamily="34" charset="0"/>
              </a:rPr>
            </a:br>
            <a:r>
              <a:rPr lang="en-US" sz="1600" b="1" dirty="0">
                <a:solidFill>
                  <a:srgbClr val="001132"/>
                </a:solidFill>
                <a:latin typeface="Arial" pitchFamily="34" charset="0"/>
                <a:cs typeface="Arial" pitchFamily="34" charset="0"/>
              </a:rPr>
              <a:t>PROGRAMME 2</a:t>
            </a:r>
            <a:r>
              <a:rPr lang="en-GB" sz="1600" b="1" dirty="0">
                <a:solidFill>
                  <a:srgbClr val="004B1C"/>
                </a:solidFill>
                <a:latin typeface="Arial" panose="020B0604020202020204" pitchFamily="34" charset="0"/>
                <a:cs typeface="Arial" panose="020B0604020202020204" pitchFamily="34" charset="0"/>
              </a:rPr>
              <a:t> : RADIOACTIVE WASTE DISPOSAL OPERATIONS </a:t>
            </a:r>
            <a:br>
              <a:rPr lang="en-GB" sz="1600" b="1" dirty="0">
                <a:solidFill>
                  <a:srgbClr val="004B1C"/>
                </a:solidFill>
                <a:latin typeface="Arial" panose="020B0604020202020204" pitchFamily="34" charset="0"/>
                <a:cs typeface="Arial" panose="020B0604020202020204" pitchFamily="34" charset="0"/>
              </a:rPr>
            </a:br>
            <a:r>
              <a:rPr lang="en-GB" sz="1600" b="1" dirty="0">
                <a:solidFill>
                  <a:srgbClr val="004B1C"/>
                </a:solidFill>
                <a:latin typeface="Arial" panose="020B0604020202020204" pitchFamily="34" charset="0"/>
                <a:cs typeface="Arial" panose="020B0604020202020204" pitchFamily="34" charset="0"/>
              </a:rPr>
              <a:t>SP/APP : ANNUAL TARGETS</a:t>
            </a:r>
            <a:endParaRPr lang="en-US" sz="1600" b="1" dirty="0">
              <a:solidFill>
                <a:srgbClr val="001132"/>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12</a:t>
            </a:fld>
            <a:endParaRPr lang="en-ZA">
              <a:solidFill>
                <a:srgbClr val="624D38"/>
              </a:solidFill>
            </a:endParaRPr>
          </a:p>
        </p:txBody>
      </p:sp>
      <p:graphicFrame>
        <p:nvGraphicFramePr>
          <p:cNvPr id="8" name="Table 7">
            <a:extLst>
              <a:ext uri="{FF2B5EF4-FFF2-40B4-BE49-F238E27FC236}">
                <a16:creationId xmlns:a16="http://schemas.microsoft.com/office/drawing/2014/main" id="{AB97B2A0-4249-4573-A869-B0244A8424B9}"/>
              </a:ext>
            </a:extLst>
          </p:cNvPr>
          <p:cNvGraphicFramePr>
            <a:graphicFrameLocks noGrp="1"/>
          </p:cNvGraphicFramePr>
          <p:nvPr>
            <p:extLst>
              <p:ext uri="{D42A27DB-BD31-4B8C-83A1-F6EECF244321}">
                <p14:modId xmlns:p14="http://schemas.microsoft.com/office/powerpoint/2010/main" val="2266737961"/>
              </p:ext>
            </p:extLst>
          </p:nvPr>
        </p:nvGraphicFramePr>
        <p:xfrm>
          <a:off x="228600" y="1002225"/>
          <a:ext cx="11524422" cy="4695983"/>
        </p:xfrm>
        <a:graphic>
          <a:graphicData uri="http://schemas.openxmlformats.org/drawingml/2006/table">
            <a:tbl>
              <a:tblPr/>
              <a:tblGrid>
                <a:gridCol w="1081432">
                  <a:extLst>
                    <a:ext uri="{9D8B030D-6E8A-4147-A177-3AD203B41FA5}">
                      <a16:colId xmlns:a16="http://schemas.microsoft.com/office/drawing/2014/main" val="1091437038"/>
                    </a:ext>
                  </a:extLst>
                </a:gridCol>
                <a:gridCol w="1289901">
                  <a:extLst>
                    <a:ext uri="{9D8B030D-6E8A-4147-A177-3AD203B41FA5}">
                      <a16:colId xmlns:a16="http://schemas.microsoft.com/office/drawing/2014/main" val="854543311"/>
                    </a:ext>
                  </a:extLst>
                </a:gridCol>
                <a:gridCol w="1379889">
                  <a:extLst>
                    <a:ext uri="{9D8B030D-6E8A-4147-A177-3AD203B41FA5}">
                      <a16:colId xmlns:a16="http://schemas.microsoft.com/office/drawing/2014/main" val="1694869483"/>
                    </a:ext>
                  </a:extLst>
                </a:gridCol>
                <a:gridCol w="1044311">
                  <a:extLst>
                    <a:ext uri="{9D8B030D-6E8A-4147-A177-3AD203B41FA5}">
                      <a16:colId xmlns:a16="http://schemas.microsoft.com/office/drawing/2014/main" val="1341633040"/>
                    </a:ext>
                  </a:extLst>
                </a:gridCol>
                <a:gridCol w="1135872">
                  <a:extLst>
                    <a:ext uri="{9D8B030D-6E8A-4147-A177-3AD203B41FA5}">
                      <a16:colId xmlns:a16="http://schemas.microsoft.com/office/drawing/2014/main" val="3321963664"/>
                    </a:ext>
                  </a:extLst>
                </a:gridCol>
                <a:gridCol w="1109800">
                  <a:extLst>
                    <a:ext uri="{9D8B030D-6E8A-4147-A177-3AD203B41FA5}">
                      <a16:colId xmlns:a16="http://schemas.microsoft.com/office/drawing/2014/main" val="245045584"/>
                    </a:ext>
                  </a:extLst>
                </a:gridCol>
                <a:gridCol w="1109800">
                  <a:extLst>
                    <a:ext uri="{9D8B030D-6E8A-4147-A177-3AD203B41FA5}">
                      <a16:colId xmlns:a16="http://schemas.microsoft.com/office/drawing/2014/main" val="3695100137"/>
                    </a:ext>
                  </a:extLst>
                </a:gridCol>
                <a:gridCol w="1170038">
                  <a:extLst>
                    <a:ext uri="{9D8B030D-6E8A-4147-A177-3AD203B41FA5}">
                      <a16:colId xmlns:a16="http://schemas.microsoft.com/office/drawing/2014/main" val="108759991"/>
                    </a:ext>
                  </a:extLst>
                </a:gridCol>
                <a:gridCol w="1209425">
                  <a:extLst>
                    <a:ext uri="{9D8B030D-6E8A-4147-A177-3AD203B41FA5}">
                      <a16:colId xmlns:a16="http://schemas.microsoft.com/office/drawing/2014/main" val="885122806"/>
                    </a:ext>
                  </a:extLst>
                </a:gridCol>
                <a:gridCol w="993954">
                  <a:extLst>
                    <a:ext uri="{9D8B030D-6E8A-4147-A177-3AD203B41FA5}">
                      <a16:colId xmlns:a16="http://schemas.microsoft.com/office/drawing/2014/main" val="2508227027"/>
                    </a:ext>
                  </a:extLst>
                </a:gridCol>
              </a:tblGrid>
              <a:tr h="203415">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ome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 indi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7">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nnual ta</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gets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80481433"/>
                  </a:ext>
                </a:extLst>
              </a:tr>
              <a:tr h="376738">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a:t>
                      </a: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tual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stim</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ormance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TEF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eri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d</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24319854"/>
                  </a:ext>
                </a:extLst>
              </a:tr>
              <a:tr h="18127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2018/2019</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2019/2020</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2020/2021</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2021/2022</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2022/2023</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2023/2024</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2024/2025</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4286470902"/>
                  </a:ext>
                </a:extLst>
              </a:tr>
              <a:tr h="1163105">
                <a:tc row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algn="l" defTabSz="914400" rtl="0" eaLnBrk="1" latinLnBrk="0" hangingPunct="1">
                        <a:lnSpc>
                          <a:spcPct val="107000"/>
                        </a:lnSpc>
                        <a:spcBef>
                          <a:spcPts val="600"/>
                        </a:spcBef>
                        <a:spcAft>
                          <a:spcPts val="600"/>
                        </a:spcAft>
                      </a:pPr>
                      <a:endParaRPr lang="en-ZA" sz="1100" kern="1200" dirty="0">
                        <a:solidFill>
                          <a:srgbClr val="001132"/>
                        </a:solidFill>
                        <a:effectLst/>
                        <a:latin typeface="Arial" panose="020B0604020202020204" pitchFamily="34" charset="0"/>
                        <a:ea typeface="Batang" panose="02030600000101010101" pitchFamily="18" charset="-127"/>
                        <a:cs typeface="+mn-cs"/>
                      </a:endParaRPr>
                    </a:p>
                    <a:p>
                      <a:pPr marL="36195" marR="85090" algn="l" defTabSz="914400" rtl="0" eaLnBrk="1" latinLnBrk="0" hangingPunct="1">
                        <a:lnSpc>
                          <a:spcPct val="107000"/>
                        </a:lnSpc>
                        <a:spcBef>
                          <a:spcPts val="600"/>
                        </a:spcBef>
                        <a:spcAft>
                          <a:spcPts val="600"/>
                        </a:spcAft>
                      </a:pPr>
                      <a:endParaRPr lang="en-ZA" sz="1100" kern="1200" dirty="0">
                        <a:solidFill>
                          <a:srgbClr val="001132"/>
                        </a:solidFill>
                        <a:effectLst/>
                        <a:latin typeface="Arial" panose="020B0604020202020204" pitchFamily="34" charset="0"/>
                        <a:ea typeface="Batang" panose="02030600000101010101" pitchFamily="18" charset="-127"/>
                        <a:cs typeface="+mn-cs"/>
                      </a:endParaRPr>
                    </a:p>
                    <a:p>
                      <a:pPr marL="36195" marR="85090" algn="l" defTabSz="914400" rtl="0" eaLnBrk="1" latinLnBrk="0" hangingPunct="1">
                        <a:lnSpc>
                          <a:spcPct val="107000"/>
                        </a:lnSpc>
                        <a:spcBef>
                          <a:spcPts val="600"/>
                        </a:spcBef>
                        <a:spcAft>
                          <a:spcPts val="600"/>
                        </a:spcAft>
                      </a:pPr>
                      <a:r>
                        <a:rPr lang="en-ZA" sz="1100" kern="1200" dirty="0">
                          <a:solidFill>
                            <a:srgbClr val="001132"/>
                          </a:solidFill>
                          <a:effectLst/>
                          <a:latin typeface="Arial" panose="020B0604020202020204" pitchFamily="34" charset="0"/>
                          <a:ea typeface="Batang" panose="02030600000101010101" pitchFamily="18" charset="-127"/>
                          <a:cs typeface="+mn-cs"/>
                        </a:rPr>
                        <a:t>Safe and secure disposal of all classes of radioactive waste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algn="l" defTabSz="914400" rtl="0" eaLnBrk="1" latinLnBrk="0" hangingPunct="1">
                        <a:spcBef>
                          <a:spcPts val="600"/>
                        </a:spcBef>
                        <a:spcAft>
                          <a:spcPts val="600"/>
                        </a:spcAft>
                      </a:pPr>
                      <a:r>
                        <a:rPr lang="en-ZA" sz="1100" kern="1200" spc="-25" dirty="0">
                          <a:solidFill>
                            <a:srgbClr val="001132"/>
                          </a:solidFill>
                          <a:effectLst/>
                          <a:latin typeface="Arial" panose="020B0604020202020204" pitchFamily="34" charset="0"/>
                          <a:ea typeface="Batang" panose="02030600000101010101" pitchFamily="18" charset="-127"/>
                          <a:cs typeface="+mn-cs"/>
                        </a:rPr>
                        <a:t>Radioactive waste safely and securely disposed at Vaalputs </a:t>
                      </a:r>
                    </a:p>
                    <a:p>
                      <a:pPr marL="36195" marR="85090" algn="l" defTabSz="914400" rtl="0" eaLnBrk="1" latinLnBrk="0" hangingPunct="1">
                        <a:spcBef>
                          <a:spcPts val="600"/>
                        </a:spcBef>
                        <a:spcAft>
                          <a:spcPts val="600"/>
                        </a:spcAft>
                      </a:pPr>
                      <a:r>
                        <a:rPr lang="en-ZA" sz="1100" kern="1200" dirty="0">
                          <a:solidFill>
                            <a:srgbClr val="001132"/>
                          </a:solidFill>
                          <a:effectLst/>
                          <a:latin typeface="Arial" panose="020B0604020202020204" pitchFamily="34" charset="0"/>
                          <a:ea typeface="Batang" panose="02030600000101010101" pitchFamily="18" charset="-127"/>
                          <a:cs typeface="+mn-cs"/>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R="335280">
                        <a:spcBef>
                          <a:spcPts val="600"/>
                        </a:spcBef>
                        <a:spcAft>
                          <a:spcPts val="600"/>
                        </a:spcAft>
                      </a:pPr>
                      <a:r>
                        <a:rPr lang="en-ZA" sz="1100" spc="-25" dirty="0">
                          <a:solidFill>
                            <a:srgbClr val="001132"/>
                          </a:solidFill>
                          <a:effectLst/>
                          <a:latin typeface="Arial" panose="020B0604020202020204" pitchFamily="34" charset="0"/>
                          <a:ea typeface="Batang" panose="02030600000101010101" pitchFamily="18" charset="-127"/>
                        </a:rPr>
                        <a:t>Waste Acceptance Criteria (WAC) met for LLW</a:t>
                      </a:r>
                      <a:endParaRPr lang="en-ZA" sz="1100" dirty="0">
                        <a:solidFill>
                          <a:srgbClr val="001132"/>
                        </a:solidFill>
                        <a:effectLst/>
                        <a:latin typeface="Arial" panose="020B0604020202020204" pitchFamily="34" charset="0"/>
                        <a:ea typeface="Batang" panose="02030600000101010101" pitchFamily="18" charset="-127"/>
                      </a:endParaRPr>
                    </a:p>
                    <a:p>
                      <a:pPr marL="36195" marR="107950">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155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100% disposed waste packages meet WAC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 100% disposed waste packages meet WAC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 100% disposed waste packages meet WAC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99234549"/>
                  </a:ext>
                </a:extLst>
              </a:tr>
              <a:tr h="1643945">
                <a:tc vMerge="1">
                  <a:txBody>
                    <a:bodyPr/>
                    <a:lstStyle/>
                    <a:p>
                      <a:pPr marL="85090" marR="85725" algn="just" defTabSz="914400" rtl="0" eaLnBrk="1" latinLnBrk="0" hangingPunct="1">
                        <a:lnSpc>
                          <a:spcPct val="107000"/>
                        </a:lnSpc>
                        <a:spcAft>
                          <a:spcPts val="800"/>
                        </a:spcAft>
                      </a:pPr>
                      <a:endParaRPr lang="en-ZA" sz="1100" kern="12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7241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Preparation for physical security upgrades for Vaalputs to store or dispose other radioactive waste classes</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R="335280" algn="l">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Physical security upgrade implementation plan completed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28930">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Establish requirements for security upgrades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Assessment of the facility against the stakeholder requirements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Security upgrade implementation plan</a:t>
                      </a:r>
                      <a:r>
                        <a:rPr lang="en-ZA" sz="1100" strike="sngStrike"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extLst>
                  <a:ext uri="{0D108BD9-81ED-4DB2-BD59-A6C34878D82A}">
                    <a16:rowId xmlns:a16="http://schemas.microsoft.com/office/drawing/2014/main" val="615261604"/>
                  </a:ext>
                </a:extLst>
              </a:tr>
              <a:tr h="1127504">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7241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National Waste Inventory Report</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7241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Preparation for the publication of a national waste inventory report.</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624D3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R="335280">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Draft National Waste Inventory Report completed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624D3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28930">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Develop a Framework for the National Waste Inventory Report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Implementation of  Framework for the National Waste Inventory Report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Draft National Waste Inventory Report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7122949"/>
                  </a:ext>
                </a:extLst>
              </a:tr>
            </a:tbl>
          </a:graphicData>
        </a:graphic>
      </p:graphicFrame>
    </p:spTree>
    <p:extLst>
      <p:ext uri="{BB962C8B-B14F-4D97-AF65-F5344CB8AC3E}">
        <p14:creationId xmlns:p14="http://schemas.microsoft.com/office/powerpoint/2010/main" val="153743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77655"/>
            <a:ext cx="12192000" cy="578124"/>
          </a:xfrm>
          <a:solidFill>
            <a:schemeClr val="accent1">
              <a:lumMod val="40000"/>
              <a:lumOff val="60000"/>
            </a:schemeClr>
          </a:solidFill>
        </p:spPr>
        <p:txBody>
          <a:bodyPr>
            <a:noAutofit/>
          </a:bodyPr>
          <a:lstStyle/>
          <a:p>
            <a:r>
              <a:rPr lang="en-US" sz="2400" b="1" dirty="0">
                <a:solidFill>
                  <a:srgbClr val="001132"/>
                </a:solidFill>
                <a:latin typeface="Arial" panose="020B0604020202020204" pitchFamily="34" charset="0"/>
                <a:cs typeface="Arial" panose="020B0604020202020204" pitchFamily="34" charset="0"/>
              </a:rPr>
              <a:t>PROGRAMME 3: SCIENCE, ENGINEERING AND TECHNOLOGY </a:t>
            </a:r>
            <a:endParaRPr lang="en-US" sz="2400" dirty="0">
              <a:solidFill>
                <a:srgbClr val="001132"/>
              </a:solidFill>
            </a:endParaRPr>
          </a:p>
        </p:txBody>
      </p:sp>
      <p:sp>
        <p:nvSpPr>
          <p:cNvPr id="14" name="Content Placeholder 13"/>
          <p:cNvSpPr>
            <a:spLocks noGrp="1"/>
          </p:cNvSpPr>
          <p:nvPr>
            <p:ph idx="1"/>
          </p:nvPr>
        </p:nvSpPr>
        <p:spPr>
          <a:xfrm>
            <a:off x="98323" y="822192"/>
            <a:ext cx="12015019" cy="5962065"/>
          </a:xfrm>
        </p:spPr>
        <p:txBody>
          <a:bodyPr>
            <a:normAutofit/>
          </a:bodyPr>
          <a:lstStyle/>
          <a:p>
            <a:pPr marL="45720" indent="0">
              <a:buNone/>
            </a:pPr>
            <a:r>
              <a:rPr lang="en-ZA" sz="1600" b="1" dirty="0">
                <a:solidFill>
                  <a:schemeClr val="tx2"/>
                </a:solidFill>
                <a:latin typeface="Arial" panose="020B0604020202020204" pitchFamily="34" charset="0"/>
                <a:cs typeface="Arial" panose="020B0604020202020204" pitchFamily="34" charset="0"/>
              </a:rPr>
              <a:t>SP/APP – Revisions to Outcomes in the SP </a:t>
            </a:r>
          </a:p>
          <a:p>
            <a:endParaRPr lang="en-ZA" sz="1200" b="1" dirty="0">
              <a:solidFill>
                <a:srgbClr val="004B1C"/>
              </a:solidFill>
              <a:latin typeface="Arial" panose="020B0604020202020204" pitchFamily="34" charset="0"/>
              <a:cs typeface="Arial" panose="020B0604020202020204" pitchFamily="34" charset="0"/>
            </a:endParaRPr>
          </a:p>
          <a:p>
            <a:pPr marL="45720" indent="0">
              <a:buNone/>
            </a:pPr>
            <a:endParaRPr lang="en-ZA" altLang="en-US" sz="2400" b="1" dirty="0">
              <a:solidFill>
                <a:schemeClr val="tx2"/>
              </a:solidFill>
              <a:latin typeface="Arial" panose="020B0604020202020204" pitchFamily="34" charset="0"/>
              <a:cs typeface="Arial" panose="020B0604020202020204" pitchFamily="34" charset="0"/>
            </a:endParaRPr>
          </a:p>
          <a:p>
            <a:pPr marL="45720" indent="0">
              <a:buNone/>
            </a:pPr>
            <a:endParaRPr lang="en-ZA" altLang="en-US" sz="2400" b="1" dirty="0">
              <a:solidFill>
                <a:schemeClr val="tx2"/>
              </a:solidFill>
              <a:latin typeface="Arial" panose="020B0604020202020204" pitchFamily="34" charset="0"/>
              <a:cs typeface="Arial" panose="020B0604020202020204" pitchFamily="34" charset="0"/>
            </a:endParaRPr>
          </a:p>
          <a:p>
            <a:pPr marL="45720" indent="0">
              <a:buNone/>
            </a:pPr>
            <a:endParaRPr lang="en-ZA" altLang="en-US" sz="1600" b="1" dirty="0">
              <a:solidFill>
                <a:schemeClr val="tx2"/>
              </a:solidFill>
              <a:latin typeface="Arial" panose="020B0604020202020204" pitchFamily="34" charset="0"/>
              <a:cs typeface="Arial" panose="020B0604020202020204" pitchFamily="34" charset="0"/>
            </a:endParaRPr>
          </a:p>
          <a:p>
            <a:pPr marL="45720" indent="0">
              <a:buNone/>
            </a:pPr>
            <a:r>
              <a:rPr lang="en-ZA" altLang="en-US" sz="1600" b="1" dirty="0">
                <a:solidFill>
                  <a:schemeClr val="tx2"/>
                </a:solidFill>
                <a:latin typeface="Arial" panose="020B0604020202020204" pitchFamily="34" charset="0"/>
                <a:cs typeface="Arial" panose="020B0604020202020204" pitchFamily="34" charset="0"/>
              </a:rPr>
              <a:t>Revised Outcomes </a:t>
            </a:r>
          </a:p>
          <a:p>
            <a:pPr marL="45720" indent="0">
              <a:buNone/>
            </a:pPr>
            <a:endParaRPr lang="en-ZA" altLang="en-US" sz="1600" b="1" dirty="0">
              <a:solidFill>
                <a:schemeClr val="tx2"/>
              </a:solidFill>
              <a:latin typeface="Arial" panose="020B0604020202020204" pitchFamily="34" charset="0"/>
              <a:cs typeface="Arial" panose="020B0604020202020204" pitchFamily="34" charset="0"/>
            </a:endParaRPr>
          </a:p>
          <a:p>
            <a:pPr marL="45720" indent="0">
              <a:buNone/>
            </a:pPr>
            <a:endParaRPr lang="en-ZA" altLang="en-US" sz="1600" b="1"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13</a:t>
            </a:fld>
            <a:endParaRPr lang="en-ZA"/>
          </a:p>
        </p:txBody>
      </p:sp>
      <p:pic>
        <p:nvPicPr>
          <p:cNvPr id="5" name="Picture 4">
            <a:extLst>
              <a:ext uri="{FF2B5EF4-FFF2-40B4-BE49-F238E27FC236}">
                <a16:creationId xmlns:a16="http://schemas.microsoft.com/office/drawing/2014/main" id="{EE76A081-1596-4157-8B22-37AAA6B80BA7}"/>
              </a:ext>
            </a:extLst>
          </p:cNvPr>
          <p:cNvPicPr>
            <a:picLocks noChangeAspect="1"/>
          </p:cNvPicPr>
          <p:nvPr/>
        </p:nvPicPr>
        <p:blipFill>
          <a:blip r:embed="rId2"/>
          <a:stretch>
            <a:fillRect/>
          </a:stretch>
        </p:blipFill>
        <p:spPr>
          <a:xfrm>
            <a:off x="459783" y="1192178"/>
            <a:ext cx="10895309" cy="1585097"/>
          </a:xfrm>
          <a:prstGeom prst="rect">
            <a:avLst/>
          </a:prstGeom>
        </p:spPr>
      </p:pic>
      <p:pic>
        <p:nvPicPr>
          <p:cNvPr id="7" name="Picture 6">
            <a:extLst>
              <a:ext uri="{FF2B5EF4-FFF2-40B4-BE49-F238E27FC236}">
                <a16:creationId xmlns:a16="http://schemas.microsoft.com/office/drawing/2014/main" id="{6845DBB6-151E-4F7C-9CBC-CA6E59DBE21E}"/>
              </a:ext>
            </a:extLst>
          </p:cNvPr>
          <p:cNvPicPr>
            <a:picLocks noChangeAspect="1"/>
          </p:cNvPicPr>
          <p:nvPr/>
        </p:nvPicPr>
        <p:blipFill>
          <a:blip r:embed="rId3"/>
          <a:stretch>
            <a:fillRect/>
          </a:stretch>
        </p:blipFill>
        <p:spPr>
          <a:xfrm>
            <a:off x="382292" y="3704094"/>
            <a:ext cx="11236271" cy="2391905"/>
          </a:xfrm>
          <a:prstGeom prst="rect">
            <a:avLst/>
          </a:prstGeom>
        </p:spPr>
      </p:pic>
    </p:spTree>
    <p:extLst>
      <p:ext uri="{BB962C8B-B14F-4D97-AF65-F5344CB8AC3E}">
        <p14:creationId xmlns:p14="http://schemas.microsoft.com/office/powerpoint/2010/main" val="63919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65315"/>
            <a:ext cx="12001034" cy="590464"/>
          </a:xfrm>
          <a:solidFill>
            <a:schemeClr val="accent1">
              <a:lumMod val="40000"/>
              <a:lumOff val="60000"/>
            </a:schemeClr>
          </a:solidFill>
        </p:spPr>
        <p:txBody>
          <a:bodyPr>
            <a:noAutofit/>
          </a:bodyPr>
          <a:lstStyle/>
          <a:p>
            <a:br>
              <a:rPr lang="en-GB" sz="1600" b="1" dirty="0">
                <a:solidFill>
                  <a:srgbClr val="004B1C"/>
                </a:solidFill>
                <a:latin typeface="Arial" panose="020B0604020202020204" pitchFamily="34" charset="0"/>
                <a:cs typeface="Arial" panose="020B0604020202020204" pitchFamily="34" charset="0"/>
              </a:rPr>
            </a:br>
            <a:br>
              <a:rPr lang="en-GB" sz="1600" b="1" dirty="0">
                <a:solidFill>
                  <a:srgbClr val="004B1C"/>
                </a:solidFill>
                <a:latin typeface="Arial" panose="020B0604020202020204" pitchFamily="34" charset="0"/>
                <a:cs typeface="Arial" panose="020B0604020202020204" pitchFamily="34" charset="0"/>
              </a:rPr>
            </a:br>
            <a:r>
              <a:rPr lang="en-US" sz="1600" b="1" dirty="0">
                <a:solidFill>
                  <a:srgbClr val="001132"/>
                </a:solidFill>
                <a:latin typeface="Arial" pitchFamily="34" charset="0"/>
                <a:cs typeface="Arial" pitchFamily="34" charset="0"/>
              </a:rPr>
              <a:t>PROGRAMME 3</a:t>
            </a:r>
            <a:r>
              <a:rPr lang="en-GB" sz="1600" b="1" dirty="0">
                <a:solidFill>
                  <a:srgbClr val="004B1C"/>
                </a:solidFill>
                <a:latin typeface="Arial" panose="020B0604020202020204" pitchFamily="34" charset="0"/>
                <a:cs typeface="Arial" panose="020B0604020202020204" pitchFamily="34" charset="0"/>
              </a:rPr>
              <a:t> : SCIENCE, ENGINEERING AND TECHNOLOGY </a:t>
            </a:r>
            <a:br>
              <a:rPr lang="en-GB" sz="1600" b="1" dirty="0">
                <a:solidFill>
                  <a:srgbClr val="004B1C"/>
                </a:solidFill>
                <a:latin typeface="Arial" panose="020B0604020202020204" pitchFamily="34" charset="0"/>
                <a:cs typeface="Arial" panose="020B0604020202020204" pitchFamily="34" charset="0"/>
              </a:rPr>
            </a:br>
            <a:r>
              <a:rPr lang="en-GB" sz="1600" b="1" dirty="0">
                <a:solidFill>
                  <a:srgbClr val="004B1C"/>
                </a:solidFill>
                <a:latin typeface="Arial" panose="020B0604020202020204" pitchFamily="34" charset="0"/>
                <a:cs typeface="Arial" panose="020B0604020202020204" pitchFamily="34" charset="0"/>
              </a:rPr>
              <a:t>SP/APP : ANNUAL TARGETS</a:t>
            </a:r>
            <a:endParaRPr lang="en-US" sz="1600" b="1" dirty="0">
              <a:solidFill>
                <a:srgbClr val="001132"/>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14</a:t>
            </a:fld>
            <a:endParaRPr lang="en-ZA">
              <a:solidFill>
                <a:srgbClr val="624D38"/>
              </a:solidFill>
            </a:endParaRPr>
          </a:p>
        </p:txBody>
      </p:sp>
      <p:graphicFrame>
        <p:nvGraphicFramePr>
          <p:cNvPr id="7" name="Table 6">
            <a:extLst>
              <a:ext uri="{FF2B5EF4-FFF2-40B4-BE49-F238E27FC236}">
                <a16:creationId xmlns:a16="http://schemas.microsoft.com/office/drawing/2014/main" id="{F7C2E011-BB73-4A7E-A97B-06419F0C9750}"/>
              </a:ext>
            </a:extLst>
          </p:cNvPr>
          <p:cNvGraphicFramePr>
            <a:graphicFrameLocks noGrp="1"/>
          </p:cNvGraphicFramePr>
          <p:nvPr>
            <p:extLst>
              <p:ext uri="{D42A27DB-BD31-4B8C-83A1-F6EECF244321}">
                <p14:modId xmlns:p14="http://schemas.microsoft.com/office/powerpoint/2010/main" val="1757084297"/>
              </p:ext>
            </p:extLst>
          </p:nvPr>
        </p:nvGraphicFramePr>
        <p:xfrm>
          <a:off x="228600" y="1157207"/>
          <a:ext cx="11524422" cy="4918130"/>
        </p:xfrm>
        <a:graphic>
          <a:graphicData uri="http://schemas.openxmlformats.org/drawingml/2006/table">
            <a:tbl>
              <a:tblPr/>
              <a:tblGrid>
                <a:gridCol w="1081432">
                  <a:extLst>
                    <a:ext uri="{9D8B030D-6E8A-4147-A177-3AD203B41FA5}">
                      <a16:colId xmlns:a16="http://schemas.microsoft.com/office/drawing/2014/main" val="1091437038"/>
                    </a:ext>
                  </a:extLst>
                </a:gridCol>
                <a:gridCol w="1289901">
                  <a:extLst>
                    <a:ext uri="{9D8B030D-6E8A-4147-A177-3AD203B41FA5}">
                      <a16:colId xmlns:a16="http://schemas.microsoft.com/office/drawing/2014/main" val="854543311"/>
                    </a:ext>
                  </a:extLst>
                </a:gridCol>
                <a:gridCol w="1379889">
                  <a:extLst>
                    <a:ext uri="{9D8B030D-6E8A-4147-A177-3AD203B41FA5}">
                      <a16:colId xmlns:a16="http://schemas.microsoft.com/office/drawing/2014/main" val="1694869483"/>
                    </a:ext>
                  </a:extLst>
                </a:gridCol>
                <a:gridCol w="1044311">
                  <a:extLst>
                    <a:ext uri="{9D8B030D-6E8A-4147-A177-3AD203B41FA5}">
                      <a16:colId xmlns:a16="http://schemas.microsoft.com/office/drawing/2014/main" val="1341633040"/>
                    </a:ext>
                  </a:extLst>
                </a:gridCol>
                <a:gridCol w="1135872">
                  <a:extLst>
                    <a:ext uri="{9D8B030D-6E8A-4147-A177-3AD203B41FA5}">
                      <a16:colId xmlns:a16="http://schemas.microsoft.com/office/drawing/2014/main" val="3321963664"/>
                    </a:ext>
                  </a:extLst>
                </a:gridCol>
                <a:gridCol w="1109800">
                  <a:extLst>
                    <a:ext uri="{9D8B030D-6E8A-4147-A177-3AD203B41FA5}">
                      <a16:colId xmlns:a16="http://schemas.microsoft.com/office/drawing/2014/main" val="245045584"/>
                    </a:ext>
                  </a:extLst>
                </a:gridCol>
                <a:gridCol w="1109800">
                  <a:extLst>
                    <a:ext uri="{9D8B030D-6E8A-4147-A177-3AD203B41FA5}">
                      <a16:colId xmlns:a16="http://schemas.microsoft.com/office/drawing/2014/main" val="3695100137"/>
                    </a:ext>
                  </a:extLst>
                </a:gridCol>
                <a:gridCol w="1170038">
                  <a:extLst>
                    <a:ext uri="{9D8B030D-6E8A-4147-A177-3AD203B41FA5}">
                      <a16:colId xmlns:a16="http://schemas.microsoft.com/office/drawing/2014/main" val="108759991"/>
                    </a:ext>
                  </a:extLst>
                </a:gridCol>
                <a:gridCol w="1209425">
                  <a:extLst>
                    <a:ext uri="{9D8B030D-6E8A-4147-A177-3AD203B41FA5}">
                      <a16:colId xmlns:a16="http://schemas.microsoft.com/office/drawing/2014/main" val="885122806"/>
                    </a:ext>
                  </a:extLst>
                </a:gridCol>
                <a:gridCol w="993954">
                  <a:extLst>
                    <a:ext uri="{9D8B030D-6E8A-4147-A177-3AD203B41FA5}">
                      <a16:colId xmlns:a16="http://schemas.microsoft.com/office/drawing/2014/main" val="2508227027"/>
                    </a:ext>
                  </a:extLst>
                </a:gridCol>
              </a:tblGrid>
              <a:tr h="229646">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ome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 indi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7">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nnual ta</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gets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80481433"/>
                  </a:ext>
                </a:extLst>
              </a:tr>
              <a:tr h="425318">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a:t>
                      </a: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tual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stim</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ormance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TEF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eri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d</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24319854"/>
                  </a:ext>
                </a:extLst>
              </a:tr>
              <a:tr h="20465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2018/2019</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2019/2020</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2020/2021</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2021/2022</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2022/2023</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2023/2024</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2024/2025</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4286470902"/>
                  </a:ext>
                </a:extLst>
              </a:tr>
              <a:tr h="678233">
                <a:tc row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algn="l" defTabSz="914400" rtl="0" eaLnBrk="1" latinLnBrk="0" hangingPunct="1">
                        <a:lnSpc>
                          <a:spcPct val="107000"/>
                        </a:lnSpc>
                        <a:spcBef>
                          <a:spcPts val="600"/>
                        </a:spcBef>
                        <a:spcAft>
                          <a:spcPts val="600"/>
                        </a:spcAft>
                      </a:pPr>
                      <a:r>
                        <a:rPr lang="en-ZA" sz="1100" kern="1200" dirty="0">
                          <a:solidFill>
                            <a:srgbClr val="001132"/>
                          </a:solidFill>
                          <a:effectLst/>
                          <a:latin typeface="Arial" panose="020B0604020202020204" pitchFamily="34" charset="0"/>
                          <a:ea typeface="Batang" panose="02030600000101010101" pitchFamily="18" charset="-127"/>
                          <a:cs typeface="+mn-cs"/>
                        </a:rPr>
                        <a:t>Capability for new radioactive waste disposal facilities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algn="l" defTabSz="914400" rtl="0" eaLnBrk="1" latinLnBrk="0" hangingPunct="1">
                        <a:spcBef>
                          <a:spcPts val="600"/>
                        </a:spcBef>
                        <a:spcAft>
                          <a:spcPts val="600"/>
                        </a:spcAft>
                      </a:pPr>
                      <a:r>
                        <a:rPr lang="en-ZA" sz="1100" kern="1200" dirty="0">
                          <a:solidFill>
                            <a:srgbClr val="001132"/>
                          </a:solidFill>
                          <a:effectLst/>
                          <a:latin typeface="Arial" panose="020B0604020202020204" pitchFamily="34" charset="0"/>
                          <a:ea typeface="Batang" panose="02030600000101010101" pitchFamily="18" charset="-127"/>
                          <a:cs typeface="+mn-cs"/>
                        </a:rPr>
                        <a:t>CISF project development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R="335280">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CISF project progress reports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155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Preliminary design developed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Detailed design developed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Safety case developed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99234549"/>
                  </a:ext>
                </a:extLst>
              </a:tr>
              <a:tr h="1630970">
                <a:tc vMerge="1">
                  <a:txBody>
                    <a:bodyPr/>
                    <a:lstStyle/>
                    <a:p>
                      <a:pPr marL="36195" marR="85090" algn="l" defTabSz="914400" rtl="0" eaLnBrk="1" latinLnBrk="0" hangingPunct="1">
                        <a:lnSpc>
                          <a:spcPct val="107000"/>
                        </a:lnSpc>
                        <a:spcBef>
                          <a:spcPts val="600"/>
                        </a:spcBef>
                        <a:spcAft>
                          <a:spcPts val="600"/>
                        </a:spcAft>
                      </a:pPr>
                      <a:endParaRPr lang="en-ZA" sz="1100" kern="1200" dirty="0">
                        <a:solidFill>
                          <a:schemeClr val="tx1"/>
                        </a:solidFill>
                        <a:effectLst/>
                        <a:latin typeface="Arial" panose="020B0604020202020204" pitchFamily="34" charset="0"/>
                        <a:ea typeface="Batang" panose="02030600000101010101" pitchFamily="18" charset="-127"/>
                        <a:cs typeface="+mn-c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36195" marR="85090" algn="l" defTabSz="914400" rtl="0" eaLnBrk="1" latinLnBrk="0" hangingPunct="1">
                        <a:spcBef>
                          <a:spcPts val="600"/>
                        </a:spcBef>
                        <a:spcAft>
                          <a:spcPts val="600"/>
                        </a:spcAft>
                      </a:pPr>
                      <a:endParaRPr lang="en-ZA" sz="1100" kern="1200" dirty="0">
                        <a:solidFill>
                          <a:schemeClr val="tx1"/>
                        </a:solidFill>
                        <a:effectLst/>
                        <a:latin typeface="Arial" panose="020B0604020202020204" pitchFamily="34" charset="0"/>
                        <a:ea typeface="Batang" panose="02030600000101010101" pitchFamily="18" charset="-127"/>
                        <a:cs typeface="+mn-c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R="335280">
                        <a:spcBef>
                          <a:spcPts val="600"/>
                        </a:spcBef>
                        <a:spcAft>
                          <a:spcPts val="600"/>
                        </a:spcAft>
                      </a:pPr>
                      <a:endParaRPr lang="en-ZA" sz="1100" dirty="0">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155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6195" marR="0" lvl="0" indent="0" algn="l" defTabSz="914400" rtl="0" eaLnBrk="1" fontAlgn="auto" latinLnBrk="0" hangingPunct="1">
                        <a:lnSpc>
                          <a:spcPct val="100000"/>
                        </a:lnSpc>
                        <a:spcBef>
                          <a:spcPts val="600"/>
                        </a:spcBef>
                        <a:spcAft>
                          <a:spcPts val="600"/>
                        </a:spcAft>
                        <a:buClrTx/>
                        <a:buSzTx/>
                        <a:buFontTx/>
                        <a:buNone/>
                        <a:tabLst/>
                        <a:defRPr/>
                      </a:pPr>
                      <a:r>
                        <a:rPr lang="en-ZA" sz="1100" dirty="0">
                          <a:solidFill>
                            <a:srgbClr val="001132"/>
                          </a:solidFill>
                          <a:effectLst/>
                          <a:latin typeface="Arial" panose="020B0604020202020204" pitchFamily="34" charset="0"/>
                          <a:ea typeface="Batang" panose="02030600000101010101" pitchFamily="18" charset="-127"/>
                        </a:rPr>
                        <a:t>EIA phase 1 performed (</a:t>
                      </a:r>
                      <a:r>
                        <a:rPr lang="en-ZA" sz="1100" dirty="0" err="1">
                          <a:solidFill>
                            <a:srgbClr val="001132"/>
                          </a:solidFill>
                          <a:effectLst/>
                          <a:latin typeface="Arial" panose="020B0604020202020204" pitchFamily="34" charset="0"/>
                          <a:ea typeface="Batang" panose="02030600000101010101" pitchFamily="18" charset="-127"/>
                        </a:rPr>
                        <a:t>ie</a:t>
                      </a:r>
                      <a:r>
                        <a:rPr lang="en-ZA" sz="1100" dirty="0">
                          <a:solidFill>
                            <a:srgbClr val="001132"/>
                          </a:solidFill>
                          <a:effectLst/>
                          <a:latin typeface="Arial" panose="020B0604020202020204" pitchFamily="34" charset="0"/>
                          <a:ea typeface="Batang" panose="02030600000101010101" pitchFamily="18" charset="-127"/>
                        </a:rPr>
                        <a:t>: Application to Competent Authority (CA) lodged </a:t>
                      </a:r>
                    </a:p>
                    <a:p>
                      <a:pPr marL="36195">
                        <a:spcBef>
                          <a:spcPts val="600"/>
                        </a:spcBef>
                        <a:spcAft>
                          <a:spcPts val="600"/>
                        </a:spcAft>
                      </a:pP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6195" marR="0" lvl="0" indent="0" algn="l" defTabSz="914400" rtl="0" eaLnBrk="1" fontAlgn="auto" latinLnBrk="0" hangingPunct="1">
                        <a:lnSpc>
                          <a:spcPct val="100000"/>
                        </a:lnSpc>
                        <a:spcBef>
                          <a:spcPts val="600"/>
                        </a:spcBef>
                        <a:spcAft>
                          <a:spcPts val="600"/>
                        </a:spcAft>
                        <a:buClrTx/>
                        <a:buSzTx/>
                        <a:buFontTx/>
                        <a:buNone/>
                        <a:tabLst/>
                        <a:defRPr/>
                      </a:pPr>
                      <a:r>
                        <a:rPr lang="en-ZA" sz="1100" dirty="0">
                          <a:solidFill>
                            <a:srgbClr val="001132"/>
                          </a:solidFill>
                          <a:effectLst/>
                          <a:latin typeface="Arial" panose="020B0604020202020204" pitchFamily="34" charset="0"/>
                          <a:ea typeface="Batang" panose="02030600000101010101" pitchFamily="18" charset="-127"/>
                        </a:rPr>
                        <a:t>EIA phase 2 (</a:t>
                      </a:r>
                      <a:r>
                        <a:rPr lang="en-ZA" sz="1100" dirty="0" err="1">
                          <a:solidFill>
                            <a:srgbClr val="001132"/>
                          </a:solidFill>
                          <a:effectLst/>
                          <a:latin typeface="Arial" panose="020B0604020202020204" pitchFamily="34" charset="0"/>
                          <a:ea typeface="Batang" panose="02030600000101010101" pitchFamily="18" charset="-127"/>
                        </a:rPr>
                        <a:t>ie</a:t>
                      </a:r>
                      <a:r>
                        <a:rPr lang="en-ZA" sz="1100" dirty="0">
                          <a:solidFill>
                            <a:srgbClr val="001132"/>
                          </a:solidFill>
                          <a:effectLst/>
                          <a:latin typeface="Arial" panose="020B0604020202020204" pitchFamily="34" charset="0"/>
                          <a:ea typeface="Batang" panose="02030600000101010101" pitchFamily="18" charset="-127"/>
                        </a:rPr>
                        <a:t>: Final EIA report submitted to CA)</a:t>
                      </a:r>
                    </a:p>
                    <a:p>
                      <a:pPr marL="36195">
                        <a:spcBef>
                          <a:spcPts val="600"/>
                        </a:spcBef>
                        <a:spcAft>
                          <a:spcPts val="600"/>
                        </a:spcAft>
                      </a:pP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6195" marR="0" lvl="0" indent="0" algn="l" defTabSz="914400" rtl="0" eaLnBrk="1" fontAlgn="auto" latinLnBrk="0" hangingPunct="1">
                        <a:lnSpc>
                          <a:spcPct val="100000"/>
                        </a:lnSpc>
                        <a:spcBef>
                          <a:spcPts val="600"/>
                        </a:spcBef>
                        <a:spcAft>
                          <a:spcPts val="600"/>
                        </a:spcAft>
                        <a:buClrTx/>
                        <a:buSzTx/>
                        <a:buFontTx/>
                        <a:buNone/>
                        <a:tabLst/>
                        <a:defRPr/>
                      </a:pPr>
                      <a:r>
                        <a:rPr lang="en-ZA" sz="1100" dirty="0">
                          <a:solidFill>
                            <a:srgbClr val="001132"/>
                          </a:solidFill>
                          <a:effectLst/>
                          <a:latin typeface="Arial" panose="020B0604020202020204" pitchFamily="34" charset="0"/>
                          <a:ea typeface="Batang" panose="02030600000101010101" pitchFamily="18" charset="-127"/>
                        </a:rPr>
                        <a:t>EIA phase 3 performed (</a:t>
                      </a:r>
                      <a:r>
                        <a:rPr lang="en-ZA" sz="1100" dirty="0" err="1">
                          <a:solidFill>
                            <a:srgbClr val="001132"/>
                          </a:solidFill>
                          <a:effectLst/>
                          <a:latin typeface="Arial" panose="020B0604020202020204" pitchFamily="34" charset="0"/>
                          <a:ea typeface="Batang" panose="02030600000101010101" pitchFamily="18" charset="-127"/>
                        </a:rPr>
                        <a:t>ie</a:t>
                      </a:r>
                      <a:r>
                        <a:rPr lang="en-ZA" sz="1100" dirty="0">
                          <a:solidFill>
                            <a:srgbClr val="001132"/>
                          </a:solidFill>
                          <a:effectLst/>
                          <a:latin typeface="Arial" panose="020B0604020202020204" pitchFamily="34" charset="0"/>
                          <a:ea typeface="Batang" panose="02030600000101010101" pitchFamily="18" charset="-127"/>
                        </a:rPr>
                        <a:t>: Environmental Authorisation secured)</a:t>
                      </a:r>
                    </a:p>
                    <a:p>
                      <a:pPr marL="36195">
                        <a:spcBef>
                          <a:spcPts val="600"/>
                        </a:spcBef>
                        <a:spcAft>
                          <a:spcPts val="600"/>
                        </a:spcAft>
                      </a:pP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4636917"/>
                  </a:ext>
                </a:extLst>
              </a:tr>
              <a:tr h="1749310">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algn="l" defTabSz="914400" rtl="0" eaLnBrk="1" latinLnBrk="0" hangingPunct="1">
                        <a:lnSpc>
                          <a:spcPct val="107000"/>
                        </a:lnSpc>
                        <a:spcBef>
                          <a:spcPts val="600"/>
                        </a:spcBef>
                        <a:spcAft>
                          <a:spcPts val="600"/>
                        </a:spcAft>
                      </a:pPr>
                      <a:r>
                        <a:rPr lang="en-ZA" sz="1100" kern="1200" dirty="0">
                          <a:solidFill>
                            <a:srgbClr val="001132"/>
                          </a:solidFill>
                          <a:effectLst/>
                          <a:latin typeface="Arial" panose="020B0604020202020204" pitchFamily="34" charset="0"/>
                          <a:ea typeface="Batang" panose="02030600000101010101" pitchFamily="18" charset="-127"/>
                          <a:cs typeface="+mn-cs"/>
                        </a:rPr>
                        <a:t>Established R&amp;D programme for long term radioactive waste management solutions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algn="l" defTabSz="914400" rtl="0" eaLnBrk="1" latinLnBrk="0" hangingPunct="1">
                        <a:lnSpc>
                          <a:spcPct val="107000"/>
                        </a:lnSpc>
                        <a:spcBef>
                          <a:spcPts val="600"/>
                        </a:spcBef>
                        <a:spcAft>
                          <a:spcPts val="600"/>
                        </a:spcAft>
                      </a:pPr>
                      <a:r>
                        <a:rPr lang="en-ZA" sz="1100" kern="1200" dirty="0">
                          <a:solidFill>
                            <a:srgbClr val="001132"/>
                          </a:solidFill>
                          <a:effectLst/>
                          <a:latin typeface="Arial" panose="020B0604020202020204" pitchFamily="34" charset="0"/>
                          <a:ea typeface="Batang" panose="02030600000101010101" pitchFamily="18" charset="-127"/>
                          <a:cs typeface="+mn-cs"/>
                        </a:rPr>
                        <a:t>R&amp;D programme launched </a:t>
                      </a:r>
                    </a:p>
                    <a:p>
                      <a:pPr marL="36195" marR="85090" algn="l" defTabSz="914400" rtl="0" eaLnBrk="1" latinLnBrk="0" hangingPunct="1">
                        <a:lnSpc>
                          <a:spcPct val="107000"/>
                        </a:lnSpc>
                        <a:spcBef>
                          <a:spcPts val="600"/>
                        </a:spcBef>
                        <a:spcAft>
                          <a:spcPts val="600"/>
                        </a:spcAft>
                      </a:pPr>
                      <a:endParaRPr lang="en-ZA" sz="1100" kern="1200" dirty="0">
                        <a:solidFill>
                          <a:srgbClr val="001132"/>
                        </a:solidFill>
                        <a:effectLst/>
                        <a:latin typeface="Arial" panose="020B0604020202020204" pitchFamily="34" charset="0"/>
                        <a:ea typeface="Batang" panose="02030600000101010101" pitchFamily="18" charset="-127"/>
                        <a:cs typeface="+mn-cs"/>
                      </a:endParaRPr>
                    </a:p>
                    <a:p>
                      <a:pPr marL="36195" marR="85090" algn="l" defTabSz="914400" rtl="0" eaLnBrk="1" latinLnBrk="0" hangingPunct="1">
                        <a:lnSpc>
                          <a:spcPct val="107000"/>
                        </a:lnSpc>
                        <a:spcBef>
                          <a:spcPts val="600"/>
                        </a:spcBef>
                        <a:spcAft>
                          <a:spcPts val="600"/>
                        </a:spcAft>
                      </a:pPr>
                      <a:endParaRPr lang="en-ZA" sz="1100" kern="1200" dirty="0">
                        <a:solidFill>
                          <a:srgbClr val="001132"/>
                        </a:solidFill>
                        <a:effectLst/>
                        <a:latin typeface="Arial" panose="020B0604020202020204" pitchFamily="34" charset="0"/>
                        <a:ea typeface="Batang" panose="02030600000101010101" pitchFamily="18" charset="-127"/>
                        <a:cs typeface="+mn-cs"/>
                      </a:endParaRPr>
                    </a:p>
                    <a:p>
                      <a:pPr marL="36195" marR="85090" algn="l" defTabSz="914400" rtl="0" eaLnBrk="1" latinLnBrk="0" hangingPunct="1">
                        <a:lnSpc>
                          <a:spcPct val="107000"/>
                        </a:lnSpc>
                        <a:spcBef>
                          <a:spcPts val="600"/>
                        </a:spcBef>
                        <a:spcAft>
                          <a:spcPts val="600"/>
                        </a:spcAft>
                      </a:pPr>
                      <a:endParaRPr lang="en-ZA" sz="1100" kern="1200" dirty="0">
                        <a:solidFill>
                          <a:srgbClr val="001132"/>
                        </a:solidFill>
                        <a:effectLst/>
                        <a:latin typeface="Arial" panose="020B0604020202020204" pitchFamily="34" charset="0"/>
                        <a:ea typeface="Batang" panose="02030600000101010101" pitchFamily="18" charset="-127"/>
                        <a:cs typeface="+mn-cs"/>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624D3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algn="l" defTabSz="914400" rtl="0" eaLnBrk="1" latinLnBrk="0" hangingPunct="1">
                        <a:lnSpc>
                          <a:spcPct val="107000"/>
                        </a:lnSpc>
                        <a:spcBef>
                          <a:spcPts val="600"/>
                        </a:spcBef>
                        <a:spcAft>
                          <a:spcPts val="600"/>
                        </a:spcAft>
                      </a:pPr>
                      <a:r>
                        <a:rPr lang="en-ZA" sz="1100" kern="1200" dirty="0">
                          <a:solidFill>
                            <a:srgbClr val="001132"/>
                          </a:solidFill>
                          <a:effectLst/>
                          <a:latin typeface="Arial" panose="020B0604020202020204" pitchFamily="34" charset="0"/>
                          <a:ea typeface="Batang" panose="02030600000101010101" pitchFamily="18" charset="-127"/>
                          <a:cs typeface="+mn-cs"/>
                        </a:rPr>
                        <a:t>R&amp;D scientific and technical reports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624D3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20256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15595">
                        <a:spcBef>
                          <a:spcPts val="600"/>
                        </a:spcBef>
                        <a:spcAft>
                          <a:spcPts val="600"/>
                        </a:spcAft>
                      </a:pPr>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algn="l" defTabSz="914400" rtl="0" eaLnBrk="1" latinLnBrk="0" hangingPunct="1">
                        <a:lnSpc>
                          <a:spcPct val="107000"/>
                        </a:lnSpc>
                        <a:spcBef>
                          <a:spcPts val="600"/>
                        </a:spcBef>
                        <a:spcAft>
                          <a:spcPts val="600"/>
                        </a:spcAft>
                      </a:pPr>
                      <a:r>
                        <a:rPr lang="en-ZA" sz="1100" kern="1200" dirty="0">
                          <a:solidFill>
                            <a:srgbClr val="001132"/>
                          </a:solidFill>
                          <a:effectLst/>
                          <a:latin typeface="Arial" panose="020B0604020202020204" pitchFamily="34" charset="0"/>
                          <a:ea typeface="Batang" panose="02030600000101010101" pitchFamily="18" charset="-127"/>
                          <a:cs typeface="+mn-cs"/>
                        </a:rPr>
                        <a:t>R&amp;D strategy developed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algn="l" defTabSz="914400" rtl="0" eaLnBrk="1" latinLnBrk="0" hangingPunct="1">
                        <a:lnSpc>
                          <a:spcPct val="107000"/>
                        </a:lnSpc>
                        <a:spcBef>
                          <a:spcPts val="600"/>
                        </a:spcBef>
                        <a:spcAft>
                          <a:spcPts val="600"/>
                        </a:spcAft>
                      </a:pPr>
                      <a:r>
                        <a:rPr lang="en-ZA" sz="1100" kern="1200" dirty="0">
                          <a:solidFill>
                            <a:srgbClr val="001132"/>
                          </a:solidFill>
                          <a:effectLst/>
                          <a:latin typeface="Arial" panose="020B0604020202020204" pitchFamily="34" charset="0"/>
                          <a:ea typeface="Batang" panose="02030600000101010101" pitchFamily="18" charset="-127"/>
                          <a:cs typeface="+mn-cs"/>
                        </a:rPr>
                        <a:t>Initiate 2 research focus areas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85090" lvl="0" indent="0" algn="l" defTabSz="914400" rtl="0" eaLnBrk="1" fontAlgn="auto" latinLnBrk="0" hangingPunct="1">
                        <a:lnSpc>
                          <a:spcPct val="107000"/>
                        </a:lnSpc>
                        <a:spcBef>
                          <a:spcPts val="600"/>
                        </a:spcBef>
                        <a:spcAft>
                          <a:spcPts val="600"/>
                        </a:spcAft>
                        <a:buClrTx/>
                        <a:buSzTx/>
                        <a:buFontTx/>
                        <a:buNone/>
                        <a:tabLst/>
                        <a:defRPr/>
                      </a:pPr>
                      <a:r>
                        <a:rPr lang="en-ZA" sz="1100" kern="1200" dirty="0">
                          <a:solidFill>
                            <a:srgbClr val="001132"/>
                          </a:solidFill>
                          <a:effectLst/>
                          <a:latin typeface="Arial" panose="020B0604020202020204" pitchFamily="34" charset="0"/>
                          <a:ea typeface="Batang" panose="02030600000101010101" pitchFamily="18" charset="-127"/>
                          <a:cs typeface="+mn-cs"/>
                        </a:rPr>
                        <a:t>Initiate 2 additional  research focus areas </a:t>
                      </a:r>
                    </a:p>
                    <a:p>
                      <a:pPr marL="36195" marR="85090" algn="l" defTabSz="914400" rtl="0" eaLnBrk="1" latinLnBrk="0" hangingPunct="1">
                        <a:lnSpc>
                          <a:spcPct val="107000"/>
                        </a:lnSpc>
                        <a:spcBef>
                          <a:spcPts val="600"/>
                        </a:spcBef>
                        <a:spcAft>
                          <a:spcPts val="600"/>
                        </a:spcAft>
                      </a:pPr>
                      <a:endParaRPr lang="en-ZA" sz="1100" kern="1200" dirty="0">
                        <a:solidFill>
                          <a:srgbClr val="001132"/>
                        </a:solidFill>
                        <a:effectLst/>
                        <a:latin typeface="Arial" panose="020B0604020202020204" pitchFamily="34" charset="0"/>
                        <a:ea typeface="Batang" panose="02030600000101010101" pitchFamily="18" charset="-127"/>
                        <a:cs typeface="+mn-cs"/>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7122949"/>
                  </a:ext>
                </a:extLst>
              </a:tr>
            </a:tbl>
          </a:graphicData>
        </a:graphic>
      </p:graphicFrame>
    </p:spTree>
    <p:extLst>
      <p:ext uri="{BB962C8B-B14F-4D97-AF65-F5344CB8AC3E}">
        <p14:creationId xmlns:p14="http://schemas.microsoft.com/office/powerpoint/2010/main" val="266532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77655"/>
            <a:ext cx="12192000" cy="578124"/>
          </a:xfrm>
          <a:solidFill>
            <a:schemeClr val="accent1">
              <a:lumMod val="40000"/>
              <a:lumOff val="60000"/>
            </a:schemeClr>
          </a:solidFill>
        </p:spPr>
        <p:txBody>
          <a:bodyPr>
            <a:noAutofit/>
          </a:bodyPr>
          <a:lstStyle/>
          <a:p>
            <a:r>
              <a:rPr lang="en-US" sz="2400" b="1" dirty="0">
                <a:solidFill>
                  <a:srgbClr val="001132"/>
                </a:solidFill>
                <a:latin typeface="Arial" panose="020B0604020202020204" pitchFamily="34" charset="0"/>
                <a:cs typeface="Arial" panose="020B0604020202020204" pitchFamily="34" charset="0"/>
              </a:rPr>
              <a:t>PROGRAMME 4: RADIOACTIVE WASTE MANAGEMENT COMPLIANCE  </a:t>
            </a:r>
            <a:endParaRPr lang="en-US" sz="2400" dirty="0">
              <a:solidFill>
                <a:srgbClr val="001132"/>
              </a:solidFill>
            </a:endParaRPr>
          </a:p>
        </p:txBody>
      </p:sp>
      <p:sp>
        <p:nvSpPr>
          <p:cNvPr id="14" name="Content Placeholder 13"/>
          <p:cNvSpPr>
            <a:spLocks noGrp="1"/>
          </p:cNvSpPr>
          <p:nvPr>
            <p:ph idx="1"/>
          </p:nvPr>
        </p:nvSpPr>
        <p:spPr>
          <a:xfrm>
            <a:off x="98323" y="822192"/>
            <a:ext cx="12015019" cy="5962065"/>
          </a:xfrm>
        </p:spPr>
        <p:txBody>
          <a:bodyPr>
            <a:normAutofit/>
          </a:bodyPr>
          <a:lstStyle/>
          <a:p>
            <a:pPr marL="45720" indent="0">
              <a:buNone/>
            </a:pPr>
            <a:r>
              <a:rPr lang="en-ZA" sz="1600" b="1" dirty="0">
                <a:solidFill>
                  <a:schemeClr val="tx2"/>
                </a:solidFill>
                <a:latin typeface="Arial" panose="020B0604020202020204" pitchFamily="34" charset="0"/>
                <a:cs typeface="Arial" panose="020B0604020202020204" pitchFamily="34" charset="0"/>
              </a:rPr>
              <a:t>SP/APP – Revisions to Outcomes in the SP </a:t>
            </a:r>
          </a:p>
          <a:p>
            <a:endParaRPr lang="en-ZA" sz="1200" b="1" dirty="0">
              <a:solidFill>
                <a:srgbClr val="004B1C"/>
              </a:solidFill>
              <a:latin typeface="Arial" panose="020B0604020202020204" pitchFamily="34" charset="0"/>
              <a:cs typeface="Arial" panose="020B0604020202020204" pitchFamily="34" charset="0"/>
            </a:endParaRPr>
          </a:p>
          <a:p>
            <a:pPr marL="45720" indent="0">
              <a:buNone/>
            </a:pPr>
            <a:endParaRPr lang="en-ZA" altLang="en-US" sz="2400" b="1" dirty="0">
              <a:solidFill>
                <a:schemeClr val="tx2"/>
              </a:solidFill>
              <a:latin typeface="Arial" panose="020B0604020202020204" pitchFamily="34" charset="0"/>
              <a:cs typeface="Arial" panose="020B0604020202020204" pitchFamily="34" charset="0"/>
            </a:endParaRPr>
          </a:p>
          <a:p>
            <a:pPr marL="45720" indent="0">
              <a:buNone/>
            </a:pPr>
            <a:endParaRPr lang="en-ZA" altLang="en-US" sz="2400" b="1" dirty="0">
              <a:solidFill>
                <a:schemeClr val="tx2"/>
              </a:solidFill>
              <a:latin typeface="Arial" panose="020B0604020202020204" pitchFamily="34" charset="0"/>
              <a:cs typeface="Arial" panose="020B0604020202020204" pitchFamily="34" charset="0"/>
            </a:endParaRPr>
          </a:p>
          <a:p>
            <a:pPr marL="45720" indent="0">
              <a:buNone/>
            </a:pPr>
            <a:endParaRPr lang="en-ZA" altLang="en-US" sz="1600" b="1" dirty="0">
              <a:solidFill>
                <a:schemeClr val="tx2"/>
              </a:solidFill>
              <a:latin typeface="Arial" panose="020B0604020202020204" pitchFamily="34" charset="0"/>
              <a:cs typeface="Arial" panose="020B0604020202020204" pitchFamily="34" charset="0"/>
            </a:endParaRPr>
          </a:p>
          <a:p>
            <a:pPr marL="45720" indent="0">
              <a:buNone/>
            </a:pPr>
            <a:r>
              <a:rPr lang="en-ZA" altLang="en-US" sz="1600" b="1" dirty="0">
                <a:solidFill>
                  <a:schemeClr val="tx2"/>
                </a:solidFill>
                <a:latin typeface="Arial" panose="020B0604020202020204" pitchFamily="34" charset="0"/>
                <a:cs typeface="Arial" panose="020B0604020202020204" pitchFamily="34" charset="0"/>
              </a:rPr>
              <a:t>Revised Outcomes </a:t>
            </a:r>
          </a:p>
          <a:p>
            <a:pPr marL="45720" indent="0">
              <a:buNone/>
            </a:pPr>
            <a:endParaRPr lang="en-ZA" altLang="en-US" sz="1600" b="1"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15</a:t>
            </a:fld>
            <a:endParaRPr lang="en-ZA"/>
          </a:p>
        </p:txBody>
      </p:sp>
      <p:pic>
        <p:nvPicPr>
          <p:cNvPr id="3" name="Picture 2">
            <a:extLst>
              <a:ext uri="{FF2B5EF4-FFF2-40B4-BE49-F238E27FC236}">
                <a16:creationId xmlns:a16="http://schemas.microsoft.com/office/drawing/2014/main" id="{E1484607-BD97-45DD-BD72-53CB60D80804}"/>
              </a:ext>
            </a:extLst>
          </p:cNvPr>
          <p:cNvPicPr>
            <a:picLocks noChangeAspect="1"/>
          </p:cNvPicPr>
          <p:nvPr/>
        </p:nvPicPr>
        <p:blipFill>
          <a:blip r:embed="rId2"/>
          <a:stretch>
            <a:fillRect/>
          </a:stretch>
        </p:blipFill>
        <p:spPr>
          <a:xfrm>
            <a:off x="222142" y="1183038"/>
            <a:ext cx="11473912" cy="1554996"/>
          </a:xfrm>
          <a:prstGeom prst="rect">
            <a:avLst/>
          </a:prstGeom>
        </p:spPr>
      </p:pic>
      <p:pic>
        <p:nvPicPr>
          <p:cNvPr id="8" name="Picture 7">
            <a:extLst>
              <a:ext uri="{FF2B5EF4-FFF2-40B4-BE49-F238E27FC236}">
                <a16:creationId xmlns:a16="http://schemas.microsoft.com/office/drawing/2014/main" id="{269726FA-11CF-406A-BAC2-4F0DE973D49E}"/>
              </a:ext>
            </a:extLst>
          </p:cNvPr>
          <p:cNvPicPr>
            <a:picLocks noChangeAspect="1"/>
          </p:cNvPicPr>
          <p:nvPr/>
        </p:nvPicPr>
        <p:blipFill>
          <a:blip r:embed="rId3"/>
          <a:stretch>
            <a:fillRect/>
          </a:stretch>
        </p:blipFill>
        <p:spPr>
          <a:xfrm>
            <a:off x="175648" y="3543945"/>
            <a:ext cx="11473911" cy="2577885"/>
          </a:xfrm>
          <a:prstGeom prst="rect">
            <a:avLst/>
          </a:prstGeom>
        </p:spPr>
      </p:pic>
    </p:spTree>
    <p:extLst>
      <p:ext uri="{BB962C8B-B14F-4D97-AF65-F5344CB8AC3E}">
        <p14:creationId xmlns:p14="http://schemas.microsoft.com/office/powerpoint/2010/main" val="387518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65315"/>
            <a:ext cx="12001034" cy="590464"/>
          </a:xfrm>
          <a:solidFill>
            <a:schemeClr val="accent1">
              <a:lumMod val="40000"/>
              <a:lumOff val="60000"/>
            </a:schemeClr>
          </a:solidFill>
        </p:spPr>
        <p:txBody>
          <a:bodyPr>
            <a:noAutofit/>
          </a:bodyPr>
          <a:lstStyle/>
          <a:p>
            <a:br>
              <a:rPr lang="en-GB" sz="1600" b="1" dirty="0">
                <a:solidFill>
                  <a:srgbClr val="004B1C"/>
                </a:solidFill>
                <a:latin typeface="Arial" panose="020B0604020202020204" pitchFamily="34" charset="0"/>
                <a:cs typeface="Arial" panose="020B0604020202020204" pitchFamily="34" charset="0"/>
              </a:rPr>
            </a:br>
            <a:br>
              <a:rPr lang="en-GB" sz="1600" b="1" dirty="0">
                <a:solidFill>
                  <a:srgbClr val="004B1C"/>
                </a:solidFill>
                <a:latin typeface="Arial" panose="020B0604020202020204" pitchFamily="34" charset="0"/>
                <a:cs typeface="Arial" panose="020B0604020202020204" pitchFamily="34" charset="0"/>
              </a:rPr>
            </a:br>
            <a:r>
              <a:rPr lang="en-US" sz="1600" b="1" dirty="0">
                <a:solidFill>
                  <a:srgbClr val="001132"/>
                </a:solidFill>
                <a:latin typeface="Arial" pitchFamily="34" charset="0"/>
                <a:cs typeface="Arial" pitchFamily="34" charset="0"/>
              </a:rPr>
              <a:t> PROGRAMME 4</a:t>
            </a:r>
            <a:r>
              <a:rPr lang="en-GB" sz="1600" b="1" dirty="0">
                <a:solidFill>
                  <a:srgbClr val="004B1C"/>
                </a:solidFill>
                <a:latin typeface="Arial" panose="020B0604020202020204" pitchFamily="34" charset="0"/>
                <a:cs typeface="Arial" panose="020B0604020202020204" pitchFamily="34" charset="0"/>
              </a:rPr>
              <a:t> : RADIOACTIVE WASTE COMPLIANCE MANAGEMENT  </a:t>
            </a:r>
            <a:br>
              <a:rPr lang="en-GB" sz="1600" b="1" dirty="0">
                <a:solidFill>
                  <a:srgbClr val="004B1C"/>
                </a:solidFill>
                <a:latin typeface="Arial" panose="020B0604020202020204" pitchFamily="34" charset="0"/>
                <a:cs typeface="Arial" panose="020B0604020202020204" pitchFamily="34" charset="0"/>
              </a:rPr>
            </a:br>
            <a:r>
              <a:rPr lang="en-GB" sz="1600" b="1" dirty="0">
                <a:solidFill>
                  <a:srgbClr val="004B1C"/>
                </a:solidFill>
                <a:latin typeface="Arial" panose="020B0604020202020204" pitchFamily="34" charset="0"/>
                <a:cs typeface="Arial" panose="020B0604020202020204" pitchFamily="34" charset="0"/>
              </a:rPr>
              <a:t>SP/APP : ANNUAL TARGETS</a:t>
            </a:r>
            <a:endParaRPr lang="en-US" sz="1600" b="1" dirty="0">
              <a:solidFill>
                <a:srgbClr val="001132"/>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16</a:t>
            </a:fld>
            <a:endParaRPr lang="en-ZA">
              <a:solidFill>
                <a:srgbClr val="624D38"/>
              </a:solidFill>
            </a:endParaRPr>
          </a:p>
        </p:txBody>
      </p:sp>
      <p:graphicFrame>
        <p:nvGraphicFramePr>
          <p:cNvPr id="8" name="Table 7">
            <a:extLst>
              <a:ext uri="{FF2B5EF4-FFF2-40B4-BE49-F238E27FC236}">
                <a16:creationId xmlns:a16="http://schemas.microsoft.com/office/drawing/2014/main" id="{308BCA3B-8218-4EF2-A81C-E5E489638A83}"/>
              </a:ext>
            </a:extLst>
          </p:cNvPr>
          <p:cNvGraphicFramePr>
            <a:graphicFrameLocks noGrp="1"/>
          </p:cNvGraphicFramePr>
          <p:nvPr>
            <p:extLst>
              <p:ext uri="{D42A27DB-BD31-4B8C-83A1-F6EECF244321}">
                <p14:modId xmlns:p14="http://schemas.microsoft.com/office/powerpoint/2010/main" val="128042289"/>
              </p:ext>
            </p:extLst>
          </p:nvPr>
        </p:nvGraphicFramePr>
        <p:xfrm>
          <a:off x="408121" y="1007390"/>
          <a:ext cx="11411919" cy="5334446"/>
        </p:xfrm>
        <a:graphic>
          <a:graphicData uri="http://schemas.openxmlformats.org/drawingml/2006/table">
            <a:tbl>
              <a:tblPr/>
              <a:tblGrid>
                <a:gridCol w="1259687">
                  <a:extLst>
                    <a:ext uri="{9D8B030D-6E8A-4147-A177-3AD203B41FA5}">
                      <a16:colId xmlns:a16="http://schemas.microsoft.com/office/drawing/2014/main" val="1091437038"/>
                    </a:ext>
                  </a:extLst>
                </a:gridCol>
                <a:gridCol w="1031467">
                  <a:extLst>
                    <a:ext uri="{9D8B030D-6E8A-4147-A177-3AD203B41FA5}">
                      <a16:colId xmlns:a16="http://schemas.microsoft.com/office/drawing/2014/main" val="854543311"/>
                    </a:ext>
                  </a:extLst>
                </a:gridCol>
                <a:gridCol w="1074321">
                  <a:extLst>
                    <a:ext uri="{9D8B030D-6E8A-4147-A177-3AD203B41FA5}">
                      <a16:colId xmlns:a16="http://schemas.microsoft.com/office/drawing/2014/main" val="1694869483"/>
                    </a:ext>
                  </a:extLst>
                </a:gridCol>
                <a:gridCol w="970177">
                  <a:extLst>
                    <a:ext uri="{9D8B030D-6E8A-4147-A177-3AD203B41FA5}">
                      <a16:colId xmlns:a16="http://schemas.microsoft.com/office/drawing/2014/main" val="1341633040"/>
                    </a:ext>
                  </a:extLst>
                </a:gridCol>
                <a:gridCol w="1008546">
                  <a:extLst>
                    <a:ext uri="{9D8B030D-6E8A-4147-A177-3AD203B41FA5}">
                      <a16:colId xmlns:a16="http://schemas.microsoft.com/office/drawing/2014/main" val="3321963664"/>
                    </a:ext>
                  </a:extLst>
                </a:gridCol>
                <a:gridCol w="1107208">
                  <a:extLst>
                    <a:ext uri="{9D8B030D-6E8A-4147-A177-3AD203B41FA5}">
                      <a16:colId xmlns:a16="http://schemas.microsoft.com/office/drawing/2014/main" val="245045584"/>
                    </a:ext>
                  </a:extLst>
                </a:gridCol>
                <a:gridCol w="1227795">
                  <a:extLst>
                    <a:ext uri="{9D8B030D-6E8A-4147-A177-3AD203B41FA5}">
                      <a16:colId xmlns:a16="http://schemas.microsoft.com/office/drawing/2014/main" val="3695100137"/>
                    </a:ext>
                  </a:extLst>
                </a:gridCol>
                <a:gridCol w="1271645">
                  <a:extLst>
                    <a:ext uri="{9D8B030D-6E8A-4147-A177-3AD203B41FA5}">
                      <a16:colId xmlns:a16="http://schemas.microsoft.com/office/drawing/2014/main" val="108759991"/>
                    </a:ext>
                  </a:extLst>
                </a:gridCol>
                <a:gridCol w="1189427">
                  <a:extLst>
                    <a:ext uri="{9D8B030D-6E8A-4147-A177-3AD203B41FA5}">
                      <a16:colId xmlns:a16="http://schemas.microsoft.com/office/drawing/2014/main" val="885122806"/>
                    </a:ext>
                  </a:extLst>
                </a:gridCol>
                <a:gridCol w="1271646">
                  <a:extLst>
                    <a:ext uri="{9D8B030D-6E8A-4147-A177-3AD203B41FA5}">
                      <a16:colId xmlns:a16="http://schemas.microsoft.com/office/drawing/2014/main" val="2508227027"/>
                    </a:ext>
                  </a:extLst>
                </a:gridCol>
              </a:tblGrid>
              <a:tr h="178406">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ome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 indi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7">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000" b="1" spc="-5">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nnual ta</a:t>
                      </a:r>
                      <a:r>
                        <a:rPr lang="en-ZA" sz="1000" b="1" spc="-1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gets</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80481433"/>
                  </a:ext>
                </a:extLst>
              </a:tr>
              <a:tr h="384706">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a:t>
                      </a: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tual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stim</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ormance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TEF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eri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d</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24319854"/>
                  </a:ext>
                </a:extLst>
              </a:tr>
              <a:tr h="29476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2018/2019</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2019/2020</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2020/2021</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2021/2022</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2022/2023</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2023/2024</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2024/2025</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4286470902"/>
                  </a:ext>
                </a:extLst>
              </a:tr>
              <a:tr h="2424808">
                <a:tc row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l"/>
                      <a:r>
                        <a:rPr lang="en-US" sz="1100" b="1"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Ensure compliance with applicable statutory requirements</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algn="l"/>
                      <a:r>
                        <a:rPr lang="en-US" sz="1100" b="1"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algn="l"/>
                      <a:r>
                        <a:rPr lang="en-US" sz="1100" b="1"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l"/>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Compliance assurance plan implemented</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l"/>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SHEQ, Licensing and RP training/ awareness sessions conducted</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l"/>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N/A</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l"/>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r>
                        <a:rPr lang="en-US"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l"/>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r>
                        <a:rPr lang="en-US"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l"/>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r>
                        <a:rPr lang="en-US"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42900" lvl="0" indent="-342900" algn="l">
                        <a:buFont typeface="Symbol" panose="05050102010706020507" pitchFamily="18" charset="2"/>
                        <a:buChar char=""/>
                      </a:pPr>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SHEQ training / awareness sessions</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marL="342900" lvl="0" indent="-342900" algn="l">
                        <a:buFont typeface="Symbol" panose="05050102010706020507" pitchFamily="18" charset="2"/>
                        <a:buChar char=""/>
                      </a:pPr>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Licensing and RP training / awareness sessions</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42900" lvl="0" indent="-342900" algn="l">
                        <a:buFont typeface="Symbol" panose="05050102010706020507" pitchFamily="18" charset="2"/>
                        <a:buChar char=""/>
                      </a:pPr>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SHEQ training / awareness sessions</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marL="342900" lvl="0" indent="-342900" algn="l">
                        <a:buFont typeface="Symbol" panose="05050102010706020507" pitchFamily="18" charset="2"/>
                        <a:buChar char=""/>
                      </a:pPr>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Licensing and RP training / awareness sessions</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1132"/>
                          </a:solidFill>
                          <a:effectLst/>
                          <a:uLnTx/>
                          <a:uFillTx/>
                          <a:latin typeface="Arial" panose="020B0604020202020204" pitchFamily="34" charset="0"/>
                          <a:ea typeface="Batang" panose="02030600000101010101" pitchFamily="18" charset="-127"/>
                          <a:cs typeface="Times New Roman" panose="02020603050405020304" pitchFamily="18" charset="0"/>
                        </a:rPr>
                        <a:t>4 training / awareness sessions</a:t>
                      </a:r>
                      <a:endParaRPr kumimoji="0" lang="en-ZA" sz="1200" b="0" i="0" u="none" strike="noStrike" kern="1200" cap="none" spc="0" normalizeH="0" baseline="0" noProof="0" dirty="0">
                        <a:ln>
                          <a:noFill/>
                        </a:ln>
                        <a:solidFill>
                          <a:srgbClr val="001132"/>
                        </a:solidFill>
                        <a:effectLst/>
                        <a:uLnTx/>
                        <a:uFillTx/>
                        <a:latin typeface="Arial" panose="020B0604020202020204" pitchFamily="34" charset="0"/>
                        <a:ea typeface="Batang" panose="02030600000101010101" pitchFamily="18" charset="-127"/>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100" b="0" i="0" u="none" strike="noStrike" kern="1200" cap="none" spc="0" normalizeH="0" baseline="0" noProof="0" dirty="0">
                          <a:ln>
                            <a:noFill/>
                          </a:ln>
                          <a:solidFill>
                            <a:srgbClr val="001132"/>
                          </a:solidFill>
                          <a:effectLst/>
                          <a:uLnTx/>
                          <a:uFillTx/>
                          <a:latin typeface="Arial" panose="020B0604020202020204" pitchFamily="34" charset="0"/>
                          <a:ea typeface="Batang" panose="02030600000101010101" pitchFamily="18" charset="-127"/>
                          <a:cs typeface="Times New Roman" panose="02020603050405020304" pitchFamily="18" charset="0"/>
                        </a:rPr>
                        <a:t>4 x Licensing and RP training / awareness sessions</a:t>
                      </a:r>
                      <a:endParaRPr kumimoji="0" lang="en-ZA" sz="1200" b="0" i="0" u="none" strike="noStrike" kern="1200" cap="none" spc="0" normalizeH="0" baseline="0" noProof="0" dirty="0">
                        <a:ln>
                          <a:noFill/>
                        </a:ln>
                        <a:solidFill>
                          <a:srgbClr val="001132"/>
                        </a:solidFill>
                        <a:effectLst/>
                        <a:uLnTx/>
                        <a:uFillTx/>
                        <a:latin typeface="Arial" panose="020B0604020202020204" pitchFamily="34" charset="0"/>
                        <a:ea typeface="Batang" panose="02030600000101010101" pitchFamily="18" charset="-127"/>
                        <a:cs typeface="Times New Roman" panose="02020603050405020304" pitchFamily="18" charset="0"/>
                      </a:endParaRPr>
                    </a:p>
                    <a:p>
                      <a:pPr marL="342900" lvl="0" indent="-342900" algn="l">
                        <a:buFont typeface="Symbol" panose="05050102010706020507" pitchFamily="18" charset="2"/>
                        <a:buChar char=""/>
                      </a:pP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99234549"/>
                  </a:ext>
                </a:extLst>
              </a:tr>
              <a:tr h="2051761">
                <a:tc vMerge="1">
                  <a:txBody>
                    <a:bodyPr/>
                    <a:lstStyle/>
                    <a:p>
                      <a:endParaRPr lang="en-ZA"/>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accent1">
                        <a:lumMod val="20000"/>
                        <a:lumOff val="80000"/>
                      </a:schemeClr>
                    </a:solidFill>
                  </a:tcPr>
                </a:tc>
                <a:tc vMerge="1">
                  <a:txBody>
                    <a:bodyPr/>
                    <a:lstStyle/>
                    <a:p>
                      <a:endParaRPr lang="en-ZA"/>
                    </a:p>
                  </a:txBody>
                  <a:tcP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just"/>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SHEQ, Licensing and RP inspections/ audits conducted</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624D38"/>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just"/>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r>
                        <a:rPr lang="en-US"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just"/>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r>
                        <a:rPr lang="en-US"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just"/>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r>
                        <a:rPr lang="en-US"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just"/>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r>
                        <a:rPr lang="en-US"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42900" lvl="0" indent="-342900" algn="l">
                        <a:buFont typeface="Symbol" panose="05050102010706020507" pitchFamily="18" charset="2"/>
                        <a:buChar char=""/>
                      </a:pPr>
                      <a:r>
                        <a:rPr lang="en-US" sz="110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SHEQ inspections/ audits </a:t>
                      </a:r>
                      <a:endParaRPr lang="en-ZA" sz="120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marL="342900" lvl="0" indent="-342900" algn="l">
                        <a:buFont typeface="Symbol" panose="05050102010706020507" pitchFamily="18" charset="2"/>
                        <a:buChar char=""/>
                      </a:pPr>
                      <a:r>
                        <a:rPr lang="en-US" sz="110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Licensing and RP inspections / audits</a:t>
                      </a:r>
                      <a:endParaRPr lang="en-ZA" sz="120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algn="just"/>
                      <a:r>
                        <a:rPr lang="en-US" sz="110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endParaRPr lang="en-ZA" sz="120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42900" lvl="0" indent="-342900" algn="l">
                        <a:buFont typeface="Symbol" panose="05050102010706020507" pitchFamily="18" charset="2"/>
                        <a:buChar char=""/>
                      </a:pPr>
                      <a:r>
                        <a:rPr lang="en-US" sz="110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SHEQ inspections/ audits </a:t>
                      </a:r>
                      <a:endParaRPr lang="en-ZA" sz="120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marL="342900" lvl="0" indent="-342900" algn="l">
                        <a:buFont typeface="Symbol" panose="05050102010706020507" pitchFamily="18" charset="2"/>
                        <a:buChar char=""/>
                      </a:pPr>
                      <a:r>
                        <a:rPr lang="en-US" sz="110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Licensing and RP inspections / audits</a:t>
                      </a:r>
                      <a:endParaRPr lang="en-ZA" sz="120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algn="just"/>
                      <a:r>
                        <a:rPr lang="en-US" sz="110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endParaRPr lang="en-ZA" sz="120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42900" lvl="0" indent="-342900" algn="l">
                        <a:buFont typeface="Symbol" panose="05050102010706020507" pitchFamily="18" charset="2"/>
                        <a:buChar char=""/>
                      </a:pPr>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SHEQ inspections/ audits </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marL="342900" lvl="0" indent="-342900" algn="l">
                        <a:buFont typeface="Symbol" panose="05050102010706020507" pitchFamily="18" charset="2"/>
                        <a:buChar char=""/>
                      </a:pPr>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4 X Licensing and RP inspections / audits</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p>
                      <a:pPr algn="just"/>
                      <a:r>
                        <a:rPr lang="en-US"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rPr>
                        <a:t> </a:t>
                      </a:r>
                      <a:endParaRPr lang="en-ZA" sz="12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extLst>
                  <a:ext uri="{0D108BD9-81ED-4DB2-BD59-A6C34878D82A}">
                    <a16:rowId xmlns:a16="http://schemas.microsoft.com/office/drawing/2014/main" val="617122949"/>
                  </a:ext>
                </a:extLst>
              </a:tr>
            </a:tbl>
          </a:graphicData>
        </a:graphic>
      </p:graphicFrame>
    </p:spTree>
    <p:extLst>
      <p:ext uri="{BB962C8B-B14F-4D97-AF65-F5344CB8AC3E}">
        <p14:creationId xmlns:p14="http://schemas.microsoft.com/office/powerpoint/2010/main" val="2708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77655"/>
            <a:ext cx="12001034" cy="578124"/>
          </a:xfrm>
          <a:solidFill>
            <a:schemeClr val="accent1">
              <a:lumMod val="40000"/>
              <a:lumOff val="60000"/>
            </a:schemeClr>
          </a:solidFill>
        </p:spPr>
        <p:txBody>
          <a:bodyPr>
            <a:normAutofit fontScale="90000"/>
          </a:bodyPr>
          <a:lstStyle/>
          <a:p>
            <a:r>
              <a:rPr lang="en-US" sz="3600" b="1" dirty="0">
                <a:solidFill>
                  <a:srgbClr val="001132"/>
                </a:solidFill>
                <a:latin typeface="Arial" panose="020B0604020202020204" pitchFamily="34" charset="0"/>
                <a:cs typeface="Arial" panose="020B0604020202020204" pitchFamily="34" charset="0"/>
              </a:rPr>
              <a:t>BUDGET FY 2022/23- FY 2024/25</a:t>
            </a:r>
            <a:endParaRPr lang="en-US" dirty="0">
              <a:solidFill>
                <a:srgbClr val="001132"/>
              </a:solidFill>
            </a:endParaRPr>
          </a:p>
        </p:txBody>
      </p:sp>
      <p:sp>
        <p:nvSpPr>
          <p:cNvPr id="20" name="Rectangle 2">
            <a:extLst>
              <a:ext uri="{FF2B5EF4-FFF2-40B4-BE49-F238E27FC236}">
                <a16:creationId xmlns:a16="http://schemas.microsoft.com/office/drawing/2014/main" id="{7A9587FE-1E43-4C49-BDE3-C4AE7778A072}"/>
              </a:ext>
            </a:extLst>
          </p:cNvPr>
          <p:cNvSpPr>
            <a:spLocks noChangeArrowheads="1"/>
          </p:cNvSpPr>
          <p:nvPr/>
        </p:nvSpPr>
        <p:spPr bwMode="auto">
          <a:xfrm>
            <a:off x="3524250" y="1673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solidFill>
                  <a:srgbClr val="624D38"/>
                </a:solidFill>
              </a:rPr>
              <a:pPr/>
              <a:t>17</a:t>
            </a:fld>
            <a:endParaRPr lang="en-ZA">
              <a:solidFill>
                <a:srgbClr val="624D38"/>
              </a:solidFill>
            </a:endParaRPr>
          </a:p>
        </p:txBody>
      </p:sp>
      <p:pic>
        <p:nvPicPr>
          <p:cNvPr id="2" name="Picture 1"/>
          <p:cNvPicPr>
            <a:picLocks noChangeAspect="1"/>
          </p:cNvPicPr>
          <p:nvPr/>
        </p:nvPicPr>
        <p:blipFill>
          <a:blip r:embed="rId3"/>
          <a:stretch>
            <a:fillRect/>
          </a:stretch>
        </p:blipFill>
        <p:spPr>
          <a:xfrm>
            <a:off x="706669" y="922350"/>
            <a:ext cx="10778662" cy="5393355"/>
          </a:xfrm>
          <a:prstGeom prst="rect">
            <a:avLst/>
          </a:prstGeom>
        </p:spPr>
      </p:pic>
    </p:spTree>
    <p:extLst>
      <p:ext uri="{BB962C8B-B14F-4D97-AF65-F5344CB8AC3E}">
        <p14:creationId xmlns:p14="http://schemas.microsoft.com/office/powerpoint/2010/main" val="249249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57991"/>
            <a:ext cx="12001034" cy="578124"/>
          </a:xfrm>
          <a:solidFill>
            <a:schemeClr val="accent1">
              <a:lumMod val="40000"/>
              <a:lumOff val="60000"/>
            </a:schemeClr>
          </a:solidFill>
        </p:spPr>
        <p:txBody>
          <a:bodyPr/>
          <a:lstStyle/>
          <a:p>
            <a:r>
              <a:rPr lang="en-US" b="1" dirty="0">
                <a:solidFill>
                  <a:srgbClr val="001132"/>
                </a:solidFill>
                <a:latin typeface="Arial" panose="020B0604020202020204" pitchFamily="34" charset="0"/>
                <a:cs typeface="Arial" panose="020B0604020202020204" pitchFamily="34" charset="0"/>
              </a:rPr>
              <a:t>BUDGET TRENDS AND ANALYSIS: REVENUE</a:t>
            </a:r>
            <a:endParaRPr lang="en-US" dirty="0">
              <a:solidFill>
                <a:srgbClr val="001132"/>
              </a:solidFill>
            </a:endParaRPr>
          </a:p>
        </p:txBody>
      </p:sp>
      <p:sp>
        <p:nvSpPr>
          <p:cNvPr id="14" name="Content Placeholder 13"/>
          <p:cNvSpPr>
            <a:spLocks noGrp="1"/>
          </p:cNvSpPr>
          <p:nvPr>
            <p:ph idx="1"/>
          </p:nvPr>
        </p:nvSpPr>
        <p:spPr>
          <a:xfrm>
            <a:off x="268941" y="867998"/>
            <a:ext cx="11687415" cy="5802998"/>
          </a:xfrm>
        </p:spPr>
        <p:txBody>
          <a:bodyPr>
            <a:normAutofit/>
          </a:bodyPr>
          <a:lstStyle/>
          <a:p>
            <a:pPr marL="342900" indent="-342900" algn="just">
              <a:lnSpc>
                <a:spcPct val="100000"/>
              </a:lnSpc>
              <a:spcBef>
                <a:spcPts val="450"/>
              </a:spcBef>
              <a:spcAft>
                <a:spcPts val="450"/>
              </a:spcAft>
              <a:defRPr/>
            </a:pPr>
            <a:r>
              <a:rPr lang="en-ZA" sz="2400" dirty="0">
                <a:solidFill>
                  <a:schemeClr val="tx2">
                    <a:lumMod val="50000"/>
                  </a:schemeClr>
                </a:solidFill>
                <a:latin typeface="Arial" panose="020B0604020202020204" pitchFamily="34" charset="0"/>
                <a:cs typeface="Arial" panose="020B0604020202020204" pitchFamily="34" charset="0"/>
              </a:rPr>
              <a:t>The revenue over the MTEF will increase from R51.93 million in 2022/23 to      R54.25 million in 2024/25.</a:t>
            </a:r>
          </a:p>
          <a:p>
            <a:pPr marL="342900" indent="-342900" algn="just">
              <a:lnSpc>
                <a:spcPct val="100000"/>
              </a:lnSpc>
              <a:spcBef>
                <a:spcPts val="450"/>
              </a:spcBef>
              <a:spcAft>
                <a:spcPts val="450"/>
              </a:spcAft>
              <a:defRPr/>
            </a:pPr>
            <a:r>
              <a:rPr lang="en-ZA" sz="2400" dirty="0">
                <a:solidFill>
                  <a:schemeClr val="tx2">
                    <a:lumMod val="50000"/>
                  </a:schemeClr>
                </a:solidFill>
                <a:latin typeface="Arial" panose="020B0604020202020204" pitchFamily="34" charset="0"/>
                <a:cs typeface="Arial" panose="020B0604020202020204" pitchFamily="34" charset="0"/>
              </a:rPr>
              <a:t>This is an increase of R2.32 million or 4.3% over the MTEF.</a:t>
            </a:r>
          </a:p>
          <a:p>
            <a:pPr marL="342900" indent="-342900" algn="just">
              <a:lnSpc>
                <a:spcPct val="100000"/>
              </a:lnSpc>
              <a:spcBef>
                <a:spcPts val="450"/>
              </a:spcBef>
              <a:spcAft>
                <a:spcPts val="450"/>
              </a:spcAft>
              <a:defRPr/>
            </a:pPr>
            <a:r>
              <a:rPr lang="en-ZA" sz="2400" dirty="0">
                <a:solidFill>
                  <a:schemeClr val="tx2">
                    <a:lumMod val="50000"/>
                  </a:schemeClr>
                </a:solidFill>
                <a:latin typeface="Arial" panose="020B0604020202020204" pitchFamily="34" charset="0"/>
                <a:cs typeface="Arial" panose="020B0604020202020204" pitchFamily="34" charset="0"/>
              </a:rPr>
              <a:t>The NRWDI will derive its revenue from transfer payments received from government allocations. This allocation is expected to increase below inflation from R50.30 million in 2022/23 to R52.75 million in 2024/25. </a:t>
            </a:r>
          </a:p>
          <a:p>
            <a:pPr marL="342900" indent="-342900" algn="just">
              <a:lnSpc>
                <a:spcPct val="100000"/>
              </a:lnSpc>
              <a:spcBef>
                <a:spcPts val="450"/>
              </a:spcBef>
              <a:spcAft>
                <a:spcPts val="450"/>
              </a:spcAft>
              <a:defRPr/>
            </a:pPr>
            <a:r>
              <a:rPr lang="en-ZA" sz="2400" dirty="0">
                <a:solidFill>
                  <a:schemeClr val="tx2">
                    <a:lumMod val="50000"/>
                  </a:schemeClr>
                </a:solidFill>
                <a:latin typeface="Arial" panose="020B0604020202020204" pitchFamily="34" charset="0"/>
                <a:cs typeface="Arial" panose="020B0604020202020204" pitchFamily="34" charset="0"/>
              </a:rPr>
              <a:t>On obtaining the Vaalputs Nuclear Installation Licence, NRWDI will also be able to generate revenue in the form of waste disposal fees from radioactive waste generators, in particular Necsa and Eskom. This will be used for the purpose of the Vaalputs low level waste disposal function.</a:t>
            </a:r>
          </a:p>
          <a:p>
            <a:pPr marL="342900" indent="-342900" algn="just">
              <a:lnSpc>
                <a:spcPct val="100000"/>
              </a:lnSpc>
              <a:spcBef>
                <a:spcPts val="450"/>
              </a:spcBef>
              <a:spcAft>
                <a:spcPts val="450"/>
              </a:spcAft>
              <a:defRPr/>
            </a:pPr>
            <a:r>
              <a:rPr lang="en-ZA" sz="2400" dirty="0">
                <a:solidFill>
                  <a:schemeClr val="tx2">
                    <a:lumMod val="50000"/>
                  </a:schemeClr>
                </a:solidFill>
                <a:latin typeface="Arial" panose="020B0604020202020204" pitchFamily="34" charset="0"/>
                <a:cs typeface="Arial" panose="020B0604020202020204" pitchFamily="34" charset="0"/>
              </a:rPr>
              <a:t>Funding to be used mainly for infrastructure projects will, over the long term, be obtained from the Radioactive Waste Management Fund, where-in fees will be raised and collected in line with the polluter-pays-principle</a:t>
            </a:r>
            <a:r>
              <a:rPr lang="en-ZA" sz="2400" dirty="0">
                <a:solidFill>
                  <a:schemeClr val="tx2"/>
                </a:solidFill>
                <a:latin typeface="Arial" panose="020B0604020202020204" pitchFamily="34" charset="0"/>
                <a:cs typeface="Arial" panose="020B0604020202020204" pitchFamily="34" charset="0"/>
              </a:rPr>
              <a:t>.</a:t>
            </a:r>
          </a:p>
          <a:p>
            <a:pPr marL="342900" indent="-342900" algn="just">
              <a:lnSpc>
                <a:spcPct val="100000"/>
              </a:lnSpc>
              <a:spcBef>
                <a:spcPts val="450"/>
              </a:spcBef>
              <a:spcAft>
                <a:spcPts val="450"/>
              </a:spcAft>
              <a:defRPr/>
            </a:pPr>
            <a:endParaRPr lang="en-ZA" sz="2400" b="1" dirty="0">
              <a:solidFill>
                <a:srgbClr val="00113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18</a:t>
            </a:fld>
            <a:endParaRPr lang="en-ZA"/>
          </a:p>
        </p:txBody>
      </p:sp>
    </p:spTree>
    <p:extLst>
      <p:ext uri="{BB962C8B-B14F-4D97-AF65-F5344CB8AC3E}">
        <p14:creationId xmlns:p14="http://schemas.microsoft.com/office/powerpoint/2010/main" val="89387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66651" y="195943"/>
            <a:ext cx="9884229" cy="922547"/>
          </a:xfrm>
          <a:solidFill>
            <a:schemeClr val="accent1">
              <a:lumMod val="40000"/>
              <a:lumOff val="60000"/>
            </a:schemeClr>
          </a:solidFill>
        </p:spPr>
        <p:txBody>
          <a:bodyPr>
            <a:noAutofit/>
          </a:bodyPr>
          <a:lstStyle/>
          <a:p>
            <a:r>
              <a:rPr lang="en-US" sz="2800" b="1" dirty="0">
                <a:solidFill>
                  <a:srgbClr val="001132"/>
                </a:solidFill>
                <a:latin typeface="Arial" panose="020B0604020202020204" pitchFamily="34" charset="0"/>
                <a:cs typeface="Arial" panose="020B0604020202020204" pitchFamily="34" charset="0"/>
              </a:rPr>
              <a:t>BUDGET FY 2022/23 - FY 2024/25 – EXPENDITURE BY ECONOMIC CLASSIFICATION </a:t>
            </a: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19</a:t>
            </a:fld>
            <a:endParaRPr lang="en-ZA">
              <a:solidFill>
                <a:srgbClr val="624D38"/>
              </a:solidFill>
            </a:endParaRPr>
          </a:p>
        </p:txBody>
      </p:sp>
      <p:graphicFrame>
        <p:nvGraphicFramePr>
          <p:cNvPr id="6" name="Table 5">
            <a:extLst>
              <a:ext uri="{FF2B5EF4-FFF2-40B4-BE49-F238E27FC236}">
                <a16:creationId xmlns:a16="http://schemas.microsoft.com/office/drawing/2014/main" id="{E00FCA93-0652-41BC-AAD7-D9BF0D54AE55}"/>
              </a:ext>
            </a:extLst>
          </p:cNvPr>
          <p:cNvGraphicFramePr>
            <a:graphicFrameLocks noGrp="1"/>
          </p:cNvGraphicFramePr>
          <p:nvPr/>
        </p:nvGraphicFramePr>
        <p:xfrm>
          <a:off x="966651" y="1243052"/>
          <a:ext cx="9019178" cy="4371896"/>
        </p:xfrm>
        <a:graphic>
          <a:graphicData uri="http://schemas.openxmlformats.org/drawingml/2006/table">
            <a:tbl>
              <a:tblPr firstRow="1" firstCol="1" lastRow="1" lastCol="1" bandRow="1" bandCol="1"/>
              <a:tblGrid>
                <a:gridCol w="2281626">
                  <a:extLst>
                    <a:ext uri="{9D8B030D-6E8A-4147-A177-3AD203B41FA5}">
                      <a16:colId xmlns:a16="http://schemas.microsoft.com/office/drawing/2014/main" val="20000"/>
                    </a:ext>
                  </a:extLst>
                </a:gridCol>
                <a:gridCol w="1221756">
                  <a:extLst>
                    <a:ext uri="{9D8B030D-6E8A-4147-A177-3AD203B41FA5}">
                      <a16:colId xmlns:a16="http://schemas.microsoft.com/office/drawing/2014/main" val="20001"/>
                    </a:ext>
                  </a:extLst>
                </a:gridCol>
                <a:gridCol w="1331321">
                  <a:extLst>
                    <a:ext uri="{9D8B030D-6E8A-4147-A177-3AD203B41FA5}">
                      <a16:colId xmlns:a16="http://schemas.microsoft.com/office/drawing/2014/main" val="20002"/>
                    </a:ext>
                  </a:extLst>
                </a:gridCol>
                <a:gridCol w="1394825">
                  <a:extLst>
                    <a:ext uri="{9D8B030D-6E8A-4147-A177-3AD203B41FA5}">
                      <a16:colId xmlns:a16="http://schemas.microsoft.com/office/drawing/2014/main" val="1434385861"/>
                    </a:ext>
                  </a:extLst>
                </a:gridCol>
                <a:gridCol w="1394825">
                  <a:extLst>
                    <a:ext uri="{9D8B030D-6E8A-4147-A177-3AD203B41FA5}">
                      <a16:colId xmlns:a16="http://schemas.microsoft.com/office/drawing/2014/main" val="3141410390"/>
                    </a:ext>
                  </a:extLst>
                </a:gridCol>
                <a:gridCol w="1394825">
                  <a:extLst>
                    <a:ext uri="{9D8B030D-6E8A-4147-A177-3AD203B41FA5}">
                      <a16:colId xmlns:a16="http://schemas.microsoft.com/office/drawing/2014/main" val="20003"/>
                    </a:ext>
                  </a:extLst>
                </a:gridCol>
              </a:tblGrid>
              <a:tr h="886293">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Expenditure</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By Category</a:t>
                      </a:r>
                    </a:p>
                    <a:p>
                      <a:pPr algn="ctr">
                        <a:spcAft>
                          <a:spcPts val="0"/>
                        </a:spcAft>
                      </a:pP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2022/23</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2023/24</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2024/25</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dirty="0">
                          <a:solidFill>
                            <a:schemeClr val="tx2">
                              <a:lumMod val="50000"/>
                            </a:schemeClr>
                          </a:solidFill>
                          <a:effectLst/>
                          <a:latin typeface="Arial" panose="020B0604020202020204" pitchFamily="34" charset="0"/>
                          <a:cs typeface="Arial" panose="020B0604020202020204" pitchFamily="34" charset="0"/>
                        </a:rPr>
                        <a:t>MTEF</a:t>
                      </a: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Total</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dirty="0">
                          <a:solidFill>
                            <a:schemeClr val="tx2">
                              <a:lumMod val="50000"/>
                            </a:schemeClr>
                          </a:solidFill>
                          <a:effectLst/>
                          <a:latin typeface="Arial" panose="020B0604020202020204" pitchFamily="34" charset="0"/>
                          <a:cs typeface="Arial" panose="020B0604020202020204" pitchFamily="34" charset="0"/>
                        </a:rPr>
                        <a:t>Ave </a:t>
                      </a: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%age </a:t>
                      </a:r>
                    </a:p>
                    <a:p>
                      <a:pPr algn="ctr">
                        <a:spcAft>
                          <a:spcPts val="0"/>
                        </a:spcAft>
                      </a:pP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over </a:t>
                      </a:r>
                    </a:p>
                    <a:p>
                      <a:pPr algn="ctr">
                        <a:spcAft>
                          <a:spcPts val="0"/>
                        </a:spcAft>
                      </a:pP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MTEF </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000"/>
                  </a:ext>
                </a:extLst>
              </a:tr>
              <a:tr h="607450">
                <a:tc vMerge="1">
                  <a:txBody>
                    <a:bodyPr/>
                    <a:lstStyle/>
                    <a:p>
                      <a:pPr>
                        <a:spcAft>
                          <a:spcPts val="0"/>
                        </a:spcAft>
                      </a:pP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6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1460576"/>
                  </a:ext>
                </a:extLst>
              </a:tr>
              <a:tr h="8424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Compensation of Employees</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42,545</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42,574</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43,012</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128,131</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81%</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30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Goods and Services</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8,184</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8,262</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9,941</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26,387</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17%</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957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Depreciation</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1,200</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1,250</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1,300</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3,750</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2%</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30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Total Expenditure</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51,929</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52,086</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54,253</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158,268</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100%</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4284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77655"/>
            <a:ext cx="12001034" cy="578124"/>
          </a:xfrm>
          <a:solidFill>
            <a:schemeClr val="accent1">
              <a:lumMod val="40000"/>
              <a:lumOff val="60000"/>
            </a:schemeClr>
          </a:solidFill>
        </p:spPr>
        <p:txBody>
          <a:bodyPr/>
          <a:lstStyle/>
          <a:p>
            <a:r>
              <a:rPr lang="en-US" b="1" dirty="0">
                <a:solidFill>
                  <a:srgbClr val="001132"/>
                </a:solidFill>
                <a:latin typeface="Arial" pitchFamily="34" charset="0"/>
                <a:cs typeface="Arial" pitchFamily="34" charset="0"/>
              </a:rPr>
              <a:t>CONTENTS </a:t>
            </a:r>
            <a:endParaRPr lang="en-US" dirty="0">
              <a:solidFill>
                <a:srgbClr val="001132"/>
              </a:solidFill>
            </a:endParaRPr>
          </a:p>
        </p:txBody>
      </p:sp>
      <p:sp>
        <p:nvSpPr>
          <p:cNvPr id="14" name="Content Placeholder 13"/>
          <p:cNvSpPr>
            <a:spLocks noGrp="1"/>
          </p:cNvSpPr>
          <p:nvPr>
            <p:ph idx="1"/>
          </p:nvPr>
        </p:nvSpPr>
        <p:spPr>
          <a:xfrm>
            <a:off x="190966" y="956020"/>
            <a:ext cx="11548749" cy="5375954"/>
          </a:xfrm>
        </p:spPr>
        <p:txBody>
          <a:bodyPr>
            <a:noAutofit/>
          </a:bodyPr>
          <a:lstStyle/>
          <a:p>
            <a:pPr>
              <a:lnSpc>
                <a:spcPct val="100000"/>
              </a:lnSpc>
              <a:spcBef>
                <a:spcPts val="100"/>
              </a:spcBef>
              <a:spcAft>
                <a:spcPts val="100"/>
              </a:spcAft>
            </a:pPr>
            <a:endParaRPr lang="en-US" sz="2400" b="1" dirty="0">
              <a:solidFill>
                <a:srgbClr val="001132"/>
              </a:solidFill>
              <a:latin typeface="Arial" pitchFamily="34" charset="0"/>
              <a:cs typeface="Arial" pitchFamily="34" charset="0"/>
            </a:endParaRPr>
          </a:p>
          <a:p>
            <a:pPr>
              <a:lnSpc>
                <a:spcPct val="150000"/>
              </a:lnSpc>
              <a:spcBef>
                <a:spcPts val="100"/>
              </a:spcBef>
              <a:spcAft>
                <a:spcPts val="100"/>
              </a:spcAft>
            </a:pPr>
            <a:r>
              <a:rPr lang="en-US" sz="2400" dirty="0">
                <a:solidFill>
                  <a:srgbClr val="001132"/>
                </a:solidFill>
                <a:latin typeface="Arial" pitchFamily="34" charset="0"/>
                <a:cs typeface="Arial" pitchFamily="34" charset="0"/>
              </a:rPr>
              <a:t>Overview of NRWDI</a:t>
            </a:r>
          </a:p>
          <a:p>
            <a:pPr>
              <a:lnSpc>
                <a:spcPct val="150000"/>
              </a:lnSpc>
              <a:spcBef>
                <a:spcPts val="100"/>
              </a:spcBef>
              <a:spcAft>
                <a:spcPts val="100"/>
              </a:spcAft>
            </a:pPr>
            <a:r>
              <a:rPr lang="en-US" sz="2400" dirty="0">
                <a:solidFill>
                  <a:srgbClr val="001132"/>
                </a:solidFill>
                <a:latin typeface="Arial" pitchFamily="34" charset="0"/>
                <a:cs typeface="Arial" pitchFamily="34" charset="0"/>
              </a:rPr>
              <a:t>Key Strategic Initiatives </a:t>
            </a:r>
          </a:p>
          <a:p>
            <a:pPr>
              <a:lnSpc>
                <a:spcPct val="150000"/>
              </a:lnSpc>
              <a:spcBef>
                <a:spcPts val="100"/>
              </a:spcBef>
              <a:spcAft>
                <a:spcPts val="100"/>
              </a:spcAft>
            </a:pPr>
            <a:r>
              <a:rPr lang="en-US" sz="2400" dirty="0">
                <a:solidFill>
                  <a:srgbClr val="001132"/>
                </a:solidFill>
                <a:latin typeface="Arial" pitchFamily="34" charset="0"/>
                <a:cs typeface="Arial" pitchFamily="34" charset="0"/>
              </a:rPr>
              <a:t>2022/23 Annual Performance Plan</a:t>
            </a:r>
          </a:p>
          <a:p>
            <a:pPr>
              <a:lnSpc>
                <a:spcPct val="150000"/>
              </a:lnSpc>
              <a:spcBef>
                <a:spcPts val="100"/>
              </a:spcBef>
              <a:spcAft>
                <a:spcPts val="100"/>
              </a:spcAft>
            </a:pPr>
            <a:r>
              <a:rPr lang="en-US" sz="2400" dirty="0">
                <a:solidFill>
                  <a:srgbClr val="001132"/>
                </a:solidFill>
                <a:latin typeface="Arial" pitchFamily="34" charset="0"/>
                <a:cs typeface="Arial" pitchFamily="34" charset="0"/>
              </a:rPr>
              <a:t>Budget Allocations</a:t>
            </a:r>
          </a:p>
          <a:p>
            <a:pPr>
              <a:lnSpc>
                <a:spcPct val="150000"/>
              </a:lnSpc>
              <a:spcBef>
                <a:spcPts val="100"/>
              </a:spcBef>
              <a:spcAft>
                <a:spcPts val="100"/>
              </a:spcAft>
            </a:pPr>
            <a:r>
              <a:rPr lang="en-US" sz="2400" dirty="0">
                <a:solidFill>
                  <a:srgbClr val="001132"/>
                </a:solidFill>
                <a:latin typeface="Arial" pitchFamily="34" charset="0"/>
                <a:cs typeface="Arial" pitchFamily="34" charset="0"/>
              </a:rPr>
              <a:t>Concluding Remarks</a:t>
            </a:r>
          </a:p>
          <a:p>
            <a:pPr>
              <a:lnSpc>
                <a:spcPct val="150000"/>
              </a:lnSpc>
              <a:spcBef>
                <a:spcPts val="100"/>
              </a:spcBef>
              <a:spcAft>
                <a:spcPts val="100"/>
              </a:spcAft>
            </a:pPr>
            <a:r>
              <a:rPr lang="en-US" sz="2400" dirty="0">
                <a:solidFill>
                  <a:srgbClr val="001132"/>
                </a:solidFill>
                <a:latin typeface="Arial" pitchFamily="34" charset="0"/>
                <a:cs typeface="Arial" pitchFamily="34" charset="0"/>
              </a:rPr>
              <a:t>Questions &amp; Answers</a:t>
            </a:r>
            <a:endParaRPr lang="en-US" sz="2400" dirty="0">
              <a:solidFill>
                <a:srgbClr val="001132"/>
              </a:solidFill>
            </a:endParaRPr>
          </a:p>
        </p:txBody>
      </p:sp>
      <p:sp>
        <p:nvSpPr>
          <p:cNvPr id="4" name="Slide Number Placeholder 3"/>
          <p:cNvSpPr>
            <a:spLocks noGrp="1"/>
          </p:cNvSpPr>
          <p:nvPr>
            <p:ph type="sldNum" sz="quarter" idx="12"/>
          </p:nvPr>
        </p:nvSpPr>
        <p:spPr/>
        <p:txBody>
          <a:bodyPr/>
          <a:lstStyle/>
          <a:p>
            <a:fld id="{BBC40100-3EB3-4CA3-A6AA-264BA84BDEB3}" type="slidenum">
              <a:rPr lang="en-ZA" sz="1000" b="1" i="1" smtClean="0">
                <a:solidFill>
                  <a:schemeClr val="tx2"/>
                </a:solidFill>
                <a:latin typeface="Arial" panose="020B0604020202020204" pitchFamily="34" charset="0"/>
                <a:cs typeface="Arial" panose="020B0604020202020204" pitchFamily="34" charset="0"/>
              </a:rPr>
              <a:t>2</a:t>
            </a:fld>
            <a:endParaRPr lang="en-ZA" sz="10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57991"/>
            <a:ext cx="12001034" cy="578124"/>
          </a:xfrm>
          <a:solidFill>
            <a:schemeClr val="accent1">
              <a:lumMod val="40000"/>
              <a:lumOff val="60000"/>
            </a:schemeClr>
          </a:solidFill>
        </p:spPr>
        <p:txBody>
          <a:bodyPr/>
          <a:lstStyle/>
          <a:p>
            <a:r>
              <a:rPr lang="en-US" b="1" dirty="0">
                <a:solidFill>
                  <a:srgbClr val="001132"/>
                </a:solidFill>
                <a:latin typeface="Arial" panose="020B0604020202020204" pitchFamily="34" charset="0"/>
                <a:cs typeface="Arial" panose="020B0604020202020204" pitchFamily="34" charset="0"/>
              </a:rPr>
              <a:t>BUDGET TRENDS AND ANALYSIS: EXPENDITURE</a:t>
            </a:r>
            <a:endParaRPr lang="en-US" dirty="0">
              <a:solidFill>
                <a:srgbClr val="001132"/>
              </a:solidFill>
            </a:endParaRPr>
          </a:p>
        </p:txBody>
      </p:sp>
      <p:sp>
        <p:nvSpPr>
          <p:cNvPr id="14" name="Content Placeholder 13"/>
          <p:cNvSpPr>
            <a:spLocks noGrp="1"/>
          </p:cNvSpPr>
          <p:nvPr>
            <p:ph idx="1"/>
          </p:nvPr>
        </p:nvSpPr>
        <p:spPr>
          <a:xfrm>
            <a:off x="268941" y="867998"/>
            <a:ext cx="11687415" cy="5802998"/>
          </a:xfrm>
        </p:spPr>
        <p:txBody>
          <a:bodyPr>
            <a:normAutofit/>
          </a:bodyPr>
          <a:lstStyle/>
          <a:p>
            <a:pPr marL="342900" indent="-342900" algn="just">
              <a:lnSpc>
                <a:spcPct val="100000"/>
              </a:lnSpc>
              <a:spcBef>
                <a:spcPts val="450"/>
              </a:spcBef>
              <a:spcAft>
                <a:spcPts val="450"/>
              </a:spcAft>
              <a:defRPr/>
            </a:pPr>
            <a:r>
              <a:rPr lang="en-ZA" dirty="0">
                <a:solidFill>
                  <a:srgbClr val="001132"/>
                </a:solidFill>
                <a:latin typeface="Arial" panose="020B0604020202020204" pitchFamily="34" charset="0"/>
                <a:cs typeface="Arial" panose="020B0604020202020204" pitchFamily="34" charset="0"/>
              </a:rPr>
              <a:t>The expenditure of NRWDI is expected to increase from R51.93 million in 2022/23 to R54.25 million in 2024/25. </a:t>
            </a:r>
          </a:p>
          <a:p>
            <a:pPr marL="342900" indent="-342900" algn="just">
              <a:lnSpc>
                <a:spcPct val="100000"/>
              </a:lnSpc>
              <a:spcBef>
                <a:spcPts val="450"/>
              </a:spcBef>
              <a:spcAft>
                <a:spcPts val="450"/>
              </a:spcAft>
              <a:defRPr/>
            </a:pPr>
            <a:r>
              <a:rPr lang="en-ZA" dirty="0">
                <a:solidFill>
                  <a:srgbClr val="001132"/>
                </a:solidFill>
                <a:latin typeface="Arial" panose="020B0604020202020204" pitchFamily="34" charset="0"/>
                <a:cs typeface="Arial" panose="020B0604020202020204" pitchFamily="34" charset="0"/>
              </a:rPr>
              <a:t>Compensation of Employees contributes 81% of the total budget, whilst Good and Services contributes 17% and Depreciation contributes 2%.</a:t>
            </a:r>
          </a:p>
          <a:p>
            <a:pPr marL="342900" indent="-342900" algn="just">
              <a:lnSpc>
                <a:spcPct val="100000"/>
              </a:lnSpc>
              <a:spcBef>
                <a:spcPts val="450"/>
              </a:spcBef>
              <a:spcAft>
                <a:spcPts val="450"/>
              </a:spcAft>
              <a:defRPr/>
            </a:pPr>
            <a:r>
              <a:rPr lang="en-ZA" dirty="0">
                <a:solidFill>
                  <a:srgbClr val="001132"/>
                </a:solidFill>
                <a:latin typeface="Arial" panose="020B0604020202020204" pitchFamily="34" charset="0"/>
                <a:cs typeface="Arial" panose="020B0604020202020204" pitchFamily="34" charset="0"/>
              </a:rPr>
              <a:t>The NRWDI </a:t>
            </a:r>
            <a:r>
              <a:rPr lang="en-ZA" dirty="0" err="1">
                <a:solidFill>
                  <a:srgbClr val="001132"/>
                </a:solidFill>
                <a:latin typeface="Arial" panose="020B0604020202020204" pitchFamily="34" charset="0"/>
                <a:cs typeface="Arial" panose="020B0604020202020204" pitchFamily="34" charset="0"/>
              </a:rPr>
              <a:t>MTEF</a:t>
            </a:r>
            <a:r>
              <a:rPr lang="en-ZA" dirty="0">
                <a:solidFill>
                  <a:srgbClr val="001132"/>
                </a:solidFill>
                <a:latin typeface="Arial" panose="020B0604020202020204" pitchFamily="34" charset="0"/>
                <a:cs typeface="Arial" panose="020B0604020202020204" pitchFamily="34" charset="0"/>
              </a:rPr>
              <a:t> budget currently excludes the Vaalputs operations as this function is currently performed by Necsa, and will be transferred to NRWDI upon the obtaining of the nuclear installation licence. </a:t>
            </a:r>
          </a:p>
          <a:p>
            <a:pPr marL="342900" indent="-342900" algn="just">
              <a:lnSpc>
                <a:spcPct val="100000"/>
              </a:lnSpc>
              <a:spcBef>
                <a:spcPts val="450"/>
              </a:spcBef>
              <a:spcAft>
                <a:spcPts val="450"/>
              </a:spcAft>
              <a:defRPr/>
            </a:pPr>
            <a:r>
              <a:rPr lang="en-ZA" dirty="0">
                <a:solidFill>
                  <a:srgbClr val="001132"/>
                </a:solidFill>
                <a:latin typeface="Arial" panose="020B0604020202020204" pitchFamily="34" charset="0"/>
                <a:cs typeface="Arial" panose="020B0604020202020204" pitchFamily="34" charset="0"/>
              </a:rPr>
              <a:t>The majority of the NRWDI expenditure will be associated with the Vaalputs functional shift, Vaalputs Nuclear Installation License, setting up of internal processes and systems, research and development activities.</a:t>
            </a:r>
          </a:p>
          <a:p>
            <a:pPr marL="342900" indent="-342900" algn="just">
              <a:lnSpc>
                <a:spcPct val="100000"/>
              </a:lnSpc>
              <a:spcBef>
                <a:spcPts val="450"/>
              </a:spcBef>
              <a:spcAft>
                <a:spcPts val="450"/>
              </a:spcAft>
              <a:defRPr/>
            </a:pPr>
            <a:r>
              <a:rPr lang="en-ZA" dirty="0">
                <a:solidFill>
                  <a:srgbClr val="001132"/>
                </a:solidFill>
                <a:latin typeface="Arial" panose="020B0604020202020204" pitchFamily="34" charset="0"/>
                <a:cs typeface="Arial" panose="020B0604020202020204" pitchFamily="34" charset="0"/>
              </a:rPr>
              <a:t>The number of personnel inclusive of the 19 Vaalputs staff is 52, and this is expected to increase conservatively over the medium term with the filling of critical vacant posts which are necessary to fulfil the licence conditions.</a:t>
            </a:r>
          </a:p>
        </p:txBody>
      </p:sp>
      <p:sp>
        <p:nvSpPr>
          <p:cNvPr id="4" name="Slide Number Placeholder 3"/>
          <p:cNvSpPr>
            <a:spLocks noGrp="1"/>
          </p:cNvSpPr>
          <p:nvPr>
            <p:ph type="sldNum" sz="quarter" idx="12"/>
          </p:nvPr>
        </p:nvSpPr>
        <p:spPr/>
        <p:txBody>
          <a:bodyPr/>
          <a:lstStyle/>
          <a:p>
            <a:fld id="{CA8D9AD5-F248-4919-864A-CFD76CC027D6}" type="slidenum">
              <a:rPr lang="en-ZA" smtClean="0"/>
              <a:t>20</a:t>
            </a:fld>
            <a:endParaRPr lang="en-ZA"/>
          </a:p>
        </p:txBody>
      </p:sp>
    </p:spTree>
    <p:extLst>
      <p:ext uri="{BB962C8B-B14F-4D97-AF65-F5344CB8AC3E}">
        <p14:creationId xmlns:p14="http://schemas.microsoft.com/office/powerpoint/2010/main" val="255496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8941" y="188556"/>
            <a:ext cx="11444087" cy="578124"/>
          </a:xfrm>
          <a:solidFill>
            <a:schemeClr val="accent1">
              <a:lumMod val="40000"/>
              <a:lumOff val="60000"/>
            </a:schemeClr>
          </a:solidFill>
        </p:spPr>
        <p:txBody>
          <a:bodyPr>
            <a:normAutofit/>
          </a:bodyPr>
          <a:lstStyle/>
          <a:p>
            <a:r>
              <a:rPr lang="en-US" sz="2800" b="1" dirty="0">
                <a:solidFill>
                  <a:srgbClr val="001132"/>
                </a:solidFill>
                <a:latin typeface="Arial" panose="020B0604020202020204" pitchFamily="34" charset="0"/>
                <a:cs typeface="Arial" panose="020B0604020202020204" pitchFamily="34" charset="0"/>
              </a:rPr>
              <a:t>EXPENDITURE BY PROGRAMME</a:t>
            </a:r>
            <a:endParaRPr lang="en-US" sz="2800" dirty="0">
              <a:solidFill>
                <a:srgbClr val="001132"/>
              </a:solidFill>
            </a:endParaRPr>
          </a:p>
        </p:txBody>
      </p:sp>
      <p:sp>
        <p:nvSpPr>
          <p:cNvPr id="14" name="Content Placeholder 13"/>
          <p:cNvSpPr>
            <a:spLocks noGrp="1"/>
          </p:cNvSpPr>
          <p:nvPr>
            <p:ph idx="1"/>
          </p:nvPr>
        </p:nvSpPr>
        <p:spPr>
          <a:xfrm>
            <a:off x="268941" y="867998"/>
            <a:ext cx="11687415" cy="5802998"/>
          </a:xfrm>
        </p:spPr>
        <p:txBody>
          <a:bodyPr>
            <a:normAutofit/>
          </a:bodyPr>
          <a:lstStyle/>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400" b="1" dirty="0">
              <a:solidFill>
                <a:srgbClr val="00113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21</a:t>
            </a:fld>
            <a:endParaRPr lang="en-ZA"/>
          </a:p>
        </p:txBody>
      </p:sp>
      <p:graphicFrame>
        <p:nvGraphicFramePr>
          <p:cNvPr id="6" name="Table 5">
            <a:extLst>
              <a:ext uri="{FF2B5EF4-FFF2-40B4-BE49-F238E27FC236}">
                <a16:creationId xmlns:a16="http://schemas.microsoft.com/office/drawing/2014/main" id="{BD9F3734-5609-44A3-BF49-C970DE3A50EA}"/>
              </a:ext>
            </a:extLst>
          </p:cNvPr>
          <p:cNvGraphicFramePr>
            <a:graphicFrameLocks noGrp="1"/>
          </p:cNvGraphicFramePr>
          <p:nvPr/>
        </p:nvGraphicFramePr>
        <p:xfrm>
          <a:off x="1127123" y="953187"/>
          <a:ext cx="10585905" cy="4716729"/>
        </p:xfrm>
        <a:graphic>
          <a:graphicData uri="http://schemas.openxmlformats.org/drawingml/2006/table">
            <a:tbl>
              <a:tblPr firstRow="1" firstCol="1" lastRow="1" lastCol="1" bandRow="1" bandCol="1"/>
              <a:tblGrid>
                <a:gridCol w="3517447">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296223">
                  <a:extLst>
                    <a:ext uri="{9D8B030D-6E8A-4147-A177-3AD203B41FA5}">
                      <a16:colId xmlns:a16="http://schemas.microsoft.com/office/drawing/2014/main" val="20002"/>
                    </a:ext>
                  </a:extLst>
                </a:gridCol>
                <a:gridCol w="1427719">
                  <a:extLst>
                    <a:ext uri="{9D8B030D-6E8A-4147-A177-3AD203B41FA5}">
                      <a16:colId xmlns:a16="http://schemas.microsoft.com/office/drawing/2014/main" val="1434385861"/>
                    </a:ext>
                  </a:extLst>
                </a:gridCol>
                <a:gridCol w="1495155">
                  <a:extLst>
                    <a:ext uri="{9D8B030D-6E8A-4147-A177-3AD203B41FA5}">
                      <a16:colId xmlns:a16="http://schemas.microsoft.com/office/drawing/2014/main" val="3338159149"/>
                    </a:ext>
                  </a:extLst>
                </a:gridCol>
                <a:gridCol w="1426961">
                  <a:extLst>
                    <a:ext uri="{9D8B030D-6E8A-4147-A177-3AD203B41FA5}">
                      <a16:colId xmlns:a16="http://schemas.microsoft.com/office/drawing/2014/main" val="20003"/>
                    </a:ext>
                  </a:extLst>
                </a:gridCol>
              </a:tblGrid>
              <a:tr h="789305">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Expenditure</a:t>
                      </a: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By </a:t>
                      </a:r>
                      <a:r>
                        <a:rPr lang="en-US" sz="2400" b="1" dirty="0" err="1">
                          <a:solidFill>
                            <a:schemeClr val="tx2">
                              <a:lumMod val="50000"/>
                            </a:schemeClr>
                          </a:solidFill>
                          <a:effectLst/>
                          <a:latin typeface="Arial" panose="020B0604020202020204" pitchFamily="34" charset="0"/>
                          <a:cs typeface="Arial" panose="020B0604020202020204" pitchFamily="34" charset="0"/>
                        </a:rPr>
                        <a:t>Programme</a:t>
                      </a:r>
                      <a:endParaRPr lang="en-US" sz="2400" b="1" dirty="0">
                        <a:solidFill>
                          <a:schemeClr val="tx2">
                            <a:lumMod val="50000"/>
                          </a:schemeClr>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2400" b="1" kern="1200" dirty="0">
                        <a:solidFill>
                          <a:schemeClr val="tx2">
                            <a:lumMod val="50000"/>
                          </a:schemeClr>
                        </a:solidFill>
                        <a:effectLst/>
                        <a:latin typeface="Arial" panose="020B0604020202020204" pitchFamily="34" charset="0"/>
                        <a:ea typeface="+mn-ea"/>
                        <a:cs typeface="Arial" panose="020B0604020202020204" pitchFamily="34" charset="0"/>
                      </a:endParaRPr>
                    </a:p>
                    <a:p>
                      <a:pPr algn="ctr">
                        <a:spcAft>
                          <a:spcPts val="0"/>
                        </a:spcAft>
                      </a:pPr>
                      <a:endParaRPr lang="en-ZA" sz="2400" b="1" dirty="0">
                        <a:solidFill>
                          <a:schemeClr val="tx2">
                            <a:lumMod val="50000"/>
                          </a:schemeClr>
                        </a:solidFill>
                        <a:effectLst/>
                        <a:latin typeface="Arial" panose="020B060402020202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2022/23</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2023/24</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2024/25</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dirty="0">
                          <a:solidFill>
                            <a:schemeClr val="tx2">
                              <a:lumMod val="50000"/>
                            </a:schemeClr>
                          </a:solidFill>
                          <a:effectLst/>
                          <a:latin typeface="Arial" panose="020B0604020202020204" pitchFamily="34" charset="0"/>
                          <a:cs typeface="Arial" panose="020B0604020202020204" pitchFamily="34" charset="0"/>
                        </a:rPr>
                        <a:t>MTEF</a:t>
                      </a: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Total</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dirty="0">
                          <a:solidFill>
                            <a:schemeClr val="tx2">
                              <a:lumMod val="50000"/>
                            </a:schemeClr>
                          </a:solidFill>
                          <a:effectLst/>
                          <a:latin typeface="Arial" panose="020B0604020202020204" pitchFamily="34" charset="0"/>
                          <a:cs typeface="Arial" panose="020B0604020202020204" pitchFamily="34" charset="0"/>
                        </a:rPr>
                        <a:t>Ave </a:t>
                      </a: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%age </a:t>
                      </a:r>
                    </a:p>
                    <a:p>
                      <a:pPr algn="ctr">
                        <a:spcAft>
                          <a:spcPts val="0"/>
                        </a:spcAft>
                      </a:pP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over </a:t>
                      </a:r>
                    </a:p>
                    <a:p>
                      <a:pPr algn="ctr">
                        <a:spcAft>
                          <a:spcPts val="0"/>
                        </a:spcAft>
                      </a:pP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MTEF</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000"/>
                  </a:ext>
                </a:extLst>
              </a:tr>
              <a:tr h="573246">
                <a:tc vMerge="1">
                  <a:txBody>
                    <a:bodyPr/>
                    <a:lstStyle/>
                    <a:p>
                      <a:pPr>
                        <a:spcAft>
                          <a:spcPts val="0"/>
                        </a:spcAft>
                      </a:pP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vMerge="1">
                  <a:txBody>
                    <a:bodyPr/>
                    <a:lstStyle/>
                    <a:p>
                      <a:pPr algn="ctr">
                        <a:spcAft>
                          <a:spcPts val="0"/>
                        </a:spcAft>
                      </a:pP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7022501"/>
                  </a:ext>
                </a:extLst>
              </a:tr>
              <a:tr h="6953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Administration </a:t>
                      </a:r>
                      <a:r>
                        <a:rPr lang="en-US" sz="1400" b="1" dirty="0">
                          <a:solidFill>
                            <a:schemeClr val="tx2">
                              <a:lumMod val="50000"/>
                            </a:schemeClr>
                          </a:solidFill>
                          <a:effectLst/>
                          <a:latin typeface="Arial" panose="020B0604020202020204" pitchFamily="34" charset="0"/>
                          <a:cs typeface="Arial" panose="020B0604020202020204" pitchFamily="34" charset="0"/>
                        </a:rPr>
                        <a:t>1</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32,956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33,341</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33,790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100,087</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63%</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29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Radwaste Operations</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3,709</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3,667</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3,774</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11,150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7%</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10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Science, Engineering &amp; Technology</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5,260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5,192</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6,423</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16,875</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11%</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2796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50000"/>
                            </a:schemeClr>
                          </a:solidFill>
                          <a:effectLst/>
                          <a:latin typeface="Arial" panose="020B0604020202020204" pitchFamily="34" charset="0"/>
                          <a:ea typeface="+mn-ea"/>
                          <a:cs typeface="Arial" panose="020B0604020202020204" pitchFamily="34" charset="0"/>
                        </a:rPr>
                        <a:t>Radwaste </a:t>
                      </a: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Compliance</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10,004</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9,886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10,266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30,156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19%</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044685"/>
                  </a:ext>
                </a:extLst>
              </a:tr>
              <a:tr h="6559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Total Expenditure</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51,929</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52,086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54,253</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158,268</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100%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A5798A5-08EF-4043-9712-227CE245FAD1}"/>
              </a:ext>
            </a:extLst>
          </p:cNvPr>
          <p:cNvSpPr txBox="1"/>
          <p:nvPr/>
        </p:nvSpPr>
        <p:spPr>
          <a:xfrm>
            <a:off x="1127123" y="5814315"/>
            <a:ext cx="10740571" cy="523220"/>
          </a:xfrm>
          <a:prstGeom prst="rect">
            <a:avLst/>
          </a:prstGeom>
          <a:noFill/>
        </p:spPr>
        <p:txBody>
          <a:bodyPr wrap="square" rtlCol="0">
            <a:spAutoFit/>
          </a:bodyPr>
          <a:lstStyle/>
          <a:p>
            <a:r>
              <a:rPr lang="en-ZA" sz="1050" b="1" dirty="0">
                <a:solidFill>
                  <a:schemeClr val="tx2">
                    <a:lumMod val="50000"/>
                  </a:schemeClr>
                </a:solidFill>
                <a:latin typeface="Arial" panose="020B0604020202020204" pitchFamily="34" charset="0"/>
                <a:cs typeface="Arial" panose="020B0604020202020204" pitchFamily="34" charset="0"/>
              </a:rPr>
              <a:t>1</a:t>
            </a:r>
            <a:r>
              <a:rPr lang="en-ZA" sz="1400" b="1" dirty="0">
                <a:solidFill>
                  <a:schemeClr val="tx2">
                    <a:lumMod val="50000"/>
                  </a:schemeClr>
                </a:solidFill>
                <a:latin typeface="Arial" panose="020B0604020202020204" pitchFamily="34" charset="0"/>
                <a:cs typeface="Arial" panose="020B0604020202020204" pitchFamily="34" charset="0"/>
              </a:rPr>
              <a:t> The Administration Programme comprises; Office of the CEO, Strategic Planning, Board Secretariat, Internal Audit, Risk Management, IT, HR, Communications &amp; Stakeholder Engagements, Legal Services, Finance and SCM </a:t>
            </a:r>
          </a:p>
        </p:txBody>
      </p:sp>
    </p:spTree>
    <p:extLst>
      <p:ext uri="{BB962C8B-B14F-4D97-AF65-F5344CB8AC3E}">
        <p14:creationId xmlns:p14="http://schemas.microsoft.com/office/powerpoint/2010/main" val="384951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44217" y="163252"/>
            <a:ext cx="11703566" cy="861147"/>
          </a:xfrm>
          <a:solidFill>
            <a:schemeClr val="accent1">
              <a:lumMod val="40000"/>
              <a:lumOff val="60000"/>
            </a:schemeClr>
          </a:solidFill>
        </p:spPr>
        <p:txBody>
          <a:bodyPr>
            <a:noAutofit/>
          </a:bodyPr>
          <a:lstStyle/>
          <a:p>
            <a:br>
              <a:rPr lang="en-US" sz="2400" b="1" dirty="0">
                <a:solidFill>
                  <a:srgbClr val="001132"/>
                </a:solidFill>
                <a:latin typeface="Arial" panose="020B0604020202020204" pitchFamily="34" charset="0"/>
                <a:cs typeface="Arial" panose="020B0604020202020204" pitchFamily="34" charset="0"/>
              </a:rPr>
            </a:br>
            <a:br>
              <a:rPr lang="en-US" sz="2400" b="1" dirty="0">
                <a:solidFill>
                  <a:srgbClr val="001132"/>
                </a:solidFill>
                <a:latin typeface="Arial" panose="020B0604020202020204" pitchFamily="34" charset="0"/>
                <a:cs typeface="Arial" panose="020B0604020202020204" pitchFamily="34" charset="0"/>
              </a:rPr>
            </a:br>
            <a:br>
              <a:rPr lang="en-US" sz="2400" b="1" dirty="0">
                <a:solidFill>
                  <a:srgbClr val="001132"/>
                </a:solidFill>
                <a:latin typeface="Arial" panose="020B0604020202020204" pitchFamily="34" charset="0"/>
                <a:cs typeface="Arial" panose="020B0604020202020204" pitchFamily="34" charset="0"/>
              </a:rPr>
            </a:br>
            <a:r>
              <a:rPr lang="en-US" sz="3200" b="1" dirty="0">
                <a:solidFill>
                  <a:srgbClr val="001132"/>
                </a:solidFill>
                <a:latin typeface="Arial" panose="020B0604020202020204" pitchFamily="34" charset="0"/>
                <a:cs typeface="Arial" panose="020B0604020202020204" pitchFamily="34" charset="0"/>
              </a:rPr>
              <a:t>EXPENDITURE BY PROGRAMME BY ECONOMIC CLASSIFICATION</a:t>
            </a:r>
            <a:endParaRPr lang="en-US" sz="3200" dirty="0">
              <a:solidFill>
                <a:srgbClr val="001132"/>
              </a:solidFill>
            </a:endParaRPr>
          </a:p>
        </p:txBody>
      </p:sp>
      <p:sp>
        <p:nvSpPr>
          <p:cNvPr id="14" name="Content Placeholder 13"/>
          <p:cNvSpPr>
            <a:spLocks noGrp="1"/>
          </p:cNvSpPr>
          <p:nvPr>
            <p:ph idx="1"/>
          </p:nvPr>
        </p:nvSpPr>
        <p:spPr>
          <a:xfrm>
            <a:off x="268941" y="867998"/>
            <a:ext cx="11825298" cy="5802998"/>
          </a:xfrm>
        </p:spPr>
        <p:txBody>
          <a:bodyPr>
            <a:normAutofit/>
          </a:bodyPr>
          <a:lstStyle/>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400" b="1" dirty="0">
              <a:solidFill>
                <a:srgbClr val="00113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22</a:t>
            </a:fld>
            <a:endParaRPr lang="en-ZA"/>
          </a:p>
        </p:txBody>
      </p:sp>
      <p:graphicFrame>
        <p:nvGraphicFramePr>
          <p:cNvPr id="10" name="Table 9">
            <a:extLst>
              <a:ext uri="{FF2B5EF4-FFF2-40B4-BE49-F238E27FC236}">
                <a16:creationId xmlns:a16="http://schemas.microsoft.com/office/drawing/2014/main" id="{306B3E3B-9683-423C-A159-B7F9054EA94C}"/>
              </a:ext>
            </a:extLst>
          </p:cNvPr>
          <p:cNvGraphicFramePr>
            <a:graphicFrameLocks noGrp="1"/>
          </p:cNvGraphicFramePr>
          <p:nvPr/>
        </p:nvGraphicFramePr>
        <p:xfrm>
          <a:off x="244217" y="1147511"/>
          <a:ext cx="11703566" cy="4136774"/>
        </p:xfrm>
        <a:graphic>
          <a:graphicData uri="http://schemas.openxmlformats.org/drawingml/2006/table">
            <a:tbl>
              <a:tblPr/>
              <a:tblGrid>
                <a:gridCol w="1349401">
                  <a:extLst>
                    <a:ext uri="{9D8B030D-6E8A-4147-A177-3AD203B41FA5}">
                      <a16:colId xmlns:a16="http://schemas.microsoft.com/office/drawing/2014/main" val="18307636"/>
                    </a:ext>
                  </a:extLst>
                </a:gridCol>
                <a:gridCol w="706681">
                  <a:extLst>
                    <a:ext uri="{9D8B030D-6E8A-4147-A177-3AD203B41FA5}">
                      <a16:colId xmlns:a16="http://schemas.microsoft.com/office/drawing/2014/main" val="4098786938"/>
                    </a:ext>
                  </a:extLst>
                </a:gridCol>
                <a:gridCol w="706681">
                  <a:extLst>
                    <a:ext uri="{9D8B030D-6E8A-4147-A177-3AD203B41FA5}">
                      <a16:colId xmlns:a16="http://schemas.microsoft.com/office/drawing/2014/main" val="3825062201"/>
                    </a:ext>
                  </a:extLst>
                </a:gridCol>
                <a:gridCol w="624131">
                  <a:extLst>
                    <a:ext uri="{9D8B030D-6E8A-4147-A177-3AD203B41FA5}">
                      <a16:colId xmlns:a16="http://schemas.microsoft.com/office/drawing/2014/main" val="2615780651"/>
                    </a:ext>
                  </a:extLst>
                </a:gridCol>
                <a:gridCol w="706681">
                  <a:extLst>
                    <a:ext uri="{9D8B030D-6E8A-4147-A177-3AD203B41FA5}">
                      <a16:colId xmlns:a16="http://schemas.microsoft.com/office/drawing/2014/main" val="133085753"/>
                    </a:ext>
                  </a:extLst>
                </a:gridCol>
                <a:gridCol w="752718">
                  <a:extLst>
                    <a:ext uri="{9D8B030D-6E8A-4147-A177-3AD203B41FA5}">
                      <a16:colId xmlns:a16="http://schemas.microsoft.com/office/drawing/2014/main" val="3438724266"/>
                    </a:ext>
                  </a:extLst>
                </a:gridCol>
                <a:gridCol w="706681">
                  <a:extLst>
                    <a:ext uri="{9D8B030D-6E8A-4147-A177-3AD203B41FA5}">
                      <a16:colId xmlns:a16="http://schemas.microsoft.com/office/drawing/2014/main" val="1627557992"/>
                    </a:ext>
                  </a:extLst>
                </a:gridCol>
                <a:gridCol w="624131">
                  <a:extLst>
                    <a:ext uri="{9D8B030D-6E8A-4147-A177-3AD203B41FA5}">
                      <a16:colId xmlns:a16="http://schemas.microsoft.com/office/drawing/2014/main" val="3715432684"/>
                    </a:ext>
                  </a:extLst>
                </a:gridCol>
                <a:gridCol w="752718">
                  <a:extLst>
                    <a:ext uri="{9D8B030D-6E8A-4147-A177-3AD203B41FA5}">
                      <a16:colId xmlns:a16="http://schemas.microsoft.com/office/drawing/2014/main" val="2175333605"/>
                    </a:ext>
                  </a:extLst>
                </a:gridCol>
                <a:gridCol w="890831">
                  <a:extLst>
                    <a:ext uri="{9D8B030D-6E8A-4147-A177-3AD203B41FA5}">
                      <a16:colId xmlns:a16="http://schemas.microsoft.com/office/drawing/2014/main" val="3171944840"/>
                    </a:ext>
                  </a:extLst>
                </a:gridCol>
                <a:gridCol w="890831">
                  <a:extLst>
                    <a:ext uri="{9D8B030D-6E8A-4147-A177-3AD203B41FA5}">
                      <a16:colId xmlns:a16="http://schemas.microsoft.com/office/drawing/2014/main" val="2244778498"/>
                    </a:ext>
                  </a:extLst>
                </a:gridCol>
                <a:gridCol w="946393">
                  <a:extLst>
                    <a:ext uri="{9D8B030D-6E8A-4147-A177-3AD203B41FA5}">
                      <a16:colId xmlns:a16="http://schemas.microsoft.com/office/drawing/2014/main" val="1694882617"/>
                    </a:ext>
                  </a:extLst>
                </a:gridCol>
                <a:gridCol w="706681">
                  <a:extLst>
                    <a:ext uri="{9D8B030D-6E8A-4147-A177-3AD203B41FA5}">
                      <a16:colId xmlns:a16="http://schemas.microsoft.com/office/drawing/2014/main" val="966256934"/>
                    </a:ext>
                  </a:extLst>
                </a:gridCol>
                <a:gridCol w="798756">
                  <a:extLst>
                    <a:ext uri="{9D8B030D-6E8A-4147-A177-3AD203B41FA5}">
                      <a16:colId xmlns:a16="http://schemas.microsoft.com/office/drawing/2014/main" val="1230779653"/>
                    </a:ext>
                  </a:extLst>
                </a:gridCol>
                <a:gridCol w="540251">
                  <a:extLst>
                    <a:ext uri="{9D8B030D-6E8A-4147-A177-3AD203B41FA5}">
                      <a16:colId xmlns:a16="http://schemas.microsoft.com/office/drawing/2014/main" val="3556988505"/>
                    </a:ext>
                  </a:extLst>
                </a:gridCol>
              </a:tblGrid>
              <a:tr h="361550">
                <a:tc>
                  <a:txBody>
                    <a:bodyPr/>
                    <a:lstStyle/>
                    <a:p>
                      <a:pPr algn="ctr" rtl="0" fontAlgn="ctr"/>
                      <a:r>
                        <a:rPr lang="en-ZA" sz="1300" b="1" i="0" u="none" strike="noStrike" dirty="0">
                          <a:solidFill>
                            <a:srgbClr val="000000"/>
                          </a:solidFill>
                          <a:effectLst/>
                          <a:latin typeface="Arial" panose="020B0604020202020204" pitchFamily="34" charset="0"/>
                          <a:cs typeface="Arial" panose="020B0604020202020204" pitchFamily="34" charset="0"/>
                        </a:rPr>
                        <a:t>Programme</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F0D9"/>
                    </a:solidFill>
                  </a:tcPr>
                </a:tc>
                <a:tc gridSpan="4">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2022/23</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2023/24</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2024/25</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3">
                  <a:txBody>
                    <a:bodyPr/>
                    <a:lstStyle/>
                    <a:p>
                      <a:pPr algn="ctr" rtl="0" fontAlgn="ctr"/>
                      <a:r>
                        <a:rPr lang="en-ZA" sz="1300" b="1" i="0" u="none" strike="noStrike" dirty="0">
                          <a:solidFill>
                            <a:srgbClr val="000000"/>
                          </a:solidFill>
                          <a:effectLst/>
                          <a:latin typeface="Arial" panose="020B0604020202020204" pitchFamily="34" charset="0"/>
                          <a:cs typeface="Arial" panose="020B0604020202020204" pitchFamily="34" charset="0"/>
                        </a:rPr>
                        <a:t>MTEF </a:t>
                      </a:r>
                    </a:p>
                    <a:p>
                      <a:pPr algn="ctr" rtl="0" fontAlgn="ctr"/>
                      <a:r>
                        <a:rPr lang="en-ZA" sz="1300" b="1" i="0" u="none" strike="noStrike" dirty="0">
                          <a:solidFill>
                            <a:srgbClr val="000000"/>
                          </a:solidFill>
                          <a:effectLst/>
                          <a:latin typeface="Arial" panose="020B0604020202020204" pitchFamily="34" charset="0"/>
                          <a:cs typeface="Arial" panose="020B0604020202020204" pitchFamily="34" charset="0"/>
                        </a:rPr>
                        <a:t>TOTAL</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rowSpan="3">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%age</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4293348966"/>
                  </a:ext>
                </a:extLst>
              </a:tr>
              <a:tr h="361550">
                <a:tc>
                  <a:txBody>
                    <a:bodyPr/>
                    <a:lstStyle/>
                    <a:p>
                      <a:pPr algn="ctr" rtl="0" fontAlgn="ctr"/>
                      <a:endParaRPr lang="en-ZA" sz="1300" b="1" i="0" u="none" strike="noStrike" dirty="0">
                        <a:solidFill>
                          <a:srgbClr val="000000"/>
                        </a:solidFill>
                        <a:effectLst/>
                        <a:latin typeface="Arial" panose="020B0604020202020204" pitchFamily="34" charset="0"/>
                        <a:cs typeface="Arial" panose="020B0604020202020204" pitchFamily="34" charset="0"/>
                      </a:endParaRP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F0D9"/>
                    </a:solidFill>
                  </a:tcPr>
                </a:tc>
                <a:tc gridSpan="4">
                  <a:txBody>
                    <a:bodyPr/>
                    <a:lstStyle/>
                    <a:p>
                      <a:pPr algn="ctr" rtl="0" fontAlgn="ctr"/>
                      <a:r>
                        <a:rPr lang="en-ZA" sz="1300" b="1" i="0" u="none" strike="noStrike" dirty="0">
                          <a:solidFill>
                            <a:srgbClr val="000000"/>
                          </a:solidFill>
                          <a:effectLst/>
                          <a:latin typeface="Arial" panose="020B0604020202020204" pitchFamily="34" charset="0"/>
                          <a:cs typeface="Arial" panose="020B0604020202020204" pitchFamily="34" charset="0"/>
                        </a:rPr>
                        <a:t>R 000</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300" b="1" i="0" u="none" strike="noStrike" dirty="0">
                          <a:solidFill>
                            <a:srgbClr val="000000"/>
                          </a:solidFill>
                          <a:effectLst/>
                          <a:latin typeface="Arial" panose="020B0604020202020204" pitchFamily="34" charset="0"/>
                          <a:cs typeface="Arial" panose="020B0604020202020204" pitchFamily="34" charset="0"/>
                        </a:rPr>
                        <a:t>R 000</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R 000</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693537917"/>
                  </a:ext>
                </a:extLst>
              </a:tr>
              <a:tr h="361550">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 </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COE</a:t>
                      </a:r>
                    </a:p>
                  </a:txBody>
                  <a:tcPr marL="8059" marR="8059" marT="80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G&amp;S</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Depr.</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Total</a:t>
                      </a:r>
                    </a:p>
                  </a:txBody>
                  <a:tcPr marL="8059" marR="8059" marT="80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COE</a:t>
                      </a:r>
                    </a:p>
                  </a:txBody>
                  <a:tcPr marL="8059" marR="8059" marT="80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G&amp;S</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dirty="0" err="1">
                          <a:solidFill>
                            <a:srgbClr val="000000"/>
                          </a:solidFill>
                          <a:effectLst/>
                          <a:latin typeface="Arial" panose="020B0604020202020204" pitchFamily="34" charset="0"/>
                          <a:cs typeface="Arial" panose="020B0604020202020204" pitchFamily="34" charset="0"/>
                        </a:rPr>
                        <a:t>Depr</a:t>
                      </a:r>
                      <a:r>
                        <a:rPr lang="en-ZA" sz="1300" b="1" i="0" u="none" strike="noStrike" dirty="0">
                          <a:solidFill>
                            <a:srgbClr val="000000"/>
                          </a:solidFill>
                          <a:effectLst/>
                          <a:latin typeface="Arial" panose="020B0604020202020204" pitchFamily="34" charset="0"/>
                          <a:cs typeface="Arial" panose="020B0604020202020204" pitchFamily="34" charset="0"/>
                        </a:rPr>
                        <a:t>.</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dirty="0">
                          <a:solidFill>
                            <a:srgbClr val="000000"/>
                          </a:solidFill>
                          <a:effectLst/>
                          <a:latin typeface="Arial" panose="020B0604020202020204" pitchFamily="34" charset="0"/>
                          <a:cs typeface="Arial" panose="020B0604020202020204" pitchFamily="34" charset="0"/>
                        </a:rPr>
                        <a:t>Total</a:t>
                      </a:r>
                    </a:p>
                  </a:txBody>
                  <a:tcPr marL="8059" marR="8059" marT="80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dirty="0">
                          <a:solidFill>
                            <a:srgbClr val="000000"/>
                          </a:solidFill>
                          <a:effectLst/>
                          <a:latin typeface="Arial" panose="020B0604020202020204" pitchFamily="34" charset="0"/>
                          <a:cs typeface="Arial" panose="020B0604020202020204" pitchFamily="34" charset="0"/>
                        </a:rPr>
                        <a:t>COE</a:t>
                      </a:r>
                    </a:p>
                  </a:txBody>
                  <a:tcPr marL="8059" marR="8059" marT="80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G&amp;S</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Depr.</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cs typeface="Arial" panose="020B0604020202020204" pitchFamily="34" charset="0"/>
                        </a:rPr>
                        <a:t>Total</a:t>
                      </a:r>
                    </a:p>
                  </a:txBody>
                  <a:tcPr marL="8059" marR="8059" marT="80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936651751"/>
                  </a:ext>
                </a:extLst>
              </a:tr>
              <a:tr h="409050">
                <a:tc>
                  <a:txBody>
                    <a:bodyPr/>
                    <a:lstStyle/>
                    <a:p>
                      <a:pPr algn="l" rtl="0" fontAlgn="ctr"/>
                      <a:r>
                        <a:rPr lang="en-ZA" sz="1300" b="1" i="0" u="none" strike="noStrike">
                          <a:solidFill>
                            <a:srgbClr val="000000"/>
                          </a:solidFill>
                          <a:effectLst/>
                          <a:latin typeface="Arial" panose="020B0604020202020204" pitchFamily="34" charset="0"/>
                          <a:cs typeface="Arial" panose="020B0604020202020204" pitchFamily="34" charset="0"/>
                        </a:rPr>
                        <a:t>Administration</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24 122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7 634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1 200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32 956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24 378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7 713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1 250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33 341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24 106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8 384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1 300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33 790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100 087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63%</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83469"/>
                  </a:ext>
                </a:extLst>
              </a:tr>
              <a:tr h="409050">
                <a:tc>
                  <a:txBody>
                    <a:bodyPr/>
                    <a:lstStyle/>
                    <a:p>
                      <a:pPr algn="l" rtl="0" fontAlgn="ctr"/>
                      <a:r>
                        <a:rPr lang="en-ZA" sz="1300" b="1" i="0" u="none" strike="noStrike">
                          <a:solidFill>
                            <a:srgbClr val="000000"/>
                          </a:solidFill>
                          <a:effectLst/>
                          <a:latin typeface="Arial" panose="020B0604020202020204" pitchFamily="34" charset="0"/>
                          <a:cs typeface="Arial" panose="020B0604020202020204" pitchFamily="34" charset="0"/>
                        </a:rPr>
                        <a:t>RadWaste Operations</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3 552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157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3 709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3 510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157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3 667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3 614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160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3 774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11 150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7%</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496594"/>
                  </a:ext>
                </a:extLst>
              </a:tr>
              <a:tr h="723103">
                <a:tc>
                  <a:txBody>
                    <a:bodyPr/>
                    <a:lstStyle/>
                    <a:p>
                      <a:pPr algn="l" rtl="0" fontAlgn="ctr"/>
                      <a:r>
                        <a:rPr lang="en-ZA" sz="1300" b="1" i="0" u="none" strike="noStrike" dirty="0">
                          <a:solidFill>
                            <a:srgbClr val="000000"/>
                          </a:solidFill>
                          <a:effectLst/>
                          <a:latin typeface="Arial" panose="020B0604020202020204" pitchFamily="34" charset="0"/>
                          <a:cs typeface="Arial" panose="020B0604020202020204" pitchFamily="34" charset="0"/>
                        </a:rPr>
                        <a:t>Science, Engineering &amp; Technology</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5 123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137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5 260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5 055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137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5 192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5 282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1 141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    6 423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16 875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11%</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010089"/>
                  </a:ext>
                </a:extLst>
              </a:tr>
              <a:tr h="723103">
                <a:tc>
                  <a:txBody>
                    <a:bodyPr/>
                    <a:lstStyle/>
                    <a:p>
                      <a:pPr algn="l" rtl="0" fontAlgn="ctr"/>
                      <a:r>
                        <a:rPr lang="en-ZA" sz="1300" b="1" i="0" u="none" strike="noStrike">
                          <a:solidFill>
                            <a:srgbClr val="000000"/>
                          </a:solidFill>
                          <a:effectLst/>
                          <a:latin typeface="Arial" panose="020B0604020202020204" pitchFamily="34" charset="0"/>
                          <a:cs typeface="Arial" panose="020B0604020202020204" pitchFamily="34" charset="0"/>
                        </a:rPr>
                        <a:t>RadWaste Compliance Management</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9 748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256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10 004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9 631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255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9 886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10 010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256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10 266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30 156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19%</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567901"/>
                  </a:ext>
                </a:extLst>
              </a:tr>
              <a:tr h="409050">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Total (Rand 000)</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42 545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8 184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1 200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51 929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42 574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8 262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1 250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52 086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43 012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9 941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1 300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54 253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cs typeface="Arial" panose="020B0604020202020204" pitchFamily="34" charset="0"/>
                        </a:rPr>
                        <a:t>  158 268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41957"/>
                  </a:ext>
                </a:extLst>
              </a:tr>
              <a:tr h="378768">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%age</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82%</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16%</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2%</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100%</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82%</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16%</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2%</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100%</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79%</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18%</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2%</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cs typeface="Arial" panose="020B0604020202020204" pitchFamily="34" charset="0"/>
                        </a:rPr>
                        <a:t>100%</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cs typeface="Arial" panose="020B0604020202020204" pitchFamily="34" charset="0"/>
                        </a:rPr>
                        <a:t>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panose="020B0604020202020204" pitchFamily="34" charset="0"/>
                          <a:cs typeface="Arial" panose="020B0604020202020204" pitchFamily="34" charset="0"/>
                        </a:rPr>
                        <a:t>100%</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105493"/>
                  </a:ext>
                </a:extLst>
              </a:tr>
            </a:tbl>
          </a:graphicData>
        </a:graphic>
      </p:graphicFrame>
      <p:sp>
        <p:nvSpPr>
          <p:cNvPr id="11" name="TextBox 10">
            <a:extLst>
              <a:ext uri="{FF2B5EF4-FFF2-40B4-BE49-F238E27FC236}">
                <a16:creationId xmlns:a16="http://schemas.microsoft.com/office/drawing/2014/main" id="{E5379D40-52A0-4558-8DA7-105603F35FA6}"/>
              </a:ext>
            </a:extLst>
          </p:cNvPr>
          <p:cNvSpPr txBox="1"/>
          <p:nvPr/>
        </p:nvSpPr>
        <p:spPr>
          <a:xfrm>
            <a:off x="148988" y="5410163"/>
            <a:ext cx="8618070" cy="954107"/>
          </a:xfrm>
          <a:prstGeom prst="rect">
            <a:avLst/>
          </a:prstGeom>
          <a:noFill/>
        </p:spPr>
        <p:txBody>
          <a:bodyPr wrap="square" rtlCol="0">
            <a:spAutoFit/>
          </a:bodyPr>
          <a:lstStyle/>
          <a:p>
            <a:pPr fontAlgn="ctr"/>
            <a:r>
              <a:rPr lang="en-ZA" sz="1400" dirty="0">
                <a:solidFill>
                  <a:srgbClr val="000000"/>
                </a:solidFill>
                <a:latin typeface="Arial" panose="020B0604020202020204" pitchFamily="34" charset="0"/>
                <a:cs typeface="Arial" panose="020B0604020202020204" pitchFamily="34" charset="0"/>
              </a:rPr>
              <a:t>On average over the MTEF, the %age budget per economic classification (excluding Vaalputs) is as follows:  - Compensation of Employees (COE) – 81%</a:t>
            </a:r>
          </a:p>
          <a:p>
            <a:pPr fontAlgn="ctr"/>
            <a:r>
              <a:rPr lang="en-ZA" sz="1400" dirty="0">
                <a:solidFill>
                  <a:srgbClr val="000000"/>
                </a:solidFill>
                <a:latin typeface="Arial" panose="020B0604020202020204" pitchFamily="34" charset="0"/>
                <a:cs typeface="Arial" panose="020B0604020202020204" pitchFamily="34" charset="0"/>
              </a:rPr>
              <a:t>- Good and Services (G&amp;S) – 17%</a:t>
            </a:r>
          </a:p>
          <a:p>
            <a:pPr fontAlgn="ctr"/>
            <a:r>
              <a:rPr lang="en-ZA" sz="1400" dirty="0">
                <a:solidFill>
                  <a:srgbClr val="000000"/>
                </a:solidFill>
                <a:latin typeface="Arial" panose="020B0604020202020204" pitchFamily="34" charset="0"/>
                <a:cs typeface="Arial" panose="020B0604020202020204" pitchFamily="34" charset="0"/>
              </a:rPr>
              <a:t>- Depreciation – 2%</a:t>
            </a:r>
          </a:p>
        </p:txBody>
      </p:sp>
    </p:spTree>
    <p:extLst>
      <p:ext uri="{BB962C8B-B14F-4D97-AF65-F5344CB8AC3E}">
        <p14:creationId xmlns:p14="http://schemas.microsoft.com/office/powerpoint/2010/main" val="595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8370" y="344423"/>
            <a:ext cx="11835259" cy="575979"/>
          </a:xfrm>
          <a:solidFill>
            <a:schemeClr val="accent1">
              <a:lumMod val="40000"/>
              <a:lumOff val="60000"/>
            </a:schemeClr>
          </a:solidFill>
        </p:spPr>
        <p:txBody>
          <a:bodyPr>
            <a:noAutofit/>
          </a:bodyPr>
          <a:lstStyle/>
          <a:p>
            <a:r>
              <a:rPr lang="en-US" sz="2800" b="1" dirty="0">
                <a:solidFill>
                  <a:srgbClr val="001132"/>
                </a:solidFill>
                <a:latin typeface="Arial" panose="020B0604020202020204" pitchFamily="34" charset="0"/>
                <a:cs typeface="Arial" panose="020B0604020202020204" pitchFamily="34" charset="0"/>
              </a:rPr>
              <a:t>VAALPUTS EXPENDITURE BY ECONOMIC CLASSIFICATION </a:t>
            </a: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23</a:t>
            </a:fld>
            <a:endParaRPr lang="en-ZA">
              <a:solidFill>
                <a:srgbClr val="624D38"/>
              </a:solidFill>
            </a:endParaRPr>
          </a:p>
        </p:txBody>
      </p:sp>
      <p:graphicFrame>
        <p:nvGraphicFramePr>
          <p:cNvPr id="6" name="Table 5">
            <a:extLst>
              <a:ext uri="{FF2B5EF4-FFF2-40B4-BE49-F238E27FC236}">
                <a16:creationId xmlns:a16="http://schemas.microsoft.com/office/drawing/2014/main" id="{CBF1FC40-7679-47B5-A34A-6A236FD7595F}"/>
              </a:ext>
            </a:extLst>
          </p:cNvPr>
          <p:cNvGraphicFramePr>
            <a:graphicFrameLocks noGrp="1"/>
          </p:cNvGraphicFramePr>
          <p:nvPr/>
        </p:nvGraphicFramePr>
        <p:xfrm>
          <a:off x="1946660" y="2868943"/>
          <a:ext cx="8584180" cy="3433275"/>
        </p:xfrm>
        <a:graphic>
          <a:graphicData uri="http://schemas.openxmlformats.org/drawingml/2006/table">
            <a:tbl>
              <a:tblPr firstRow="1" firstCol="1" lastRow="1" lastCol="1" bandRow="1" bandCol="1"/>
              <a:tblGrid>
                <a:gridCol w="2149897">
                  <a:extLst>
                    <a:ext uri="{9D8B030D-6E8A-4147-A177-3AD203B41FA5}">
                      <a16:colId xmlns:a16="http://schemas.microsoft.com/office/drawing/2014/main" val="20000"/>
                    </a:ext>
                  </a:extLst>
                </a:gridCol>
                <a:gridCol w="1166764">
                  <a:extLst>
                    <a:ext uri="{9D8B030D-6E8A-4147-A177-3AD203B41FA5}">
                      <a16:colId xmlns:a16="http://schemas.microsoft.com/office/drawing/2014/main" val="20001"/>
                    </a:ext>
                  </a:extLst>
                </a:gridCol>
                <a:gridCol w="1271396">
                  <a:extLst>
                    <a:ext uri="{9D8B030D-6E8A-4147-A177-3AD203B41FA5}">
                      <a16:colId xmlns:a16="http://schemas.microsoft.com/office/drawing/2014/main" val="20002"/>
                    </a:ext>
                  </a:extLst>
                </a:gridCol>
                <a:gridCol w="1332041">
                  <a:extLst>
                    <a:ext uri="{9D8B030D-6E8A-4147-A177-3AD203B41FA5}">
                      <a16:colId xmlns:a16="http://schemas.microsoft.com/office/drawing/2014/main" val="1434385861"/>
                    </a:ext>
                  </a:extLst>
                </a:gridCol>
                <a:gridCol w="1332041">
                  <a:extLst>
                    <a:ext uri="{9D8B030D-6E8A-4147-A177-3AD203B41FA5}">
                      <a16:colId xmlns:a16="http://schemas.microsoft.com/office/drawing/2014/main" val="3141410390"/>
                    </a:ext>
                  </a:extLst>
                </a:gridCol>
                <a:gridCol w="1332041">
                  <a:extLst>
                    <a:ext uri="{9D8B030D-6E8A-4147-A177-3AD203B41FA5}">
                      <a16:colId xmlns:a16="http://schemas.microsoft.com/office/drawing/2014/main" val="20003"/>
                    </a:ext>
                  </a:extLst>
                </a:gridCol>
              </a:tblGrid>
              <a:tr h="621579">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Expenditure</a:t>
                      </a:r>
                      <a:endParaRPr lang="en-ZA" sz="20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By Category</a:t>
                      </a:r>
                    </a:p>
                    <a:p>
                      <a:pPr algn="ctr">
                        <a:spcAft>
                          <a:spcPts val="0"/>
                        </a:spcAft>
                      </a:pPr>
                      <a:r>
                        <a:rPr lang="en-US"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(Vaalputs)</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2022/23</a:t>
                      </a:r>
                      <a:endParaRPr lang="en-ZA" sz="20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Budget</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2023/24</a:t>
                      </a:r>
                      <a:endParaRPr lang="en-ZA" sz="20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Budget</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2024/25</a:t>
                      </a:r>
                      <a:endParaRPr lang="en-ZA" sz="20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Budget</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b="1" dirty="0">
                          <a:solidFill>
                            <a:schemeClr val="tx2">
                              <a:lumMod val="50000"/>
                            </a:schemeClr>
                          </a:solidFill>
                          <a:effectLst/>
                          <a:latin typeface="Arial" panose="020B0604020202020204" pitchFamily="34" charset="0"/>
                          <a:cs typeface="Arial" panose="020B0604020202020204" pitchFamily="34" charset="0"/>
                        </a:rPr>
                        <a:t>MTEF</a:t>
                      </a:r>
                    </a:p>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Total</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b="1" dirty="0">
                          <a:solidFill>
                            <a:schemeClr val="tx2">
                              <a:lumMod val="50000"/>
                            </a:schemeClr>
                          </a:solidFill>
                          <a:effectLst/>
                          <a:latin typeface="Arial" panose="020B0604020202020204" pitchFamily="34" charset="0"/>
                          <a:cs typeface="Arial" panose="020B0604020202020204" pitchFamily="34" charset="0"/>
                        </a:rPr>
                        <a:t>Ave </a:t>
                      </a:r>
                      <a:r>
                        <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%age </a:t>
                      </a:r>
                    </a:p>
                    <a:p>
                      <a:pPr algn="ctr">
                        <a:spcAft>
                          <a:spcPts val="0"/>
                        </a:spcAft>
                      </a:pPr>
                      <a:r>
                        <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over </a:t>
                      </a:r>
                    </a:p>
                    <a:p>
                      <a:pPr algn="ctr">
                        <a:spcAft>
                          <a:spcPts val="0"/>
                        </a:spcAft>
                      </a:pPr>
                      <a:r>
                        <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MTEF </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000"/>
                  </a:ext>
                </a:extLst>
              </a:tr>
              <a:tr h="597519">
                <a:tc vMerge="1">
                  <a:txBody>
                    <a:bodyPr/>
                    <a:lstStyle/>
                    <a:p>
                      <a:pPr>
                        <a:spcAft>
                          <a:spcPts val="0"/>
                        </a:spcAft>
                      </a:pP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spcAft>
                          <a:spcPts val="0"/>
                        </a:spcAft>
                      </a:pPr>
                      <a:r>
                        <a:rPr lang="en-ZA" sz="2000" b="1" kern="1200" dirty="0">
                          <a:solidFill>
                            <a:schemeClr val="tx2">
                              <a:lumMod val="50000"/>
                            </a:schemeClr>
                          </a:solidFill>
                          <a:effectLst/>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6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1460576"/>
                  </a:ext>
                </a:extLst>
              </a:tr>
              <a:tr h="6095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Compensation of Employees</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8,772</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9,088</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9,418</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27,278</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25%</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95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Goods and Services</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25,688</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26,818</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28,051</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80,557</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74%</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542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Depreciation</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373</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210</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160</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743</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dirty="0">
                          <a:solidFill>
                            <a:schemeClr val="tx2">
                              <a:lumMod val="50000"/>
                            </a:schemeClr>
                          </a:solidFill>
                          <a:effectLst/>
                          <a:latin typeface="Arial" panose="020B0604020202020204" pitchFamily="34" charset="0"/>
                          <a:cs typeface="Arial" panose="020B0604020202020204" pitchFamily="34" charset="0"/>
                        </a:rPr>
                        <a:t>1%</a:t>
                      </a:r>
                      <a:endParaRPr lang="en-ZA" sz="20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95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Total Expenditure</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34,833</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36,116</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37,629</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108,578</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100%</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565DFA8C-7735-4D4A-AE10-EB479D81FEB1}"/>
              </a:ext>
            </a:extLst>
          </p:cNvPr>
          <p:cNvSpPr txBox="1"/>
          <p:nvPr/>
        </p:nvSpPr>
        <p:spPr>
          <a:xfrm>
            <a:off x="178370" y="1106475"/>
            <a:ext cx="11219544" cy="1477328"/>
          </a:xfrm>
          <a:prstGeom prst="rect">
            <a:avLst/>
          </a:prstGeom>
          <a:noFill/>
        </p:spPr>
        <p:txBody>
          <a:bodyPr wrap="square" rtlCol="0">
            <a:spAutoFit/>
          </a:bodyPr>
          <a:lstStyle/>
          <a:p>
            <a:pPr marL="285750" indent="-285750" algn="just">
              <a:buFont typeface="Arial" panose="020B0604020202020204" pitchFamily="34" charset="0"/>
              <a:buChar char="•"/>
            </a:pPr>
            <a:r>
              <a:rPr lang="en-ZA" dirty="0">
                <a:solidFill>
                  <a:schemeClr val="tx2">
                    <a:lumMod val="50000"/>
                  </a:schemeClr>
                </a:solidFill>
                <a:latin typeface="Arial" panose="020B0604020202020204" pitchFamily="34" charset="0"/>
                <a:cs typeface="Arial" panose="020B0604020202020204" pitchFamily="34" charset="0"/>
              </a:rPr>
              <a:t>As the Vaalputs Disposal Facility is currently managed by Necsa, the Vaalputs operational budget currently resides with Necsa. </a:t>
            </a:r>
          </a:p>
          <a:p>
            <a:pPr marL="285750" indent="-285750" algn="just">
              <a:buFont typeface="Arial" panose="020B0604020202020204" pitchFamily="34" charset="0"/>
              <a:buChar char="•"/>
            </a:pPr>
            <a:r>
              <a:rPr lang="en-ZA" dirty="0">
                <a:solidFill>
                  <a:schemeClr val="tx2">
                    <a:lumMod val="50000"/>
                  </a:schemeClr>
                </a:solidFill>
                <a:latin typeface="Arial" panose="020B0604020202020204" pitchFamily="34" charset="0"/>
                <a:cs typeface="Arial" panose="020B0604020202020204" pitchFamily="34" charset="0"/>
              </a:rPr>
              <a:t>The Vaalputs operational budget is however reflected in the following slides at cost-centre and consolidated level for comparative purposes. </a:t>
            </a:r>
          </a:p>
          <a:p>
            <a:pPr marL="285750" indent="-285750" algn="just">
              <a:buFont typeface="Arial" panose="020B0604020202020204" pitchFamily="34" charset="0"/>
              <a:buChar char="•"/>
            </a:pPr>
            <a:r>
              <a:rPr lang="en-ZA" dirty="0">
                <a:solidFill>
                  <a:schemeClr val="tx2">
                    <a:lumMod val="50000"/>
                  </a:schemeClr>
                </a:solidFill>
                <a:latin typeface="Arial" panose="020B0604020202020204" pitchFamily="34" charset="0"/>
                <a:cs typeface="Arial" panose="020B0604020202020204" pitchFamily="34" charset="0"/>
              </a:rPr>
              <a:t>The budget will be transferred to NRWDI once the licence is obtained.</a:t>
            </a:r>
          </a:p>
        </p:txBody>
      </p:sp>
    </p:spTree>
    <p:extLst>
      <p:ext uri="{BB962C8B-B14F-4D97-AF65-F5344CB8AC3E}">
        <p14:creationId xmlns:p14="http://schemas.microsoft.com/office/powerpoint/2010/main" val="17281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9785" y="65393"/>
            <a:ext cx="11901714" cy="867998"/>
          </a:xfrm>
          <a:solidFill>
            <a:schemeClr val="accent1">
              <a:lumMod val="40000"/>
              <a:lumOff val="60000"/>
            </a:schemeClr>
          </a:solidFill>
        </p:spPr>
        <p:txBody>
          <a:bodyPr>
            <a:noAutofit/>
          </a:bodyPr>
          <a:lstStyle/>
          <a:p>
            <a:r>
              <a:rPr lang="en-US" sz="2800" b="1" dirty="0">
                <a:solidFill>
                  <a:srgbClr val="001132"/>
                </a:solidFill>
                <a:latin typeface="Arial" panose="020B0604020202020204" pitchFamily="34" charset="0"/>
                <a:cs typeface="Arial" panose="020B0604020202020204" pitchFamily="34" charset="0"/>
              </a:rPr>
              <a:t>VAALPUTS EXPENDITURE BY PROGRAMME</a:t>
            </a:r>
            <a:endParaRPr lang="en-US" sz="2800" dirty="0">
              <a:solidFill>
                <a:srgbClr val="001132"/>
              </a:solidFill>
            </a:endParaRPr>
          </a:p>
        </p:txBody>
      </p:sp>
      <p:sp>
        <p:nvSpPr>
          <p:cNvPr id="14" name="Content Placeholder 13"/>
          <p:cNvSpPr>
            <a:spLocks noGrp="1"/>
          </p:cNvSpPr>
          <p:nvPr>
            <p:ph idx="1"/>
          </p:nvPr>
        </p:nvSpPr>
        <p:spPr>
          <a:xfrm>
            <a:off x="268941" y="867998"/>
            <a:ext cx="11687415" cy="5802998"/>
          </a:xfrm>
        </p:spPr>
        <p:txBody>
          <a:bodyPr>
            <a:normAutofit/>
          </a:bodyPr>
          <a:lstStyle/>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400" b="1" dirty="0">
              <a:solidFill>
                <a:srgbClr val="00113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24</a:t>
            </a:fld>
            <a:endParaRPr lang="en-ZA"/>
          </a:p>
        </p:txBody>
      </p:sp>
      <p:graphicFrame>
        <p:nvGraphicFramePr>
          <p:cNvPr id="6" name="Table 5">
            <a:extLst>
              <a:ext uri="{FF2B5EF4-FFF2-40B4-BE49-F238E27FC236}">
                <a16:creationId xmlns:a16="http://schemas.microsoft.com/office/drawing/2014/main" id="{6DC08D39-9E57-4699-9EAB-37387AC516EE}"/>
              </a:ext>
            </a:extLst>
          </p:cNvPr>
          <p:cNvGraphicFramePr>
            <a:graphicFrameLocks noGrp="1"/>
          </p:cNvGraphicFramePr>
          <p:nvPr>
            <p:extLst>
              <p:ext uri="{D42A27DB-BD31-4B8C-83A1-F6EECF244321}">
                <p14:modId xmlns:p14="http://schemas.microsoft.com/office/powerpoint/2010/main" val="3489403465"/>
              </p:ext>
            </p:extLst>
          </p:nvPr>
        </p:nvGraphicFramePr>
        <p:xfrm>
          <a:off x="1181766" y="1152041"/>
          <a:ext cx="9937751" cy="4989175"/>
        </p:xfrm>
        <a:graphic>
          <a:graphicData uri="http://schemas.openxmlformats.org/drawingml/2006/table">
            <a:tbl>
              <a:tblPr firstRow="1" firstCol="1" lastRow="1" lastCol="1" bandRow="1" bandCol="1"/>
              <a:tblGrid>
                <a:gridCol w="3291336">
                  <a:extLst>
                    <a:ext uri="{9D8B030D-6E8A-4147-A177-3AD203B41FA5}">
                      <a16:colId xmlns:a16="http://schemas.microsoft.com/office/drawing/2014/main" val="20000"/>
                    </a:ext>
                  </a:extLst>
                </a:gridCol>
                <a:gridCol w="1291771">
                  <a:extLst>
                    <a:ext uri="{9D8B030D-6E8A-4147-A177-3AD203B41FA5}">
                      <a16:colId xmlns:a16="http://schemas.microsoft.com/office/drawing/2014/main" val="20001"/>
                    </a:ext>
                  </a:extLst>
                </a:gridCol>
                <a:gridCol w="1077918">
                  <a:extLst>
                    <a:ext uri="{9D8B030D-6E8A-4147-A177-3AD203B41FA5}">
                      <a16:colId xmlns:a16="http://schemas.microsoft.com/office/drawing/2014/main" val="20002"/>
                    </a:ext>
                  </a:extLst>
                </a:gridCol>
                <a:gridCol w="1533525">
                  <a:extLst>
                    <a:ext uri="{9D8B030D-6E8A-4147-A177-3AD203B41FA5}">
                      <a16:colId xmlns:a16="http://schemas.microsoft.com/office/drawing/2014/main" val="1434385861"/>
                    </a:ext>
                  </a:extLst>
                </a:gridCol>
                <a:gridCol w="1403610">
                  <a:extLst>
                    <a:ext uri="{9D8B030D-6E8A-4147-A177-3AD203B41FA5}">
                      <a16:colId xmlns:a16="http://schemas.microsoft.com/office/drawing/2014/main" val="3338159149"/>
                    </a:ext>
                  </a:extLst>
                </a:gridCol>
                <a:gridCol w="1339591">
                  <a:extLst>
                    <a:ext uri="{9D8B030D-6E8A-4147-A177-3AD203B41FA5}">
                      <a16:colId xmlns:a16="http://schemas.microsoft.com/office/drawing/2014/main" val="20003"/>
                    </a:ext>
                  </a:extLst>
                </a:gridCol>
              </a:tblGrid>
              <a:tr h="1080115">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Expenditure</a:t>
                      </a: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By </a:t>
                      </a:r>
                      <a:r>
                        <a:rPr lang="en-US" sz="2400" b="1" dirty="0" err="1">
                          <a:solidFill>
                            <a:schemeClr val="tx2">
                              <a:lumMod val="50000"/>
                            </a:schemeClr>
                          </a:solidFill>
                          <a:effectLst/>
                          <a:latin typeface="Arial" panose="020B0604020202020204" pitchFamily="34" charset="0"/>
                          <a:cs typeface="Arial" panose="020B0604020202020204" pitchFamily="34" charset="0"/>
                        </a:rPr>
                        <a:t>Programme</a:t>
                      </a:r>
                      <a:endParaRPr lang="en-US" sz="2400" b="1" dirty="0">
                        <a:solidFill>
                          <a:schemeClr val="tx2">
                            <a:lumMod val="50000"/>
                          </a:schemeClr>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50000"/>
                            </a:schemeClr>
                          </a:solidFill>
                          <a:effectLst/>
                          <a:latin typeface="Arial" panose="020B0604020202020204" pitchFamily="34" charset="0"/>
                          <a:ea typeface="+mn-ea"/>
                          <a:cs typeface="Arial" panose="020B0604020202020204" pitchFamily="34" charset="0"/>
                        </a:rPr>
                        <a:t>(Vaalputs)</a:t>
                      </a:r>
                      <a:endParaRPr lang="en-ZA" sz="2400" b="1" kern="1200" dirty="0">
                        <a:solidFill>
                          <a:schemeClr val="tx2">
                            <a:lumMod val="50000"/>
                          </a:schemeClr>
                        </a:solidFill>
                        <a:effectLst/>
                        <a:latin typeface="Arial" panose="020B0604020202020204" pitchFamily="34" charset="0"/>
                        <a:ea typeface="+mn-ea"/>
                        <a:cs typeface="Arial" panose="020B0604020202020204" pitchFamily="34" charset="0"/>
                      </a:endParaRPr>
                    </a:p>
                    <a:p>
                      <a:pPr algn="ctr">
                        <a:spcAft>
                          <a:spcPts val="0"/>
                        </a:spcAft>
                      </a:pPr>
                      <a:endParaRPr lang="en-ZA" sz="2400" b="1" dirty="0">
                        <a:solidFill>
                          <a:schemeClr val="tx2">
                            <a:lumMod val="50000"/>
                          </a:schemeClr>
                        </a:solidFill>
                        <a:effectLst/>
                        <a:latin typeface="Arial" panose="020B060402020202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2022/23</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2023/24</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2024/25</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dirty="0">
                          <a:solidFill>
                            <a:schemeClr val="tx2">
                              <a:lumMod val="50000"/>
                            </a:schemeClr>
                          </a:solidFill>
                          <a:effectLst/>
                          <a:latin typeface="Arial" panose="020B0604020202020204" pitchFamily="34" charset="0"/>
                          <a:cs typeface="Arial" panose="020B0604020202020204" pitchFamily="34" charset="0"/>
                        </a:rPr>
                        <a:t>MTEF</a:t>
                      </a: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Total</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dirty="0">
                          <a:solidFill>
                            <a:schemeClr val="tx2">
                              <a:lumMod val="50000"/>
                            </a:schemeClr>
                          </a:solidFill>
                          <a:effectLst/>
                          <a:latin typeface="Arial" panose="020B0604020202020204" pitchFamily="34" charset="0"/>
                          <a:cs typeface="Arial" panose="020B0604020202020204" pitchFamily="34" charset="0"/>
                        </a:rPr>
                        <a:t>Ave </a:t>
                      </a: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%age </a:t>
                      </a:r>
                    </a:p>
                    <a:p>
                      <a:pPr algn="ctr">
                        <a:spcAft>
                          <a:spcPts val="0"/>
                        </a:spcAft>
                      </a:pP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over </a:t>
                      </a:r>
                    </a:p>
                    <a:p>
                      <a:pPr algn="ctr">
                        <a:spcAft>
                          <a:spcPts val="0"/>
                        </a:spcAft>
                      </a:pP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MTEF</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000"/>
                  </a:ext>
                </a:extLst>
              </a:tr>
              <a:tr h="564279">
                <a:tc vMerge="1">
                  <a:txBody>
                    <a:bodyPr/>
                    <a:lstStyle/>
                    <a:p>
                      <a:pPr>
                        <a:spcAft>
                          <a:spcPts val="0"/>
                        </a:spcAft>
                      </a:pP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vMerge="1">
                  <a:txBody>
                    <a:bodyPr/>
                    <a:lstStyle/>
                    <a:p>
                      <a:pPr algn="ctr">
                        <a:spcAft>
                          <a:spcPts val="0"/>
                        </a:spcAft>
                      </a:pP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7022501"/>
                  </a:ext>
                </a:extLst>
              </a:tr>
              <a:tr h="6844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Administration</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44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Radwaste Operations</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34,833</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36,116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37,629</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108,578</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100%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00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Science, Engineering &amp; Technology</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007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50000"/>
                            </a:schemeClr>
                          </a:solidFill>
                          <a:effectLst/>
                          <a:latin typeface="Arial" panose="020B0604020202020204" pitchFamily="34" charset="0"/>
                          <a:ea typeface="+mn-ea"/>
                          <a:cs typeface="Arial" panose="020B0604020202020204" pitchFamily="34" charset="0"/>
                        </a:rPr>
                        <a:t>Radwaste </a:t>
                      </a: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Compliance</a:t>
                      </a:r>
                    </a:p>
                    <a:p>
                      <a:pPr>
                        <a:spcAft>
                          <a:spcPts val="0"/>
                        </a:spcAft>
                      </a:pP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kern="1200" dirty="0">
                          <a:solidFill>
                            <a:schemeClr val="tx2">
                              <a:lumMod val="50000"/>
                            </a:schemeClr>
                          </a:solidFill>
                          <a:effectLst/>
                          <a:latin typeface="Arial" panose="020B0604020202020204" pitchFamily="34" charset="0"/>
                          <a:ea typeface="+mn-ea"/>
                          <a:cs typeface="Arial" panose="020B0604020202020204" pitchFamily="34" charset="0"/>
                        </a:rPr>
                        <a:t>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044685"/>
                  </a:ext>
                </a:extLst>
              </a:tr>
              <a:tr h="6456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Total Expenditure</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34,833</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36,116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37,629</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108,578</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100%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9210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8941" y="56375"/>
            <a:ext cx="11509829" cy="736115"/>
          </a:xfrm>
          <a:solidFill>
            <a:schemeClr val="accent1">
              <a:lumMod val="40000"/>
              <a:lumOff val="60000"/>
            </a:schemeClr>
          </a:solidFill>
        </p:spPr>
        <p:txBody>
          <a:bodyPr>
            <a:noAutofit/>
          </a:bodyPr>
          <a:lstStyle/>
          <a:p>
            <a:r>
              <a:rPr lang="en-US" sz="2400" b="1" dirty="0">
                <a:solidFill>
                  <a:srgbClr val="001132"/>
                </a:solidFill>
                <a:latin typeface="Arial" panose="020B0604020202020204" pitchFamily="34" charset="0"/>
                <a:cs typeface="Arial" panose="020B0604020202020204" pitchFamily="34" charset="0"/>
              </a:rPr>
              <a:t>VAALPUTS EXPENDITURE BY PROGRAMME BY </a:t>
            </a:r>
            <a:r>
              <a:rPr lang="en-US" sz="2400" b="1">
                <a:solidFill>
                  <a:srgbClr val="001132"/>
                </a:solidFill>
                <a:latin typeface="Arial" panose="020B0604020202020204" pitchFamily="34" charset="0"/>
                <a:cs typeface="Arial" panose="020B0604020202020204" pitchFamily="34" charset="0"/>
              </a:rPr>
              <a:t>ECONOMIC CLASSIFICATION</a:t>
            </a:r>
            <a:endParaRPr lang="en-US" sz="2400" dirty="0">
              <a:solidFill>
                <a:srgbClr val="001132"/>
              </a:solidFill>
            </a:endParaRPr>
          </a:p>
        </p:txBody>
      </p:sp>
      <p:sp>
        <p:nvSpPr>
          <p:cNvPr id="14" name="Content Placeholder 13"/>
          <p:cNvSpPr>
            <a:spLocks noGrp="1"/>
          </p:cNvSpPr>
          <p:nvPr>
            <p:ph idx="1"/>
          </p:nvPr>
        </p:nvSpPr>
        <p:spPr>
          <a:xfrm>
            <a:off x="268941" y="867998"/>
            <a:ext cx="11687415" cy="5802998"/>
          </a:xfrm>
        </p:spPr>
        <p:txBody>
          <a:bodyPr>
            <a:normAutofit/>
          </a:bodyPr>
          <a:lstStyle/>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400" b="1" dirty="0">
              <a:solidFill>
                <a:srgbClr val="00113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25</a:t>
            </a:fld>
            <a:endParaRPr lang="en-ZA"/>
          </a:p>
        </p:txBody>
      </p:sp>
      <p:graphicFrame>
        <p:nvGraphicFramePr>
          <p:cNvPr id="2" name="Table 1">
            <a:extLst>
              <a:ext uri="{FF2B5EF4-FFF2-40B4-BE49-F238E27FC236}">
                <a16:creationId xmlns:a16="http://schemas.microsoft.com/office/drawing/2014/main" id="{D0F8D604-B3E7-431A-8136-4640E18B9666}"/>
              </a:ext>
            </a:extLst>
          </p:cNvPr>
          <p:cNvGraphicFramePr>
            <a:graphicFrameLocks noGrp="1"/>
          </p:cNvGraphicFramePr>
          <p:nvPr/>
        </p:nvGraphicFramePr>
        <p:xfrm>
          <a:off x="268941" y="1030515"/>
          <a:ext cx="11531221" cy="2946397"/>
        </p:xfrm>
        <a:graphic>
          <a:graphicData uri="http://schemas.openxmlformats.org/drawingml/2006/table">
            <a:tbl>
              <a:tblPr/>
              <a:tblGrid>
                <a:gridCol w="1277257">
                  <a:extLst>
                    <a:ext uri="{9D8B030D-6E8A-4147-A177-3AD203B41FA5}">
                      <a16:colId xmlns:a16="http://schemas.microsoft.com/office/drawing/2014/main" val="193662883"/>
                    </a:ext>
                  </a:extLst>
                </a:gridCol>
                <a:gridCol w="755068">
                  <a:extLst>
                    <a:ext uri="{9D8B030D-6E8A-4147-A177-3AD203B41FA5}">
                      <a16:colId xmlns:a16="http://schemas.microsoft.com/office/drawing/2014/main" val="1176708799"/>
                    </a:ext>
                  </a:extLst>
                </a:gridCol>
                <a:gridCol w="755068">
                  <a:extLst>
                    <a:ext uri="{9D8B030D-6E8A-4147-A177-3AD203B41FA5}">
                      <a16:colId xmlns:a16="http://schemas.microsoft.com/office/drawing/2014/main" val="1667942795"/>
                    </a:ext>
                  </a:extLst>
                </a:gridCol>
                <a:gridCol w="656643">
                  <a:extLst>
                    <a:ext uri="{9D8B030D-6E8A-4147-A177-3AD203B41FA5}">
                      <a16:colId xmlns:a16="http://schemas.microsoft.com/office/drawing/2014/main" val="3770806852"/>
                    </a:ext>
                  </a:extLst>
                </a:gridCol>
                <a:gridCol w="755068">
                  <a:extLst>
                    <a:ext uri="{9D8B030D-6E8A-4147-A177-3AD203B41FA5}">
                      <a16:colId xmlns:a16="http://schemas.microsoft.com/office/drawing/2014/main" val="1978222546"/>
                    </a:ext>
                  </a:extLst>
                </a:gridCol>
                <a:gridCol w="804280">
                  <a:extLst>
                    <a:ext uri="{9D8B030D-6E8A-4147-A177-3AD203B41FA5}">
                      <a16:colId xmlns:a16="http://schemas.microsoft.com/office/drawing/2014/main" val="378485993"/>
                    </a:ext>
                  </a:extLst>
                </a:gridCol>
                <a:gridCol w="755068">
                  <a:extLst>
                    <a:ext uri="{9D8B030D-6E8A-4147-A177-3AD203B41FA5}">
                      <a16:colId xmlns:a16="http://schemas.microsoft.com/office/drawing/2014/main" val="1623843863"/>
                    </a:ext>
                  </a:extLst>
                </a:gridCol>
                <a:gridCol w="656643">
                  <a:extLst>
                    <a:ext uri="{9D8B030D-6E8A-4147-A177-3AD203B41FA5}">
                      <a16:colId xmlns:a16="http://schemas.microsoft.com/office/drawing/2014/main" val="2572829485"/>
                    </a:ext>
                  </a:extLst>
                </a:gridCol>
                <a:gridCol w="741860">
                  <a:extLst>
                    <a:ext uri="{9D8B030D-6E8A-4147-A177-3AD203B41FA5}">
                      <a16:colId xmlns:a16="http://schemas.microsoft.com/office/drawing/2014/main" val="883574109"/>
                    </a:ext>
                  </a:extLst>
                </a:gridCol>
                <a:gridCol w="951918">
                  <a:extLst>
                    <a:ext uri="{9D8B030D-6E8A-4147-A177-3AD203B41FA5}">
                      <a16:colId xmlns:a16="http://schemas.microsoft.com/office/drawing/2014/main" val="2058745983"/>
                    </a:ext>
                  </a:extLst>
                </a:gridCol>
                <a:gridCol w="951918">
                  <a:extLst>
                    <a:ext uri="{9D8B030D-6E8A-4147-A177-3AD203B41FA5}">
                      <a16:colId xmlns:a16="http://schemas.microsoft.com/office/drawing/2014/main" val="2213036828"/>
                    </a:ext>
                  </a:extLst>
                </a:gridCol>
                <a:gridCol w="951918">
                  <a:extLst>
                    <a:ext uri="{9D8B030D-6E8A-4147-A177-3AD203B41FA5}">
                      <a16:colId xmlns:a16="http://schemas.microsoft.com/office/drawing/2014/main" val="391761641"/>
                    </a:ext>
                  </a:extLst>
                </a:gridCol>
                <a:gridCol w="755068">
                  <a:extLst>
                    <a:ext uri="{9D8B030D-6E8A-4147-A177-3AD203B41FA5}">
                      <a16:colId xmlns:a16="http://schemas.microsoft.com/office/drawing/2014/main" val="4138753014"/>
                    </a:ext>
                  </a:extLst>
                </a:gridCol>
                <a:gridCol w="763444">
                  <a:extLst>
                    <a:ext uri="{9D8B030D-6E8A-4147-A177-3AD203B41FA5}">
                      <a16:colId xmlns:a16="http://schemas.microsoft.com/office/drawing/2014/main" val="1238239742"/>
                    </a:ext>
                  </a:extLst>
                </a:gridCol>
              </a:tblGrid>
              <a:tr h="578265">
                <a:tc>
                  <a:txBody>
                    <a:bodyPr/>
                    <a:lstStyle/>
                    <a:p>
                      <a:pPr algn="ctr" rtl="0" fontAlgn="ctr"/>
                      <a:r>
                        <a:rPr lang="en-ZA" sz="1400" b="1" i="0" u="none" strike="noStrike" dirty="0">
                          <a:solidFill>
                            <a:srgbClr val="000000"/>
                          </a:solidFill>
                          <a:effectLst/>
                          <a:latin typeface="Arial" panose="020B0604020202020204" pitchFamily="34" charset="0"/>
                        </a:rPr>
                        <a:t> </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F0D9"/>
                    </a:solidFill>
                  </a:tcPr>
                </a:tc>
                <a:tc gridSpan="4">
                  <a:txBody>
                    <a:bodyPr/>
                    <a:lstStyle/>
                    <a:p>
                      <a:pPr algn="ctr" rtl="0" fontAlgn="ctr"/>
                      <a:r>
                        <a:rPr lang="en-ZA" sz="1400" b="1" i="0" u="none" strike="noStrike" dirty="0">
                          <a:solidFill>
                            <a:srgbClr val="000000"/>
                          </a:solidFill>
                          <a:effectLst/>
                          <a:latin typeface="Arial" panose="020B0604020202020204" pitchFamily="34" charset="0"/>
                        </a:rPr>
                        <a:t>2022/23</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400" b="1" i="0" u="none" strike="noStrike" dirty="0">
                          <a:solidFill>
                            <a:srgbClr val="000000"/>
                          </a:solidFill>
                          <a:effectLst/>
                          <a:latin typeface="Arial" panose="020B0604020202020204" pitchFamily="34" charset="0"/>
                        </a:rPr>
                        <a:t>2023/24</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400" b="1" i="0" u="none" strike="noStrike">
                          <a:solidFill>
                            <a:srgbClr val="000000"/>
                          </a:solidFill>
                          <a:effectLst/>
                          <a:latin typeface="Arial" panose="020B0604020202020204" pitchFamily="34" charset="0"/>
                        </a:rPr>
                        <a:t>2024/25</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3">
                  <a:txBody>
                    <a:bodyPr/>
                    <a:lstStyle/>
                    <a:p>
                      <a:pPr algn="ctr" rtl="0" fontAlgn="ctr"/>
                      <a:r>
                        <a:rPr lang="en-ZA" sz="1400" b="1" i="0" u="none" strike="noStrike">
                          <a:solidFill>
                            <a:srgbClr val="000000"/>
                          </a:solidFill>
                          <a:effectLst/>
                          <a:latin typeface="Arial" panose="020B0604020202020204" pitchFamily="34" charset="0"/>
                        </a:rPr>
                        <a:t>MTEF TOTAL</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3310767001"/>
                  </a:ext>
                </a:extLst>
              </a:tr>
              <a:tr h="578265">
                <a:tc>
                  <a:txBody>
                    <a:bodyPr/>
                    <a:lstStyle/>
                    <a:p>
                      <a:pPr algn="ctr" rtl="0" fontAlgn="ctr"/>
                      <a:r>
                        <a:rPr lang="en-ZA" sz="1400" b="1" i="0" u="none" strike="noStrike" dirty="0">
                          <a:solidFill>
                            <a:srgbClr val="000000"/>
                          </a:solidFill>
                          <a:effectLst/>
                          <a:latin typeface="Arial" panose="020B0604020202020204" pitchFamily="34" charset="0"/>
                        </a:rPr>
                        <a:t>VAALPUTS</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F0D9"/>
                    </a:solidFill>
                  </a:tcPr>
                </a:tc>
                <a:tc gridSpan="4">
                  <a:txBody>
                    <a:bodyPr/>
                    <a:lstStyle/>
                    <a:p>
                      <a:pPr algn="ctr" rtl="0" fontAlgn="ctr"/>
                      <a:r>
                        <a:rPr lang="en-ZA" sz="1400" b="1" i="0" u="none" strike="noStrike" dirty="0">
                          <a:solidFill>
                            <a:srgbClr val="000000"/>
                          </a:solidFill>
                          <a:effectLst/>
                          <a:latin typeface="Arial" panose="020B0604020202020204" pitchFamily="34" charset="0"/>
                        </a:rPr>
                        <a:t>R 000</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400" b="1" i="0" u="none" strike="noStrike" dirty="0">
                          <a:solidFill>
                            <a:srgbClr val="000000"/>
                          </a:solidFill>
                          <a:effectLst/>
                          <a:latin typeface="Arial" panose="020B0604020202020204" pitchFamily="34" charset="0"/>
                        </a:rPr>
                        <a:t>R 000</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400" b="1" i="0" u="none" strike="noStrike" dirty="0">
                          <a:solidFill>
                            <a:srgbClr val="000000"/>
                          </a:solidFill>
                          <a:effectLst/>
                          <a:latin typeface="Arial" panose="020B0604020202020204" pitchFamily="34" charset="0"/>
                        </a:rPr>
                        <a:t>R 000</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extLst>
                  <a:ext uri="{0D108BD9-81ED-4DB2-BD59-A6C34878D82A}">
                    <a16:rowId xmlns:a16="http://schemas.microsoft.com/office/drawing/2014/main" val="1493894806"/>
                  </a:ext>
                </a:extLst>
              </a:tr>
              <a:tr h="578265">
                <a:tc>
                  <a:txBody>
                    <a:bodyPr/>
                    <a:lstStyle/>
                    <a:p>
                      <a:pPr algn="ctr" rtl="0" fontAlgn="ctr"/>
                      <a:r>
                        <a:rPr lang="en-ZA" sz="1400" b="1" i="0" u="none" strike="noStrike">
                          <a:solidFill>
                            <a:srgbClr val="000000"/>
                          </a:solidFill>
                          <a:effectLst/>
                          <a:latin typeface="Arial" panose="020B0604020202020204" pitchFamily="34" charset="0"/>
                        </a:rPr>
                        <a:t> </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a:solidFill>
                            <a:srgbClr val="000000"/>
                          </a:solidFill>
                          <a:effectLst/>
                          <a:latin typeface="Arial" panose="020B0604020202020204" pitchFamily="34" charset="0"/>
                        </a:rPr>
                        <a:t>COE</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a:solidFill>
                            <a:srgbClr val="000000"/>
                          </a:solidFill>
                          <a:effectLst/>
                          <a:latin typeface="Arial" panose="020B0604020202020204" pitchFamily="34" charset="0"/>
                        </a:rPr>
                        <a:t>G&amp;S</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a:solidFill>
                            <a:srgbClr val="000000"/>
                          </a:solidFill>
                          <a:effectLst/>
                          <a:latin typeface="Arial" panose="020B0604020202020204" pitchFamily="34" charset="0"/>
                        </a:rPr>
                        <a:t>Depr.</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a:solidFill>
                            <a:srgbClr val="000000"/>
                          </a:solidFill>
                          <a:effectLst/>
                          <a:latin typeface="Arial" panose="020B0604020202020204" pitchFamily="34" charset="0"/>
                        </a:rPr>
                        <a:t>Total</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a:solidFill>
                            <a:srgbClr val="000000"/>
                          </a:solidFill>
                          <a:effectLst/>
                          <a:latin typeface="Arial" panose="020B0604020202020204" pitchFamily="34" charset="0"/>
                        </a:rPr>
                        <a:t>COE</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a:solidFill>
                            <a:srgbClr val="000000"/>
                          </a:solidFill>
                          <a:effectLst/>
                          <a:latin typeface="Arial" panose="020B0604020202020204" pitchFamily="34" charset="0"/>
                        </a:rPr>
                        <a:t>G&amp;S</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a:solidFill>
                            <a:srgbClr val="000000"/>
                          </a:solidFill>
                          <a:effectLst/>
                          <a:latin typeface="Arial" panose="020B0604020202020204" pitchFamily="34" charset="0"/>
                        </a:rPr>
                        <a:t>Depr.</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a:solidFill>
                            <a:srgbClr val="000000"/>
                          </a:solidFill>
                          <a:effectLst/>
                          <a:latin typeface="Arial" panose="020B0604020202020204" pitchFamily="34" charset="0"/>
                        </a:rPr>
                        <a:t>Total</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dirty="0">
                          <a:solidFill>
                            <a:srgbClr val="000000"/>
                          </a:solidFill>
                          <a:effectLst/>
                          <a:latin typeface="Arial" panose="020B0604020202020204" pitchFamily="34" charset="0"/>
                        </a:rPr>
                        <a:t>COE</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dirty="0">
                          <a:solidFill>
                            <a:srgbClr val="000000"/>
                          </a:solidFill>
                          <a:effectLst/>
                          <a:latin typeface="Arial" panose="020B0604020202020204" pitchFamily="34" charset="0"/>
                        </a:rPr>
                        <a:t>G&amp;S</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dirty="0" err="1">
                          <a:solidFill>
                            <a:srgbClr val="000000"/>
                          </a:solidFill>
                          <a:effectLst/>
                          <a:latin typeface="Arial" panose="020B0604020202020204" pitchFamily="34" charset="0"/>
                        </a:rPr>
                        <a:t>Depr</a:t>
                      </a:r>
                      <a:r>
                        <a:rPr lang="en-ZA" sz="1400" b="1" i="0" u="none" strike="noStrike" dirty="0">
                          <a:solidFill>
                            <a:srgbClr val="000000"/>
                          </a:solidFill>
                          <a:effectLst/>
                          <a:latin typeface="Arial" panose="020B0604020202020204" pitchFamily="34" charset="0"/>
                        </a:rPr>
                        <a:t>.</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400" b="1" i="0" u="none" strike="noStrike" dirty="0">
                          <a:solidFill>
                            <a:srgbClr val="000000"/>
                          </a:solidFill>
                          <a:effectLst/>
                          <a:latin typeface="Arial" panose="020B0604020202020204" pitchFamily="34" charset="0"/>
                        </a:rPr>
                        <a:t>Total</a:t>
                      </a:r>
                    </a:p>
                  </a:txBody>
                  <a:tcPr marL="8440" marR="8440" marT="8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vMerge="1">
                  <a:txBody>
                    <a:bodyPr/>
                    <a:lstStyle/>
                    <a:p>
                      <a:endParaRPr lang="en-ZA"/>
                    </a:p>
                  </a:txBody>
                  <a:tcPr/>
                </a:tc>
                <a:extLst>
                  <a:ext uri="{0D108BD9-81ED-4DB2-BD59-A6C34878D82A}">
                    <a16:rowId xmlns:a16="http://schemas.microsoft.com/office/drawing/2014/main" val="4261828380"/>
                  </a:ext>
                </a:extLst>
              </a:tr>
              <a:tr h="605801">
                <a:tc>
                  <a:txBody>
                    <a:bodyPr/>
                    <a:lstStyle/>
                    <a:p>
                      <a:pPr algn="l" fontAlgn="b"/>
                      <a:r>
                        <a:rPr lang="en-ZA" sz="1400" b="0" i="0" u="none" strike="noStrike">
                          <a:solidFill>
                            <a:srgbClr val="000000"/>
                          </a:solidFill>
                          <a:effectLst/>
                          <a:latin typeface="Arial" panose="020B0604020202020204" pitchFamily="34" charset="0"/>
                        </a:rPr>
                        <a:t>RadWaste Operations</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8 772 </a:t>
                      </a:r>
                    </a:p>
                  </a:txBody>
                  <a:tcPr marL="8440" marR="8440" marT="84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25 688 </a:t>
                      </a:r>
                    </a:p>
                  </a:txBody>
                  <a:tcPr marL="8440" marR="8440" marT="8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373 </a:t>
                      </a:r>
                    </a:p>
                  </a:txBody>
                  <a:tcPr marL="8440" marR="8440" marT="8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34 833 </a:t>
                      </a:r>
                    </a:p>
                  </a:txBody>
                  <a:tcPr marL="8440" marR="8440" marT="84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9 088 </a:t>
                      </a:r>
                    </a:p>
                  </a:txBody>
                  <a:tcPr marL="8440" marR="8440" marT="84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26 818 </a:t>
                      </a:r>
                    </a:p>
                  </a:txBody>
                  <a:tcPr marL="8440" marR="8440" marT="8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210 </a:t>
                      </a:r>
                    </a:p>
                  </a:txBody>
                  <a:tcPr marL="8440" marR="8440" marT="8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36 116 </a:t>
                      </a:r>
                    </a:p>
                  </a:txBody>
                  <a:tcPr marL="8440" marR="8440" marT="84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9 418 </a:t>
                      </a:r>
                    </a:p>
                  </a:txBody>
                  <a:tcPr marL="8440" marR="8440" marT="84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28 051 </a:t>
                      </a:r>
                    </a:p>
                  </a:txBody>
                  <a:tcPr marL="8440" marR="8440" marT="8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160 </a:t>
                      </a:r>
                    </a:p>
                  </a:txBody>
                  <a:tcPr marL="8440" marR="8440" marT="84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37 629 </a:t>
                      </a:r>
                    </a:p>
                  </a:txBody>
                  <a:tcPr marL="8440" marR="8440" marT="84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108 578 </a:t>
                      </a:r>
                    </a:p>
                  </a:txBody>
                  <a:tcPr marL="8440" marR="8440" marT="84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538804"/>
                  </a:ext>
                </a:extLst>
              </a:tr>
              <a:tr h="605801">
                <a:tc>
                  <a:txBody>
                    <a:bodyPr/>
                    <a:lstStyle/>
                    <a:p>
                      <a:pPr algn="l" fontAlgn="b"/>
                      <a:r>
                        <a:rPr lang="en-ZA" sz="1400" b="0" i="0" u="none" strike="noStrike">
                          <a:solidFill>
                            <a:srgbClr val="000000"/>
                          </a:solidFill>
                          <a:effectLst/>
                          <a:latin typeface="Arial" panose="020B0604020202020204" pitchFamily="34" charset="0"/>
                        </a:rPr>
                        <a:t>%age</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25%</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74%</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1%</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100%</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25%</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74%</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1%</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100%</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Arial" panose="020B0604020202020204" pitchFamily="34" charset="0"/>
                        </a:rPr>
                        <a:t>25%</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panose="020B0604020202020204" pitchFamily="34" charset="0"/>
                        </a:rPr>
                        <a:t>75%</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panose="020B0604020202020204" pitchFamily="34" charset="0"/>
                        </a:rPr>
                        <a:t>0%</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Arial" panose="020B0604020202020204" pitchFamily="34" charset="0"/>
                        </a:rPr>
                        <a:t>100%</a:t>
                      </a:r>
                    </a:p>
                  </a:txBody>
                  <a:tcPr marL="8440" marR="8440" marT="8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440" marR="8440" marT="844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7568555"/>
                  </a:ext>
                </a:extLst>
              </a:tr>
            </a:tbl>
          </a:graphicData>
        </a:graphic>
      </p:graphicFrame>
      <p:sp>
        <p:nvSpPr>
          <p:cNvPr id="3" name="TextBox 2">
            <a:extLst>
              <a:ext uri="{FF2B5EF4-FFF2-40B4-BE49-F238E27FC236}">
                <a16:creationId xmlns:a16="http://schemas.microsoft.com/office/drawing/2014/main" id="{F555E343-A7AE-4C5D-8B3D-49092C94D87B}"/>
              </a:ext>
            </a:extLst>
          </p:cNvPr>
          <p:cNvSpPr txBox="1"/>
          <p:nvPr/>
        </p:nvSpPr>
        <p:spPr>
          <a:xfrm>
            <a:off x="224545" y="4295817"/>
            <a:ext cx="9114972" cy="1231106"/>
          </a:xfrm>
          <a:prstGeom prst="rect">
            <a:avLst/>
          </a:prstGeom>
          <a:noFill/>
        </p:spPr>
        <p:txBody>
          <a:bodyPr wrap="square" rtlCol="0">
            <a:spAutoFit/>
          </a:bodyPr>
          <a:lstStyle/>
          <a:p>
            <a:pPr fontAlgn="ctr"/>
            <a:r>
              <a:rPr lang="en-ZA" sz="1400" dirty="0">
                <a:solidFill>
                  <a:srgbClr val="000000"/>
                </a:solidFill>
                <a:latin typeface="Arial" panose="020B0604020202020204" pitchFamily="34" charset="0"/>
                <a:cs typeface="Arial" panose="020B0604020202020204" pitchFamily="34" charset="0"/>
              </a:rPr>
              <a:t>On average over the MTEF, the %age budget per economic classification for Vaalputs is as follows:  </a:t>
            </a:r>
          </a:p>
          <a:p>
            <a:pPr fontAlgn="ctr"/>
            <a:r>
              <a:rPr lang="en-ZA" sz="1400" dirty="0">
                <a:solidFill>
                  <a:srgbClr val="000000"/>
                </a:solidFill>
                <a:latin typeface="Arial" panose="020B0604020202020204" pitchFamily="34" charset="0"/>
                <a:cs typeface="Arial" panose="020B0604020202020204" pitchFamily="34" charset="0"/>
              </a:rPr>
              <a:t>- Compensation of Employees (COE) – 25%</a:t>
            </a:r>
          </a:p>
          <a:p>
            <a:pPr fontAlgn="ctr"/>
            <a:r>
              <a:rPr lang="en-ZA" sz="1400" dirty="0">
                <a:solidFill>
                  <a:srgbClr val="000000"/>
                </a:solidFill>
                <a:latin typeface="Arial" panose="020B0604020202020204" pitchFamily="34" charset="0"/>
                <a:cs typeface="Arial" panose="020B0604020202020204" pitchFamily="34" charset="0"/>
              </a:rPr>
              <a:t>- Good and Services (G&amp;S) – 74%</a:t>
            </a:r>
          </a:p>
          <a:p>
            <a:pPr fontAlgn="ctr"/>
            <a:r>
              <a:rPr lang="en-ZA" sz="1400" dirty="0">
                <a:solidFill>
                  <a:srgbClr val="000000"/>
                </a:solidFill>
                <a:latin typeface="Arial" panose="020B0604020202020204" pitchFamily="34" charset="0"/>
                <a:cs typeface="Arial" panose="020B0604020202020204" pitchFamily="34" charset="0"/>
              </a:rPr>
              <a:t>- Depreciation – 1%</a:t>
            </a:r>
          </a:p>
          <a:p>
            <a:endParaRPr lang="en-ZA" dirty="0"/>
          </a:p>
        </p:txBody>
      </p:sp>
    </p:spTree>
    <p:extLst>
      <p:ext uri="{BB962C8B-B14F-4D97-AF65-F5344CB8AC3E}">
        <p14:creationId xmlns:p14="http://schemas.microsoft.com/office/powerpoint/2010/main" val="34089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5483" y="283672"/>
            <a:ext cx="12001034" cy="578124"/>
          </a:xfrm>
          <a:solidFill>
            <a:schemeClr val="accent1">
              <a:lumMod val="40000"/>
              <a:lumOff val="60000"/>
            </a:schemeClr>
          </a:solidFill>
        </p:spPr>
        <p:txBody>
          <a:bodyPr>
            <a:noAutofit/>
          </a:bodyPr>
          <a:lstStyle/>
          <a:p>
            <a:r>
              <a:rPr lang="en-US" sz="2800" b="1" dirty="0">
                <a:solidFill>
                  <a:srgbClr val="001132"/>
                </a:solidFill>
                <a:latin typeface="Arial" panose="020B0604020202020204" pitchFamily="34" charset="0"/>
                <a:cs typeface="Arial" panose="020B0604020202020204" pitchFamily="34" charset="0"/>
              </a:rPr>
              <a:t>BUDGET FY 2022/23- FY 2024/25 – INCLUDING VAALPUTS </a:t>
            </a: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26</a:t>
            </a:fld>
            <a:endParaRPr lang="en-ZA">
              <a:solidFill>
                <a:srgbClr val="624D38"/>
              </a:solidFill>
            </a:endParaRPr>
          </a:p>
        </p:txBody>
      </p:sp>
      <p:graphicFrame>
        <p:nvGraphicFramePr>
          <p:cNvPr id="7" name="Table 6">
            <a:extLst>
              <a:ext uri="{FF2B5EF4-FFF2-40B4-BE49-F238E27FC236}">
                <a16:creationId xmlns:a16="http://schemas.microsoft.com/office/drawing/2014/main" id="{B9B20955-BCDC-4790-912C-34C7964072D2}"/>
              </a:ext>
            </a:extLst>
          </p:cNvPr>
          <p:cNvGraphicFramePr>
            <a:graphicFrameLocks noGrp="1"/>
          </p:cNvGraphicFramePr>
          <p:nvPr/>
        </p:nvGraphicFramePr>
        <p:xfrm>
          <a:off x="1683657" y="965963"/>
          <a:ext cx="9032763" cy="4231347"/>
        </p:xfrm>
        <a:graphic>
          <a:graphicData uri="http://schemas.openxmlformats.org/drawingml/2006/table">
            <a:tbl>
              <a:tblPr firstRow="1" firstCol="1" lastRow="1" lastCol="1" bandRow="1" bandCol="1"/>
              <a:tblGrid>
                <a:gridCol w="2282631">
                  <a:extLst>
                    <a:ext uri="{9D8B030D-6E8A-4147-A177-3AD203B41FA5}">
                      <a16:colId xmlns:a16="http://schemas.microsoft.com/office/drawing/2014/main" val="20000"/>
                    </a:ext>
                  </a:extLst>
                </a:gridCol>
                <a:gridCol w="1284853">
                  <a:extLst>
                    <a:ext uri="{9D8B030D-6E8A-4147-A177-3AD203B41FA5}">
                      <a16:colId xmlns:a16="http://schemas.microsoft.com/office/drawing/2014/main" val="20001"/>
                    </a:ext>
                  </a:extLst>
                </a:gridCol>
                <a:gridCol w="1275542">
                  <a:extLst>
                    <a:ext uri="{9D8B030D-6E8A-4147-A177-3AD203B41FA5}">
                      <a16:colId xmlns:a16="http://schemas.microsoft.com/office/drawing/2014/main" val="20002"/>
                    </a:ext>
                  </a:extLst>
                </a:gridCol>
                <a:gridCol w="1396579">
                  <a:extLst>
                    <a:ext uri="{9D8B030D-6E8A-4147-A177-3AD203B41FA5}">
                      <a16:colId xmlns:a16="http://schemas.microsoft.com/office/drawing/2014/main" val="1434385861"/>
                    </a:ext>
                  </a:extLst>
                </a:gridCol>
                <a:gridCol w="1377958">
                  <a:extLst>
                    <a:ext uri="{9D8B030D-6E8A-4147-A177-3AD203B41FA5}">
                      <a16:colId xmlns:a16="http://schemas.microsoft.com/office/drawing/2014/main" val="3141410390"/>
                    </a:ext>
                  </a:extLst>
                </a:gridCol>
                <a:gridCol w="1415200">
                  <a:extLst>
                    <a:ext uri="{9D8B030D-6E8A-4147-A177-3AD203B41FA5}">
                      <a16:colId xmlns:a16="http://schemas.microsoft.com/office/drawing/2014/main" val="20003"/>
                    </a:ext>
                  </a:extLst>
                </a:gridCol>
              </a:tblGrid>
              <a:tr h="831077">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Expenditure</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By Category</a:t>
                      </a:r>
                    </a:p>
                    <a:p>
                      <a:pPr algn="ctr">
                        <a:spcAft>
                          <a:spcPts val="0"/>
                        </a:spcAft>
                      </a:pPr>
                      <a:r>
                        <a:rPr lang="en-US"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(Incl. Vaalputs)</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2022/23</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2023/24</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2024/25</a:t>
                      </a:r>
                      <a:endParaRPr lang="en-ZA" sz="24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Budget</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dirty="0">
                          <a:solidFill>
                            <a:schemeClr val="tx2">
                              <a:lumMod val="50000"/>
                            </a:schemeClr>
                          </a:solidFill>
                          <a:effectLst/>
                          <a:latin typeface="Arial" panose="020B0604020202020204" pitchFamily="34" charset="0"/>
                          <a:cs typeface="Arial" panose="020B0604020202020204" pitchFamily="34" charset="0"/>
                        </a:rPr>
                        <a:t>MTEF</a:t>
                      </a:r>
                    </a:p>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Total</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400" b="1" dirty="0">
                          <a:solidFill>
                            <a:schemeClr val="tx2">
                              <a:lumMod val="50000"/>
                            </a:schemeClr>
                          </a:solidFill>
                          <a:effectLst/>
                          <a:latin typeface="Arial" panose="020B0604020202020204" pitchFamily="34" charset="0"/>
                          <a:cs typeface="Arial" panose="020B0604020202020204" pitchFamily="34" charset="0"/>
                        </a:rPr>
                        <a:t>Ave </a:t>
                      </a: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%age </a:t>
                      </a:r>
                    </a:p>
                    <a:p>
                      <a:pPr algn="ctr">
                        <a:spcAft>
                          <a:spcPts val="0"/>
                        </a:spcAft>
                      </a:pP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over </a:t>
                      </a:r>
                    </a:p>
                    <a:p>
                      <a:pPr algn="ctr">
                        <a:spcAft>
                          <a:spcPts val="0"/>
                        </a:spcAft>
                      </a:pPr>
                      <a:r>
                        <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MTEF </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000"/>
                  </a:ext>
                </a:extLst>
              </a:tr>
              <a:tr h="569605">
                <a:tc vMerge="1">
                  <a:txBody>
                    <a:bodyPr/>
                    <a:lstStyle/>
                    <a:p>
                      <a:pPr>
                        <a:spcAft>
                          <a:spcPts val="0"/>
                        </a:spcAft>
                      </a:pP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spcAft>
                          <a:spcPts val="0"/>
                        </a:spcAft>
                      </a:pPr>
                      <a:r>
                        <a:rPr lang="en-ZA" sz="2400" b="1" kern="1200" dirty="0">
                          <a:solidFill>
                            <a:schemeClr val="tx2">
                              <a:lumMod val="50000"/>
                            </a:schemeClr>
                          </a:solidFill>
                          <a:effectLst/>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6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1460576"/>
                  </a:ext>
                </a:extLst>
              </a:tr>
              <a:tr h="7899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Compensation of Employees</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51,317</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51,662</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52,430</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155,409</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58%</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67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Goods and Services</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33,872</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35,080</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37,992</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106,944</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40%</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53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Depreciation</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1,573</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1,460</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1,460</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4,493</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dirty="0">
                          <a:solidFill>
                            <a:schemeClr val="tx2">
                              <a:lumMod val="50000"/>
                            </a:schemeClr>
                          </a:solidFill>
                          <a:effectLst/>
                          <a:latin typeface="Arial" panose="020B0604020202020204" pitchFamily="34" charset="0"/>
                          <a:cs typeface="Arial" panose="020B0604020202020204" pitchFamily="34" charset="0"/>
                        </a:rPr>
                        <a:t>2%</a:t>
                      </a:r>
                      <a:endParaRPr lang="en-ZA" sz="24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967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Total Expenditure</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86,762</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88,202</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91,882</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266,846</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400" b="1" dirty="0">
                          <a:solidFill>
                            <a:schemeClr val="tx2">
                              <a:lumMod val="50000"/>
                            </a:schemeClr>
                          </a:solidFill>
                          <a:effectLst/>
                          <a:latin typeface="Arial" panose="020B0604020202020204" pitchFamily="34" charset="0"/>
                          <a:cs typeface="Arial" panose="020B0604020202020204" pitchFamily="34" charset="0"/>
                        </a:rPr>
                        <a:t>100%</a:t>
                      </a:r>
                      <a:endParaRPr lang="en-ZA" sz="24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2CB7540B-7567-493F-8724-D8D34D582933}"/>
              </a:ext>
            </a:extLst>
          </p:cNvPr>
          <p:cNvSpPr txBox="1"/>
          <p:nvPr/>
        </p:nvSpPr>
        <p:spPr>
          <a:xfrm>
            <a:off x="190966" y="5301477"/>
            <a:ext cx="11771086" cy="1384995"/>
          </a:xfrm>
          <a:prstGeom prst="rect">
            <a:avLst/>
          </a:prstGeom>
          <a:noFill/>
        </p:spPr>
        <p:txBody>
          <a:bodyPr wrap="square" rtlCol="0">
            <a:spAutoFit/>
          </a:bodyPr>
          <a:lstStyle/>
          <a:p>
            <a:pPr algn="just"/>
            <a:r>
              <a:rPr lang="en-ZA" sz="2200" dirty="0">
                <a:solidFill>
                  <a:srgbClr val="001132"/>
                </a:solidFill>
                <a:latin typeface="Arial" panose="020B0604020202020204" pitchFamily="34" charset="0"/>
                <a:cs typeface="Arial" panose="020B0604020202020204" pitchFamily="34" charset="0"/>
              </a:rPr>
              <a:t>The inclusion of the Vaalputs operations budget in the NRWDI MTEF budget allocations results in the consolidated COE budget decreasing by 23% (from 81% to 58%) and the Good and Services budget increasing by 23% (from 17% to 40%).</a:t>
            </a:r>
          </a:p>
          <a:p>
            <a:endParaRPr lang="en-ZA" dirty="0"/>
          </a:p>
        </p:txBody>
      </p:sp>
    </p:spTree>
    <p:extLst>
      <p:ext uri="{BB962C8B-B14F-4D97-AF65-F5344CB8AC3E}">
        <p14:creationId xmlns:p14="http://schemas.microsoft.com/office/powerpoint/2010/main" val="377270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57991"/>
            <a:ext cx="12001034" cy="578124"/>
          </a:xfrm>
          <a:solidFill>
            <a:schemeClr val="accent1">
              <a:lumMod val="40000"/>
              <a:lumOff val="60000"/>
            </a:schemeClr>
          </a:solidFill>
        </p:spPr>
        <p:txBody>
          <a:bodyPr>
            <a:normAutofit fontScale="90000"/>
          </a:bodyPr>
          <a:lstStyle/>
          <a:p>
            <a:r>
              <a:rPr lang="en-US" b="1" dirty="0">
                <a:solidFill>
                  <a:srgbClr val="001132"/>
                </a:solidFill>
                <a:latin typeface="Arial" panose="020B0604020202020204" pitchFamily="34" charset="0"/>
                <a:cs typeface="Arial" panose="020B0604020202020204" pitchFamily="34" charset="0"/>
              </a:rPr>
              <a:t>EXPENDITURE BY PROGRAMME – INCLUDING VAALPUTS</a:t>
            </a:r>
            <a:endParaRPr lang="en-US" dirty="0">
              <a:solidFill>
                <a:srgbClr val="001132"/>
              </a:solidFill>
            </a:endParaRPr>
          </a:p>
        </p:txBody>
      </p:sp>
      <p:sp>
        <p:nvSpPr>
          <p:cNvPr id="14" name="Content Placeholder 13"/>
          <p:cNvSpPr>
            <a:spLocks noGrp="1"/>
          </p:cNvSpPr>
          <p:nvPr>
            <p:ph idx="1"/>
          </p:nvPr>
        </p:nvSpPr>
        <p:spPr>
          <a:xfrm>
            <a:off x="268941" y="867998"/>
            <a:ext cx="11687415" cy="5802998"/>
          </a:xfrm>
        </p:spPr>
        <p:txBody>
          <a:bodyPr>
            <a:normAutofit/>
          </a:bodyPr>
          <a:lstStyle/>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400" b="1" dirty="0">
              <a:solidFill>
                <a:srgbClr val="00113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27</a:t>
            </a:fld>
            <a:endParaRPr lang="en-ZA"/>
          </a:p>
        </p:txBody>
      </p:sp>
      <p:graphicFrame>
        <p:nvGraphicFramePr>
          <p:cNvPr id="6" name="Table 5">
            <a:extLst>
              <a:ext uri="{FF2B5EF4-FFF2-40B4-BE49-F238E27FC236}">
                <a16:creationId xmlns:a16="http://schemas.microsoft.com/office/drawing/2014/main" id="{C562C0AF-5DDF-4B64-8CE7-788C565B8359}"/>
              </a:ext>
            </a:extLst>
          </p:cNvPr>
          <p:cNvGraphicFramePr>
            <a:graphicFrameLocks noGrp="1"/>
          </p:cNvGraphicFramePr>
          <p:nvPr/>
        </p:nvGraphicFramePr>
        <p:xfrm>
          <a:off x="1407886" y="867998"/>
          <a:ext cx="9752472" cy="4430925"/>
        </p:xfrm>
        <a:graphic>
          <a:graphicData uri="http://schemas.openxmlformats.org/drawingml/2006/table">
            <a:tbl>
              <a:tblPr firstRow="1" firstCol="1" lastRow="1" lastCol="1" bandRow="1" bandCol="1"/>
              <a:tblGrid>
                <a:gridCol w="3322784">
                  <a:extLst>
                    <a:ext uri="{9D8B030D-6E8A-4147-A177-3AD203B41FA5}">
                      <a16:colId xmlns:a16="http://schemas.microsoft.com/office/drawing/2014/main" val="20000"/>
                    </a:ext>
                  </a:extLst>
                </a:gridCol>
                <a:gridCol w="1139495">
                  <a:extLst>
                    <a:ext uri="{9D8B030D-6E8A-4147-A177-3AD203B41FA5}">
                      <a16:colId xmlns:a16="http://schemas.microsoft.com/office/drawing/2014/main" val="20001"/>
                    </a:ext>
                  </a:extLst>
                </a:gridCol>
                <a:gridCol w="1093202">
                  <a:extLst>
                    <a:ext uri="{9D8B030D-6E8A-4147-A177-3AD203B41FA5}">
                      <a16:colId xmlns:a16="http://schemas.microsoft.com/office/drawing/2014/main" val="20002"/>
                    </a:ext>
                  </a:extLst>
                </a:gridCol>
                <a:gridCol w="1504934">
                  <a:extLst>
                    <a:ext uri="{9D8B030D-6E8A-4147-A177-3AD203B41FA5}">
                      <a16:colId xmlns:a16="http://schemas.microsoft.com/office/drawing/2014/main" val="1434385861"/>
                    </a:ext>
                  </a:extLst>
                </a:gridCol>
                <a:gridCol w="1377441">
                  <a:extLst>
                    <a:ext uri="{9D8B030D-6E8A-4147-A177-3AD203B41FA5}">
                      <a16:colId xmlns:a16="http://schemas.microsoft.com/office/drawing/2014/main" val="3338159149"/>
                    </a:ext>
                  </a:extLst>
                </a:gridCol>
                <a:gridCol w="1314616">
                  <a:extLst>
                    <a:ext uri="{9D8B030D-6E8A-4147-A177-3AD203B41FA5}">
                      <a16:colId xmlns:a16="http://schemas.microsoft.com/office/drawing/2014/main" val="20003"/>
                    </a:ext>
                  </a:extLst>
                </a:gridCol>
              </a:tblGrid>
              <a:tr h="725549">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Expenditure</a:t>
                      </a:r>
                    </a:p>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By </a:t>
                      </a:r>
                      <a:r>
                        <a:rPr lang="en-US" sz="2000" b="1" dirty="0" err="1">
                          <a:solidFill>
                            <a:schemeClr val="tx2">
                              <a:lumMod val="50000"/>
                            </a:schemeClr>
                          </a:solidFill>
                          <a:effectLst/>
                          <a:latin typeface="Arial" panose="020B0604020202020204" pitchFamily="34" charset="0"/>
                          <a:cs typeface="Arial" panose="020B0604020202020204" pitchFamily="34" charset="0"/>
                        </a:rPr>
                        <a:t>Programme</a:t>
                      </a:r>
                      <a:endParaRPr lang="en-US" sz="2000" b="1" dirty="0">
                        <a:solidFill>
                          <a:schemeClr val="tx2">
                            <a:lumMod val="50000"/>
                          </a:schemeClr>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lumMod val="50000"/>
                            </a:schemeClr>
                          </a:solidFill>
                          <a:effectLst/>
                          <a:latin typeface="Arial" panose="020B0604020202020204" pitchFamily="34" charset="0"/>
                          <a:ea typeface="+mn-ea"/>
                          <a:cs typeface="Arial" panose="020B0604020202020204" pitchFamily="34" charset="0"/>
                        </a:rPr>
                        <a:t>(Incl. Vaalputs)</a:t>
                      </a:r>
                      <a:endParaRPr lang="en-ZA" sz="2000" b="1" kern="1200" dirty="0">
                        <a:solidFill>
                          <a:schemeClr val="tx2">
                            <a:lumMod val="50000"/>
                          </a:schemeClr>
                        </a:solidFill>
                        <a:effectLst/>
                        <a:latin typeface="Arial" panose="020B0604020202020204" pitchFamily="34" charset="0"/>
                        <a:ea typeface="+mn-ea"/>
                        <a:cs typeface="Arial" panose="020B0604020202020204" pitchFamily="34" charset="0"/>
                      </a:endParaRPr>
                    </a:p>
                    <a:p>
                      <a:pPr algn="ctr">
                        <a:spcAft>
                          <a:spcPts val="0"/>
                        </a:spcAft>
                      </a:pPr>
                      <a:endParaRPr lang="en-ZA" sz="2000" b="1" dirty="0">
                        <a:solidFill>
                          <a:schemeClr val="tx2">
                            <a:lumMod val="50000"/>
                          </a:schemeClr>
                        </a:solidFill>
                        <a:effectLst/>
                        <a:latin typeface="Arial" panose="020B060402020202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2022/23</a:t>
                      </a:r>
                      <a:endParaRPr lang="en-ZA" sz="20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Budget</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2023/24</a:t>
                      </a:r>
                      <a:endParaRPr lang="en-ZA" sz="20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Budget</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2024/25</a:t>
                      </a:r>
                      <a:endParaRPr lang="en-ZA" sz="2000" b="1" dirty="0">
                        <a:solidFill>
                          <a:schemeClr val="tx2">
                            <a:lumMod val="50000"/>
                          </a:schemeClr>
                        </a:solidFill>
                        <a:effectLst/>
                        <a:latin typeface="Arial" panose="020B0604020202020204" pitchFamily="34" charset="0"/>
                        <a:cs typeface="Arial" panose="020B0604020202020204" pitchFamily="34" charset="0"/>
                      </a:endParaRPr>
                    </a:p>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Budget</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b="1" dirty="0">
                          <a:solidFill>
                            <a:schemeClr val="tx2">
                              <a:lumMod val="50000"/>
                            </a:schemeClr>
                          </a:solidFill>
                          <a:effectLst/>
                          <a:latin typeface="Arial" panose="020B0604020202020204" pitchFamily="34" charset="0"/>
                          <a:cs typeface="Arial" panose="020B0604020202020204" pitchFamily="34" charset="0"/>
                        </a:rPr>
                        <a:t>MTEF</a:t>
                      </a:r>
                    </a:p>
                    <a:p>
                      <a:pPr algn="ct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Total</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b="1" dirty="0">
                          <a:solidFill>
                            <a:schemeClr val="tx2">
                              <a:lumMod val="50000"/>
                            </a:schemeClr>
                          </a:solidFill>
                          <a:effectLst/>
                          <a:latin typeface="Arial" panose="020B0604020202020204" pitchFamily="34" charset="0"/>
                          <a:cs typeface="Arial" panose="020B0604020202020204" pitchFamily="34" charset="0"/>
                        </a:rPr>
                        <a:t>Ave </a:t>
                      </a:r>
                      <a:r>
                        <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%age </a:t>
                      </a:r>
                    </a:p>
                    <a:p>
                      <a:pPr algn="ctr">
                        <a:spcAft>
                          <a:spcPts val="0"/>
                        </a:spcAft>
                      </a:pPr>
                      <a:r>
                        <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over </a:t>
                      </a:r>
                    </a:p>
                    <a:p>
                      <a:pPr algn="ctr">
                        <a:spcAft>
                          <a:spcPts val="0"/>
                        </a:spcAft>
                      </a:pPr>
                      <a:r>
                        <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MTEF</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0000"/>
                  </a:ext>
                </a:extLst>
              </a:tr>
              <a:tr h="619314">
                <a:tc vMerge="1">
                  <a:txBody>
                    <a:bodyPr/>
                    <a:lstStyle/>
                    <a:p>
                      <a:pPr>
                        <a:spcAft>
                          <a:spcPts val="0"/>
                        </a:spcAft>
                      </a:pPr>
                      <a:endParaRPr lang="en-ZA" sz="11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spcAft>
                          <a:spcPts val="0"/>
                        </a:spcAft>
                      </a:pPr>
                      <a:r>
                        <a:rPr lang="en-ZA" sz="2000" b="1" kern="1200" dirty="0">
                          <a:solidFill>
                            <a:schemeClr val="tx2">
                              <a:lumMod val="50000"/>
                            </a:schemeClr>
                          </a:solidFill>
                          <a:effectLst/>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n-ea"/>
                          <a:cs typeface="Arial" panose="020B0604020202020204" pitchFamily="34" charset="0"/>
                        </a:rPr>
                        <a:t>R 000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vMerge="1">
                  <a:txBody>
                    <a:bodyPr/>
                    <a:lstStyle/>
                    <a:p>
                      <a:pPr algn="ctr">
                        <a:spcAft>
                          <a:spcPts val="0"/>
                        </a:spcAft>
                      </a:pP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7022501"/>
                  </a:ext>
                </a:extLst>
              </a:tr>
              <a:tr h="6391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Administration</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32,956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33,341</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33,790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100,087</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38%</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90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Radwaste Operations</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38,542</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39,783</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41,403</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119,728</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45%</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24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Science, Engineering &amp; Technology</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5,260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5,192</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6,423</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16,875</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24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lumMod val="50000"/>
                            </a:schemeClr>
                          </a:solidFill>
                          <a:effectLst/>
                          <a:latin typeface="Arial" panose="020B0604020202020204" pitchFamily="34" charset="0"/>
                          <a:ea typeface="+mn-ea"/>
                          <a:cs typeface="Arial" panose="020B0604020202020204" pitchFamily="34" charset="0"/>
                        </a:rPr>
                        <a:t>Radwaste </a:t>
                      </a:r>
                      <a:r>
                        <a:rPr lang="en-ZA" sz="2000" b="1" kern="1200" dirty="0">
                          <a:solidFill>
                            <a:schemeClr val="tx2">
                              <a:lumMod val="50000"/>
                            </a:schemeClr>
                          </a:solidFill>
                          <a:effectLst/>
                          <a:latin typeface="Arial" panose="020B0604020202020204" pitchFamily="34" charset="0"/>
                          <a:ea typeface="+mn-ea"/>
                          <a:cs typeface="Arial" panose="020B0604020202020204" pitchFamily="34" charset="0"/>
                        </a:rPr>
                        <a:t>Compliance</a:t>
                      </a:r>
                    </a:p>
                    <a:p>
                      <a:pPr>
                        <a:spcAft>
                          <a:spcPts val="0"/>
                        </a:spcAft>
                      </a:pP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10,004</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9,886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10,266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30,156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kern="1200" dirty="0">
                          <a:solidFill>
                            <a:schemeClr val="tx2">
                              <a:lumMod val="50000"/>
                            </a:schemeClr>
                          </a:solidFill>
                          <a:effectLst/>
                          <a:latin typeface="Arial" panose="020B0604020202020204" pitchFamily="34" charset="0"/>
                          <a:ea typeface="+mn-ea"/>
                          <a:cs typeface="Arial" panose="020B0604020202020204" pitchFamily="34" charset="0"/>
                        </a:rPr>
                        <a:t>11%</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044685"/>
                  </a:ext>
                </a:extLst>
              </a:tr>
              <a:tr h="602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Aft>
                          <a:spcPts val="0"/>
                        </a:spcAft>
                      </a:pPr>
                      <a:r>
                        <a:rPr lang="en-US" sz="2000" b="1" dirty="0">
                          <a:solidFill>
                            <a:schemeClr val="tx2">
                              <a:lumMod val="50000"/>
                            </a:schemeClr>
                          </a:solidFill>
                          <a:effectLst/>
                          <a:latin typeface="Arial" panose="020B0604020202020204" pitchFamily="34" charset="0"/>
                          <a:cs typeface="Arial" panose="020B0604020202020204" pitchFamily="34" charset="0"/>
                        </a:rPr>
                        <a:t>Total Expenditure</a:t>
                      </a:r>
                      <a:endParaRPr lang="en-ZA" sz="20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b="1" kern="1200" dirty="0">
                          <a:solidFill>
                            <a:schemeClr val="tx2">
                              <a:lumMod val="50000"/>
                            </a:schemeClr>
                          </a:solidFill>
                          <a:effectLst/>
                          <a:latin typeface="Arial" panose="020B0604020202020204" pitchFamily="34" charset="0"/>
                          <a:ea typeface="+mn-ea"/>
                          <a:cs typeface="Arial" panose="020B0604020202020204" pitchFamily="34" charset="0"/>
                        </a:rPr>
                        <a:t>86.762</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b="1" kern="1200" dirty="0">
                          <a:solidFill>
                            <a:schemeClr val="tx2">
                              <a:lumMod val="50000"/>
                            </a:schemeClr>
                          </a:solidFill>
                          <a:effectLst/>
                          <a:latin typeface="Arial" panose="020B0604020202020204" pitchFamily="34" charset="0"/>
                          <a:ea typeface="+mn-ea"/>
                          <a:cs typeface="Arial" panose="020B0604020202020204" pitchFamily="34" charset="0"/>
                        </a:rPr>
                        <a:t>88,202</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b="1" kern="1200" dirty="0">
                          <a:solidFill>
                            <a:schemeClr val="tx2">
                              <a:lumMod val="50000"/>
                            </a:schemeClr>
                          </a:solidFill>
                          <a:effectLst/>
                          <a:latin typeface="Arial" panose="020B0604020202020204" pitchFamily="34" charset="0"/>
                          <a:ea typeface="+mn-ea"/>
                          <a:cs typeface="Arial" panose="020B0604020202020204" pitchFamily="34" charset="0"/>
                        </a:rPr>
                        <a:t>91,882</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b="1" kern="1200" dirty="0">
                          <a:solidFill>
                            <a:schemeClr val="tx2">
                              <a:lumMod val="50000"/>
                            </a:schemeClr>
                          </a:solidFill>
                          <a:effectLst/>
                          <a:latin typeface="Arial" panose="020B0604020202020204" pitchFamily="34" charset="0"/>
                          <a:ea typeface="+mn-ea"/>
                          <a:cs typeface="Arial" panose="020B0604020202020204" pitchFamily="34" charset="0"/>
                        </a:rPr>
                        <a:t>266,846</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spcAft>
                          <a:spcPts val="0"/>
                        </a:spcAft>
                      </a:pPr>
                      <a:r>
                        <a:rPr lang="en-ZA" sz="2000" b="1" kern="1200" dirty="0">
                          <a:solidFill>
                            <a:schemeClr val="tx2">
                              <a:lumMod val="50000"/>
                            </a:schemeClr>
                          </a:solidFill>
                          <a:effectLst/>
                          <a:latin typeface="Arial" panose="020B0604020202020204" pitchFamily="34" charset="0"/>
                          <a:ea typeface="+mn-ea"/>
                          <a:cs typeface="Arial" panose="020B0604020202020204" pitchFamily="34" charset="0"/>
                        </a:rPr>
                        <a:t>100%</a:t>
                      </a:r>
                    </a:p>
                  </a:txBody>
                  <a:tcPr marL="0" marR="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7372F29-49A6-4781-8A8A-E989FEB4C192}"/>
              </a:ext>
            </a:extLst>
          </p:cNvPr>
          <p:cNvSpPr txBox="1"/>
          <p:nvPr/>
        </p:nvSpPr>
        <p:spPr>
          <a:xfrm>
            <a:off x="265818" y="5298923"/>
            <a:ext cx="11765390" cy="2228815"/>
          </a:xfrm>
          <a:prstGeom prst="rect">
            <a:avLst/>
          </a:prstGeom>
          <a:noFill/>
        </p:spPr>
        <p:txBody>
          <a:bodyPr wrap="square" rtlCol="0">
            <a:spAutoFit/>
          </a:bodyPr>
          <a:lstStyle/>
          <a:p>
            <a:pPr marL="0" indent="0" algn="just">
              <a:lnSpc>
                <a:spcPct val="100000"/>
              </a:lnSpc>
              <a:spcBef>
                <a:spcPts val="450"/>
              </a:spcBef>
              <a:spcAft>
                <a:spcPts val="450"/>
              </a:spcAft>
              <a:buNone/>
              <a:defRPr/>
            </a:pPr>
            <a:r>
              <a:rPr lang="en-ZA" sz="2000" b="1" dirty="0">
                <a:solidFill>
                  <a:srgbClr val="001132"/>
                </a:solidFill>
                <a:latin typeface="Arial" panose="020B0604020202020204" pitchFamily="34" charset="0"/>
                <a:cs typeface="Arial" panose="020B0604020202020204" pitchFamily="34" charset="0"/>
              </a:rPr>
              <a:t>The inclusion of the Vaalputs operations budget in the NRWDI MTEF budget  allocations results in a decrease in the Administration programme budget by 26% (from 63% to 38%), and  an increase in the core business budget by 26% (from 37% to 62%)</a:t>
            </a:r>
          </a:p>
          <a:p>
            <a:pPr marL="0" indent="0" algn="just">
              <a:lnSpc>
                <a:spcPct val="100000"/>
              </a:lnSpc>
              <a:spcBef>
                <a:spcPts val="450"/>
              </a:spcBef>
              <a:spcAft>
                <a:spcPts val="450"/>
              </a:spcAft>
              <a:buNone/>
              <a:defRPr/>
            </a:pPr>
            <a:endParaRPr lang="en-ZA" sz="20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000" b="1" dirty="0">
              <a:solidFill>
                <a:srgbClr val="001132"/>
              </a:solidFill>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418853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29140" y="54228"/>
            <a:ext cx="11533717" cy="922140"/>
          </a:xfrm>
          <a:solidFill>
            <a:schemeClr val="accent1">
              <a:lumMod val="40000"/>
              <a:lumOff val="60000"/>
            </a:schemeClr>
          </a:solidFill>
        </p:spPr>
        <p:txBody>
          <a:bodyPr>
            <a:noAutofit/>
          </a:bodyPr>
          <a:lstStyle/>
          <a:p>
            <a:r>
              <a:rPr lang="en-US" sz="2800" b="1" dirty="0">
                <a:solidFill>
                  <a:srgbClr val="001132"/>
                </a:solidFill>
                <a:latin typeface="Arial" panose="020B0604020202020204" pitchFamily="34" charset="0"/>
                <a:cs typeface="Arial" panose="020B0604020202020204" pitchFamily="34" charset="0"/>
              </a:rPr>
              <a:t>EXPENDITURE BY PROGRAMME BY ECONOMIC CLASSIFICATION – INCLUDING VAALPUTS</a:t>
            </a:r>
            <a:endParaRPr lang="en-US" sz="2800" dirty="0">
              <a:solidFill>
                <a:srgbClr val="001132"/>
              </a:solidFill>
            </a:endParaRPr>
          </a:p>
        </p:txBody>
      </p:sp>
      <p:sp>
        <p:nvSpPr>
          <p:cNvPr id="14" name="Content Placeholder 13"/>
          <p:cNvSpPr>
            <a:spLocks noGrp="1"/>
          </p:cNvSpPr>
          <p:nvPr>
            <p:ph idx="1"/>
          </p:nvPr>
        </p:nvSpPr>
        <p:spPr>
          <a:xfrm>
            <a:off x="268941" y="867998"/>
            <a:ext cx="11687415" cy="5802998"/>
          </a:xfrm>
        </p:spPr>
        <p:txBody>
          <a:bodyPr>
            <a:normAutofit/>
          </a:bodyPr>
          <a:lstStyle/>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400" b="1" dirty="0">
              <a:solidFill>
                <a:srgbClr val="00113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28</a:t>
            </a:fld>
            <a:endParaRPr lang="en-ZA"/>
          </a:p>
        </p:txBody>
      </p:sp>
      <p:sp>
        <p:nvSpPr>
          <p:cNvPr id="3" name="TextBox 2">
            <a:extLst>
              <a:ext uri="{FF2B5EF4-FFF2-40B4-BE49-F238E27FC236}">
                <a16:creationId xmlns:a16="http://schemas.microsoft.com/office/drawing/2014/main" id="{F555E343-A7AE-4C5D-8B3D-49092C94D87B}"/>
              </a:ext>
            </a:extLst>
          </p:cNvPr>
          <p:cNvSpPr txBox="1"/>
          <p:nvPr/>
        </p:nvSpPr>
        <p:spPr>
          <a:xfrm>
            <a:off x="216022" y="5474821"/>
            <a:ext cx="10248777" cy="1169551"/>
          </a:xfrm>
          <a:prstGeom prst="rect">
            <a:avLst/>
          </a:prstGeom>
          <a:noFill/>
        </p:spPr>
        <p:txBody>
          <a:bodyPr wrap="square" rtlCol="0">
            <a:spAutoFit/>
          </a:bodyPr>
          <a:lstStyle/>
          <a:p>
            <a:pPr fontAlgn="ctr"/>
            <a:r>
              <a:rPr lang="en-ZA" sz="1300" dirty="0">
                <a:solidFill>
                  <a:srgbClr val="000000"/>
                </a:solidFill>
                <a:latin typeface="Arial" panose="020B0604020202020204" pitchFamily="34" charset="0"/>
                <a:cs typeface="Arial" panose="020B0604020202020204" pitchFamily="34" charset="0"/>
              </a:rPr>
              <a:t>On average over the MTEF, the %age budget per economic classification for NRWDI (including Vaalputs) will be as follows:  </a:t>
            </a:r>
          </a:p>
          <a:p>
            <a:pPr fontAlgn="ctr"/>
            <a:r>
              <a:rPr lang="en-ZA" sz="1300" dirty="0">
                <a:solidFill>
                  <a:srgbClr val="000000"/>
                </a:solidFill>
                <a:latin typeface="Arial" panose="020B0604020202020204" pitchFamily="34" charset="0"/>
                <a:cs typeface="Arial" panose="020B0604020202020204" pitchFamily="34" charset="0"/>
              </a:rPr>
              <a:t>- Compensation of Employees (COE) – 58%</a:t>
            </a:r>
          </a:p>
          <a:p>
            <a:pPr fontAlgn="ctr"/>
            <a:r>
              <a:rPr lang="en-ZA" sz="1300" dirty="0">
                <a:solidFill>
                  <a:srgbClr val="000000"/>
                </a:solidFill>
                <a:latin typeface="Arial" panose="020B0604020202020204" pitchFamily="34" charset="0"/>
                <a:cs typeface="Arial" panose="020B0604020202020204" pitchFamily="34" charset="0"/>
              </a:rPr>
              <a:t>- Good and Services (G&amp;S) – 40%</a:t>
            </a:r>
          </a:p>
          <a:p>
            <a:pPr fontAlgn="ctr"/>
            <a:r>
              <a:rPr lang="en-ZA" sz="1300" dirty="0">
                <a:solidFill>
                  <a:srgbClr val="000000"/>
                </a:solidFill>
                <a:latin typeface="Arial" panose="020B0604020202020204" pitchFamily="34" charset="0"/>
                <a:cs typeface="Arial" panose="020B0604020202020204" pitchFamily="34" charset="0"/>
              </a:rPr>
              <a:t>- Depreciation – 2%</a:t>
            </a:r>
          </a:p>
          <a:p>
            <a:endParaRPr lang="en-ZA" dirty="0"/>
          </a:p>
        </p:txBody>
      </p:sp>
      <p:graphicFrame>
        <p:nvGraphicFramePr>
          <p:cNvPr id="5" name="Table 4">
            <a:extLst>
              <a:ext uri="{FF2B5EF4-FFF2-40B4-BE49-F238E27FC236}">
                <a16:creationId xmlns:a16="http://schemas.microsoft.com/office/drawing/2014/main" id="{19310A1D-783A-4C95-8BF8-3A6C71649EA0}"/>
              </a:ext>
            </a:extLst>
          </p:cNvPr>
          <p:cNvGraphicFramePr>
            <a:graphicFrameLocks noGrp="1"/>
          </p:cNvGraphicFramePr>
          <p:nvPr/>
        </p:nvGraphicFramePr>
        <p:xfrm>
          <a:off x="367557" y="1084738"/>
          <a:ext cx="11456885" cy="4390083"/>
        </p:xfrm>
        <a:graphic>
          <a:graphicData uri="http://schemas.openxmlformats.org/drawingml/2006/table">
            <a:tbl>
              <a:tblPr/>
              <a:tblGrid>
                <a:gridCol w="1214500">
                  <a:extLst>
                    <a:ext uri="{9D8B030D-6E8A-4147-A177-3AD203B41FA5}">
                      <a16:colId xmlns:a16="http://schemas.microsoft.com/office/drawing/2014/main" val="3730231961"/>
                    </a:ext>
                  </a:extLst>
                </a:gridCol>
                <a:gridCol w="626864">
                  <a:extLst>
                    <a:ext uri="{9D8B030D-6E8A-4147-A177-3AD203B41FA5}">
                      <a16:colId xmlns:a16="http://schemas.microsoft.com/office/drawing/2014/main" val="2436014492"/>
                    </a:ext>
                  </a:extLst>
                </a:gridCol>
                <a:gridCol w="706681">
                  <a:extLst>
                    <a:ext uri="{9D8B030D-6E8A-4147-A177-3AD203B41FA5}">
                      <a16:colId xmlns:a16="http://schemas.microsoft.com/office/drawing/2014/main" val="1989250353"/>
                    </a:ext>
                  </a:extLst>
                </a:gridCol>
                <a:gridCol w="624131">
                  <a:extLst>
                    <a:ext uri="{9D8B030D-6E8A-4147-A177-3AD203B41FA5}">
                      <a16:colId xmlns:a16="http://schemas.microsoft.com/office/drawing/2014/main" val="2149678046"/>
                    </a:ext>
                  </a:extLst>
                </a:gridCol>
                <a:gridCol w="706681">
                  <a:extLst>
                    <a:ext uri="{9D8B030D-6E8A-4147-A177-3AD203B41FA5}">
                      <a16:colId xmlns:a16="http://schemas.microsoft.com/office/drawing/2014/main" val="371115332"/>
                    </a:ext>
                  </a:extLst>
                </a:gridCol>
                <a:gridCol w="752718">
                  <a:extLst>
                    <a:ext uri="{9D8B030D-6E8A-4147-A177-3AD203B41FA5}">
                      <a16:colId xmlns:a16="http://schemas.microsoft.com/office/drawing/2014/main" val="3676004673"/>
                    </a:ext>
                  </a:extLst>
                </a:gridCol>
                <a:gridCol w="706681">
                  <a:extLst>
                    <a:ext uri="{9D8B030D-6E8A-4147-A177-3AD203B41FA5}">
                      <a16:colId xmlns:a16="http://schemas.microsoft.com/office/drawing/2014/main" val="4264439745"/>
                    </a:ext>
                  </a:extLst>
                </a:gridCol>
                <a:gridCol w="624131">
                  <a:extLst>
                    <a:ext uri="{9D8B030D-6E8A-4147-A177-3AD203B41FA5}">
                      <a16:colId xmlns:a16="http://schemas.microsoft.com/office/drawing/2014/main" val="1672645557"/>
                    </a:ext>
                  </a:extLst>
                </a:gridCol>
                <a:gridCol w="752718">
                  <a:extLst>
                    <a:ext uri="{9D8B030D-6E8A-4147-A177-3AD203B41FA5}">
                      <a16:colId xmlns:a16="http://schemas.microsoft.com/office/drawing/2014/main" val="1080372185"/>
                    </a:ext>
                  </a:extLst>
                </a:gridCol>
                <a:gridCol w="890831">
                  <a:extLst>
                    <a:ext uri="{9D8B030D-6E8A-4147-A177-3AD203B41FA5}">
                      <a16:colId xmlns:a16="http://schemas.microsoft.com/office/drawing/2014/main" val="3646984719"/>
                    </a:ext>
                  </a:extLst>
                </a:gridCol>
                <a:gridCol w="890831">
                  <a:extLst>
                    <a:ext uri="{9D8B030D-6E8A-4147-A177-3AD203B41FA5}">
                      <a16:colId xmlns:a16="http://schemas.microsoft.com/office/drawing/2014/main" val="676879080"/>
                    </a:ext>
                  </a:extLst>
                </a:gridCol>
                <a:gridCol w="946393">
                  <a:extLst>
                    <a:ext uri="{9D8B030D-6E8A-4147-A177-3AD203B41FA5}">
                      <a16:colId xmlns:a16="http://schemas.microsoft.com/office/drawing/2014/main" val="450897074"/>
                    </a:ext>
                  </a:extLst>
                </a:gridCol>
                <a:gridCol w="706681">
                  <a:extLst>
                    <a:ext uri="{9D8B030D-6E8A-4147-A177-3AD203B41FA5}">
                      <a16:colId xmlns:a16="http://schemas.microsoft.com/office/drawing/2014/main" val="2938004462"/>
                    </a:ext>
                  </a:extLst>
                </a:gridCol>
                <a:gridCol w="798756">
                  <a:extLst>
                    <a:ext uri="{9D8B030D-6E8A-4147-A177-3AD203B41FA5}">
                      <a16:colId xmlns:a16="http://schemas.microsoft.com/office/drawing/2014/main" val="2906938989"/>
                    </a:ext>
                  </a:extLst>
                </a:gridCol>
                <a:gridCol w="508288">
                  <a:extLst>
                    <a:ext uri="{9D8B030D-6E8A-4147-A177-3AD203B41FA5}">
                      <a16:colId xmlns:a16="http://schemas.microsoft.com/office/drawing/2014/main" val="2761736373"/>
                    </a:ext>
                  </a:extLst>
                </a:gridCol>
              </a:tblGrid>
              <a:tr h="254077">
                <a:tc>
                  <a:txBody>
                    <a:bodyPr/>
                    <a:lstStyle/>
                    <a:p>
                      <a:pPr algn="ctr" rtl="0" fontAlgn="ctr"/>
                      <a:r>
                        <a:rPr lang="en-ZA" sz="1300" b="1" i="0" u="none" strike="noStrike">
                          <a:solidFill>
                            <a:srgbClr val="000000"/>
                          </a:solidFill>
                          <a:effectLst/>
                          <a:latin typeface="Arial" panose="020B0604020202020204" pitchFamily="34" charset="0"/>
                        </a:rPr>
                        <a:t>Programme</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F0D9"/>
                    </a:solidFill>
                  </a:tcPr>
                </a:tc>
                <a:tc gridSpan="4">
                  <a:txBody>
                    <a:bodyPr/>
                    <a:lstStyle/>
                    <a:p>
                      <a:pPr algn="ctr" rtl="0" fontAlgn="ctr"/>
                      <a:r>
                        <a:rPr lang="en-ZA" sz="1300" b="1" i="0" u="none" strike="noStrike">
                          <a:solidFill>
                            <a:srgbClr val="000000"/>
                          </a:solidFill>
                          <a:effectLst/>
                          <a:latin typeface="Arial" panose="020B0604020202020204" pitchFamily="34" charset="0"/>
                        </a:rPr>
                        <a:t>2022/23</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300" b="1" i="0" u="none" strike="noStrike">
                          <a:solidFill>
                            <a:srgbClr val="000000"/>
                          </a:solidFill>
                          <a:effectLst/>
                          <a:latin typeface="Arial" panose="020B0604020202020204" pitchFamily="34" charset="0"/>
                        </a:rPr>
                        <a:t>2023/24</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300" b="1" i="0" u="none" strike="noStrike">
                          <a:solidFill>
                            <a:srgbClr val="000000"/>
                          </a:solidFill>
                          <a:effectLst/>
                          <a:latin typeface="Arial" panose="020B0604020202020204" pitchFamily="34" charset="0"/>
                        </a:rPr>
                        <a:t>2024/25</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3">
                  <a:txBody>
                    <a:bodyPr/>
                    <a:lstStyle/>
                    <a:p>
                      <a:pPr algn="ctr" rtl="0" fontAlgn="ctr"/>
                      <a:r>
                        <a:rPr lang="en-ZA" sz="1300" b="1" i="0" u="none" strike="noStrike" dirty="0">
                          <a:solidFill>
                            <a:srgbClr val="000000"/>
                          </a:solidFill>
                          <a:effectLst/>
                          <a:latin typeface="Arial" panose="020B0604020202020204" pitchFamily="34" charset="0"/>
                        </a:rPr>
                        <a:t>MTEF </a:t>
                      </a:r>
                    </a:p>
                    <a:p>
                      <a:pPr algn="ctr" rtl="0" fontAlgn="ctr"/>
                      <a:r>
                        <a:rPr lang="en-ZA" sz="1300" b="1" i="0" u="none" strike="noStrike" dirty="0">
                          <a:solidFill>
                            <a:srgbClr val="000000"/>
                          </a:solidFill>
                          <a:effectLst/>
                          <a:latin typeface="Arial" panose="020B0604020202020204" pitchFamily="34" charset="0"/>
                        </a:rPr>
                        <a:t>TOTAL</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rowSpan="3">
                  <a:txBody>
                    <a:bodyPr/>
                    <a:lstStyle/>
                    <a:p>
                      <a:pPr algn="ctr" rtl="0" fontAlgn="ctr"/>
                      <a:r>
                        <a:rPr lang="en-ZA" sz="1300" b="1" i="0" u="none" strike="noStrike">
                          <a:solidFill>
                            <a:srgbClr val="000000"/>
                          </a:solidFill>
                          <a:effectLst/>
                          <a:latin typeface="Arial" panose="020B0604020202020204" pitchFamily="34" charset="0"/>
                        </a:rPr>
                        <a:t>%age</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181523434"/>
                  </a:ext>
                </a:extLst>
              </a:tr>
              <a:tr h="254077">
                <a:tc>
                  <a:txBody>
                    <a:bodyPr/>
                    <a:lstStyle/>
                    <a:p>
                      <a:pPr algn="ctr" rtl="0" fontAlgn="ctr"/>
                      <a:r>
                        <a:rPr lang="en-ZA" sz="1300" b="1" i="0" u="none" strike="noStrike" dirty="0">
                          <a:solidFill>
                            <a:srgbClr val="000000"/>
                          </a:solidFill>
                          <a:effectLst/>
                          <a:latin typeface="Arial" panose="020B0604020202020204" pitchFamily="34" charset="0"/>
                        </a:rPr>
                        <a:t>Incl. VAALPUTS</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2F0D9"/>
                    </a:solidFill>
                  </a:tcPr>
                </a:tc>
                <a:tc gridSpan="4">
                  <a:txBody>
                    <a:bodyPr/>
                    <a:lstStyle/>
                    <a:p>
                      <a:pPr algn="ctr" rtl="0" fontAlgn="ctr"/>
                      <a:r>
                        <a:rPr lang="en-ZA" sz="1300" b="1" i="0" u="none" strike="noStrike" dirty="0">
                          <a:solidFill>
                            <a:srgbClr val="000000"/>
                          </a:solidFill>
                          <a:effectLst/>
                          <a:latin typeface="Arial" panose="020B0604020202020204" pitchFamily="34" charset="0"/>
                        </a:rPr>
                        <a:t>R 000</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300" b="1" i="0" u="none" strike="noStrike">
                          <a:solidFill>
                            <a:srgbClr val="000000"/>
                          </a:solidFill>
                          <a:effectLst/>
                          <a:latin typeface="Arial" panose="020B0604020202020204" pitchFamily="34" charset="0"/>
                        </a:rPr>
                        <a:t>R 000</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300" b="1" i="0" u="none" strike="noStrike">
                          <a:solidFill>
                            <a:srgbClr val="000000"/>
                          </a:solidFill>
                          <a:effectLst/>
                          <a:latin typeface="Arial" panose="020B0604020202020204" pitchFamily="34" charset="0"/>
                        </a:rPr>
                        <a:t>R 000</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hMerge="1">
                  <a:txBody>
                    <a:bodyPr/>
                    <a:lstStyle/>
                    <a:p>
                      <a:endParaRPr lang="en-ZA"/>
                    </a:p>
                  </a:txBody>
                  <a:tcPr/>
                </a:tc>
                <a:tc hMerge="1">
                  <a:txBody>
                    <a:bodyPr/>
                    <a:lstStyle/>
                    <a:p>
                      <a:endParaRPr lang="en-ZA"/>
                    </a:p>
                  </a:txBody>
                  <a:tcPr/>
                </a:tc>
                <a:tc h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916185573"/>
                  </a:ext>
                </a:extLst>
              </a:tr>
              <a:tr h="254077">
                <a:tc>
                  <a:txBody>
                    <a:bodyPr/>
                    <a:lstStyle/>
                    <a:p>
                      <a:pPr algn="ctr" rtl="0" fontAlgn="ctr"/>
                      <a:r>
                        <a:rPr lang="en-ZA" sz="1300" b="1" i="0" u="none" strike="noStrike">
                          <a:solidFill>
                            <a:srgbClr val="000000"/>
                          </a:solidFill>
                          <a:effectLst/>
                          <a:latin typeface="Arial" panose="020B0604020202020204" pitchFamily="34" charset="0"/>
                        </a:rPr>
                        <a:t> </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COE</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G&amp;S</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dirty="0" err="1">
                          <a:solidFill>
                            <a:srgbClr val="000000"/>
                          </a:solidFill>
                          <a:effectLst/>
                          <a:latin typeface="Arial" panose="020B0604020202020204" pitchFamily="34" charset="0"/>
                        </a:rPr>
                        <a:t>Depr</a:t>
                      </a:r>
                      <a:r>
                        <a:rPr lang="en-ZA" sz="1300" b="1" i="0" u="none" strike="noStrike" dirty="0">
                          <a:solidFill>
                            <a:srgbClr val="000000"/>
                          </a:solidFill>
                          <a:effectLst/>
                          <a:latin typeface="Arial" panose="020B0604020202020204" pitchFamily="34" charset="0"/>
                        </a:rPr>
                        <a:t>.</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Total</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COE</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G&amp;S</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Depr.</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Total</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COE</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G&amp;S</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Depr.</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a:txBody>
                    <a:bodyPr/>
                    <a:lstStyle/>
                    <a:p>
                      <a:pPr algn="ctr" rtl="0" fontAlgn="ctr"/>
                      <a:r>
                        <a:rPr lang="en-ZA" sz="1300" b="1" i="0" u="none" strike="noStrike">
                          <a:solidFill>
                            <a:srgbClr val="000000"/>
                          </a:solidFill>
                          <a:effectLst/>
                          <a:latin typeface="Arial" panose="020B0604020202020204" pitchFamily="34" charset="0"/>
                        </a:rPr>
                        <a:t>Total</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0D9"/>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157326800"/>
                  </a:ext>
                </a:extLst>
              </a:tr>
              <a:tr h="498223">
                <a:tc>
                  <a:txBody>
                    <a:bodyPr/>
                    <a:lstStyle/>
                    <a:p>
                      <a:pPr algn="l" rtl="0" fontAlgn="ctr"/>
                      <a:r>
                        <a:rPr lang="en-ZA" sz="1300" b="1" i="0" u="none" strike="noStrike" dirty="0">
                          <a:solidFill>
                            <a:srgbClr val="000000"/>
                          </a:solidFill>
                          <a:effectLst/>
                          <a:latin typeface="Arial" panose="020B0604020202020204" pitchFamily="34" charset="0"/>
                        </a:rPr>
                        <a:t>Administration</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b"/>
                      <a:r>
                        <a:rPr lang="en-ZA" sz="1300" b="0" i="0" u="none" strike="noStrike">
                          <a:solidFill>
                            <a:srgbClr val="000000"/>
                          </a:solidFill>
                          <a:effectLst/>
                          <a:latin typeface="Arial" panose="020B0604020202020204" pitchFamily="34" charset="0"/>
                        </a:rPr>
                        <a:t>  24 122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7 634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1 200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a:solidFill>
                            <a:srgbClr val="000000"/>
                          </a:solidFill>
                          <a:effectLst/>
                          <a:latin typeface="Arial" panose="020B0604020202020204" pitchFamily="34" charset="0"/>
                        </a:rPr>
                        <a:t>  32 956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24 378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7 713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1 250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33 341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24 106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8 384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1 300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33 790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100 087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38%</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415470"/>
                  </a:ext>
                </a:extLst>
              </a:tr>
              <a:tr h="498223">
                <a:tc>
                  <a:txBody>
                    <a:bodyPr/>
                    <a:lstStyle/>
                    <a:p>
                      <a:pPr algn="l" rtl="0" fontAlgn="ctr"/>
                      <a:r>
                        <a:rPr lang="en-ZA" sz="1300" b="1" i="0" u="none" strike="noStrike">
                          <a:solidFill>
                            <a:srgbClr val="000000"/>
                          </a:solidFill>
                          <a:effectLst/>
                          <a:latin typeface="Arial" panose="020B0604020202020204" pitchFamily="34" charset="0"/>
                        </a:rPr>
                        <a:t>RadWaste Operations</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b"/>
                      <a:r>
                        <a:rPr lang="en-ZA" sz="1300" b="0" i="0" u="none" strike="noStrike">
                          <a:solidFill>
                            <a:srgbClr val="000000"/>
                          </a:solidFill>
                          <a:effectLst/>
                          <a:latin typeface="Arial" panose="020B0604020202020204" pitchFamily="34" charset="0"/>
                        </a:rPr>
                        <a:t>  12 324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25 845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373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38 542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rPr>
                        <a:t>   12 598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26 975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210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39 783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13 032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28 211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160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41 403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119 728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45%</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658314"/>
                  </a:ext>
                </a:extLst>
              </a:tr>
              <a:tr h="742369">
                <a:tc>
                  <a:txBody>
                    <a:bodyPr/>
                    <a:lstStyle/>
                    <a:p>
                      <a:pPr algn="l" rtl="0" fontAlgn="ctr"/>
                      <a:r>
                        <a:rPr lang="en-ZA" sz="1300" b="1" i="0" u="none" strike="noStrike" dirty="0">
                          <a:solidFill>
                            <a:srgbClr val="000000"/>
                          </a:solidFill>
                          <a:effectLst/>
                          <a:latin typeface="Arial" panose="020B0604020202020204" pitchFamily="34" charset="0"/>
                        </a:rPr>
                        <a:t>Science, Engineering &amp; Technology</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b"/>
                      <a:r>
                        <a:rPr lang="en-ZA" sz="1300" b="0" i="0" u="none" strike="noStrike">
                          <a:solidFill>
                            <a:srgbClr val="000000"/>
                          </a:solidFill>
                          <a:effectLst/>
                          <a:latin typeface="Arial" panose="020B0604020202020204" pitchFamily="34" charset="0"/>
                        </a:rPr>
                        <a:t>    5 123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137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5 260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5 055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rPr>
                        <a:t>       137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5 192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5 282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1 141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6 423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16 875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6%</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930193"/>
                  </a:ext>
                </a:extLst>
              </a:tr>
              <a:tr h="742369">
                <a:tc>
                  <a:txBody>
                    <a:bodyPr/>
                    <a:lstStyle/>
                    <a:p>
                      <a:pPr algn="l" rtl="0" fontAlgn="ctr"/>
                      <a:r>
                        <a:rPr lang="en-ZA" sz="1300" b="1" i="0" u="none" strike="noStrike">
                          <a:solidFill>
                            <a:srgbClr val="000000"/>
                          </a:solidFill>
                          <a:effectLst/>
                          <a:latin typeface="Arial" panose="020B0604020202020204" pitchFamily="34" charset="0"/>
                        </a:rPr>
                        <a:t>RadWaste Compliance Management</a:t>
                      </a:r>
                    </a:p>
                  </a:txBody>
                  <a:tcPr marL="8059" marR="8059" marT="8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l" fontAlgn="b"/>
                      <a:r>
                        <a:rPr lang="en-ZA" sz="1300" b="0" i="0" u="none" strike="noStrike">
                          <a:solidFill>
                            <a:srgbClr val="000000"/>
                          </a:solidFill>
                          <a:effectLst/>
                          <a:latin typeface="Arial" panose="020B0604020202020204" pitchFamily="34" charset="0"/>
                        </a:rPr>
                        <a:t>    9 748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256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10 004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9 631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255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a:solidFill>
                            <a:srgbClr val="000000"/>
                          </a:solidFill>
                          <a:effectLst/>
                          <a:latin typeface="Arial" panose="020B0604020202020204" pitchFamily="34" charset="0"/>
                        </a:rPr>
                        <a:t>     9 886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10 010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256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rPr>
                        <a:t>               -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a:solidFill>
                            <a:srgbClr val="000000"/>
                          </a:solidFill>
                          <a:effectLst/>
                          <a:latin typeface="Arial" panose="020B0604020202020204" pitchFamily="34" charset="0"/>
                        </a:rPr>
                        <a:t>  10 266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a:solidFill>
                            <a:srgbClr val="000000"/>
                          </a:solidFill>
                          <a:effectLst/>
                          <a:latin typeface="Arial" panose="020B0604020202020204" pitchFamily="34" charset="0"/>
                        </a:rPr>
                        <a:t>    30 156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11%</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371452"/>
                  </a:ext>
                </a:extLst>
              </a:tr>
              <a:tr h="498223">
                <a:tc>
                  <a:txBody>
                    <a:bodyPr/>
                    <a:lstStyle/>
                    <a:p>
                      <a:pPr algn="l" fontAlgn="b"/>
                      <a:r>
                        <a:rPr lang="en-ZA" sz="1300" b="1" i="0" u="none" strike="noStrike">
                          <a:solidFill>
                            <a:srgbClr val="000000"/>
                          </a:solidFill>
                          <a:effectLst/>
                          <a:latin typeface="Arial" panose="020B0604020202020204" pitchFamily="34" charset="0"/>
                        </a:rPr>
                        <a:t>Total (Rand 000)</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51 317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33 872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1 573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86 762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51 662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35 080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1 460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a:solidFill>
                            <a:srgbClr val="000000"/>
                          </a:solidFill>
                          <a:effectLst/>
                          <a:latin typeface="Arial" panose="020B0604020202020204" pitchFamily="34" charset="0"/>
                        </a:rPr>
                        <a:t>  88 202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a:solidFill>
                            <a:srgbClr val="000000"/>
                          </a:solidFill>
                          <a:effectLst/>
                          <a:latin typeface="Arial" panose="020B0604020202020204" pitchFamily="34" charset="0"/>
                        </a:rPr>
                        <a:t>      52 430 </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a:solidFill>
                            <a:srgbClr val="000000"/>
                          </a:solidFill>
                          <a:effectLst/>
                          <a:latin typeface="Arial" panose="020B0604020202020204" pitchFamily="34" charset="0"/>
                        </a:rPr>
                        <a:t>      37 992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1 460 </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dirty="0">
                          <a:solidFill>
                            <a:srgbClr val="000000"/>
                          </a:solidFill>
                          <a:effectLst/>
                          <a:latin typeface="Arial" panose="020B0604020202020204" pitchFamily="34" charset="0"/>
                        </a:rPr>
                        <a:t>  91 882 </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0" u="none" strike="noStrike">
                          <a:solidFill>
                            <a:srgbClr val="000000"/>
                          </a:solidFill>
                          <a:effectLst/>
                          <a:latin typeface="Arial" panose="020B0604020202020204" pitchFamily="34" charset="0"/>
                        </a:rPr>
                        <a:t>  266 846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Calibri" panose="020F0502020204030204" pitchFamily="34" charset="0"/>
                        </a:rPr>
                        <a:t>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445829"/>
                  </a:ext>
                </a:extLst>
              </a:tr>
              <a:tr h="498223">
                <a:tc>
                  <a:txBody>
                    <a:bodyPr/>
                    <a:lstStyle/>
                    <a:p>
                      <a:pPr algn="l" fontAlgn="b"/>
                      <a:r>
                        <a:rPr lang="en-ZA" sz="1300" b="0" i="0" u="none" strike="noStrike">
                          <a:solidFill>
                            <a:srgbClr val="000000"/>
                          </a:solidFill>
                          <a:effectLst/>
                          <a:latin typeface="Arial" panose="020B0604020202020204" pitchFamily="34" charset="0"/>
                        </a:rPr>
                        <a:t>%age</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59%</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39%</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2%</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100%</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59%</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40%</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2%</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100%</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57%</a:t>
                      </a:r>
                    </a:p>
                  </a:txBody>
                  <a:tcPr marL="8059" marR="8059" marT="80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41%</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2%</a:t>
                      </a:r>
                    </a:p>
                  </a:txBody>
                  <a:tcPr marL="8059" marR="8059" marT="8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a:solidFill>
                            <a:srgbClr val="000000"/>
                          </a:solidFill>
                          <a:effectLst/>
                          <a:latin typeface="Arial" panose="020B0604020202020204" pitchFamily="34" charset="0"/>
                        </a:rPr>
                        <a:t>100%</a:t>
                      </a:r>
                    </a:p>
                  </a:txBody>
                  <a:tcPr marL="8059" marR="8059" marT="80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Calibri" panose="020F0502020204030204" pitchFamily="34" charset="0"/>
                        </a:rPr>
                        <a:t> </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0" i="0" u="none" strike="noStrike" dirty="0">
                          <a:solidFill>
                            <a:srgbClr val="000000"/>
                          </a:solidFill>
                          <a:effectLst/>
                          <a:latin typeface="Arial" panose="020B0604020202020204" pitchFamily="34" charset="0"/>
                        </a:rPr>
                        <a:t>100%</a:t>
                      </a:r>
                    </a:p>
                  </a:txBody>
                  <a:tcPr marL="8059" marR="8059" marT="80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655818"/>
                  </a:ext>
                </a:extLst>
              </a:tr>
            </a:tbl>
          </a:graphicData>
        </a:graphic>
      </p:graphicFrame>
    </p:spTree>
    <p:extLst>
      <p:ext uri="{BB962C8B-B14F-4D97-AF65-F5344CB8AC3E}">
        <p14:creationId xmlns:p14="http://schemas.microsoft.com/office/powerpoint/2010/main" val="241290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68941" y="802261"/>
            <a:ext cx="11687415" cy="5624714"/>
          </a:xfrm>
        </p:spPr>
        <p:txBody>
          <a:bodyPr>
            <a:noAutofit/>
          </a:bodyPr>
          <a:lstStyle/>
          <a:p>
            <a:pPr marL="0" indent="0">
              <a:spcBef>
                <a:spcPts val="450"/>
              </a:spcBef>
              <a:spcAft>
                <a:spcPts val="450"/>
              </a:spcAft>
              <a:buNone/>
              <a:defRPr/>
            </a:pPr>
            <a:endParaRPr lang="en-ZA" sz="2400" b="1" dirty="0">
              <a:solidFill>
                <a:srgbClr val="001132"/>
              </a:solidFill>
              <a:latin typeface="Arial" panose="020B0604020202020204" pitchFamily="34" charset="0"/>
              <a:cs typeface="Arial" panose="020B0604020202020204" pitchFamily="34" charset="0"/>
            </a:endParaRPr>
          </a:p>
          <a:p>
            <a:pPr marL="0" indent="0" algn="ctr">
              <a:spcBef>
                <a:spcPts val="450"/>
              </a:spcBef>
              <a:spcAft>
                <a:spcPts val="450"/>
              </a:spcAft>
              <a:buNone/>
              <a:defRPr/>
            </a:pPr>
            <a:endParaRPr lang="en-ZA" sz="4000" b="1" dirty="0">
              <a:solidFill>
                <a:srgbClr val="001132"/>
              </a:solidFill>
              <a:latin typeface="Arial" panose="020B0604020202020204" pitchFamily="34" charset="0"/>
              <a:cs typeface="Arial" panose="020B0604020202020204" pitchFamily="34" charset="0"/>
            </a:endParaRPr>
          </a:p>
          <a:p>
            <a:pPr marL="0" indent="0" algn="ctr">
              <a:spcBef>
                <a:spcPts val="450"/>
              </a:spcBef>
              <a:spcAft>
                <a:spcPts val="450"/>
              </a:spcAft>
              <a:buNone/>
              <a:defRPr/>
            </a:pPr>
            <a:endParaRPr lang="en-ZA" sz="4000" b="1" dirty="0">
              <a:solidFill>
                <a:srgbClr val="001132"/>
              </a:solidFill>
              <a:latin typeface="Arial" panose="020B0604020202020204" pitchFamily="34" charset="0"/>
              <a:cs typeface="Arial" panose="020B0604020202020204" pitchFamily="34" charset="0"/>
            </a:endParaRPr>
          </a:p>
          <a:p>
            <a:pPr marL="0" indent="0" algn="ctr">
              <a:spcBef>
                <a:spcPts val="450"/>
              </a:spcBef>
              <a:spcAft>
                <a:spcPts val="450"/>
              </a:spcAft>
              <a:buNone/>
              <a:defRPr/>
            </a:pPr>
            <a:endParaRPr lang="en-ZA" sz="4000" b="1" dirty="0">
              <a:solidFill>
                <a:srgbClr val="001132"/>
              </a:solidFill>
              <a:latin typeface="Arial" panose="020B0604020202020204" pitchFamily="34" charset="0"/>
              <a:cs typeface="Arial" panose="020B0604020202020204" pitchFamily="34" charset="0"/>
            </a:endParaRPr>
          </a:p>
          <a:p>
            <a:pPr marL="0" indent="0" algn="ctr">
              <a:spcBef>
                <a:spcPts val="450"/>
              </a:spcBef>
              <a:spcAft>
                <a:spcPts val="450"/>
              </a:spcAft>
              <a:buNone/>
              <a:defRPr/>
            </a:pPr>
            <a:r>
              <a:rPr lang="en-ZA" sz="4000" b="1" dirty="0">
                <a:solidFill>
                  <a:srgbClr val="001132"/>
                </a:solidFill>
                <a:latin typeface="Arial" panose="020B0604020202020204" pitchFamily="34" charset="0"/>
                <a:cs typeface="Arial" panose="020B0604020202020204" pitchFamily="34" charset="0"/>
              </a:rPr>
              <a:t>CONCLUDING REMARKS</a:t>
            </a:r>
            <a:endParaRPr lang="en-ZA" sz="2400" b="1" dirty="0">
              <a:solidFill>
                <a:srgbClr val="0011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57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0486" y="157655"/>
            <a:ext cx="12001034" cy="714925"/>
          </a:xfrm>
          <a:solidFill>
            <a:schemeClr val="accent1">
              <a:lumMod val="40000"/>
              <a:lumOff val="60000"/>
            </a:schemeClr>
          </a:solidFill>
        </p:spPr>
        <p:txBody>
          <a:bodyPr>
            <a:normAutofit/>
          </a:bodyPr>
          <a:lstStyle/>
          <a:p>
            <a:r>
              <a:rPr lang="en-ZA" b="1" dirty="0">
                <a:solidFill>
                  <a:srgbClr val="001132"/>
                </a:solidFill>
                <a:latin typeface="Arial" pitchFamily="34" charset="0"/>
                <a:cs typeface="Arial" pitchFamily="34" charset="0"/>
              </a:rPr>
              <a:t>ABOUT NRWDI</a:t>
            </a:r>
            <a:endParaRPr lang="en-US" b="1" dirty="0">
              <a:solidFill>
                <a:srgbClr val="001132"/>
              </a:solidFill>
              <a:latin typeface="Arial" pitchFamily="34" charset="0"/>
              <a:cs typeface="Arial" pitchFamily="34" charset="0"/>
            </a:endParaRPr>
          </a:p>
        </p:txBody>
      </p:sp>
      <p:sp>
        <p:nvSpPr>
          <p:cNvPr id="6" name="South Africa"/>
          <p:cNvSpPr>
            <a:spLocks noEditPoints="1"/>
          </p:cNvSpPr>
          <p:nvPr/>
        </p:nvSpPr>
        <p:spPr bwMode="auto">
          <a:xfrm>
            <a:off x="2662150" y="2337423"/>
            <a:ext cx="1813263" cy="1540321"/>
          </a:xfrm>
          <a:custGeom>
            <a:avLst/>
            <a:gdLst>
              <a:gd name="T0" fmla="*/ 0 w 1134"/>
              <a:gd name="T1" fmla="*/ 466 h 913"/>
              <a:gd name="T2" fmla="*/ 42 w 1134"/>
              <a:gd name="T3" fmla="*/ 423 h 913"/>
              <a:gd name="T4" fmla="*/ 84 w 1134"/>
              <a:gd name="T5" fmla="*/ 476 h 913"/>
              <a:gd name="T6" fmla="*/ 196 w 1134"/>
              <a:gd name="T7" fmla="*/ 487 h 913"/>
              <a:gd name="T8" fmla="*/ 255 w 1134"/>
              <a:gd name="T9" fmla="*/ 200 h 913"/>
              <a:gd name="T10" fmla="*/ 257 w 1134"/>
              <a:gd name="T11" fmla="*/ 182 h 913"/>
              <a:gd name="T12" fmla="*/ 302 w 1134"/>
              <a:gd name="T13" fmla="*/ 252 h 913"/>
              <a:gd name="T14" fmla="*/ 317 w 1134"/>
              <a:gd name="T15" fmla="*/ 335 h 913"/>
              <a:gd name="T16" fmla="*/ 410 w 1134"/>
              <a:gd name="T17" fmla="*/ 302 h 913"/>
              <a:gd name="T18" fmla="*/ 464 w 1134"/>
              <a:gd name="T19" fmla="*/ 226 h 913"/>
              <a:gd name="T20" fmla="*/ 569 w 1134"/>
              <a:gd name="T21" fmla="*/ 261 h 913"/>
              <a:gd name="T22" fmla="*/ 667 w 1134"/>
              <a:gd name="T23" fmla="*/ 189 h 913"/>
              <a:gd name="T24" fmla="*/ 750 w 1134"/>
              <a:gd name="T25" fmla="*/ 110 h 913"/>
              <a:gd name="T26" fmla="*/ 809 w 1134"/>
              <a:gd name="T27" fmla="*/ 72 h 913"/>
              <a:gd name="T28" fmla="*/ 894 w 1134"/>
              <a:gd name="T29" fmla="*/ 20 h 913"/>
              <a:gd name="T30" fmla="*/ 947 w 1134"/>
              <a:gd name="T31" fmla="*/ 0 h 913"/>
              <a:gd name="T32" fmla="*/ 1061 w 1134"/>
              <a:gd name="T33" fmla="*/ 21 h 913"/>
              <a:gd name="T34" fmla="*/ 1079 w 1134"/>
              <a:gd name="T35" fmla="*/ 113 h 913"/>
              <a:gd name="T36" fmla="*/ 1088 w 1134"/>
              <a:gd name="T37" fmla="*/ 250 h 913"/>
              <a:gd name="T38" fmla="*/ 1055 w 1134"/>
              <a:gd name="T39" fmla="*/ 277 h 913"/>
              <a:gd name="T40" fmla="*/ 996 w 1134"/>
              <a:gd name="T41" fmla="*/ 348 h 913"/>
              <a:gd name="T42" fmla="*/ 1071 w 1134"/>
              <a:gd name="T43" fmla="*/ 390 h 913"/>
              <a:gd name="T44" fmla="*/ 1083 w 1134"/>
              <a:gd name="T45" fmla="*/ 355 h 913"/>
              <a:gd name="T46" fmla="*/ 1134 w 1134"/>
              <a:gd name="T47" fmla="*/ 358 h 913"/>
              <a:gd name="T48" fmla="*/ 1114 w 1134"/>
              <a:gd name="T49" fmla="*/ 415 h 913"/>
              <a:gd name="T50" fmla="*/ 1071 w 1134"/>
              <a:gd name="T51" fmla="*/ 496 h 913"/>
              <a:gd name="T52" fmla="*/ 1008 w 1134"/>
              <a:gd name="T53" fmla="*/ 542 h 913"/>
              <a:gd name="T54" fmla="*/ 958 w 1134"/>
              <a:gd name="T55" fmla="*/ 616 h 913"/>
              <a:gd name="T56" fmla="*/ 871 w 1134"/>
              <a:gd name="T57" fmla="*/ 702 h 913"/>
              <a:gd name="T58" fmla="*/ 774 w 1134"/>
              <a:gd name="T59" fmla="*/ 789 h 913"/>
              <a:gd name="T60" fmla="*/ 638 w 1134"/>
              <a:gd name="T61" fmla="*/ 850 h 913"/>
              <a:gd name="T62" fmla="*/ 603 w 1134"/>
              <a:gd name="T63" fmla="*/ 875 h 913"/>
              <a:gd name="T64" fmla="*/ 545 w 1134"/>
              <a:gd name="T65" fmla="*/ 882 h 913"/>
              <a:gd name="T66" fmla="*/ 460 w 1134"/>
              <a:gd name="T67" fmla="*/ 866 h 913"/>
              <a:gd name="T68" fmla="*/ 412 w 1134"/>
              <a:gd name="T69" fmla="*/ 868 h 913"/>
              <a:gd name="T70" fmla="*/ 348 w 1134"/>
              <a:gd name="T71" fmla="*/ 890 h 913"/>
              <a:gd name="T72" fmla="*/ 286 w 1134"/>
              <a:gd name="T73" fmla="*/ 891 h 913"/>
              <a:gd name="T74" fmla="*/ 243 w 1134"/>
              <a:gd name="T75" fmla="*/ 907 h 913"/>
              <a:gd name="T76" fmla="*/ 193 w 1134"/>
              <a:gd name="T77" fmla="*/ 908 h 913"/>
              <a:gd name="T78" fmla="*/ 163 w 1134"/>
              <a:gd name="T79" fmla="*/ 889 h 913"/>
              <a:gd name="T80" fmla="*/ 137 w 1134"/>
              <a:gd name="T81" fmla="*/ 867 h 913"/>
              <a:gd name="T82" fmla="*/ 122 w 1134"/>
              <a:gd name="T83" fmla="*/ 878 h 913"/>
              <a:gd name="T84" fmla="*/ 113 w 1134"/>
              <a:gd name="T85" fmla="*/ 820 h 913"/>
              <a:gd name="T86" fmla="*/ 98 w 1134"/>
              <a:gd name="T87" fmla="*/ 790 h 913"/>
              <a:gd name="T88" fmla="*/ 108 w 1134"/>
              <a:gd name="T89" fmla="*/ 772 h 913"/>
              <a:gd name="T90" fmla="*/ 118 w 1134"/>
              <a:gd name="T91" fmla="*/ 707 h 913"/>
              <a:gd name="T92" fmla="*/ 71 w 1134"/>
              <a:gd name="T93" fmla="*/ 624 h 913"/>
              <a:gd name="T94" fmla="*/ 22 w 1134"/>
              <a:gd name="T95" fmla="*/ 505 h 913"/>
              <a:gd name="T96" fmla="*/ 876 w 1134"/>
              <a:gd name="T97" fmla="*/ 544 h 913"/>
              <a:gd name="T98" fmla="*/ 836 w 1134"/>
              <a:gd name="T99" fmla="*/ 477 h 913"/>
              <a:gd name="T100" fmla="*/ 739 w 1134"/>
              <a:gd name="T101" fmla="*/ 542 h 913"/>
              <a:gd name="T102" fmla="*/ 756 w 1134"/>
              <a:gd name="T103" fmla="*/ 617 h 913"/>
              <a:gd name="T104" fmla="*/ 841 w 1134"/>
              <a:gd name="T105" fmla="*/ 586 h 913"/>
              <a:gd name="T106" fmla="*/ 876 w 1134"/>
              <a:gd name="T107" fmla="*/ 544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4" h="913">
                <a:moveTo>
                  <a:pt x="5" y="473"/>
                </a:moveTo>
                <a:cubicBezTo>
                  <a:pt x="4" y="471"/>
                  <a:pt x="3" y="469"/>
                  <a:pt x="0" y="467"/>
                </a:cubicBezTo>
                <a:cubicBezTo>
                  <a:pt x="0" y="466"/>
                  <a:pt x="0" y="466"/>
                  <a:pt x="0" y="466"/>
                </a:cubicBezTo>
                <a:cubicBezTo>
                  <a:pt x="8" y="461"/>
                  <a:pt x="8" y="461"/>
                  <a:pt x="8" y="461"/>
                </a:cubicBezTo>
                <a:cubicBezTo>
                  <a:pt x="14" y="453"/>
                  <a:pt x="30" y="456"/>
                  <a:pt x="27" y="444"/>
                </a:cubicBezTo>
                <a:cubicBezTo>
                  <a:pt x="29" y="437"/>
                  <a:pt x="33" y="425"/>
                  <a:pt x="42" y="423"/>
                </a:cubicBezTo>
                <a:cubicBezTo>
                  <a:pt x="57" y="418"/>
                  <a:pt x="51" y="442"/>
                  <a:pt x="64" y="437"/>
                </a:cubicBezTo>
                <a:cubicBezTo>
                  <a:pt x="76" y="445"/>
                  <a:pt x="58" y="455"/>
                  <a:pt x="69" y="463"/>
                </a:cubicBezTo>
                <a:cubicBezTo>
                  <a:pt x="64" y="477"/>
                  <a:pt x="82" y="466"/>
                  <a:pt x="84" y="476"/>
                </a:cubicBezTo>
                <a:cubicBezTo>
                  <a:pt x="97" y="473"/>
                  <a:pt x="108" y="481"/>
                  <a:pt x="120" y="486"/>
                </a:cubicBezTo>
                <a:cubicBezTo>
                  <a:pt x="132" y="486"/>
                  <a:pt x="144" y="486"/>
                  <a:pt x="155" y="482"/>
                </a:cubicBezTo>
                <a:cubicBezTo>
                  <a:pt x="171" y="478"/>
                  <a:pt x="182" y="498"/>
                  <a:pt x="196" y="487"/>
                </a:cubicBezTo>
                <a:cubicBezTo>
                  <a:pt x="191" y="478"/>
                  <a:pt x="199" y="473"/>
                  <a:pt x="208" y="473"/>
                </a:cubicBezTo>
                <a:cubicBezTo>
                  <a:pt x="214" y="457"/>
                  <a:pt x="233" y="458"/>
                  <a:pt x="247" y="451"/>
                </a:cubicBezTo>
                <a:cubicBezTo>
                  <a:pt x="250" y="368"/>
                  <a:pt x="252" y="284"/>
                  <a:pt x="255" y="200"/>
                </a:cubicBezTo>
                <a:cubicBezTo>
                  <a:pt x="255" y="200"/>
                  <a:pt x="255" y="200"/>
                  <a:pt x="255" y="200"/>
                </a:cubicBezTo>
                <a:cubicBezTo>
                  <a:pt x="255" y="195"/>
                  <a:pt x="255" y="189"/>
                  <a:pt x="255" y="183"/>
                </a:cubicBezTo>
                <a:cubicBezTo>
                  <a:pt x="257" y="182"/>
                  <a:pt x="257" y="182"/>
                  <a:pt x="257" y="182"/>
                </a:cubicBezTo>
                <a:cubicBezTo>
                  <a:pt x="259" y="188"/>
                  <a:pt x="263" y="193"/>
                  <a:pt x="272" y="195"/>
                </a:cubicBezTo>
                <a:cubicBezTo>
                  <a:pt x="282" y="201"/>
                  <a:pt x="286" y="213"/>
                  <a:pt x="291" y="222"/>
                </a:cubicBezTo>
                <a:cubicBezTo>
                  <a:pt x="299" y="233"/>
                  <a:pt x="300" y="239"/>
                  <a:pt x="302" y="252"/>
                </a:cubicBezTo>
                <a:cubicBezTo>
                  <a:pt x="310" y="265"/>
                  <a:pt x="316" y="284"/>
                  <a:pt x="305" y="297"/>
                </a:cubicBezTo>
                <a:cubicBezTo>
                  <a:pt x="292" y="305"/>
                  <a:pt x="294" y="318"/>
                  <a:pt x="294" y="331"/>
                </a:cubicBezTo>
                <a:cubicBezTo>
                  <a:pt x="296" y="347"/>
                  <a:pt x="309" y="331"/>
                  <a:pt x="317" y="335"/>
                </a:cubicBezTo>
                <a:cubicBezTo>
                  <a:pt x="331" y="344"/>
                  <a:pt x="347" y="332"/>
                  <a:pt x="362" y="339"/>
                </a:cubicBezTo>
                <a:cubicBezTo>
                  <a:pt x="375" y="342"/>
                  <a:pt x="371" y="328"/>
                  <a:pt x="378" y="325"/>
                </a:cubicBezTo>
                <a:cubicBezTo>
                  <a:pt x="396" y="330"/>
                  <a:pt x="399" y="308"/>
                  <a:pt x="410" y="302"/>
                </a:cubicBezTo>
                <a:cubicBezTo>
                  <a:pt x="419" y="294"/>
                  <a:pt x="430" y="293"/>
                  <a:pt x="437" y="282"/>
                </a:cubicBezTo>
                <a:cubicBezTo>
                  <a:pt x="445" y="273"/>
                  <a:pt x="442" y="264"/>
                  <a:pt x="448" y="254"/>
                </a:cubicBezTo>
                <a:cubicBezTo>
                  <a:pt x="450" y="244"/>
                  <a:pt x="455" y="233"/>
                  <a:pt x="464" y="226"/>
                </a:cubicBezTo>
                <a:cubicBezTo>
                  <a:pt x="478" y="223"/>
                  <a:pt x="493" y="220"/>
                  <a:pt x="505" y="232"/>
                </a:cubicBezTo>
                <a:cubicBezTo>
                  <a:pt x="518" y="240"/>
                  <a:pt x="527" y="258"/>
                  <a:pt x="545" y="251"/>
                </a:cubicBezTo>
                <a:cubicBezTo>
                  <a:pt x="551" y="258"/>
                  <a:pt x="558" y="262"/>
                  <a:pt x="569" y="261"/>
                </a:cubicBezTo>
                <a:cubicBezTo>
                  <a:pt x="581" y="272"/>
                  <a:pt x="596" y="262"/>
                  <a:pt x="608" y="261"/>
                </a:cubicBezTo>
                <a:cubicBezTo>
                  <a:pt x="625" y="267"/>
                  <a:pt x="645" y="256"/>
                  <a:pt x="651" y="238"/>
                </a:cubicBezTo>
                <a:cubicBezTo>
                  <a:pt x="656" y="222"/>
                  <a:pt x="666" y="206"/>
                  <a:pt x="667" y="189"/>
                </a:cubicBezTo>
                <a:cubicBezTo>
                  <a:pt x="680" y="185"/>
                  <a:pt x="693" y="181"/>
                  <a:pt x="706" y="178"/>
                </a:cubicBezTo>
                <a:cubicBezTo>
                  <a:pt x="714" y="168"/>
                  <a:pt x="725" y="159"/>
                  <a:pt x="737" y="153"/>
                </a:cubicBezTo>
                <a:cubicBezTo>
                  <a:pt x="742" y="139"/>
                  <a:pt x="744" y="124"/>
                  <a:pt x="750" y="110"/>
                </a:cubicBezTo>
                <a:cubicBezTo>
                  <a:pt x="757" y="111"/>
                  <a:pt x="758" y="100"/>
                  <a:pt x="765" y="99"/>
                </a:cubicBezTo>
                <a:cubicBezTo>
                  <a:pt x="772" y="90"/>
                  <a:pt x="784" y="93"/>
                  <a:pt x="792" y="86"/>
                </a:cubicBezTo>
                <a:cubicBezTo>
                  <a:pt x="791" y="73"/>
                  <a:pt x="807" y="81"/>
                  <a:pt x="809" y="72"/>
                </a:cubicBezTo>
                <a:cubicBezTo>
                  <a:pt x="818" y="68"/>
                  <a:pt x="821" y="59"/>
                  <a:pt x="828" y="53"/>
                </a:cubicBezTo>
                <a:cubicBezTo>
                  <a:pt x="837" y="44"/>
                  <a:pt x="844" y="30"/>
                  <a:pt x="859" y="31"/>
                </a:cubicBezTo>
                <a:cubicBezTo>
                  <a:pt x="871" y="31"/>
                  <a:pt x="883" y="25"/>
                  <a:pt x="894" y="20"/>
                </a:cubicBezTo>
                <a:cubicBezTo>
                  <a:pt x="896" y="5"/>
                  <a:pt x="913" y="2"/>
                  <a:pt x="926" y="4"/>
                </a:cubicBezTo>
                <a:cubicBezTo>
                  <a:pt x="927" y="2"/>
                  <a:pt x="927" y="2"/>
                  <a:pt x="927" y="2"/>
                </a:cubicBezTo>
                <a:cubicBezTo>
                  <a:pt x="933" y="3"/>
                  <a:pt x="940" y="2"/>
                  <a:pt x="947" y="0"/>
                </a:cubicBezTo>
                <a:cubicBezTo>
                  <a:pt x="963" y="1"/>
                  <a:pt x="975" y="12"/>
                  <a:pt x="990" y="16"/>
                </a:cubicBezTo>
                <a:cubicBezTo>
                  <a:pt x="1004" y="17"/>
                  <a:pt x="1018" y="14"/>
                  <a:pt x="1032" y="14"/>
                </a:cubicBezTo>
                <a:cubicBezTo>
                  <a:pt x="1042" y="15"/>
                  <a:pt x="1051" y="19"/>
                  <a:pt x="1061" y="21"/>
                </a:cubicBezTo>
                <a:cubicBezTo>
                  <a:pt x="1061" y="24"/>
                  <a:pt x="1061" y="24"/>
                  <a:pt x="1061" y="24"/>
                </a:cubicBezTo>
                <a:cubicBezTo>
                  <a:pt x="1065" y="42"/>
                  <a:pt x="1069" y="61"/>
                  <a:pt x="1073" y="79"/>
                </a:cubicBezTo>
                <a:cubicBezTo>
                  <a:pt x="1073" y="91"/>
                  <a:pt x="1068" y="104"/>
                  <a:pt x="1079" y="113"/>
                </a:cubicBezTo>
                <a:cubicBezTo>
                  <a:pt x="1078" y="126"/>
                  <a:pt x="1089" y="134"/>
                  <a:pt x="1091" y="146"/>
                </a:cubicBezTo>
                <a:cubicBezTo>
                  <a:pt x="1087" y="159"/>
                  <a:pt x="1100" y="170"/>
                  <a:pt x="1096" y="183"/>
                </a:cubicBezTo>
                <a:cubicBezTo>
                  <a:pt x="1091" y="205"/>
                  <a:pt x="1095" y="229"/>
                  <a:pt x="1088" y="250"/>
                </a:cubicBezTo>
                <a:cubicBezTo>
                  <a:pt x="1093" y="264"/>
                  <a:pt x="1077" y="273"/>
                  <a:pt x="1082" y="286"/>
                </a:cubicBezTo>
                <a:cubicBezTo>
                  <a:pt x="1081" y="288"/>
                  <a:pt x="1080" y="289"/>
                  <a:pt x="1080" y="290"/>
                </a:cubicBezTo>
                <a:cubicBezTo>
                  <a:pt x="1073" y="295"/>
                  <a:pt x="1062" y="281"/>
                  <a:pt x="1055" y="277"/>
                </a:cubicBezTo>
                <a:cubicBezTo>
                  <a:pt x="1047" y="268"/>
                  <a:pt x="1035" y="274"/>
                  <a:pt x="1029" y="282"/>
                </a:cubicBezTo>
                <a:cubicBezTo>
                  <a:pt x="1020" y="291"/>
                  <a:pt x="1017" y="305"/>
                  <a:pt x="1007" y="313"/>
                </a:cubicBezTo>
                <a:cubicBezTo>
                  <a:pt x="995" y="321"/>
                  <a:pt x="998" y="336"/>
                  <a:pt x="996" y="348"/>
                </a:cubicBezTo>
                <a:cubicBezTo>
                  <a:pt x="1007" y="347"/>
                  <a:pt x="1005" y="361"/>
                  <a:pt x="1009" y="369"/>
                </a:cubicBezTo>
                <a:cubicBezTo>
                  <a:pt x="1015" y="377"/>
                  <a:pt x="1023" y="384"/>
                  <a:pt x="1034" y="387"/>
                </a:cubicBezTo>
                <a:cubicBezTo>
                  <a:pt x="1045" y="391"/>
                  <a:pt x="1059" y="390"/>
                  <a:pt x="1071" y="390"/>
                </a:cubicBezTo>
                <a:cubicBezTo>
                  <a:pt x="1074" y="379"/>
                  <a:pt x="1073" y="365"/>
                  <a:pt x="1080" y="354"/>
                </a:cubicBezTo>
                <a:cubicBezTo>
                  <a:pt x="1081" y="355"/>
                  <a:pt x="1082" y="355"/>
                  <a:pt x="1083" y="355"/>
                </a:cubicBezTo>
                <a:cubicBezTo>
                  <a:pt x="1083" y="355"/>
                  <a:pt x="1083" y="355"/>
                  <a:pt x="1083" y="355"/>
                </a:cubicBezTo>
                <a:cubicBezTo>
                  <a:pt x="1096" y="356"/>
                  <a:pt x="1109" y="359"/>
                  <a:pt x="1122" y="358"/>
                </a:cubicBezTo>
                <a:cubicBezTo>
                  <a:pt x="1126" y="358"/>
                  <a:pt x="1130" y="358"/>
                  <a:pt x="1133" y="358"/>
                </a:cubicBezTo>
                <a:cubicBezTo>
                  <a:pt x="1134" y="358"/>
                  <a:pt x="1134" y="358"/>
                  <a:pt x="1134" y="358"/>
                </a:cubicBezTo>
                <a:cubicBezTo>
                  <a:pt x="1133" y="362"/>
                  <a:pt x="1132" y="365"/>
                  <a:pt x="1131" y="368"/>
                </a:cubicBezTo>
                <a:cubicBezTo>
                  <a:pt x="1129" y="377"/>
                  <a:pt x="1124" y="385"/>
                  <a:pt x="1119" y="392"/>
                </a:cubicBezTo>
                <a:cubicBezTo>
                  <a:pt x="1116" y="399"/>
                  <a:pt x="1117" y="408"/>
                  <a:pt x="1114" y="415"/>
                </a:cubicBezTo>
                <a:cubicBezTo>
                  <a:pt x="1112" y="423"/>
                  <a:pt x="1108" y="431"/>
                  <a:pt x="1104" y="438"/>
                </a:cubicBezTo>
                <a:cubicBezTo>
                  <a:pt x="1098" y="450"/>
                  <a:pt x="1095" y="463"/>
                  <a:pt x="1091" y="476"/>
                </a:cubicBezTo>
                <a:cubicBezTo>
                  <a:pt x="1085" y="483"/>
                  <a:pt x="1080" y="492"/>
                  <a:pt x="1071" y="496"/>
                </a:cubicBezTo>
                <a:cubicBezTo>
                  <a:pt x="1064" y="501"/>
                  <a:pt x="1057" y="507"/>
                  <a:pt x="1050" y="510"/>
                </a:cubicBezTo>
                <a:cubicBezTo>
                  <a:pt x="1043" y="512"/>
                  <a:pt x="1037" y="515"/>
                  <a:pt x="1031" y="519"/>
                </a:cubicBezTo>
                <a:cubicBezTo>
                  <a:pt x="1022" y="525"/>
                  <a:pt x="1016" y="534"/>
                  <a:pt x="1008" y="542"/>
                </a:cubicBezTo>
                <a:cubicBezTo>
                  <a:pt x="1005" y="548"/>
                  <a:pt x="1000" y="552"/>
                  <a:pt x="998" y="558"/>
                </a:cubicBezTo>
                <a:cubicBezTo>
                  <a:pt x="995" y="566"/>
                  <a:pt x="987" y="570"/>
                  <a:pt x="984" y="578"/>
                </a:cubicBezTo>
                <a:cubicBezTo>
                  <a:pt x="976" y="591"/>
                  <a:pt x="967" y="603"/>
                  <a:pt x="958" y="616"/>
                </a:cubicBezTo>
                <a:cubicBezTo>
                  <a:pt x="953" y="625"/>
                  <a:pt x="946" y="632"/>
                  <a:pt x="939" y="639"/>
                </a:cubicBezTo>
                <a:cubicBezTo>
                  <a:pt x="931" y="650"/>
                  <a:pt x="922" y="661"/>
                  <a:pt x="913" y="672"/>
                </a:cubicBezTo>
                <a:cubicBezTo>
                  <a:pt x="899" y="682"/>
                  <a:pt x="886" y="693"/>
                  <a:pt x="871" y="702"/>
                </a:cubicBezTo>
                <a:cubicBezTo>
                  <a:pt x="858" y="713"/>
                  <a:pt x="847" y="726"/>
                  <a:pt x="836" y="739"/>
                </a:cubicBezTo>
                <a:cubicBezTo>
                  <a:pt x="827" y="748"/>
                  <a:pt x="816" y="756"/>
                  <a:pt x="807" y="765"/>
                </a:cubicBezTo>
                <a:cubicBezTo>
                  <a:pt x="798" y="775"/>
                  <a:pt x="784" y="780"/>
                  <a:pt x="774" y="789"/>
                </a:cubicBezTo>
                <a:cubicBezTo>
                  <a:pt x="764" y="798"/>
                  <a:pt x="755" y="808"/>
                  <a:pt x="743" y="814"/>
                </a:cubicBezTo>
                <a:cubicBezTo>
                  <a:pt x="719" y="827"/>
                  <a:pt x="698" y="844"/>
                  <a:pt x="671" y="851"/>
                </a:cubicBezTo>
                <a:cubicBezTo>
                  <a:pt x="660" y="853"/>
                  <a:pt x="649" y="851"/>
                  <a:pt x="638" y="850"/>
                </a:cubicBezTo>
                <a:cubicBezTo>
                  <a:pt x="628" y="850"/>
                  <a:pt x="617" y="849"/>
                  <a:pt x="608" y="853"/>
                </a:cubicBezTo>
                <a:cubicBezTo>
                  <a:pt x="604" y="854"/>
                  <a:pt x="599" y="857"/>
                  <a:pt x="602" y="861"/>
                </a:cubicBezTo>
                <a:cubicBezTo>
                  <a:pt x="605" y="866"/>
                  <a:pt x="604" y="870"/>
                  <a:pt x="603" y="875"/>
                </a:cubicBezTo>
                <a:cubicBezTo>
                  <a:pt x="594" y="873"/>
                  <a:pt x="585" y="873"/>
                  <a:pt x="577" y="870"/>
                </a:cubicBezTo>
                <a:cubicBezTo>
                  <a:pt x="570" y="866"/>
                  <a:pt x="563" y="868"/>
                  <a:pt x="556" y="868"/>
                </a:cubicBezTo>
                <a:cubicBezTo>
                  <a:pt x="552" y="872"/>
                  <a:pt x="549" y="878"/>
                  <a:pt x="545" y="882"/>
                </a:cubicBezTo>
                <a:cubicBezTo>
                  <a:pt x="540" y="882"/>
                  <a:pt x="535" y="882"/>
                  <a:pt x="530" y="882"/>
                </a:cubicBezTo>
                <a:cubicBezTo>
                  <a:pt x="517" y="878"/>
                  <a:pt x="504" y="873"/>
                  <a:pt x="491" y="870"/>
                </a:cubicBezTo>
                <a:cubicBezTo>
                  <a:pt x="481" y="868"/>
                  <a:pt x="470" y="865"/>
                  <a:pt x="460" y="866"/>
                </a:cubicBezTo>
                <a:cubicBezTo>
                  <a:pt x="455" y="866"/>
                  <a:pt x="451" y="868"/>
                  <a:pt x="447" y="871"/>
                </a:cubicBezTo>
                <a:cubicBezTo>
                  <a:pt x="444" y="875"/>
                  <a:pt x="439" y="875"/>
                  <a:pt x="434" y="875"/>
                </a:cubicBezTo>
                <a:cubicBezTo>
                  <a:pt x="427" y="873"/>
                  <a:pt x="419" y="870"/>
                  <a:pt x="412" y="868"/>
                </a:cubicBezTo>
                <a:cubicBezTo>
                  <a:pt x="400" y="863"/>
                  <a:pt x="387" y="867"/>
                  <a:pt x="375" y="868"/>
                </a:cubicBezTo>
                <a:cubicBezTo>
                  <a:pt x="370" y="874"/>
                  <a:pt x="363" y="878"/>
                  <a:pt x="355" y="880"/>
                </a:cubicBezTo>
                <a:cubicBezTo>
                  <a:pt x="349" y="880"/>
                  <a:pt x="350" y="886"/>
                  <a:pt x="348" y="890"/>
                </a:cubicBezTo>
                <a:cubicBezTo>
                  <a:pt x="340" y="894"/>
                  <a:pt x="331" y="891"/>
                  <a:pt x="323" y="890"/>
                </a:cubicBezTo>
                <a:cubicBezTo>
                  <a:pt x="318" y="889"/>
                  <a:pt x="314" y="890"/>
                  <a:pt x="311" y="893"/>
                </a:cubicBezTo>
                <a:cubicBezTo>
                  <a:pt x="303" y="892"/>
                  <a:pt x="294" y="889"/>
                  <a:pt x="286" y="891"/>
                </a:cubicBezTo>
                <a:cubicBezTo>
                  <a:pt x="281" y="891"/>
                  <a:pt x="277" y="892"/>
                  <a:pt x="274" y="896"/>
                </a:cubicBezTo>
                <a:cubicBezTo>
                  <a:pt x="267" y="895"/>
                  <a:pt x="260" y="896"/>
                  <a:pt x="253" y="897"/>
                </a:cubicBezTo>
                <a:cubicBezTo>
                  <a:pt x="250" y="899"/>
                  <a:pt x="247" y="904"/>
                  <a:pt x="243" y="907"/>
                </a:cubicBezTo>
                <a:cubicBezTo>
                  <a:pt x="241" y="911"/>
                  <a:pt x="236" y="911"/>
                  <a:pt x="231" y="912"/>
                </a:cubicBezTo>
                <a:cubicBezTo>
                  <a:pt x="224" y="913"/>
                  <a:pt x="216" y="913"/>
                  <a:pt x="209" y="911"/>
                </a:cubicBezTo>
                <a:cubicBezTo>
                  <a:pt x="205" y="907"/>
                  <a:pt x="198" y="912"/>
                  <a:pt x="193" y="908"/>
                </a:cubicBezTo>
                <a:cubicBezTo>
                  <a:pt x="190" y="905"/>
                  <a:pt x="184" y="906"/>
                  <a:pt x="182" y="902"/>
                </a:cubicBezTo>
                <a:cubicBezTo>
                  <a:pt x="183" y="897"/>
                  <a:pt x="183" y="893"/>
                  <a:pt x="179" y="890"/>
                </a:cubicBezTo>
                <a:cubicBezTo>
                  <a:pt x="174" y="888"/>
                  <a:pt x="168" y="889"/>
                  <a:pt x="163" y="889"/>
                </a:cubicBezTo>
                <a:cubicBezTo>
                  <a:pt x="158" y="890"/>
                  <a:pt x="154" y="890"/>
                  <a:pt x="150" y="887"/>
                </a:cubicBezTo>
                <a:cubicBezTo>
                  <a:pt x="152" y="881"/>
                  <a:pt x="152" y="874"/>
                  <a:pt x="151" y="867"/>
                </a:cubicBezTo>
                <a:cubicBezTo>
                  <a:pt x="147" y="867"/>
                  <a:pt x="142" y="866"/>
                  <a:pt x="137" y="867"/>
                </a:cubicBezTo>
                <a:cubicBezTo>
                  <a:pt x="132" y="866"/>
                  <a:pt x="128" y="870"/>
                  <a:pt x="129" y="875"/>
                </a:cubicBezTo>
                <a:cubicBezTo>
                  <a:pt x="128" y="879"/>
                  <a:pt x="131" y="884"/>
                  <a:pt x="129" y="887"/>
                </a:cubicBezTo>
                <a:cubicBezTo>
                  <a:pt x="126" y="888"/>
                  <a:pt x="124" y="880"/>
                  <a:pt x="122" y="878"/>
                </a:cubicBezTo>
                <a:cubicBezTo>
                  <a:pt x="122" y="869"/>
                  <a:pt x="120" y="860"/>
                  <a:pt x="125" y="853"/>
                </a:cubicBezTo>
                <a:cubicBezTo>
                  <a:pt x="129" y="849"/>
                  <a:pt x="127" y="845"/>
                  <a:pt x="127" y="840"/>
                </a:cubicBezTo>
                <a:cubicBezTo>
                  <a:pt x="121" y="834"/>
                  <a:pt x="116" y="828"/>
                  <a:pt x="113" y="820"/>
                </a:cubicBezTo>
                <a:cubicBezTo>
                  <a:pt x="112" y="815"/>
                  <a:pt x="107" y="815"/>
                  <a:pt x="105" y="811"/>
                </a:cubicBezTo>
                <a:cubicBezTo>
                  <a:pt x="104" y="807"/>
                  <a:pt x="96" y="802"/>
                  <a:pt x="101" y="800"/>
                </a:cubicBezTo>
                <a:cubicBezTo>
                  <a:pt x="105" y="800"/>
                  <a:pt x="101" y="792"/>
                  <a:pt x="98" y="790"/>
                </a:cubicBezTo>
                <a:cubicBezTo>
                  <a:pt x="95" y="787"/>
                  <a:pt x="88" y="788"/>
                  <a:pt x="90" y="782"/>
                </a:cubicBezTo>
                <a:cubicBezTo>
                  <a:pt x="90" y="777"/>
                  <a:pt x="92" y="772"/>
                  <a:pt x="95" y="767"/>
                </a:cubicBezTo>
                <a:cubicBezTo>
                  <a:pt x="99" y="769"/>
                  <a:pt x="104" y="770"/>
                  <a:pt x="108" y="772"/>
                </a:cubicBezTo>
                <a:cubicBezTo>
                  <a:pt x="113" y="767"/>
                  <a:pt x="117" y="761"/>
                  <a:pt x="120" y="755"/>
                </a:cubicBezTo>
                <a:cubicBezTo>
                  <a:pt x="121" y="746"/>
                  <a:pt x="120" y="737"/>
                  <a:pt x="120" y="728"/>
                </a:cubicBezTo>
                <a:cubicBezTo>
                  <a:pt x="119" y="721"/>
                  <a:pt x="120" y="714"/>
                  <a:pt x="118" y="707"/>
                </a:cubicBezTo>
                <a:cubicBezTo>
                  <a:pt x="113" y="695"/>
                  <a:pt x="105" y="685"/>
                  <a:pt x="99" y="675"/>
                </a:cubicBezTo>
                <a:cubicBezTo>
                  <a:pt x="94" y="666"/>
                  <a:pt x="87" y="659"/>
                  <a:pt x="82" y="650"/>
                </a:cubicBezTo>
                <a:cubicBezTo>
                  <a:pt x="77" y="642"/>
                  <a:pt x="77" y="632"/>
                  <a:pt x="71" y="624"/>
                </a:cubicBezTo>
                <a:cubicBezTo>
                  <a:pt x="65" y="617"/>
                  <a:pt x="62" y="608"/>
                  <a:pt x="58" y="600"/>
                </a:cubicBezTo>
                <a:cubicBezTo>
                  <a:pt x="48" y="583"/>
                  <a:pt x="43" y="563"/>
                  <a:pt x="38" y="545"/>
                </a:cubicBezTo>
                <a:cubicBezTo>
                  <a:pt x="33" y="531"/>
                  <a:pt x="27" y="518"/>
                  <a:pt x="22" y="505"/>
                </a:cubicBezTo>
                <a:cubicBezTo>
                  <a:pt x="20" y="497"/>
                  <a:pt x="12" y="492"/>
                  <a:pt x="8" y="486"/>
                </a:cubicBezTo>
                <a:cubicBezTo>
                  <a:pt x="4" y="483"/>
                  <a:pt x="6" y="478"/>
                  <a:pt x="5" y="473"/>
                </a:cubicBezTo>
                <a:close/>
                <a:moveTo>
                  <a:pt x="876" y="544"/>
                </a:moveTo>
                <a:cubicBezTo>
                  <a:pt x="891" y="539"/>
                  <a:pt x="882" y="525"/>
                  <a:pt x="878" y="515"/>
                </a:cubicBezTo>
                <a:cubicBezTo>
                  <a:pt x="868" y="512"/>
                  <a:pt x="860" y="503"/>
                  <a:pt x="853" y="495"/>
                </a:cubicBezTo>
                <a:cubicBezTo>
                  <a:pt x="847" y="488"/>
                  <a:pt x="840" y="483"/>
                  <a:pt x="836" y="477"/>
                </a:cubicBezTo>
                <a:cubicBezTo>
                  <a:pt x="823" y="477"/>
                  <a:pt x="813" y="486"/>
                  <a:pt x="800" y="486"/>
                </a:cubicBezTo>
                <a:cubicBezTo>
                  <a:pt x="793" y="502"/>
                  <a:pt x="775" y="493"/>
                  <a:pt x="767" y="507"/>
                </a:cubicBezTo>
                <a:cubicBezTo>
                  <a:pt x="759" y="520"/>
                  <a:pt x="749" y="531"/>
                  <a:pt x="739" y="542"/>
                </a:cubicBezTo>
                <a:cubicBezTo>
                  <a:pt x="731" y="547"/>
                  <a:pt x="712" y="548"/>
                  <a:pt x="724" y="559"/>
                </a:cubicBezTo>
                <a:cubicBezTo>
                  <a:pt x="726" y="572"/>
                  <a:pt x="738" y="583"/>
                  <a:pt x="740" y="593"/>
                </a:cubicBezTo>
                <a:cubicBezTo>
                  <a:pt x="735" y="604"/>
                  <a:pt x="754" y="605"/>
                  <a:pt x="756" y="617"/>
                </a:cubicBezTo>
                <a:cubicBezTo>
                  <a:pt x="765" y="627"/>
                  <a:pt x="789" y="633"/>
                  <a:pt x="791" y="614"/>
                </a:cubicBezTo>
                <a:cubicBezTo>
                  <a:pt x="795" y="609"/>
                  <a:pt x="798" y="593"/>
                  <a:pt x="797" y="599"/>
                </a:cubicBezTo>
                <a:cubicBezTo>
                  <a:pt x="810" y="587"/>
                  <a:pt x="827" y="592"/>
                  <a:pt x="841" y="586"/>
                </a:cubicBezTo>
                <a:cubicBezTo>
                  <a:pt x="844" y="585"/>
                  <a:pt x="847" y="583"/>
                  <a:pt x="850" y="582"/>
                </a:cubicBezTo>
                <a:cubicBezTo>
                  <a:pt x="861" y="580"/>
                  <a:pt x="861" y="570"/>
                  <a:pt x="861" y="562"/>
                </a:cubicBezTo>
                <a:cubicBezTo>
                  <a:pt x="867" y="555"/>
                  <a:pt x="874" y="553"/>
                  <a:pt x="876" y="544"/>
                </a:cubicBezTo>
                <a:close/>
              </a:path>
            </a:pathLst>
          </a:custGeom>
          <a:solidFill>
            <a:schemeClr val="tx2"/>
          </a:solidFill>
          <a:ln w="6350">
            <a:solidFill>
              <a:schemeClr val="bg1"/>
            </a:solidFill>
            <a:prstDash val="solid"/>
            <a:miter lim="800000"/>
            <a:headEnd/>
            <a:tailEnd/>
          </a:ln>
        </p:spPr>
        <p:txBody>
          <a:bodyPr/>
          <a:lstStyle/>
          <a:p>
            <a:endParaRPr lang="en-GB">
              <a:latin typeface="Arial"/>
            </a:endParaRPr>
          </a:p>
        </p:txBody>
      </p:sp>
      <p:sp>
        <p:nvSpPr>
          <p:cNvPr id="21" name="Rectangle 20"/>
          <p:cNvSpPr/>
          <p:nvPr/>
        </p:nvSpPr>
        <p:spPr>
          <a:xfrm>
            <a:off x="96551" y="4137647"/>
            <a:ext cx="2365214" cy="223135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72009" rIns="72009" bIns="72009" numCol="1" spcCol="0" rtlCol="0" fromWordArt="0" anchor="t" anchorCtr="0" forceAA="0" compatLnSpc="1">
            <a:prstTxWarp prst="textNoShape">
              <a:avLst/>
            </a:prstTxWarp>
            <a:noAutofit/>
          </a:bodyPr>
          <a:lstStyle/>
          <a:p>
            <a:pPr marL="171450" lvl="0" indent="-171450" eaLnBrk="0" fontAlgn="base" hangingPunct="0">
              <a:spcBef>
                <a:spcPct val="0"/>
              </a:spcBef>
              <a:spcAft>
                <a:spcPct val="0"/>
              </a:spcAft>
              <a:buFont typeface="Wingdings" panose="05000000000000000000" pitchFamily="2" charset="2"/>
              <a:buChar char="§"/>
              <a:tabLst>
                <a:tab pos="171450" algn="l"/>
              </a:tabLst>
            </a:pPr>
            <a:r>
              <a:rPr lang="en-GB" sz="1600" dirty="0">
                <a:solidFill>
                  <a:srgbClr val="001132"/>
                </a:solidFill>
                <a:latin typeface="Arial" pitchFamily="34" charset="0"/>
                <a:cs typeface="Arial" pitchFamily="34" charset="0"/>
              </a:rPr>
              <a:t>The National Radioactive  Waste Disposal Institute Act No. 53 of 2008 (NRWDIA) became effective on the 1</a:t>
            </a:r>
            <a:r>
              <a:rPr lang="en-GB" sz="1600" baseline="30000" dirty="0">
                <a:solidFill>
                  <a:srgbClr val="001132"/>
                </a:solidFill>
                <a:latin typeface="Arial" pitchFamily="34" charset="0"/>
                <a:cs typeface="Arial" pitchFamily="34" charset="0"/>
              </a:rPr>
              <a:t>st</a:t>
            </a:r>
            <a:r>
              <a:rPr lang="en-GB" sz="1600" dirty="0">
                <a:solidFill>
                  <a:srgbClr val="001132"/>
                </a:solidFill>
                <a:latin typeface="Arial" pitchFamily="34" charset="0"/>
                <a:cs typeface="Arial" pitchFamily="34" charset="0"/>
              </a:rPr>
              <a:t>   December 2009.</a:t>
            </a:r>
          </a:p>
          <a:p>
            <a:pPr lvl="0" eaLnBrk="0" fontAlgn="base" hangingPunct="0">
              <a:spcBef>
                <a:spcPct val="0"/>
              </a:spcBef>
              <a:spcAft>
                <a:spcPct val="0"/>
              </a:spcAft>
              <a:tabLst>
                <a:tab pos="171450" algn="l"/>
              </a:tabLst>
            </a:pPr>
            <a:r>
              <a:rPr lang="en-GB" sz="1200" dirty="0">
                <a:solidFill>
                  <a:schemeClr val="tx2"/>
                </a:solidFill>
                <a:latin typeface="Arial" pitchFamily="34" charset="0"/>
                <a:cs typeface="Arial" pitchFamily="34" charset="0"/>
              </a:rPr>
              <a:t> </a:t>
            </a:r>
          </a:p>
          <a:p>
            <a:pPr marL="109728" indent="-109728">
              <a:lnSpc>
                <a:spcPct val="90000"/>
              </a:lnSpc>
              <a:spcBef>
                <a:spcPts val="1200"/>
              </a:spcBef>
              <a:buSzPct val="80000"/>
              <a:buFontTx/>
              <a:buChar char="•"/>
            </a:pPr>
            <a:endParaRPr lang="en-GB" sz="1400" dirty="0">
              <a:solidFill>
                <a:schemeClr val="tx1"/>
              </a:solidFill>
              <a:latin typeface="Arial" pitchFamily="34" charset="0"/>
              <a:ea typeface="Verdana" pitchFamily="34" charset="0"/>
              <a:cs typeface="Arial" pitchFamily="34" charset="0"/>
            </a:endParaRPr>
          </a:p>
          <a:p>
            <a:pPr marL="109728" indent="-109728">
              <a:lnSpc>
                <a:spcPct val="90000"/>
              </a:lnSpc>
              <a:spcBef>
                <a:spcPts val="1200"/>
              </a:spcBef>
              <a:buSzPct val="80000"/>
              <a:buFontTx/>
              <a:buChar char="•"/>
            </a:pPr>
            <a:endParaRPr lang="en-GB" sz="1400" dirty="0">
              <a:solidFill>
                <a:schemeClr val="tx1"/>
              </a:solidFill>
              <a:latin typeface="Arial" pitchFamily="34" charset="0"/>
              <a:ea typeface="Verdana" pitchFamily="34" charset="0"/>
              <a:cs typeface="Arial" pitchFamily="34" charset="0"/>
            </a:endParaRPr>
          </a:p>
        </p:txBody>
      </p:sp>
      <p:sp>
        <p:nvSpPr>
          <p:cNvPr id="23" name="Rectangle 22"/>
          <p:cNvSpPr/>
          <p:nvPr/>
        </p:nvSpPr>
        <p:spPr>
          <a:xfrm>
            <a:off x="2345635" y="4161503"/>
            <a:ext cx="2129778" cy="2207494"/>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72009" rIns="72009" bIns="72009" numCol="1" spcCol="0" rtlCol="0" fromWordArt="0" anchor="t" anchorCtr="0" forceAA="0" compatLnSpc="1">
            <a:prstTxWarp prst="textNoShape">
              <a:avLst/>
            </a:prstTxWarp>
            <a:noAutofit/>
          </a:bodyPr>
          <a:lstStyle/>
          <a:p>
            <a:pPr marL="171450" indent="-171450" eaLnBrk="0" fontAlgn="base" hangingPunct="0">
              <a:spcBef>
                <a:spcPct val="0"/>
              </a:spcBef>
              <a:spcAft>
                <a:spcPct val="0"/>
              </a:spcAft>
              <a:buFont typeface="Wingdings" panose="05000000000000000000" pitchFamily="2" charset="2"/>
              <a:buChar char="§"/>
              <a:tabLst>
                <a:tab pos="171450" algn="l"/>
              </a:tabLst>
            </a:pPr>
            <a:r>
              <a:rPr lang="en-US" sz="1600" dirty="0" err="1">
                <a:solidFill>
                  <a:srgbClr val="001132"/>
                </a:solidFill>
                <a:latin typeface="Arial" pitchFamily="34" charset="0"/>
                <a:cs typeface="Arial" pitchFamily="34" charset="0"/>
              </a:rPr>
              <a:t>NRWDIA</a:t>
            </a:r>
            <a:r>
              <a:rPr lang="en-US" sz="1600" dirty="0">
                <a:solidFill>
                  <a:srgbClr val="001132"/>
                </a:solidFill>
                <a:latin typeface="Arial" pitchFamily="34" charset="0"/>
                <a:cs typeface="Arial" pitchFamily="34" charset="0"/>
              </a:rPr>
              <a:t> established the National Radioactive Waste Disposal Institute (NRWDI) as a wholly owned state entity.</a:t>
            </a:r>
            <a:r>
              <a:rPr lang="en-ZA" sz="1600" dirty="0">
                <a:solidFill>
                  <a:srgbClr val="001132"/>
                </a:solidFill>
                <a:latin typeface="Arial" pitchFamily="34" charset="0"/>
                <a:cs typeface="Arial" pitchFamily="34" charset="0"/>
              </a:rPr>
              <a:t> </a:t>
            </a:r>
          </a:p>
          <a:p>
            <a:pPr marL="109728" indent="-109728">
              <a:lnSpc>
                <a:spcPct val="90000"/>
              </a:lnSpc>
              <a:spcBef>
                <a:spcPts val="1200"/>
              </a:spcBef>
              <a:buSzPct val="80000"/>
              <a:buFontTx/>
              <a:buChar char="•"/>
            </a:pPr>
            <a:endParaRPr lang="en-GB" sz="1400" dirty="0">
              <a:solidFill>
                <a:schemeClr val="tx1"/>
              </a:solidFill>
              <a:latin typeface="Arial" pitchFamily="34" charset="0"/>
              <a:ea typeface="Verdana" pitchFamily="34" charset="0"/>
              <a:cs typeface="Arial" pitchFamily="34" charset="0"/>
            </a:endParaRPr>
          </a:p>
        </p:txBody>
      </p:sp>
      <p:grpSp>
        <p:nvGrpSpPr>
          <p:cNvPr id="24" name="Group 23"/>
          <p:cNvGrpSpPr/>
          <p:nvPr/>
        </p:nvGrpSpPr>
        <p:grpSpPr>
          <a:xfrm>
            <a:off x="151191" y="1273641"/>
            <a:ext cx="12009375" cy="807808"/>
            <a:chOff x="1144671" y="2060575"/>
            <a:chExt cx="7748504" cy="638175"/>
          </a:xfrm>
          <a:solidFill>
            <a:srgbClr val="C00000"/>
          </a:solidFill>
        </p:grpSpPr>
        <p:sp>
          <p:nvSpPr>
            <p:cNvPr id="25" name="AutoShape 21"/>
            <p:cNvSpPr>
              <a:spLocks noChangeArrowheads="1"/>
            </p:cNvSpPr>
            <p:nvPr>
              <p:custDataLst>
                <p:tags r:id="rId5"/>
              </p:custDataLst>
            </p:nvPr>
          </p:nvSpPr>
          <p:spPr bwMode="gray">
            <a:xfrm>
              <a:off x="7260259" y="2060575"/>
              <a:ext cx="1632916" cy="638175"/>
            </a:xfrm>
            <a:prstGeom prst="chevron">
              <a:avLst>
                <a:gd name="adj" fmla="val 22923"/>
              </a:avLst>
            </a:prstGeom>
            <a:solidFill>
              <a:srgbClr val="006600"/>
            </a:solidFill>
            <a:ln w="6350">
              <a:noFill/>
              <a:miter lim="800000"/>
              <a:headEnd/>
              <a:tailEnd/>
            </a:ln>
          </p:spPr>
          <p:txBody>
            <a:bodyPr lIns="72000" tIns="72000" rIns="72000" bIns="72000" anchor="ctr"/>
            <a:lstStyle/>
            <a:p>
              <a:pPr eaLnBrk="0" hangingPunct="0">
                <a:lnSpc>
                  <a:spcPct val="90000"/>
                </a:lnSpc>
                <a:spcBef>
                  <a:spcPct val="0"/>
                </a:spcBef>
              </a:pPr>
              <a:r>
                <a:rPr lang="en-US" sz="1600" b="1" dirty="0">
                  <a:solidFill>
                    <a:schemeClr val="bg1"/>
                  </a:solidFill>
                  <a:latin typeface="Arial"/>
                  <a:cs typeface="Arial" pitchFamily="34" charset="0"/>
                </a:rPr>
                <a:t>Validation</a:t>
              </a:r>
            </a:p>
          </p:txBody>
        </p:sp>
        <p:sp>
          <p:nvSpPr>
            <p:cNvPr id="26" name="AutoShape 21"/>
            <p:cNvSpPr>
              <a:spLocks noChangeArrowheads="1"/>
            </p:cNvSpPr>
            <p:nvPr>
              <p:custDataLst>
                <p:tags r:id="rId6"/>
              </p:custDataLst>
            </p:nvPr>
          </p:nvSpPr>
          <p:spPr bwMode="gray">
            <a:xfrm>
              <a:off x="5731363" y="2060575"/>
              <a:ext cx="1632916" cy="638175"/>
            </a:xfrm>
            <a:prstGeom prst="chevron">
              <a:avLst>
                <a:gd name="adj" fmla="val 22923"/>
              </a:avLst>
            </a:prstGeom>
            <a:solidFill>
              <a:srgbClr val="008000"/>
            </a:solidFill>
            <a:ln w="6350">
              <a:noFill/>
              <a:miter lim="800000"/>
              <a:headEnd/>
              <a:tailEnd/>
            </a:ln>
          </p:spPr>
          <p:txBody>
            <a:bodyPr lIns="72000" tIns="72000" rIns="72000" bIns="72000" anchor="ctr"/>
            <a:lstStyle/>
            <a:p>
              <a:pPr eaLnBrk="0" hangingPunct="0">
                <a:lnSpc>
                  <a:spcPct val="90000"/>
                </a:lnSpc>
                <a:spcBef>
                  <a:spcPct val="0"/>
                </a:spcBef>
              </a:pPr>
              <a:r>
                <a:rPr lang="en-US" sz="1600" b="1" dirty="0">
                  <a:solidFill>
                    <a:schemeClr val="bg1"/>
                  </a:solidFill>
                  <a:latin typeface="Arial"/>
                  <a:cs typeface="Arial" pitchFamily="34" charset="0"/>
                </a:rPr>
                <a:t>Governance</a:t>
              </a:r>
            </a:p>
          </p:txBody>
        </p:sp>
        <p:sp>
          <p:nvSpPr>
            <p:cNvPr id="27" name="AutoShape 21"/>
            <p:cNvSpPr>
              <a:spLocks noChangeArrowheads="1"/>
            </p:cNvSpPr>
            <p:nvPr>
              <p:custDataLst>
                <p:tags r:id="rId7"/>
              </p:custDataLst>
            </p:nvPr>
          </p:nvSpPr>
          <p:spPr bwMode="gray">
            <a:xfrm>
              <a:off x="3858482" y="2060575"/>
              <a:ext cx="1976900" cy="638175"/>
            </a:xfrm>
            <a:prstGeom prst="chevron">
              <a:avLst>
                <a:gd name="adj" fmla="val 22923"/>
              </a:avLst>
            </a:prstGeom>
            <a:solidFill>
              <a:schemeClr val="accent1">
                <a:lumMod val="50000"/>
              </a:schemeClr>
            </a:solidFill>
            <a:ln w="6350">
              <a:noFill/>
              <a:miter lim="800000"/>
              <a:headEnd/>
              <a:tailEnd/>
            </a:ln>
          </p:spPr>
          <p:txBody>
            <a:bodyPr lIns="72000" tIns="72000" rIns="72000" bIns="72000" anchor="ctr"/>
            <a:lstStyle/>
            <a:p>
              <a:pPr eaLnBrk="0" hangingPunct="0">
                <a:lnSpc>
                  <a:spcPct val="90000"/>
                </a:lnSpc>
                <a:spcBef>
                  <a:spcPct val="0"/>
                </a:spcBef>
              </a:pPr>
              <a:r>
                <a:rPr lang="en-US" sz="1600" b="1" dirty="0">
                  <a:solidFill>
                    <a:schemeClr val="bg1"/>
                  </a:solidFill>
                  <a:latin typeface="Arial"/>
                  <a:cs typeface="Arial" pitchFamily="34" charset="0"/>
                </a:rPr>
                <a:t>Our Mandate</a:t>
              </a:r>
            </a:p>
          </p:txBody>
        </p:sp>
        <p:sp>
          <p:nvSpPr>
            <p:cNvPr id="29" name="Pentagon 28"/>
            <p:cNvSpPr/>
            <p:nvPr/>
          </p:nvSpPr>
          <p:spPr>
            <a:xfrm>
              <a:off x="1144671" y="2060575"/>
              <a:ext cx="2836936" cy="638175"/>
            </a:xfrm>
            <a:prstGeom prst="homePlate">
              <a:avLst>
                <a:gd name="adj" fmla="val 22746"/>
              </a:avLst>
            </a:prstGeom>
            <a:solidFill>
              <a:schemeClr val="accent1">
                <a:lumMod val="60000"/>
                <a:lumOff val="40000"/>
              </a:schemeClr>
            </a:solidFill>
            <a:ln w="6350">
              <a:noFill/>
              <a:miter lim="800000"/>
              <a:headEnd/>
              <a:tailEnd/>
            </a:ln>
          </p:spPr>
          <p:txBody>
            <a:bodyPr lIns="72000" tIns="72000" rIns="72000" bIns="72000" anchor="ctr"/>
            <a:lstStyle/>
            <a:p>
              <a:pPr eaLnBrk="0" hangingPunct="0">
                <a:lnSpc>
                  <a:spcPct val="90000"/>
                </a:lnSpc>
                <a:spcBef>
                  <a:spcPct val="0"/>
                </a:spcBef>
              </a:pPr>
              <a:r>
                <a:rPr lang="en-US" sz="1600" b="1" dirty="0">
                  <a:solidFill>
                    <a:schemeClr val="bg1"/>
                  </a:solidFill>
                  <a:latin typeface="Arial"/>
                  <a:cs typeface="Arial" pitchFamily="34" charset="0"/>
                </a:rPr>
                <a:t>Empowering law</a:t>
              </a:r>
            </a:p>
          </p:txBody>
        </p:sp>
      </p:grpSp>
      <p:grpSp>
        <p:nvGrpSpPr>
          <p:cNvPr id="35" name="Group 34"/>
          <p:cNvGrpSpPr/>
          <p:nvPr/>
        </p:nvGrpSpPr>
        <p:grpSpPr>
          <a:xfrm>
            <a:off x="404209" y="2220924"/>
            <a:ext cx="1425400" cy="1536384"/>
            <a:chOff x="395610" y="2795154"/>
            <a:chExt cx="1425400" cy="1536384"/>
          </a:xfrm>
        </p:grpSpPr>
        <p:pic>
          <p:nvPicPr>
            <p:cNvPr id="3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610" y="2795154"/>
              <a:ext cx="1125007" cy="1188720"/>
            </a:xfrm>
            <a:prstGeom prst="rect">
              <a:avLst/>
            </a:prstGeom>
            <a:noFill/>
            <a:ln>
              <a:noFill/>
            </a:ln>
            <a:effectLst>
              <a:outerShdw blurRad="50800" dist="38100" dir="2700015"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3635" y="2968986"/>
              <a:ext cx="1044823" cy="1188720"/>
            </a:xfrm>
            <a:prstGeom prst="rect">
              <a:avLst/>
            </a:prstGeom>
            <a:noFill/>
            <a:ln>
              <a:noFill/>
            </a:ln>
            <a:effectLst>
              <a:outerShdw blurRad="50800" dist="38100" dir="2700015"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1475" y="3142818"/>
              <a:ext cx="1029535" cy="1188720"/>
            </a:xfrm>
            <a:prstGeom prst="rect">
              <a:avLst/>
            </a:prstGeom>
            <a:noFill/>
            <a:ln>
              <a:noFill/>
            </a:ln>
            <a:effectLst>
              <a:outerShdw blurRad="50800" dist="38100" dir="2700015"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9" name="Straight Connector 38"/>
          <p:cNvCxnSpPr/>
          <p:nvPr>
            <p:custDataLst>
              <p:tags r:id="rId2"/>
            </p:custDataLst>
          </p:nvPr>
        </p:nvCxnSpPr>
        <p:spPr bwMode="auto">
          <a:xfrm>
            <a:off x="5565467" y="2365070"/>
            <a:ext cx="1391895" cy="0"/>
          </a:xfrm>
          <a:prstGeom prst="line">
            <a:avLst/>
          </a:prstGeom>
          <a:ln w="3175"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3"/>
            </p:custDataLst>
          </p:nvPr>
        </p:nvCxnSpPr>
        <p:spPr bwMode="auto">
          <a:xfrm>
            <a:off x="6851342" y="2365070"/>
            <a:ext cx="0" cy="1385569"/>
          </a:xfrm>
          <a:prstGeom prst="line">
            <a:avLst/>
          </a:prstGeom>
          <a:ln w="3175" cap="flat">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1" name="Object 40"/>
          <p:cNvGraphicFramePr>
            <a:graphicFrameLocks/>
          </p:cNvGraphicFramePr>
          <p:nvPr>
            <p:custDataLst>
              <p:tags r:id="rId4"/>
            </p:custDataLst>
          </p:nvPr>
        </p:nvGraphicFramePr>
        <p:xfrm>
          <a:off x="5155238" y="2365070"/>
          <a:ext cx="1818253" cy="1485148"/>
        </p:xfrm>
        <a:graphic>
          <a:graphicData uri="http://schemas.openxmlformats.org/presentationml/2006/ole">
            <mc:AlternateContent xmlns:mc="http://schemas.openxmlformats.org/markup-compatibility/2006">
              <mc:Choice xmlns:v="urn:schemas-microsoft-com:vml" Requires="v">
                <p:oleObj spid="_x0000_s7306" name="Chart" r:id="rId13" imgW="3029122" imgH="2857500" progId="MSGraph.Chart.8">
                  <p:embed followColorScheme="full"/>
                </p:oleObj>
              </mc:Choice>
              <mc:Fallback>
                <p:oleObj name="Chart" r:id="rId13" imgW="3029122" imgH="2857500" progId="MSGraph.Chart.8">
                  <p:embed followColorScheme="full"/>
                  <p:pic>
                    <p:nvPicPr>
                      <p:cNvPr id="0" name=""/>
                      <p:cNvPicPr/>
                      <p:nvPr/>
                    </p:nvPicPr>
                    <p:blipFill>
                      <a:blip r:embed="rId14"/>
                      <a:stretch>
                        <a:fillRect/>
                      </a:stretch>
                    </p:blipFill>
                    <p:spPr>
                      <a:xfrm>
                        <a:off x="5155238" y="2365070"/>
                        <a:ext cx="1818253" cy="1485148"/>
                      </a:xfrm>
                      <a:prstGeom prst="rect">
                        <a:avLst/>
                      </a:prstGeom>
                    </p:spPr>
                  </p:pic>
                </p:oleObj>
              </mc:Fallback>
            </mc:AlternateContent>
          </a:graphicData>
        </a:graphic>
      </p:graphicFrame>
      <p:sp>
        <p:nvSpPr>
          <p:cNvPr id="42" name="Oval 41"/>
          <p:cNvSpPr/>
          <p:nvPr/>
        </p:nvSpPr>
        <p:spPr>
          <a:xfrm>
            <a:off x="6203351" y="2341258"/>
            <a:ext cx="701417" cy="716835"/>
          </a:xfrm>
          <a:prstGeom prst="ellipse">
            <a:avLst/>
          </a:prstGeom>
          <a:noFill/>
          <a:ln w="19050" cap="flat">
            <a:solidFill>
              <a:srgbClr val="77933C"/>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43" name="Oval 42"/>
          <p:cNvSpPr/>
          <p:nvPr/>
        </p:nvSpPr>
        <p:spPr>
          <a:xfrm>
            <a:off x="5619272" y="2466670"/>
            <a:ext cx="288272" cy="313314"/>
          </a:xfrm>
          <a:prstGeom prst="ellipse">
            <a:avLst/>
          </a:prstGeom>
          <a:noFill/>
          <a:ln w="19050" cap="flat">
            <a:solidFill>
              <a:srgbClr val="C0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44" name="Oval 43"/>
          <p:cNvSpPr/>
          <p:nvPr/>
        </p:nvSpPr>
        <p:spPr>
          <a:xfrm>
            <a:off x="5456645" y="3181045"/>
            <a:ext cx="498677" cy="553232"/>
          </a:xfrm>
          <a:prstGeom prst="ellipse">
            <a:avLst/>
          </a:prstGeom>
          <a:noFill/>
          <a:ln w="19050" cap="flat">
            <a:solidFill>
              <a:schemeClr val="accent1">
                <a:lumMod val="75000"/>
              </a:schemeClr>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sp>
        <p:nvSpPr>
          <p:cNvPr id="45" name="Oval 44"/>
          <p:cNvSpPr/>
          <p:nvPr/>
        </p:nvSpPr>
        <p:spPr>
          <a:xfrm rot="562843">
            <a:off x="5815708" y="3020428"/>
            <a:ext cx="1050711" cy="531691"/>
          </a:xfrm>
          <a:prstGeom prst="ellipse">
            <a:avLst/>
          </a:prstGeom>
          <a:noFill/>
          <a:ln w="19050" cap="flat">
            <a:solidFill>
              <a:schemeClr val="accent1"/>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152" tIns="73152" rIns="73152" bIns="73152" numCol="1" spcCol="0" rtlCol="0" fromWordArt="0" anchor="ctr" anchorCtr="0" forceAA="0" compatLnSpc="1">
            <a:prstTxWarp prst="textNoShape">
              <a:avLst/>
            </a:prstTxWarp>
            <a:noAutofit/>
          </a:bodyPr>
          <a:lstStyle/>
          <a:p>
            <a:pPr algn="ctr">
              <a:lnSpc>
                <a:spcPct val="90000"/>
              </a:lnSpc>
              <a:spcBef>
                <a:spcPts val="900"/>
              </a:spcBef>
            </a:pPr>
            <a:endParaRPr lang="en-US" sz="1400" dirty="0" err="1">
              <a:solidFill>
                <a:schemeClr val="bg1"/>
              </a:solidFill>
              <a:latin typeface="Arial" pitchFamily="34" charset="0"/>
              <a:cs typeface="Arial" pitchFamily="34" charset="0"/>
            </a:endParaRPr>
          </a:p>
        </p:txBody>
      </p:sp>
      <p:pic>
        <p:nvPicPr>
          <p:cNvPr id="47"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84593" y="2365070"/>
            <a:ext cx="1371206" cy="841201"/>
          </a:xfrm>
          <a:prstGeom prst="rect">
            <a:avLst/>
          </a:prstGeom>
          <a:noFill/>
          <a:ln>
            <a:noFill/>
          </a:ln>
          <a:effectLst>
            <a:outerShdw blurRad="50800" dist="38100" dir="2700015"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38914" y="2657312"/>
            <a:ext cx="1398167" cy="900515"/>
          </a:xfrm>
          <a:prstGeom prst="rect">
            <a:avLst/>
          </a:prstGeom>
          <a:noFill/>
          <a:ln>
            <a:noFill/>
          </a:ln>
          <a:effectLst>
            <a:outerShdw blurRad="50800" dist="38100" dir="2700015"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0" name="Group 38"/>
          <p:cNvGrpSpPr/>
          <p:nvPr/>
        </p:nvGrpSpPr>
        <p:grpSpPr>
          <a:xfrm rot="10800000">
            <a:off x="9907324" y="2250827"/>
            <a:ext cx="1672749" cy="1673445"/>
            <a:chOff x="274844" y="1114425"/>
            <a:chExt cx="2727326" cy="2727325"/>
          </a:xfrm>
        </p:grpSpPr>
        <p:sp>
          <p:nvSpPr>
            <p:cNvPr id="51" name="Freeform 40"/>
            <p:cNvSpPr>
              <a:spLocks/>
            </p:cNvSpPr>
            <p:nvPr/>
          </p:nvSpPr>
          <p:spPr bwMode="auto">
            <a:xfrm>
              <a:off x="708232" y="2714625"/>
              <a:ext cx="2089150" cy="1127125"/>
            </a:xfrm>
            <a:custGeom>
              <a:avLst/>
              <a:gdLst>
                <a:gd name="T0" fmla="*/ 1210 w 173"/>
                <a:gd name="T1" fmla="*/ 239 h 92"/>
                <a:gd name="T2" fmla="*/ 1316 w 173"/>
                <a:gd name="T3" fmla="*/ 301 h 92"/>
                <a:gd name="T4" fmla="*/ 1156 w 173"/>
                <a:gd name="T5" fmla="*/ 0 h 92"/>
                <a:gd name="T6" fmla="*/ 837 w 173"/>
                <a:gd name="T7" fmla="*/ 23 h 92"/>
                <a:gd name="T8" fmla="*/ 951 w 173"/>
                <a:gd name="T9" fmla="*/ 93 h 92"/>
                <a:gd name="T10" fmla="*/ 251 w 173"/>
                <a:gd name="T11" fmla="*/ 139 h 92"/>
                <a:gd name="T12" fmla="*/ 0 w 173"/>
                <a:gd name="T13" fmla="*/ 278 h 92"/>
                <a:gd name="T14" fmla="*/ 1210 w 173"/>
                <a:gd name="T15" fmla="*/ 239 h 92"/>
                <a:gd name="T16" fmla="*/ 0 60000 65536"/>
                <a:gd name="T17" fmla="*/ 0 60000 65536"/>
                <a:gd name="T18" fmla="*/ 0 60000 65536"/>
                <a:gd name="T19" fmla="*/ 0 60000 65536"/>
                <a:gd name="T20" fmla="*/ 0 60000 65536"/>
                <a:gd name="T21" fmla="*/ 0 60000 65536"/>
                <a:gd name="T22" fmla="*/ 0 60000 65536"/>
                <a:gd name="T23" fmla="*/ 0 60000 65536"/>
                <a:gd name="T24" fmla="*/ 0 w 173"/>
                <a:gd name="T25" fmla="*/ 0 h 92"/>
                <a:gd name="T26" fmla="*/ 173 w 173"/>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3" h="92">
                  <a:moveTo>
                    <a:pt x="159" y="31"/>
                  </a:moveTo>
                  <a:lnTo>
                    <a:pt x="173" y="39"/>
                  </a:lnTo>
                  <a:lnTo>
                    <a:pt x="152" y="0"/>
                  </a:lnTo>
                  <a:lnTo>
                    <a:pt x="110" y="3"/>
                  </a:lnTo>
                  <a:lnTo>
                    <a:pt x="125" y="12"/>
                  </a:lnTo>
                  <a:cubicBezTo>
                    <a:pt x="103" y="46"/>
                    <a:pt x="57" y="48"/>
                    <a:pt x="33" y="18"/>
                  </a:cubicBezTo>
                  <a:lnTo>
                    <a:pt x="0" y="36"/>
                  </a:lnTo>
                  <a:cubicBezTo>
                    <a:pt x="36" y="89"/>
                    <a:pt x="120" y="92"/>
                    <a:pt x="159" y="31"/>
                  </a:cubicBezTo>
                </a:path>
              </a:pathLst>
            </a:custGeom>
            <a:solidFill>
              <a:schemeClr val="tx2">
                <a:lumMod val="60000"/>
                <a:lumOff val="40000"/>
              </a:schemeClr>
            </a:solidFill>
            <a:ln w="19050">
              <a:solidFill>
                <a:schemeClr val="bg1"/>
              </a:solidFill>
              <a:round/>
              <a:headEnd/>
              <a:tailEnd/>
            </a:ln>
          </p:spPr>
          <p:txBody>
            <a:bodyPr anchor="ctr"/>
            <a:lstStyle/>
            <a:p>
              <a:pPr algn="ctr">
                <a:lnSpc>
                  <a:spcPct val="90000"/>
                </a:lnSpc>
              </a:pPr>
              <a:endParaRPr lang="fr-FR" sz="1400">
                <a:latin typeface="Arial" pitchFamily="34" charset="0"/>
                <a:cs typeface="Arial" pitchFamily="34" charset="0"/>
              </a:endParaRPr>
            </a:p>
          </p:txBody>
        </p:sp>
        <p:sp>
          <p:nvSpPr>
            <p:cNvPr id="52" name="Freeform 41"/>
            <p:cNvSpPr>
              <a:spLocks/>
            </p:cNvSpPr>
            <p:nvPr/>
          </p:nvSpPr>
          <p:spPr bwMode="auto">
            <a:xfrm>
              <a:off x="274844" y="1346200"/>
              <a:ext cx="1279525" cy="1833563"/>
            </a:xfrm>
            <a:custGeom>
              <a:avLst/>
              <a:gdLst>
                <a:gd name="T0" fmla="*/ 806 w 106"/>
                <a:gd name="T1" fmla="*/ 0 h 150"/>
                <a:gd name="T2" fmla="*/ 243 w 106"/>
                <a:gd name="T3" fmla="*/ 1093 h 150"/>
                <a:gd name="T4" fmla="*/ 137 w 106"/>
                <a:gd name="T5" fmla="*/ 1155 h 150"/>
                <a:gd name="T6" fmla="*/ 471 w 106"/>
                <a:gd name="T7" fmla="*/ 1147 h 150"/>
                <a:gd name="T8" fmla="*/ 608 w 106"/>
                <a:gd name="T9" fmla="*/ 878 h 150"/>
                <a:gd name="T10" fmla="*/ 487 w 106"/>
                <a:gd name="T11" fmla="*/ 947 h 150"/>
                <a:gd name="T12" fmla="*/ 806 w 106"/>
                <a:gd name="T13" fmla="*/ 293 h 150"/>
                <a:gd name="T14" fmla="*/ 806 w 106"/>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50"/>
                <a:gd name="T26" fmla="*/ 106 w 106"/>
                <a:gd name="T27" fmla="*/ 150 h 1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50">
                  <a:moveTo>
                    <a:pt x="106" y="0"/>
                  </a:moveTo>
                  <a:cubicBezTo>
                    <a:pt x="28" y="10"/>
                    <a:pt x="0" y="90"/>
                    <a:pt x="32" y="142"/>
                  </a:cubicBezTo>
                  <a:lnTo>
                    <a:pt x="18" y="150"/>
                  </a:lnTo>
                  <a:lnTo>
                    <a:pt x="62" y="149"/>
                  </a:lnTo>
                  <a:lnTo>
                    <a:pt x="80" y="114"/>
                  </a:lnTo>
                  <a:lnTo>
                    <a:pt x="64" y="123"/>
                  </a:lnTo>
                  <a:cubicBezTo>
                    <a:pt x="46" y="93"/>
                    <a:pt x="62" y="44"/>
                    <a:pt x="106" y="38"/>
                  </a:cubicBezTo>
                  <a:lnTo>
                    <a:pt x="106" y="0"/>
                  </a:lnTo>
                </a:path>
              </a:pathLst>
            </a:custGeom>
            <a:solidFill>
              <a:schemeClr val="tx2">
                <a:lumMod val="75000"/>
              </a:schemeClr>
            </a:solidFill>
            <a:ln w="19050">
              <a:solidFill>
                <a:schemeClr val="bg1"/>
              </a:solidFill>
              <a:round/>
              <a:headEnd/>
              <a:tailEnd/>
            </a:ln>
          </p:spPr>
          <p:txBody>
            <a:bodyPr anchor="ctr"/>
            <a:lstStyle/>
            <a:p>
              <a:pPr algn="ctr">
                <a:lnSpc>
                  <a:spcPct val="90000"/>
                </a:lnSpc>
              </a:pPr>
              <a:endParaRPr lang="fr-FR" sz="1400">
                <a:latin typeface="Arial" pitchFamily="34" charset="0"/>
                <a:cs typeface="Arial" pitchFamily="34" charset="0"/>
              </a:endParaRPr>
            </a:p>
          </p:txBody>
        </p:sp>
        <p:sp>
          <p:nvSpPr>
            <p:cNvPr id="53" name="Freeform 42"/>
            <p:cNvSpPr>
              <a:spLocks/>
            </p:cNvSpPr>
            <p:nvPr/>
          </p:nvSpPr>
          <p:spPr bwMode="auto">
            <a:xfrm>
              <a:off x="1384507" y="1114425"/>
              <a:ext cx="1617663" cy="1863725"/>
            </a:xfrm>
            <a:custGeom>
              <a:avLst/>
              <a:gdLst>
                <a:gd name="T0" fmla="*/ 819 w 1032"/>
                <a:gd name="T1" fmla="*/ 1174 h 1174"/>
                <a:gd name="T2" fmla="*/ 733 w 1032"/>
                <a:gd name="T3" fmla="*/ 1014 h 1174"/>
                <a:gd name="T4" fmla="*/ 563 w 1032"/>
                <a:gd name="T5" fmla="*/ 1020 h 1174"/>
                <a:gd name="T6" fmla="*/ 183 w 1032"/>
                <a:gd name="T7" fmla="*/ 439 h 1174"/>
                <a:gd name="T8" fmla="*/ 183 w 1032"/>
                <a:gd name="T9" fmla="*/ 585 h 1174"/>
                <a:gd name="T10" fmla="*/ 0 w 1032"/>
                <a:gd name="T11" fmla="*/ 293 h 1174"/>
                <a:gd name="T12" fmla="*/ 183 w 1032"/>
                <a:gd name="T13" fmla="*/ 0 h 1174"/>
                <a:gd name="T14" fmla="*/ 183 w 1032"/>
                <a:gd name="T15" fmla="*/ 146 h 1174"/>
                <a:gd name="T16" fmla="*/ 822 w 1032"/>
                <a:gd name="T17" fmla="*/ 1170 h 1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2"/>
                <a:gd name="T28" fmla="*/ 0 h 1174"/>
                <a:gd name="T29" fmla="*/ 1032 w 1032"/>
                <a:gd name="T30" fmla="*/ 1174 h 1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2" h="1174">
                  <a:moveTo>
                    <a:pt x="829" y="1174"/>
                  </a:moveTo>
                  <a:lnTo>
                    <a:pt x="742" y="1014"/>
                  </a:lnTo>
                  <a:lnTo>
                    <a:pt x="570" y="1020"/>
                  </a:lnTo>
                  <a:cubicBezTo>
                    <a:pt x="662" y="758"/>
                    <a:pt x="508" y="462"/>
                    <a:pt x="185" y="439"/>
                  </a:cubicBezTo>
                  <a:lnTo>
                    <a:pt x="185" y="585"/>
                  </a:lnTo>
                  <a:lnTo>
                    <a:pt x="0" y="293"/>
                  </a:lnTo>
                  <a:lnTo>
                    <a:pt x="185" y="0"/>
                  </a:lnTo>
                  <a:lnTo>
                    <a:pt x="185" y="146"/>
                  </a:lnTo>
                  <a:cubicBezTo>
                    <a:pt x="739" y="162"/>
                    <a:pt x="1032" y="731"/>
                    <a:pt x="832" y="1170"/>
                  </a:cubicBezTo>
                </a:path>
              </a:pathLst>
            </a:custGeom>
            <a:solidFill>
              <a:schemeClr val="bg1">
                <a:lumMod val="75000"/>
              </a:schemeClr>
            </a:solidFill>
            <a:ln w="19050">
              <a:solidFill>
                <a:schemeClr val="bg1"/>
              </a:solidFill>
              <a:round/>
              <a:headEnd/>
              <a:tailEnd/>
            </a:ln>
          </p:spPr>
          <p:txBody>
            <a:bodyPr anchor="ctr"/>
            <a:lstStyle/>
            <a:p>
              <a:pPr algn="ctr">
                <a:lnSpc>
                  <a:spcPct val="90000"/>
                </a:lnSpc>
              </a:pPr>
              <a:endParaRPr lang="fr-FR" sz="1400">
                <a:latin typeface="Arial" pitchFamily="34" charset="0"/>
                <a:cs typeface="Arial" pitchFamily="34" charset="0"/>
              </a:endParaRPr>
            </a:p>
          </p:txBody>
        </p:sp>
      </p:grpSp>
      <p:pic>
        <p:nvPicPr>
          <p:cNvPr id="5"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4101" y="2787341"/>
            <a:ext cx="1089791" cy="1136932"/>
          </a:xfrm>
          <a:prstGeom prst="rect">
            <a:avLst/>
          </a:prstGeom>
          <a:noFill/>
          <a:ln>
            <a:noFill/>
          </a:ln>
          <a:effectLst>
            <a:outerShdw dist="17961" dir="2700000" algn="ctr" rotWithShape="0">
              <a:srgbClr val="70868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Rectangle 88"/>
          <p:cNvSpPr/>
          <p:nvPr/>
        </p:nvSpPr>
        <p:spPr>
          <a:xfrm>
            <a:off x="4475413" y="4105846"/>
            <a:ext cx="2945891" cy="2159788"/>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72009" rIns="72009" bIns="72009" numCol="1" spcCol="0" rtlCol="0" fromWordArt="0" anchor="t" anchorCtr="0" forceAA="0" compatLnSpc="1">
            <a:prstTxWarp prst="textNoShape">
              <a:avLst/>
            </a:prstTxWarp>
            <a:noAutofit/>
          </a:bodyPr>
          <a:lstStyle/>
          <a:p>
            <a:pPr marL="171450" indent="-171450" eaLnBrk="0" fontAlgn="base" hangingPunct="0">
              <a:spcBef>
                <a:spcPct val="0"/>
              </a:spcBef>
              <a:spcAft>
                <a:spcPct val="0"/>
              </a:spcAft>
              <a:buFont typeface="Wingdings" panose="05000000000000000000" pitchFamily="2" charset="2"/>
              <a:buChar char="§"/>
              <a:tabLst>
                <a:tab pos="171450" algn="l"/>
              </a:tabLst>
            </a:pPr>
            <a:r>
              <a:rPr lang="en-US" sz="1600" dirty="0">
                <a:solidFill>
                  <a:srgbClr val="001132"/>
                </a:solidFill>
                <a:latin typeface="Arial" pitchFamily="34" charset="0"/>
                <a:cs typeface="Arial" pitchFamily="34" charset="0"/>
              </a:rPr>
              <a:t>NRWDI is responsible for discharging an institutional ministerial obligation in terms of Section 1 of the Nuclear Energy Act (Act 46 of 1999) relating to the disposal of  radioactive waste on a national basis.</a:t>
            </a:r>
          </a:p>
          <a:p>
            <a:pPr marL="171450" lvl="0" indent="-171450" eaLnBrk="0" fontAlgn="base" hangingPunct="0">
              <a:spcBef>
                <a:spcPct val="0"/>
              </a:spcBef>
              <a:spcAft>
                <a:spcPct val="0"/>
              </a:spcAft>
              <a:buFont typeface="Wingdings" panose="05000000000000000000" pitchFamily="2" charset="2"/>
              <a:buChar char="§"/>
              <a:tabLst>
                <a:tab pos="171450" algn="l"/>
              </a:tabLst>
            </a:pPr>
            <a:endParaRPr lang="en-GB" sz="1200" dirty="0">
              <a:solidFill>
                <a:schemeClr val="tx2"/>
              </a:solidFill>
              <a:latin typeface="Arial" pitchFamily="34" charset="0"/>
              <a:cs typeface="Arial" pitchFamily="34" charset="0"/>
            </a:endParaRPr>
          </a:p>
          <a:p>
            <a:pPr lvl="0" eaLnBrk="0" fontAlgn="base" hangingPunct="0">
              <a:spcBef>
                <a:spcPct val="0"/>
              </a:spcBef>
              <a:spcAft>
                <a:spcPct val="0"/>
              </a:spcAft>
              <a:tabLst>
                <a:tab pos="171450" algn="l"/>
              </a:tabLst>
            </a:pPr>
            <a:endParaRPr lang="en-GB" sz="1200" dirty="0">
              <a:solidFill>
                <a:schemeClr val="tx2"/>
              </a:solidFill>
              <a:latin typeface="Arial" pitchFamily="34" charset="0"/>
              <a:cs typeface="Arial" pitchFamily="34" charset="0"/>
            </a:endParaRPr>
          </a:p>
          <a:p>
            <a:pPr lvl="0" eaLnBrk="0" fontAlgn="base" hangingPunct="0">
              <a:spcBef>
                <a:spcPct val="0"/>
              </a:spcBef>
              <a:spcAft>
                <a:spcPct val="0"/>
              </a:spcAft>
              <a:tabLst>
                <a:tab pos="171450" algn="l"/>
              </a:tabLst>
            </a:pPr>
            <a:r>
              <a:rPr lang="en-GB" sz="1200" dirty="0">
                <a:solidFill>
                  <a:schemeClr val="tx2"/>
                </a:solidFill>
                <a:latin typeface="Arial" pitchFamily="34" charset="0"/>
                <a:cs typeface="Arial" pitchFamily="34" charset="0"/>
              </a:rPr>
              <a:t> </a:t>
            </a:r>
          </a:p>
          <a:p>
            <a:pPr marL="109728" indent="-109728">
              <a:lnSpc>
                <a:spcPct val="90000"/>
              </a:lnSpc>
              <a:spcBef>
                <a:spcPts val="1200"/>
              </a:spcBef>
              <a:buSzPct val="80000"/>
              <a:buFontTx/>
              <a:buChar char="•"/>
            </a:pPr>
            <a:endParaRPr lang="en-GB" sz="1400" dirty="0">
              <a:solidFill>
                <a:schemeClr val="tx1"/>
              </a:solidFill>
              <a:latin typeface="Arial" pitchFamily="34" charset="0"/>
              <a:ea typeface="Verdana" pitchFamily="34" charset="0"/>
              <a:cs typeface="Arial" pitchFamily="34" charset="0"/>
            </a:endParaRPr>
          </a:p>
          <a:p>
            <a:pPr marL="109728" indent="-109728">
              <a:lnSpc>
                <a:spcPct val="90000"/>
              </a:lnSpc>
              <a:spcBef>
                <a:spcPts val="1200"/>
              </a:spcBef>
              <a:buSzPct val="80000"/>
              <a:buFontTx/>
              <a:buChar char="•"/>
            </a:pPr>
            <a:endParaRPr lang="en-GB" sz="1400" dirty="0">
              <a:solidFill>
                <a:schemeClr val="tx1"/>
              </a:solidFill>
              <a:latin typeface="Arial" pitchFamily="34" charset="0"/>
              <a:ea typeface="Verdana" pitchFamily="34" charset="0"/>
              <a:cs typeface="Arial" pitchFamily="34" charset="0"/>
            </a:endParaRPr>
          </a:p>
        </p:txBody>
      </p:sp>
      <p:sp>
        <p:nvSpPr>
          <p:cNvPr id="90" name="Rectangle 89"/>
          <p:cNvSpPr/>
          <p:nvPr/>
        </p:nvSpPr>
        <p:spPr>
          <a:xfrm>
            <a:off x="7442150" y="4175758"/>
            <a:ext cx="2322732" cy="2018758"/>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72009" rIns="72009" bIns="72009" numCol="1" spcCol="0" rtlCol="0" fromWordArt="0" anchor="t" anchorCtr="0" forceAA="0" compatLnSpc="1">
            <a:prstTxWarp prst="textNoShape">
              <a:avLst/>
            </a:prstTxWarp>
            <a:noAutofit/>
          </a:bodyPr>
          <a:lstStyle/>
          <a:p>
            <a:pPr marL="171450" indent="-171450">
              <a:buFont typeface="Wingdings" panose="05000000000000000000" pitchFamily="2" charset="2"/>
              <a:buChar char="§"/>
              <a:defRPr/>
            </a:pPr>
            <a:r>
              <a:rPr lang="en-ZA" sz="1600" dirty="0">
                <a:solidFill>
                  <a:srgbClr val="001132"/>
                </a:solidFill>
                <a:latin typeface="Arial" pitchFamily="34" charset="0"/>
                <a:cs typeface="Arial" pitchFamily="34" charset="0"/>
              </a:rPr>
              <a:t>The governance of NRWDI is entrusted to a Board of Directors.</a:t>
            </a:r>
          </a:p>
          <a:p>
            <a:pPr marL="171450" indent="-171450">
              <a:buFont typeface="Wingdings" panose="05000000000000000000" pitchFamily="2" charset="2"/>
              <a:buChar char="§"/>
              <a:defRPr/>
            </a:pPr>
            <a:r>
              <a:rPr lang="en-ZA" sz="1600" dirty="0">
                <a:solidFill>
                  <a:srgbClr val="001132"/>
                </a:solidFill>
                <a:latin typeface="Arial" pitchFamily="34" charset="0"/>
                <a:cs typeface="Arial" pitchFamily="34" charset="0"/>
              </a:rPr>
              <a:t>Board is appointed in terms of the prescripts of  NRWDIA</a:t>
            </a:r>
            <a:r>
              <a:rPr lang="en-US" sz="1200" dirty="0">
                <a:solidFill>
                  <a:schemeClr val="tx2"/>
                </a:solidFill>
                <a:latin typeface="Arial" pitchFamily="34" charset="0"/>
                <a:cs typeface="Arial" pitchFamily="34" charset="0"/>
              </a:rPr>
              <a:t>.</a:t>
            </a:r>
          </a:p>
          <a:p>
            <a:pPr lvl="0" eaLnBrk="0" fontAlgn="base" hangingPunct="0">
              <a:spcBef>
                <a:spcPct val="0"/>
              </a:spcBef>
              <a:spcAft>
                <a:spcPct val="0"/>
              </a:spcAft>
              <a:tabLst>
                <a:tab pos="171450" algn="l"/>
              </a:tabLst>
            </a:pPr>
            <a:endParaRPr lang="en-GB" sz="1200" dirty="0">
              <a:solidFill>
                <a:schemeClr val="tx2"/>
              </a:solidFill>
              <a:latin typeface="Arial" pitchFamily="34" charset="0"/>
              <a:cs typeface="Arial" pitchFamily="34" charset="0"/>
            </a:endParaRPr>
          </a:p>
          <a:p>
            <a:pPr lvl="0" eaLnBrk="0" fontAlgn="base" hangingPunct="0">
              <a:spcBef>
                <a:spcPct val="0"/>
              </a:spcBef>
              <a:spcAft>
                <a:spcPct val="0"/>
              </a:spcAft>
              <a:tabLst>
                <a:tab pos="171450" algn="l"/>
              </a:tabLst>
            </a:pPr>
            <a:r>
              <a:rPr lang="en-GB" sz="1200" dirty="0">
                <a:solidFill>
                  <a:schemeClr val="tx2"/>
                </a:solidFill>
                <a:latin typeface="Arial" pitchFamily="34" charset="0"/>
                <a:cs typeface="Arial" pitchFamily="34" charset="0"/>
              </a:rPr>
              <a:t> </a:t>
            </a:r>
          </a:p>
          <a:p>
            <a:pPr marL="109728" indent="-109728">
              <a:lnSpc>
                <a:spcPct val="90000"/>
              </a:lnSpc>
              <a:spcBef>
                <a:spcPts val="1200"/>
              </a:spcBef>
              <a:buSzPct val="80000"/>
              <a:buFontTx/>
              <a:buChar char="•"/>
            </a:pPr>
            <a:endParaRPr lang="en-GB" sz="1400" dirty="0">
              <a:solidFill>
                <a:schemeClr val="tx1"/>
              </a:solidFill>
              <a:latin typeface="Arial" pitchFamily="34" charset="0"/>
              <a:ea typeface="Verdana" pitchFamily="34" charset="0"/>
              <a:cs typeface="Arial" pitchFamily="34" charset="0"/>
            </a:endParaRPr>
          </a:p>
          <a:p>
            <a:pPr marL="109728" indent="-109728">
              <a:lnSpc>
                <a:spcPct val="90000"/>
              </a:lnSpc>
              <a:spcBef>
                <a:spcPts val="1200"/>
              </a:spcBef>
              <a:buSzPct val="80000"/>
              <a:buFontTx/>
              <a:buChar char="•"/>
            </a:pPr>
            <a:endParaRPr lang="en-GB" sz="1400" dirty="0">
              <a:solidFill>
                <a:schemeClr val="tx1"/>
              </a:solidFill>
              <a:latin typeface="Arial" pitchFamily="34" charset="0"/>
              <a:ea typeface="Verdana" pitchFamily="34" charset="0"/>
              <a:cs typeface="Arial" pitchFamily="34" charset="0"/>
            </a:endParaRPr>
          </a:p>
        </p:txBody>
      </p:sp>
      <p:sp>
        <p:nvSpPr>
          <p:cNvPr id="91" name="Rectangle 90"/>
          <p:cNvSpPr/>
          <p:nvPr/>
        </p:nvSpPr>
        <p:spPr>
          <a:xfrm>
            <a:off x="9819730" y="4199611"/>
            <a:ext cx="2322732" cy="2018758"/>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72009" rIns="72009" bIns="72009" numCol="1" spcCol="0" rtlCol="0" fromWordArt="0" anchor="t" anchorCtr="0" forceAA="0" compatLnSpc="1">
            <a:prstTxWarp prst="textNoShape">
              <a:avLst/>
            </a:prstTxWarp>
            <a:noAutofit/>
          </a:bodyPr>
          <a:lstStyle/>
          <a:p>
            <a:pPr marL="171450" indent="-171450">
              <a:buFont typeface="Wingdings" panose="05000000000000000000" pitchFamily="2" charset="2"/>
              <a:buChar char="§"/>
              <a:defRPr/>
            </a:pPr>
            <a:r>
              <a:rPr lang="en-ZA" sz="1600" dirty="0">
                <a:solidFill>
                  <a:srgbClr val="001132"/>
                </a:solidFill>
                <a:latin typeface="Arial" pitchFamily="34" charset="0"/>
                <a:cs typeface="Arial" pitchFamily="34" charset="0"/>
              </a:rPr>
              <a:t>Minister of Mineral Resources and Energy is the Executive Authority responsible for NRWDI.</a:t>
            </a:r>
            <a:endParaRPr lang="en-US" sz="1600" dirty="0">
              <a:solidFill>
                <a:srgbClr val="001132"/>
              </a:solidFill>
              <a:latin typeface="Arial" pitchFamily="34" charset="0"/>
              <a:cs typeface="Arial" pitchFamily="34" charset="0"/>
            </a:endParaRPr>
          </a:p>
          <a:p>
            <a:pPr lvl="0" eaLnBrk="0" fontAlgn="base" hangingPunct="0">
              <a:spcBef>
                <a:spcPct val="0"/>
              </a:spcBef>
              <a:spcAft>
                <a:spcPct val="0"/>
              </a:spcAft>
              <a:tabLst>
                <a:tab pos="171450" algn="l"/>
              </a:tabLst>
            </a:pPr>
            <a:endParaRPr lang="en-GB" sz="1200" dirty="0">
              <a:solidFill>
                <a:schemeClr val="tx2"/>
              </a:solidFill>
              <a:latin typeface="Arial" pitchFamily="34" charset="0"/>
              <a:cs typeface="Arial" pitchFamily="34" charset="0"/>
            </a:endParaRPr>
          </a:p>
          <a:p>
            <a:pPr lvl="0" eaLnBrk="0" fontAlgn="base" hangingPunct="0">
              <a:spcBef>
                <a:spcPct val="0"/>
              </a:spcBef>
              <a:spcAft>
                <a:spcPct val="0"/>
              </a:spcAft>
              <a:tabLst>
                <a:tab pos="171450" algn="l"/>
              </a:tabLst>
            </a:pPr>
            <a:r>
              <a:rPr lang="en-GB" sz="1200" dirty="0">
                <a:solidFill>
                  <a:schemeClr val="tx2"/>
                </a:solidFill>
                <a:latin typeface="Arial" pitchFamily="34" charset="0"/>
                <a:cs typeface="Arial" pitchFamily="34" charset="0"/>
              </a:rPr>
              <a:t> </a:t>
            </a:r>
          </a:p>
          <a:p>
            <a:pPr marL="109728" indent="-109728">
              <a:lnSpc>
                <a:spcPct val="90000"/>
              </a:lnSpc>
              <a:spcBef>
                <a:spcPts val="1200"/>
              </a:spcBef>
              <a:buSzPct val="80000"/>
              <a:buFontTx/>
              <a:buChar char="•"/>
            </a:pPr>
            <a:endParaRPr lang="en-GB" sz="1400" dirty="0">
              <a:solidFill>
                <a:schemeClr val="tx1"/>
              </a:solidFill>
              <a:latin typeface="Arial" pitchFamily="34" charset="0"/>
              <a:ea typeface="Verdana" pitchFamily="34" charset="0"/>
              <a:cs typeface="Arial" pitchFamily="34" charset="0"/>
            </a:endParaRPr>
          </a:p>
          <a:p>
            <a:pPr marL="109728" indent="-109728">
              <a:lnSpc>
                <a:spcPct val="90000"/>
              </a:lnSpc>
              <a:spcBef>
                <a:spcPts val="1200"/>
              </a:spcBef>
              <a:buSzPct val="80000"/>
              <a:buFontTx/>
              <a:buChar char="•"/>
            </a:pPr>
            <a:endParaRPr lang="en-GB" sz="1400" dirty="0">
              <a:solidFill>
                <a:schemeClr val="tx1"/>
              </a:solidFill>
              <a:latin typeface="Arial" pitchFamily="34" charset="0"/>
              <a:ea typeface="Verdana" pitchFamily="34" charset="0"/>
              <a:cs typeface="Arial" pitchFamily="34" charset="0"/>
            </a:endParaRPr>
          </a:p>
        </p:txBody>
      </p:sp>
      <p:sp>
        <p:nvSpPr>
          <p:cNvPr id="7" name="Slide Number Placeholder 6"/>
          <p:cNvSpPr>
            <a:spLocks noGrp="1"/>
          </p:cNvSpPr>
          <p:nvPr>
            <p:ph type="sldNum" sz="quarter" idx="12"/>
          </p:nvPr>
        </p:nvSpPr>
        <p:spPr/>
        <p:txBody>
          <a:bodyPr/>
          <a:lstStyle/>
          <a:p>
            <a:fld id="{CA8D9AD5-F248-4919-864A-CFD76CC027D6}" type="slidenum">
              <a:rPr lang="en-ZA" sz="1000" b="1" i="1" smtClean="0"/>
              <a:t>3</a:t>
            </a:fld>
            <a:endParaRPr lang="en-ZA" b="1" i="1" dirty="0"/>
          </a:p>
        </p:txBody>
      </p:sp>
    </p:spTree>
    <p:extLst>
      <p:ext uri="{BB962C8B-B14F-4D97-AF65-F5344CB8AC3E}">
        <p14:creationId xmlns:p14="http://schemas.microsoft.com/office/powerpoint/2010/main" val="33609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4931" y="2377507"/>
            <a:ext cx="6114197" cy="769441"/>
          </a:xfrm>
          <a:prstGeom prst="rect">
            <a:avLst/>
          </a:prstGeom>
          <a:noFill/>
        </p:spPr>
        <p:txBody>
          <a:bodyPr wrap="square" rtlCol="0">
            <a:spAutoFit/>
          </a:bodyPr>
          <a:lstStyle/>
          <a:p>
            <a:pPr algn="ctr"/>
            <a:r>
              <a:rPr lang="en-ZA" sz="4400" b="1" dirty="0">
                <a:solidFill>
                  <a:srgbClr val="001132"/>
                </a:solidFill>
                <a:latin typeface="Arial" panose="020B0604020202020204" pitchFamily="34" charset="0"/>
                <a:cs typeface="Arial" panose="020B0604020202020204" pitchFamily="34" charset="0"/>
              </a:rPr>
              <a:t>THANK YOU.</a:t>
            </a:r>
          </a:p>
        </p:txBody>
      </p:sp>
      <p:sp>
        <p:nvSpPr>
          <p:cNvPr id="3" name="TextBox 2"/>
          <p:cNvSpPr txBox="1"/>
          <p:nvPr/>
        </p:nvSpPr>
        <p:spPr>
          <a:xfrm>
            <a:off x="2905877" y="4525560"/>
            <a:ext cx="6114197" cy="461665"/>
          </a:xfrm>
          <a:prstGeom prst="rect">
            <a:avLst/>
          </a:prstGeom>
          <a:noFill/>
        </p:spPr>
        <p:txBody>
          <a:bodyPr wrap="square" rtlCol="0">
            <a:spAutoFit/>
          </a:bodyPr>
          <a:lstStyle/>
          <a:p>
            <a:pPr algn="ctr"/>
            <a:r>
              <a:rPr lang="en-US" sz="2400" b="1" dirty="0">
                <a:solidFill>
                  <a:srgbClr val="004B1C"/>
                </a:solidFill>
                <a:latin typeface="Arial" panose="020B0604020202020204" pitchFamily="34" charset="0"/>
                <a:cs typeface="Arial" panose="020B0604020202020204" pitchFamily="34" charset="0"/>
              </a:rPr>
              <a:t>www.nrwdi.org.za</a:t>
            </a:r>
            <a:endParaRPr lang="en-ZA" sz="2400" dirty="0">
              <a:solidFill>
                <a:srgbClr val="004B1C"/>
              </a:solidFill>
              <a:latin typeface="Arial" panose="020B0604020202020204" pitchFamily="34" charset="0"/>
              <a:cs typeface="Arial" panose="020B0604020202020204" pitchFamily="34" charset="0"/>
            </a:endParaRPr>
          </a:p>
        </p:txBody>
      </p:sp>
      <p:grpSp>
        <p:nvGrpSpPr>
          <p:cNvPr id="14" name="Group 13"/>
          <p:cNvGrpSpPr/>
          <p:nvPr/>
        </p:nvGrpSpPr>
        <p:grpSpPr>
          <a:xfrm>
            <a:off x="2254318" y="3587941"/>
            <a:ext cx="7986971" cy="658190"/>
            <a:chOff x="2352784" y="3447267"/>
            <a:chExt cx="7986971" cy="658190"/>
          </a:xfrm>
        </p:grpSpPr>
        <p:grpSp>
          <p:nvGrpSpPr>
            <p:cNvPr id="11" name="Group 10"/>
            <p:cNvGrpSpPr/>
            <p:nvPr/>
          </p:nvGrpSpPr>
          <p:grpSpPr>
            <a:xfrm>
              <a:off x="2352784" y="3461877"/>
              <a:ext cx="2120787" cy="643580"/>
              <a:chOff x="1649364" y="3447267"/>
              <a:chExt cx="2120787" cy="643580"/>
            </a:xfrm>
          </p:grpSpPr>
          <p:sp>
            <p:nvSpPr>
              <p:cNvPr id="4" name="TextBox 3"/>
              <p:cNvSpPr txBox="1"/>
              <p:nvPr/>
            </p:nvSpPr>
            <p:spPr>
              <a:xfrm>
                <a:off x="2292944" y="3545529"/>
                <a:ext cx="1477207" cy="461665"/>
              </a:xfrm>
              <a:prstGeom prst="rect">
                <a:avLst/>
              </a:prstGeom>
              <a:noFill/>
            </p:spPr>
            <p:txBody>
              <a:bodyPr wrap="square" rtlCol="0">
                <a:spAutoFit/>
              </a:bodyPr>
              <a:lstStyle/>
              <a:p>
                <a:r>
                  <a:rPr lang="en-US" sz="2400" dirty="0">
                    <a:solidFill>
                      <a:srgbClr val="004B1C"/>
                    </a:solidFill>
                    <a:latin typeface="Arial" panose="020B0604020202020204" pitchFamily="34" charset="0"/>
                    <a:cs typeface="Arial" panose="020B0604020202020204" pitchFamily="34" charset="0"/>
                  </a:rPr>
                  <a:t>@</a:t>
                </a:r>
                <a:r>
                  <a:rPr lang="en-US" sz="2400" dirty="0" err="1">
                    <a:solidFill>
                      <a:srgbClr val="004B1C"/>
                    </a:solidFill>
                    <a:latin typeface="Arial" panose="020B0604020202020204" pitchFamily="34" charset="0"/>
                    <a:cs typeface="Arial" panose="020B0604020202020204" pitchFamily="34" charset="0"/>
                  </a:rPr>
                  <a:t>nrwdi</a:t>
                </a:r>
                <a:endParaRPr lang="en-ZA" sz="2400" dirty="0">
                  <a:solidFill>
                    <a:srgbClr val="004B1C"/>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364" y="3447267"/>
                <a:ext cx="643580" cy="643580"/>
              </a:xfrm>
              <a:prstGeom prst="rect">
                <a:avLst/>
              </a:prstGeom>
            </p:spPr>
          </p:pic>
        </p:grpSp>
        <p:grpSp>
          <p:nvGrpSpPr>
            <p:cNvPr id="12" name="Group 11"/>
            <p:cNvGrpSpPr/>
            <p:nvPr/>
          </p:nvGrpSpPr>
          <p:grpSpPr>
            <a:xfrm>
              <a:off x="4680565" y="3447267"/>
              <a:ext cx="2120787" cy="643580"/>
              <a:chOff x="4680565" y="3447267"/>
              <a:chExt cx="2120787" cy="643580"/>
            </a:xfrm>
          </p:grpSpPr>
          <p:sp>
            <p:nvSpPr>
              <p:cNvPr id="5" name="TextBox 4"/>
              <p:cNvSpPr txBox="1"/>
              <p:nvPr/>
            </p:nvSpPr>
            <p:spPr>
              <a:xfrm>
                <a:off x="5324145" y="3559812"/>
                <a:ext cx="1477207" cy="461665"/>
              </a:xfrm>
              <a:prstGeom prst="rect">
                <a:avLst/>
              </a:prstGeom>
              <a:noFill/>
            </p:spPr>
            <p:txBody>
              <a:bodyPr wrap="square" rtlCol="0">
                <a:spAutoFit/>
              </a:bodyPr>
              <a:lstStyle/>
              <a:p>
                <a:r>
                  <a:rPr lang="en-US" sz="2400" dirty="0">
                    <a:solidFill>
                      <a:srgbClr val="004B1C"/>
                    </a:solidFill>
                    <a:latin typeface="Arial" panose="020B0604020202020204" pitchFamily="34" charset="0"/>
                    <a:cs typeface="Arial" panose="020B0604020202020204" pitchFamily="34" charset="0"/>
                  </a:rPr>
                  <a:t>@</a:t>
                </a:r>
                <a:r>
                  <a:rPr lang="en-US" sz="2400" dirty="0" err="1">
                    <a:solidFill>
                      <a:srgbClr val="004B1C"/>
                    </a:solidFill>
                    <a:latin typeface="Arial" panose="020B0604020202020204" pitchFamily="34" charset="0"/>
                    <a:cs typeface="Arial" panose="020B0604020202020204" pitchFamily="34" charset="0"/>
                  </a:rPr>
                  <a:t>nrwdi</a:t>
                </a:r>
                <a:endParaRPr lang="en-ZA" sz="2400" dirty="0">
                  <a:solidFill>
                    <a:srgbClr val="004B1C"/>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565" y="3447267"/>
                <a:ext cx="643580" cy="643580"/>
              </a:xfrm>
              <a:prstGeom prst="rect">
                <a:avLst/>
              </a:prstGeom>
            </p:spPr>
          </p:pic>
        </p:grpSp>
        <p:grpSp>
          <p:nvGrpSpPr>
            <p:cNvPr id="13" name="Group 12"/>
            <p:cNvGrpSpPr/>
            <p:nvPr/>
          </p:nvGrpSpPr>
          <p:grpSpPr>
            <a:xfrm>
              <a:off x="6980210" y="3447267"/>
              <a:ext cx="3359545" cy="643580"/>
              <a:chOff x="6980210" y="3447267"/>
              <a:chExt cx="3359545" cy="643580"/>
            </a:xfrm>
          </p:grpSpPr>
          <p:sp>
            <p:nvSpPr>
              <p:cNvPr id="6" name="TextBox 5"/>
              <p:cNvSpPr txBox="1"/>
              <p:nvPr/>
            </p:nvSpPr>
            <p:spPr>
              <a:xfrm>
                <a:off x="7623791" y="3559811"/>
                <a:ext cx="2715964" cy="461665"/>
              </a:xfrm>
              <a:prstGeom prst="rect">
                <a:avLst/>
              </a:prstGeom>
              <a:noFill/>
            </p:spPr>
            <p:txBody>
              <a:bodyPr wrap="square" rtlCol="0">
                <a:spAutoFit/>
              </a:bodyPr>
              <a:lstStyle/>
              <a:p>
                <a:r>
                  <a:rPr lang="en-US" sz="2400" dirty="0">
                    <a:solidFill>
                      <a:srgbClr val="004B1C"/>
                    </a:solidFill>
                    <a:latin typeface="Arial" panose="020B0604020202020204" pitchFamily="34" charset="0"/>
                    <a:cs typeface="Arial" panose="020B0604020202020204" pitchFamily="34" charset="0"/>
                  </a:rPr>
                  <a:t>info@nrwdi.org.za</a:t>
                </a:r>
                <a:endParaRPr lang="en-ZA" sz="2400" dirty="0">
                  <a:solidFill>
                    <a:srgbClr val="004B1C"/>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0210" y="3447267"/>
                <a:ext cx="643580" cy="643580"/>
              </a:xfrm>
              <a:prstGeom prst="rect">
                <a:avLst/>
              </a:prstGeom>
            </p:spPr>
          </p:pic>
        </p:grpSp>
      </p:grpSp>
    </p:spTree>
    <p:extLst>
      <p:ext uri="{BB962C8B-B14F-4D97-AF65-F5344CB8AC3E}">
        <p14:creationId xmlns:p14="http://schemas.microsoft.com/office/powerpoint/2010/main" val="3244094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9340" y="3163343"/>
            <a:ext cx="6114197" cy="1384995"/>
          </a:xfrm>
          <a:prstGeom prst="rect">
            <a:avLst/>
          </a:prstGeom>
          <a:noFill/>
        </p:spPr>
        <p:txBody>
          <a:bodyPr wrap="square" rtlCol="0">
            <a:spAutoFit/>
          </a:bodyPr>
          <a:lstStyle/>
          <a:p>
            <a:pPr algn="ctr"/>
            <a:r>
              <a:rPr lang="en-ZA" sz="4000" b="1" dirty="0">
                <a:solidFill>
                  <a:srgbClr val="001132"/>
                </a:solidFill>
                <a:latin typeface="Arial" panose="020B0604020202020204" pitchFamily="34" charset="0"/>
                <a:cs typeface="Arial" panose="020B0604020202020204" pitchFamily="34" charset="0"/>
              </a:rPr>
              <a:t>ANY QUESTIONS?</a:t>
            </a:r>
          </a:p>
          <a:p>
            <a:endParaRPr lang="en-ZA" sz="4400" dirty="0">
              <a:solidFill>
                <a:srgbClr val="004B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96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57991"/>
            <a:ext cx="12001034" cy="578124"/>
          </a:xfrm>
          <a:solidFill>
            <a:schemeClr val="accent1">
              <a:lumMod val="40000"/>
              <a:lumOff val="60000"/>
            </a:schemeClr>
          </a:solidFill>
        </p:spPr>
        <p:txBody>
          <a:bodyPr/>
          <a:lstStyle/>
          <a:p>
            <a:r>
              <a:rPr lang="en-US" b="1" dirty="0">
                <a:solidFill>
                  <a:srgbClr val="001132"/>
                </a:solidFill>
                <a:latin typeface="Arial" pitchFamily="34" charset="0"/>
                <a:cs typeface="Arial" pitchFamily="34" charset="0"/>
              </a:rPr>
              <a:t>KEY STRATEGIC INITIATIVES </a:t>
            </a:r>
          </a:p>
        </p:txBody>
      </p:sp>
      <p:sp>
        <p:nvSpPr>
          <p:cNvPr id="14" name="Content Placeholder 13"/>
          <p:cNvSpPr>
            <a:spLocks noGrp="1"/>
          </p:cNvSpPr>
          <p:nvPr>
            <p:ph idx="1"/>
          </p:nvPr>
        </p:nvSpPr>
        <p:spPr>
          <a:xfrm>
            <a:off x="268941" y="867998"/>
            <a:ext cx="11687415" cy="5088517"/>
          </a:xfrm>
        </p:spPr>
        <p:txBody>
          <a:bodyPr>
            <a:normAutofit fontScale="25000" lnSpcReduction="20000"/>
          </a:bodyPr>
          <a:lstStyle/>
          <a:p>
            <a:pPr marL="502920" lvl="0" indent="-457200">
              <a:lnSpc>
                <a:spcPct val="150000"/>
              </a:lnSpc>
              <a:spcBef>
                <a:spcPts val="100"/>
              </a:spcBef>
              <a:spcAft>
                <a:spcPts val="100"/>
              </a:spcAft>
              <a:buFont typeface="+mj-lt"/>
              <a:buAutoNum type="arabicPeriod"/>
            </a:pPr>
            <a:r>
              <a:rPr lang="en-ZA" sz="7200" b="1" dirty="0">
                <a:solidFill>
                  <a:srgbClr val="001132"/>
                </a:solidFill>
                <a:latin typeface="Arial" pitchFamily="34" charset="0"/>
                <a:cs typeface="Arial" pitchFamily="34" charset="0"/>
              </a:rPr>
              <a:t>Strategic projects</a:t>
            </a:r>
          </a:p>
          <a:p>
            <a:pPr marL="1028700" lvl="3" indent="-342900">
              <a:lnSpc>
                <a:spcPct val="150000"/>
              </a:lnSpc>
              <a:spcBef>
                <a:spcPts val="100"/>
              </a:spcBef>
              <a:spcAft>
                <a:spcPts val="100"/>
              </a:spcAft>
            </a:pPr>
            <a:r>
              <a:rPr lang="en-ZA" sz="7200" dirty="0">
                <a:solidFill>
                  <a:srgbClr val="001132"/>
                </a:solidFill>
                <a:latin typeface="Arial" pitchFamily="34" charset="0"/>
                <a:cs typeface="Arial" pitchFamily="34" charset="0"/>
              </a:rPr>
              <a:t>CISF</a:t>
            </a:r>
          </a:p>
          <a:p>
            <a:pPr marL="914400" lvl="3">
              <a:lnSpc>
                <a:spcPct val="150000"/>
              </a:lnSpc>
              <a:spcBef>
                <a:spcPts val="100"/>
              </a:spcBef>
              <a:spcAft>
                <a:spcPts val="100"/>
              </a:spcAft>
            </a:pPr>
            <a:r>
              <a:rPr lang="en-ZA" sz="7200" dirty="0">
                <a:solidFill>
                  <a:srgbClr val="001132"/>
                </a:solidFill>
                <a:latin typeface="Arial" pitchFamily="34" charset="0"/>
                <a:cs typeface="Arial" pitchFamily="34" charset="0"/>
              </a:rPr>
              <a:t>Borehole Disposal System</a:t>
            </a:r>
          </a:p>
          <a:p>
            <a:pPr marL="502920" lvl="0" indent="-457200">
              <a:lnSpc>
                <a:spcPct val="150000"/>
              </a:lnSpc>
              <a:spcBef>
                <a:spcPts val="100"/>
              </a:spcBef>
              <a:spcAft>
                <a:spcPts val="100"/>
              </a:spcAft>
              <a:buFont typeface="+mj-lt"/>
              <a:buAutoNum type="arabicPeriod"/>
            </a:pPr>
            <a:r>
              <a:rPr lang="en-ZA" sz="7200" b="1" dirty="0">
                <a:solidFill>
                  <a:srgbClr val="001132"/>
                </a:solidFill>
                <a:latin typeface="Arial" pitchFamily="34" charset="0"/>
                <a:cs typeface="Arial" pitchFamily="34" charset="0"/>
              </a:rPr>
              <a:t>Priorities</a:t>
            </a:r>
          </a:p>
          <a:p>
            <a:pPr marL="914400" lvl="3">
              <a:lnSpc>
                <a:spcPct val="150000"/>
              </a:lnSpc>
              <a:spcBef>
                <a:spcPts val="100"/>
              </a:spcBef>
              <a:spcAft>
                <a:spcPts val="100"/>
              </a:spcAft>
            </a:pPr>
            <a:r>
              <a:rPr lang="en-ZA" sz="7200" dirty="0" err="1">
                <a:solidFill>
                  <a:srgbClr val="001132"/>
                </a:solidFill>
                <a:latin typeface="Arial" pitchFamily="34" charset="0"/>
                <a:cs typeface="Arial" pitchFamily="34" charset="0"/>
              </a:rPr>
              <a:t>Vaalputs</a:t>
            </a:r>
            <a:r>
              <a:rPr lang="en-ZA" sz="7200" dirty="0">
                <a:solidFill>
                  <a:srgbClr val="001132"/>
                </a:solidFill>
                <a:latin typeface="Arial" pitchFamily="34" charset="0"/>
                <a:cs typeface="Arial" pitchFamily="34" charset="0"/>
              </a:rPr>
              <a:t> Transition</a:t>
            </a:r>
          </a:p>
          <a:p>
            <a:pPr marL="914400" lvl="3">
              <a:lnSpc>
                <a:spcPct val="150000"/>
              </a:lnSpc>
              <a:spcBef>
                <a:spcPts val="100"/>
              </a:spcBef>
              <a:spcAft>
                <a:spcPts val="100"/>
              </a:spcAft>
            </a:pPr>
            <a:r>
              <a:rPr lang="en-ZA" sz="7200" dirty="0" err="1">
                <a:solidFill>
                  <a:srgbClr val="001132"/>
                </a:solidFill>
                <a:latin typeface="Arial" pitchFamily="34" charset="0"/>
                <a:cs typeface="Arial" pitchFamily="34" charset="0"/>
              </a:rPr>
              <a:t>Vaalputs</a:t>
            </a:r>
            <a:r>
              <a:rPr lang="en-ZA" sz="7200" dirty="0">
                <a:solidFill>
                  <a:srgbClr val="001132"/>
                </a:solidFill>
                <a:latin typeface="Arial" pitchFamily="34" charset="0"/>
                <a:cs typeface="Arial" pitchFamily="34" charset="0"/>
              </a:rPr>
              <a:t> Physical Security</a:t>
            </a:r>
          </a:p>
          <a:p>
            <a:pPr marL="914400" lvl="3">
              <a:lnSpc>
                <a:spcPct val="150000"/>
              </a:lnSpc>
              <a:spcBef>
                <a:spcPts val="100"/>
              </a:spcBef>
              <a:spcAft>
                <a:spcPts val="100"/>
              </a:spcAft>
            </a:pPr>
            <a:r>
              <a:rPr lang="en-ZA" sz="7200" dirty="0">
                <a:solidFill>
                  <a:srgbClr val="001132"/>
                </a:solidFill>
                <a:latin typeface="Arial" pitchFamily="34" charset="0"/>
                <a:cs typeface="Arial" pitchFamily="34" charset="0"/>
              </a:rPr>
              <a:t>Strategic engagements and communications with NRWDI stakeholders </a:t>
            </a:r>
          </a:p>
          <a:p>
            <a:pPr marL="914400" lvl="3">
              <a:lnSpc>
                <a:spcPct val="150000"/>
              </a:lnSpc>
              <a:spcBef>
                <a:spcPts val="100"/>
              </a:spcBef>
              <a:spcAft>
                <a:spcPts val="100"/>
              </a:spcAft>
            </a:pPr>
            <a:r>
              <a:rPr lang="en-ZA" sz="7200" dirty="0">
                <a:solidFill>
                  <a:srgbClr val="001132"/>
                </a:solidFill>
                <a:latin typeface="Arial" pitchFamily="34" charset="0"/>
                <a:cs typeface="Arial" pitchFamily="34" charset="0"/>
              </a:rPr>
              <a:t>Building and establishing collaborations and partnerships with national and international organisations </a:t>
            </a:r>
          </a:p>
          <a:p>
            <a:pPr marL="914400" lvl="3">
              <a:lnSpc>
                <a:spcPct val="150000"/>
              </a:lnSpc>
              <a:spcBef>
                <a:spcPts val="100"/>
              </a:spcBef>
              <a:spcAft>
                <a:spcPts val="100"/>
              </a:spcAft>
            </a:pPr>
            <a:r>
              <a:rPr lang="en-ZA" sz="7200" dirty="0">
                <a:solidFill>
                  <a:srgbClr val="001132"/>
                </a:solidFill>
                <a:latin typeface="Arial" pitchFamily="34" charset="0"/>
                <a:cs typeface="Arial" pitchFamily="34" charset="0"/>
              </a:rPr>
              <a:t>Ensure that public perceptions, concerns and expectations are adequately addressed and public education, participation and communication are placed at the centre stage </a:t>
            </a:r>
          </a:p>
          <a:p>
            <a:pPr marL="914400" lvl="3">
              <a:lnSpc>
                <a:spcPct val="150000"/>
              </a:lnSpc>
              <a:spcBef>
                <a:spcPts val="100"/>
              </a:spcBef>
              <a:spcAft>
                <a:spcPts val="100"/>
              </a:spcAft>
            </a:pPr>
            <a:r>
              <a:rPr lang="en-ZA" sz="7200" dirty="0">
                <a:solidFill>
                  <a:srgbClr val="001132"/>
                </a:solidFill>
                <a:latin typeface="Arial" pitchFamily="34" charset="0"/>
                <a:cs typeface="Arial" pitchFamily="34" charset="0"/>
              </a:rPr>
              <a:t>Focus on Research and Development (R&amp;D) as well as management and disposal technologies for all classes of waste </a:t>
            </a:r>
          </a:p>
          <a:p>
            <a:pPr marL="594360" lvl="2">
              <a:lnSpc>
                <a:spcPct val="150000"/>
              </a:lnSpc>
              <a:spcBef>
                <a:spcPts val="100"/>
              </a:spcBef>
              <a:spcAft>
                <a:spcPts val="100"/>
              </a:spcAft>
            </a:pPr>
            <a:endParaRPr lang="en-ZA" sz="2200" dirty="0">
              <a:solidFill>
                <a:srgbClr val="001132"/>
              </a:solidFill>
              <a:latin typeface="Arial" pitchFamily="34" charset="0"/>
              <a:cs typeface="Arial" pitchFamily="34" charset="0"/>
            </a:endParaRPr>
          </a:p>
          <a:p>
            <a:pPr marL="45720" indent="0">
              <a:lnSpc>
                <a:spcPct val="150000"/>
              </a:lnSpc>
              <a:spcBef>
                <a:spcPts val="100"/>
              </a:spcBef>
              <a:spcAft>
                <a:spcPts val="100"/>
              </a:spcAft>
              <a:buNone/>
            </a:pPr>
            <a:r>
              <a:rPr lang="en-ZA" sz="2400" dirty="0">
                <a:solidFill>
                  <a:srgbClr val="001132"/>
                </a:solidFill>
                <a:latin typeface="Arial" pitchFamily="34" charset="0"/>
                <a:cs typeface="Arial" pitchFamily="34" charset="0"/>
              </a:rPr>
              <a:t> </a:t>
            </a:r>
          </a:p>
          <a:p>
            <a:pPr>
              <a:lnSpc>
                <a:spcPct val="150000"/>
              </a:lnSpc>
              <a:spcBef>
                <a:spcPts val="100"/>
              </a:spcBef>
              <a:spcAft>
                <a:spcPts val="100"/>
              </a:spcAft>
              <a:defRPr/>
            </a:pPr>
            <a:endParaRPr lang="en-ZA" sz="2400" dirty="0">
              <a:solidFill>
                <a:srgbClr val="001132"/>
              </a:solidFill>
              <a:latin typeface="Arial" pitchFamily="34" charset="0"/>
              <a:cs typeface="Arial" pitchFamily="34" charset="0"/>
            </a:endParaRPr>
          </a:p>
          <a:p>
            <a:pPr>
              <a:lnSpc>
                <a:spcPct val="150000"/>
              </a:lnSpc>
              <a:spcBef>
                <a:spcPts val="100"/>
              </a:spcBef>
              <a:spcAft>
                <a:spcPts val="100"/>
              </a:spcAft>
              <a:defRPr/>
            </a:pPr>
            <a:endParaRPr lang="en-ZA" sz="2400" dirty="0">
              <a:solidFill>
                <a:srgbClr val="001132"/>
              </a:solidFill>
              <a:latin typeface="Arial" pitchFamily="34" charset="0"/>
              <a:cs typeface="Arial"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300" b="1" dirty="0">
              <a:solidFill>
                <a:srgbClr val="001132"/>
              </a:solidFill>
              <a:latin typeface="Arial" panose="020B0604020202020204" pitchFamily="34" charset="0"/>
              <a:cs typeface="Arial" panose="020B0604020202020204" pitchFamily="34" charset="0"/>
            </a:endParaRPr>
          </a:p>
          <a:p>
            <a:pPr marL="342900" indent="-342900" algn="just">
              <a:lnSpc>
                <a:spcPct val="100000"/>
              </a:lnSpc>
              <a:spcBef>
                <a:spcPts val="450"/>
              </a:spcBef>
              <a:spcAft>
                <a:spcPts val="450"/>
              </a:spcAft>
              <a:defRPr/>
            </a:pPr>
            <a:endParaRPr lang="en-ZA" sz="2300" b="1" dirty="0">
              <a:solidFill>
                <a:srgbClr val="001132"/>
              </a:solidFill>
              <a:latin typeface="Arial" panose="020B0604020202020204" pitchFamily="34" charset="0"/>
              <a:cs typeface="Arial" panose="020B0604020202020204" pitchFamily="34" charset="0"/>
            </a:endParaRPr>
          </a:p>
          <a:p>
            <a:pPr marL="0" indent="0" algn="just">
              <a:lnSpc>
                <a:spcPct val="100000"/>
              </a:lnSpc>
              <a:spcBef>
                <a:spcPts val="450"/>
              </a:spcBef>
              <a:spcAft>
                <a:spcPts val="450"/>
              </a:spcAft>
              <a:buNone/>
              <a:defRPr/>
            </a:pPr>
            <a:endParaRPr lang="en-ZA" sz="2400" b="1" dirty="0">
              <a:solidFill>
                <a:srgbClr val="00113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ZA" smtClean="0"/>
              <a:t>4</a:t>
            </a:fld>
            <a:endParaRPr lang="en-ZA"/>
          </a:p>
        </p:txBody>
      </p:sp>
    </p:spTree>
    <p:extLst>
      <p:ext uri="{BB962C8B-B14F-4D97-AF65-F5344CB8AC3E}">
        <p14:creationId xmlns:p14="http://schemas.microsoft.com/office/powerpoint/2010/main" val="411914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39235"/>
            <a:ext cx="12001034" cy="578124"/>
          </a:xfrm>
          <a:solidFill>
            <a:schemeClr val="accent1">
              <a:lumMod val="40000"/>
              <a:lumOff val="60000"/>
            </a:schemeClr>
          </a:solidFill>
        </p:spPr>
        <p:txBody>
          <a:bodyPr/>
          <a:lstStyle/>
          <a:p>
            <a:r>
              <a:rPr lang="en-US" b="1" dirty="0">
                <a:solidFill>
                  <a:srgbClr val="001132"/>
                </a:solidFill>
                <a:latin typeface="Arial" pitchFamily="34" charset="0"/>
                <a:cs typeface="Arial" pitchFamily="34" charset="0"/>
              </a:rPr>
              <a:t>2022/23 ANNUAL PERFORMANCE PLAN</a:t>
            </a:r>
          </a:p>
        </p:txBody>
      </p:sp>
      <p:sp>
        <p:nvSpPr>
          <p:cNvPr id="8" name="Slide Number Placeholder 7"/>
          <p:cNvSpPr>
            <a:spLocks noGrp="1"/>
          </p:cNvSpPr>
          <p:nvPr>
            <p:ph type="sldNum" sz="quarter" idx="12"/>
          </p:nvPr>
        </p:nvSpPr>
        <p:spPr/>
        <p:txBody>
          <a:bodyPr/>
          <a:lstStyle/>
          <a:p>
            <a:fld id="{CA8D9AD5-F248-4919-864A-CFD76CC027D6}" type="slidenum">
              <a:rPr lang="en-ZA" smtClean="0"/>
              <a:t>5</a:t>
            </a:fld>
            <a:endParaRPr lang="en-ZA"/>
          </a:p>
        </p:txBody>
      </p:sp>
      <p:pic>
        <p:nvPicPr>
          <p:cNvPr id="4" name="Picture 3"/>
          <p:cNvPicPr>
            <a:picLocks noChangeAspect="1"/>
          </p:cNvPicPr>
          <p:nvPr/>
        </p:nvPicPr>
        <p:blipFill>
          <a:blip r:embed="rId3"/>
          <a:stretch>
            <a:fillRect/>
          </a:stretch>
        </p:blipFill>
        <p:spPr>
          <a:xfrm>
            <a:off x="858741" y="1272667"/>
            <a:ext cx="10686553" cy="4913448"/>
          </a:xfrm>
          <a:prstGeom prst="rect">
            <a:avLst/>
          </a:prstGeom>
        </p:spPr>
      </p:pic>
    </p:spTree>
    <p:extLst>
      <p:ext uri="{BB962C8B-B14F-4D97-AF65-F5344CB8AC3E}">
        <p14:creationId xmlns:p14="http://schemas.microsoft.com/office/powerpoint/2010/main" val="16532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77655"/>
            <a:ext cx="12001034" cy="578124"/>
          </a:xfrm>
          <a:solidFill>
            <a:schemeClr val="accent1">
              <a:lumMod val="40000"/>
              <a:lumOff val="60000"/>
            </a:schemeClr>
          </a:solidFill>
        </p:spPr>
        <p:txBody>
          <a:bodyPr>
            <a:noAutofit/>
          </a:bodyPr>
          <a:lstStyle/>
          <a:p>
            <a:br>
              <a:rPr lang="en-GB" sz="1600" b="1" dirty="0">
                <a:solidFill>
                  <a:srgbClr val="004B1C"/>
                </a:solidFill>
                <a:latin typeface="Arial" panose="020B0604020202020204" pitchFamily="34" charset="0"/>
                <a:cs typeface="Arial" panose="020B0604020202020204" pitchFamily="34" charset="0"/>
              </a:rPr>
            </a:br>
            <a:r>
              <a:rPr lang="en-US" sz="1600" b="1" dirty="0">
                <a:solidFill>
                  <a:srgbClr val="001132"/>
                </a:solidFill>
                <a:latin typeface="Arial" pitchFamily="34" charset="0"/>
                <a:cs typeface="Arial" pitchFamily="34" charset="0"/>
              </a:rPr>
              <a:t>PROGRAMME 1</a:t>
            </a:r>
            <a:r>
              <a:rPr lang="en-GB" sz="1600" b="1" dirty="0">
                <a:solidFill>
                  <a:srgbClr val="004B1C"/>
                </a:solidFill>
                <a:latin typeface="Arial" panose="020B0604020202020204" pitchFamily="34" charset="0"/>
                <a:cs typeface="Arial" panose="020B0604020202020204" pitchFamily="34" charset="0"/>
              </a:rPr>
              <a:t> : SP/APP : ANNUAL TARGETS</a:t>
            </a:r>
            <a:br>
              <a:rPr lang="en-GB" sz="1600" b="1" dirty="0">
                <a:solidFill>
                  <a:srgbClr val="004B1C"/>
                </a:solidFill>
                <a:latin typeface="Arial" panose="020B0604020202020204" pitchFamily="34" charset="0"/>
                <a:cs typeface="Arial" panose="020B0604020202020204" pitchFamily="34" charset="0"/>
              </a:rPr>
            </a:br>
            <a:r>
              <a:rPr lang="en-GB" sz="1600" b="1" dirty="0">
                <a:solidFill>
                  <a:srgbClr val="004B1C"/>
                </a:solidFill>
                <a:latin typeface="Arial" panose="020B0604020202020204" pitchFamily="34" charset="0"/>
                <a:cs typeface="Arial" panose="020B0604020202020204" pitchFamily="34" charset="0"/>
              </a:rPr>
              <a:t>SUB-PROGRAMME -  FINANCE AND SCM</a:t>
            </a:r>
            <a:endParaRPr lang="en-US" sz="1600" b="1" dirty="0">
              <a:solidFill>
                <a:srgbClr val="001132"/>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6</a:t>
            </a:fld>
            <a:endParaRPr lang="en-ZA">
              <a:solidFill>
                <a:srgbClr val="624D38"/>
              </a:solidFill>
            </a:endParaRPr>
          </a:p>
        </p:txBody>
      </p:sp>
      <p:graphicFrame>
        <p:nvGraphicFramePr>
          <p:cNvPr id="9" name="Table 8">
            <a:extLst>
              <a:ext uri="{FF2B5EF4-FFF2-40B4-BE49-F238E27FC236}">
                <a16:creationId xmlns:a16="http://schemas.microsoft.com/office/drawing/2014/main" id="{E2870317-4E59-4D11-B2FC-15CA3CDB91D9}"/>
              </a:ext>
            </a:extLst>
          </p:cNvPr>
          <p:cNvGraphicFramePr>
            <a:graphicFrameLocks noGrp="1"/>
          </p:cNvGraphicFramePr>
          <p:nvPr>
            <p:extLst>
              <p:ext uri="{D42A27DB-BD31-4B8C-83A1-F6EECF244321}">
                <p14:modId xmlns:p14="http://schemas.microsoft.com/office/powerpoint/2010/main" val="3357985318"/>
              </p:ext>
            </p:extLst>
          </p:nvPr>
        </p:nvGraphicFramePr>
        <p:xfrm>
          <a:off x="372628" y="1043554"/>
          <a:ext cx="11337468" cy="5047282"/>
        </p:xfrm>
        <a:graphic>
          <a:graphicData uri="http://schemas.openxmlformats.org/drawingml/2006/table">
            <a:tbl>
              <a:tblPr/>
              <a:tblGrid>
                <a:gridCol w="1303809">
                  <a:extLst>
                    <a:ext uri="{9D8B030D-6E8A-4147-A177-3AD203B41FA5}">
                      <a16:colId xmlns:a16="http://schemas.microsoft.com/office/drawing/2014/main" val="1091437038"/>
                    </a:ext>
                  </a:extLst>
                </a:gridCol>
                <a:gridCol w="1303809">
                  <a:extLst>
                    <a:ext uri="{9D8B030D-6E8A-4147-A177-3AD203B41FA5}">
                      <a16:colId xmlns:a16="http://schemas.microsoft.com/office/drawing/2014/main" val="854543311"/>
                    </a:ext>
                  </a:extLst>
                </a:gridCol>
                <a:gridCol w="1002231">
                  <a:extLst>
                    <a:ext uri="{9D8B030D-6E8A-4147-A177-3AD203B41FA5}">
                      <a16:colId xmlns:a16="http://schemas.microsoft.com/office/drawing/2014/main" val="1694869483"/>
                    </a:ext>
                  </a:extLst>
                </a:gridCol>
                <a:gridCol w="1167759">
                  <a:extLst>
                    <a:ext uri="{9D8B030D-6E8A-4147-A177-3AD203B41FA5}">
                      <a16:colId xmlns:a16="http://schemas.microsoft.com/office/drawing/2014/main" val="1341633040"/>
                    </a:ext>
                  </a:extLst>
                </a:gridCol>
                <a:gridCol w="1086129">
                  <a:extLst>
                    <a:ext uri="{9D8B030D-6E8A-4147-A177-3AD203B41FA5}">
                      <a16:colId xmlns:a16="http://schemas.microsoft.com/office/drawing/2014/main" val="3321963664"/>
                    </a:ext>
                  </a:extLst>
                </a:gridCol>
                <a:gridCol w="1086129">
                  <a:extLst>
                    <a:ext uri="{9D8B030D-6E8A-4147-A177-3AD203B41FA5}">
                      <a16:colId xmlns:a16="http://schemas.microsoft.com/office/drawing/2014/main" val="245045584"/>
                    </a:ext>
                  </a:extLst>
                </a:gridCol>
                <a:gridCol w="1086129">
                  <a:extLst>
                    <a:ext uri="{9D8B030D-6E8A-4147-A177-3AD203B41FA5}">
                      <a16:colId xmlns:a16="http://schemas.microsoft.com/office/drawing/2014/main" val="3695100137"/>
                    </a:ext>
                  </a:extLst>
                </a:gridCol>
                <a:gridCol w="1145085">
                  <a:extLst>
                    <a:ext uri="{9D8B030D-6E8A-4147-A177-3AD203B41FA5}">
                      <a16:colId xmlns:a16="http://schemas.microsoft.com/office/drawing/2014/main" val="108759991"/>
                    </a:ext>
                  </a:extLst>
                </a:gridCol>
                <a:gridCol w="1183632">
                  <a:extLst>
                    <a:ext uri="{9D8B030D-6E8A-4147-A177-3AD203B41FA5}">
                      <a16:colId xmlns:a16="http://schemas.microsoft.com/office/drawing/2014/main" val="885122806"/>
                    </a:ext>
                  </a:extLst>
                </a:gridCol>
                <a:gridCol w="972756">
                  <a:extLst>
                    <a:ext uri="{9D8B030D-6E8A-4147-A177-3AD203B41FA5}">
                      <a16:colId xmlns:a16="http://schemas.microsoft.com/office/drawing/2014/main" val="2508227027"/>
                    </a:ext>
                  </a:extLst>
                </a:gridCol>
              </a:tblGrid>
              <a:tr h="315645">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ome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 indi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7">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000" b="1" spc="-5">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nnual ta</a:t>
                      </a:r>
                      <a:r>
                        <a:rPr lang="en-ZA" sz="1000" b="1" spc="-1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gets</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80481433"/>
                  </a:ext>
                </a:extLst>
              </a:tr>
              <a:tr h="655992">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a:t>
                      </a: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tual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stim</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ormance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TEF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eri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d</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24319854"/>
                  </a:ext>
                </a:extLst>
              </a:tr>
              <a:tr h="45612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2018/2019</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2019/2020</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2020/2021</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2021/2022</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2022/2023</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2023/2024</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2024/2025</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4286470902"/>
                  </a:ext>
                </a:extLst>
              </a:tr>
              <a:tr h="1336679">
                <a:tc row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0"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0"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a:t>
                      </a:r>
                      <a:r>
                        <a:rPr lang="en-ZA" sz="1100" b="0"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ve</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 </a:t>
                      </a:r>
                      <a:r>
                        <a:rPr lang="en-ZA" sz="1100" b="0"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fficie</a:t>
                      </a:r>
                      <a:r>
                        <a:rPr lang="en-ZA" sz="1100" b="0"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0" spc="-5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 </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and </a:t>
                      </a:r>
                      <a:r>
                        <a:rPr lang="en-ZA" sz="1100" b="0"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esponsi</a:t>
                      </a:r>
                      <a:r>
                        <a:rPr lang="en-ZA" sz="1100" b="0"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v</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 N</a:t>
                      </a:r>
                      <a:r>
                        <a:rPr lang="en-ZA" sz="1100" b="0"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WDI</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Develop Financial sustainability plan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Financial sustainability plan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p>
                      <a:pPr marL="36195" marR="36195">
                        <a:lnSpc>
                          <a:spcPct val="107000"/>
                        </a:lnSpc>
                      </a:pPr>
                      <a:r>
                        <a:rPr lang="en-ZA" sz="1100" b="0" spc="-2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N/A</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Financial sustainability assessment completed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Funding model developed</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Financial sustainability plan developed</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5261604"/>
                  </a:ext>
                </a:extLst>
              </a:tr>
              <a:tr h="2282846">
                <a:tc v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nSpc>
                          <a:spcPct val="107000"/>
                        </a:lnSpc>
                      </a:pPr>
                      <a:r>
                        <a:rPr lang="en-ZA" sz="1100" b="0"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 Payment</a:t>
                      </a: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 of valid invoices paid within 30 days after relevant documents are received</a:t>
                      </a:r>
                      <a:r>
                        <a:rPr lang="en-ZA" sz="1100" b="0"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Percentage of valid invoices paid within 30 days after relevant documents are received</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p>
                      <a:pPr marL="36195" marR="36195">
                        <a:lnSpc>
                          <a:spcPct val="107000"/>
                        </a:lnSpc>
                      </a:pPr>
                      <a:r>
                        <a:rPr lang="en-ZA" sz="1100" b="0" spc="-2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100%</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100%</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100%</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100% of valid invoices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p>
                      <a:pPr>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paid within 30 days after relevant documents are received</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100% of valid invoices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p>
                      <a:pPr>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paid within 30 days after relevant documents are received</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100% of valid invoices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p>
                      <a:pPr>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paid within 30 days after relevant documents are received</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100% of valid invoices </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p>
                      <a:pPr>
                        <a:lnSpc>
                          <a:spcPct val="107000"/>
                        </a:lnSpc>
                      </a:pPr>
                      <a:r>
                        <a:rPr lang="en-ZA" sz="1100" b="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paid within 30 days after relevant documents are received</a:t>
                      </a:r>
                      <a:endParaRPr lang="en-ZA" sz="1100" b="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extLst>
                  <a:ext uri="{0D108BD9-81ED-4DB2-BD59-A6C34878D82A}">
                    <a16:rowId xmlns:a16="http://schemas.microsoft.com/office/drawing/2014/main" val="2995938029"/>
                  </a:ext>
                </a:extLst>
              </a:tr>
            </a:tbl>
          </a:graphicData>
        </a:graphic>
      </p:graphicFrame>
    </p:spTree>
    <p:extLst>
      <p:ext uri="{BB962C8B-B14F-4D97-AF65-F5344CB8AC3E}">
        <p14:creationId xmlns:p14="http://schemas.microsoft.com/office/powerpoint/2010/main" val="362450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77655"/>
            <a:ext cx="12001034" cy="578124"/>
          </a:xfrm>
          <a:solidFill>
            <a:schemeClr val="accent1">
              <a:lumMod val="40000"/>
              <a:lumOff val="60000"/>
            </a:schemeClr>
          </a:solidFill>
        </p:spPr>
        <p:txBody>
          <a:bodyPr>
            <a:noAutofit/>
          </a:bodyPr>
          <a:lstStyle/>
          <a:p>
            <a:r>
              <a:rPr lang="en-US" sz="1600" b="1" dirty="0">
                <a:solidFill>
                  <a:srgbClr val="001132"/>
                </a:solidFill>
                <a:latin typeface="Arial" pitchFamily="34" charset="0"/>
                <a:cs typeface="Arial" pitchFamily="34" charset="0"/>
              </a:rPr>
              <a:t>PROGRAMME 1</a:t>
            </a:r>
            <a:r>
              <a:rPr lang="en-GB" sz="1600" b="1" dirty="0">
                <a:solidFill>
                  <a:srgbClr val="004B1C"/>
                </a:solidFill>
                <a:latin typeface="Arial" panose="020B0604020202020204" pitchFamily="34" charset="0"/>
                <a:cs typeface="Arial" panose="020B0604020202020204" pitchFamily="34" charset="0"/>
              </a:rPr>
              <a:t> : SP/APP : ANNUAL TARGETS</a:t>
            </a:r>
            <a:br>
              <a:rPr lang="en-GB" sz="1600" b="1" dirty="0">
                <a:solidFill>
                  <a:srgbClr val="004B1C"/>
                </a:solidFill>
                <a:latin typeface="Arial" panose="020B0604020202020204" pitchFamily="34" charset="0"/>
                <a:cs typeface="Arial" panose="020B0604020202020204" pitchFamily="34" charset="0"/>
              </a:rPr>
            </a:br>
            <a:r>
              <a:rPr lang="en-GB" sz="1600" b="1" dirty="0">
                <a:solidFill>
                  <a:srgbClr val="004B1C"/>
                </a:solidFill>
                <a:latin typeface="Arial" panose="020B0604020202020204" pitchFamily="34" charset="0"/>
                <a:cs typeface="Arial" panose="020B0604020202020204" pitchFamily="34" charset="0"/>
              </a:rPr>
              <a:t>SUB-PROGRAMME -  CORPORATE SERVICES </a:t>
            </a:r>
            <a:endParaRPr lang="en-US" sz="1600" b="1" dirty="0">
              <a:solidFill>
                <a:srgbClr val="001132"/>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7</a:t>
            </a:fld>
            <a:endParaRPr lang="en-ZA">
              <a:solidFill>
                <a:srgbClr val="624D38"/>
              </a:solidFill>
            </a:endParaRPr>
          </a:p>
        </p:txBody>
      </p:sp>
      <p:graphicFrame>
        <p:nvGraphicFramePr>
          <p:cNvPr id="6" name="Table 5">
            <a:extLst>
              <a:ext uri="{FF2B5EF4-FFF2-40B4-BE49-F238E27FC236}">
                <a16:creationId xmlns:a16="http://schemas.microsoft.com/office/drawing/2014/main" id="{75FB2B4C-A06F-4726-9FD8-C5566A9C95C7}"/>
              </a:ext>
            </a:extLst>
          </p:cNvPr>
          <p:cNvGraphicFramePr>
            <a:graphicFrameLocks noGrp="1"/>
          </p:cNvGraphicFramePr>
          <p:nvPr>
            <p:extLst>
              <p:ext uri="{D42A27DB-BD31-4B8C-83A1-F6EECF244321}">
                <p14:modId xmlns:p14="http://schemas.microsoft.com/office/powerpoint/2010/main" val="2089538578"/>
              </p:ext>
            </p:extLst>
          </p:nvPr>
        </p:nvGraphicFramePr>
        <p:xfrm>
          <a:off x="263470" y="1307025"/>
          <a:ext cx="11727048" cy="4664990"/>
        </p:xfrm>
        <a:graphic>
          <a:graphicData uri="http://schemas.openxmlformats.org/drawingml/2006/table">
            <a:tbl>
              <a:tblPr/>
              <a:tblGrid>
                <a:gridCol w="1348611">
                  <a:extLst>
                    <a:ext uri="{9D8B030D-6E8A-4147-A177-3AD203B41FA5}">
                      <a16:colId xmlns:a16="http://schemas.microsoft.com/office/drawing/2014/main" val="1091437038"/>
                    </a:ext>
                  </a:extLst>
                </a:gridCol>
                <a:gridCol w="1348611">
                  <a:extLst>
                    <a:ext uri="{9D8B030D-6E8A-4147-A177-3AD203B41FA5}">
                      <a16:colId xmlns:a16="http://schemas.microsoft.com/office/drawing/2014/main" val="854543311"/>
                    </a:ext>
                  </a:extLst>
                </a:gridCol>
                <a:gridCol w="1406659">
                  <a:extLst>
                    <a:ext uri="{9D8B030D-6E8A-4147-A177-3AD203B41FA5}">
                      <a16:colId xmlns:a16="http://schemas.microsoft.com/office/drawing/2014/main" val="1694869483"/>
                    </a:ext>
                  </a:extLst>
                </a:gridCol>
                <a:gridCol w="837897">
                  <a:extLst>
                    <a:ext uri="{9D8B030D-6E8A-4147-A177-3AD203B41FA5}">
                      <a16:colId xmlns:a16="http://schemas.microsoft.com/office/drawing/2014/main" val="1341633040"/>
                    </a:ext>
                  </a:extLst>
                </a:gridCol>
                <a:gridCol w="1123450">
                  <a:extLst>
                    <a:ext uri="{9D8B030D-6E8A-4147-A177-3AD203B41FA5}">
                      <a16:colId xmlns:a16="http://schemas.microsoft.com/office/drawing/2014/main" val="3321963664"/>
                    </a:ext>
                  </a:extLst>
                </a:gridCol>
                <a:gridCol w="1123450">
                  <a:extLst>
                    <a:ext uri="{9D8B030D-6E8A-4147-A177-3AD203B41FA5}">
                      <a16:colId xmlns:a16="http://schemas.microsoft.com/office/drawing/2014/main" val="245045584"/>
                    </a:ext>
                  </a:extLst>
                </a:gridCol>
                <a:gridCol w="1123450">
                  <a:extLst>
                    <a:ext uri="{9D8B030D-6E8A-4147-A177-3AD203B41FA5}">
                      <a16:colId xmlns:a16="http://schemas.microsoft.com/office/drawing/2014/main" val="3695100137"/>
                    </a:ext>
                  </a:extLst>
                </a:gridCol>
                <a:gridCol w="1184433">
                  <a:extLst>
                    <a:ext uri="{9D8B030D-6E8A-4147-A177-3AD203B41FA5}">
                      <a16:colId xmlns:a16="http://schemas.microsoft.com/office/drawing/2014/main" val="108759991"/>
                    </a:ext>
                  </a:extLst>
                </a:gridCol>
                <a:gridCol w="1224304">
                  <a:extLst>
                    <a:ext uri="{9D8B030D-6E8A-4147-A177-3AD203B41FA5}">
                      <a16:colId xmlns:a16="http://schemas.microsoft.com/office/drawing/2014/main" val="885122806"/>
                    </a:ext>
                  </a:extLst>
                </a:gridCol>
                <a:gridCol w="1006183">
                  <a:extLst>
                    <a:ext uri="{9D8B030D-6E8A-4147-A177-3AD203B41FA5}">
                      <a16:colId xmlns:a16="http://schemas.microsoft.com/office/drawing/2014/main" val="2508227027"/>
                    </a:ext>
                  </a:extLst>
                </a:gridCol>
              </a:tblGrid>
              <a:tr h="159610">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ome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 indi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7">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000" b="1" spc="-5">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nnual ta</a:t>
                      </a:r>
                      <a:r>
                        <a:rPr lang="en-ZA" sz="1000" b="1" spc="-1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gets</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80481433"/>
                  </a:ext>
                </a:extLst>
              </a:tr>
              <a:tr h="347881">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a:t>
                      </a: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tual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stim</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ormance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TEF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eri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d</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24319854"/>
                  </a:ext>
                </a:extLst>
              </a:tr>
              <a:tr h="23064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2018/2019</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2019/2020</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2020/2021</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2021/2022</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2022/2023</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2023/2024</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2024/2025</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4286470902"/>
                  </a:ext>
                </a:extLst>
              </a:tr>
              <a:tr h="506010">
                <a:tc rowSpan="4">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r>
                        <a:rPr lang="en-ZA" sz="1100" spc="-5" dirty="0">
                          <a:solidFill>
                            <a:schemeClr val="tx1"/>
                          </a:solidFill>
                          <a:effectLst/>
                          <a:latin typeface="Arial" panose="020B0604020202020204" pitchFamily="34" charset="0"/>
                          <a:ea typeface="Batang" panose="02030600000101010101" pitchFamily="18" charset="-127"/>
                          <a:cs typeface="Arial" panose="020B0604020202020204" pitchFamily="34" charset="0"/>
                        </a:rPr>
                        <a:t>E</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f</a:t>
                      </a:r>
                      <a:r>
                        <a:rPr lang="en-ZA" sz="1100" spc="-10" dirty="0">
                          <a:solidFill>
                            <a:schemeClr val="tx1"/>
                          </a:solidFill>
                          <a:effectLst/>
                          <a:latin typeface="Arial" panose="020B0604020202020204" pitchFamily="34" charset="0"/>
                          <a:ea typeface="Batang" panose="02030600000101010101" pitchFamily="18" charset="-127"/>
                          <a:cs typeface="Arial" panose="020B0604020202020204" pitchFamily="34" charset="0"/>
                        </a:rPr>
                        <a:t>f</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e</a:t>
                      </a:r>
                      <a:r>
                        <a:rPr lang="en-ZA" sz="1100" spc="15" dirty="0">
                          <a:solidFill>
                            <a:schemeClr val="tx1"/>
                          </a:solidFill>
                          <a:effectLst/>
                          <a:latin typeface="Arial" panose="020B0604020202020204" pitchFamily="34" charset="0"/>
                          <a:ea typeface="Batang" panose="02030600000101010101" pitchFamily="18" charset="-127"/>
                          <a:cs typeface="Arial" panose="020B0604020202020204" pitchFamily="34" charset="0"/>
                        </a:rPr>
                        <a:t>c</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ti</a:t>
                      </a:r>
                      <a:r>
                        <a:rPr lang="en-ZA" sz="1100" spc="-15" dirty="0">
                          <a:solidFill>
                            <a:schemeClr val="tx1"/>
                          </a:solidFill>
                          <a:effectLst/>
                          <a:latin typeface="Arial" panose="020B0604020202020204" pitchFamily="34" charset="0"/>
                          <a:ea typeface="Batang" panose="02030600000101010101" pitchFamily="18" charset="-127"/>
                          <a:cs typeface="Arial" panose="020B0604020202020204" pitchFamily="34" charset="0"/>
                        </a:rPr>
                        <a:t>ve</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 </a:t>
                      </a:r>
                      <a:r>
                        <a:rPr lang="en-ZA" sz="1100" spc="-5" dirty="0">
                          <a:solidFill>
                            <a:schemeClr val="tx1"/>
                          </a:solidFill>
                          <a:effectLst/>
                          <a:latin typeface="Arial" panose="020B0604020202020204" pitchFamily="34" charset="0"/>
                          <a:ea typeface="Batang" panose="02030600000101010101" pitchFamily="18" charset="-127"/>
                          <a:cs typeface="Arial" panose="020B0604020202020204" pitchFamily="34" charset="0"/>
                        </a:rPr>
                        <a:t>E</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fficie</a:t>
                      </a:r>
                      <a:r>
                        <a:rPr lang="en-ZA" sz="1100" spc="-5" dirty="0">
                          <a:solidFill>
                            <a:schemeClr val="tx1"/>
                          </a:solidFill>
                          <a:effectLst/>
                          <a:latin typeface="Arial" panose="020B0604020202020204" pitchFamily="34" charset="0"/>
                          <a:ea typeface="Batang" panose="02030600000101010101" pitchFamily="18" charset="-127"/>
                          <a:cs typeface="Arial" panose="020B0604020202020204" pitchFamily="34" charset="0"/>
                        </a:rPr>
                        <a:t>n</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t</a:t>
                      </a:r>
                      <a:r>
                        <a:rPr lang="en-ZA" sz="1100" spc="-55" dirty="0">
                          <a:solidFill>
                            <a:schemeClr val="tx1"/>
                          </a:solidFill>
                          <a:effectLst/>
                          <a:latin typeface="Arial" panose="020B0604020202020204" pitchFamily="34" charset="0"/>
                          <a:ea typeface="Batang" panose="02030600000101010101" pitchFamily="18" charset="-127"/>
                          <a:cs typeface="Arial" panose="020B0604020202020204" pitchFamily="34" charset="0"/>
                        </a:rPr>
                        <a:t> </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and </a:t>
                      </a:r>
                      <a:r>
                        <a:rPr lang="en-ZA" sz="1100" spc="5" dirty="0">
                          <a:solidFill>
                            <a:schemeClr val="tx1"/>
                          </a:solidFill>
                          <a:effectLst/>
                          <a:latin typeface="Arial" panose="020B0604020202020204" pitchFamily="34" charset="0"/>
                          <a:ea typeface="Batang" panose="02030600000101010101" pitchFamily="18" charset="-127"/>
                          <a:cs typeface="Arial" panose="020B0604020202020204" pitchFamily="34" charset="0"/>
                        </a:rPr>
                        <a:t>R</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esponsi</a:t>
                      </a:r>
                      <a:r>
                        <a:rPr lang="en-ZA" sz="1100" spc="-15" dirty="0">
                          <a:solidFill>
                            <a:schemeClr val="tx1"/>
                          </a:solidFill>
                          <a:effectLst/>
                          <a:latin typeface="Arial" panose="020B0604020202020204" pitchFamily="34" charset="0"/>
                          <a:ea typeface="Batang" panose="02030600000101010101" pitchFamily="18" charset="-127"/>
                          <a:cs typeface="Arial" panose="020B0604020202020204" pitchFamily="34" charset="0"/>
                        </a:rPr>
                        <a:t>v</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e N</a:t>
                      </a:r>
                      <a:r>
                        <a:rPr lang="en-ZA" sz="1100" spc="5" dirty="0">
                          <a:solidFill>
                            <a:schemeClr val="tx1"/>
                          </a:solidFill>
                          <a:effectLst/>
                          <a:latin typeface="Arial" panose="020B0604020202020204" pitchFamily="34" charset="0"/>
                          <a:ea typeface="Batang" panose="02030600000101010101" pitchFamily="18" charset="-127"/>
                          <a:cs typeface="Arial" panose="020B0604020202020204" pitchFamily="34" charset="0"/>
                        </a:rPr>
                        <a:t>R</a:t>
                      </a:r>
                      <a:r>
                        <a:rPr lang="en-ZA" sz="1100" dirty="0">
                          <a:solidFill>
                            <a:schemeClr val="tx1"/>
                          </a:solidFill>
                          <a:effectLst/>
                          <a:latin typeface="Arial" panose="020B0604020202020204" pitchFamily="34" charset="0"/>
                          <a:ea typeface="Batang" panose="02030600000101010101" pitchFamily="18" charset="-127"/>
                          <a:cs typeface="Arial" panose="020B0604020202020204" pitchFamily="34" charset="0"/>
                        </a:rPr>
                        <a:t>WDI</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nSpc>
                          <a:spcPct val="107000"/>
                        </a:lnSpc>
                      </a:pPr>
                      <a:endPar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p>
                      <a:pPr marL="36195" marR="36195">
                        <a:lnSpc>
                          <a:spcPct val="107000"/>
                        </a:lnSpc>
                      </a:pPr>
                      <a:endPar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p>
                      <a:pPr marL="36195" marR="36195">
                        <a:lnSpc>
                          <a:spcPct val="107000"/>
                        </a:lnSpc>
                      </a:pPr>
                      <a:endPar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p>
                      <a:pPr marL="36195" marR="36195">
                        <a:lnSpc>
                          <a:spcPct val="107000"/>
                        </a:lnSpc>
                      </a:pPr>
                      <a:endPar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p>
                      <a:pPr marL="36195" marR="36195">
                        <a:lnSpc>
                          <a:spcPct val="107000"/>
                        </a:lnSpc>
                      </a:pPr>
                      <a:endPar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p>
                      <a:pPr marL="36195" marR="36195" indent="0">
                        <a:lnSpc>
                          <a:spcPct val="107000"/>
                        </a:lnSpc>
                        <a:buNone/>
                      </a:pPr>
                      <a:r>
                        <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rPr>
                        <a:t>Staff capacity building/talent management </a:t>
                      </a:r>
                    </a:p>
                    <a:p>
                      <a:pPr marL="36195" marR="36195" indent="0">
                        <a:lnSpc>
                          <a:spcPct val="107000"/>
                        </a:lnSpc>
                        <a:buNone/>
                      </a:pPr>
                      <a:endPar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p>
                      <a:pPr marL="264795" marR="36195" indent="-228600">
                        <a:lnSpc>
                          <a:spcPct val="107000"/>
                        </a:lnSpc>
                        <a:buAutoNum type="arabicPeriod"/>
                      </a:pPr>
                      <a:endPar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p>
                      <a:pPr marL="264795" marR="36195" indent="-228600">
                        <a:lnSpc>
                          <a:spcPct val="107000"/>
                        </a:lnSpc>
                        <a:buAutoNum type="arabicPeriod"/>
                      </a:pPr>
                      <a:endPar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100" kern="1200" dirty="0">
                          <a:solidFill>
                            <a:srgbClr val="001132"/>
                          </a:solidFill>
                          <a:effectLst/>
                          <a:latin typeface="Arial" panose="020B0604020202020204" pitchFamily="34" charset="0"/>
                          <a:ea typeface="Batang" panose="02030600000101010101" pitchFamily="18" charset="-127"/>
                          <a:cs typeface="Arial" panose="020B0604020202020204" pitchFamily="34" charset="0"/>
                        </a:rPr>
                        <a:t>Number of training courses attended </a:t>
                      </a:r>
                    </a:p>
                    <a:p>
                      <a:endParaRPr lang="en-ZA" sz="1100" kern="120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36195" marR="36195"/>
                      <a:r>
                        <a:rPr lang="en-ZA" sz="1100" kern="1200" dirty="0">
                          <a:solidFill>
                            <a:srgbClr val="001132"/>
                          </a:solidFill>
                          <a:effectLst/>
                          <a:latin typeface="Arial" panose="020B0604020202020204" pitchFamily="34" charset="0"/>
                          <a:ea typeface="Batang" panose="02030600000101010101" pitchFamily="18" charset="-127"/>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36195" marR="36195"/>
                      <a:r>
                        <a:rPr lang="en-ZA" sz="1100" kern="1200" dirty="0">
                          <a:solidFill>
                            <a:srgbClr val="001132"/>
                          </a:solidFill>
                          <a:effectLst/>
                          <a:latin typeface="Arial" panose="020B0604020202020204" pitchFamily="34" charset="0"/>
                          <a:ea typeface="Batang" panose="02030600000101010101" pitchFamily="18" charset="-127"/>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36195" marR="36195"/>
                      <a:r>
                        <a:rPr lang="en-ZA" sz="1100" kern="1200" dirty="0">
                          <a:solidFill>
                            <a:srgbClr val="001132"/>
                          </a:solidFill>
                          <a:effectLst/>
                          <a:latin typeface="Arial" panose="020B0604020202020204" pitchFamily="34" charset="0"/>
                          <a:ea typeface="Batang" panose="02030600000101010101" pitchFamily="18" charset="-127"/>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100" kern="1200" dirty="0">
                          <a:solidFill>
                            <a:srgbClr val="001132"/>
                          </a:solidFill>
                          <a:effectLst/>
                          <a:latin typeface="Arial" panose="020B0604020202020204" pitchFamily="34" charset="0"/>
                          <a:ea typeface="Batang" panose="02030600000101010101" pitchFamily="18" charset="-127"/>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100" kern="1200" dirty="0">
                          <a:solidFill>
                            <a:srgbClr val="001132"/>
                          </a:solidFill>
                          <a:effectLst/>
                          <a:latin typeface="Arial" panose="020B0604020202020204" pitchFamily="34" charset="0"/>
                          <a:ea typeface="Batang" panose="02030600000101010101" pitchFamily="18" charset="-127"/>
                          <a:cs typeface="Arial" panose="020B0604020202020204" pitchFamily="34" charset="0"/>
                        </a:rPr>
                        <a:t>20 training courses attended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100" kern="1200" dirty="0">
                          <a:solidFill>
                            <a:srgbClr val="001132"/>
                          </a:solidFill>
                          <a:effectLst/>
                          <a:latin typeface="Arial" panose="020B0604020202020204" pitchFamily="34" charset="0"/>
                          <a:ea typeface="Batang" panose="02030600000101010101" pitchFamily="18" charset="-127"/>
                          <a:cs typeface="Arial" panose="020B0604020202020204" pitchFamily="34" charset="0"/>
                        </a:rPr>
                        <a:t>20 training courses attended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100" kern="1200" dirty="0">
                          <a:solidFill>
                            <a:srgbClr val="001132"/>
                          </a:solidFill>
                          <a:effectLst/>
                          <a:latin typeface="Arial" panose="020B0604020202020204" pitchFamily="34" charset="0"/>
                          <a:ea typeface="Batang" panose="02030600000101010101" pitchFamily="18" charset="-127"/>
                          <a:cs typeface="Arial" panose="020B0604020202020204" pitchFamily="34" charset="0"/>
                        </a:rPr>
                        <a:t>20 training courses attended</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5261604"/>
                  </a:ext>
                </a:extLst>
              </a:tr>
              <a:tr h="1466278">
                <a:tc vMerge="1">
                  <a:txBody>
                    <a:bodyPr/>
                    <a:lstStyle/>
                    <a:p>
                      <a:endParaRPr lang="en-ZA"/>
                    </a:p>
                  </a:txBody>
                  <a:tcPr>
                    <a:lnT w="12700" cap="flat" cmpd="sng" algn="ctr">
                      <a:solidFill>
                        <a:srgbClr val="231F20"/>
                      </a:solidFill>
                      <a:prstDash val="solid"/>
                      <a:round/>
                      <a:headEnd type="none" w="med" len="med"/>
                      <a:tailEnd type="none" w="med" len="med"/>
                    </a:lnT>
                  </a:tcPr>
                </a:tc>
                <a:tc vMerge="1">
                  <a:txBody>
                    <a:bodyPr/>
                    <a:lstStyle/>
                    <a:p>
                      <a:pPr marL="36195" marR="36195">
                        <a:lnSpc>
                          <a:spcPct val="107000"/>
                        </a:lnSpc>
                      </a:pP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81915" marR="181610"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Number of Interns admitted and trained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l">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2 Interns admitted and trained</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l">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2 Interns admitted and trained</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l">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2 Interns admitted and trained</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extLst>
                  <a:ext uri="{0D108BD9-81ED-4DB2-BD59-A6C34878D82A}">
                    <a16:rowId xmlns:a16="http://schemas.microsoft.com/office/drawing/2014/main" val="3316475998"/>
                  </a:ext>
                </a:extLst>
              </a:tr>
              <a:tr h="1041261">
                <a:tc vMerge="1">
                  <a:txBody>
                    <a:bodyPr/>
                    <a:lstStyle/>
                    <a:p>
                      <a:endParaRPr lang="en-ZA"/>
                    </a:p>
                  </a:txBody>
                  <a:tcPr/>
                </a:tc>
                <a:tc rowSpan="2">
                  <a:txBody>
                    <a:bodyPr/>
                    <a:lstStyle/>
                    <a:p>
                      <a:pPr marL="36195" marR="36195" lvl="0" indent="0" algn="l" defTabSz="914400" rtl="0" eaLnBrk="1" fontAlgn="auto" latinLnBrk="0" hangingPunct="1">
                        <a:lnSpc>
                          <a:spcPct val="107000"/>
                        </a:lnSpc>
                        <a:spcBef>
                          <a:spcPts val="0"/>
                        </a:spcBef>
                        <a:spcAft>
                          <a:spcPts val="0"/>
                        </a:spcAft>
                        <a:buClrTx/>
                        <a:buSzTx/>
                        <a:buFontTx/>
                        <a:buNone/>
                        <a:tabLst/>
                        <a:defRPr/>
                      </a:pPr>
                      <a:endParaRPr lang="en-ZA" sz="1100" b="0" kern="1200" dirty="0">
                        <a:solidFill>
                          <a:srgbClr val="001132"/>
                        </a:solidFill>
                        <a:effectLst/>
                        <a:latin typeface="Arial" panose="020B0604020202020204" pitchFamily="34" charset="0"/>
                        <a:ea typeface="+mn-ea"/>
                        <a:cs typeface="Arial" panose="020B0604020202020204" pitchFamily="34" charset="0"/>
                      </a:endParaRPr>
                    </a:p>
                    <a:p>
                      <a:pPr marL="36195" marR="36195" lvl="0" indent="0" algn="l" defTabSz="914400" rtl="0" eaLnBrk="1" fontAlgn="auto" latinLnBrk="0" hangingPunct="1">
                        <a:lnSpc>
                          <a:spcPct val="107000"/>
                        </a:lnSpc>
                        <a:spcBef>
                          <a:spcPts val="0"/>
                        </a:spcBef>
                        <a:spcAft>
                          <a:spcPts val="0"/>
                        </a:spcAft>
                        <a:buClrTx/>
                        <a:buSzTx/>
                        <a:buFontTx/>
                        <a:buNone/>
                        <a:tabLst/>
                        <a:defRPr/>
                      </a:pPr>
                      <a:endParaRPr lang="en-ZA" sz="1100" b="0" kern="1200" dirty="0">
                        <a:solidFill>
                          <a:srgbClr val="001132"/>
                        </a:solidFill>
                        <a:effectLst/>
                        <a:latin typeface="Arial" panose="020B0604020202020204" pitchFamily="34" charset="0"/>
                        <a:ea typeface="+mn-ea"/>
                        <a:cs typeface="Arial" panose="020B0604020202020204" pitchFamily="34" charset="0"/>
                      </a:endParaRPr>
                    </a:p>
                    <a:p>
                      <a:pPr marL="36195" marR="36195" lvl="0" indent="0" algn="l" defTabSz="914400" rtl="0" eaLnBrk="1" fontAlgn="auto" latinLnBrk="0" hangingPunct="1">
                        <a:lnSpc>
                          <a:spcPct val="107000"/>
                        </a:lnSpc>
                        <a:spcBef>
                          <a:spcPts val="0"/>
                        </a:spcBef>
                        <a:spcAft>
                          <a:spcPts val="0"/>
                        </a:spcAft>
                        <a:buClrTx/>
                        <a:buSzTx/>
                        <a:buFontTx/>
                        <a:buNone/>
                        <a:tabLst/>
                        <a:defRPr/>
                      </a:pPr>
                      <a:endParaRPr lang="en-ZA" sz="1100" b="0" kern="1200" dirty="0">
                        <a:solidFill>
                          <a:srgbClr val="001132"/>
                        </a:solidFill>
                        <a:effectLst/>
                        <a:latin typeface="Arial" panose="020B0604020202020204" pitchFamily="34" charset="0"/>
                        <a:ea typeface="+mn-ea"/>
                        <a:cs typeface="Arial" panose="020B0604020202020204" pitchFamily="34" charset="0"/>
                      </a:endParaRPr>
                    </a:p>
                    <a:p>
                      <a:pPr marL="36195" marR="36195" lvl="0" indent="0" algn="l" defTabSz="914400" rtl="0" eaLnBrk="1" fontAlgn="auto" latinLnBrk="0" hangingPunct="1">
                        <a:lnSpc>
                          <a:spcPct val="107000"/>
                        </a:lnSpc>
                        <a:spcBef>
                          <a:spcPts val="0"/>
                        </a:spcBef>
                        <a:spcAft>
                          <a:spcPts val="0"/>
                        </a:spcAft>
                        <a:buClrTx/>
                        <a:buSzTx/>
                        <a:buFontTx/>
                        <a:buNone/>
                        <a:tabLst/>
                        <a:defRPr/>
                      </a:pPr>
                      <a:endParaRPr lang="en-ZA" sz="1100" b="0" kern="1200" dirty="0">
                        <a:solidFill>
                          <a:srgbClr val="001132"/>
                        </a:solidFill>
                        <a:effectLst/>
                        <a:latin typeface="Arial" panose="020B0604020202020204" pitchFamily="34" charset="0"/>
                        <a:ea typeface="+mn-ea"/>
                        <a:cs typeface="Arial" panose="020B0604020202020204" pitchFamily="34" charset="0"/>
                      </a:endParaRPr>
                    </a:p>
                    <a:p>
                      <a:pPr marL="36195" marR="36195" lvl="0" indent="0" algn="l" defTabSz="914400" rtl="0" eaLnBrk="1" fontAlgn="auto" latinLnBrk="0" hangingPunct="1">
                        <a:lnSpc>
                          <a:spcPct val="107000"/>
                        </a:lnSpc>
                        <a:spcBef>
                          <a:spcPts val="0"/>
                        </a:spcBef>
                        <a:spcAft>
                          <a:spcPts val="0"/>
                        </a:spcAft>
                        <a:buClrTx/>
                        <a:buSzTx/>
                        <a:buFontTx/>
                        <a:buNone/>
                        <a:tabLst/>
                        <a:defRPr/>
                      </a:pPr>
                      <a:r>
                        <a:rPr lang="en-ZA" sz="1100" b="0" kern="1200" dirty="0">
                          <a:solidFill>
                            <a:srgbClr val="001132"/>
                          </a:solidFill>
                          <a:effectLst/>
                          <a:latin typeface="Arial" panose="020B0604020202020204" pitchFamily="34" charset="0"/>
                          <a:ea typeface="+mn-ea"/>
                          <a:cs typeface="Arial" panose="020B0604020202020204" pitchFamily="34" charset="0"/>
                        </a:rPr>
                        <a:t>Employment Equity (EE) plan implementation </a:t>
                      </a:r>
                      <a:endParaRPr lang="en-ZA" sz="1100" b="0" dirty="0">
                        <a:solidFill>
                          <a:srgbClr val="001132"/>
                        </a:solidFill>
                        <a:effectLst/>
                        <a:latin typeface="Arial" panose="020B0604020202020204" pitchFamily="34" charset="0"/>
                        <a:ea typeface="Batang" panose="02030600000101010101" pitchFamily="18" charset="-127"/>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81915" marR="181610"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Arial" panose="020B0604020202020204" pitchFamily="34" charset="0"/>
                        </a:rPr>
                        <a:t>Number of females at Senior/Executive Management Levels</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dirty="0">
                          <a:solidFill>
                            <a:srgbClr val="001132"/>
                          </a:solidFill>
                          <a:effectLst/>
                          <a:latin typeface="Arial" panose="020B0604020202020204" pitchFamily="34" charset="0"/>
                          <a:ea typeface="Calibri" panose="020F0502020204030204" pitchFamily="34" charset="0"/>
                          <a:cs typeface="Arial" panose="020B0604020202020204" pitchFamily="34" charset="0"/>
                        </a:rPr>
                        <a:t>2 females</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5938029"/>
                  </a:ext>
                </a:extLst>
              </a:tr>
              <a:tr h="913309">
                <a:tc vMerge="1">
                  <a:txBody>
                    <a:bodyPr/>
                    <a:lstStyle/>
                    <a:p>
                      <a:endParaRPr lang="en-ZA"/>
                    </a:p>
                  </a:txBody>
                  <a:tcPr>
                    <a:lnT w="12700" cap="flat" cmpd="sng" algn="ctr">
                      <a:solidFill>
                        <a:srgbClr val="231F20"/>
                      </a:solidFill>
                      <a:prstDash val="solid"/>
                      <a:round/>
                      <a:headEnd type="none" w="med" len="med"/>
                      <a:tailEnd type="none" w="med" len="med"/>
                    </a:lnT>
                  </a:tcPr>
                </a:tc>
                <a:tc vMerge="1">
                  <a:txBody>
                    <a:bodyPr/>
                    <a:lstStyle/>
                    <a:p>
                      <a:pPr marL="36195" marR="36195">
                        <a:lnSpc>
                          <a:spcPct val="107000"/>
                        </a:lnSpc>
                      </a:pP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81915" marR="181610"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Percentage of people with disability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2% of people with disability</a:t>
                      </a:r>
                    </a:p>
                    <a:p>
                      <a:pPr marL="36195" marR="36195" algn="just">
                        <a:lnSpc>
                          <a:spcPct val="107000"/>
                        </a:lnSpc>
                        <a:spcAft>
                          <a:spcPts val="800"/>
                        </a:spcAft>
                      </a:pPr>
                      <a:endPar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endParaRPr>
                    </a:p>
                    <a:p>
                      <a:pPr marL="36195" marR="36195" algn="just">
                        <a:lnSpc>
                          <a:spcPct val="107000"/>
                        </a:lnSpc>
                        <a:spcAft>
                          <a:spcPts val="800"/>
                        </a:spcAft>
                      </a:pPr>
                      <a:endPar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2% of people with disability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just">
                        <a:lnSpc>
                          <a:spcPct val="107000"/>
                        </a:lnSpc>
                        <a:spcAft>
                          <a:spcPts val="800"/>
                        </a:spcAft>
                      </a:pPr>
                      <a:r>
                        <a:rPr lang="en-ZA" sz="1100" b="1" dirty="0">
                          <a:solidFill>
                            <a:srgbClr val="001132"/>
                          </a:solidFill>
                          <a:effectLst/>
                          <a:latin typeface="Arial" panose="020B0604020202020204" pitchFamily="34" charset="0"/>
                          <a:ea typeface="Calibri" panose="020F0502020204030204" pitchFamily="34" charset="0"/>
                          <a:cs typeface="Arial" panose="020B0604020202020204" pitchFamily="34" charset="0"/>
                        </a:rPr>
                        <a:t>3% of people with disability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72C23C">
                        <a:lumMod val="20000"/>
                        <a:lumOff val="80000"/>
                      </a:srgbClr>
                    </a:solidFill>
                  </a:tcPr>
                </a:tc>
                <a:extLst>
                  <a:ext uri="{0D108BD9-81ED-4DB2-BD59-A6C34878D82A}">
                    <a16:rowId xmlns:a16="http://schemas.microsoft.com/office/drawing/2014/main" val="3192423294"/>
                  </a:ext>
                </a:extLst>
              </a:tr>
            </a:tbl>
          </a:graphicData>
        </a:graphic>
      </p:graphicFrame>
    </p:spTree>
    <p:extLst>
      <p:ext uri="{BB962C8B-B14F-4D97-AF65-F5344CB8AC3E}">
        <p14:creationId xmlns:p14="http://schemas.microsoft.com/office/powerpoint/2010/main" val="114408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77655"/>
            <a:ext cx="12001034" cy="578124"/>
          </a:xfrm>
          <a:solidFill>
            <a:schemeClr val="accent1">
              <a:lumMod val="40000"/>
              <a:lumOff val="60000"/>
            </a:schemeClr>
          </a:solidFill>
        </p:spPr>
        <p:txBody>
          <a:bodyPr>
            <a:noAutofit/>
          </a:bodyPr>
          <a:lstStyle/>
          <a:p>
            <a:r>
              <a:rPr lang="en-US" sz="1600" b="1" dirty="0">
                <a:solidFill>
                  <a:srgbClr val="001132"/>
                </a:solidFill>
                <a:latin typeface="Arial" pitchFamily="34" charset="0"/>
                <a:cs typeface="Arial" pitchFamily="34" charset="0"/>
              </a:rPr>
              <a:t>PROGRAMME 1</a:t>
            </a:r>
            <a:r>
              <a:rPr lang="en-GB" sz="1600" b="1" dirty="0">
                <a:solidFill>
                  <a:srgbClr val="004B1C"/>
                </a:solidFill>
                <a:latin typeface="Arial" panose="020B0604020202020204" pitchFamily="34" charset="0"/>
                <a:cs typeface="Arial" panose="020B0604020202020204" pitchFamily="34" charset="0"/>
              </a:rPr>
              <a:t> : SP/APP : ANNUAL TARGETS</a:t>
            </a:r>
            <a:br>
              <a:rPr lang="en-GB" sz="1600" b="1" dirty="0">
                <a:solidFill>
                  <a:srgbClr val="004B1C"/>
                </a:solidFill>
                <a:latin typeface="Arial" panose="020B0604020202020204" pitchFamily="34" charset="0"/>
                <a:cs typeface="Arial" panose="020B0604020202020204" pitchFamily="34" charset="0"/>
              </a:rPr>
            </a:br>
            <a:r>
              <a:rPr lang="en-GB" sz="1600" b="1" dirty="0">
                <a:solidFill>
                  <a:srgbClr val="004B1C"/>
                </a:solidFill>
                <a:latin typeface="Arial" panose="020B0604020202020204" pitchFamily="34" charset="0"/>
                <a:cs typeface="Arial" panose="020B0604020202020204" pitchFamily="34" charset="0"/>
              </a:rPr>
              <a:t>SUB-PROGRAMME -  CORPORATE SERVICES </a:t>
            </a:r>
            <a:endParaRPr lang="en-US" sz="1600" b="1" dirty="0">
              <a:solidFill>
                <a:srgbClr val="001132"/>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8</a:t>
            </a:fld>
            <a:endParaRPr lang="en-ZA">
              <a:solidFill>
                <a:srgbClr val="624D38"/>
              </a:solidFill>
            </a:endParaRPr>
          </a:p>
        </p:txBody>
      </p:sp>
      <p:graphicFrame>
        <p:nvGraphicFramePr>
          <p:cNvPr id="8" name="Table 7">
            <a:extLst>
              <a:ext uri="{FF2B5EF4-FFF2-40B4-BE49-F238E27FC236}">
                <a16:creationId xmlns:a16="http://schemas.microsoft.com/office/drawing/2014/main" id="{10824904-E2B1-41B2-8B1B-DA17996F23A2}"/>
              </a:ext>
            </a:extLst>
          </p:cNvPr>
          <p:cNvGraphicFramePr>
            <a:graphicFrameLocks noGrp="1"/>
          </p:cNvGraphicFramePr>
          <p:nvPr>
            <p:extLst>
              <p:ext uri="{D42A27DB-BD31-4B8C-83A1-F6EECF244321}">
                <p14:modId xmlns:p14="http://schemas.microsoft.com/office/powerpoint/2010/main" val="570468522"/>
              </p:ext>
            </p:extLst>
          </p:nvPr>
        </p:nvGraphicFramePr>
        <p:xfrm>
          <a:off x="483812" y="1131377"/>
          <a:ext cx="11150249" cy="4861560"/>
        </p:xfrm>
        <a:graphic>
          <a:graphicData uri="http://schemas.openxmlformats.org/drawingml/2006/table">
            <a:tbl>
              <a:tblPr/>
              <a:tblGrid>
                <a:gridCol w="1065964">
                  <a:extLst>
                    <a:ext uri="{9D8B030D-6E8A-4147-A177-3AD203B41FA5}">
                      <a16:colId xmlns:a16="http://schemas.microsoft.com/office/drawing/2014/main" val="3640138212"/>
                    </a:ext>
                  </a:extLst>
                </a:gridCol>
                <a:gridCol w="1433922">
                  <a:extLst>
                    <a:ext uri="{9D8B030D-6E8A-4147-A177-3AD203B41FA5}">
                      <a16:colId xmlns:a16="http://schemas.microsoft.com/office/drawing/2014/main" val="1328002810"/>
                    </a:ext>
                  </a:extLst>
                </a:gridCol>
                <a:gridCol w="1124074">
                  <a:extLst>
                    <a:ext uri="{9D8B030D-6E8A-4147-A177-3AD203B41FA5}">
                      <a16:colId xmlns:a16="http://schemas.microsoft.com/office/drawing/2014/main" val="3004222777"/>
                    </a:ext>
                  </a:extLst>
                </a:gridCol>
                <a:gridCol w="1112667">
                  <a:extLst>
                    <a:ext uri="{9D8B030D-6E8A-4147-A177-3AD203B41FA5}">
                      <a16:colId xmlns:a16="http://schemas.microsoft.com/office/drawing/2014/main" val="2572397028"/>
                    </a:ext>
                  </a:extLst>
                </a:gridCol>
                <a:gridCol w="1068193">
                  <a:extLst>
                    <a:ext uri="{9D8B030D-6E8A-4147-A177-3AD203B41FA5}">
                      <a16:colId xmlns:a16="http://schemas.microsoft.com/office/drawing/2014/main" val="2719680556"/>
                    </a:ext>
                  </a:extLst>
                </a:gridCol>
                <a:gridCol w="1068193">
                  <a:extLst>
                    <a:ext uri="{9D8B030D-6E8A-4147-A177-3AD203B41FA5}">
                      <a16:colId xmlns:a16="http://schemas.microsoft.com/office/drawing/2014/main" val="51597188"/>
                    </a:ext>
                  </a:extLst>
                </a:gridCol>
                <a:gridCol w="1068193">
                  <a:extLst>
                    <a:ext uri="{9D8B030D-6E8A-4147-A177-3AD203B41FA5}">
                      <a16:colId xmlns:a16="http://schemas.microsoft.com/office/drawing/2014/main" val="1885043259"/>
                    </a:ext>
                  </a:extLst>
                </a:gridCol>
                <a:gridCol w="1177467">
                  <a:extLst>
                    <a:ext uri="{9D8B030D-6E8A-4147-A177-3AD203B41FA5}">
                      <a16:colId xmlns:a16="http://schemas.microsoft.com/office/drawing/2014/main" val="3709875647"/>
                    </a:ext>
                  </a:extLst>
                </a:gridCol>
                <a:gridCol w="1177467">
                  <a:extLst>
                    <a:ext uri="{9D8B030D-6E8A-4147-A177-3AD203B41FA5}">
                      <a16:colId xmlns:a16="http://schemas.microsoft.com/office/drawing/2014/main" val="1879530476"/>
                    </a:ext>
                  </a:extLst>
                </a:gridCol>
                <a:gridCol w="854109">
                  <a:extLst>
                    <a:ext uri="{9D8B030D-6E8A-4147-A177-3AD203B41FA5}">
                      <a16:colId xmlns:a16="http://schemas.microsoft.com/office/drawing/2014/main" val="713014523"/>
                    </a:ext>
                  </a:extLst>
                </a:gridCol>
              </a:tblGrid>
              <a:tr h="164069">
                <a:tc rowSpan="3">
                  <a:txBody>
                    <a:bodyPr/>
                    <a:lstStyle/>
                    <a:p>
                      <a:r>
                        <a:rPr lang="en-ZA" sz="1100" b="1" dirty="0">
                          <a:effectLst/>
                          <a:latin typeface="Arial" panose="020B0604020202020204" pitchFamily="34" charset="0"/>
                          <a:ea typeface="Batang" panose="02030600000101010101" pitchFamily="18" charset="-127"/>
                        </a:rPr>
                        <a:t>Outcome</a:t>
                      </a:r>
                      <a:endParaRPr lang="en-ZA" sz="1100" dirty="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r>
                        <a:rPr lang="en-ZA" sz="1100" b="1" dirty="0">
                          <a:solidFill>
                            <a:srgbClr val="000000"/>
                          </a:solidFill>
                          <a:effectLst/>
                          <a:latin typeface="Arial" panose="020B0604020202020204" pitchFamily="34" charset="0"/>
                          <a:ea typeface="Batang" panose="02030600000101010101" pitchFamily="18" charset="-127"/>
                        </a:rPr>
                        <a:t>Outputs</a:t>
                      </a:r>
                      <a:endParaRPr lang="en-ZA" sz="1100" dirty="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r>
                        <a:rPr lang="en-ZA" sz="1100" b="1" dirty="0">
                          <a:solidFill>
                            <a:srgbClr val="000000"/>
                          </a:solidFill>
                          <a:effectLst/>
                          <a:latin typeface="Arial" panose="020B0604020202020204" pitchFamily="34" charset="0"/>
                          <a:ea typeface="Batang" panose="02030600000101010101" pitchFamily="18" charset="-127"/>
                        </a:rPr>
                        <a:t>Output indicators</a:t>
                      </a:r>
                      <a:endParaRPr lang="en-ZA" sz="1100" dirty="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7">
                  <a:txBody>
                    <a:bodyPr/>
                    <a:lstStyle/>
                    <a:p>
                      <a:pPr algn="ctr"/>
                      <a:r>
                        <a:rPr lang="en-ZA" sz="1100" b="1" dirty="0">
                          <a:solidFill>
                            <a:srgbClr val="000000"/>
                          </a:solidFill>
                          <a:effectLst/>
                          <a:latin typeface="Arial" panose="020B0604020202020204" pitchFamily="34" charset="0"/>
                          <a:ea typeface="Batang" panose="02030600000101010101" pitchFamily="18" charset="-127"/>
                        </a:rPr>
                        <a:t>Annual targets</a:t>
                      </a:r>
                      <a:endParaRPr lang="en-ZA" sz="1100" dirty="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46899396"/>
                  </a:ext>
                </a:extLst>
              </a:tr>
              <a:tr h="328136">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r>
                        <a:rPr lang="en-ZA" sz="1100" b="1" dirty="0">
                          <a:solidFill>
                            <a:srgbClr val="000000"/>
                          </a:solidFill>
                          <a:effectLst/>
                          <a:latin typeface="Arial" panose="020B0604020202020204" pitchFamily="34" charset="0"/>
                          <a:ea typeface="Batang" panose="02030600000101010101" pitchFamily="18" charset="-127"/>
                        </a:rPr>
                        <a:t>Audited actual performance</a:t>
                      </a:r>
                      <a:endParaRPr lang="en-ZA" sz="1100" dirty="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a:txBody>
                    <a:bodyPr/>
                    <a:lstStyle/>
                    <a:p>
                      <a:r>
                        <a:rPr lang="en-ZA" sz="1100" b="1">
                          <a:solidFill>
                            <a:srgbClr val="000000"/>
                          </a:solidFill>
                          <a:effectLst/>
                          <a:latin typeface="Arial" panose="020B0604020202020204" pitchFamily="34" charset="0"/>
                          <a:ea typeface="Batang" panose="02030600000101010101" pitchFamily="18" charset="-127"/>
                        </a:rPr>
                        <a:t>Estimated performance</a:t>
                      </a:r>
                      <a:endParaRPr lang="en-ZA" sz="110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algn="ctr"/>
                      <a:r>
                        <a:rPr lang="en-ZA" sz="1100" b="1">
                          <a:solidFill>
                            <a:srgbClr val="000000"/>
                          </a:solidFill>
                          <a:effectLst/>
                          <a:latin typeface="Arial" panose="020B0604020202020204" pitchFamily="34" charset="0"/>
                          <a:ea typeface="Batang" panose="02030600000101010101" pitchFamily="18" charset="-127"/>
                        </a:rPr>
                        <a:t>MTEF period</a:t>
                      </a:r>
                      <a:endParaRPr lang="en-ZA" sz="110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11710231"/>
                  </a:ext>
                </a:extLst>
              </a:tr>
              <a:tr h="16406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100" b="1">
                          <a:solidFill>
                            <a:srgbClr val="000000"/>
                          </a:solidFill>
                          <a:effectLst/>
                          <a:latin typeface="Arial" panose="020B0604020202020204" pitchFamily="34" charset="0"/>
                          <a:ea typeface="Batang" panose="02030600000101010101" pitchFamily="18" charset="-127"/>
                        </a:rPr>
                        <a:t>2018/2019</a:t>
                      </a:r>
                      <a:endParaRPr lang="en-ZA" sz="110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ZA" sz="1100" b="1" dirty="0">
                          <a:solidFill>
                            <a:srgbClr val="000000"/>
                          </a:solidFill>
                          <a:effectLst/>
                          <a:latin typeface="Arial" panose="020B0604020202020204" pitchFamily="34" charset="0"/>
                          <a:ea typeface="Batang" panose="02030600000101010101" pitchFamily="18" charset="-127"/>
                        </a:rPr>
                        <a:t>2019/2020</a:t>
                      </a:r>
                      <a:endParaRPr lang="en-ZA" sz="1100" dirty="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ZA" sz="1100" b="1">
                          <a:solidFill>
                            <a:srgbClr val="000000"/>
                          </a:solidFill>
                          <a:effectLst/>
                          <a:latin typeface="Arial" panose="020B0604020202020204" pitchFamily="34" charset="0"/>
                          <a:ea typeface="Batang" panose="02030600000101010101" pitchFamily="18" charset="-127"/>
                        </a:rPr>
                        <a:t>2020/2021</a:t>
                      </a:r>
                      <a:endParaRPr lang="en-ZA" sz="110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ZA" sz="1100" b="1">
                          <a:solidFill>
                            <a:srgbClr val="000000"/>
                          </a:solidFill>
                          <a:effectLst/>
                          <a:latin typeface="Arial" panose="020B0604020202020204" pitchFamily="34" charset="0"/>
                          <a:ea typeface="Batang" panose="02030600000101010101" pitchFamily="18" charset="-127"/>
                        </a:rPr>
                        <a:t>2021/2022</a:t>
                      </a:r>
                      <a:endParaRPr lang="en-ZA" sz="110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ZA" sz="1100" b="1">
                          <a:solidFill>
                            <a:srgbClr val="000000"/>
                          </a:solidFill>
                          <a:effectLst/>
                          <a:latin typeface="Arial" panose="020B0604020202020204" pitchFamily="34" charset="0"/>
                          <a:ea typeface="Batang" panose="02030600000101010101" pitchFamily="18" charset="-127"/>
                        </a:rPr>
                        <a:t>2022/2023</a:t>
                      </a:r>
                      <a:endParaRPr lang="en-ZA" sz="110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ZA" sz="1100" b="1">
                          <a:solidFill>
                            <a:srgbClr val="000000"/>
                          </a:solidFill>
                          <a:effectLst/>
                          <a:latin typeface="Arial" panose="020B0604020202020204" pitchFamily="34" charset="0"/>
                          <a:ea typeface="Batang" panose="02030600000101010101" pitchFamily="18" charset="-127"/>
                        </a:rPr>
                        <a:t>2023/2024</a:t>
                      </a:r>
                      <a:endParaRPr lang="en-ZA" sz="110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r>
                        <a:rPr lang="en-ZA" sz="1100" b="1">
                          <a:solidFill>
                            <a:srgbClr val="000000"/>
                          </a:solidFill>
                          <a:effectLst/>
                          <a:latin typeface="Arial" panose="020B0604020202020204" pitchFamily="34" charset="0"/>
                          <a:ea typeface="Batang" panose="02030600000101010101" pitchFamily="18" charset="-127"/>
                        </a:rPr>
                        <a:t>2024/2025</a:t>
                      </a:r>
                      <a:endParaRPr lang="en-ZA" sz="110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790235783"/>
                  </a:ext>
                </a:extLst>
              </a:tr>
              <a:tr h="196881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E</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f</a:t>
                      </a:r>
                      <a:r>
                        <a:rPr lang="en-ZA" sz="1100" spc="-10" dirty="0">
                          <a:solidFill>
                            <a:srgbClr val="001132"/>
                          </a:solidFill>
                          <a:effectLst/>
                          <a:latin typeface="Arial" panose="020B0604020202020204" pitchFamily="34" charset="0"/>
                          <a:ea typeface="Batang" panose="02030600000101010101" pitchFamily="18" charset="-127"/>
                          <a:cs typeface="Arial" panose="020B0604020202020204" pitchFamily="34" charset="0"/>
                        </a:rPr>
                        <a:t>f</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e</a:t>
                      </a:r>
                      <a:r>
                        <a:rPr lang="en-ZA" sz="1100" spc="15" dirty="0">
                          <a:solidFill>
                            <a:srgbClr val="001132"/>
                          </a:solidFill>
                          <a:effectLst/>
                          <a:latin typeface="Arial" panose="020B0604020202020204" pitchFamily="34" charset="0"/>
                          <a:ea typeface="Batang" panose="02030600000101010101" pitchFamily="18" charset="-127"/>
                          <a:cs typeface="Arial" panose="020B0604020202020204" pitchFamily="34" charset="0"/>
                        </a:rPr>
                        <a:t>c</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ti</a:t>
                      </a:r>
                      <a:r>
                        <a:rPr lang="en-ZA" sz="1100" spc="-15" dirty="0">
                          <a:solidFill>
                            <a:srgbClr val="001132"/>
                          </a:solidFill>
                          <a:effectLst/>
                          <a:latin typeface="Arial" panose="020B0604020202020204" pitchFamily="34" charset="0"/>
                          <a:ea typeface="Batang" panose="02030600000101010101" pitchFamily="18" charset="-127"/>
                          <a:cs typeface="Arial" panose="020B0604020202020204" pitchFamily="34" charset="0"/>
                        </a:rPr>
                        <a:t>ve</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 </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E</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fficie</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n</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t</a:t>
                      </a:r>
                      <a:r>
                        <a:rPr lang="en-ZA" sz="1100" spc="-55" dirty="0">
                          <a:solidFill>
                            <a:srgbClr val="001132"/>
                          </a:solidFill>
                          <a:effectLst/>
                          <a:latin typeface="Arial" panose="020B0604020202020204" pitchFamily="34" charset="0"/>
                          <a:ea typeface="Batang" panose="02030600000101010101" pitchFamily="18" charset="-127"/>
                          <a:cs typeface="Arial" panose="020B0604020202020204" pitchFamily="34" charset="0"/>
                        </a:rPr>
                        <a:t> </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and </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R</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esponsi</a:t>
                      </a:r>
                      <a:r>
                        <a:rPr lang="en-ZA" sz="1100" spc="-15" dirty="0">
                          <a:solidFill>
                            <a:srgbClr val="001132"/>
                          </a:solidFill>
                          <a:effectLst/>
                          <a:latin typeface="Arial" panose="020B0604020202020204" pitchFamily="34" charset="0"/>
                          <a:ea typeface="Batang" panose="02030600000101010101" pitchFamily="18" charset="-127"/>
                          <a:cs typeface="Arial" panose="020B0604020202020204" pitchFamily="34" charset="0"/>
                        </a:rPr>
                        <a:t>v</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e N</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R</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WDI</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195" marR="36195" algn="just"/>
                      <a:r>
                        <a:rPr lang="en-ZA" sz="1100" dirty="0">
                          <a:solidFill>
                            <a:srgbClr val="001132"/>
                          </a:solidFill>
                          <a:effectLst/>
                          <a:latin typeface="Arial" panose="020B0604020202020204" pitchFamily="34" charset="0"/>
                          <a:ea typeface="Batang" panose="02030600000101010101" pitchFamily="18" charset="-127"/>
                        </a:rPr>
                        <a:t>Secure NRWDI Active Directory Domain in place</a:t>
                      </a:r>
                    </a:p>
                    <a:p>
                      <a:pPr marL="36195" marR="36195" algn="just"/>
                      <a:endParaRPr lang="en-ZA" sz="1100" dirty="0">
                        <a:solidFill>
                          <a:srgbClr val="001132"/>
                        </a:solidFill>
                        <a:effectLst/>
                        <a:latin typeface="Arial" panose="020B0604020202020204" pitchFamily="34" charset="0"/>
                        <a:ea typeface="Batang" panose="02030600000101010101" pitchFamily="18" charset="-127"/>
                      </a:endParaRPr>
                    </a:p>
                    <a:p>
                      <a:pPr marL="36195" marR="36195" algn="just"/>
                      <a:endParaRPr lang="en-ZA" sz="1100" dirty="0">
                        <a:solidFill>
                          <a:srgbClr val="001132"/>
                        </a:solidFill>
                        <a:effectLst/>
                        <a:latin typeface="Arial" panose="020B0604020202020204" pitchFamily="34" charset="0"/>
                        <a:ea typeface="Batang" panose="02030600000101010101" pitchFamily="18" charset="-127"/>
                      </a:endParaRPr>
                    </a:p>
                    <a:p>
                      <a:pPr marL="36195" marR="36195" algn="just"/>
                      <a:endParaRPr lang="en-ZA" sz="1100" dirty="0">
                        <a:solidFill>
                          <a:srgbClr val="001132"/>
                        </a:solidFill>
                        <a:effectLst/>
                        <a:latin typeface="Arial" panose="020B0604020202020204" pitchFamily="34" charset="0"/>
                        <a:ea typeface="Batang" panose="02030600000101010101" pitchFamily="18" charset="-127"/>
                      </a:endParaRPr>
                    </a:p>
                    <a:p>
                      <a:pPr marL="36195" marR="36195" algn="just"/>
                      <a:endParaRPr lang="en-ZA" sz="1100" dirty="0">
                        <a:solidFill>
                          <a:srgbClr val="001132"/>
                        </a:solidFill>
                        <a:effectLst/>
                        <a:latin typeface="Arial" panose="020B0604020202020204" pitchFamily="34" charset="0"/>
                        <a:ea typeface="Batang" panose="02030600000101010101" pitchFamily="18" charset="-127"/>
                      </a:endParaRPr>
                    </a:p>
                    <a:p>
                      <a:pPr marL="36195" marR="36195" algn="just"/>
                      <a:endParaRPr lang="en-ZA" sz="1100" dirty="0">
                        <a:solidFill>
                          <a:srgbClr val="001132"/>
                        </a:solidFill>
                        <a:effectLst/>
                        <a:latin typeface="Arial" panose="020B0604020202020204" pitchFamily="34" charset="0"/>
                        <a:ea typeface="Batang" panose="02030600000101010101" pitchFamily="18" charset="-127"/>
                      </a:endParaRPr>
                    </a:p>
                    <a:p>
                      <a:r>
                        <a:rPr lang="en-ZA" sz="1100" spc="10"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p>
                      <a:r>
                        <a:rPr lang="en-ZA" sz="1100" spc="10"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p>
                      <a:r>
                        <a:rPr lang="en-ZA" sz="1100" spc="10"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p>
                      <a:r>
                        <a:rPr lang="en-ZA" sz="1100" spc="10"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Implemented Secure Active Directory Domain</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p>
                    <a:p>
                      <a:endParaRPr lang="en-ZA" sz="1100" dirty="0">
                        <a:solidFill>
                          <a:srgbClr val="001132"/>
                        </a:solidFill>
                        <a:effectLst/>
                        <a:latin typeface="Arial" panose="020B0604020202020204" pitchFamily="34" charset="0"/>
                        <a:ea typeface="Batang" panose="02030600000101010101" pitchFamily="18" charset="-127"/>
                      </a:endParaRPr>
                    </a:p>
                    <a:p>
                      <a:endParaRPr lang="en-ZA" sz="1100" dirty="0">
                        <a:solidFill>
                          <a:srgbClr val="001132"/>
                        </a:solidFill>
                        <a:effectLst/>
                        <a:latin typeface="Arial" panose="020B0604020202020204" pitchFamily="34" charset="0"/>
                        <a:ea typeface="Batang" panose="02030600000101010101" pitchFamily="18" charset="-127"/>
                      </a:endParaRPr>
                    </a:p>
                    <a:p>
                      <a:endParaRPr lang="en-ZA" sz="1100" dirty="0">
                        <a:solidFill>
                          <a:srgbClr val="001132"/>
                        </a:solidFill>
                        <a:effectLst/>
                        <a:latin typeface="Arial" panose="020B0604020202020204" pitchFamily="34" charset="0"/>
                        <a:ea typeface="Batang" panose="02030600000101010101" pitchFamily="18" charset="-127"/>
                      </a:endParaRPr>
                    </a:p>
                    <a:p>
                      <a:endParaRPr lang="en-ZA" sz="1100" dirty="0">
                        <a:solidFill>
                          <a:srgbClr val="001132"/>
                        </a:solidFill>
                        <a:effectLst/>
                        <a:latin typeface="Arial" panose="020B0604020202020204" pitchFamily="34" charset="0"/>
                        <a:ea typeface="Batang" panose="02030600000101010101" pitchFamily="18" charset="-127"/>
                      </a:endParaRPr>
                    </a:p>
                    <a:p>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p>
                    <a:p>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Procurement of NRWDI Secure Active Directory Domain (AD). Infrastructure and Install Connectivity.</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r>
                        <a:rPr lang="en-ZA" sz="1100" b="1"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Stack, install and perform post-installation configuration tasks, testing for NRWDI Secure Active Directory Domain (AD).</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b="1"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Implementation &amp; Deployment of NRWDI Secure Active Directory Domain (AD).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0867648"/>
                  </a:ext>
                </a:extLst>
              </a:tr>
              <a:tr h="2132887">
                <a:tc vMerge="1">
                  <a:txBody>
                    <a:bodyPr/>
                    <a:lstStyle/>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p>
                      <a:r>
                        <a:rPr lang="en-ZA" sz="900" dirty="0">
                          <a:effectLst/>
                          <a:latin typeface="Arial" panose="020B0604020202020204" pitchFamily="34" charset="0"/>
                          <a:ea typeface="Batang" panose="02030600000101010101" pitchFamily="18" charset="-127"/>
                        </a:rPr>
                        <a:t> </a:t>
                      </a:r>
                      <a:endParaRPr lang="en-ZA" sz="1000" dirty="0">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5090" marR="36195"/>
                      <a:r>
                        <a:rPr lang="en-ZA" sz="1100" dirty="0">
                          <a:solidFill>
                            <a:srgbClr val="001132"/>
                          </a:solidFill>
                          <a:effectLst/>
                          <a:latin typeface="Arial" panose="020B0604020202020204" pitchFamily="34" charset="0"/>
                          <a:ea typeface="Batang" panose="02030600000101010101" pitchFamily="18" charset="-127"/>
                        </a:rPr>
                        <a:t>Develop and Maintain a National Radioactive Waste Database (RAWIS)</a:t>
                      </a:r>
                    </a:p>
                    <a:p>
                      <a:pPr marL="85090" marR="36195"/>
                      <a:endParaRPr lang="en-ZA" sz="1100" dirty="0">
                        <a:solidFill>
                          <a:srgbClr val="001132"/>
                        </a:solidFill>
                        <a:effectLst/>
                        <a:latin typeface="Arial" panose="020B0604020202020204" pitchFamily="34" charset="0"/>
                        <a:ea typeface="Batang" panose="02030600000101010101" pitchFamily="18" charset="-127"/>
                      </a:endParaRPr>
                    </a:p>
                    <a:p>
                      <a:pPr marL="85090" marR="36195"/>
                      <a:endParaRPr lang="en-ZA" sz="1100" dirty="0">
                        <a:solidFill>
                          <a:srgbClr val="001132"/>
                        </a:solidFill>
                        <a:effectLst/>
                        <a:latin typeface="Arial" panose="020B0604020202020204" pitchFamily="34" charset="0"/>
                        <a:ea typeface="Batang" panose="02030600000101010101" pitchFamily="18" charset="-127"/>
                      </a:endParaRPr>
                    </a:p>
                    <a:p>
                      <a:pPr marL="85090" marR="36195"/>
                      <a:endParaRPr lang="en-ZA" sz="1100" dirty="0">
                        <a:solidFill>
                          <a:srgbClr val="001132"/>
                        </a:solidFill>
                        <a:effectLst/>
                        <a:latin typeface="Arial" panose="020B0604020202020204" pitchFamily="34" charset="0"/>
                        <a:ea typeface="Batang" panose="02030600000101010101" pitchFamily="18" charset="-127"/>
                      </a:endParaRPr>
                    </a:p>
                    <a:p>
                      <a:pPr marL="85090" marR="36195"/>
                      <a:endParaRPr lang="en-ZA" sz="1100" dirty="0">
                        <a:solidFill>
                          <a:srgbClr val="001132"/>
                        </a:solidFill>
                        <a:effectLst/>
                        <a:latin typeface="Arial" panose="020B0604020202020204" pitchFamily="34" charset="0"/>
                        <a:ea typeface="Batang" panose="02030600000101010101" pitchFamily="18" charset="-127"/>
                      </a:endParaRPr>
                    </a:p>
                    <a:p>
                      <a:pPr marL="85090" marR="36195"/>
                      <a:endParaRPr lang="en-ZA" sz="1100" dirty="0">
                        <a:solidFill>
                          <a:srgbClr val="001132"/>
                        </a:solidFill>
                        <a:effectLst/>
                        <a:latin typeface="Arial" panose="020B0604020202020204" pitchFamily="34" charset="0"/>
                        <a:ea typeface="Batang" panose="02030600000101010101" pitchFamily="18" charset="-127"/>
                      </a:endParaRPr>
                    </a:p>
                    <a:p>
                      <a:pPr marL="85090" marR="36195"/>
                      <a:endParaRPr lang="en-ZA" sz="1100" dirty="0">
                        <a:solidFill>
                          <a:srgbClr val="001132"/>
                        </a:solidFill>
                        <a:effectLst/>
                        <a:latin typeface="Arial" panose="020B0604020202020204" pitchFamily="34" charset="0"/>
                        <a:ea typeface="Batang" panose="02030600000101010101" pitchFamily="18" charset="-127"/>
                      </a:endParaRPr>
                    </a:p>
                    <a:p>
                      <a:pPr marL="85090" marR="36195"/>
                      <a:r>
                        <a:rPr lang="en-ZA" sz="1100" dirty="0">
                          <a:solidFill>
                            <a:srgbClr val="001132"/>
                          </a:solidFill>
                          <a:effectLst/>
                          <a:latin typeface="Arial" panose="020B0604020202020204" pitchFamily="34" charset="0"/>
                          <a:ea typeface="Batang" panose="02030600000101010101" pitchFamily="18" charset="-127"/>
                        </a:rPr>
                        <a:t> </a:t>
                      </a:r>
                    </a:p>
                    <a:p>
                      <a:pPr marL="85090" marR="36195"/>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Functional and populated Radioactive Waste Inventory System (RAWIS)</a:t>
                      </a:r>
                    </a:p>
                    <a:p>
                      <a:r>
                        <a:rPr lang="en-ZA" sz="1100" dirty="0">
                          <a:solidFill>
                            <a:srgbClr val="001132"/>
                          </a:solidFill>
                          <a:effectLst/>
                          <a:latin typeface="Arial" panose="020B0604020202020204" pitchFamily="34" charset="0"/>
                          <a:ea typeface="Batang" panose="02030600000101010101" pitchFamily="18" charset="-127"/>
                        </a:rPr>
                        <a:t> </a:t>
                      </a:r>
                    </a:p>
                    <a:p>
                      <a:endParaRPr lang="en-ZA" sz="1100" dirty="0">
                        <a:solidFill>
                          <a:srgbClr val="001132"/>
                        </a:solidFill>
                        <a:effectLst/>
                        <a:latin typeface="Arial" panose="020B0604020202020204" pitchFamily="34" charset="0"/>
                        <a:ea typeface="Batang" panose="02030600000101010101" pitchFamily="18" charset="-127"/>
                      </a:endParaRPr>
                    </a:p>
                    <a:p>
                      <a:endParaRPr lang="en-ZA" sz="11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Incorporate additional User Requirements on RAWIS system and migrate all existing data from old </a:t>
                      </a:r>
                      <a:r>
                        <a:rPr lang="en-ZA" sz="1100" dirty="0" err="1">
                          <a:solidFill>
                            <a:srgbClr val="001132"/>
                          </a:solidFill>
                          <a:effectLst/>
                          <a:latin typeface="Arial" panose="020B0604020202020204" pitchFamily="34" charset="0"/>
                          <a:ea typeface="Batang" panose="02030600000101010101" pitchFamily="18" charset="-127"/>
                        </a:rPr>
                        <a:t>Necsa</a:t>
                      </a:r>
                      <a:r>
                        <a:rPr lang="en-ZA" sz="1100" dirty="0">
                          <a:solidFill>
                            <a:srgbClr val="001132"/>
                          </a:solidFill>
                          <a:effectLst/>
                          <a:latin typeface="Arial" panose="020B0604020202020204" pitchFamily="34" charset="0"/>
                          <a:ea typeface="Batang" panose="02030600000101010101" pitchFamily="18" charset="-127"/>
                        </a:rPr>
                        <a:t> Radwaste Inventory System</a:t>
                      </a:r>
                    </a:p>
                    <a:p>
                      <a:endParaRPr lang="en-ZA" sz="11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r>
                        <a:rPr lang="en-ZA" sz="1100" b="1"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Interface RAWIS system with waste generators inventory system</a:t>
                      </a:r>
                    </a:p>
                    <a:p>
                      <a:endParaRPr lang="en-ZA" sz="1100" dirty="0">
                        <a:solidFill>
                          <a:srgbClr val="001132"/>
                        </a:solidFill>
                        <a:effectLst/>
                        <a:latin typeface="Arial" panose="020B0604020202020204" pitchFamily="34" charset="0"/>
                        <a:ea typeface="Batang" panose="02030600000101010101" pitchFamily="18" charset="-127"/>
                      </a:endParaRPr>
                    </a:p>
                    <a:p>
                      <a:endParaRPr lang="en-ZA" sz="1100" dirty="0">
                        <a:solidFill>
                          <a:srgbClr val="001132"/>
                        </a:solidFill>
                        <a:effectLst/>
                        <a:latin typeface="Arial" panose="020B0604020202020204" pitchFamily="34" charset="0"/>
                        <a:ea typeface="Batang" panose="02030600000101010101" pitchFamily="18" charset="-127"/>
                      </a:endParaRPr>
                    </a:p>
                    <a:p>
                      <a:endParaRPr lang="en-ZA" sz="11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b="1"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Migrate information from waste generators data base</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dirty="0">
                          <a:solidFill>
                            <a:srgbClr val="001132"/>
                          </a:solidFill>
                          <a:effectLst/>
                          <a:latin typeface="Arial" panose="020B0604020202020204" pitchFamily="34" charset="0"/>
                          <a:ea typeface="Batang" panose="02030600000101010101" pitchFamily="18" charset="-127"/>
                        </a:rPr>
                        <a:t> </a:t>
                      </a:r>
                    </a:p>
                    <a:p>
                      <a:r>
                        <a:rPr lang="en-ZA" sz="1100" b="1" dirty="0">
                          <a:solidFill>
                            <a:srgbClr val="001132"/>
                          </a:solidFill>
                          <a:effectLst/>
                          <a:latin typeface="Arial" panose="020B0604020202020204" pitchFamily="34" charset="0"/>
                          <a:ea typeface="Batang" panose="02030600000101010101" pitchFamily="18" charset="-127"/>
                        </a:rPr>
                        <a:t> </a:t>
                      </a:r>
                      <a:endParaRPr lang="en-ZA" sz="11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3791101"/>
                  </a:ext>
                </a:extLst>
              </a:tr>
            </a:tbl>
          </a:graphicData>
        </a:graphic>
      </p:graphicFrame>
    </p:spTree>
    <p:extLst>
      <p:ext uri="{BB962C8B-B14F-4D97-AF65-F5344CB8AC3E}">
        <p14:creationId xmlns:p14="http://schemas.microsoft.com/office/powerpoint/2010/main" val="303592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0966" y="177655"/>
            <a:ext cx="12001034" cy="578124"/>
          </a:xfrm>
          <a:solidFill>
            <a:schemeClr val="accent1">
              <a:lumMod val="40000"/>
              <a:lumOff val="60000"/>
            </a:schemeClr>
          </a:solidFill>
        </p:spPr>
        <p:txBody>
          <a:bodyPr>
            <a:noAutofit/>
          </a:bodyPr>
          <a:lstStyle/>
          <a:p>
            <a:br>
              <a:rPr lang="en-GB" sz="1600" b="1" dirty="0">
                <a:solidFill>
                  <a:srgbClr val="004B1C"/>
                </a:solidFill>
                <a:latin typeface="Arial" panose="020B0604020202020204" pitchFamily="34" charset="0"/>
                <a:cs typeface="Arial" panose="020B0604020202020204" pitchFamily="34" charset="0"/>
              </a:rPr>
            </a:br>
            <a:r>
              <a:rPr lang="en-US" sz="1600" b="1" dirty="0">
                <a:solidFill>
                  <a:srgbClr val="001132"/>
                </a:solidFill>
                <a:latin typeface="Arial" pitchFamily="34" charset="0"/>
                <a:cs typeface="Arial" pitchFamily="34" charset="0"/>
              </a:rPr>
              <a:t>PROGRAMME 1</a:t>
            </a:r>
            <a:r>
              <a:rPr lang="en-GB" sz="1600" b="1" dirty="0">
                <a:solidFill>
                  <a:srgbClr val="004B1C"/>
                </a:solidFill>
                <a:latin typeface="Arial" panose="020B0604020202020204" pitchFamily="34" charset="0"/>
                <a:cs typeface="Arial" panose="020B0604020202020204" pitchFamily="34" charset="0"/>
              </a:rPr>
              <a:t> : SP/APP : ANNUAL TARGETS</a:t>
            </a:r>
            <a:br>
              <a:rPr lang="en-GB" sz="1600" b="1" dirty="0">
                <a:solidFill>
                  <a:srgbClr val="004B1C"/>
                </a:solidFill>
                <a:latin typeface="Arial" panose="020B0604020202020204" pitchFamily="34" charset="0"/>
                <a:cs typeface="Arial" panose="020B0604020202020204" pitchFamily="34" charset="0"/>
              </a:rPr>
            </a:br>
            <a:r>
              <a:rPr lang="en-GB" sz="1600" b="1" dirty="0">
                <a:solidFill>
                  <a:srgbClr val="004B1C"/>
                </a:solidFill>
                <a:latin typeface="Arial" panose="020B0604020202020204" pitchFamily="34" charset="0"/>
                <a:cs typeface="Arial" panose="020B0604020202020204" pitchFamily="34" charset="0"/>
              </a:rPr>
              <a:t>SUB-PROGRAMME -  CORPORATE SERVICES </a:t>
            </a:r>
            <a:endParaRPr lang="en-US" sz="1600" b="1" dirty="0">
              <a:solidFill>
                <a:srgbClr val="001132"/>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CA8D9AD5-F248-4919-864A-CFD76CC027D6}" type="slidenum">
              <a:rPr lang="en-ZA" smtClean="0">
                <a:solidFill>
                  <a:srgbClr val="624D38"/>
                </a:solidFill>
              </a:rPr>
              <a:pPr/>
              <a:t>9</a:t>
            </a:fld>
            <a:endParaRPr lang="en-ZA">
              <a:solidFill>
                <a:srgbClr val="624D38"/>
              </a:solidFill>
            </a:endParaRPr>
          </a:p>
        </p:txBody>
      </p:sp>
      <p:graphicFrame>
        <p:nvGraphicFramePr>
          <p:cNvPr id="6" name="Table 5">
            <a:extLst>
              <a:ext uri="{FF2B5EF4-FFF2-40B4-BE49-F238E27FC236}">
                <a16:creationId xmlns:a16="http://schemas.microsoft.com/office/drawing/2014/main" id="{E8B57634-F63B-4077-9A69-90D91C805DFB}"/>
              </a:ext>
            </a:extLst>
          </p:cNvPr>
          <p:cNvGraphicFramePr>
            <a:graphicFrameLocks noGrp="1"/>
          </p:cNvGraphicFramePr>
          <p:nvPr>
            <p:extLst>
              <p:ext uri="{D42A27DB-BD31-4B8C-83A1-F6EECF244321}">
                <p14:modId xmlns:p14="http://schemas.microsoft.com/office/powerpoint/2010/main" val="183804462"/>
              </p:ext>
            </p:extLst>
          </p:nvPr>
        </p:nvGraphicFramePr>
        <p:xfrm>
          <a:off x="268358" y="1043553"/>
          <a:ext cx="11797745" cy="4856136"/>
        </p:xfrm>
        <a:graphic>
          <a:graphicData uri="http://schemas.openxmlformats.org/drawingml/2006/table">
            <a:tbl>
              <a:tblPr/>
              <a:tblGrid>
                <a:gridCol w="1356742">
                  <a:extLst>
                    <a:ext uri="{9D8B030D-6E8A-4147-A177-3AD203B41FA5}">
                      <a16:colId xmlns:a16="http://schemas.microsoft.com/office/drawing/2014/main" val="3457026893"/>
                    </a:ext>
                  </a:extLst>
                </a:gridCol>
                <a:gridCol w="1356742">
                  <a:extLst>
                    <a:ext uri="{9D8B030D-6E8A-4147-A177-3AD203B41FA5}">
                      <a16:colId xmlns:a16="http://schemas.microsoft.com/office/drawing/2014/main" val="300942176"/>
                    </a:ext>
                  </a:extLst>
                </a:gridCol>
                <a:gridCol w="1415139">
                  <a:extLst>
                    <a:ext uri="{9D8B030D-6E8A-4147-A177-3AD203B41FA5}">
                      <a16:colId xmlns:a16="http://schemas.microsoft.com/office/drawing/2014/main" val="2197744561"/>
                    </a:ext>
                  </a:extLst>
                </a:gridCol>
                <a:gridCol w="842948">
                  <a:extLst>
                    <a:ext uri="{9D8B030D-6E8A-4147-A177-3AD203B41FA5}">
                      <a16:colId xmlns:a16="http://schemas.microsoft.com/office/drawing/2014/main" val="2286582468"/>
                    </a:ext>
                  </a:extLst>
                </a:gridCol>
                <a:gridCol w="1130223">
                  <a:extLst>
                    <a:ext uri="{9D8B030D-6E8A-4147-A177-3AD203B41FA5}">
                      <a16:colId xmlns:a16="http://schemas.microsoft.com/office/drawing/2014/main" val="1591199531"/>
                    </a:ext>
                  </a:extLst>
                </a:gridCol>
                <a:gridCol w="1130223">
                  <a:extLst>
                    <a:ext uri="{9D8B030D-6E8A-4147-A177-3AD203B41FA5}">
                      <a16:colId xmlns:a16="http://schemas.microsoft.com/office/drawing/2014/main" val="1696162541"/>
                    </a:ext>
                  </a:extLst>
                </a:gridCol>
                <a:gridCol w="1130223">
                  <a:extLst>
                    <a:ext uri="{9D8B030D-6E8A-4147-A177-3AD203B41FA5}">
                      <a16:colId xmlns:a16="http://schemas.microsoft.com/office/drawing/2014/main" val="925716956"/>
                    </a:ext>
                  </a:extLst>
                </a:gridCol>
                <a:gridCol w="1191573">
                  <a:extLst>
                    <a:ext uri="{9D8B030D-6E8A-4147-A177-3AD203B41FA5}">
                      <a16:colId xmlns:a16="http://schemas.microsoft.com/office/drawing/2014/main" val="845421802"/>
                    </a:ext>
                  </a:extLst>
                </a:gridCol>
                <a:gridCol w="1231684">
                  <a:extLst>
                    <a:ext uri="{9D8B030D-6E8A-4147-A177-3AD203B41FA5}">
                      <a16:colId xmlns:a16="http://schemas.microsoft.com/office/drawing/2014/main" val="670839818"/>
                    </a:ext>
                  </a:extLst>
                </a:gridCol>
                <a:gridCol w="1012248">
                  <a:extLst>
                    <a:ext uri="{9D8B030D-6E8A-4147-A177-3AD203B41FA5}">
                      <a16:colId xmlns:a16="http://schemas.microsoft.com/office/drawing/2014/main" val="2988571248"/>
                    </a:ext>
                  </a:extLst>
                </a:gridCol>
              </a:tblGrid>
              <a:tr h="177079">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ome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row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utput indi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ors</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7">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000" b="1" spc="-5">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nnual ta</a:t>
                      </a:r>
                      <a:r>
                        <a:rPr lang="en-ZA" sz="1000" b="1" spc="-1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0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gets</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46059956"/>
                  </a:ext>
                </a:extLst>
              </a:tr>
              <a:tr h="385955">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udi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a:t>
                      </a: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tual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c</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stim</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ed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a:t>
                      </a:r>
                      <a:r>
                        <a:rPr lang="en-ZA" sz="1100" b="1" spc="3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r</a:t>
                      </a:r>
                      <a:r>
                        <a:rPr lang="en-ZA" sz="1100" b="1" spc="-10"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ormance</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gridSpan="3">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spc="-1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TEF </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p</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eri</a:t>
                      </a:r>
                      <a:r>
                        <a:rPr lang="en-ZA" sz="1100" b="1" spc="5"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o</a:t>
                      </a: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d</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70267640"/>
                  </a:ext>
                </a:extLst>
              </a:tr>
              <a:tr h="2558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2018/2019</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2019/2020</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2020/2021</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2021/2022</a:t>
                      </a:r>
                      <a:endParaRPr lang="en-ZA" sz="11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2022/2023</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2023/2024</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36195" marR="36195" algn="ctr">
                        <a:lnSpc>
                          <a:spcPct val="107000"/>
                        </a:lnSpc>
                      </a:pPr>
                      <a:r>
                        <a:rPr lang="en-ZA" sz="11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2024/2025</a:t>
                      </a: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val="2659566562"/>
                  </a:ext>
                </a:extLst>
              </a:tr>
              <a:tr h="1764296">
                <a:tc rowSpan="3">
                  <a:txBody>
                    <a:bodyPr/>
                    <a:lstStyle/>
                    <a:p>
                      <a:pPr marL="36195" marR="36195" lvl="0" indent="0" algn="l" defTabSz="914400" rtl="0" eaLnBrk="1" fontAlgn="auto" latinLnBrk="0" hangingPunct="1">
                        <a:lnSpc>
                          <a:spcPct val="107000"/>
                        </a:lnSpc>
                        <a:spcBef>
                          <a:spcPts val="0"/>
                        </a:spcBef>
                        <a:spcAft>
                          <a:spcPts val="0"/>
                        </a:spcAft>
                        <a:buClrTx/>
                        <a:buSzTx/>
                        <a:buFontTx/>
                        <a:buNone/>
                        <a:tabLst/>
                        <a:defRPr/>
                      </a:pP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E</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f</a:t>
                      </a:r>
                      <a:r>
                        <a:rPr lang="en-ZA" sz="1100" spc="-10" dirty="0">
                          <a:solidFill>
                            <a:srgbClr val="001132"/>
                          </a:solidFill>
                          <a:effectLst/>
                          <a:latin typeface="Arial" panose="020B0604020202020204" pitchFamily="34" charset="0"/>
                          <a:ea typeface="Batang" panose="02030600000101010101" pitchFamily="18" charset="-127"/>
                          <a:cs typeface="Arial" panose="020B0604020202020204" pitchFamily="34" charset="0"/>
                        </a:rPr>
                        <a:t>f</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e</a:t>
                      </a:r>
                      <a:r>
                        <a:rPr lang="en-ZA" sz="1100" spc="15" dirty="0">
                          <a:solidFill>
                            <a:srgbClr val="001132"/>
                          </a:solidFill>
                          <a:effectLst/>
                          <a:latin typeface="Arial" panose="020B0604020202020204" pitchFamily="34" charset="0"/>
                          <a:ea typeface="Batang" panose="02030600000101010101" pitchFamily="18" charset="-127"/>
                          <a:cs typeface="Arial" panose="020B0604020202020204" pitchFamily="34" charset="0"/>
                        </a:rPr>
                        <a:t>c</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ti</a:t>
                      </a:r>
                      <a:r>
                        <a:rPr lang="en-ZA" sz="1100" spc="-15" dirty="0">
                          <a:solidFill>
                            <a:srgbClr val="001132"/>
                          </a:solidFill>
                          <a:effectLst/>
                          <a:latin typeface="Arial" panose="020B0604020202020204" pitchFamily="34" charset="0"/>
                          <a:ea typeface="Batang" panose="02030600000101010101" pitchFamily="18" charset="-127"/>
                          <a:cs typeface="Arial" panose="020B0604020202020204" pitchFamily="34" charset="0"/>
                        </a:rPr>
                        <a:t>ve</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 </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E</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fficie</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n</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t</a:t>
                      </a:r>
                      <a:r>
                        <a:rPr lang="en-ZA" sz="1100" spc="-55" dirty="0">
                          <a:solidFill>
                            <a:srgbClr val="001132"/>
                          </a:solidFill>
                          <a:effectLst/>
                          <a:latin typeface="Arial" panose="020B0604020202020204" pitchFamily="34" charset="0"/>
                          <a:ea typeface="Batang" panose="02030600000101010101" pitchFamily="18" charset="-127"/>
                          <a:cs typeface="Arial" panose="020B0604020202020204" pitchFamily="34" charset="0"/>
                        </a:rPr>
                        <a:t> </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and </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R</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esponsi</a:t>
                      </a:r>
                      <a:r>
                        <a:rPr lang="en-ZA" sz="1100" spc="-15" dirty="0">
                          <a:solidFill>
                            <a:srgbClr val="001132"/>
                          </a:solidFill>
                          <a:effectLst/>
                          <a:latin typeface="Arial" panose="020B0604020202020204" pitchFamily="34" charset="0"/>
                          <a:ea typeface="Batang" panose="02030600000101010101" pitchFamily="18" charset="-127"/>
                          <a:cs typeface="Arial" panose="020B0604020202020204" pitchFamily="34" charset="0"/>
                        </a:rPr>
                        <a:t>v</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e N</a:t>
                      </a:r>
                      <a:r>
                        <a:rPr lang="en-ZA" sz="1100" spc="5" dirty="0">
                          <a:solidFill>
                            <a:srgbClr val="001132"/>
                          </a:solidFill>
                          <a:effectLst/>
                          <a:latin typeface="Arial" panose="020B0604020202020204" pitchFamily="34" charset="0"/>
                          <a:ea typeface="Batang" panose="02030600000101010101" pitchFamily="18" charset="-127"/>
                          <a:cs typeface="Arial" panose="020B0604020202020204" pitchFamily="34" charset="0"/>
                        </a:rPr>
                        <a:t>R</a:t>
                      </a:r>
                      <a:r>
                        <a:rPr lang="en-ZA" sz="1100" dirty="0">
                          <a:solidFill>
                            <a:srgbClr val="001132"/>
                          </a:solidFill>
                          <a:effectLst/>
                          <a:latin typeface="Arial" panose="020B0604020202020204" pitchFamily="34" charset="0"/>
                          <a:ea typeface="Batang" panose="02030600000101010101" pitchFamily="18" charset="-127"/>
                          <a:cs typeface="Arial" panose="020B0604020202020204" pitchFamily="34" charset="0"/>
                        </a:rPr>
                        <a:t>WDI</a:t>
                      </a:r>
                    </a:p>
                    <a:p>
                      <a:pPr marL="36195" marR="36195" algn="ctr">
                        <a:lnSpc>
                          <a:spcPct val="107000"/>
                        </a:lnSpc>
                      </a:pPr>
                      <a:endParaRPr lang="en-ZA" sz="1100" dirty="0">
                        <a:solidFill>
                          <a:srgbClr val="001132"/>
                        </a:solidFill>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 Strategic Partnerships and collaborations</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Framework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dirty="0">
                          <a:solidFill>
                            <a:srgbClr val="001132"/>
                          </a:solidFill>
                          <a:effectLst/>
                          <a:latin typeface="Arial" panose="020B0604020202020204" pitchFamily="34" charset="0"/>
                          <a:ea typeface="Batang" panose="02030600000101010101" pitchFamily="18" charset="-127"/>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Partnership and collaboration framework developed and implemented</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dirty="0">
                          <a:solidFill>
                            <a:srgbClr val="001132"/>
                          </a:solidFill>
                          <a:effectLst/>
                          <a:latin typeface="Arial" panose="020B0604020202020204" pitchFamily="34" charset="0"/>
                          <a:ea typeface="Batang" panose="02030600000101010101" pitchFamily="18" charset="-127"/>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marR="36195" algn="ctr"/>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p>
                      <a:pPr marL="36195" marR="36195" algn="ct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pPr marL="36195" marR="36195" algn="ct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pPr marL="36195" marR="36195" algn="ctr"/>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b="1"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marR="36195"/>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p>
                      <a:pPr marL="36195" marR="36195"/>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pPr marL="36195" marR="36195"/>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pPr marL="36195" marR="36195"/>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b="1"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 marR="36195"/>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p>
                      <a:pPr marL="36195" marR="36195"/>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pPr marL="36195" marR="36195"/>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pPr marL="36195" marR="36195"/>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b="1"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b="1"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Board Approved partnership and collaboration framework</a:t>
                      </a:r>
                      <a:endParaRPr lang="en-ZA" sz="1200" dirty="0">
                        <a:solidFill>
                          <a:srgbClr val="001132"/>
                        </a:solidFill>
                        <a:effectLst/>
                        <a:latin typeface="Arial" panose="020B0604020202020204" pitchFamily="34" charset="0"/>
                        <a:ea typeface="Batang" panose="02030600000101010101" pitchFamily="18" charset="-127"/>
                      </a:endParaRPr>
                    </a:p>
                    <a:p>
                      <a:r>
                        <a:rPr lang="en-ZA" sz="1200" b="1"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p>
                      <a:r>
                        <a:rPr lang="en-ZA" sz="1200" b="1"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Partnership and collaboration tools (processes MoUs, MoAs) developed</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Board Approved Partnership and collaboration on tools approved</a:t>
                      </a:r>
                      <a:endParaRPr lang="en-ZA" sz="1200">
                        <a:solidFill>
                          <a:srgbClr val="001132"/>
                        </a:solidFill>
                        <a:effectLst/>
                        <a:latin typeface="Arial" panose="020B0604020202020204" pitchFamily="34" charset="0"/>
                        <a:ea typeface="Batang" panose="02030600000101010101" pitchFamily="18" charset="-127"/>
                      </a:endParaRPr>
                    </a:p>
                    <a:p>
                      <a:r>
                        <a:rPr lang="en-ZA" sz="1200" b="1">
                          <a:solidFill>
                            <a:srgbClr val="001132"/>
                          </a:solidFill>
                          <a:effectLst/>
                          <a:latin typeface="Arial" panose="020B0604020202020204" pitchFamily="34" charset="0"/>
                          <a:ea typeface="Batang" panose="02030600000101010101" pitchFamily="18" charset="-127"/>
                        </a:rPr>
                        <a:t> </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2189657"/>
                  </a:ext>
                </a:extLst>
              </a:tr>
              <a:tr h="1049041">
                <a:tc vMerge="1">
                  <a:txBody>
                    <a:bodyPr/>
                    <a:lstStyle/>
                    <a:p>
                      <a:pPr marL="36195" marR="36195" algn="ctr">
                        <a:lnSpc>
                          <a:spcPct val="107000"/>
                        </a:lnSpc>
                      </a:pP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Public Safety Information Forum (PSIF) meetings held with communities surrounding </a:t>
                      </a:r>
                      <a:r>
                        <a:rPr lang="en-ZA" sz="1100" dirty="0" err="1">
                          <a:solidFill>
                            <a:srgbClr val="001132"/>
                          </a:solidFill>
                          <a:effectLst/>
                          <a:latin typeface="Arial" panose="020B0604020202020204" pitchFamily="34" charset="0"/>
                          <a:ea typeface="Batang" panose="02030600000101010101" pitchFamily="18" charset="-127"/>
                        </a:rPr>
                        <a:t>Vaalputs</a:t>
                      </a:r>
                      <a:endParaRPr lang="en-ZA" sz="1100" dirty="0">
                        <a:solidFill>
                          <a:srgbClr val="001132"/>
                        </a:solidFill>
                        <a:effectLst/>
                        <a:latin typeface="Arial" panose="020B0604020202020204" pitchFamily="34" charset="0"/>
                        <a:ea typeface="Batang" panose="02030600000101010101" pitchFamily="18" charset="-127"/>
                      </a:endParaRPr>
                    </a:p>
                    <a:p>
                      <a:r>
                        <a:rPr lang="en-ZA" sz="1100" dirty="0">
                          <a:solidFill>
                            <a:srgbClr val="001132"/>
                          </a:solidFill>
                          <a:effectLst/>
                          <a:latin typeface="Arial" panose="020B0604020202020204" pitchFamily="34" charset="0"/>
                          <a:ea typeface="Batang" panose="02030600000101010101" pitchFamily="18" charset="-127"/>
                        </a:rPr>
                        <a:t>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Number of PSIF meetings held with communities surrounding </a:t>
                      </a:r>
                      <a:r>
                        <a:rPr lang="en-ZA" sz="1100" dirty="0" err="1">
                          <a:solidFill>
                            <a:srgbClr val="001132"/>
                          </a:solidFill>
                          <a:effectLst/>
                          <a:latin typeface="Arial" panose="020B0604020202020204" pitchFamily="34" charset="0"/>
                          <a:ea typeface="Batang" panose="02030600000101010101" pitchFamily="18" charset="-127"/>
                        </a:rPr>
                        <a:t>Vaalputs</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4</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4</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2</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4</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4</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4</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4</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85978465"/>
                  </a:ext>
                </a:extLst>
              </a:tr>
              <a:tr h="1223882">
                <a:tc vMerge="1">
                  <a:txBody>
                    <a:bodyPr/>
                    <a:lstStyle/>
                    <a:p>
                      <a:pPr marL="36195" marR="36195" algn="ctr">
                        <a:lnSpc>
                          <a:spcPct val="107000"/>
                        </a:lnSpc>
                      </a:pPr>
                      <a:endParaRPr lang="en-ZA" sz="11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Communications and stakeholder engagement plan </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ZA" sz="1100" dirty="0">
                          <a:solidFill>
                            <a:srgbClr val="001132"/>
                          </a:solidFill>
                          <a:effectLst/>
                          <a:latin typeface="Arial" panose="020B0604020202020204" pitchFamily="34" charset="0"/>
                          <a:ea typeface="Batang" panose="02030600000101010101" pitchFamily="18" charset="-127"/>
                        </a:rPr>
                        <a:t>Percentage implementation of communications and stakeholder engagement plan </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N/A</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N/A</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N/A</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N/A</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a:solidFill>
                            <a:srgbClr val="001132"/>
                          </a:solidFill>
                          <a:effectLst/>
                          <a:latin typeface="Arial" panose="020B0604020202020204" pitchFamily="34" charset="0"/>
                          <a:ea typeface="Batang" panose="02030600000101010101" pitchFamily="18" charset="-127"/>
                        </a:rPr>
                        <a:t>80% implementation of communications and stakeholder engagement plan </a:t>
                      </a:r>
                      <a:endParaRPr lang="en-ZA" sz="120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80% implementation of communications and stakeholder engagement plan</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100" dirty="0">
                          <a:solidFill>
                            <a:srgbClr val="001132"/>
                          </a:solidFill>
                          <a:effectLst/>
                          <a:latin typeface="Arial" panose="020B0604020202020204" pitchFamily="34" charset="0"/>
                          <a:ea typeface="Batang" panose="02030600000101010101" pitchFamily="18" charset="-127"/>
                        </a:rPr>
                        <a:t>80% implementation of communications and stakeholder engagement plan</a:t>
                      </a:r>
                      <a:endParaRPr lang="en-ZA" sz="1200" dirty="0">
                        <a:solidFill>
                          <a:srgbClr val="001132"/>
                        </a:solidFill>
                        <a:effectLst/>
                        <a:latin typeface="Arial" panose="020B0604020202020204" pitchFamily="34" charset="0"/>
                        <a:ea typeface="Batang" panose="02030600000101010101" pitchFamily="18" charset="-127"/>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0941610"/>
                  </a:ext>
                </a:extLst>
              </a:tr>
            </a:tbl>
          </a:graphicData>
        </a:graphic>
      </p:graphicFrame>
    </p:spTree>
    <p:extLst>
      <p:ext uri="{BB962C8B-B14F-4D97-AF65-F5344CB8AC3E}">
        <p14:creationId xmlns:p14="http://schemas.microsoft.com/office/powerpoint/2010/main" val="41687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ItlwjHuEhEm0xzhDw4eR0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oiRH7iZ5kSuEX_4mIkj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JEmnDqi.02Sn9wMYMWI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hs4_Fcm5kuZkgNVz3.r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hs4_Fcm5kuZkgNVz3.r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hs4_Fcm5kuZkgNVz3.rAg"/>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2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3781</Words>
  <Application>Microsoft Office PowerPoint</Application>
  <PresentationFormat>Widescreen</PresentationFormat>
  <Paragraphs>1309</Paragraphs>
  <Slides>31</Slides>
  <Notes>12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Century Gothic</vt:lpstr>
      <vt:lpstr>Symbol</vt:lpstr>
      <vt:lpstr>Wingdings</vt:lpstr>
      <vt:lpstr>Sheer Green 16x9</vt:lpstr>
      <vt:lpstr>2_Sheer Green 16x9</vt:lpstr>
      <vt:lpstr>Chart</vt:lpstr>
      <vt:lpstr>PowerPoint Presentation</vt:lpstr>
      <vt:lpstr>CONTENTS </vt:lpstr>
      <vt:lpstr>ABOUT NRWDI</vt:lpstr>
      <vt:lpstr>KEY STRATEGIC INITIATIVES </vt:lpstr>
      <vt:lpstr>2022/23 ANNUAL PERFORMANCE PLAN</vt:lpstr>
      <vt:lpstr> PROGRAMME 1 : SP/APP : ANNUAL TARGETS SUB-PROGRAMME -  FINANCE AND SCM</vt:lpstr>
      <vt:lpstr>PROGRAMME 1 : SP/APP : ANNUAL TARGETS SUB-PROGRAMME -  CORPORATE SERVICES </vt:lpstr>
      <vt:lpstr>PROGRAMME 1 : SP/APP : ANNUAL TARGETS SUB-PROGRAMME -  CORPORATE SERVICES </vt:lpstr>
      <vt:lpstr> PROGRAMME 1 : SP/APP : ANNUAL TARGETS SUB-PROGRAMME -  CORPORATE SERVICES </vt:lpstr>
      <vt:lpstr> PROGRAMME 1 : SP/APP : ANNUAL TARGETS SUB-PROGRAMME -  OFFICE OF THE CEO </vt:lpstr>
      <vt:lpstr>PROGRAMME 2: RADIOACTIVE WASTE DISPOSAL OPERATIONS</vt:lpstr>
      <vt:lpstr>  PROGRAMME 2 : RADIOACTIVE WASTE DISPOSAL OPERATIONS  SP/APP : ANNUAL TARGETS</vt:lpstr>
      <vt:lpstr>PROGRAMME 3: SCIENCE, ENGINEERING AND TECHNOLOGY </vt:lpstr>
      <vt:lpstr>  PROGRAMME 3 : SCIENCE, ENGINEERING AND TECHNOLOGY  SP/APP : ANNUAL TARGETS</vt:lpstr>
      <vt:lpstr>PROGRAMME 4: RADIOACTIVE WASTE MANAGEMENT COMPLIANCE  </vt:lpstr>
      <vt:lpstr>   PROGRAMME 4 : RADIOACTIVE WASTE COMPLIANCE MANAGEMENT   SP/APP : ANNUAL TARGETS</vt:lpstr>
      <vt:lpstr>BUDGET FY 2022/23- FY 2024/25</vt:lpstr>
      <vt:lpstr>BUDGET TRENDS AND ANALYSIS: REVENUE</vt:lpstr>
      <vt:lpstr>BUDGET FY 2022/23 - FY 2024/25 – EXPENDITURE BY ECONOMIC CLASSIFICATION </vt:lpstr>
      <vt:lpstr>BUDGET TRENDS AND ANALYSIS: EXPENDITURE</vt:lpstr>
      <vt:lpstr>EXPENDITURE BY PROGRAMME</vt:lpstr>
      <vt:lpstr>   EXPENDITURE BY PROGRAMME BY ECONOMIC CLASSIFICATION</vt:lpstr>
      <vt:lpstr>VAALPUTS EXPENDITURE BY ECONOMIC CLASSIFICATION </vt:lpstr>
      <vt:lpstr>VAALPUTS EXPENDITURE BY PROGRAMME</vt:lpstr>
      <vt:lpstr>VAALPUTS EXPENDITURE BY PROGRAMME BY ECONOMIC CLASSIFICATION</vt:lpstr>
      <vt:lpstr>BUDGET FY 2022/23- FY 2024/25 – INCLUDING VAALPUTS </vt:lpstr>
      <vt:lpstr>EXPENDITURE BY PROGRAMME – INCLUDING VAALPUTS</vt:lpstr>
      <vt:lpstr>EXPENDITURE BY PROGRAMME BY ECONOMIC CLASSIFICATION – INCLUDING VAALPUTS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2017-10-30T18:15:52Z</dcterms:created>
  <dcterms:modified xsi:type="dcterms:W3CDTF">2022-04-28T08:28:18Z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