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8"/>
  </p:notesMasterIdLst>
  <p:sldIdLst>
    <p:sldId id="256" r:id="rId5"/>
    <p:sldId id="258" r:id="rId6"/>
    <p:sldId id="261" r:id="rId7"/>
    <p:sldId id="262" r:id="rId8"/>
    <p:sldId id="264" r:id="rId9"/>
    <p:sldId id="274" r:id="rId10"/>
    <p:sldId id="277" r:id="rId11"/>
    <p:sldId id="276" r:id="rId12"/>
    <p:sldId id="278" r:id="rId13"/>
    <p:sldId id="299" r:id="rId14"/>
    <p:sldId id="265" r:id="rId15"/>
    <p:sldId id="293" r:id="rId16"/>
    <p:sldId id="286" r:id="rId17"/>
    <p:sldId id="289" r:id="rId18"/>
    <p:sldId id="290" r:id="rId19"/>
    <p:sldId id="294" r:id="rId20"/>
    <p:sldId id="288" r:id="rId21"/>
    <p:sldId id="285" r:id="rId22"/>
    <p:sldId id="291" r:id="rId23"/>
    <p:sldId id="280" r:id="rId24"/>
    <p:sldId id="281" r:id="rId25"/>
    <p:sldId id="282" r:id="rId26"/>
    <p:sldId id="279" r:id="rId27"/>
    <p:sldId id="284" r:id="rId28"/>
    <p:sldId id="283" r:id="rId29"/>
    <p:sldId id="287" r:id="rId30"/>
    <p:sldId id="295" r:id="rId31"/>
    <p:sldId id="267" r:id="rId32"/>
    <p:sldId id="268" r:id="rId33"/>
    <p:sldId id="296" r:id="rId34"/>
    <p:sldId id="269" r:id="rId35"/>
    <p:sldId id="297" r:id="rId36"/>
    <p:sldId id="26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2024" autoAdjust="0"/>
  </p:normalViewPr>
  <p:slideViewPr>
    <p:cSldViewPr snapToGrid="0" showGuides="1">
      <p:cViewPr varScale="1">
        <p:scale>
          <a:sx n="68" d="100"/>
          <a:sy n="68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CURRENT ASSETS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76354265738241"/>
          <c:y val="0.1196075761752922"/>
          <c:w val="0.87223645734261768"/>
          <c:h val="0.82440157934697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'Financials Analytics'!$A$8</c:f>
              <c:strCache>
                <c:ptCount val="1"/>
                <c:pt idx="0">
                  <c:v>Receivables from exchange transaction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'Financials Analytics'!$B$7:$I$7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'Financials Analytics'!$B$8:$I$8</c:f>
              <c:numCache>
                <c:formatCode>#,##0_ ;\-#,##0\ </c:formatCode>
                <c:ptCount val="6"/>
                <c:pt idx="0" formatCode="_ * #,##0_ ;_ * \-#,##0_ ;_ * &quot;-&quot;??_ ;_ @_ ">
                  <c:v>19416564</c:v>
                </c:pt>
                <c:pt idx="1">
                  <c:v>45059649</c:v>
                </c:pt>
                <c:pt idx="2">
                  <c:v>33307665</c:v>
                </c:pt>
                <c:pt idx="3">
                  <c:v>22640242</c:v>
                </c:pt>
                <c:pt idx="4">
                  <c:v>39841769</c:v>
                </c:pt>
                <c:pt idx="5">
                  <c:v>32537435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4-496A-8C1A-2176EBC3544D}"/>
            </c:ext>
          </c:extLst>
        </c:ser>
        <c:ser>
          <c:idx val="1"/>
          <c:order val="1"/>
          <c:tx>
            <c:strRef>
              <c:f>'Financials Analytics'!$A$9</c:f>
              <c:strCache>
                <c:ptCount val="1"/>
                <c:pt idx="0">
                  <c:v>Cash and Cash Equivalents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'Financials Analytics'!$B$7:$I$7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'Financials Analytics'!$B$9:$I$9</c:f>
              <c:numCache>
                <c:formatCode>#,##0_ ;\-#,##0\ </c:formatCode>
                <c:ptCount val="6"/>
                <c:pt idx="0" formatCode="_ * #,##0_ ;_ * \-#,##0_ ;_ * &quot;-&quot;??_ ;_ @_ ">
                  <c:v>59479570</c:v>
                </c:pt>
                <c:pt idx="1">
                  <c:v>59388609</c:v>
                </c:pt>
                <c:pt idx="2">
                  <c:v>83355831</c:v>
                </c:pt>
                <c:pt idx="3">
                  <c:v>71605671</c:v>
                </c:pt>
                <c:pt idx="4">
                  <c:v>71208635</c:v>
                </c:pt>
                <c:pt idx="5">
                  <c:v>104257590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4-496A-8C1A-2176EBC35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966271"/>
        <c:axId val="2088966687"/>
      </c:barChart>
      <c:catAx>
        <c:axId val="20889662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966687"/>
        <c:crosses val="autoZero"/>
        <c:auto val="1"/>
        <c:lblAlgn val="ctr"/>
        <c:lblOffset val="100"/>
        <c:noMultiLvlLbl val="0"/>
      </c:catAx>
      <c:valAx>
        <c:axId val="20889666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208896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/>
              <a:t>NON CURRENT ASSETS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'Financials Analytics'!$A$14</c:f>
              <c:strCache>
                <c:ptCount val="1"/>
                <c:pt idx="0">
                  <c:v>Property, plant and equipment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'Financials Analytics'!$B$13:$I$13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'Financials Analytics'!$B$14:$I$14</c:f>
              <c:numCache>
                <c:formatCode>_ * #,##0_ ;_ * \-#,##0_ ;_ * "-"??_ ;_ @_ </c:formatCode>
                <c:ptCount val="6"/>
                <c:pt idx="0">
                  <c:v>120633953</c:v>
                </c:pt>
                <c:pt idx="1">
                  <c:v>117775818</c:v>
                </c:pt>
                <c:pt idx="2">
                  <c:v>119207635</c:v>
                </c:pt>
                <c:pt idx="3">
                  <c:v>111162547</c:v>
                </c:pt>
                <c:pt idx="4">
                  <c:v>103263937</c:v>
                </c:pt>
                <c:pt idx="5">
                  <c:v>96984644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79-4834-879F-905ECDB9774C}"/>
            </c:ext>
          </c:extLst>
        </c:ser>
        <c:ser>
          <c:idx val="1"/>
          <c:order val="1"/>
          <c:tx>
            <c:strRef>
              <c:f>'Financials Analytics'!$A$15</c:f>
              <c:strCache>
                <c:ptCount val="1"/>
                <c:pt idx="0">
                  <c:v>Intangible assets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'Financials Analytics'!$B$13:$I$13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'Financials Analytics'!$B$15:$I$15</c:f>
              <c:numCache>
                <c:formatCode>_ * #,##0_ ;_ * \-#,##0_ ;_ * "-"??_ ;_ @_ </c:formatCode>
                <c:ptCount val="6"/>
                <c:pt idx="0">
                  <c:v>547845</c:v>
                </c:pt>
                <c:pt idx="1">
                  <c:v>169488</c:v>
                </c:pt>
                <c:pt idx="2">
                  <c:v>98615</c:v>
                </c:pt>
                <c:pt idx="3">
                  <c:v>1160304</c:v>
                </c:pt>
                <c:pt idx="4">
                  <c:v>674080</c:v>
                </c:pt>
                <c:pt idx="5">
                  <c:v>1122286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79-4834-879F-905ECDB97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649983"/>
        <c:axId val="1186648319"/>
      </c:lineChart>
      <c:catAx>
        <c:axId val="11866499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648319"/>
        <c:crosses val="autoZero"/>
        <c:auto val="1"/>
        <c:lblAlgn val="ctr"/>
        <c:lblOffset val="100"/>
        <c:noMultiLvlLbl val="0"/>
      </c:catAx>
      <c:valAx>
        <c:axId val="118664831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118664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MTEF Revenue Trends per Category</a:t>
            </a:r>
          </a:p>
        </c:rich>
      </c:tx>
      <c:layout>
        <c:manualLayout>
          <c:xMode val="edge"/>
          <c:yMode val="edge"/>
          <c:x val="0.35301194609612047"/>
          <c:y val="1.9230769230769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'MTEF Rev per Categ'!$A$2</c:f>
              <c:strCache>
                <c:ptCount val="1"/>
                <c:pt idx="0">
                  <c:v>Authorisation Fees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'MTEF Rev per Categ'!$B$1:$J$1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Rev per Categ'!$B$2:$J$2</c:f>
              <c:numCache>
                <c:formatCode>_(* #\ ##0_);_(* \(#\ ##0\);_(* "-"??_);_(@_)</c:formatCode>
                <c:ptCount val="9"/>
                <c:pt idx="0">
                  <c:v>161755</c:v>
                </c:pt>
                <c:pt idx="1">
                  <c:v>172549</c:v>
                </c:pt>
                <c:pt idx="2">
                  <c:v>183647</c:v>
                </c:pt>
                <c:pt idx="3">
                  <c:v>196440</c:v>
                </c:pt>
                <c:pt idx="4">
                  <c:v>212714</c:v>
                </c:pt>
                <c:pt idx="5">
                  <c:v>210884</c:v>
                </c:pt>
                <c:pt idx="6">
                  <c:v>250094</c:v>
                </c:pt>
                <c:pt idx="7">
                  <c:v>261224</c:v>
                </c:pt>
                <c:pt idx="8">
                  <c:v>272952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5-4BA0-BCF2-8AF25D79B338}"/>
            </c:ext>
          </c:extLst>
        </c:ser>
        <c:ser>
          <c:idx val="1"/>
          <c:order val="1"/>
          <c:tx>
            <c:strRef>
              <c:f>'MTEF Rev per Categ'!$A$3</c:f>
              <c:strCache>
                <c:ptCount val="1"/>
                <c:pt idx="0">
                  <c:v>Application Fees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'MTEF Rev per Categ'!$B$1:$J$1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Rev per Categ'!$B$3:$J$3</c:f>
              <c:numCache>
                <c:formatCode>_(* #\ ##0_);_(* \(#\ ##0\);_(* "-"??_);_(@_)</c:formatCode>
                <c:ptCount val="9"/>
                <c:pt idx="0">
                  <c:v>11149</c:v>
                </c:pt>
                <c:pt idx="1">
                  <c:v>31194</c:v>
                </c:pt>
                <c:pt idx="2">
                  <c:v>22199</c:v>
                </c:pt>
                <c:pt idx="3">
                  <c:v>23152</c:v>
                </c:pt>
                <c:pt idx="4">
                  <c:v>23152</c:v>
                </c:pt>
                <c:pt idx="5">
                  <c:v>41951</c:v>
                </c:pt>
                <c:pt idx="6">
                  <c:v>43726</c:v>
                </c:pt>
                <c:pt idx="7">
                  <c:v>45671</c:v>
                </c:pt>
                <c:pt idx="8">
                  <c:v>47722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5-4BA0-BCF2-8AF25D79B338}"/>
            </c:ext>
          </c:extLst>
        </c:ser>
        <c:ser>
          <c:idx val="2"/>
          <c:order val="2"/>
          <c:tx>
            <c:strRef>
              <c:f>'MTEF Rev per Categ'!$A$4</c:f>
              <c:strCache>
                <c:ptCount val="1"/>
                <c:pt idx="0">
                  <c:v>Government Grant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'MTEF Rev per Categ'!$B$1:$J$1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Rev per Categ'!$B$4:$J$4</c:f>
              <c:numCache>
                <c:formatCode>_(* #\ ##0_);_(* \(#\ ##0\);_(* "-"??_);_(@_)</c:formatCode>
                <c:ptCount val="9"/>
                <c:pt idx="0">
                  <c:v>40936</c:v>
                </c:pt>
                <c:pt idx="1">
                  <c:v>38573</c:v>
                </c:pt>
                <c:pt idx="2">
                  <c:v>16510</c:v>
                </c:pt>
                <c:pt idx="3">
                  <c:v>43096</c:v>
                </c:pt>
                <c:pt idx="4">
                  <c:v>40467</c:v>
                </c:pt>
                <c:pt idx="5">
                  <c:v>46089</c:v>
                </c:pt>
                <c:pt idx="6">
                  <c:v>47308</c:v>
                </c:pt>
                <c:pt idx="7">
                  <c:v>46949</c:v>
                </c:pt>
                <c:pt idx="8">
                  <c:v>49057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E5-4BA0-BCF2-8AF25D79B338}"/>
            </c:ext>
          </c:extLst>
        </c:ser>
        <c:ser>
          <c:idx val="3"/>
          <c:order val="3"/>
          <c:tx>
            <c:strRef>
              <c:f>'MTEF Rev per Categ'!$A$5</c:f>
              <c:strCache>
                <c:ptCount val="1"/>
                <c:pt idx="0">
                  <c:v>Other Income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'MTEF Rev per Categ'!$B$1:$J$1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Rev per Categ'!$B$5:$J$5</c:f>
              <c:numCache>
                <c:formatCode>_(* #\ ##0_);_(* \(#\ ##0\);_(* "-"??_);_(@_)</c:formatCode>
                <c:ptCount val="9"/>
                <c:pt idx="0">
                  <c:v>10659</c:v>
                </c:pt>
                <c:pt idx="1">
                  <c:v>8412</c:v>
                </c:pt>
                <c:pt idx="2">
                  <c:v>8474</c:v>
                </c:pt>
                <c:pt idx="3">
                  <c:v>8183</c:v>
                </c:pt>
                <c:pt idx="4">
                  <c:v>5737</c:v>
                </c:pt>
                <c:pt idx="5">
                  <c:v>8148</c:v>
                </c:pt>
                <c:pt idx="6">
                  <c:v>7163</c:v>
                </c:pt>
                <c:pt idx="7">
                  <c:v>7467</c:v>
                </c:pt>
                <c:pt idx="8">
                  <c:v>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E5-4BA0-BCF2-8AF25D79B338}"/>
            </c:ext>
          </c:extLst>
        </c:ser>
        <c:ser>
          <c:idx val="4"/>
          <c:order val="4"/>
          <c:tx>
            <c:strRef>
              <c:f>'MTEF Rev per Categ'!$A$6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'MTEF Rev per Categ'!$B$1:$J$1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Rev per Categ'!$B$6:$J$6</c:f>
              <c:numCache>
                <c:formatCode>_(* #\ ##0_);_(* \(#\ ##0\);_(* "-"??_);_(@_)</c:formatCode>
                <c:ptCount val="9"/>
                <c:pt idx="0">
                  <c:v>224499</c:v>
                </c:pt>
                <c:pt idx="1">
                  <c:v>250728</c:v>
                </c:pt>
                <c:pt idx="2">
                  <c:v>230830</c:v>
                </c:pt>
                <c:pt idx="3">
                  <c:v>270871</c:v>
                </c:pt>
                <c:pt idx="4" formatCode="#,##0">
                  <c:v>282070</c:v>
                </c:pt>
                <c:pt idx="5" formatCode="#,##0">
                  <c:v>307072</c:v>
                </c:pt>
                <c:pt idx="6" formatCode="#,##0">
                  <c:v>348291</c:v>
                </c:pt>
                <c:pt idx="7">
                  <c:v>361311</c:v>
                </c:pt>
                <c:pt idx="8">
                  <c:v>377533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E5-4BA0-BCF2-8AF25D79B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5755007"/>
        <c:axId val="565756671"/>
        <c:axId val="0"/>
      </c:bar3DChart>
      <c:catAx>
        <c:axId val="56575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756671"/>
        <c:crosses val="autoZero"/>
        <c:auto val="1"/>
        <c:lblAlgn val="ctr"/>
        <c:lblOffset val="100"/>
        <c:noMultiLvlLbl val="0"/>
      </c:catAx>
      <c:valAx>
        <c:axId val="56575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75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MTEF Expenditure per Economic Classification</a:t>
            </a:r>
          </a:p>
        </c:rich>
      </c:tx>
      <c:layout>
        <c:manualLayout>
          <c:xMode val="edge"/>
          <c:yMode val="edge"/>
          <c:x val="0.409493000874890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'MTEF Exp per Econ Class'!$A$2</c:f>
              <c:strCache>
                <c:ptCount val="1"/>
                <c:pt idx="0">
                  <c:v>Compensation of employees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'MTEF Exp per Econ Class'!$B$1:$J$1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Exp per Econ Class'!$B$2:$J$2</c:f>
              <c:numCache>
                <c:formatCode>_(* #\ ##0_);_(* \(#\ ##0\);_(* "-"??_);_(@_)</c:formatCode>
                <c:ptCount val="9"/>
                <c:pt idx="0">
                  <c:v>124331</c:v>
                </c:pt>
                <c:pt idx="1">
                  <c:v>136181.73869</c:v>
                </c:pt>
                <c:pt idx="2">
                  <c:v>150367.29561</c:v>
                </c:pt>
                <c:pt idx="3">
                  <c:v>169119</c:v>
                </c:pt>
                <c:pt idx="4">
                  <c:v>170223</c:v>
                </c:pt>
                <c:pt idx="5">
                  <c:v>200114</c:v>
                </c:pt>
                <c:pt idx="6">
                  <c:v>238138</c:v>
                </c:pt>
                <c:pt idx="7">
                  <c:v>246272</c:v>
                </c:pt>
                <c:pt idx="8">
                  <c:v>257329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9-48E7-8A81-37F4C1B54DC1}"/>
            </c:ext>
          </c:extLst>
        </c:ser>
        <c:ser>
          <c:idx val="1"/>
          <c:order val="1"/>
          <c:tx>
            <c:strRef>
              <c:f>'MTEF Exp per Econ Class'!$A$3</c:f>
              <c:strCache>
                <c:ptCount val="1"/>
                <c:pt idx="0">
                  <c:v>Goods and services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'MTEF Exp per Econ Class'!$B$1:$J$1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Exp per Econ Class'!$B$3:$J$3</c:f>
              <c:numCache>
                <c:formatCode>_(* #\ ##0_);_(* \(#\ ##0\);_(* "-"??_);_(@_)</c:formatCode>
                <c:ptCount val="9"/>
                <c:pt idx="0">
                  <c:v>48861</c:v>
                </c:pt>
                <c:pt idx="1">
                  <c:v>84485.248140000011</c:v>
                </c:pt>
                <c:pt idx="2">
                  <c:v>78645.522410000005</c:v>
                </c:pt>
                <c:pt idx="3">
                  <c:v>69209</c:v>
                </c:pt>
                <c:pt idx="4">
                  <c:v>72687</c:v>
                </c:pt>
                <c:pt idx="5">
                  <c:v>95026</c:v>
                </c:pt>
                <c:pt idx="6">
                  <c:v>99046</c:v>
                </c:pt>
                <c:pt idx="7">
                  <c:v>103453</c:v>
                </c:pt>
                <c:pt idx="8">
                  <c:v>108098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9-48E7-8A81-37F4C1B54DC1}"/>
            </c:ext>
          </c:extLst>
        </c:ser>
        <c:ser>
          <c:idx val="2"/>
          <c:order val="2"/>
          <c:tx>
            <c:strRef>
              <c:f>'MTEF Exp per Econ Class'!$A$4</c:f>
              <c:strCache>
                <c:ptCount val="1"/>
                <c:pt idx="0">
                  <c:v>Depreciation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'MTEF Exp per Econ Class'!$B$1:$J$1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Exp per Econ Class'!$B$4:$J$4</c:f>
              <c:numCache>
                <c:formatCode>_(* #\ ##0_);_(* \(#\ ##0\);_(* "-"??_);_(@_)</c:formatCode>
                <c:ptCount val="9"/>
                <c:pt idx="0">
                  <c:v>10468</c:v>
                </c:pt>
                <c:pt idx="1">
                  <c:v>10443.184369999999</c:v>
                </c:pt>
                <c:pt idx="2">
                  <c:v>10854</c:v>
                </c:pt>
                <c:pt idx="3">
                  <c:v>11646</c:v>
                </c:pt>
                <c:pt idx="4">
                  <c:v>12010</c:v>
                </c:pt>
                <c:pt idx="5">
                  <c:v>10642</c:v>
                </c:pt>
                <c:pt idx="6">
                  <c:v>11092</c:v>
                </c:pt>
                <c:pt idx="7">
                  <c:v>11586</c:v>
                </c:pt>
                <c:pt idx="8">
                  <c:v>12105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89-48E7-8A81-37F4C1B54DC1}"/>
            </c:ext>
          </c:extLst>
        </c:ser>
        <c:ser>
          <c:idx val="3"/>
          <c:order val="3"/>
          <c:tx>
            <c:strRef>
              <c:f>'MTEF Exp per Econ Class'!$A$5</c:f>
              <c:strCache>
                <c:ptCount val="1"/>
                <c:pt idx="0">
                  <c:v>Interest, dividends and rent on land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'MTEF Exp per Econ Class'!$B$1:$J$1</c:f>
              <c:strCache>
                <c:ptCount val="9"/>
                <c:pt idx="0">
                  <c:v>2016/17</c:v>
                </c:pt>
                <c:pt idx="1">
                  <c:v>2017/18 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</c:strCache>
            </c:strRef>
          </c:cat>
          <c:val>
            <c:numRef>
              <c:f>'MTEF Exp per Econ Class'!$B$5:$J$5</c:f>
              <c:numCache>
                <c:formatCode>_(* #\ ##0_);_(* \(#\ ##0\);_(* "-"??_);_(@_)</c:formatCode>
                <c:ptCount val="9"/>
                <c:pt idx="0">
                  <c:v>5710</c:v>
                </c:pt>
                <c:pt idx="1">
                  <c:v>4832</c:v>
                </c:pt>
                <c:pt idx="2">
                  <c:v>3909</c:v>
                </c:pt>
                <c:pt idx="3">
                  <c:v>3030</c:v>
                </c:pt>
                <c:pt idx="4">
                  <c:v>1465</c:v>
                </c:pt>
                <c:pt idx="5">
                  <c:v>1290</c:v>
                </c:pt>
                <c:pt idx="6">
                  <c:v>15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9-48E7-8A81-37F4C1B54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568447"/>
        <c:axId val="559577183"/>
      </c:barChart>
      <c:catAx>
        <c:axId val="55956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77183"/>
        <c:crosses val="autoZero"/>
        <c:auto val="1"/>
        <c:lblAlgn val="ctr"/>
        <c:lblOffset val="100"/>
        <c:noMultiLvlLbl val="0"/>
      </c:catAx>
      <c:valAx>
        <c:axId val="55957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68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0.03055</cdr:x>
      <cdr:y>0.0564</cdr:y>
    </cdr:from>
    <cdr:to>
      <cdr:x>0.14274</cdr:x>
      <cdr:y>0.28717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85EEA3D-3B51-4A68-8116-5E3BD381D86B}"/>
            </a:ext>
          </a:extLst>
        </cdr:cNvPr>
        <cdr:cNvSpPr txBox="1"/>
      </cdr:nvSpPr>
      <cdr:spPr>
        <a:xfrm xmlns:a="http://schemas.openxmlformats.org/drawingml/2006/main">
          <a:off x="268626" y="223463"/>
          <a:ext cx="9863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/>
            <a:t>R'000</a:t>
          </a:r>
          <a:endParaRPr lang="en-US" dirty="0">
            <a:effectLst/>
          </a:endParaRPr>
        </a:p>
        <a:p xmlns:a="http://schemas.openxmlformats.org/drawingml/2006/main">
          <a:endParaRPr lang="en-Z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</cdr:x>
      <cdr:y>0.02083</cdr:y>
    </cdr:from>
    <cdr:to>
      <cdr:x>0.24167</cdr:x>
      <cdr:y>0.15694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" y="57150"/>
          <a:ext cx="1082040" cy="37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+mn-lt"/>
              <a:ea typeface="+mn-ea"/>
              <a:cs typeface="+mn-cs"/>
            </a:rPr>
            <a:t>R'000</a:t>
          </a:r>
          <a:endParaRPr lang="en-US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21EB-BC47-4E69-B968-7C31AF22AC1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6D84-6125-4DEF-8FC7-D9413075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0A99-80A4-4248-8040-F8701AD0BD5A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000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1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86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9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2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5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7028-35B0-49C3-828B-405143602F16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3276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7028-35B0-49C3-828B-405143602F16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616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A53A-087E-4B0A-8BEE-B2504D0B5D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3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7028-35B0-49C3-828B-405143602F16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1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8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7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2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B6D84-6125-4DEF-8FC7-D94130756C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mailto:enquiry@nnr.co.za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nnr.co.za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hyperlink" Target="https://www.facebook.com/nnr.co.za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twitter.com/NucRegSA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&#10;&#10;Description automatically generated">
            <a:extLst>
              <a:ext uri="{FF2B5EF4-FFF2-40B4-BE49-F238E27FC236}">
                <a16:creationId xmlns:a16="http://schemas.microsoft.com/office/drawing/2014/main" id="{34BE1C41-6140-495A-A414-F03368095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2"/>
          <a:stretch/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0C047-67F7-480A-A527-D0713B53A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067389"/>
            <a:ext cx="10972800" cy="867899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Strategic Plan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54D79-029B-4FC5-8888-FE339C9179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2935288"/>
            <a:ext cx="10972800" cy="129252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to the Parliamentary Portfolio </a:t>
            </a:r>
          </a:p>
          <a:p>
            <a:r>
              <a:rPr lang="en-US" dirty="0"/>
              <a:t>Committee on Energy.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093A-E0F2-448C-98BF-54916F5F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C3C4-63EF-4698-973E-1E4F9B466F7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0728A-90A7-4F15-89E9-60F7A5DC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9FDC-BF59-4460-A9A2-1A2D96F5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0F81C2-1216-4F72-82BC-715DEBA488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571500"/>
            <a:ext cx="3900488" cy="1792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4F57809-6E03-47AD-A92E-6384BEBB5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" y="0"/>
            <a:ext cx="4657380" cy="26301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7EDC67-AD44-4097-92EA-54EE9F7CA993}"/>
              </a:ext>
            </a:extLst>
          </p:cNvPr>
          <p:cNvSpPr/>
          <p:nvPr userDrawn="1"/>
        </p:nvSpPr>
        <p:spPr>
          <a:xfrm>
            <a:off x="1" y="637307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bg2"/>
                </a:solidFill>
                <a:latin typeface="Museo Sans 300" panose="02000000000000000000" pitchFamily="2" charset="77"/>
              </a:rPr>
              <a:t>Protecting people, property and the </a:t>
            </a:r>
            <a:r>
              <a:rPr lang="en-ZA" dirty="0">
                <a:solidFill>
                  <a:schemeClr val="bg1"/>
                </a:solidFill>
                <a:latin typeface="Museo Sans 300" panose="02000000000000000000" pitchFamily="2" charset="77"/>
              </a:rPr>
              <a:t>environment</a:t>
            </a:r>
            <a:r>
              <a:rPr lang="en-ZA" dirty="0">
                <a:solidFill>
                  <a:schemeClr val="bg2"/>
                </a:solidFill>
                <a:latin typeface="Museo Sans 300" panose="02000000000000000000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58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C4B6-50EF-4A98-988A-A187277A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8763-CADF-4C83-954C-0E0DBDD25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71D4-0A3A-47BD-ACD9-D3789291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26129-C3E7-40FB-BDE8-0540523747B4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10E-26D8-42C2-92D2-AC1ACFF0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E72BD-E7FF-4460-A351-7A73EDD6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FD7182-B269-4EB6-A528-097B5CA04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9D526-C711-410B-8083-BD93AF3ED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6D003-2A0A-44E1-8021-CEE102F3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16CF-77D9-4A5F-BA66-ABC71A09B328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CB41D-906B-4C50-9233-C6765B5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D11D-EDDC-4DEF-B599-40D8C902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A941-02B5-1F4D-AAA9-D3B9556596B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BD6F-4E8F-CC4A-B826-9601F8424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B9E3-0451-4565-ABD2-1FEC2FA255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202076"/>
            <a:ext cx="10515600" cy="49748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National Nuclear Regulator (NNR) is a public entity which is established and governed in terms of Section 3 of the National Nuclear Regulator Act, (Act No. 47 of 1999).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NNR’s mission is to provide and maintain an effective national regulatory framework through innovation in the protection of persons, property and the environment against radiation damage.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7E7F792-174F-421C-91D2-5475C266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700" panose="02000000000000000000" pitchFamily="50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76BE777-0BE7-435B-A4F0-AB928C96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52F-5951-477C-98F0-8F70C170D4C3}" type="datetime1">
              <a:rPr lang="en-US" smtClean="0"/>
              <a:t>4/28/2022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5FE59A1-4587-4FF3-A3A6-92F2BA38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4F5A42F-19BD-47E7-BAE3-5FF413C0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942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7152" userDrawn="1">
          <p15:clr>
            <a:srgbClr val="FBAE40"/>
          </p15:clr>
        </p15:guide>
        <p15:guide id="5" orient="horz" pos="936" userDrawn="1">
          <p15:clr>
            <a:srgbClr val="FBAE40"/>
          </p15:clr>
        </p15:guide>
        <p15:guide id="6" orient="horz" pos="39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1C03-334A-42F0-8ACD-F6C3FA70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FB42-B753-4672-BC5A-176901C71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5DD02-532A-44FF-8AB4-9CB9BEFC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71571-C024-4FD4-8BD5-F24F013B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F3D0-5176-45CB-8FF9-B684CE19E763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72E52-71E2-48ED-8293-44F0F0FD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07B8B-C2D0-44CD-8184-C903E88F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777D-00ED-472D-8466-421E2722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AB69-09EF-4D43-8145-978ECDA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1B05C-DBE6-4147-86A9-2C0A3341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3F56F-5C1F-4B71-B7DC-52521A297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B8612-77D2-4877-904C-208C94B5C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7ADDA-EE6B-4A9E-95E2-855A3B6C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9138-79F9-4AF1-8DA1-BFDF24D25AAB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BC1BC-7BEB-4B15-81A2-31D22114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EBC8F-66B2-4E3A-8545-710C8AAA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C180-C9EF-4683-91A6-3E278BDEB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8575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Heading for picture or graph</a:t>
            </a:r>
          </a:p>
        </p:txBody>
      </p:sp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DA7290E8-6BC9-431C-902E-688CA696E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2"/>
          <a:stretch/>
        </p:blipFill>
        <p:spPr>
          <a:xfrm>
            <a:off x="-1" y="6336674"/>
            <a:ext cx="12192000" cy="533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08C95-A113-48A0-9790-902607B76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944" y="6373110"/>
            <a:ext cx="1065056" cy="416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0C518-9312-4370-9B79-713C2D234CC0}"/>
              </a:ext>
            </a:extLst>
          </p:cNvPr>
          <p:cNvSpPr/>
          <p:nvPr userDrawn="1"/>
        </p:nvSpPr>
        <p:spPr>
          <a:xfrm>
            <a:off x="458944" y="6405688"/>
            <a:ext cx="11199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bg2"/>
                </a:solidFill>
                <a:latin typeface="Museo Sans 300" panose="02000000000000000000" pitchFamily="2" charset="77"/>
              </a:rPr>
              <a:t>Protecting people, property and the </a:t>
            </a:r>
            <a:r>
              <a:rPr lang="en-ZA" dirty="0">
                <a:solidFill>
                  <a:schemeClr val="bg1"/>
                </a:solidFill>
                <a:latin typeface="Museo Sans 300" panose="02000000000000000000" pitchFamily="2" charset="77"/>
              </a:rPr>
              <a:t>environment</a:t>
            </a:r>
            <a:r>
              <a:rPr lang="en-ZA" dirty="0">
                <a:solidFill>
                  <a:schemeClr val="bg2"/>
                </a:solidFill>
                <a:latin typeface="Museo Sans 300" panose="02000000000000000000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7523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A0FD8-D404-4350-9630-2C7995553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FC180-C9EF-4683-91A6-3E278BDEB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798" y="2497541"/>
            <a:ext cx="10890912" cy="93146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DA7290E8-6BC9-431C-902E-688CA696E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2"/>
          <a:stretch/>
        </p:blipFill>
        <p:spPr>
          <a:xfrm>
            <a:off x="-1" y="6336674"/>
            <a:ext cx="12192000" cy="533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08C95-A113-48A0-9790-902607B768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944" y="6373110"/>
            <a:ext cx="1065056" cy="416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0C518-9312-4370-9B79-713C2D234CC0}"/>
              </a:ext>
            </a:extLst>
          </p:cNvPr>
          <p:cNvSpPr/>
          <p:nvPr userDrawn="1"/>
        </p:nvSpPr>
        <p:spPr>
          <a:xfrm>
            <a:off x="458944" y="6405688"/>
            <a:ext cx="11199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bg2"/>
                </a:solidFill>
                <a:latin typeface="Museo Sans 300" panose="02000000000000000000" pitchFamily="2" charset="77"/>
              </a:rPr>
              <a:t>Protecting people, property and the </a:t>
            </a:r>
            <a:r>
              <a:rPr lang="en-ZA" dirty="0">
                <a:solidFill>
                  <a:schemeClr val="bg1"/>
                </a:solidFill>
                <a:latin typeface="Museo Sans 300" panose="02000000000000000000" pitchFamily="2" charset="77"/>
              </a:rPr>
              <a:t>environment</a:t>
            </a:r>
            <a:r>
              <a:rPr lang="en-ZA" dirty="0">
                <a:solidFill>
                  <a:schemeClr val="bg2"/>
                </a:solidFill>
                <a:latin typeface="Museo Sans 300" panose="02000000000000000000" pitchFamily="2" charset="77"/>
              </a:rPr>
              <a:t>.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6698E77-622D-4848-9773-4049EC31FC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" y="0"/>
            <a:ext cx="4657380" cy="263018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76A5B4-53A8-4C9E-A9EF-2AF920859BBF}"/>
              </a:ext>
            </a:extLst>
          </p:cNvPr>
          <p:cNvSpPr txBox="1">
            <a:spLocks/>
          </p:cNvSpPr>
          <p:nvPr userDrawn="1"/>
        </p:nvSpPr>
        <p:spPr>
          <a:xfrm>
            <a:off x="627798" y="4010983"/>
            <a:ext cx="11022531" cy="224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www.nnr.co.za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enquiry@nnr.co.za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Twitter:  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https://twitter.com/NucRegSA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https://www.facebook.com/nnr.co.za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951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C1D3E-686E-47CB-89DB-44539A774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ED670-68C4-4612-9CD5-1100FDBA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DEB-DEF9-4A5C-BB29-3E232ECEB2EF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C8690-6607-4046-9B70-D350660C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C2D1-F169-475C-A1AD-C8D91B12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53B8F8-824F-435C-8E25-74538B6B5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252" y="712342"/>
            <a:ext cx="2931473" cy="114728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DA97D4-6B75-4FBE-A3E3-306AC0643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1581" y="996594"/>
            <a:ext cx="6010275" cy="73974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B7F731-C75C-43D1-B9A6-F0BD33F984D8}"/>
              </a:ext>
            </a:extLst>
          </p:cNvPr>
          <p:cNvCxnSpPr/>
          <p:nvPr userDrawn="1"/>
        </p:nvCxnSpPr>
        <p:spPr>
          <a:xfrm>
            <a:off x="4038600" y="996594"/>
            <a:ext cx="0" cy="6164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BF0234-F8E0-4CD1-A077-298DEA3FD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2313" y="2024063"/>
            <a:ext cx="7426325" cy="34004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Mandate</a:t>
            </a:r>
          </a:p>
          <a:p>
            <a:pPr lvl="0"/>
            <a:r>
              <a:rPr lang="en-US" dirty="0"/>
              <a:t>Regulatory Framework</a:t>
            </a:r>
          </a:p>
          <a:p>
            <a:pPr lvl="0"/>
            <a:r>
              <a:rPr lang="en-US" dirty="0"/>
              <a:t>Performance Results</a:t>
            </a:r>
          </a:p>
          <a:p>
            <a:pPr lvl="0"/>
            <a:r>
              <a:rPr lang="en-US" dirty="0"/>
              <a:t>Sustainability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617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F199-0C7F-4403-86DC-67F3F375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62BB4-4A4C-4B9C-B87F-2260250E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A85E3-0078-450B-8246-281BC5E75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6EE5C-5D7D-483A-97DA-C883A96F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ECF4-1E86-439A-9684-BAB7767F96F6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D176E-88C9-41C1-8361-7B1DFC82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7215D-75AA-4421-B90A-884B5DAE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A297-45A7-4EC4-BEC0-04F9B3E8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3AF3B-4568-467C-88C6-6E9C445DF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8CA3C-D6C5-4B5F-86CD-5014D9AE3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F3CB7-15D7-41AD-B1B2-83D8696F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9F95-B92A-400C-B377-1196675E041C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3D186-4299-4C8F-816E-A8DADC04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CF49-9A71-4B9A-8D70-5E94EC34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2AA5E-B34E-41DA-BAAF-854E4B56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3C7C-6AC7-4A4A-9691-AD0717C8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1DE5-0022-46ED-9F90-073F5E129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47F0-48AF-4370-A0E3-8FD9D0ED2BCB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DE72-EC4E-4874-92C3-731FD3061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85691-82A3-4BBA-8A2B-0D8CF30E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0900-D744-4EA3-BE04-D9335B37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2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F01B-C6F9-4364-82D5-2CE9490A9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581239"/>
            <a:ext cx="10972800" cy="75770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ANNUAL PERFORMANCE PLAN 2022-2023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009A5-66A8-4074-8D6B-CD4CD888E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506759"/>
            <a:ext cx="10972800" cy="1234440"/>
          </a:xfrm>
        </p:spPr>
        <p:txBody>
          <a:bodyPr/>
          <a:lstStyle/>
          <a:p>
            <a:r>
              <a:rPr lang="en-US" dirty="0"/>
              <a:t>Presentation to the Parliamentary Portfolio </a:t>
            </a:r>
          </a:p>
          <a:p>
            <a:r>
              <a:rPr lang="en-US" dirty="0"/>
              <a:t>Committee on Energy.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39CF3B-7FC0-471A-9E6C-05BCA2ED3692}"/>
              </a:ext>
            </a:extLst>
          </p:cNvPr>
          <p:cNvSpPr txBox="1">
            <a:spLocks/>
          </p:cNvSpPr>
          <p:nvPr/>
        </p:nvSpPr>
        <p:spPr>
          <a:xfrm>
            <a:off x="736203" y="4909014"/>
            <a:ext cx="10972800" cy="42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9C1672-1975-4258-B8AB-D4F6CE3B43A2}"/>
              </a:ext>
            </a:extLst>
          </p:cNvPr>
          <p:cNvSpPr txBox="1">
            <a:spLocks/>
          </p:cNvSpPr>
          <p:nvPr/>
        </p:nvSpPr>
        <p:spPr>
          <a:xfrm>
            <a:off x="609602" y="5673323"/>
            <a:ext cx="10972800" cy="42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Museo Sans 300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Bismark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Tyobeka, 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393926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1818" y="3489789"/>
            <a:ext cx="10972800" cy="867899"/>
          </a:xfrm>
        </p:spPr>
        <p:txBody>
          <a:bodyPr/>
          <a:lstStyle/>
          <a:p>
            <a:r>
              <a:rPr lang="en-US" dirty="0"/>
              <a:t>Strategy Map &amp; APP 2022-23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5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8166"/>
              </p:ext>
            </p:extLst>
          </p:nvPr>
        </p:nvGraphicFramePr>
        <p:xfrm>
          <a:off x="92364" y="2"/>
          <a:ext cx="11665527" cy="68676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665527">
                  <a:extLst>
                    <a:ext uri="{9D8B030D-6E8A-4147-A177-3AD203B41FA5}">
                      <a16:colId xmlns:a16="http://schemas.microsoft.com/office/drawing/2014/main" val="1961040517"/>
                    </a:ext>
                  </a:extLst>
                </a:gridCol>
              </a:tblGrid>
              <a:tr h="3348704">
                <a:tc>
                  <a:txBody>
                    <a:bodyPr/>
                    <a:lstStyle/>
                    <a:p>
                      <a:pPr marL="0" algn="l" defTabSz="1280160" rtl="0" eaLnBrk="1" latinLnBrk="0" hangingPunct="1"/>
                      <a:r>
                        <a:rPr lang="en-US" sz="1400" kern="1200" dirty="0"/>
                        <a:t>Regulatory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en-US" sz="1400" kern="1200" dirty="0"/>
                        <a:t>Perspective </a:t>
                      </a:r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kern="1200" dirty="0"/>
                    </a:p>
                    <a:p>
                      <a:pPr marL="0" algn="l" defTabSz="128016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6431868"/>
                  </a:ext>
                </a:extLst>
              </a:tr>
              <a:tr h="160098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Internal Processes Perspective</a:t>
                      </a:r>
                    </a:p>
                    <a:p>
                      <a:pPr marL="0" algn="l" defTabSz="128016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7452242"/>
                  </a:ext>
                </a:extLst>
              </a:tr>
              <a:tr h="543585">
                <a:tc>
                  <a:txBody>
                    <a:bodyPr/>
                    <a:lstStyle/>
                    <a:p>
                      <a:r>
                        <a:rPr lang="en-US" sz="1400" dirty="0"/>
                        <a:t>Learning and Development Perspective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3757454"/>
                  </a:ext>
                </a:extLst>
              </a:tr>
              <a:tr h="137441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Financial Perspective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="1" baseline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237746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8250950" y="5644108"/>
            <a:ext cx="1959850" cy="7600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previously disadvantaged individuals in economic activities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21235" y="5627861"/>
            <a:ext cx="1831306" cy="7372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Adequate funding for execution of NNR’s mandate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42083" y="5663224"/>
            <a:ext cx="1862681" cy="7018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sustainability of the CNSS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7963" y="3885096"/>
            <a:ext cx="189653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ZA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ICT capabilities to enable business support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1928" y="4391859"/>
            <a:ext cx="1915400" cy="5034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PM1: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implementation of ICT business support plan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21235" y="6365106"/>
            <a:ext cx="1841978" cy="4650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FM1 % funding of NNR planned activities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60470" y="6346328"/>
            <a:ext cx="1862681" cy="4738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FM2: % funding  of the CNSS planned activities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50950" y="6331541"/>
            <a:ext cx="1959851" cy="43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FM3: % procurement spent on designated groups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53753" y="2109826"/>
            <a:ext cx="2822514" cy="64497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stakeholder engagements (internal and external)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74835" y="4282927"/>
            <a:ext cx="1994982" cy="599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PM2:% implementation of Cape Town office construction project plan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59050" y="417472"/>
            <a:ext cx="8729386" cy="5533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Z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the implementation of regulatory programmes to assure effective nuclear safety regulation.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202" y="356739"/>
            <a:ext cx="1822695" cy="7210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independent radio-analytical verification capability and capacity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07203" y="2143420"/>
            <a:ext cx="1808827" cy="6409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long-term sustainability of the CNSS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02703" y="2808735"/>
            <a:ext cx="1832028" cy="481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RM6: Produce  pilot report (Year 1)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9563" y="1076420"/>
            <a:ext cx="1839334" cy="9117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RM1: SANAS Accreditation Gamma (Spec: Soil/Sediments and water) ISO/IEC17025 : 2017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88011" y="990817"/>
            <a:ext cx="1495680" cy="967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RM2b: %  implementation of reviews &amp; Assessments per plan (NORM,NPP,NTWP)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847708" y="5002437"/>
            <a:ext cx="1579698" cy="458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 Training &amp; Development  Project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606129" y="133166"/>
            <a:ext cx="1350658" cy="2724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 Project</a:t>
            </a:r>
          </a:p>
        </p:txBody>
      </p:sp>
      <p:cxnSp>
        <p:nvCxnSpPr>
          <p:cNvPr id="7" name="Curved Connector 6"/>
          <p:cNvCxnSpPr/>
          <p:nvPr/>
        </p:nvCxnSpPr>
        <p:spPr>
          <a:xfrm rot="5400000" flipH="1" flipV="1">
            <a:off x="1644522" y="1125663"/>
            <a:ext cx="3352696" cy="2795952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0" idx="1"/>
            <a:endCxn id="64" idx="2"/>
          </p:cNvCxnSpPr>
          <p:nvPr/>
        </p:nvCxnSpPr>
        <p:spPr>
          <a:xfrm rot="10800000" flipH="1">
            <a:off x="5285641" y="3273003"/>
            <a:ext cx="1765719" cy="2741162"/>
          </a:xfrm>
          <a:prstGeom prst="curvedConnector4">
            <a:avLst>
              <a:gd name="adj1" fmla="val -12947"/>
              <a:gd name="adj2" fmla="val 56401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55" idx="1"/>
          </p:cNvCxnSpPr>
          <p:nvPr/>
        </p:nvCxnSpPr>
        <p:spPr>
          <a:xfrm flipV="1">
            <a:off x="1146005" y="694161"/>
            <a:ext cx="1513045" cy="71367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3813296" y="1393801"/>
            <a:ext cx="1790202" cy="469475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36" idx="3"/>
          </p:cNvCxnSpPr>
          <p:nvPr/>
        </p:nvCxnSpPr>
        <p:spPr>
          <a:xfrm flipH="1" flipV="1">
            <a:off x="10005698" y="2523639"/>
            <a:ext cx="205102" cy="3500505"/>
          </a:xfrm>
          <a:prstGeom prst="curvedConnector4">
            <a:avLst>
              <a:gd name="adj1" fmla="val -111457"/>
              <a:gd name="adj2" fmla="val 5542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6049090" y="2393412"/>
            <a:ext cx="4498353" cy="1178399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1" idx="0"/>
          </p:cNvCxnSpPr>
          <p:nvPr/>
        </p:nvCxnSpPr>
        <p:spPr>
          <a:xfrm rot="5400000" flipH="1" flipV="1">
            <a:off x="4219448" y="2106727"/>
            <a:ext cx="3206448" cy="480299"/>
          </a:xfrm>
          <a:prstGeom prst="curvedConnector3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67" idx="0"/>
          </p:cNvCxnSpPr>
          <p:nvPr/>
        </p:nvCxnSpPr>
        <p:spPr>
          <a:xfrm rot="16200000" flipV="1">
            <a:off x="8946063" y="2961849"/>
            <a:ext cx="344902" cy="93388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3144788" y="2476719"/>
            <a:ext cx="4805949" cy="178755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831143" y="967847"/>
            <a:ext cx="1589632" cy="9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RM2c: %  implementation of reviews &amp; Assessments per plan (NISL submissions)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53752" y="957656"/>
            <a:ext cx="1420854" cy="939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RM2d: %  implementation of reviews &amp; Assessments per plan (SGR submissions)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166611" y="975013"/>
            <a:ext cx="1221825" cy="939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RM3: Develop stakeholder consultation plan for radon in dwellings national plan 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86224" y="2807303"/>
            <a:ext cx="1862673" cy="519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RM4: % Review of LTO Safety Case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651675" y="989539"/>
            <a:ext cx="1380024" cy="9644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RM2a: Number of Inspections Conducted (NORM,NPP,NTWP)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1650" y="2180470"/>
            <a:ext cx="1857248" cy="6067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effective oversight of the Long-Term Operations 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0762" y="2137478"/>
            <a:ext cx="2280206" cy="5858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readiness to Regulate SMRs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01668" y="2767901"/>
            <a:ext cx="2294656" cy="519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RM5: % implementation of the outcomes of the SMR benchmarking report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586947" y="4318792"/>
            <a:ext cx="2212914" cy="578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PM3: Level of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compliance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586945" y="3601241"/>
            <a:ext cx="2212916" cy="6900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proactive management of potential litigation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530565" y="2766422"/>
            <a:ext cx="2857871" cy="504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RM7: %implementation  of stakeholder engagement plan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06527" y="3930541"/>
            <a:ext cx="1389643" cy="8051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 Town Office Construction  Project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55968" y="3583932"/>
            <a:ext cx="2022443" cy="6932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adequate and safe facilities for the site office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0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APP 2022/21 : </a:t>
            </a:r>
            <a:r>
              <a:rPr lang="en-GB" sz="3200" dirty="0"/>
              <a:t>Provide an independent radio- analytical verification capability and capacity.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941044"/>
              </p:ext>
            </p:extLst>
          </p:nvPr>
        </p:nvGraphicFramePr>
        <p:xfrm>
          <a:off x="332510" y="2151742"/>
          <a:ext cx="11600872" cy="3075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6161">
                  <a:extLst>
                    <a:ext uri="{9D8B030D-6E8A-4147-A177-3AD203B41FA5}">
                      <a16:colId xmlns:a16="http://schemas.microsoft.com/office/drawing/2014/main" val="3870003250"/>
                    </a:ext>
                  </a:extLst>
                </a:gridCol>
                <a:gridCol w="1893262">
                  <a:extLst>
                    <a:ext uri="{9D8B030D-6E8A-4147-A177-3AD203B41FA5}">
                      <a16:colId xmlns:a16="http://schemas.microsoft.com/office/drawing/2014/main" val="2914883015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00919585"/>
                    </a:ext>
                  </a:extLst>
                </a:gridCol>
                <a:gridCol w="1835258">
                  <a:extLst>
                    <a:ext uri="{9D8B030D-6E8A-4147-A177-3AD203B41FA5}">
                      <a16:colId xmlns:a16="http://schemas.microsoft.com/office/drawing/2014/main" val="3563920293"/>
                    </a:ext>
                  </a:extLst>
                </a:gridCol>
                <a:gridCol w="2129920">
                  <a:extLst>
                    <a:ext uri="{9D8B030D-6E8A-4147-A177-3AD203B41FA5}">
                      <a16:colId xmlns:a16="http://schemas.microsoft.com/office/drawing/2014/main" val="1896769700"/>
                    </a:ext>
                  </a:extLst>
                </a:gridCol>
                <a:gridCol w="1763333">
                  <a:extLst>
                    <a:ext uri="{9D8B030D-6E8A-4147-A177-3AD203B41FA5}">
                      <a16:colId xmlns:a16="http://schemas.microsoft.com/office/drawing/2014/main" val="3207004481"/>
                    </a:ext>
                  </a:extLst>
                </a:gridCol>
              </a:tblGrid>
              <a:tr h="1708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Output Indicator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Annual Target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Quarterly Target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78005"/>
                  </a:ext>
                </a:extLst>
              </a:tr>
              <a:tr h="170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Q1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extLst>
                  <a:ext uri="{0D108BD9-81ED-4DB2-BD59-A6C34878D82A}">
                    <a16:rowId xmlns:a16="http://schemas.microsoft.com/office/drawing/2014/main" val="1829527635"/>
                  </a:ext>
                </a:extLst>
              </a:tr>
              <a:tr h="2733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RM1: SANAS Accreditation Gamma Spec: (Soil/Sediment And Water)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ISO/IEC 17025:2017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SANAS Accreditation Report.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Approve Accreditation plan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Draft SANAS action plan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100% implementation of the accreditation plan quarterly activities.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Approved SANAS action plan. 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100% implementation of the SANAS action plan quarterly activities.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100% implementation of the accreditation plan quarterly activities.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>
                          <a:effectLst/>
                        </a:rPr>
                        <a:t>100% implementation of the SANAS action plan quarterly activities.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100% implementation of the accreditation plan quarterly activities.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100% implementation of the SANAS action plan quarterly activities.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000" dirty="0">
                          <a:effectLst/>
                        </a:rPr>
                        <a:t>Engagement with SANAS on the Assessment of Gamma Spectrometry.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780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062691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APP 2022/21 : </a:t>
            </a:r>
            <a:r>
              <a:rPr lang="en-ZA" sz="3200" dirty="0"/>
              <a:t>Maintain the implementation of regulatory programmes to assure effective nuclear safety regulation. – Nuclear Power Plant, NISL, &amp; SGR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200922"/>
              </p:ext>
            </p:extLst>
          </p:nvPr>
        </p:nvGraphicFramePr>
        <p:xfrm>
          <a:off x="284018" y="1419571"/>
          <a:ext cx="10515601" cy="699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3080">
                  <a:extLst>
                    <a:ext uri="{9D8B030D-6E8A-4147-A177-3AD203B41FA5}">
                      <a16:colId xmlns:a16="http://schemas.microsoft.com/office/drawing/2014/main" val="2207620314"/>
                    </a:ext>
                  </a:extLst>
                </a:gridCol>
                <a:gridCol w="1373337">
                  <a:extLst>
                    <a:ext uri="{9D8B030D-6E8A-4147-A177-3AD203B41FA5}">
                      <a16:colId xmlns:a16="http://schemas.microsoft.com/office/drawing/2014/main" val="3866765108"/>
                    </a:ext>
                  </a:extLst>
                </a:gridCol>
                <a:gridCol w="1709837">
                  <a:extLst>
                    <a:ext uri="{9D8B030D-6E8A-4147-A177-3AD203B41FA5}">
                      <a16:colId xmlns:a16="http://schemas.microsoft.com/office/drawing/2014/main" val="2809950982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996984402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1812643490"/>
                    </a:ext>
                  </a:extLst>
                </a:gridCol>
                <a:gridCol w="1503731">
                  <a:extLst>
                    <a:ext uri="{9D8B030D-6E8A-4147-A177-3AD203B41FA5}">
                      <a16:colId xmlns:a16="http://schemas.microsoft.com/office/drawing/2014/main" val="289562345"/>
                    </a:ext>
                  </a:extLst>
                </a:gridCol>
              </a:tblGrid>
              <a:tr h="1741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9281"/>
                  </a:ext>
                </a:extLst>
              </a:tr>
              <a:tr h="174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:a16="http://schemas.microsoft.com/office/drawing/2014/main" val="747663299"/>
                  </a:ext>
                </a:extLst>
              </a:tr>
              <a:tr h="348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RM2a: number of inspections conducted (NPP)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kern="1200">
                          <a:effectLst/>
                        </a:rPr>
                        <a:t>29 inspections conducted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Conduct 6 NPP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Conduct 9 NPP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Conduct 9 NPP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Conduct 5 NPP inspections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38102419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05553"/>
              </p:ext>
            </p:extLst>
          </p:nvPr>
        </p:nvGraphicFramePr>
        <p:xfrm>
          <a:off x="284018" y="2349174"/>
          <a:ext cx="10515600" cy="1108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252">
                  <a:extLst>
                    <a:ext uri="{9D8B030D-6E8A-4147-A177-3AD203B41FA5}">
                      <a16:colId xmlns:a16="http://schemas.microsoft.com/office/drawing/2014/main" val="1915220193"/>
                    </a:ext>
                  </a:extLst>
                </a:gridCol>
                <a:gridCol w="1781342">
                  <a:extLst>
                    <a:ext uri="{9D8B030D-6E8A-4147-A177-3AD203B41FA5}">
                      <a16:colId xmlns:a16="http://schemas.microsoft.com/office/drawing/2014/main" val="2273690737"/>
                    </a:ext>
                  </a:extLst>
                </a:gridCol>
                <a:gridCol w="1669877">
                  <a:extLst>
                    <a:ext uri="{9D8B030D-6E8A-4147-A177-3AD203B41FA5}">
                      <a16:colId xmlns:a16="http://schemas.microsoft.com/office/drawing/2014/main" val="84574676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83501123"/>
                    </a:ext>
                  </a:extLst>
                </a:gridCol>
                <a:gridCol w="1894912">
                  <a:extLst>
                    <a:ext uri="{9D8B030D-6E8A-4147-A177-3AD203B41FA5}">
                      <a16:colId xmlns:a16="http://schemas.microsoft.com/office/drawing/2014/main" val="651962638"/>
                    </a:ext>
                  </a:extLst>
                </a:gridCol>
                <a:gridCol w="1564721">
                  <a:extLst>
                    <a:ext uri="{9D8B030D-6E8A-4147-A177-3AD203B41FA5}">
                      <a16:colId xmlns:a16="http://schemas.microsoft.com/office/drawing/2014/main" val="2815560356"/>
                    </a:ext>
                  </a:extLst>
                </a:gridCol>
              </a:tblGrid>
              <a:tr h="2314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525086"/>
                  </a:ext>
                </a:extLst>
              </a:tr>
              <a:tr h="172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3633127285"/>
                  </a:ext>
                </a:extLst>
              </a:tr>
              <a:tr h="704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RM2b: % implementation of reviews and assessments per plan (NPP)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100% implementation of reviews and 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421783115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3160"/>
              </p:ext>
            </p:extLst>
          </p:nvPr>
        </p:nvGraphicFramePr>
        <p:xfrm>
          <a:off x="284017" y="3687854"/>
          <a:ext cx="10515601" cy="1093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508">
                  <a:extLst>
                    <a:ext uri="{9D8B030D-6E8A-4147-A177-3AD203B41FA5}">
                      <a16:colId xmlns:a16="http://schemas.microsoft.com/office/drawing/2014/main" val="2091122966"/>
                    </a:ext>
                  </a:extLst>
                </a:gridCol>
                <a:gridCol w="1846540">
                  <a:extLst>
                    <a:ext uri="{9D8B030D-6E8A-4147-A177-3AD203B41FA5}">
                      <a16:colId xmlns:a16="http://schemas.microsoft.com/office/drawing/2014/main" val="2982467964"/>
                    </a:ext>
                  </a:extLst>
                </a:gridCol>
                <a:gridCol w="1669877">
                  <a:extLst>
                    <a:ext uri="{9D8B030D-6E8A-4147-A177-3AD203B41FA5}">
                      <a16:colId xmlns:a16="http://schemas.microsoft.com/office/drawing/2014/main" val="254757757"/>
                    </a:ext>
                  </a:extLst>
                </a:gridCol>
                <a:gridCol w="1640434">
                  <a:extLst>
                    <a:ext uri="{9D8B030D-6E8A-4147-A177-3AD203B41FA5}">
                      <a16:colId xmlns:a16="http://schemas.microsoft.com/office/drawing/2014/main" val="641149465"/>
                    </a:ext>
                  </a:extLst>
                </a:gridCol>
                <a:gridCol w="2040026">
                  <a:extLst>
                    <a:ext uri="{9D8B030D-6E8A-4147-A177-3AD203B41FA5}">
                      <a16:colId xmlns:a16="http://schemas.microsoft.com/office/drawing/2014/main" val="2031557499"/>
                    </a:ext>
                  </a:extLst>
                </a:gridCol>
                <a:gridCol w="1493216">
                  <a:extLst>
                    <a:ext uri="{9D8B030D-6E8A-4147-A177-3AD203B41FA5}">
                      <a16:colId xmlns:a16="http://schemas.microsoft.com/office/drawing/2014/main" val="2211872773"/>
                    </a:ext>
                  </a:extLst>
                </a:gridCol>
              </a:tblGrid>
              <a:tr h="2314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385792"/>
                  </a:ext>
                </a:extLst>
              </a:tr>
              <a:tr h="172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3793646914"/>
                  </a:ext>
                </a:extLst>
              </a:tr>
              <a:tr h="6899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RM2c: % implementation of reviews and assessments per plan </a:t>
                      </a:r>
                      <a:r>
                        <a:rPr lang="en-ZA" sz="1100">
                          <a:effectLst/>
                        </a:rPr>
                        <a:t>(NISL) submissions.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 per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100% implementation of reviews and assessments per plan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174270111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78646"/>
              </p:ext>
            </p:extLst>
          </p:nvPr>
        </p:nvGraphicFramePr>
        <p:xfrm>
          <a:off x="284017" y="5031803"/>
          <a:ext cx="10515601" cy="1093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508">
                  <a:extLst>
                    <a:ext uri="{9D8B030D-6E8A-4147-A177-3AD203B41FA5}">
                      <a16:colId xmlns:a16="http://schemas.microsoft.com/office/drawing/2014/main" val="1963194897"/>
                    </a:ext>
                  </a:extLst>
                </a:gridCol>
                <a:gridCol w="1846540">
                  <a:extLst>
                    <a:ext uri="{9D8B030D-6E8A-4147-A177-3AD203B41FA5}">
                      <a16:colId xmlns:a16="http://schemas.microsoft.com/office/drawing/2014/main" val="1252420234"/>
                    </a:ext>
                  </a:extLst>
                </a:gridCol>
                <a:gridCol w="1669877">
                  <a:extLst>
                    <a:ext uri="{9D8B030D-6E8A-4147-A177-3AD203B41FA5}">
                      <a16:colId xmlns:a16="http://schemas.microsoft.com/office/drawing/2014/main" val="2004394683"/>
                    </a:ext>
                  </a:extLst>
                </a:gridCol>
                <a:gridCol w="1640434">
                  <a:extLst>
                    <a:ext uri="{9D8B030D-6E8A-4147-A177-3AD203B41FA5}">
                      <a16:colId xmlns:a16="http://schemas.microsoft.com/office/drawing/2014/main" val="265105380"/>
                    </a:ext>
                  </a:extLst>
                </a:gridCol>
                <a:gridCol w="2040026">
                  <a:extLst>
                    <a:ext uri="{9D8B030D-6E8A-4147-A177-3AD203B41FA5}">
                      <a16:colId xmlns:a16="http://schemas.microsoft.com/office/drawing/2014/main" val="4155698918"/>
                    </a:ext>
                  </a:extLst>
                </a:gridCol>
                <a:gridCol w="1493216">
                  <a:extLst>
                    <a:ext uri="{9D8B030D-6E8A-4147-A177-3AD203B41FA5}">
                      <a16:colId xmlns:a16="http://schemas.microsoft.com/office/drawing/2014/main" val="943617111"/>
                    </a:ext>
                  </a:extLst>
                </a:gridCol>
              </a:tblGrid>
              <a:tr h="23140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10753"/>
                  </a:ext>
                </a:extLst>
              </a:tr>
              <a:tr h="172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3036955610"/>
                  </a:ext>
                </a:extLst>
              </a:tr>
              <a:tr h="6899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RM2d: % implementation of reviews and assessments per plan </a:t>
                      </a:r>
                      <a:r>
                        <a:rPr lang="en-ZA" sz="1100">
                          <a:effectLst/>
                        </a:rPr>
                        <a:t>(SGR) submissions.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100% implementation of reviews and assessments per plan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309619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66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062691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APP 2022/21 : </a:t>
            </a:r>
            <a:r>
              <a:rPr lang="en-ZA" sz="3200" dirty="0"/>
              <a:t>Maintain the implementation of regulatory programmes to assure effective nuclear safety regulation. – </a:t>
            </a:r>
            <a:r>
              <a:rPr lang="en-US" sz="3200" dirty="0"/>
              <a:t>Naturally Occurring Radioactive Material (NORM)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61551"/>
              </p:ext>
            </p:extLst>
          </p:nvPr>
        </p:nvGraphicFramePr>
        <p:xfrm>
          <a:off x="339437" y="1472118"/>
          <a:ext cx="10515600" cy="97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242">
                  <a:extLst>
                    <a:ext uri="{9D8B030D-6E8A-4147-A177-3AD203B41FA5}">
                      <a16:colId xmlns:a16="http://schemas.microsoft.com/office/drawing/2014/main" val="3842935083"/>
                    </a:ext>
                  </a:extLst>
                </a:gridCol>
                <a:gridCol w="1695115">
                  <a:extLst>
                    <a:ext uri="{9D8B030D-6E8A-4147-A177-3AD203B41FA5}">
                      <a16:colId xmlns:a16="http://schemas.microsoft.com/office/drawing/2014/main" val="2302383200"/>
                    </a:ext>
                  </a:extLst>
                </a:gridCol>
                <a:gridCol w="1745590">
                  <a:extLst>
                    <a:ext uri="{9D8B030D-6E8A-4147-A177-3AD203B41FA5}">
                      <a16:colId xmlns:a16="http://schemas.microsoft.com/office/drawing/2014/main" val="3620624532"/>
                    </a:ext>
                  </a:extLst>
                </a:gridCol>
                <a:gridCol w="1789755">
                  <a:extLst>
                    <a:ext uri="{9D8B030D-6E8A-4147-A177-3AD203B41FA5}">
                      <a16:colId xmlns:a16="http://schemas.microsoft.com/office/drawing/2014/main" val="3363241370"/>
                    </a:ext>
                  </a:extLst>
                </a:gridCol>
                <a:gridCol w="1789755">
                  <a:extLst>
                    <a:ext uri="{9D8B030D-6E8A-4147-A177-3AD203B41FA5}">
                      <a16:colId xmlns:a16="http://schemas.microsoft.com/office/drawing/2014/main" val="3104931496"/>
                    </a:ext>
                  </a:extLst>
                </a:gridCol>
                <a:gridCol w="1512143">
                  <a:extLst>
                    <a:ext uri="{9D8B030D-6E8A-4147-A177-3AD203B41FA5}">
                      <a16:colId xmlns:a16="http://schemas.microsoft.com/office/drawing/2014/main" val="3418656358"/>
                    </a:ext>
                  </a:extLst>
                </a:gridCol>
              </a:tblGrid>
              <a:tr h="14668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93837"/>
                  </a:ext>
                </a:extLst>
              </a:tr>
              <a:tr h="41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905831"/>
                  </a:ext>
                </a:extLst>
              </a:tr>
              <a:tr h="5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RM2a: number of inspections conducted (NORM)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effectLst/>
                        </a:rPr>
                        <a:t>120 inspections conducted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Conduct 35  NORM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Conduct 35 NORM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Conduct  25  NORM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Conduct  25  NORM inspections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09119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15885"/>
              </p:ext>
            </p:extLst>
          </p:nvPr>
        </p:nvGraphicFramePr>
        <p:xfrm>
          <a:off x="339437" y="2996694"/>
          <a:ext cx="10515600" cy="97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592">
                  <a:extLst>
                    <a:ext uri="{9D8B030D-6E8A-4147-A177-3AD203B41FA5}">
                      <a16:colId xmlns:a16="http://schemas.microsoft.com/office/drawing/2014/main" val="492795779"/>
                    </a:ext>
                  </a:extLst>
                </a:gridCol>
                <a:gridCol w="1728765">
                  <a:extLst>
                    <a:ext uri="{9D8B030D-6E8A-4147-A177-3AD203B41FA5}">
                      <a16:colId xmlns:a16="http://schemas.microsoft.com/office/drawing/2014/main" val="4170392559"/>
                    </a:ext>
                  </a:extLst>
                </a:gridCol>
                <a:gridCol w="1747693">
                  <a:extLst>
                    <a:ext uri="{9D8B030D-6E8A-4147-A177-3AD203B41FA5}">
                      <a16:colId xmlns:a16="http://schemas.microsoft.com/office/drawing/2014/main" val="1424599179"/>
                    </a:ext>
                  </a:extLst>
                </a:gridCol>
                <a:gridCol w="1678290">
                  <a:extLst>
                    <a:ext uri="{9D8B030D-6E8A-4147-A177-3AD203B41FA5}">
                      <a16:colId xmlns:a16="http://schemas.microsoft.com/office/drawing/2014/main" val="22952878"/>
                    </a:ext>
                  </a:extLst>
                </a:gridCol>
                <a:gridCol w="1743486">
                  <a:extLst>
                    <a:ext uri="{9D8B030D-6E8A-4147-A177-3AD203B41FA5}">
                      <a16:colId xmlns:a16="http://schemas.microsoft.com/office/drawing/2014/main" val="1553147811"/>
                    </a:ext>
                  </a:extLst>
                </a:gridCol>
                <a:gridCol w="1667774">
                  <a:extLst>
                    <a:ext uri="{9D8B030D-6E8A-4147-A177-3AD203B41FA5}">
                      <a16:colId xmlns:a16="http://schemas.microsoft.com/office/drawing/2014/main" val="1201256334"/>
                    </a:ext>
                  </a:extLst>
                </a:gridCol>
              </a:tblGrid>
              <a:tr h="14668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23511"/>
                  </a:ext>
                </a:extLst>
              </a:tr>
              <a:tr h="6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526895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RM2b: % implementation of reviews and assessments per plan (NORM)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100% implementation of reviews and assessments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50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9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062691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APP 2022/21 : </a:t>
            </a:r>
            <a:r>
              <a:rPr lang="en-ZA" sz="3200" dirty="0"/>
              <a:t>Maintain the implementation of regulatory programmes to assure effective nuclear safety regulation. – </a:t>
            </a:r>
            <a:r>
              <a:rPr lang="en-US" sz="3200" dirty="0"/>
              <a:t>Nuclear Technology &amp; Waste Projects (NTWP)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075288"/>
              </p:ext>
            </p:extLst>
          </p:nvPr>
        </p:nvGraphicFramePr>
        <p:xfrm>
          <a:off x="561110" y="1670699"/>
          <a:ext cx="10515600" cy="87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590">
                  <a:extLst>
                    <a:ext uri="{9D8B030D-6E8A-4147-A177-3AD203B41FA5}">
                      <a16:colId xmlns:a16="http://schemas.microsoft.com/office/drawing/2014/main" val="1611278529"/>
                    </a:ext>
                  </a:extLst>
                </a:gridCol>
                <a:gridCol w="1928561">
                  <a:extLst>
                    <a:ext uri="{9D8B030D-6E8A-4147-A177-3AD203B41FA5}">
                      <a16:colId xmlns:a16="http://schemas.microsoft.com/office/drawing/2014/main" val="1426603919"/>
                    </a:ext>
                  </a:extLst>
                </a:gridCol>
                <a:gridCol w="1745590">
                  <a:extLst>
                    <a:ext uri="{9D8B030D-6E8A-4147-A177-3AD203B41FA5}">
                      <a16:colId xmlns:a16="http://schemas.microsoft.com/office/drawing/2014/main" val="3211558621"/>
                    </a:ext>
                  </a:extLst>
                </a:gridCol>
                <a:gridCol w="1932767">
                  <a:extLst>
                    <a:ext uri="{9D8B030D-6E8A-4147-A177-3AD203B41FA5}">
                      <a16:colId xmlns:a16="http://schemas.microsoft.com/office/drawing/2014/main" val="3157795622"/>
                    </a:ext>
                  </a:extLst>
                </a:gridCol>
                <a:gridCol w="1932767">
                  <a:extLst>
                    <a:ext uri="{9D8B030D-6E8A-4147-A177-3AD203B41FA5}">
                      <a16:colId xmlns:a16="http://schemas.microsoft.com/office/drawing/2014/main" val="2360736955"/>
                    </a:ext>
                  </a:extLst>
                </a:gridCol>
                <a:gridCol w="1230325">
                  <a:extLst>
                    <a:ext uri="{9D8B030D-6E8A-4147-A177-3AD203B41FA5}">
                      <a16:colId xmlns:a16="http://schemas.microsoft.com/office/drawing/2014/main" val="1357053623"/>
                    </a:ext>
                  </a:extLst>
                </a:gridCol>
              </a:tblGrid>
              <a:tr h="14668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03872"/>
                  </a:ext>
                </a:extLst>
              </a:tr>
              <a:tr h="41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52873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RM2a: number of  inspections conducted (NTWP)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kern="1200">
                          <a:effectLst/>
                        </a:rPr>
                        <a:t> </a:t>
                      </a:r>
                      <a:r>
                        <a:rPr lang="en-GB" sz="1100" kern="1200">
                          <a:effectLst/>
                        </a:rPr>
                        <a:t>85 inspections conducted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Conduct 25  NTWP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Conduct 30  NTWP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Conduct 16  NTWP inspections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Conduct 14 NTWP inspections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471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38367"/>
              </p:ext>
            </p:extLst>
          </p:nvPr>
        </p:nvGraphicFramePr>
        <p:xfrm>
          <a:off x="644236" y="3399193"/>
          <a:ext cx="10515599" cy="97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117">
                  <a:extLst>
                    <a:ext uri="{9D8B030D-6E8A-4147-A177-3AD203B41FA5}">
                      <a16:colId xmlns:a16="http://schemas.microsoft.com/office/drawing/2014/main" val="758414422"/>
                    </a:ext>
                  </a:extLst>
                </a:gridCol>
                <a:gridCol w="1810786">
                  <a:extLst>
                    <a:ext uri="{9D8B030D-6E8A-4147-A177-3AD203B41FA5}">
                      <a16:colId xmlns:a16="http://schemas.microsoft.com/office/drawing/2014/main" val="3620495438"/>
                    </a:ext>
                  </a:extLst>
                </a:gridCol>
                <a:gridCol w="1899117">
                  <a:extLst>
                    <a:ext uri="{9D8B030D-6E8A-4147-A177-3AD203B41FA5}">
                      <a16:colId xmlns:a16="http://schemas.microsoft.com/office/drawing/2014/main" val="3052925535"/>
                    </a:ext>
                  </a:extLst>
                </a:gridCol>
                <a:gridCol w="1751899">
                  <a:extLst>
                    <a:ext uri="{9D8B030D-6E8A-4147-A177-3AD203B41FA5}">
                      <a16:colId xmlns:a16="http://schemas.microsoft.com/office/drawing/2014/main" val="3266927750"/>
                    </a:ext>
                  </a:extLst>
                </a:gridCol>
                <a:gridCol w="1751899">
                  <a:extLst>
                    <a:ext uri="{9D8B030D-6E8A-4147-A177-3AD203B41FA5}">
                      <a16:colId xmlns:a16="http://schemas.microsoft.com/office/drawing/2014/main" val="937149079"/>
                    </a:ext>
                  </a:extLst>
                </a:gridCol>
                <a:gridCol w="1402781">
                  <a:extLst>
                    <a:ext uri="{9D8B030D-6E8A-4147-A177-3AD203B41FA5}">
                      <a16:colId xmlns:a16="http://schemas.microsoft.com/office/drawing/2014/main" val="3354846613"/>
                    </a:ext>
                  </a:extLst>
                </a:gridCol>
              </a:tblGrid>
              <a:tr h="10223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84336"/>
                  </a:ext>
                </a:extLst>
              </a:tr>
              <a:tr h="110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7634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RM2b: % implementation of reviews and assessments per plan (NTWP)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100% implementation of reviews and 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100% implementation of reviews and 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940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062691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APP 2022/21 : </a:t>
            </a:r>
            <a:r>
              <a:rPr lang="en-ZA" sz="3200" dirty="0"/>
              <a:t>Maintain the implementation of regulatory programmes to assure effective nuclear safety regulation – </a:t>
            </a:r>
            <a:r>
              <a:rPr lang="en-GB" sz="3200" dirty="0"/>
              <a:t>radon in dwellings in South Africa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31776"/>
              </p:ext>
            </p:extLst>
          </p:nvPr>
        </p:nvGraphicFramePr>
        <p:xfrm>
          <a:off x="561109" y="2536124"/>
          <a:ext cx="10515600" cy="87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727">
                  <a:extLst>
                    <a:ext uri="{9D8B030D-6E8A-4147-A177-3AD203B41FA5}">
                      <a16:colId xmlns:a16="http://schemas.microsoft.com/office/drawing/2014/main" val="2147852470"/>
                    </a:ext>
                  </a:extLst>
                </a:gridCol>
                <a:gridCol w="2117842">
                  <a:extLst>
                    <a:ext uri="{9D8B030D-6E8A-4147-A177-3AD203B41FA5}">
                      <a16:colId xmlns:a16="http://schemas.microsoft.com/office/drawing/2014/main" val="3161195000"/>
                    </a:ext>
                  </a:extLst>
                </a:gridCol>
                <a:gridCol w="1558412">
                  <a:extLst>
                    <a:ext uri="{9D8B030D-6E8A-4147-A177-3AD203B41FA5}">
                      <a16:colId xmlns:a16="http://schemas.microsoft.com/office/drawing/2014/main" val="953331200"/>
                    </a:ext>
                  </a:extLst>
                </a:gridCol>
                <a:gridCol w="1789755">
                  <a:extLst>
                    <a:ext uri="{9D8B030D-6E8A-4147-A177-3AD203B41FA5}">
                      <a16:colId xmlns:a16="http://schemas.microsoft.com/office/drawing/2014/main" val="4040544348"/>
                    </a:ext>
                  </a:extLst>
                </a:gridCol>
                <a:gridCol w="1789755">
                  <a:extLst>
                    <a:ext uri="{9D8B030D-6E8A-4147-A177-3AD203B41FA5}">
                      <a16:colId xmlns:a16="http://schemas.microsoft.com/office/drawing/2014/main" val="3027207905"/>
                    </a:ext>
                  </a:extLst>
                </a:gridCol>
                <a:gridCol w="1287109">
                  <a:extLst>
                    <a:ext uri="{9D8B030D-6E8A-4147-A177-3AD203B41FA5}">
                      <a16:colId xmlns:a16="http://schemas.microsoft.com/office/drawing/2014/main" val="611129391"/>
                    </a:ext>
                  </a:extLst>
                </a:gridCol>
              </a:tblGrid>
              <a:tr h="292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04970"/>
                  </a:ext>
                </a:extLst>
              </a:tr>
              <a:tr h="41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574926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RM3: Develop indoor radon regulatory framework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kern="1200">
                          <a:effectLst/>
                        </a:rPr>
                        <a:t>Approved recommended regulatory framework for indoor radon in South Africa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N/A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Approve Stakeholder Consultation Plan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41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4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062691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APP 2022/21 : </a:t>
            </a:r>
            <a:r>
              <a:rPr lang="en-ZA" dirty="0"/>
              <a:t>Provide an effective oversight of the Long-Term Operations. </a:t>
            </a:r>
            <a:br>
              <a:rPr lang="en-US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632653"/>
              </p:ext>
            </p:extLst>
          </p:nvPr>
        </p:nvGraphicFramePr>
        <p:xfrm>
          <a:off x="773544" y="2146371"/>
          <a:ext cx="10515600" cy="1212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501">
                  <a:extLst>
                    <a:ext uri="{9D8B030D-6E8A-4147-A177-3AD203B41FA5}">
                      <a16:colId xmlns:a16="http://schemas.microsoft.com/office/drawing/2014/main" val="734787559"/>
                    </a:ext>
                  </a:extLst>
                </a:gridCol>
                <a:gridCol w="1632021">
                  <a:extLst>
                    <a:ext uri="{9D8B030D-6E8A-4147-A177-3AD203B41FA5}">
                      <a16:colId xmlns:a16="http://schemas.microsoft.com/office/drawing/2014/main" val="2698054121"/>
                    </a:ext>
                  </a:extLst>
                </a:gridCol>
                <a:gridCol w="1608887">
                  <a:extLst>
                    <a:ext uri="{9D8B030D-6E8A-4147-A177-3AD203B41FA5}">
                      <a16:colId xmlns:a16="http://schemas.microsoft.com/office/drawing/2014/main" val="3961484847"/>
                    </a:ext>
                  </a:extLst>
                </a:gridCol>
                <a:gridCol w="1613093">
                  <a:extLst>
                    <a:ext uri="{9D8B030D-6E8A-4147-A177-3AD203B41FA5}">
                      <a16:colId xmlns:a16="http://schemas.microsoft.com/office/drawing/2014/main" val="44495650"/>
                    </a:ext>
                  </a:extLst>
                </a:gridCol>
                <a:gridCol w="2027408">
                  <a:extLst>
                    <a:ext uri="{9D8B030D-6E8A-4147-A177-3AD203B41FA5}">
                      <a16:colId xmlns:a16="http://schemas.microsoft.com/office/drawing/2014/main" val="3728218230"/>
                    </a:ext>
                  </a:extLst>
                </a:gridCol>
                <a:gridCol w="1543690">
                  <a:extLst>
                    <a:ext uri="{9D8B030D-6E8A-4147-A177-3AD203B41FA5}">
                      <a16:colId xmlns:a16="http://schemas.microsoft.com/office/drawing/2014/main" val="205900046"/>
                    </a:ext>
                  </a:extLst>
                </a:gridCol>
              </a:tblGrid>
              <a:tr h="1724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Output Indicator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Annual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Quarterly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14793"/>
                  </a:ext>
                </a:extLst>
              </a:tr>
              <a:tr h="172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:a16="http://schemas.microsoft.com/office/drawing/2014/main" val="1908629832"/>
                  </a:ext>
                </a:extLst>
              </a:tr>
              <a:tr h="615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RM4: % review of LTO safety case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 </a:t>
                      </a:r>
                      <a:r>
                        <a:rPr lang="en-GB" sz="1400">
                          <a:effectLst/>
                        </a:rPr>
                        <a:t>Safety evaluation progress report 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N/A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N/A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N/A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Safety evaluation progress report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403874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5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 2022/21 : </a:t>
            </a:r>
            <a:r>
              <a:rPr lang="en-GB" dirty="0"/>
              <a:t>Ensure readiness to regulate SMRs.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644331"/>
              </p:ext>
            </p:extLst>
          </p:nvPr>
        </p:nvGraphicFramePr>
        <p:xfrm>
          <a:off x="838200" y="2601293"/>
          <a:ext cx="10515600" cy="124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455">
                  <a:extLst>
                    <a:ext uri="{9D8B030D-6E8A-4147-A177-3AD203B41FA5}">
                      <a16:colId xmlns:a16="http://schemas.microsoft.com/office/drawing/2014/main" val="1431105943"/>
                    </a:ext>
                  </a:extLst>
                </a:gridCol>
                <a:gridCol w="1777136">
                  <a:extLst>
                    <a:ext uri="{9D8B030D-6E8A-4147-A177-3AD203B41FA5}">
                      <a16:colId xmlns:a16="http://schemas.microsoft.com/office/drawing/2014/main" val="3123582807"/>
                    </a:ext>
                  </a:extLst>
                </a:gridCol>
                <a:gridCol w="1646743">
                  <a:extLst>
                    <a:ext uri="{9D8B030D-6E8A-4147-A177-3AD203B41FA5}">
                      <a16:colId xmlns:a16="http://schemas.microsoft.com/office/drawing/2014/main" val="2163015394"/>
                    </a:ext>
                  </a:extLst>
                </a:gridCol>
                <a:gridCol w="1789755">
                  <a:extLst>
                    <a:ext uri="{9D8B030D-6E8A-4147-A177-3AD203B41FA5}">
                      <a16:colId xmlns:a16="http://schemas.microsoft.com/office/drawing/2014/main" val="1938484998"/>
                    </a:ext>
                  </a:extLst>
                </a:gridCol>
                <a:gridCol w="2004274">
                  <a:extLst>
                    <a:ext uri="{9D8B030D-6E8A-4147-A177-3AD203B41FA5}">
                      <a16:colId xmlns:a16="http://schemas.microsoft.com/office/drawing/2014/main" val="1196588762"/>
                    </a:ext>
                  </a:extLst>
                </a:gridCol>
                <a:gridCol w="1575237">
                  <a:extLst>
                    <a:ext uri="{9D8B030D-6E8A-4147-A177-3AD203B41FA5}">
                      <a16:colId xmlns:a16="http://schemas.microsoft.com/office/drawing/2014/main" val="4041409094"/>
                    </a:ext>
                  </a:extLst>
                </a:gridCol>
              </a:tblGrid>
              <a:tr h="1758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94272"/>
                  </a:ext>
                </a:extLst>
              </a:tr>
              <a:tr h="17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3942903092"/>
                  </a:ext>
                </a:extLst>
              </a:tr>
              <a:tr h="879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RM5: % implementation of outcomes of the SMR benchmarking report.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NNR Readiness report on SMRs Regulation.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N/A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Approve </a:t>
                      </a:r>
                      <a:r>
                        <a:rPr lang="en-GB" sz="1100">
                          <a:effectLst/>
                        </a:rPr>
                        <a:t>SMR annual implementation plan.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100% implementation of quarterly activities as per the SMR annual implementation plan.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100% implementation of quarterly activities as per the SMR annual implementation plan. Progress 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516551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69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APP 2022/21 : </a:t>
            </a:r>
            <a:r>
              <a:rPr lang="en-GB" dirty="0"/>
              <a:t>Ensure the long-term sustainability of the CNSS. </a:t>
            </a:r>
            <a:br>
              <a:rPr lang="en-US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1" y="3190081"/>
          <a:ext cx="10515598" cy="988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074">
                  <a:extLst>
                    <a:ext uri="{9D8B030D-6E8A-4147-A177-3AD203B41FA5}">
                      <a16:colId xmlns:a16="http://schemas.microsoft.com/office/drawing/2014/main" val="1624512231"/>
                    </a:ext>
                  </a:extLst>
                </a:gridCol>
                <a:gridCol w="1861261">
                  <a:extLst>
                    <a:ext uri="{9D8B030D-6E8A-4147-A177-3AD203B41FA5}">
                      <a16:colId xmlns:a16="http://schemas.microsoft.com/office/drawing/2014/main" val="976744151"/>
                    </a:ext>
                  </a:extLst>
                </a:gridCol>
                <a:gridCol w="1728764">
                  <a:extLst>
                    <a:ext uri="{9D8B030D-6E8A-4147-A177-3AD203B41FA5}">
                      <a16:colId xmlns:a16="http://schemas.microsoft.com/office/drawing/2014/main" val="3647417921"/>
                    </a:ext>
                  </a:extLst>
                </a:gridCol>
                <a:gridCol w="1659361">
                  <a:extLst>
                    <a:ext uri="{9D8B030D-6E8A-4147-A177-3AD203B41FA5}">
                      <a16:colId xmlns:a16="http://schemas.microsoft.com/office/drawing/2014/main" val="3777556648"/>
                    </a:ext>
                  </a:extLst>
                </a:gridCol>
                <a:gridCol w="1945386">
                  <a:extLst>
                    <a:ext uri="{9D8B030D-6E8A-4147-A177-3AD203B41FA5}">
                      <a16:colId xmlns:a16="http://schemas.microsoft.com/office/drawing/2014/main" val="2106477814"/>
                    </a:ext>
                  </a:extLst>
                </a:gridCol>
                <a:gridCol w="1585752">
                  <a:extLst>
                    <a:ext uri="{9D8B030D-6E8A-4147-A177-3AD203B41FA5}">
                      <a16:colId xmlns:a16="http://schemas.microsoft.com/office/drawing/2014/main" val="3821735947"/>
                    </a:ext>
                  </a:extLst>
                </a:gridCol>
              </a:tblGrid>
              <a:tr h="1776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404917"/>
                  </a:ext>
                </a:extLst>
              </a:tr>
              <a:tr h="177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2553782466"/>
                  </a:ext>
                </a:extLst>
              </a:tr>
              <a:tr h="6334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RM6: % implementation of the sustainability strategy</a:t>
                      </a:r>
                      <a:r>
                        <a:rPr lang="en-ZA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CNSS Revised Sustainability Report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Sustainability implementation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Implementation of planned 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Implementation of planned 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Sustainability progress report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158353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0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CDABC-FA7B-440A-AE03-33A406C5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0900-D744-4EA3-BE04-D9335B37CC9C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BD3A7-B404-4292-BE5A-5A5EEE5F4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FEBD4-5131-40E7-B789-2989D49F3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Scenarios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Strategy Outcomes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Regulatory Priorities 2020-2025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Strategy Map 2022/23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Detailed APP 2022-23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Financial Overview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Financial Plan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28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APP 2022/21 : </a:t>
            </a:r>
            <a:r>
              <a:rPr lang="en-US" dirty="0"/>
              <a:t>Enhance stakeholder engagements (internal and external)</a:t>
            </a:r>
            <a:r>
              <a:rPr lang="en-ZA" dirty="0"/>
              <a:t>.</a:t>
            </a:r>
            <a:br>
              <a:rPr lang="en-US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82425"/>
              </p:ext>
            </p:extLst>
          </p:nvPr>
        </p:nvGraphicFramePr>
        <p:xfrm>
          <a:off x="514927" y="1696460"/>
          <a:ext cx="10515600" cy="166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940">
                  <a:extLst>
                    <a:ext uri="{9D8B030D-6E8A-4147-A177-3AD203B41FA5}">
                      <a16:colId xmlns:a16="http://schemas.microsoft.com/office/drawing/2014/main" val="1698062410"/>
                    </a:ext>
                  </a:extLst>
                </a:gridCol>
                <a:gridCol w="1949592">
                  <a:extLst>
                    <a:ext uri="{9D8B030D-6E8A-4147-A177-3AD203B41FA5}">
                      <a16:colId xmlns:a16="http://schemas.microsoft.com/office/drawing/2014/main" val="402920390"/>
                    </a:ext>
                  </a:extLst>
                </a:gridCol>
                <a:gridCol w="1787652">
                  <a:extLst>
                    <a:ext uri="{9D8B030D-6E8A-4147-A177-3AD203B41FA5}">
                      <a16:colId xmlns:a16="http://schemas.microsoft.com/office/drawing/2014/main" val="2573887737"/>
                    </a:ext>
                  </a:extLst>
                </a:gridCol>
                <a:gridCol w="1787652">
                  <a:extLst>
                    <a:ext uri="{9D8B030D-6E8A-4147-A177-3AD203B41FA5}">
                      <a16:colId xmlns:a16="http://schemas.microsoft.com/office/drawing/2014/main" val="1576039530"/>
                    </a:ext>
                  </a:extLst>
                </a:gridCol>
                <a:gridCol w="1779240">
                  <a:extLst>
                    <a:ext uri="{9D8B030D-6E8A-4147-A177-3AD203B41FA5}">
                      <a16:colId xmlns:a16="http://schemas.microsoft.com/office/drawing/2014/main" val="3457204143"/>
                    </a:ext>
                  </a:extLst>
                </a:gridCol>
                <a:gridCol w="1499524">
                  <a:extLst>
                    <a:ext uri="{9D8B030D-6E8A-4147-A177-3AD203B41FA5}">
                      <a16:colId xmlns:a16="http://schemas.microsoft.com/office/drawing/2014/main" val="189628785"/>
                    </a:ext>
                  </a:extLst>
                </a:gridCol>
              </a:tblGrid>
              <a:tr h="1741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Output Indicator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Annual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Quarterly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54231"/>
                  </a:ext>
                </a:extLst>
              </a:tr>
              <a:tr h="174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:a16="http://schemas.microsoft.com/office/drawing/2014/main" val="3376087758"/>
                  </a:ext>
                </a:extLst>
              </a:tr>
              <a:tr h="7952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RM7: % implementation of the stakeholder engagement plan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100% implementation of the stakeholder engagement plan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Approve the stakeholder </a:t>
                      </a:r>
                      <a:r>
                        <a:rPr lang="en-GB" sz="1400">
                          <a:effectLst/>
                        </a:rPr>
                        <a:t>stakeholder engagement plan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kern="1200">
                          <a:effectLst/>
                        </a:rPr>
                        <a:t>100% implementation of quarterly planned activities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kern="1200">
                          <a:effectLst/>
                        </a:rPr>
                        <a:t>100% implementation of quarterly planned activities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kern="1200" dirty="0">
                          <a:effectLst/>
                        </a:rPr>
                        <a:t>100% implementation of quarterly planned activities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325875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77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 2022/21 : </a:t>
            </a:r>
            <a:r>
              <a:rPr lang="en-US" dirty="0"/>
              <a:t>Enhance ICT capabilities to enable business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084452"/>
              </p:ext>
            </p:extLst>
          </p:nvPr>
        </p:nvGraphicFramePr>
        <p:xfrm>
          <a:off x="598055" y="2185987"/>
          <a:ext cx="10515601" cy="1162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455">
                  <a:extLst>
                    <a:ext uri="{9D8B030D-6E8A-4147-A177-3AD203B41FA5}">
                      <a16:colId xmlns:a16="http://schemas.microsoft.com/office/drawing/2014/main" val="1340753666"/>
                    </a:ext>
                  </a:extLst>
                </a:gridCol>
                <a:gridCol w="2004274">
                  <a:extLst>
                    <a:ext uri="{9D8B030D-6E8A-4147-A177-3AD203B41FA5}">
                      <a16:colId xmlns:a16="http://schemas.microsoft.com/office/drawing/2014/main" val="2925077740"/>
                    </a:ext>
                  </a:extLst>
                </a:gridCol>
                <a:gridCol w="1659362">
                  <a:extLst>
                    <a:ext uri="{9D8B030D-6E8A-4147-A177-3AD203B41FA5}">
                      <a16:colId xmlns:a16="http://schemas.microsoft.com/office/drawing/2014/main" val="2030019311"/>
                    </a:ext>
                  </a:extLst>
                </a:gridCol>
                <a:gridCol w="1718249">
                  <a:extLst>
                    <a:ext uri="{9D8B030D-6E8A-4147-A177-3AD203B41FA5}">
                      <a16:colId xmlns:a16="http://schemas.microsoft.com/office/drawing/2014/main" val="1642824524"/>
                    </a:ext>
                  </a:extLst>
                </a:gridCol>
                <a:gridCol w="1793962">
                  <a:extLst>
                    <a:ext uri="{9D8B030D-6E8A-4147-A177-3AD203B41FA5}">
                      <a16:colId xmlns:a16="http://schemas.microsoft.com/office/drawing/2014/main" val="2005749321"/>
                    </a:ext>
                  </a:extLst>
                </a:gridCol>
                <a:gridCol w="1617299">
                  <a:extLst>
                    <a:ext uri="{9D8B030D-6E8A-4147-A177-3AD203B41FA5}">
                      <a16:colId xmlns:a16="http://schemas.microsoft.com/office/drawing/2014/main" val="3294106301"/>
                    </a:ext>
                  </a:extLst>
                </a:gridCol>
              </a:tblGrid>
              <a:tr h="1758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Output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Annual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Quarterly Target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278501"/>
                  </a:ext>
                </a:extLst>
              </a:tr>
              <a:tr h="17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Q4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267464379"/>
                  </a:ext>
                </a:extLst>
              </a:tr>
              <a:tr h="803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PM1: % implementation of the ICT business support plan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100% implementation of the ICT business support plan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Approve the ICT business support plan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quarterly planned activities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100% implementation of quarterly planned activities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100% implementation of quarterly planned activities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588701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72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APP 2022/21 : </a:t>
            </a:r>
            <a:r>
              <a:rPr lang="en-GB" dirty="0"/>
              <a:t>Provision of adequate and safe facilities for the site office.</a:t>
            </a:r>
            <a:br>
              <a:rPr lang="en-US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77667"/>
              </p:ext>
            </p:extLst>
          </p:nvPr>
        </p:nvGraphicFramePr>
        <p:xfrm>
          <a:off x="166256" y="2184039"/>
          <a:ext cx="11693234" cy="156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447">
                  <a:extLst>
                    <a:ext uri="{9D8B030D-6E8A-4147-A177-3AD203B41FA5}">
                      <a16:colId xmlns:a16="http://schemas.microsoft.com/office/drawing/2014/main" val="2474993259"/>
                    </a:ext>
                  </a:extLst>
                </a:gridCol>
                <a:gridCol w="2144539">
                  <a:extLst>
                    <a:ext uri="{9D8B030D-6E8A-4147-A177-3AD203B41FA5}">
                      <a16:colId xmlns:a16="http://schemas.microsoft.com/office/drawing/2014/main" val="2027520570"/>
                    </a:ext>
                  </a:extLst>
                </a:gridCol>
                <a:gridCol w="2032284">
                  <a:extLst>
                    <a:ext uri="{9D8B030D-6E8A-4147-A177-3AD203B41FA5}">
                      <a16:colId xmlns:a16="http://schemas.microsoft.com/office/drawing/2014/main" val="804424958"/>
                    </a:ext>
                  </a:extLst>
                </a:gridCol>
                <a:gridCol w="2032284">
                  <a:extLst>
                    <a:ext uri="{9D8B030D-6E8A-4147-A177-3AD203B41FA5}">
                      <a16:colId xmlns:a16="http://schemas.microsoft.com/office/drawing/2014/main" val="1415746815"/>
                    </a:ext>
                  </a:extLst>
                </a:gridCol>
                <a:gridCol w="1950432">
                  <a:extLst>
                    <a:ext uri="{9D8B030D-6E8A-4147-A177-3AD203B41FA5}">
                      <a16:colId xmlns:a16="http://schemas.microsoft.com/office/drawing/2014/main" val="2447387014"/>
                    </a:ext>
                  </a:extLst>
                </a:gridCol>
                <a:gridCol w="1576248">
                  <a:extLst>
                    <a:ext uri="{9D8B030D-6E8A-4147-A177-3AD203B41FA5}">
                      <a16:colId xmlns:a16="http://schemas.microsoft.com/office/drawing/2014/main" val="166261715"/>
                    </a:ext>
                  </a:extLst>
                </a:gridCol>
              </a:tblGrid>
              <a:tr h="292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Output Indicator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Annual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Quarterly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13124"/>
                  </a:ext>
                </a:extLst>
              </a:tr>
              <a:tr h="48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5332914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PM2: % implementation of the Cape Town office construction project plan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100% implementation of the Cape Town construction project plan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100% implementation of the Cape Town construction project plan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100% implementation of the Cape Town construction project plan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</a:rPr>
                        <a:t>100% implementation of the Cape Town construction project plan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562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4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 2022/21 : </a:t>
            </a:r>
            <a:r>
              <a:rPr lang="en-ZA" sz="3200" dirty="0"/>
              <a:t>Ensure proactive management of potential litigation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977330"/>
              </p:ext>
            </p:extLst>
          </p:nvPr>
        </p:nvGraphicFramePr>
        <p:xfrm>
          <a:off x="193966" y="1043861"/>
          <a:ext cx="11877960" cy="50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826">
                  <a:extLst>
                    <a:ext uri="{9D8B030D-6E8A-4147-A177-3AD203B41FA5}">
                      <a16:colId xmlns:a16="http://schemas.microsoft.com/office/drawing/2014/main" val="2845142675"/>
                    </a:ext>
                  </a:extLst>
                </a:gridCol>
                <a:gridCol w="1776943">
                  <a:extLst>
                    <a:ext uri="{9D8B030D-6E8A-4147-A177-3AD203B41FA5}">
                      <a16:colId xmlns:a16="http://schemas.microsoft.com/office/drawing/2014/main" val="456992416"/>
                    </a:ext>
                  </a:extLst>
                </a:gridCol>
                <a:gridCol w="2313826">
                  <a:extLst>
                    <a:ext uri="{9D8B030D-6E8A-4147-A177-3AD203B41FA5}">
                      <a16:colId xmlns:a16="http://schemas.microsoft.com/office/drawing/2014/main" val="905350166"/>
                    </a:ext>
                  </a:extLst>
                </a:gridCol>
                <a:gridCol w="1983620">
                  <a:extLst>
                    <a:ext uri="{9D8B030D-6E8A-4147-A177-3AD203B41FA5}">
                      <a16:colId xmlns:a16="http://schemas.microsoft.com/office/drawing/2014/main" val="2020458775"/>
                    </a:ext>
                  </a:extLst>
                </a:gridCol>
                <a:gridCol w="2062014">
                  <a:extLst>
                    <a:ext uri="{9D8B030D-6E8A-4147-A177-3AD203B41FA5}">
                      <a16:colId xmlns:a16="http://schemas.microsoft.com/office/drawing/2014/main" val="1540449047"/>
                    </a:ext>
                  </a:extLst>
                </a:gridCol>
                <a:gridCol w="1427731">
                  <a:extLst>
                    <a:ext uri="{9D8B030D-6E8A-4147-A177-3AD203B41FA5}">
                      <a16:colId xmlns:a16="http://schemas.microsoft.com/office/drawing/2014/main" val="1468000639"/>
                    </a:ext>
                  </a:extLst>
                </a:gridCol>
              </a:tblGrid>
              <a:tr h="1507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Output Indicator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Annual Target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Quarterly Target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27674"/>
                  </a:ext>
                </a:extLst>
              </a:tr>
              <a:tr h="150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Q1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Q2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Q3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Q4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 anchor="ctr"/>
                </a:tc>
                <a:extLst>
                  <a:ext uri="{0D108BD9-81ED-4DB2-BD59-A6C34878D82A}">
                    <a16:rowId xmlns:a16="http://schemas.microsoft.com/office/drawing/2014/main" val="163019771"/>
                  </a:ext>
                </a:extLst>
              </a:tr>
              <a:tr h="46736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050">
                          <a:effectLst/>
                        </a:rPr>
                        <a:t>PM3: Level of legislative compliance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</a:rPr>
                        <a:t>100% Compliance to legislation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Review and update NNR regulatory universe.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Review checklist of sections relevant to the NNR.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 Identify/confirm relevant Act Owners and Workflow users.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Monitor compliance controls to ensure that they are adequate and effective.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Identify and track non-compliant issues to resolution.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Monitor implementation of corrective measures to address non-compliances.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Prepare quarterly report.</a:t>
                      </a:r>
                    </a:p>
                    <a:p>
                      <a:pPr marL="291465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Monitor compliance controls to ensure that they are adequate and effective.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Identify and track non-compliant issues to resolution.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Monitor implementation of corrective measures to address non-compliances.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Prepare quarterly report.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Monitor compliance controls to ensure that they are adequate and effective.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Identify and track non-compliant issues to resolution.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Monitor implementation of corrective measures to address non-compliances.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>
                          <a:effectLst/>
                        </a:rPr>
                        <a:t>Prepare quarterly report.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 dirty="0">
                          <a:effectLst/>
                        </a:rPr>
                        <a:t>Monitor compliance controls to ensure that they are adequate and effective.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 dirty="0">
                          <a:effectLst/>
                        </a:rPr>
                        <a:t>Monitor implementation of corrective measures to address non-compliances.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 dirty="0">
                          <a:effectLst/>
                        </a:rPr>
                        <a:t>Identify and track non-compliant issues to resolution.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 dirty="0">
                          <a:effectLst/>
                        </a:rPr>
                        <a:t>Conduct risk assessment of the legislative universe to assess legal and reputational risk.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050" dirty="0">
                          <a:effectLst/>
                        </a:rPr>
                        <a:t>Prepare quarterly report.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7" marR="57637" marT="0" marB="0"/>
                </a:tc>
                <a:extLst>
                  <a:ext uri="{0D108BD9-81ED-4DB2-BD59-A6C34878D82A}">
                    <a16:rowId xmlns:a16="http://schemas.microsoft.com/office/drawing/2014/main" val="167564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 2022/21 : </a:t>
            </a:r>
            <a:r>
              <a:rPr lang="en-US" dirty="0"/>
              <a:t>Adequate funding for execution of NNR’s mandate.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898561"/>
              </p:ext>
            </p:extLst>
          </p:nvPr>
        </p:nvGraphicFramePr>
        <p:xfrm>
          <a:off x="838199" y="1976220"/>
          <a:ext cx="10515601" cy="2154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295">
                  <a:extLst>
                    <a:ext uri="{9D8B030D-6E8A-4147-A177-3AD203B41FA5}">
                      <a16:colId xmlns:a16="http://schemas.microsoft.com/office/drawing/2014/main" val="2960600295"/>
                    </a:ext>
                  </a:extLst>
                </a:gridCol>
                <a:gridCol w="1854952">
                  <a:extLst>
                    <a:ext uri="{9D8B030D-6E8A-4147-A177-3AD203B41FA5}">
                      <a16:colId xmlns:a16="http://schemas.microsoft.com/office/drawing/2014/main" val="2623445770"/>
                    </a:ext>
                  </a:extLst>
                </a:gridCol>
                <a:gridCol w="1867571">
                  <a:extLst>
                    <a:ext uri="{9D8B030D-6E8A-4147-A177-3AD203B41FA5}">
                      <a16:colId xmlns:a16="http://schemas.microsoft.com/office/drawing/2014/main" val="1261389683"/>
                    </a:ext>
                  </a:extLst>
                </a:gridCol>
                <a:gridCol w="1592062">
                  <a:extLst>
                    <a:ext uri="{9D8B030D-6E8A-4147-A177-3AD203B41FA5}">
                      <a16:colId xmlns:a16="http://schemas.microsoft.com/office/drawing/2014/main" val="1756884861"/>
                    </a:ext>
                  </a:extLst>
                </a:gridCol>
                <a:gridCol w="1722455">
                  <a:extLst>
                    <a:ext uri="{9D8B030D-6E8A-4147-A177-3AD203B41FA5}">
                      <a16:colId xmlns:a16="http://schemas.microsoft.com/office/drawing/2014/main" val="3852509025"/>
                    </a:ext>
                  </a:extLst>
                </a:gridCol>
                <a:gridCol w="1392266">
                  <a:extLst>
                    <a:ext uri="{9D8B030D-6E8A-4147-A177-3AD203B41FA5}">
                      <a16:colId xmlns:a16="http://schemas.microsoft.com/office/drawing/2014/main" val="3393026196"/>
                    </a:ext>
                  </a:extLst>
                </a:gridCol>
              </a:tblGrid>
              <a:tr h="1758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Output Indicator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Annual 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Quarterly Target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5268"/>
                  </a:ext>
                </a:extLst>
              </a:tr>
              <a:tr h="17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Q1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Q4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207060379"/>
                  </a:ext>
                </a:extLst>
              </a:tr>
              <a:tr h="978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FM1:% funding of NNR planned activities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100% funding of NNR planned activities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Billing of authorisation holders within 60 days from the beginning of the financial 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</a:rPr>
                        <a:t>Compilation of medium term expenditure framework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Compilation of </a:t>
                      </a:r>
                      <a:r>
                        <a:rPr lang="en-ZA" sz="1600">
                          <a:effectLst/>
                        </a:rPr>
                        <a:t>authorisation fees increase proposal.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600">
                          <a:effectLst/>
                        </a:rPr>
                        <a:t>Compile the annual budget proposal.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Submit budget for approval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5459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075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 2022/21 : </a:t>
            </a:r>
            <a:r>
              <a:rPr lang="en-US" dirty="0"/>
              <a:t>Financial Sustainability of the CNSS.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263509"/>
              </p:ext>
            </p:extLst>
          </p:nvPr>
        </p:nvGraphicFramePr>
        <p:xfrm>
          <a:off x="745837" y="2090954"/>
          <a:ext cx="10515599" cy="144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532">
                  <a:extLst>
                    <a:ext uri="{9D8B030D-6E8A-4147-A177-3AD203B41FA5}">
                      <a16:colId xmlns:a16="http://schemas.microsoft.com/office/drawing/2014/main" val="63500647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641263422"/>
                    </a:ext>
                  </a:extLst>
                </a:gridCol>
                <a:gridCol w="1632021">
                  <a:extLst>
                    <a:ext uri="{9D8B030D-6E8A-4147-A177-3AD203B41FA5}">
                      <a16:colId xmlns:a16="http://schemas.microsoft.com/office/drawing/2014/main" val="2121110957"/>
                    </a:ext>
                  </a:extLst>
                </a:gridCol>
                <a:gridCol w="1646743">
                  <a:extLst>
                    <a:ext uri="{9D8B030D-6E8A-4147-A177-3AD203B41FA5}">
                      <a16:colId xmlns:a16="http://schemas.microsoft.com/office/drawing/2014/main" val="1781142908"/>
                    </a:ext>
                  </a:extLst>
                </a:gridCol>
                <a:gridCol w="1842333">
                  <a:extLst>
                    <a:ext uri="{9D8B030D-6E8A-4147-A177-3AD203B41FA5}">
                      <a16:colId xmlns:a16="http://schemas.microsoft.com/office/drawing/2014/main" val="3909911523"/>
                    </a:ext>
                  </a:extLst>
                </a:gridCol>
                <a:gridCol w="1600474">
                  <a:extLst>
                    <a:ext uri="{9D8B030D-6E8A-4147-A177-3AD203B41FA5}">
                      <a16:colId xmlns:a16="http://schemas.microsoft.com/office/drawing/2014/main" val="1412548423"/>
                    </a:ext>
                  </a:extLst>
                </a:gridCol>
              </a:tblGrid>
              <a:tr h="17587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Output Indicator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Annual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Quarterly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76937"/>
                  </a:ext>
                </a:extLst>
              </a:tr>
              <a:tr h="17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2184993770"/>
                  </a:ext>
                </a:extLst>
              </a:tr>
              <a:tr h="627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FM2: % implementation of the CNSS funding model 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100% billing of CNSS planned activities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100% billing of activities undertaken 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100% billing of activities undertaken 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</a:rPr>
                        <a:t>100% billing of activities undertaken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12721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471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12007272" cy="1325563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APP 2022/21 : </a:t>
            </a:r>
            <a:r>
              <a:rPr lang="en-GB" sz="3600" dirty="0"/>
              <a:t>Inclusion of previously disadvantaged individuals in economic activities.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590336"/>
              </p:ext>
            </p:extLst>
          </p:nvPr>
        </p:nvGraphicFramePr>
        <p:xfrm>
          <a:off x="745837" y="2344954"/>
          <a:ext cx="10744198" cy="149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663">
                  <a:extLst>
                    <a:ext uri="{9D8B030D-6E8A-4147-A177-3AD203B41FA5}">
                      <a16:colId xmlns:a16="http://schemas.microsoft.com/office/drawing/2014/main" val="3777305793"/>
                    </a:ext>
                  </a:extLst>
                </a:gridCol>
                <a:gridCol w="1740560">
                  <a:extLst>
                    <a:ext uri="{9D8B030D-6E8A-4147-A177-3AD203B41FA5}">
                      <a16:colId xmlns:a16="http://schemas.microsoft.com/office/drawing/2014/main" val="1377153216"/>
                    </a:ext>
                  </a:extLst>
                </a:gridCol>
                <a:gridCol w="1815769">
                  <a:extLst>
                    <a:ext uri="{9D8B030D-6E8A-4147-A177-3AD203B41FA5}">
                      <a16:colId xmlns:a16="http://schemas.microsoft.com/office/drawing/2014/main" val="3407931549"/>
                    </a:ext>
                  </a:extLst>
                </a:gridCol>
                <a:gridCol w="1890979">
                  <a:extLst>
                    <a:ext uri="{9D8B030D-6E8A-4147-A177-3AD203B41FA5}">
                      <a16:colId xmlns:a16="http://schemas.microsoft.com/office/drawing/2014/main" val="2278235386"/>
                    </a:ext>
                  </a:extLst>
                </a:gridCol>
                <a:gridCol w="1890979">
                  <a:extLst>
                    <a:ext uri="{9D8B030D-6E8A-4147-A177-3AD203B41FA5}">
                      <a16:colId xmlns:a16="http://schemas.microsoft.com/office/drawing/2014/main" val="3807293618"/>
                    </a:ext>
                  </a:extLst>
                </a:gridCol>
                <a:gridCol w="1577248">
                  <a:extLst>
                    <a:ext uri="{9D8B030D-6E8A-4147-A177-3AD203B41FA5}">
                      <a16:colId xmlns:a16="http://schemas.microsoft.com/office/drawing/2014/main" val="2264465131"/>
                    </a:ext>
                  </a:extLst>
                </a:gridCol>
              </a:tblGrid>
              <a:tr h="29078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Output Indicator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Annual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Quarterly Target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06527"/>
                  </a:ext>
                </a:extLst>
              </a:tr>
              <a:tr h="290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159062"/>
                  </a:ext>
                </a:extLst>
              </a:tr>
              <a:tr h="9158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FM3: % procurement spend on designated groups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70% procurement spend on designated groups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70% procurement spend on designated groups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>
                          <a:effectLst/>
                        </a:rPr>
                        <a:t>70% procurement spend on designated groups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</a:rPr>
                        <a:t>70% procurement spend on designated groups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17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97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1818" y="3489789"/>
            <a:ext cx="10972800" cy="867899"/>
          </a:xfrm>
        </p:spPr>
        <p:txBody>
          <a:bodyPr/>
          <a:lstStyle/>
          <a:p>
            <a:r>
              <a:rPr lang="en-US" dirty="0"/>
              <a:t>Financial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6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845" y="849825"/>
            <a:ext cx="8229600" cy="479988"/>
          </a:xfrm>
        </p:spPr>
        <p:txBody>
          <a:bodyPr>
            <a:noAutofit/>
          </a:bodyPr>
          <a:lstStyle/>
          <a:p>
            <a:r>
              <a:rPr lang="en-US" dirty="0"/>
              <a:t>NNR Assets Base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/>
        </p:nvGraphicFramePr>
        <p:xfrm>
          <a:off x="2831692" y="1319982"/>
          <a:ext cx="7403689" cy="422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7527" y="5567861"/>
            <a:ext cx="1081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significant amount retained by the NNR above its operational requirements is reserved for construction of site office in Cape Town which is now projected at R58 million.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58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846" y="475930"/>
            <a:ext cx="8229600" cy="479988"/>
          </a:xfrm>
        </p:spPr>
        <p:txBody>
          <a:bodyPr>
            <a:noAutofit/>
          </a:bodyPr>
          <a:lstStyle/>
          <a:p>
            <a:r>
              <a:rPr lang="en-US" dirty="0"/>
              <a:t>NNR Assets Base </a:t>
            </a:r>
            <a:r>
              <a:rPr lang="en-US" dirty="0" err="1"/>
              <a:t>Cont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2875937" y="1280653"/>
          <a:ext cx="7531509" cy="437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327" y="5765230"/>
            <a:ext cx="11591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Non Current Assets mainly consists of Land and Buildings, Scientific and Office Equipment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1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National Nuclear Regulator (NNR) is a public entity which is established and governed in terms of the Section 3 of the National Nuclear Act (Act No.47of 1999).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Nuclear Regulator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60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1818" y="3489789"/>
            <a:ext cx="10972800" cy="867899"/>
          </a:xfrm>
        </p:spPr>
        <p:txBody>
          <a:bodyPr/>
          <a:lstStyle/>
          <a:p>
            <a:r>
              <a:rPr lang="en-US" dirty="0"/>
              <a:t>Financial Plan 2022/23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52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7009" y="0"/>
            <a:ext cx="7089063" cy="1143000"/>
          </a:xfrm>
        </p:spPr>
        <p:txBody>
          <a:bodyPr>
            <a:normAutofit/>
          </a:bodyPr>
          <a:lstStyle/>
          <a:p>
            <a:r>
              <a:rPr lang="en-US" dirty="0"/>
              <a:t>MTEF Revenue Projections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06" y="4966514"/>
            <a:ext cx="1162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NNR is still a going concern. For the 2022/23 financial year, the NNR has budgeted R348 million of which 86% is generated from business operations while 14% is government grant. This revenue mix is projected to prevail over the MTEF period.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517234"/>
              </p:ext>
            </p:extLst>
          </p:nvPr>
        </p:nvGraphicFramePr>
        <p:xfrm>
          <a:off x="810161" y="1073557"/>
          <a:ext cx="879157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8973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MTEF Expenditure Projections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315379"/>
              </p:ext>
            </p:extLst>
          </p:nvPr>
        </p:nvGraphicFramePr>
        <p:xfrm>
          <a:off x="1119882" y="1047965"/>
          <a:ext cx="9386085" cy="438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FC64DC-6596-4481-BA5C-B99299C3192F}"/>
              </a:ext>
            </a:extLst>
          </p:cNvPr>
          <p:cNvSpPr txBox="1"/>
          <p:nvPr/>
        </p:nvSpPr>
        <p:spPr>
          <a:xfrm>
            <a:off x="838200" y="5433020"/>
            <a:ext cx="11114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NNR projects to spend about 68% of its budget on Compensation of Employees while 28% is allocated to </a:t>
            </a:r>
          </a:p>
          <a:p>
            <a:r>
              <a:rPr lang="en-US" dirty="0"/>
              <a:t>Goods and Services. The remaining 4% is mainly attributed to Depreciation and the Interest will fall off from 2022/23</a:t>
            </a:r>
          </a:p>
          <a:p>
            <a:r>
              <a:rPr lang="en-US" dirty="0"/>
              <a:t>financial year as the bond will be settled in the first quarter of the year.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9638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81C7-BBEC-4318-8212-E8F46CB3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085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Scenario planning afforded the organisation the opportunity to envision multiple alternative future scenarios and to plan accordingly.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The NNR plotted four scenarios based on two opposing factors, namely </a:t>
            </a:r>
            <a:r>
              <a:rPr lang="en-ZA" i="1" dirty="0"/>
              <a:t>good </a:t>
            </a:r>
            <a:r>
              <a:rPr lang="en-ZA" dirty="0"/>
              <a:t>economic performance versus </a:t>
            </a:r>
            <a:r>
              <a:rPr lang="en-ZA" i="1" dirty="0"/>
              <a:t>poor</a:t>
            </a:r>
            <a:r>
              <a:rPr lang="en-ZA" dirty="0"/>
              <a:t> economic performance.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These factors were juxtaposed with two probable futures, the first being the </a:t>
            </a:r>
            <a:r>
              <a:rPr lang="en-ZA" i="1" dirty="0"/>
              <a:t>maintenance of current capacity of nuclear energy</a:t>
            </a:r>
            <a:r>
              <a:rPr lang="en-ZA" dirty="0"/>
              <a:t>, and the second being </a:t>
            </a:r>
            <a:r>
              <a:rPr lang="en-ZA" i="1" dirty="0"/>
              <a:t>the implementation of the approved Integrated Resource Plan (IRP</a:t>
            </a:r>
            <a:r>
              <a:rPr lang="en-ZA" dirty="0"/>
              <a:t>). The resultant scenarios are captured below.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Envisaged Scenarios 2020-2025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13792" y="6508302"/>
            <a:ext cx="1828643" cy="210294"/>
          </a:xfrm>
        </p:spPr>
        <p:txBody>
          <a:bodyPr/>
          <a:lstStyle/>
          <a:p>
            <a:fld id="{75E7BD6F-4E8F-CC4A-B826-9601F84247EF}" type="slidenum">
              <a:rPr lang="en-US" sz="1400" b="1">
                <a:solidFill>
                  <a:schemeClr val="tx1"/>
                </a:solidFill>
              </a:rPr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Universal Phenomena in Quran: Balance and Equilibrium – Orland Park Prayer  Center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1" y="1297877"/>
            <a:ext cx="2703391" cy="18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9594"/>
          <a:stretch/>
        </p:blipFill>
        <p:spPr>
          <a:xfrm>
            <a:off x="737917" y="4129141"/>
            <a:ext cx="2864384" cy="206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768" y="4367452"/>
            <a:ext cx="2574862" cy="1670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633" y="1580171"/>
            <a:ext cx="2841294" cy="16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01036" y="3288697"/>
            <a:ext cx="181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Implementation of Approved IRP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966" y="3338920"/>
            <a:ext cx="301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Current Capacity of Nuclear </a:t>
            </a:r>
          </a:p>
          <a:p>
            <a:r>
              <a:rPr lang="en-US" sz="1400" b="1" dirty="0"/>
              <a:t>Energy Maintained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9170" y="5750846"/>
            <a:ext cx="207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Poor Economic 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403" y="1112283"/>
            <a:ext cx="241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Good Economic Performance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1769" y="4129141"/>
            <a:ext cx="257486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LEAP OF FAITH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9633" y="1318561"/>
            <a:ext cx="284129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FULL STEAM AHEAD SAFELY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99" y="4010052"/>
            <a:ext cx="290220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MYRIAD OF CHALLENGES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261" y="1297877"/>
            <a:ext cx="270575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EQUILIBRIUM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94400" y="1821097"/>
            <a:ext cx="14897" cy="39418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58732" y="3583508"/>
            <a:ext cx="6608454" cy="45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38472" y="4772932"/>
            <a:ext cx="48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6638" y="4210106"/>
            <a:ext cx="261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Identified as prevailing conditions under which</a:t>
            </a:r>
          </a:p>
          <a:p>
            <a:pPr algn="ctr"/>
            <a:r>
              <a:rPr lang="en-US" sz="1200" i="1" dirty="0"/>
              <a:t> the NNR operates</a:t>
            </a:r>
          </a:p>
        </p:txBody>
      </p:sp>
    </p:spTree>
    <p:extLst>
      <p:ext uri="{BB962C8B-B14F-4D97-AF65-F5344CB8AC3E}">
        <p14:creationId xmlns:p14="http://schemas.microsoft.com/office/powerpoint/2010/main" val="9312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145" y="1026585"/>
            <a:ext cx="12265891" cy="497488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Provide an independent radio-analytical verification capability and capacity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Maintain the implementation of regulatory programmes to assure effective nuclear safety regulation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Provide an effective oversight of the Long-Term Operations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Ensure the readiness to Regulate SMRs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Ensure the long-term sustainability of the CNSS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Enhance stakeholder engagements (internal and external)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Enhance ICT capabilities to enable business support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Ensure proactive management of potential litigation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Provision of adequate and safe facilities for the site office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Adequate funding for execution of NNR’s mandate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Financial Sustainability of the CNSS </a:t>
            </a:r>
            <a:endParaRPr lang="en-US" sz="1400" dirty="0"/>
          </a:p>
          <a:p>
            <a:pPr marL="457200" lvl="0" indent="-457200">
              <a:buFont typeface="+mj-lt"/>
              <a:buAutoNum type="arabicPeriod"/>
            </a:pPr>
            <a:r>
              <a:rPr lang="en-GB" sz="1400" dirty="0"/>
              <a:t>Inclusion of previously disadvantaged individuals in economic activities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Outcomes (Goals/Objectives)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2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8128" y="1488404"/>
            <a:ext cx="10515600" cy="4974888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Nuclear installation site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(NISL)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operation (LTO)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Koeberg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Nuclear power Station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Regulatory engagements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Necsa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Thabana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pipe store extension and new proposed Multi-Purpose Reactor (MPR)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Steam generator replacement (SGR) project (NPP)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Cape Town site office construction project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Regulatory concerns re: NTP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radiochemicals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complex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regulation of additional storage for used fuel.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Regulatory </a:t>
            </a:r>
            <a:r>
              <a:rPr lang="en-ZA" sz="4400" dirty="0"/>
              <a:t>Priorities 2020/25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Regulatory </a:t>
            </a:r>
            <a:r>
              <a:rPr lang="en-ZA" sz="4400" dirty="0"/>
              <a:t> Priorities 2020/25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244615" y="1209008"/>
            <a:ext cx="11734949" cy="452596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NNR is reviewing and assessing the following activities for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Koeberg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Nuclear Power Plant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Spent fuel storage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Long Term Operation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Reactor Pressure Vessel Head Replacement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Transient Interim Storage Facility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Radwaste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Steam Generator Replacement </a:t>
            </a:r>
          </a:p>
          <a:p>
            <a:pPr marL="285750"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round of hearings for Nuclear Installation Site License for Thyspunt site were conducted successfully during the 2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quarter and the 2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final round will be done during the 3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quarter 2021/22. </a:t>
            </a:r>
          </a:p>
        </p:txBody>
      </p:sp>
    </p:spTree>
    <p:extLst>
      <p:ext uri="{BB962C8B-B14F-4D97-AF65-F5344CB8AC3E}">
        <p14:creationId xmlns:p14="http://schemas.microsoft.com/office/powerpoint/2010/main" val="350361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Regulatory -</a:t>
            </a:r>
            <a:r>
              <a:rPr lang="en-ZA" sz="4400" dirty="0"/>
              <a:t> Priorities 2020/25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44475" y="1209675"/>
            <a:ext cx="11734800" cy="452596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Necsa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activities under review by the Regulator for the period are as follows:</a:t>
            </a:r>
          </a:p>
          <a:p>
            <a:pPr marL="285750" indent="-285750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SAFARI-1 Research Reactor Ageing Management Project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Application for Nuclear Installation License – GNS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Thabana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Pipestore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Expansion Project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Regulatory Nuclear Emergency Exercise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Uranium Residue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Safe-Mode: Molybdenum and Iodine Lines Operational Readiness Run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NNR reviewed the updated safety assessment report, which addressed previous comments. The NNR will communicate the outcomes of the review to NRWDI in the third quarter 2021/22</a:t>
            </a:r>
          </a:p>
          <a:p>
            <a:pPr marL="285750" algn="just"/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Regulation of authorized NORM facilities continues. Recent negative press relates to mine dumps in the Witwatersrand basin, especially Tudor Shaft informal settlement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417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seo Custom 1">
      <a:majorFont>
        <a:latin typeface="Museo 700"/>
        <a:ea typeface=""/>
        <a:cs typeface=""/>
      </a:majorFont>
      <a:minorFont>
        <a:latin typeface="Museo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R Corporate PPT Feb2022" id="{75983135-E0A5-4467-817B-FA8E3F2FD070}" vid="{1FCB396E-7310-41FB-BC21-1A08FE131E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96810494348419ED4BC94B6D3BD34" ma:contentTypeVersion="3" ma:contentTypeDescription="Create a new document." ma:contentTypeScope="" ma:versionID="7824d0a962a2da7d0e97dc39a21dab36">
  <xsd:schema xmlns:xsd="http://www.w3.org/2001/XMLSchema" xmlns:xs="http://www.w3.org/2001/XMLSchema" xmlns:p="http://schemas.microsoft.com/office/2006/metadata/properties" xmlns:ns2="e8a3ddb0-d1b3-4511-b311-4aa8f767cfbc" xmlns:ns3="0bcc8fe9-4968-49bd-8a47-0bd0953cc799" xmlns:ns4="c3a674b6-025a-4706-b6a0-c9717c065e19" targetNamespace="http://schemas.microsoft.com/office/2006/metadata/properties" ma:root="true" ma:fieldsID="b6024c75c589d4359d7c461e3eecb0c8" ns2:_="" ns3:_="" ns4:_="">
    <xsd:import namespace="e8a3ddb0-d1b3-4511-b311-4aa8f767cfbc"/>
    <xsd:import namespace="0bcc8fe9-4968-49bd-8a47-0bd0953cc799"/>
    <xsd:import namespace="c3a674b6-025a-4706-b6a0-c9717c065e19"/>
    <xsd:element name="properties">
      <xsd:complexType>
        <xsd:sequence>
          <xsd:element name="documentManagement">
            <xsd:complexType>
              <xsd:all>
                <xsd:element ref="ns2:IMS_x0020_Document_x0020_Type" minOccurs="0"/>
                <xsd:element ref="ns3:Process_x0020_Type" minOccurs="0"/>
                <xsd:element ref="ns3:Sub_x002d_Process_x0020_Type" minOccurs="0"/>
                <xsd:element ref="ns4:p0be4b545e934927abc1b34dc602fecc" minOccurs="0"/>
                <xsd:element ref="ns4:TaxCatchAll" minOccurs="0"/>
                <xsd:element ref="ns4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3ddb0-d1b3-4511-b311-4aa8f767cfbc" elementFormDefault="qualified">
    <xsd:import namespace="http://schemas.microsoft.com/office/2006/documentManagement/types"/>
    <xsd:import namespace="http://schemas.microsoft.com/office/infopath/2007/PartnerControls"/>
    <xsd:element name="IMS_x0020_Document_x0020_Type" ma:index="8" nillable="true" ma:displayName="IMS Document Type" ma:format="Dropdown" ma:internalName="IMS_x0020_Document_x0020_Type">
      <xsd:simpleType>
        <xsd:restriction base="dms:Choice">
          <xsd:enumeration value="Manual"/>
          <xsd:enumeration value="Policy"/>
          <xsd:enumeration value="Process"/>
          <xsd:enumeration value="Work Instruction"/>
          <xsd:enumeration value="Procedure"/>
          <xsd:enumeration value="Recor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c8fe9-4968-49bd-8a47-0bd0953cc799" elementFormDefault="qualified">
    <xsd:import namespace="http://schemas.microsoft.com/office/2006/documentManagement/types"/>
    <xsd:import namespace="http://schemas.microsoft.com/office/infopath/2007/PartnerControls"/>
    <xsd:element name="Process_x0020_Type" ma:index="9" nillable="true" ma:displayName="Process Type" ma:default="Management" ma:internalName="Process_x0020_Type">
      <xsd:simpleType>
        <xsd:restriction base="dms:Text">
          <xsd:maxLength value="255"/>
        </xsd:restriction>
      </xsd:simpleType>
    </xsd:element>
    <xsd:element name="Sub_x002d_Process_x0020_Type" ma:index="10" nillable="true" ma:displayName="Sub-Process Type" ma:default="Communications, Stakeholders and Interfaces" ma:internalName="Sub_x002d_Process_x0020_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74b6-025a-4706-b6a0-c9717c065e19" elementFormDefault="qualified">
    <xsd:import namespace="http://schemas.microsoft.com/office/2006/documentManagement/types"/>
    <xsd:import namespace="http://schemas.microsoft.com/office/infopath/2007/PartnerControls"/>
    <xsd:element name="p0be4b545e934927abc1b34dc602fecc" ma:index="11" nillable="true" ma:taxonomy="true" ma:internalName="p0be4b545e934927abc1b34dc602fecc" ma:taxonomyFieldName="FileNumber" ma:displayName="FileNumber" ma:default="" ma:fieldId="{90be4b54-5e93-4927-abc1-b34dc602fecc}" ma:sspId="03773833-1a3a-4564-a8b7-d1693700735c" ma:termSetId="92a5ea7c-5852-4fe9-9208-8f11d67f78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eeacaaa-84fa-4325-9796-aef0d52044a9}" ma:internalName="TaxCatchAll" ma:showField="CatchAllData" ma:web="c3a674b6-025a-4706-b6a0-c9717c065e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eeacaaa-84fa-4325-9796-aef0d52044a9}" ma:internalName="TaxCatchAllLabel" ma:readOnly="true" ma:showField="CatchAllDataLabel" ma:web="c3a674b6-025a-4706-b6a0-c9717c065e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s_x0020_Type xmlns="0bcc8fe9-4968-49bd-8a47-0bd0953cc799">Management</Process_x0020_Type>
    <p0be4b545e934927abc1b34dc602fecc xmlns="c3a674b6-025a-4706-b6a0-c9717c065e19">
      <Terms xmlns="http://schemas.microsoft.com/office/infopath/2007/PartnerControls"/>
    </p0be4b545e934927abc1b34dc602fecc>
    <TaxCatchAll xmlns="c3a674b6-025a-4706-b6a0-c9717c065e19"/>
    <IMS_x0020_Document_x0020_Type xmlns="e8a3ddb0-d1b3-4511-b311-4aa8f767cfbc">Record</IMS_x0020_Document_x0020_Type>
    <Sub_x002d_Process_x0020_Type xmlns="0bcc8fe9-4968-49bd-8a47-0bd0953cc799">Communications, Stakeholders and Interfaces</Sub_x002d_Process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C6345-4A93-4C1E-B710-0952D181B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3ddb0-d1b3-4511-b311-4aa8f767cfbc"/>
    <ds:schemaRef ds:uri="0bcc8fe9-4968-49bd-8a47-0bd0953cc799"/>
    <ds:schemaRef ds:uri="c3a674b6-025a-4706-b6a0-c9717c065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35700E-BB51-41AE-B2BA-66A3C91C9E51}">
  <ds:schemaRefs>
    <ds:schemaRef ds:uri="c3a674b6-025a-4706-b6a0-c9717c065e19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e8a3ddb0-d1b3-4511-b311-4aa8f767cfbc"/>
    <ds:schemaRef ds:uri="http://schemas.openxmlformats.org/package/2006/metadata/core-properties"/>
    <ds:schemaRef ds:uri="http://purl.org/dc/terms/"/>
    <ds:schemaRef ds:uri="0bcc8fe9-4968-49bd-8a47-0bd0953cc799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00B506F-8417-4975-BF0B-359DA19F47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NNR Corporate PowerPoint Template Feb2022</Template>
  <TotalTime>841</TotalTime>
  <Words>2568</Words>
  <Application>Microsoft Office PowerPoint</Application>
  <PresentationFormat>Widescreen</PresentationFormat>
  <Paragraphs>514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Museo 300</vt:lpstr>
      <vt:lpstr>Museo 700</vt:lpstr>
      <vt:lpstr>Museo Sans 300</vt:lpstr>
      <vt:lpstr>Symbol</vt:lpstr>
      <vt:lpstr>Office Theme</vt:lpstr>
      <vt:lpstr>ANNUAL PERFORMANCE PLAN 2022-2023</vt:lpstr>
      <vt:lpstr>PowerPoint Presentation</vt:lpstr>
      <vt:lpstr>National Nuclear Regulator</vt:lpstr>
      <vt:lpstr>Envisaged Scenarios 2020-2025 </vt:lpstr>
      <vt:lpstr>PowerPoint Presentation</vt:lpstr>
      <vt:lpstr>Strategy Outcomes (Goals/Objectives)</vt:lpstr>
      <vt:lpstr>Regulatory Priorities 2020/25</vt:lpstr>
      <vt:lpstr>Regulatory  Priorities 2020/25</vt:lpstr>
      <vt:lpstr>Regulatory - Priorities 2020/25</vt:lpstr>
      <vt:lpstr>Strategy Map &amp; APP 2022-23</vt:lpstr>
      <vt:lpstr>PowerPoint Presentation</vt:lpstr>
      <vt:lpstr>APP 2022/21 : Provide an independent radio- analytical verification capability and capacity. </vt:lpstr>
      <vt:lpstr>APP 2022/21 : Maintain the implementation of regulatory programmes to assure effective nuclear safety regulation. – Nuclear Power Plant, NISL, &amp; SGR </vt:lpstr>
      <vt:lpstr>APP 2022/21 : Maintain the implementation of regulatory programmes to assure effective nuclear safety regulation. – Naturally Occurring Radioactive Material (NORM)</vt:lpstr>
      <vt:lpstr>APP 2022/21 : Maintain the implementation of regulatory programmes to assure effective nuclear safety regulation. – Nuclear Technology &amp; Waste Projects (NTWP)</vt:lpstr>
      <vt:lpstr>APP 2022/21 : Maintain the implementation of regulatory programmes to assure effective nuclear safety regulation – radon in dwellings in South Africa</vt:lpstr>
      <vt:lpstr>APP 2022/21 : Provide an effective oversight of the Long-Term Operations.  </vt:lpstr>
      <vt:lpstr>APP 2022/21 : Ensure readiness to regulate SMRs. </vt:lpstr>
      <vt:lpstr>APP 2022/21 : Ensure the long-term sustainability of the CNSS.  </vt:lpstr>
      <vt:lpstr>APP 2022/21 : Enhance stakeholder engagements (internal and external). </vt:lpstr>
      <vt:lpstr>APP 2022/21 : Enhance ICT capabilities to enable business support.</vt:lpstr>
      <vt:lpstr>APP 2022/21 : Provision of adequate and safe facilities for the site office. </vt:lpstr>
      <vt:lpstr>APP 2022/21 : Ensure proactive management of potential litigation </vt:lpstr>
      <vt:lpstr>APP 2022/21 : Adequate funding for execution of NNR’s mandate. </vt:lpstr>
      <vt:lpstr>APP 2022/21 : Financial Sustainability of the CNSS. </vt:lpstr>
      <vt:lpstr>APP 2022/21 : Inclusion of previously disadvantaged individuals in economic activities.</vt:lpstr>
      <vt:lpstr>Financial Overview</vt:lpstr>
      <vt:lpstr>NNR Assets Base  </vt:lpstr>
      <vt:lpstr>NNR Assets Base Cont… </vt:lpstr>
      <vt:lpstr>Financial Plan 2022/23</vt:lpstr>
      <vt:lpstr>MTEF Revenue Projections </vt:lpstr>
      <vt:lpstr>MTEF Expenditure Projections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2025</dc:title>
  <dc:creator>Nontsikelelo Kote</dc:creator>
  <cp:lastModifiedBy>Nnana Direro</cp:lastModifiedBy>
  <cp:revision>33</cp:revision>
  <dcterms:created xsi:type="dcterms:W3CDTF">2022-03-24T08:12:58Z</dcterms:created>
  <dcterms:modified xsi:type="dcterms:W3CDTF">2022-04-28T08:27:55Z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8e2e7e7e-e805-4f7b-9a0e-de234a4bef93</vt:lpwstr>
  </property>
  <property fmtid="{D5CDD505-2E9C-101B-9397-08002B2CF9AE}" pid="3" name="DocumentType">
    <vt:lpwstr>Report</vt:lpwstr>
  </property>
  <property fmtid="{D5CDD505-2E9C-101B-9397-08002B2CF9AE}" pid="4" name="Classification">
    <vt:lpwstr>Non-Restricted</vt:lpwstr>
  </property>
  <property fmtid="{D5CDD505-2E9C-101B-9397-08002B2CF9AE}" pid="5" name="ContentTypeId">
    <vt:lpwstr>0x010100DCB96810494348419ED4BC94B6D3BD34</vt:lpwstr>
  </property>
  <property fmtid="{D5CDD505-2E9C-101B-9397-08002B2CF9AE}" pid="6" name="FileNumber">
    <vt:lpwstr/>
  </property>
</Properties>
</file>